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f" ContentType="image/x-wmf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9"/>
  </p:notesMasterIdLst>
  <p:sldIdLst>
    <p:sldId id="425" r:id="rId2"/>
    <p:sldId id="946" r:id="rId3"/>
    <p:sldId id="938" r:id="rId4"/>
    <p:sldId id="939" r:id="rId5"/>
    <p:sldId id="941" r:id="rId6"/>
    <p:sldId id="942" r:id="rId7"/>
    <p:sldId id="943" r:id="rId8"/>
    <p:sldId id="944" r:id="rId9"/>
    <p:sldId id="945" r:id="rId10"/>
    <p:sldId id="930" r:id="rId11"/>
    <p:sldId id="863" r:id="rId12"/>
    <p:sldId id="864" r:id="rId13"/>
    <p:sldId id="865" r:id="rId14"/>
    <p:sldId id="867" r:id="rId15"/>
    <p:sldId id="866" r:id="rId16"/>
    <p:sldId id="868" r:id="rId17"/>
    <p:sldId id="947" r:id="rId18"/>
    <p:sldId id="872" r:id="rId19"/>
    <p:sldId id="871" r:id="rId20"/>
    <p:sldId id="936" r:id="rId21"/>
    <p:sldId id="869" r:id="rId22"/>
    <p:sldId id="873" r:id="rId23"/>
    <p:sldId id="874" r:id="rId24"/>
    <p:sldId id="877" r:id="rId25"/>
    <p:sldId id="875" r:id="rId26"/>
    <p:sldId id="879" r:id="rId27"/>
    <p:sldId id="880" r:id="rId28"/>
    <p:sldId id="882" r:id="rId29"/>
    <p:sldId id="881" r:id="rId30"/>
    <p:sldId id="883" r:id="rId31"/>
    <p:sldId id="884" r:id="rId32"/>
    <p:sldId id="885" r:id="rId33"/>
    <p:sldId id="886" r:id="rId34"/>
    <p:sldId id="948" r:id="rId35"/>
    <p:sldId id="887" r:id="rId36"/>
    <p:sldId id="889" r:id="rId37"/>
    <p:sldId id="890" r:id="rId38"/>
    <p:sldId id="891" r:id="rId39"/>
    <p:sldId id="892" r:id="rId40"/>
    <p:sldId id="893" r:id="rId41"/>
    <p:sldId id="894" r:id="rId42"/>
    <p:sldId id="895" r:id="rId43"/>
    <p:sldId id="896" r:id="rId44"/>
    <p:sldId id="897" r:id="rId45"/>
    <p:sldId id="898" r:id="rId46"/>
    <p:sldId id="899" r:id="rId47"/>
    <p:sldId id="901" r:id="rId48"/>
    <p:sldId id="902" r:id="rId49"/>
    <p:sldId id="903" r:id="rId50"/>
    <p:sldId id="904" r:id="rId51"/>
    <p:sldId id="905" r:id="rId52"/>
    <p:sldId id="906" r:id="rId53"/>
    <p:sldId id="907" r:id="rId54"/>
    <p:sldId id="908" r:id="rId55"/>
    <p:sldId id="909" r:id="rId56"/>
    <p:sldId id="910" r:id="rId57"/>
    <p:sldId id="911" r:id="rId58"/>
    <p:sldId id="912" r:id="rId59"/>
    <p:sldId id="913" r:id="rId60"/>
    <p:sldId id="914" r:id="rId61"/>
    <p:sldId id="915" r:id="rId62"/>
    <p:sldId id="916" r:id="rId63"/>
    <p:sldId id="917" r:id="rId64"/>
    <p:sldId id="918" r:id="rId65"/>
    <p:sldId id="919" r:id="rId66"/>
    <p:sldId id="920" r:id="rId67"/>
    <p:sldId id="921" r:id="rId68"/>
    <p:sldId id="932" r:id="rId69"/>
    <p:sldId id="933" r:id="rId70"/>
    <p:sldId id="934" r:id="rId71"/>
    <p:sldId id="935" r:id="rId72"/>
    <p:sldId id="926" r:id="rId73"/>
    <p:sldId id="927" r:id="rId74"/>
    <p:sldId id="931" r:id="rId75"/>
    <p:sldId id="888" r:id="rId76"/>
    <p:sldId id="928" r:id="rId77"/>
    <p:sldId id="929" r:id="rId78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FF00"/>
    <a:srgbClr val="0AA676"/>
    <a:srgbClr val="32000C"/>
    <a:srgbClr val="CB6B30"/>
    <a:srgbClr val="E36243"/>
    <a:srgbClr val="FF4A7E"/>
    <a:srgbClr val="0B0B0B"/>
    <a:srgbClr val="23416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89" autoAdjust="0"/>
    <p:restoredTop sz="88868" autoAdjust="0"/>
  </p:normalViewPr>
  <p:slideViewPr>
    <p:cSldViewPr>
      <p:cViewPr varScale="1">
        <p:scale>
          <a:sx n="55" d="100"/>
          <a:sy n="55" d="100"/>
        </p:scale>
        <p:origin x="1292" y="4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53" y="13843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755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10.vml.rels><?xml version="1.0" encoding="UTF-8" standalone="yes"?>
<Relationships xmlns="http://schemas.openxmlformats.org/package/2006/relationships"><Relationship Id="rId2" Type="http://schemas.openxmlformats.org/officeDocument/2006/relationships/image" Target="../media/image59.wmf"/><Relationship Id="rId1" Type="http://schemas.openxmlformats.org/officeDocument/2006/relationships/image" Target="../media/image103.wmf"/></Relationships>
</file>

<file path=ppt/drawings/_rels/vmlDrawing1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wmf"/><Relationship Id="rId1" Type="http://schemas.openxmlformats.org/officeDocument/2006/relationships/image" Target="../media/image59.wmf"/></Relationships>
</file>

<file path=ppt/drawings/_rels/vmlDrawing12.v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wmf"/><Relationship Id="rId1" Type="http://schemas.openxmlformats.org/officeDocument/2006/relationships/image" Target="../media/image59.wmf"/></Relationships>
</file>

<file path=ppt/drawings/_rels/vmlDrawing13.v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wmf"/><Relationship Id="rId2" Type="http://schemas.openxmlformats.org/officeDocument/2006/relationships/image" Target="../media/image109.wmf"/><Relationship Id="rId1" Type="http://schemas.openxmlformats.org/officeDocument/2006/relationships/image" Target="../media/image59.wmf"/><Relationship Id="rId5" Type="http://schemas.openxmlformats.org/officeDocument/2006/relationships/image" Target="../media/image112.wmf"/><Relationship Id="rId4" Type="http://schemas.openxmlformats.org/officeDocument/2006/relationships/image" Target="../media/image111.wmf"/></Relationships>
</file>

<file path=ppt/drawings/_rels/vmlDrawing14.vml.rels><?xml version="1.0" encoding="UTF-8" standalone="yes"?>
<Relationships xmlns="http://schemas.openxmlformats.org/package/2006/relationships"><Relationship Id="rId8" Type="http://schemas.openxmlformats.org/officeDocument/2006/relationships/image" Target="../media/image119.wmf"/><Relationship Id="rId3" Type="http://schemas.openxmlformats.org/officeDocument/2006/relationships/image" Target="../media/image114.wmf"/><Relationship Id="rId7" Type="http://schemas.openxmlformats.org/officeDocument/2006/relationships/image" Target="../media/image118.wmf"/><Relationship Id="rId2" Type="http://schemas.openxmlformats.org/officeDocument/2006/relationships/image" Target="../media/image113.wmf"/><Relationship Id="rId1" Type="http://schemas.openxmlformats.org/officeDocument/2006/relationships/image" Target="../media/image59.wmf"/><Relationship Id="rId6" Type="http://schemas.openxmlformats.org/officeDocument/2006/relationships/image" Target="../media/image117.wmf"/><Relationship Id="rId5" Type="http://schemas.openxmlformats.org/officeDocument/2006/relationships/image" Target="../media/image116.wmf"/><Relationship Id="rId10" Type="http://schemas.openxmlformats.org/officeDocument/2006/relationships/image" Target="../media/image121.wmf"/><Relationship Id="rId4" Type="http://schemas.openxmlformats.org/officeDocument/2006/relationships/image" Target="../media/image115.wmf"/><Relationship Id="rId9" Type="http://schemas.openxmlformats.org/officeDocument/2006/relationships/image" Target="../media/image120.wmf"/></Relationships>
</file>

<file path=ppt/drawings/_rels/vmlDrawing15.v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wmf"/><Relationship Id="rId2" Type="http://schemas.openxmlformats.org/officeDocument/2006/relationships/image" Target="../media/image122.wmf"/><Relationship Id="rId1" Type="http://schemas.openxmlformats.org/officeDocument/2006/relationships/image" Target="../media/image59.wmf"/><Relationship Id="rId4" Type="http://schemas.openxmlformats.org/officeDocument/2006/relationships/image" Target="../media/image124.wmf"/></Relationships>
</file>

<file path=ppt/drawings/_rels/vmlDrawing16.vml.rels><?xml version="1.0" encoding="UTF-8" standalone="yes"?>
<Relationships xmlns="http://schemas.openxmlformats.org/package/2006/relationships"><Relationship Id="rId2" Type="http://schemas.openxmlformats.org/officeDocument/2006/relationships/image" Target="../media/image59.wmf"/><Relationship Id="rId1" Type="http://schemas.openxmlformats.org/officeDocument/2006/relationships/image" Target="../media/image161.wmf"/></Relationships>
</file>

<file path=ppt/drawings/_rels/vmlDrawing17.vml.rels><?xml version="1.0" encoding="UTF-8" standalone="yes"?>
<Relationships xmlns="http://schemas.openxmlformats.org/package/2006/relationships"><Relationship Id="rId3" Type="http://schemas.openxmlformats.org/officeDocument/2006/relationships/image" Target="../media/image167.wmf"/><Relationship Id="rId2" Type="http://schemas.openxmlformats.org/officeDocument/2006/relationships/image" Target="../media/image59.wmf"/><Relationship Id="rId1" Type="http://schemas.openxmlformats.org/officeDocument/2006/relationships/image" Target="../media/image166.wmf"/><Relationship Id="rId4" Type="http://schemas.openxmlformats.org/officeDocument/2006/relationships/image" Target="../media/image168.wmf"/></Relationships>
</file>

<file path=ppt/drawings/_rels/vmlDrawing18.vml.rels><?xml version="1.0" encoding="UTF-8" standalone="yes"?>
<Relationships xmlns="http://schemas.openxmlformats.org/package/2006/relationships"><Relationship Id="rId3" Type="http://schemas.openxmlformats.org/officeDocument/2006/relationships/image" Target="../media/image173.wmf"/><Relationship Id="rId2" Type="http://schemas.openxmlformats.org/officeDocument/2006/relationships/image" Target="../media/image59.wmf"/><Relationship Id="rId1" Type="http://schemas.openxmlformats.org/officeDocument/2006/relationships/image" Target="../media/image172.wmf"/><Relationship Id="rId4" Type="http://schemas.openxmlformats.org/officeDocument/2006/relationships/image" Target="../media/image174.wmf"/></Relationships>
</file>

<file path=ppt/drawings/_rels/vmlDrawing19.vml.rels><?xml version="1.0" encoding="UTF-8" standalone="yes"?>
<Relationships xmlns="http://schemas.openxmlformats.org/package/2006/relationships"><Relationship Id="rId1" Type="http://schemas.openxmlformats.org/officeDocument/2006/relationships/image" Target="../media/image59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59.wmf"/></Relationships>
</file>

<file path=ppt/drawings/_rels/vmlDrawing4.vml.rels><?xml version="1.0" encoding="UTF-8" standalone="yes"?>
<Relationships xmlns="http://schemas.openxmlformats.org/package/2006/relationships"><Relationship Id="rId8" Type="http://schemas.openxmlformats.org/officeDocument/2006/relationships/image" Target="../media/image78.wmf"/><Relationship Id="rId3" Type="http://schemas.openxmlformats.org/officeDocument/2006/relationships/image" Target="../media/image74.wmf"/><Relationship Id="rId7" Type="http://schemas.openxmlformats.org/officeDocument/2006/relationships/image" Target="../media/image77.wmf"/><Relationship Id="rId2" Type="http://schemas.openxmlformats.org/officeDocument/2006/relationships/image" Target="../media/image73.wmf"/><Relationship Id="rId1" Type="http://schemas.openxmlformats.org/officeDocument/2006/relationships/image" Target="../media/image72.wmf"/><Relationship Id="rId6" Type="http://schemas.openxmlformats.org/officeDocument/2006/relationships/image" Target="../media/image76.wmf"/><Relationship Id="rId5" Type="http://schemas.openxmlformats.org/officeDocument/2006/relationships/image" Target="../media/image59.wmf"/><Relationship Id="rId4" Type="http://schemas.openxmlformats.org/officeDocument/2006/relationships/image" Target="../media/image75.wmf"/></Relationships>
</file>

<file path=ppt/drawings/_rels/vmlDrawing5.vml.rels><?xml version="1.0" encoding="UTF-8" standalone="yes"?>
<Relationships xmlns="http://schemas.openxmlformats.org/package/2006/relationships"><Relationship Id="rId8" Type="http://schemas.openxmlformats.org/officeDocument/2006/relationships/image" Target="../media/image85.wmf"/><Relationship Id="rId3" Type="http://schemas.openxmlformats.org/officeDocument/2006/relationships/image" Target="../media/image59.wmf"/><Relationship Id="rId7" Type="http://schemas.openxmlformats.org/officeDocument/2006/relationships/image" Target="../media/image84.wmf"/><Relationship Id="rId12" Type="http://schemas.openxmlformats.org/officeDocument/2006/relationships/image" Target="../media/image78.wmf"/><Relationship Id="rId2" Type="http://schemas.openxmlformats.org/officeDocument/2006/relationships/image" Target="../media/image80.wmf"/><Relationship Id="rId1" Type="http://schemas.openxmlformats.org/officeDocument/2006/relationships/image" Target="../media/image79.wmf"/><Relationship Id="rId6" Type="http://schemas.openxmlformats.org/officeDocument/2006/relationships/image" Target="../media/image83.wmf"/><Relationship Id="rId11" Type="http://schemas.openxmlformats.org/officeDocument/2006/relationships/image" Target="../media/image77.wmf"/><Relationship Id="rId5" Type="http://schemas.openxmlformats.org/officeDocument/2006/relationships/image" Target="../media/image82.wmf"/><Relationship Id="rId10" Type="http://schemas.openxmlformats.org/officeDocument/2006/relationships/image" Target="../media/image76.wmf"/><Relationship Id="rId4" Type="http://schemas.openxmlformats.org/officeDocument/2006/relationships/image" Target="../media/image81.wmf"/><Relationship Id="rId9" Type="http://schemas.openxmlformats.org/officeDocument/2006/relationships/image" Target="../media/image86.wmf"/></Relationships>
</file>

<file path=ppt/drawings/_rels/vmlDrawing6.vml.rels><?xml version="1.0" encoding="UTF-8" standalone="yes"?>
<Relationships xmlns="http://schemas.openxmlformats.org/package/2006/relationships"><Relationship Id="rId8" Type="http://schemas.openxmlformats.org/officeDocument/2006/relationships/image" Target="../media/image87.wmf"/><Relationship Id="rId3" Type="http://schemas.openxmlformats.org/officeDocument/2006/relationships/image" Target="../media/image77.wmf"/><Relationship Id="rId7" Type="http://schemas.openxmlformats.org/officeDocument/2006/relationships/image" Target="../media/image83.wmf"/><Relationship Id="rId12" Type="http://schemas.openxmlformats.org/officeDocument/2006/relationships/image" Target="../media/image88.wmf"/><Relationship Id="rId2" Type="http://schemas.openxmlformats.org/officeDocument/2006/relationships/image" Target="../media/image76.wmf"/><Relationship Id="rId1" Type="http://schemas.openxmlformats.org/officeDocument/2006/relationships/image" Target="../media/image59.wmf"/><Relationship Id="rId6" Type="http://schemas.openxmlformats.org/officeDocument/2006/relationships/image" Target="../media/image82.wmf"/><Relationship Id="rId11" Type="http://schemas.openxmlformats.org/officeDocument/2006/relationships/image" Target="../media/image85.wmf"/><Relationship Id="rId5" Type="http://schemas.openxmlformats.org/officeDocument/2006/relationships/image" Target="../media/image81.wmf"/><Relationship Id="rId10" Type="http://schemas.openxmlformats.org/officeDocument/2006/relationships/image" Target="../media/image80.wmf"/><Relationship Id="rId4" Type="http://schemas.openxmlformats.org/officeDocument/2006/relationships/image" Target="../media/image78.wmf"/><Relationship Id="rId9" Type="http://schemas.openxmlformats.org/officeDocument/2006/relationships/image" Target="../media/image79.wmf"/></Relationships>
</file>

<file path=ppt/drawings/_rels/vmlDrawing7.vml.rels><?xml version="1.0" encoding="UTF-8" standalone="yes"?>
<Relationships xmlns="http://schemas.openxmlformats.org/package/2006/relationships"><Relationship Id="rId8" Type="http://schemas.openxmlformats.org/officeDocument/2006/relationships/image" Target="../media/image78.wmf"/><Relationship Id="rId13" Type="http://schemas.openxmlformats.org/officeDocument/2006/relationships/image" Target="../media/image94.wmf"/><Relationship Id="rId3" Type="http://schemas.openxmlformats.org/officeDocument/2006/relationships/image" Target="../media/image90.wmf"/><Relationship Id="rId7" Type="http://schemas.openxmlformats.org/officeDocument/2006/relationships/image" Target="../media/image77.wmf"/><Relationship Id="rId12" Type="http://schemas.openxmlformats.org/officeDocument/2006/relationships/image" Target="../media/image93.wmf"/><Relationship Id="rId2" Type="http://schemas.openxmlformats.org/officeDocument/2006/relationships/image" Target="../media/image89.wmf"/><Relationship Id="rId1" Type="http://schemas.openxmlformats.org/officeDocument/2006/relationships/image" Target="../media/image59.wmf"/><Relationship Id="rId6" Type="http://schemas.openxmlformats.org/officeDocument/2006/relationships/image" Target="../media/image76.wmf"/><Relationship Id="rId11" Type="http://schemas.openxmlformats.org/officeDocument/2006/relationships/image" Target="../media/image83.wmf"/><Relationship Id="rId5" Type="http://schemas.openxmlformats.org/officeDocument/2006/relationships/image" Target="../media/image92.wmf"/><Relationship Id="rId10" Type="http://schemas.openxmlformats.org/officeDocument/2006/relationships/image" Target="../media/image82.wmf"/><Relationship Id="rId4" Type="http://schemas.openxmlformats.org/officeDocument/2006/relationships/image" Target="../media/image91.wmf"/><Relationship Id="rId9" Type="http://schemas.openxmlformats.org/officeDocument/2006/relationships/image" Target="../media/image81.wmf"/></Relationships>
</file>

<file path=ppt/drawings/_rels/vmlDrawing8.vml.rels><?xml version="1.0" encoding="UTF-8" standalone="yes"?>
<Relationships xmlns="http://schemas.openxmlformats.org/package/2006/relationships"><Relationship Id="rId2" Type="http://schemas.openxmlformats.org/officeDocument/2006/relationships/image" Target="../media/image95.wmf"/><Relationship Id="rId1" Type="http://schemas.openxmlformats.org/officeDocument/2006/relationships/image" Target="../media/image59.wmf"/></Relationships>
</file>

<file path=ppt/drawings/_rels/vmlDrawing9.v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wmf"/><Relationship Id="rId1" Type="http://schemas.openxmlformats.org/officeDocument/2006/relationships/image" Target="../media/image59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338916A6-7C52-459B-AB60-C9473499C978}" type="datetimeFigureOut">
              <a:rPr lang="en-US"/>
              <a:pPr>
                <a:defRPr/>
              </a:pPr>
              <a:t>4/19/2017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620738D2-3549-400D-A3D9-0D07D210AF3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098919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349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EA85C67-2D62-4434-AF48-3D2C198C8EB7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010486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Detect</a:t>
            </a:r>
            <a:r>
              <a:rPr lang="en-US" baseline="0" dirty="0" smtClean="0"/>
              <a:t> interest points in time and position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20738D2-3549-400D-A3D9-0D07D210AF31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248311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Detect</a:t>
            </a:r>
            <a:r>
              <a:rPr lang="en-US" baseline="0" dirty="0" smtClean="0"/>
              <a:t> interest points in time and position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20738D2-3549-400D-A3D9-0D07D210AF31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248311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9A65DB-9015-4E44-9002-D78A229A1BF8}" type="slidenum">
              <a:rPr lang="en-US" smtClean="0"/>
              <a:pPr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19240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9A65DB-9015-4E44-9002-D78A229A1BF8}" type="slidenum">
              <a:rPr lang="en-US" smtClean="0"/>
              <a:pPr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034624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9A65DB-9015-4E44-9002-D78A229A1BF8}" type="slidenum">
              <a:rPr lang="en-US" smtClean="0"/>
              <a:pPr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113173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9A65DB-9015-4E44-9002-D78A229A1BF8}" type="slidenum">
              <a:rPr lang="en-US" smtClean="0"/>
              <a:pPr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579573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9A65DB-9015-4E44-9002-D78A229A1BF8}" type="slidenum">
              <a:rPr lang="en-US" smtClean="0"/>
              <a:pPr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211844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Structure learning</a:t>
            </a:r>
            <a:r>
              <a:rPr lang="en-US" baseline="0" dirty="0" smtClean="0"/>
              <a:t> for each pose subclass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20738D2-3549-400D-A3D9-0D07D210AF31}" type="slidenum">
              <a:rPr lang="en-US" smtClean="0"/>
              <a:pPr>
                <a:defRPr/>
              </a:pPr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153253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Iteratively</a:t>
            </a:r>
            <a:r>
              <a:rPr lang="en-US" baseline="0" dirty="0" smtClean="0"/>
              <a:t> identify the pose that results in the most activity classification errors.  Then, split the images assigned to that pose into two clusters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20738D2-3549-400D-A3D9-0D07D210AF31}" type="slidenum">
              <a:rPr lang="en-US" smtClean="0"/>
              <a:pPr>
                <a:defRPr/>
              </a:pPr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38355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02756" indent="-270291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081164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513629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1946095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378560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811026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243491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675957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12D44EFC-A131-4AE5-BBDD-28E871DDEC58}" type="slidenum">
              <a:rPr lang="en-US" sz="1100" b="0"/>
              <a:pPr/>
              <a:t>3</a:t>
            </a:fld>
            <a:endParaRPr lang="en-US" sz="1100" b="0"/>
          </a:p>
        </p:txBody>
      </p:sp>
      <p:sp>
        <p:nvSpPr>
          <p:cNvPr id="931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31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1384276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02756" indent="-270291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081164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513629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1946095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378560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811026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243491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675957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03F62654-E54C-413C-BC01-5501DE95C5DF}" type="slidenum">
              <a:rPr lang="en-US" sz="1100" b="0"/>
              <a:pPr/>
              <a:t>4</a:t>
            </a:fld>
            <a:endParaRPr lang="en-US" sz="1100" b="0"/>
          </a:p>
        </p:txBody>
      </p:sp>
      <p:sp>
        <p:nvSpPr>
          <p:cNvPr id="942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42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8639944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02756" indent="-270291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081164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513629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1946095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378560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811026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243491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675957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363A7ABA-0286-44A9-A8C2-972D2CC5D545}" type="slidenum">
              <a:rPr lang="en-US" sz="1100" b="0"/>
              <a:pPr/>
              <a:t>5</a:t>
            </a:fld>
            <a:endParaRPr lang="en-US" sz="1100" b="0"/>
          </a:p>
        </p:txBody>
      </p:sp>
      <p:sp>
        <p:nvSpPr>
          <p:cNvPr id="972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72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50261465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02756" indent="-270291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081164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513629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1946095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378560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811026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243491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675957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99B6E877-DE0D-4EA8-9924-F4FF50BFB530}" type="slidenum">
              <a:rPr lang="en-US" sz="1100" b="0"/>
              <a:pPr/>
              <a:t>6</a:t>
            </a:fld>
            <a:endParaRPr lang="en-US" sz="1100" b="0"/>
          </a:p>
        </p:txBody>
      </p:sp>
      <p:sp>
        <p:nvSpPr>
          <p:cNvPr id="952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52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2690477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02756" indent="-270291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081164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513629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1946095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378560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811026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243491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675957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3F551A50-E1EF-485E-9ECF-E8F5B9078375}" type="slidenum">
              <a:rPr lang="en-US" sz="1100" b="0"/>
              <a:pPr/>
              <a:t>8</a:t>
            </a:fld>
            <a:endParaRPr lang="en-US" sz="1100" b="0"/>
          </a:p>
        </p:txBody>
      </p:sp>
      <p:sp>
        <p:nvSpPr>
          <p:cNvPr id="983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83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09359194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Values reflect magnitude and recentness of movements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20738D2-3549-400D-A3D9-0D07D210AF31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055482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20738D2-3549-400D-A3D9-0D07D210AF31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668249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Point</a:t>
            </a:r>
            <a:r>
              <a:rPr lang="en-US" baseline="0" dirty="0" smtClean="0"/>
              <a:t> tracks reflect long-term motions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20738D2-3549-400D-A3D9-0D07D210AF31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19576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470025"/>
          </a:xfrm>
        </p:spPr>
        <p:txBody>
          <a:bodyPr>
            <a:normAutofit/>
          </a:bodyPr>
          <a:lstStyle>
            <a:lvl1pPr algn="ctr"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355975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05BC18-26AE-44B6-B9B1-C80E7FA6E36A}" type="datetimeFigureOut">
              <a:rPr lang="en-US"/>
              <a:pPr>
                <a:defRPr/>
              </a:pPr>
              <a:t>4/19/2017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73AA9F-5C40-425C-B79F-2CAF1D230C8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D192D1-49EE-487A-84C7-B41D9F2FFA88}" type="datetimeFigureOut">
              <a:rPr lang="en-US"/>
              <a:pPr>
                <a:defRPr/>
              </a:pPr>
              <a:t>4/19/2017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6E5742-C25A-487E-8DEC-20A3C3E986C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A6B0C5-DD8D-430A-937F-FD09E0214D77}" type="datetimeFigureOut">
              <a:rPr lang="en-US"/>
              <a:pPr>
                <a:defRPr/>
              </a:pPr>
              <a:t>4/19/2017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5A1786-1FF2-42F2-ADA7-786C891DF7B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14400"/>
          </a:xfrm>
        </p:spPr>
        <p:txBody>
          <a:bodyPr>
            <a:normAutofit/>
          </a:bodyPr>
          <a:lstStyle>
            <a:lvl1pPr algn="l">
              <a:defRPr sz="40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5135563"/>
          </a:xfrm>
        </p:spPr>
        <p:txBody>
          <a:bodyPr>
            <a:normAutofit/>
          </a:bodyPr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4E93C5-3820-4660-95C5-DD46C875351B}" type="datetimeFigureOut">
              <a:rPr lang="en-US"/>
              <a:pPr>
                <a:defRPr/>
              </a:pPr>
              <a:t>4/19/2017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ABE1C0-B89B-402F-B27F-39AFD9D7982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1BE2B4-38BE-4709-9C38-ED660033D0D0}" type="datetimeFigureOut">
              <a:rPr lang="en-US"/>
              <a:pPr>
                <a:defRPr/>
              </a:pPr>
              <a:t>4/19/2017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46D488-0DE7-4BF6-B79A-82B2BF15D6F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D0040D-B97F-4102-97A8-F186F6838263}" type="datetimeFigureOut">
              <a:rPr lang="en-US"/>
              <a:pPr>
                <a:defRPr/>
              </a:pPr>
              <a:t>4/19/2017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5E7738-5947-4F2C-9E00-36771980DA2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1DA822-A070-4AAD-B3DB-041EAEE93B09}" type="datetimeFigureOut">
              <a:rPr lang="en-US"/>
              <a:pPr>
                <a:defRPr/>
              </a:pPr>
              <a:t>4/19/2017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1E01B9-1F2B-4DDD-9CD1-49B6635ACEF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4F7049-3052-4F98-A826-E52FCA6BE5EC}" type="datetimeFigureOut">
              <a:rPr lang="en-US"/>
              <a:pPr>
                <a:defRPr/>
              </a:pPr>
              <a:t>4/19/2017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FD1CB1-E26E-4654-ABFA-559CFF471CE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4ECA66-0C68-4452-803E-AD750D1415AE}" type="datetimeFigureOut">
              <a:rPr lang="en-US"/>
              <a:pPr>
                <a:defRPr/>
              </a:pPr>
              <a:t>4/19/2017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A5B0F2-5B3C-4C49-AF80-9655A45D1AD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FD87BE-D5C6-41AD-B3DF-C8E25E24D3FB}" type="datetimeFigureOut">
              <a:rPr lang="en-US"/>
              <a:pPr>
                <a:defRPr/>
              </a:pPr>
              <a:t>4/19/2017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817400-C321-48BC-A7FD-64D57D716BB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A9DD8A-D3D5-4226-A76A-130CC17CF11C}" type="datetimeFigureOut">
              <a:rPr lang="en-US"/>
              <a:pPr>
                <a:defRPr/>
              </a:pPr>
              <a:t>4/19/2017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FA0A9B-AF70-4D9E-9D12-2E2A9961979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0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945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066800"/>
            <a:ext cx="8229600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1E34B5C8-F305-4153-9E5B-04D47D860C9D}" type="datetimeFigureOut">
              <a:rPr lang="en-US"/>
              <a:pPr>
                <a:defRPr/>
              </a:pPr>
              <a:t>4/19/2017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4B7A6884-E7ED-4D3E-831F-3124C8A68F8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  <p:sldLayoutId id="2147483705" r:id="rId10"/>
    <p:sldLayoutId id="2147483706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youtube.com/watch?v=LQm25nW6aZw" TargetMode="External"/><Relationship Id="rId2" Type="http://schemas.openxmlformats.org/officeDocument/2006/relationships/hyperlink" Target="https://www.youtube.com/watch?v=bcgXAQcvxdc" TargetMode="Externa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cse.ohio-state.edu/~jwdavis/Publications/pami01.pdf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hyperlink" Target="http://www.wisdom.weizmann.ac.il/~vision/VideoAnalysis/Demos/SpaceTimeActions/SpaceTimeActions_iccv05.pdf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://graphics.cs.cmu.edu/people/efros/research/action/efros-iccv03.pdf" TargetMode="External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cs.cmu.edu/~rahuls/pub/voec2009-rahuls.pdf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irisa.fr/vista/Papers/2005_ijcv_laptev.pdf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irisa.fr/vista/Papers/2005_ijcv_laptev.pdf" TargetMode="Externa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hyperlink" Target="http://www.irisa.fr/vista/Papers/2007_iccv_laptev.pdf" TargetMode="Externa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ics.uci.edu/~dramanan/papers/trackingpeople/index.html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hyperlink" Target="http://www.irisa.fr/vista/Papers/2008_cvpr_laptev.pdf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emf"/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em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hyperlink" Target="http://vision.stanford.edu/documents/YaoFei-Fei_CVPR2010b.pdf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png"/><Relationship Id="rId4" Type="http://schemas.openxmlformats.org/officeDocument/2006/relationships/image" Target="../media/image48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hyperlink" Target="http://www.ics.uci.edu/~dramanan/papers/trackingpeople/index.html" TargetMode="External"/><Relationship Id="rId5" Type="http://schemas.openxmlformats.org/officeDocument/2006/relationships/image" Target="../media/image1.png"/><Relationship Id="rId4" Type="http://schemas.openxmlformats.org/officeDocument/2006/relationships/oleObject" Target="../embeddings/oleObject1.bin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4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13" Type="http://schemas.openxmlformats.org/officeDocument/2006/relationships/image" Target="../media/image67.jpeg"/><Relationship Id="rId18" Type="http://schemas.openxmlformats.org/officeDocument/2006/relationships/oleObject" Target="../embeddings/oleObject5.bin"/><Relationship Id="rId3" Type="http://schemas.openxmlformats.org/officeDocument/2006/relationships/notesSlide" Target="../notesSlides/notesSlide12.xml"/><Relationship Id="rId7" Type="http://schemas.openxmlformats.org/officeDocument/2006/relationships/image" Target="../media/image59.wmf"/><Relationship Id="rId12" Type="http://schemas.openxmlformats.org/officeDocument/2006/relationships/image" Target="../media/image66.png"/><Relationship Id="rId17" Type="http://schemas.openxmlformats.org/officeDocument/2006/relationships/image" Target="../media/image70.jpeg"/><Relationship Id="rId2" Type="http://schemas.openxmlformats.org/officeDocument/2006/relationships/slideLayout" Target="../slideLayouts/slideLayout2.xml"/><Relationship Id="rId16" Type="http://schemas.openxmlformats.org/officeDocument/2006/relationships/oleObject" Target="../embeddings/oleObject4.bin"/><Relationship Id="rId20" Type="http://schemas.openxmlformats.org/officeDocument/2006/relationships/oleObject" Target="../embeddings/oleObject6.bin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3.bin"/><Relationship Id="rId11" Type="http://schemas.openxmlformats.org/officeDocument/2006/relationships/image" Target="../media/image65.jpeg"/><Relationship Id="rId5" Type="http://schemas.openxmlformats.org/officeDocument/2006/relationships/image" Target="../media/image61.jpeg"/><Relationship Id="rId15" Type="http://schemas.openxmlformats.org/officeDocument/2006/relationships/image" Target="../media/image69.jpeg"/><Relationship Id="rId10" Type="http://schemas.openxmlformats.org/officeDocument/2006/relationships/image" Target="../media/image64.png"/><Relationship Id="rId19" Type="http://schemas.openxmlformats.org/officeDocument/2006/relationships/image" Target="../media/image71.jpeg"/><Relationship Id="rId4" Type="http://schemas.openxmlformats.org/officeDocument/2006/relationships/image" Target="../media/image60.jpeg"/><Relationship Id="rId9" Type="http://schemas.openxmlformats.org/officeDocument/2006/relationships/image" Target="../media/image63.png"/><Relationship Id="rId14" Type="http://schemas.openxmlformats.org/officeDocument/2006/relationships/image" Target="../media/image68.jpe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wmf"/><Relationship Id="rId13" Type="http://schemas.openxmlformats.org/officeDocument/2006/relationships/oleObject" Target="../embeddings/oleObject11.bin"/><Relationship Id="rId18" Type="http://schemas.openxmlformats.org/officeDocument/2006/relationships/oleObject" Target="../embeddings/oleObject14.bin"/><Relationship Id="rId3" Type="http://schemas.openxmlformats.org/officeDocument/2006/relationships/notesSlide" Target="../notesSlides/notesSlide13.xml"/><Relationship Id="rId21" Type="http://schemas.openxmlformats.org/officeDocument/2006/relationships/image" Target="../media/image78.wmf"/><Relationship Id="rId7" Type="http://schemas.openxmlformats.org/officeDocument/2006/relationships/oleObject" Target="../embeddings/oleObject8.bin"/><Relationship Id="rId12" Type="http://schemas.openxmlformats.org/officeDocument/2006/relationships/image" Target="../media/image75.wmf"/><Relationship Id="rId17" Type="http://schemas.openxmlformats.org/officeDocument/2006/relationships/image" Target="../media/image76.wmf"/><Relationship Id="rId2" Type="http://schemas.openxmlformats.org/officeDocument/2006/relationships/slideLayout" Target="../slideLayouts/slideLayout2.xml"/><Relationship Id="rId16" Type="http://schemas.openxmlformats.org/officeDocument/2006/relationships/oleObject" Target="../embeddings/oleObject13.bin"/><Relationship Id="rId20" Type="http://schemas.openxmlformats.org/officeDocument/2006/relationships/oleObject" Target="../embeddings/oleObject15.bin"/><Relationship Id="rId1" Type="http://schemas.openxmlformats.org/officeDocument/2006/relationships/vmlDrawing" Target="../drawings/vmlDrawing4.vml"/><Relationship Id="rId6" Type="http://schemas.openxmlformats.org/officeDocument/2006/relationships/image" Target="../media/image72.wmf"/><Relationship Id="rId11" Type="http://schemas.openxmlformats.org/officeDocument/2006/relationships/oleObject" Target="../embeddings/oleObject10.bin"/><Relationship Id="rId5" Type="http://schemas.openxmlformats.org/officeDocument/2006/relationships/oleObject" Target="../embeddings/oleObject7.bin"/><Relationship Id="rId15" Type="http://schemas.openxmlformats.org/officeDocument/2006/relationships/oleObject" Target="../embeddings/oleObject12.bin"/><Relationship Id="rId10" Type="http://schemas.openxmlformats.org/officeDocument/2006/relationships/image" Target="../media/image74.wmf"/><Relationship Id="rId19" Type="http://schemas.openxmlformats.org/officeDocument/2006/relationships/image" Target="../media/image77.wmf"/><Relationship Id="rId4" Type="http://schemas.openxmlformats.org/officeDocument/2006/relationships/image" Target="../media/image60.jpeg"/><Relationship Id="rId9" Type="http://schemas.openxmlformats.org/officeDocument/2006/relationships/oleObject" Target="../embeddings/oleObject9.bin"/><Relationship Id="rId14" Type="http://schemas.openxmlformats.org/officeDocument/2006/relationships/image" Target="../media/image59.wmf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wmf"/><Relationship Id="rId13" Type="http://schemas.openxmlformats.org/officeDocument/2006/relationships/image" Target="../media/image81.wmf"/><Relationship Id="rId18" Type="http://schemas.openxmlformats.org/officeDocument/2006/relationships/oleObject" Target="../embeddings/oleObject23.bin"/><Relationship Id="rId26" Type="http://schemas.openxmlformats.org/officeDocument/2006/relationships/oleObject" Target="../embeddings/oleObject27.bin"/><Relationship Id="rId3" Type="http://schemas.openxmlformats.org/officeDocument/2006/relationships/notesSlide" Target="../notesSlides/notesSlide14.xml"/><Relationship Id="rId21" Type="http://schemas.openxmlformats.org/officeDocument/2006/relationships/image" Target="../media/image85.wmf"/><Relationship Id="rId7" Type="http://schemas.openxmlformats.org/officeDocument/2006/relationships/oleObject" Target="../embeddings/oleObject17.bin"/><Relationship Id="rId12" Type="http://schemas.openxmlformats.org/officeDocument/2006/relationships/oleObject" Target="../embeddings/oleObject20.bin"/><Relationship Id="rId17" Type="http://schemas.openxmlformats.org/officeDocument/2006/relationships/image" Target="../media/image83.wmf"/><Relationship Id="rId25" Type="http://schemas.openxmlformats.org/officeDocument/2006/relationships/image" Target="../media/image76.wmf"/><Relationship Id="rId2" Type="http://schemas.openxmlformats.org/officeDocument/2006/relationships/slideLayout" Target="../slideLayouts/slideLayout2.xml"/><Relationship Id="rId16" Type="http://schemas.openxmlformats.org/officeDocument/2006/relationships/oleObject" Target="../embeddings/oleObject22.bin"/><Relationship Id="rId20" Type="http://schemas.openxmlformats.org/officeDocument/2006/relationships/oleObject" Target="../embeddings/oleObject24.bin"/><Relationship Id="rId29" Type="http://schemas.openxmlformats.org/officeDocument/2006/relationships/image" Target="../media/image78.wmf"/><Relationship Id="rId1" Type="http://schemas.openxmlformats.org/officeDocument/2006/relationships/vmlDrawing" Target="../drawings/vmlDrawing5.vml"/><Relationship Id="rId6" Type="http://schemas.openxmlformats.org/officeDocument/2006/relationships/image" Target="../media/image79.wmf"/><Relationship Id="rId11" Type="http://schemas.openxmlformats.org/officeDocument/2006/relationships/oleObject" Target="../embeddings/oleObject19.bin"/><Relationship Id="rId24" Type="http://schemas.openxmlformats.org/officeDocument/2006/relationships/oleObject" Target="../embeddings/oleObject26.bin"/><Relationship Id="rId5" Type="http://schemas.openxmlformats.org/officeDocument/2006/relationships/oleObject" Target="../embeddings/oleObject16.bin"/><Relationship Id="rId15" Type="http://schemas.openxmlformats.org/officeDocument/2006/relationships/image" Target="../media/image82.wmf"/><Relationship Id="rId23" Type="http://schemas.openxmlformats.org/officeDocument/2006/relationships/image" Target="../media/image86.wmf"/><Relationship Id="rId28" Type="http://schemas.openxmlformats.org/officeDocument/2006/relationships/oleObject" Target="../embeddings/oleObject28.bin"/><Relationship Id="rId10" Type="http://schemas.openxmlformats.org/officeDocument/2006/relationships/image" Target="../media/image59.wmf"/><Relationship Id="rId19" Type="http://schemas.openxmlformats.org/officeDocument/2006/relationships/image" Target="../media/image84.wmf"/><Relationship Id="rId4" Type="http://schemas.openxmlformats.org/officeDocument/2006/relationships/image" Target="../media/image60.jpeg"/><Relationship Id="rId9" Type="http://schemas.openxmlformats.org/officeDocument/2006/relationships/oleObject" Target="../embeddings/oleObject18.bin"/><Relationship Id="rId14" Type="http://schemas.openxmlformats.org/officeDocument/2006/relationships/oleObject" Target="../embeddings/oleObject21.bin"/><Relationship Id="rId22" Type="http://schemas.openxmlformats.org/officeDocument/2006/relationships/oleObject" Target="../embeddings/oleObject25.bin"/><Relationship Id="rId27" Type="http://schemas.openxmlformats.org/officeDocument/2006/relationships/image" Target="../media/image77.wmf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1.bin"/><Relationship Id="rId13" Type="http://schemas.openxmlformats.org/officeDocument/2006/relationships/image" Target="../media/image78.wmf"/><Relationship Id="rId18" Type="http://schemas.openxmlformats.org/officeDocument/2006/relationships/oleObject" Target="../embeddings/oleObject36.bin"/><Relationship Id="rId26" Type="http://schemas.openxmlformats.org/officeDocument/2006/relationships/oleObject" Target="../embeddings/oleObject40.bin"/><Relationship Id="rId3" Type="http://schemas.openxmlformats.org/officeDocument/2006/relationships/notesSlide" Target="../notesSlides/notesSlide15.xml"/><Relationship Id="rId21" Type="http://schemas.openxmlformats.org/officeDocument/2006/relationships/image" Target="../media/image87.wmf"/><Relationship Id="rId7" Type="http://schemas.openxmlformats.org/officeDocument/2006/relationships/oleObject" Target="../embeddings/oleObject30.bin"/><Relationship Id="rId12" Type="http://schemas.openxmlformats.org/officeDocument/2006/relationships/oleObject" Target="../embeddings/oleObject33.bin"/><Relationship Id="rId17" Type="http://schemas.openxmlformats.org/officeDocument/2006/relationships/image" Target="../media/image82.wmf"/><Relationship Id="rId25" Type="http://schemas.openxmlformats.org/officeDocument/2006/relationships/image" Target="../media/image80.wmf"/><Relationship Id="rId2" Type="http://schemas.openxmlformats.org/officeDocument/2006/relationships/slideLayout" Target="../slideLayouts/slideLayout2.xml"/><Relationship Id="rId16" Type="http://schemas.openxmlformats.org/officeDocument/2006/relationships/oleObject" Target="../embeddings/oleObject35.bin"/><Relationship Id="rId20" Type="http://schemas.openxmlformats.org/officeDocument/2006/relationships/oleObject" Target="../embeddings/oleObject37.bin"/><Relationship Id="rId29" Type="http://schemas.openxmlformats.org/officeDocument/2006/relationships/image" Target="../media/image88.wmf"/><Relationship Id="rId1" Type="http://schemas.openxmlformats.org/officeDocument/2006/relationships/vmlDrawing" Target="../drawings/vmlDrawing6.vml"/><Relationship Id="rId6" Type="http://schemas.openxmlformats.org/officeDocument/2006/relationships/image" Target="../media/image59.wmf"/><Relationship Id="rId11" Type="http://schemas.openxmlformats.org/officeDocument/2006/relationships/image" Target="../media/image77.wmf"/><Relationship Id="rId24" Type="http://schemas.openxmlformats.org/officeDocument/2006/relationships/oleObject" Target="../embeddings/oleObject39.bin"/><Relationship Id="rId5" Type="http://schemas.openxmlformats.org/officeDocument/2006/relationships/oleObject" Target="../embeddings/oleObject29.bin"/><Relationship Id="rId15" Type="http://schemas.openxmlformats.org/officeDocument/2006/relationships/image" Target="../media/image81.wmf"/><Relationship Id="rId23" Type="http://schemas.openxmlformats.org/officeDocument/2006/relationships/image" Target="../media/image79.wmf"/><Relationship Id="rId28" Type="http://schemas.openxmlformats.org/officeDocument/2006/relationships/oleObject" Target="../embeddings/oleObject41.bin"/><Relationship Id="rId10" Type="http://schemas.openxmlformats.org/officeDocument/2006/relationships/oleObject" Target="../embeddings/oleObject32.bin"/><Relationship Id="rId19" Type="http://schemas.openxmlformats.org/officeDocument/2006/relationships/image" Target="../media/image83.wmf"/><Relationship Id="rId4" Type="http://schemas.openxmlformats.org/officeDocument/2006/relationships/image" Target="../media/image60.jpeg"/><Relationship Id="rId9" Type="http://schemas.openxmlformats.org/officeDocument/2006/relationships/image" Target="../media/image76.wmf"/><Relationship Id="rId14" Type="http://schemas.openxmlformats.org/officeDocument/2006/relationships/oleObject" Target="../embeddings/oleObject34.bin"/><Relationship Id="rId22" Type="http://schemas.openxmlformats.org/officeDocument/2006/relationships/oleObject" Target="../embeddings/oleObject38.bin"/><Relationship Id="rId27" Type="http://schemas.openxmlformats.org/officeDocument/2006/relationships/image" Target="../media/image85.w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ics.uci.edu/~dramanan/papers/trackingpeople/index.html" TargetMode="Externa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4.bin"/><Relationship Id="rId13" Type="http://schemas.openxmlformats.org/officeDocument/2006/relationships/image" Target="../media/image91.wmf"/><Relationship Id="rId18" Type="http://schemas.openxmlformats.org/officeDocument/2006/relationships/oleObject" Target="../embeddings/oleObject49.bin"/><Relationship Id="rId26" Type="http://schemas.openxmlformats.org/officeDocument/2006/relationships/oleObject" Target="../embeddings/oleObject53.bin"/><Relationship Id="rId3" Type="http://schemas.openxmlformats.org/officeDocument/2006/relationships/notesSlide" Target="../notesSlides/notesSlide16.xml"/><Relationship Id="rId21" Type="http://schemas.openxmlformats.org/officeDocument/2006/relationships/image" Target="../media/image78.wmf"/><Relationship Id="rId7" Type="http://schemas.openxmlformats.org/officeDocument/2006/relationships/oleObject" Target="../embeddings/oleObject43.bin"/><Relationship Id="rId12" Type="http://schemas.openxmlformats.org/officeDocument/2006/relationships/oleObject" Target="../embeddings/oleObject46.bin"/><Relationship Id="rId17" Type="http://schemas.openxmlformats.org/officeDocument/2006/relationships/image" Target="../media/image76.wmf"/><Relationship Id="rId25" Type="http://schemas.openxmlformats.org/officeDocument/2006/relationships/image" Target="../media/image82.wmf"/><Relationship Id="rId2" Type="http://schemas.openxmlformats.org/officeDocument/2006/relationships/slideLayout" Target="../slideLayouts/slideLayout2.xml"/><Relationship Id="rId16" Type="http://schemas.openxmlformats.org/officeDocument/2006/relationships/oleObject" Target="../embeddings/oleObject48.bin"/><Relationship Id="rId20" Type="http://schemas.openxmlformats.org/officeDocument/2006/relationships/oleObject" Target="../embeddings/oleObject50.bin"/><Relationship Id="rId29" Type="http://schemas.openxmlformats.org/officeDocument/2006/relationships/image" Target="../media/image93.wmf"/><Relationship Id="rId1" Type="http://schemas.openxmlformats.org/officeDocument/2006/relationships/vmlDrawing" Target="../drawings/vmlDrawing7.vml"/><Relationship Id="rId6" Type="http://schemas.openxmlformats.org/officeDocument/2006/relationships/image" Target="../media/image59.wmf"/><Relationship Id="rId11" Type="http://schemas.openxmlformats.org/officeDocument/2006/relationships/image" Target="../media/image90.wmf"/><Relationship Id="rId24" Type="http://schemas.openxmlformats.org/officeDocument/2006/relationships/oleObject" Target="../embeddings/oleObject52.bin"/><Relationship Id="rId5" Type="http://schemas.openxmlformats.org/officeDocument/2006/relationships/oleObject" Target="../embeddings/oleObject42.bin"/><Relationship Id="rId15" Type="http://schemas.openxmlformats.org/officeDocument/2006/relationships/image" Target="../media/image92.wmf"/><Relationship Id="rId23" Type="http://schemas.openxmlformats.org/officeDocument/2006/relationships/image" Target="../media/image81.wmf"/><Relationship Id="rId28" Type="http://schemas.openxmlformats.org/officeDocument/2006/relationships/oleObject" Target="../embeddings/oleObject54.bin"/><Relationship Id="rId10" Type="http://schemas.openxmlformats.org/officeDocument/2006/relationships/oleObject" Target="../embeddings/oleObject45.bin"/><Relationship Id="rId19" Type="http://schemas.openxmlformats.org/officeDocument/2006/relationships/image" Target="../media/image77.wmf"/><Relationship Id="rId31" Type="http://schemas.openxmlformats.org/officeDocument/2006/relationships/image" Target="../media/image94.wmf"/><Relationship Id="rId4" Type="http://schemas.openxmlformats.org/officeDocument/2006/relationships/image" Target="../media/image60.jpeg"/><Relationship Id="rId9" Type="http://schemas.openxmlformats.org/officeDocument/2006/relationships/image" Target="../media/image89.wmf"/><Relationship Id="rId14" Type="http://schemas.openxmlformats.org/officeDocument/2006/relationships/oleObject" Target="../embeddings/oleObject47.bin"/><Relationship Id="rId22" Type="http://schemas.openxmlformats.org/officeDocument/2006/relationships/oleObject" Target="../embeddings/oleObject51.bin"/><Relationship Id="rId27" Type="http://schemas.openxmlformats.org/officeDocument/2006/relationships/image" Target="../media/image83.wmf"/><Relationship Id="rId30" Type="http://schemas.openxmlformats.org/officeDocument/2006/relationships/oleObject" Target="../embeddings/oleObject55.bin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9.bin"/><Relationship Id="rId13" Type="http://schemas.openxmlformats.org/officeDocument/2006/relationships/image" Target="../media/image100.png"/><Relationship Id="rId3" Type="http://schemas.openxmlformats.org/officeDocument/2006/relationships/oleObject" Target="../embeddings/oleObject56.bin"/><Relationship Id="rId7" Type="http://schemas.openxmlformats.org/officeDocument/2006/relationships/image" Target="../media/image95.wmf"/><Relationship Id="rId12" Type="http://schemas.openxmlformats.org/officeDocument/2006/relationships/image" Target="../media/image99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.vml"/><Relationship Id="rId6" Type="http://schemas.openxmlformats.org/officeDocument/2006/relationships/oleObject" Target="../embeddings/oleObject58.bin"/><Relationship Id="rId11" Type="http://schemas.openxmlformats.org/officeDocument/2006/relationships/image" Target="../media/image98.png"/><Relationship Id="rId5" Type="http://schemas.openxmlformats.org/officeDocument/2006/relationships/oleObject" Target="../embeddings/oleObject57.bin"/><Relationship Id="rId10" Type="http://schemas.openxmlformats.org/officeDocument/2006/relationships/image" Target="../media/image97.png"/><Relationship Id="rId4" Type="http://schemas.openxmlformats.org/officeDocument/2006/relationships/image" Target="../media/image59.wmf"/><Relationship Id="rId9" Type="http://schemas.openxmlformats.org/officeDocument/2006/relationships/image" Target="../media/image96.png"/><Relationship Id="rId14" Type="http://schemas.openxmlformats.org/officeDocument/2006/relationships/image" Target="../media/image101.jpe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png"/><Relationship Id="rId3" Type="http://schemas.openxmlformats.org/officeDocument/2006/relationships/oleObject" Target="../embeddings/oleObject60.bin"/><Relationship Id="rId7" Type="http://schemas.openxmlformats.org/officeDocument/2006/relationships/image" Target="../media/image96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9.vml"/><Relationship Id="rId6" Type="http://schemas.openxmlformats.org/officeDocument/2006/relationships/oleObject" Target="../embeddings/oleObject62.bin"/><Relationship Id="rId5" Type="http://schemas.openxmlformats.org/officeDocument/2006/relationships/oleObject" Target="../embeddings/oleObject61.bin"/><Relationship Id="rId10" Type="http://schemas.openxmlformats.org/officeDocument/2006/relationships/image" Target="../media/image102.wmf"/><Relationship Id="rId4" Type="http://schemas.openxmlformats.org/officeDocument/2006/relationships/image" Target="../media/image59.wmf"/><Relationship Id="rId9" Type="http://schemas.openxmlformats.org/officeDocument/2006/relationships/oleObject" Target="../embeddings/oleObject63.bin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67.bin"/><Relationship Id="rId3" Type="http://schemas.openxmlformats.org/officeDocument/2006/relationships/oleObject" Target="../embeddings/oleObject64.bin"/><Relationship Id="rId7" Type="http://schemas.openxmlformats.org/officeDocument/2006/relationships/oleObject" Target="../embeddings/oleObject66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0.vml"/><Relationship Id="rId6" Type="http://schemas.openxmlformats.org/officeDocument/2006/relationships/image" Target="../media/image59.wmf"/><Relationship Id="rId5" Type="http://schemas.openxmlformats.org/officeDocument/2006/relationships/oleObject" Target="../embeddings/oleObject65.bin"/><Relationship Id="rId10" Type="http://schemas.openxmlformats.org/officeDocument/2006/relationships/image" Target="../media/image97.png"/><Relationship Id="rId4" Type="http://schemas.openxmlformats.org/officeDocument/2006/relationships/image" Target="../media/image103.wmf"/><Relationship Id="rId9" Type="http://schemas.openxmlformats.org/officeDocument/2006/relationships/image" Target="../media/image96.pn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png"/><Relationship Id="rId3" Type="http://schemas.openxmlformats.org/officeDocument/2006/relationships/notesSlide" Target="../notesSlides/notesSlide17.xml"/><Relationship Id="rId7" Type="http://schemas.openxmlformats.org/officeDocument/2006/relationships/oleObject" Target="../embeddings/oleObject70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1.vml"/><Relationship Id="rId6" Type="http://schemas.openxmlformats.org/officeDocument/2006/relationships/oleObject" Target="../embeddings/oleObject69.bin"/><Relationship Id="rId11" Type="http://schemas.openxmlformats.org/officeDocument/2006/relationships/image" Target="../media/image104.wmf"/><Relationship Id="rId5" Type="http://schemas.openxmlformats.org/officeDocument/2006/relationships/image" Target="../media/image59.wmf"/><Relationship Id="rId10" Type="http://schemas.openxmlformats.org/officeDocument/2006/relationships/oleObject" Target="../embeddings/oleObject71.bin"/><Relationship Id="rId4" Type="http://schemas.openxmlformats.org/officeDocument/2006/relationships/oleObject" Target="../embeddings/oleObject68.bin"/><Relationship Id="rId9" Type="http://schemas.openxmlformats.org/officeDocument/2006/relationships/image" Target="../media/image97.pn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jpeg"/><Relationship Id="rId3" Type="http://schemas.openxmlformats.org/officeDocument/2006/relationships/notesSlide" Target="../notesSlides/notesSlide18.xml"/><Relationship Id="rId7" Type="http://schemas.openxmlformats.org/officeDocument/2006/relationships/image" Target="../media/image106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2.vml"/><Relationship Id="rId6" Type="http://schemas.openxmlformats.org/officeDocument/2006/relationships/oleObject" Target="../embeddings/oleObject73.bin"/><Relationship Id="rId11" Type="http://schemas.openxmlformats.org/officeDocument/2006/relationships/image" Target="../media/image105.wmf"/><Relationship Id="rId5" Type="http://schemas.openxmlformats.org/officeDocument/2006/relationships/image" Target="../media/image59.wmf"/><Relationship Id="rId10" Type="http://schemas.openxmlformats.org/officeDocument/2006/relationships/oleObject" Target="../embeddings/oleObject74.bin"/><Relationship Id="rId4" Type="http://schemas.openxmlformats.org/officeDocument/2006/relationships/oleObject" Target="../embeddings/oleObject72.bin"/><Relationship Id="rId9" Type="http://schemas.openxmlformats.org/officeDocument/2006/relationships/image" Target="../media/image108.jpeg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78.bin"/><Relationship Id="rId13" Type="http://schemas.openxmlformats.org/officeDocument/2006/relationships/oleObject" Target="../embeddings/oleObject83.bin"/><Relationship Id="rId18" Type="http://schemas.openxmlformats.org/officeDocument/2006/relationships/oleObject" Target="../embeddings/oleObject87.bin"/><Relationship Id="rId26" Type="http://schemas.openxmlformats.org/officeDocument/2006/relationships/oleObject" Target="../embeddings/oleObject94.bin"/><Relationship Id="rId3" Type="http://schemas.openxmlformats.org/officeDocument/2006/relationships/oleObject" Target="../embeddings/oleObject75.bin"/><Relationship Id="rId21" Type="http://schemas.openxmlformats.org/officeDocument/2006/relationships/oleObject" Target="../embeddings/oleObject90.bin"/><Relationship Id="rId7" Type="http://schemas.openxmlformats.org/officeDocument/2006/relationships/image" Target="../media/image109.wmf"/><Relationship Id="rId12" Type="http://schemas.openxmlformats.org/officeDocument/2006/relationships/oleObject" Target="../embeddings/oleObject82.bin"/><Relationship Id="rId17" Type="http://schemas.openxmlformats.org/officeDocument/2006/relationships/image" Target="../media/image110.wmf"/><Relationship Id="rId25" Type="http://schemas.openxmlformats.org/officeDocument/2006/relationships/oleObject" Target="../embeddings/oleObject93.bin"/><Relationship Id="rId2" Type="http://schemas.openxmlformats.org/officeDocument/2006/relationships/slideLayout" Target="../slideLayouts/slideLayout2.xml"/><Relationship Id="rId16" Type="http://schemas.openxmlformats.org/officeDocument/2006/relationships/oleObject" Target="../embeddings/oleObject86.bin"/><Relationship Id="rId20" Type="http://schemas.openxmlformats.org/officeDocument/2006/relationships/oleObject" Target="../embeddings/oleObject89.bin"/><Relationship Id="rId1" Type="http://schemas.openxmlformats.org/officeDocument/2006/relationships/vmlDrawing" Target="../drawings/vmlDrawing13.vml"/><Relationship Id="rId6" Type="http://schemas.openxmlformats.org/officeDocument/2006/relationships/oleObject" Target="../embeddings/oleObject77.bin"/><Relationship Id="rId11" Type="http://schemas.openxmlformats.org/officeDocument/2006/relationships/oleObject" Target="../embeddings/oleObject81.bin"/><Relationship Id="rId24" Type="http://schemas.openxmlformats.org/officeDocument/2006/relationships/oleObject" Target="../embeddings/oleObject92.bin"/><Relationship Id="rId5" Type="http://schemas.openxmlformats.org/officeDocument/2006/relationships/oleObject" Target="../embeddings/oleObject76.bin"/><Relationship Id="rId15" Type="http://schemas.openxmlformats.org/officeDocument/2006/relationships/oleObject" Target="../embeddings/oleObject85.bin"/><Relationship Id="rId23" Type="http://schemas.openxmlformats.org/officeDocument/2006/relationships/oleObject" Target="../embeddings/oleObject91.bin"/><Relationship Id="rId10" Type="http://schemas.openxmlformats.org/officeDocument/2006/relationships/oleObject" Target="../embeddings/oleObject80.bin"/><Relationship Id="rId19" Type="http://schemas.openxmlformats.org/officeDocument/2006/relationships/oleObject" Target="../embeddings/oleObject88.bin"/><Relationship Id="rId4" Type="http://schemas.openxmlformats.org/officeDocument/2006/relationships/image" Target="../media/image59.wmf"/><Relationship Id="rId9" Type="http://schemas.openxmlformats.org/officeDocument/2006/relationships/oleObject" Target="../embeddings/oleObject79.bin"/><Relationship Id="rId14" Type="http://schemas.openxmlformats.org/officeDocument/2006/relationships/oleObject" Target="../embeddings/oleObject84.bin"/><Relationship Id="rId22" Type="http://schemas.openxmlformats.org/officeDocument/2006/relationships/image" Target="../media/image111.wmf"/><Relationship Id="rId27" Type="http://schemas.openxmlformats.org/officeDocument/2006/relationships/image" Target="../media/image112.wmf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98.bin"/><Relationship Id="rId13" Type="http://schemas.openxmlformats.org/officeDocument/2006/relationships/image" Target="../media/image116.wmf"/><Relationship Id="rId18" Type="http://schemas.openxmlformats.org/officeDocument/2006/relationships/oleObject" Target="../embeddings/oleObject103.bin"/><Relationship Id="rId3" Type="http://schemas.openxmlformats.org/officeDocument/2006/relationships/oleObject" Target="../embeddings/oleObject95.bin"/><Relationship Id="rId21" Type="http://schemas.openxmlformats.org/officeDocument/2006/relationships/image" Target="../media/image120.wmf"/><Relationship Id="rId7" Type="http://schemas.openxmlformats.org/officeDocument/2006/relationships/image" Target="../media/image113.wmf"/><Relationship Id="rId12" Type="http://schemas.openxmlformats.org/officeDocument/2006/relationships/oleObject" Target="../embeddings/oleObject100.bin"/><Relationship Id="rId17" Type="http://schemas.openxmlformats.org/officeDocument/2006/relationships/image" Target="../media/image118.wmf"/><Relationship Id="rId2" Type="http://schemas.openxmlformats.org/officeDocument/2006/relationships/slideLayout" Target="../slideLayouts/slideLayout2.xml"/><Relationship Id="rId16" Type="http://schemas.openxmlformats.org/officeDocument/2006/relationships/oleObject" Target="../embeddings/oleObject102.bin"/><Relationship Id="rId20" Type="http://schemas.openxmlformats.org/officeDocument/2006/relationships/oleObject" Target="../embeddings/oleObject104.bin"/><Relationship Id="rId1" Type="http://schemas.openxmlformats.org/officeDocument/2006/relationships/vmlDrawing" Target="../drawings/vmlDrawing14.vml"/><Relationship Id="rId6" Type="http://schemas.openxmlformats.org/officeDocument/2006/relationships/oleObject" Target="../embeddings/oleObject97.bin"/><Relationship Id="rId11" Type="http://schemas.openxmlformats.org/officeDocument/2006/relationships/image" Target="../media/image115.wmf"/><Relationship Id="rId5" Type="http://schemas.openxmlformats.org/officeDocument/2006/relationships/oleObject" Target="../embeddings/oleObject96.bin"/><Relationship Id="rId15" Type="http://schemas.openxmlformats.org/officeDocument/2006/relationships/image" Target="../media/image117.wmf"/><Relationship Id="rId23" Type="http://schemas.openxmlformats.org/officeDocument/2006/relationships/image" Target="../media/image121.wmf"/><Relationship Id="rId10" Type="http://schemas.openxmlformats.org/officeDocument/2006/relationships/oleObject" Target="../embeddings/oleObject99.bin"/><Relationship Id="rId19" Type="http://schemas.openxmlformats.org/officeDocument/2006/relationships/image" Target="../media/image119.wmf"/><Relationship Id="rId4" Type="http://schemas.openxmlformats.org/officeDocument/2006/relationships/image" Target="../media/image59.wmf"/><Relationship Id="rId9" Type="http://schemas.openxmlformats.org/officeDocument/2006/relationships/image" Target="../media/image114.wmf"/><Relationship Id="rId14" Type="http://schemas.openxmlformats.org/officeDocument/2006/relationships/oleObject" Target="../embeddings/oleObject101.bin"/><Relationship Id="rId22" Type="http://schemas.openxmlformats.org/officeDocument/2006/relationships/oleObject" Target="../embeddings/oleObject105.bin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09.bin"/><Relationship Id="rId3" Type="http://schemas.openxmlformats.org/officeDocument/2006/relationships/oleObject" Target="../embeddings/oleObject106.bin"/><Relationship Id="rId7" Type="http://schemas.openxmlformats.org/officeDocument/2006/relationships/image" Target="../media/image122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5.vml"/><Relationship Id="rId6" Type="http://schemas.openxmlformats.org/officeDocument/2006/relationships/oleObject" Target="../embeddings/oleObject108.bin"/><Relationship Id="rId11" Type="http://schemas.openxmlformats.org/officeDocument/2006/relationships/image" Target="../media/image124.wmf"/><Relationship Id="rId5" Type="http://schemas.openxmlformats.org/officeDocument/2006/relationships/oleObject" Target="../embeddings/oleObject107.bin"/><Relationship Id="rId10" Type="http://schemas.openxmlformats.org/officeDocument/2006/relationships/oleObject" Target="../embeddings/oleObject110.bin"/><Relationship Id="rId4" Type="http://schemas.openxmlformats.org/officeDocument/2006/relationships/image" Target="../media/image59.wmf"/><Relationship Id="rId9" Type="http://schemas.openxmlformats.org/officeDocument/2006/relationships/image" Target="../media/image123.wmf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1.png"/><Relationship Id="rId13" Type="http://schemas.openxmlformats.org/officeDocument/2006/relationships/image" Target="../media/image136.png"/><Relationship Id="rId18" Type="http://schemas.openxmlformats.org/officeDocument/2006/relationships/image" Target="../media/image141.png"/><Relationship Id="rId3" Type="http://schemas.openxmlformats.org/officeDocument/2006/relationships/image" Target="../media/image126.png"/><Relationship Id="rId7" Type="http://schemas.openxmlformats.org/officeDocument/2006/relationships/image" Target="../media/image130.png"/><Relationship Id="rId12" Type="http://schemas.openxmlformats.org/officeDocument/2006/relationships/image" Target="../media/image135.png"/><Relationship Id="rId17" Type="http://schemas.openxmlformats.org/officeDocument/2006/relationships/image" Target="../media/image140.png"/><Relationship Id="rId2" Type="http://schemas.openxmlformats.org/officeDocument/2006/relationships/image" Target="../media/image125.png"/><Relationship Id="rId16" Type="http://schemas.openxmlformats.org/officeDocument/2006/relationships/image" Target="../media/image13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9.jpeg"/><Relationship Id="rId11" Type="http://schemas.openxmlformats.org/officeDocument/2006/relationships/image" Target="../media/image134.png"/><Relationship Id="rId5" Type="http://schemas.openxmlformats.org/officeDocument/2006/relationships/image" Target="../media/image128.jpeg"/><Relationship Id="rId15" Type="http://schemas.openxmlformats.org/officeDocument/2006/relationships/image" Target="../media/image138.png"/><Relationship Id="rId10" Type="http://schemas.openxmlformats.org/officeDocument/2006/relationships/image" Target="../media/image133.png"/><Relationship Id="rId19" Type="http://schemas.openxmlformats.org/officeDocument/2006/relationships/image" Target="../media/image142.png"/><Relationship Id="rId4" Type="http://schemas.openxmlformats.org/officeDocument/2006/relationships/image" Target="../media/image127.png"/><Relationship Id="rId9" Type="http://schemas.openxmlformats.org/officeDocument/2006/relationships/image" Target="../media/image132.png"/><Relationship Id="rId14" Type="http://schemas.openxmlformats.org/officeDocument/2006/relationships/image" Target="../media/image13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4.wmf"/><Relationship Id="rId5" Type="http://schemas.openxmlformats.org/officeDocument/2006/relationships/image" Target="../media/image3.png"/><Relationship Id="rId4" Type="http://schemas.openxmlformats.org/officeDocument/2006/relationships/oleObject" Target="../embeddings/oleObject2.bin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9.png"/><Relationship Id="rId13" Type="http://schemas.openxmlformats.org/officeDocument/2006/relationships/image" Target="../media/image154.png"/><Relationship Id="rId18" Type="http://schemas.openxmlformats.org/officeDocument/2006/relationships/image" Target="../media/image159.png"/><Relationship Id="rId3" Type="http://schemas.openxmlformats.org/officeDocument/2006/relationships/image" Target="../media/image144.png"/><Relationship Id="rId7" Type="http://schemas.openxmlformats.org/officeDocument/2006/relationships/image" Target="../media/image148.png"/><Relationship Id="rId12" Type="http://schemas.openxmlformats.org/officeDocument/2006/relationships/image" Target="../media/image153.png"/><Relationship Id="rId17" Type="http://schemas.openxmlformats.org/officeDocument/2006/relationships/image" Target="../media/image158.png"/><Relationship Id="rId2" Type="http://schemas.openxmlformats.org/officeDocument/2006/relationships/image" Target="../media/image143.png"/><Relationship Id="rId16" Type="http://schemas.openxmlformats.org/officeDocument/2006/relationships/image" Target="../media/image15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7.png"/><Relationship Id="rId11" Type="http://schemas.openxmlformats.org/officeDocument/2006/relationships/image" Target="../media/image152.png"/><Relationship Id="rId5" Type="http://schemas.openxmlformats.org/officeDocument/2006/relationships/image" Target="../media/image146.png"/><Relationship Id="rId15" Type="http://schemas.openxmlformats.org/officeDocument/2006/relationships/image" Target="../media/image156.png"/><Relationship Id="rId10" Type="http://schemas.openxmlformats.org/officeDocument/2006/relationships/image" Target="../media/image151.png"/><Relationship Id="rId19" Type="http://schemas.openxmlformats.org/officeDocument/2006/relationships/image" Target="../media/image160.png"/><Relationship Id="rId4" Type="http://schemas.openxmlformats.org/officeDocument/2006/relationships/image" Target="../media/image145.png"/><Relationship Id="rId9" Type="http://schemas.openxmlformats.org/officeDocument/2006/relationships/image" Target="../media/image150.png"/><Relationship Id="rId14" Type="http://schemas.openxmlformats.org/officeDocument/2006/relationships/image" Target="../media/image155.png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wmf"/><Relationship Id="rId3" Type="http://schemas.openxmlformats.org/officeDocument/2006/relationships/image" Target="../media/image162.png"/><Relationship Id="rId7" Type="http://schemas.openxmlformats.org/officeDocument/2006/relationships/oleObject" Target="../embeddings/oleObject11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6.vml"/><Relationship Id="rId6" Type="http://schemas.openxmlformats.org/officeDocument/2006/relationships/image" Target="../media/image161.wmf"/><Relationship Id="rId11" Type="http://schemas.openxmlformats.org/officeDocument/2006/relationships/image" Target="../media/image165.png"/><Relationship Id="rId5" Type="http://schemas.openxmlformats.org/officeDocument/2006/relationships/oleObject" Target="../embeddings/oleObject111.bin"/><Relationship Id="rId10" Type="http://schemas.openxmlformats.org/officeDocument/2006/relationships/image" Target="../media/image164.png"/><Relationship Id="rId4" Type="http://schemas.openxmlformats.org/officeDocument/2006/relationships/image" Target="../media/image163.png"/><Relationship Id="rId9" Type="http://schemas.openxmlformats.org/officeDocument/2006/relationships/oleObject" Target="../embeddings/oleObject113.bin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16.bin"/><Relationship Id="rId13" Type="http://schemas.openxmlformats.org/officeDocument/2006/relationships/image" Target="../media/image171.png"/><Relationship Id="rId18" Type="http://schemas.openxmlformats.org/officeDocument/2006/relationships/image" Target="../media/image168.wmf"/><Relationship Id="rId3" Type="http://schemas.openxmlformats.org/officeDocument/2006/relationships/image" Target="../media/image163.png"/><Relationship Id="rId7" Type="http://schemas.openxmlformats.org/officeDocument/2006/relationships/image" Target="../media/image59.wmf"/><Relationship Id="rId12" Type="http://schemas.openxmlformats.org/officeDocument/2006/relationships/image" Target="../media/image170.png"/><Relationship Id="rId17" Type="http://schemas.openxmlformats.org/officeDocument/2006/relationships/oleObject" Target="../embeddings/oleObject118.bin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65.png"/><Relationship Id="rId1" Type="http://schemas.openxmlformats.org/officeDocument/2006/relationships/vmlDrawing" Target="../drawings/vmlDrawing17.vml"/><Relationship Id="rId6" Type="http://schemas.openxmlformats.org/officeDocument/2006/relationships/oleObject" Target="../embeddings/oleObject115.bin"/><Relationship Id="rId11" Type="http://schemas.openxmlformats.org/officeDocument/2006/relationships/image" Target="../media/image169.png"/><Relationship Id="rId5" Type="http://schemas.openxmlformats.org/officeDocument/2006/relationships/image" Target="../media/image166.wmf"/><Relationship Id="rId15" Type="http://schemas.openxmlformats.org/officeDocument/2006/relationships/image" Target="../media/image167.wmf"/><Relationship Id="rId10" Type="http://schemas.openxmlformats.org/officeDocument/2006/relationships/image" Target="../media/image162.png"/><Relationship Id="rId4" Type="http://schemas.openxmlformats.org/officeDocument/2006/relationships/oleObject" Target="../embeddings/oleObject114.bin"/><Relationship Id="rId9" Type="http://schemas.openxmlformats.org/officeDocument/2006/relationships/image" Target="../media/image164.png"/><Relationship Id="rId14" Type="http://schemas.openxmlformats.org/officeDocument/2006/relationships/oleObject" Target="../embeddings/oleObject117.bin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3.png"/><Relationship Id="rId13" Type="http://schemas.openxmlformats.org/officeDocument/2006/relationships/oleObject" Target="../embeddings/oleObject123.bin"/><Relationship Id="rId3" Type="http://schemas.openxmlformats.org/officeDocument/2006/relationships/image" Target="../media/image165.png"/><Relationship Id="rId7" Type="http://schemas.openxmlformats.org/officeDocument/2006/relationships/image" Target="../media/image162.png"/><Relationship Id="rId12" Type="http://schemas.openxmlformats.org/officeDocument/2006/relationships/oleObject" Target="../embeddings/oleObject122.bin"/><Relationship Id="rId17" Type="http://schemas.openxmlformats.org/officeDocument/2006/relationships/image" Target="../media/image174.wmf"/><Relationship Id="rId2" Type="http://schemas.openxmlformats.org/officeDocument/2006/relationships/slideLayout" Target="../slideLayouts/slideLayout2.xml"/><Relationship Id="rId16" Type="http://schemas.openxmlformats.org/officeDocument/2006/relationships/oleObject" Target="../embeddings/oleObject125.bin"/><Relationship Id="rId1" Type="http://schemas.openxmlformats.org/officeDocument/2006/relationships/vmlDrawing" Target="../drawings/vmlDrawing18.vml"/><Relationship Id="rId6" Type="http://schemas.openxmlformats.org/officeDocument/2006/relationships/image" Target="../media/image164.png"/><Relationship Id="rId11" Type="http://schemas.openxmlformats.org/officeDocument/2006/relationships/oleObject" Target="../embeddings/oleObject121.bin"/><Relationship Id="rId5" Type="http://schemas.openxmlformats.org/officeDocument/2006/relationships/image" Target="../media/image172.wmf"/><Relationship Id="rId15" Type="http://schemas.openxmlformats.org/officeDocument/2006/relationships/image" Target="../media/image173.wmf"/><Relationship Id="rId10" Type="http://schemas.openxmlformats.org/officeDocument/2006/relationships/image" Target="../media/image59.wmf"/><Relationship Id="rId4" Type="http://schemas.openxmlformats.org/officeDocument/2006/relationships/oleObject" Target="../embeddings/oleObject119.bin"/><Relationship Id="rId9" Type="http://schemas.openxmlformats.org/officeDocument/2006/relationships/oleObject" Target="../embeddings/oleObject120.bin"/><Relationship Id="rId14" Type="http://schemas.openxmlformats.org/officeDocument/2006/relationships/oleObject" Target="../embeddings/oleObject124.bin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6.jpeg"/><Relationship Id="rId7" Type="http://schemas.openxmlformats.org/officeDocument/2006/relationships/image" Target="../media/image180.png"/><Relationship Id="rId2" Type="http://schemas.openxmlformats.org/officeDocument/2006/relationships/image" Target="../media/image17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9.png"/><Relationship Id="rId5" Type="http://schemas.openxmlformats.org/officeDocument/2006/relationships/image" Target="../media/image178.png"/><Relationship Id="rId4" Type="http://schemas.openxmlformats.org/officeDocument/2006/relationships/image" Target="../media/image177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6.jpeg"/><Relationship Id="rId7" Type="http://schemas.openxmlformats.org/officeDocument/2006/relationships/image" Target="../media/image180.png"/><Relationship Id="rId2" Type="http://schemas.openxmlformats.org/officeDocument/2006/relationships/image" Target="../media/image17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9.png"/><Relationship Id="rId5" Type="http://schemas.openxmlformats.org/officeDocument/2006/relationships/image" Target="../media/image178.png"/><Relationship Id="rId4" Type="http://schemas.openxmlformats.org/officeDocument/2006/relationships/image" Target="../media/image177.png"/></Relationships>
</file>

<file path=ppt/slides/_rels/slide6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6.jpeg"/><Relationship Id="rId13" Type="http://schemas.openxmlformats.org/officeDocument/2006/relationships/image" Target="../media/image188.jpeg"/><Relationship Id="rId18" Type="http://schemas.openxmlformats.org/officeDocument/2006/relationships/image" Target="../media/image191.jpeg"/><Relationship Id="rId3" Type="http://schemas.openxmlformats.org/officeDocument/2006/relationships/image" Target="../media/image181.emf"/><Relationship Id="rId7" Type="http://schemas.openxmlformats.org/officeDocument/2006/relationships/image" Target="../media/image185.png"/><Relationship Id="rId12" Type="http://schemas.openxmlformats.org/officeDocument/2006/relationships/image" Target="../media/image187.png"/><Relationship Id="rId17" Type="http://schemas.openxmlformats.org/officeDocument/2006/relationships/image" Target="../media/image70.jpe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90.emf"/><Relationship Id="rId20" Type="http://schemas.openxmlformats.org/officeDocument/2006/relationships/image" Target="../media/image193.jpeg"/><Relationship Id="rId1" Type="http://schemas.openxmlformats.org/officeDocument/2006/relationships/vmlDrawing" Target="../drawings/vmlDrawing19.vml"/><Relationship Id="rId6" Type="http://schemas.openxmlformats.org/officeDocument/2006/relationships/image" Target="../media/image184.png"/><Relationship Id="rId11" Type="http://schemas.openxmlformats.org/officeDocument/2006/relationships/oleObject" Target="../embeddings/oleObject127.bin"/><Relationship Id="rId5" Type="http://schemas.openxmlformats.org/officeDocument/2006/relationships/image" Target="../media/image183.png"/><Relationship Id="rId15" Type="http://schemas.openxmlformats.org/officeDocument/2006/relationships/image" Target="../media/image68.jpeg"/><Relationship Id="rId10" Type="http://schemas.openxmlformats.org/officeDocument/2006/relationships/image" Target="../media/image59.wmf"/><Relationship Id="rId19" Type="http://schemas.openxmlformats.org/officeDocument/2006/relationships/image" Target="../media/image192.emf"/><Relationship Id="rId4" Type="http://schemas.openxmlformats.org/officeDocument/2006/relationships/image" Target="../media/image182.png"/><Relationship Id="rId9" Type="http://schemas.openxmlformats.org/officeDocument/2006/relationships/oleObject" Target="../embeddings/oleObject126.bin"/><Relationship Id="rId14" Type="http://schemas.openxmlformats.org/officeDocument/2006/relationships/image" Target="../media/image189.emf"/></Relationships>
</file>

<file path=ppt/slides/_rels/slide6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6.png"/><Relationship Id="rId3" Type="http://schemas.openxmlformats.org/officeDocument/2006/relationships/image" Target="../media/image191.jpeg"/><Relationship Id="rId7" Type="http://schemas.openxmlformats.org/officeDocument/2006/relationships/image" Target="../media/image195.png"/><Relationship Id="rId12" Type="http://schemas.openxmlformats.org/officeDocument/2006/relationships/image" Target="../media/image200.png"/><Relationship Id="rId2" Type="http://schemas.openxmlformats.org/officeDocument/2006/relationships/image" Target="../media/image181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4.emf"/><Relationship Id="rId11" Type="http://schemas.openxmlformats.org/officeDocument/2006/relationships/image" Target="../media/image199.png"/><Relationship Id="rId5" Type="http://schemas.openxmlformats.org/officeDocument/2006/relationships/image" Target="../media/image193.jpeg"/><Relationship Id="rId10" Type="http://schemas.openxmlformats.org/officeDocument/2006/relationships/image" Target="../media/image198.png"/><Relationship Id="rId4" Type="http://schemas.openxmlformats.org/officeDocument/2006/relationships/image" Target="../media/image192.emf"/><Relationship Id="rId9" Type="http://schemas.openxmlformats.org/officeDocument/2006/relationships/image" Target="../media/image197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6.jpeg"/><Relationship Id="rId7" Type="http://schemas.openxmlformats.org/officeDocument/2006/relationships/image" Target="../media/image180.png"/><Relationship Id="rId2" Type="http://schemas.openxmlformats.org/officeDocument/2006/relationships/image" Target="../media/image17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9.png"/><Relationship Id="rId5" Type="http://schemas.openxmlformats.org/officeDocument/2006/relationships/image" Target="../media/image178.png"/><Relationship Id="rId4" Type="http://schemas.openxmlformats.org/officeDocument/2006/relationships/image" Target="../media/image177.png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1.png"/><Relationship Id="rId7" Type="http://schemas.openxmlformats.org/officeDocument/2006/relationships/image" Target="../media/image204.png"/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3.png"/><Relationship Id="rId5" Type="http://schemas.openxmlformats.org/officeDocument/2006/relationships/image" Target="../media/image146.png"/><Relationship Id="rId4" Type="http://schemas.openxmlformats.org/officeDocument/2006/relationships/image" Target="../media/image202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6.png"/><Relationship Id="rId7" Type="http://schemas.openxmlformats.org/officeDocument/2006/relationships/image" Target="../media/image210.jpeg"/><Relationship Id="rId2" Type="http://schemas.openxmlformats.org/officeDocument/2006/relationships/image" Target="../media/image20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9.jpeg"/><Relationship Id="rId5" Type="http://schemas.openxmlformats.org/officeDocument/2006/relationships/image" Target="../media/image208.jpeg"/><Relationship Id="rId4" Type="http://schemas.openxmlformats.org/officeDocument/2006/relationships/image" Target="../media/image207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6.jpeg"/><Relationship Id="rId7" Type="http://schemas.openxmlformats.org/officeDocument/2006/relationships/image" Target="../media/image180.png"/><Relationship Id="rId2" Type="http://schemas.openxmlformats.org/officeDocument/2006/relationships/image" Target="../media/image17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9.png"/><Relationship Id="rId5" Type="http://schemas.openxmlformats.org/officeDocument/2006/relationships/image" Target="../media/image178.png"/><Relationship Id="rId4" Type="http://schemas.openxmlformats.org/officeDocument/2006/relationships/image" Target="../media/image177.png"/></Relationships>
</file>

<file path=ppt/slides/_rels/slide7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7.png"/><Relationship Id="rId3" Type="http://schemas.openxmlformats.org/officeDocument/2006/relationships/image" Target="../media/image212.jpeg"/><Relationship Id="rId7" Type="http://schemas.openxmlformats.org/officeDocument/2006/relationships/image" Target="../media/image216.jpeg"/><Relationship Id="rId12" Type="http://schemas.openxmlformats.org/officeDocument/2006/relationships/image" Target="../media/image221.png"/><Relationship Id="rId2" Type="http://schemas.openxmlformats.org/officeDocument/2006/relationships/image" Target="../media/image211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5.jpeg"/><Relationship Id="rId11" Type="http://schemas.openxmlformats.org/officeDocument/2006/relationships/image" Target="../media/image220.png"/><Relationship Id="rId5" Type="http://schemas.openxmlformats.org/officeDocument/2006/relationships/image" Target="../media/image214.png"/><Relationship Id="rId10" Type="http://schemas.openxmlformats.org/officeDocument/2006/relationships/image" Target="../media/image219.png"/><Relationship Id="rId4" Type="http://schemas.openxmlformats.org/officeDocument/2006/relationships/image" Target="../media/image213.png"/><Relationship Id="rId9" Type="http://schemas.openxmlformats.org/officeDocument/2006/relationships/image" Target="../media/image218.png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2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w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ics.uci.edu/~dramanan/papers/pose/index.html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6.png"/><Relationship Id="rId4" Type="http://schemas.openxmlformats.org/officeDocument/2006/relationships/hyperlink" Target="http://www.ics.uci.edu/~dramanan/papers/pose/index.html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1"/>
          <p:cNvSpPr>
            <a:spLocks noGrp="1"/>
          </p:cNvSpPr>
          <p:nvPr>
            <p:ph type="ctrTitle"/>
          </p:nvPr>
        </p:nvSpPr>
        <p:spPr>
          <a:xfrm>
            <a:off x="685800" y="1295400"/>
            <a:ext cx="7772400" cy="1470025"/>
          </a:xfrm>
        </p:spPr>
        <p:txBody>
          <a:bodyPr/>
          <a:lstStyle/>
          <a:p>
            <a:pPr eaLnBrk="1" hangingPunct="1"/>
            <a:r>
              <a:rPr lang="en-US" dirty="0" smtClean="0"/>
              <a:t>Action Recognition</a:t>
            </a:r>
          </a:p>
        </p:txBody>
      </p:sp>
      <p:sp>
        <p:nvSpPr>
          <p:cNvPr id="22531" name="Subtitle 2"/>
          <p:cNvSpPr>
            <a:spLocks noGrp="1"/>
          </p:cNvSpPr>
          <p:nvPr>
            <p:ph type="subTitle" idx="1"/>
          </p:nvPr>
        </p:nvSpPr>
        <p:spPr>
          <a:xfrm>
            <a:off x="1447800" y="3352800"/>
            <a:ext cx="6400800" cy="2971800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chemeClr val="tx1"/>
                </a:solidFill>
              </a:rPr>
              <a:t>Computer Vision</a:t>
            </a:r>
          </a:p>
          <a:p>
            <a:pPr eaLnBrk="1" hangingPunct="1"/>
            <a:r>
              <a:rPr lang="en-US" smtClean="0">
                <a:solidFill>
                  <a:schemeClr val="tx1"/>
                </a:solidFill>
              </a:rPr>
              <a:t>CS 543 / ECE 549 </a:t>
            </a:r>
          </a:p>
          <a:p>
            <a:pPr eaLnBrk="1" hangingPunct="1"/>
            <a:r>
              <a:rPr lang="en-US" smtClean="0">
                <a:solidFill>
                  <a:schemeClr val="tx1"/>
                </a:solidFill>
              </a:rPr>
              <a:t>University of Illinois</a:t>
            </a:r>
          </a:p>
          <a:p>
            <a:pPr eaLnBrk="1" hangingPunct="1"/>
            <a:endParaRPr lang="en-US" smtClean="0">
              <a:solidFill>
                <a:schemeClr val="tx1"/>
              </a:solidFill>
            </a:endParaRPr>
          </a:p>
          <a:p>
            <a:pPr eaLnBrk="1" hangingPunct="1"/>
            <a:r>
              <a:rPr lang="en-US" smtClean="0">
                <a:solidFill>
                  <a:schemeClr val="tx1"/>
                </a:solidFill>
              </a:rPr>
              <a:t>Derek Hoiem</a:t>
            </a:r>
          </a:p>
        </p:txBody>
      </p:sp>
      <p:sp>
        <p:nvSpPr>
          <p:cNvPr id="22532" name="TextBox 3"/>
          <p:cNvSpPr txBox="1">
            <a:spLocks noChangeArrowheads="1"/>
          </p:cNvSpPr>
          <p:nvPr/>
        </p:nvSpPr>
        <p:spPr bwMode="auto">
          <a:xfrm>
            <a:off x="7924800" y="87313"/>
            <a:ext cx="108234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 smtClean="0"/>
              <a:t>04/20/17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This section: advanced topics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dirty="0" smtClean="0"/>
              <a:t>Action recognition</a:t>
            </a:r>
          </a:p>
          <a:p>
            <a:endParaRPr lang="en-US" dirty="0"/>
          </a:p>
          <a:p>
            <a:r>
              <a:rPr lang="en-US" dirty="0" smtClean="0"/>
              <a:t>3D Scenes and Context</a:t>
            </a:r>
          </a:p>
          <a:p>
            <a:endParaRPr lang="en-US" dirty="0"/>
          </a:p>
          <a:p>
            <a:r>
              <a:rPr lang="en-US" dirty="0" smtClean="0"/>
              <a:t>Visual Question Answering (Tanmay)</a:t>
            </a:r>
            <a:endParaRPr lang="en-US" dirty="0" smtClean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8437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Today: action recognition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Action recognition</a:t>
            </a:r>
          </a:p>
          <a:p>
            <a:pPr lvl="1"/>
            <a:r>
              <a:rPr lang="en-US" dirty="0"/>
              <a:t>What </a:t>
            </a:r>
            <a:r>
              <a:rPr lang="en-US" dirty="0" smtClean="0"/>
              <a:t>is an </a:t>
            </a:r>
            <a:r>
              <a:rPr lang="en-US" dirty="0"/>
              <a:t>“</a:t>
            </a:r>
            <a:r>
              <a:rPr lang="en-US" dirty="0" smtClean="0"/>
              <a:t>action”?</a:t>
            </a:r>
          </a:p>
          <a:p>
            <a:pPr lvl="1"/>
            <a:r>
              <a:rPr lang="en-US" dirty="0" smtClean="0"/>
              <a:t>How can we represent movement?</a:t>
            </a:r>
          </a:p>
          <a:p>
            <a:pPr lvl="1"/>
            <a:r>
              <a:rPr lang="en-US" dirty="0" smtClean="0"/>
              <a:t>How do we incorporate motion, pose, and nearby objects?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5513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is an action?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762000" y="4108160"/>
            <a:ext cx="7766870" cy="24314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+mj-lt"/>
              </a:rPr>
              <a:t>Action: a transition from one state </a:t>
            </a:r>
            <a:r>
              <a:rPr lang="en-US" sz="3200" dirty="0" smtClean="0">
                <a:latin typeface="+mj-lt"/>
              </a:rPr>
              <a:t>to another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US" sz="2400" dirty="0" smtClean="0">
                <a:latin typeface="+mj-lt"/>
              </a:rPr>
              <a:t>Who is the actor?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US" sz="2400" dirty="0" smtClean="0">
                <a:latin typeface="+mj-lt"/>
              </a:rPr>
              <a:t>How is the state of the actor changing?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US" sz="2400" dirty="0" smtClean="0">
                <a:latin typeface="+mj-lt"/>
              </a:rPr>
              <a:t>What (if anything) is being acted on?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US" sz="2400" dirty="0" smtClean="0">
                <a:latin typeface="+mj-lt"/>
              </a:rPr>
              <a:t>How is that thing changing?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US" sz="2400" dirty="0" smtClean="0">
                <a:latin typeface="+mj-lt"/>
              </a:rPr>
              <a:t>What is the purpose of the action (if any)?</a:t>
            </a:r>
            <a:endParaRPr lang="en-US" sz="2400" dirty="0">
              <a:latin typeface="+mj-lt"/>
            </a:endParaRPr>
          </a:p>
        </p:txBody>
      </p:sp>
      <p:pic>
        <p:nvPicPr>
          <p:cNvPr id="169986" name="Picture 2" descr="http://i18.stockmediaserver.com/smsimg30/th170/Ojofoto/1115027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7625" y="1158246"/>
            <a:ext cx="1771496" cy="2665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9988" name="Picture 4" descr="http://t3.gstatic.com/images?q=tbn:ANd9GcSWCcNcTQRFRSowhkayFq1ZzcqVQTCcMYPZAM6s0x8JJTncXfMwD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600200"/>
            <a:ext cx="2562225" cy="1781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9990" name="Picture 6" descr="http://farm5.static.flickr.com/4091/5431778528_a03e5cda29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9825" y="1194431"/>
            <a:ext cx="1971675" cy="2628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1163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do we represent actions?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95302" y="1066800"/>
            <a:ext cx="5322476" cy="2286000"/>
          </a:xfrm>
        </p:spPr>
        <p:txBody>
          <a:bodyPr/>
          <a:lstStyle/>
          <a:p>
            <a:endParaRPr lang="en-US" dirty="0" smtClean="0"/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 Categories</a:t>
            </a:r>
          </a:p>
          <a:p>
            <a:pPr marL="457200" lvl="1" indent="0">
              <a:buNone/>
            </a:pPr>
            <a:r>
              <a:rPr lang="en-US" sz="2000" dirty="0" smtClean="0"/>
              <a:t>Walking, hammering, dancing, skiing, sitting down, standing up, jumping</a:t>
            </a:r>
          </a:p>
          <a:p>
            <a:endParaRPr lang="en-US" dirty="0"/>
          </a:p>
          <a:p>
            <a:pPr marL="457200" lvl="1" indent="0">
              <a:buNone/>
            </a:pPr>
            <a:endParaRPr lang="en-US" dirty="0"/>
          </a:p>
        </p:txBody>
      </p:sp>
      <p:pic>
        <p:nvPicPr>
          <p:cNvPr id="173058" name="Picture 2" descr="http://t1.gstatic.com/images?q=tbn:ANd9GcQoz7GNznz1mpocX9jUCo2zCeGTI9gb4RCtMRx79wdmYMXUoAmtwQ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33796" y="3886200"/>
            <a:ext cx="1847850" cy="2476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293400" y="3286702"/>
            <a:ext cx="112864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latin typeface="+mn-lt"/>
              </a:rPr>
              <a:t>Poses</a:t>
            </a:r>
            <a:endParaRPr lang="en-US" sz="3200" dirty="0">
              <a:latin typeface="+mn-l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648200" y="4219484"/>
            <a:ext cx="379847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latin typeface="+mj-lt"/>
              </a:rPr>
              <a:t>Nouns and Predicates</a:t>
            </a:r>
          </a:p>
          <a:p>
            <a:r>
              <a:rPr lang="en-US" sz="2000" dirty="0" smtClean="0">
                <a:latin typeface="+mj-lt"/>
              </a:rPr>
              <a:t>&lt;man, swings, hammer&gt;</a:t>
            </a:r>
          </a:p>
          <a:p>
            <a:r>
              <a:rPr lang="en-US" sz="2000" dirty="0" smtClean="0">
                <a:latin typeface="+mj-lt"/>
              </a:rPr>
              <a:t>&lt;man, hits, nail, w/ hammer&gt;</a:t>
            </a:r>
            <a:endParaRPr lang="en-US" sz="20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181532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What is the purpose of action recognition?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dirty="0" smtClean="0"/>
              <a:t>To describe</a:t>
            </a:r>
          </a:p>
          <a:p>
            <a:pPr marL="457200" lvl="1" indent="0">
              <a:buNone/>
            </a:pPr>
            <a:r>
              <a:rPr lang="en-US" dirty="0"/>
              <a:t>	</a:t>
            </a:r>
            <a:r>
              <a:rPr lang="en-US" sz="2400" dirty="0"/>
              <a:t> </a:t>
            </a:r>
            <a:r>
              <a:rPr lang="en-US" sz="2400" dirty="0">
                <a:hlinkClick r:id="rId2"/>
              </a:rPr>
              <a:t>https://</a:t>
            </a:r>
            <a:r>
              <a:rPr lang="en-US" sz="2400" dirty="0" smtClean="0">
                <a:hlinkClick r:id="rId2"/>
              </a:rPr>
              <a:t>www.youtube.com/watch?v=bcgXAQcvxdc</a:t>
            </a:r>
            <a:endParaRPr lang="en-US" sz="2400" dirty="0" smtClean="0"/>
          </a:p>
          <a:p>
            <a:pPr marL="457200" lvl="1" indent="0">
              <a:buNone/>
            </a:pPr>
            <a:endParaRPr lang="en-US" dirty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To predict</a:t>
            </a:r>
          </a:p>
          <a:p>
            <a:pPr marL="0" indent="0">
              <a:buNone/>
            </a:pPr>
            <a:r>
              <a:rPr lang="en-US" sz="2400" dirty="0" smtClean="0"/>
              <a:t>	</a:t>
            </a:r>
            <a:r>
              <a:rPr lang="en-US" sz="2400" dirty="0">
                <a:hlinkClick r:id="rId3"/>
              </a:rPr>
              <a:t>http://www.youtube.com/watch?v=LQm25nW6aZw</a:t>
            </a:r>
            <a:endParaRPr lang="en-US" sz="2400" dirty="0" smtClean="0"/>
          </a:p>
          <a:p>
            <a:pPr marL="0" indent="0">
              <a:buNone/>
            </a:pPr>
            <a:r>
              <a:rPr lang="en-US" sz="2400" dirty="0"/>
              <a:t>	</a:t>
            </a:r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441685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can we identify actions?</a:t>
            </a:r>
            <a:endParaRPr lang="en-US" dirty="0"/>
          </a:p>
        </p:txBody>
      </p:sp>
      <p:pic>
        <p:nvPicPr>
          <p:cNvPr id="174082" name="Picture 2" descr="http://people.rit.edu/andpph/photofile-misc/strobe-motion-ta-0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364" y="1905000"/>
            <a:ext cx="4535750" cy="236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035936" y="1381780"/>
            <a:ext cx="12618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+mn-lt"/>
              </a:rPr>
              <a:t>Motion</a:t>
            </a:r>
            <a:endParaRPr lang="en-US" sz="2800" dirty="0">
              <a:latin typeface="+mn-lt"/>
            </a:endParaRPr>
          </a:p>
        </p:txBody>
      </p:sp>
      <p:pic>
        <p:nvPicPr>
          <p:cNvPr id="174084" name="Picture 4" descr="http://3.bp.blogspot.com/_Is8bkErrqa0/TQVpOyq-BaI/AAAAAAAAAMI/-wFoc1mbX2Q/s1600/cat_punching-1307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5109" y="1905000"/>
            <a:ext cx="3154272" cy="236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6718074" y="1381780"/>
            <a:ext cx="87158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+mn-lt"/>
              </a:rPr>
              <a:t>Pose</a:t>
            </a:r>
            <a:endParaRPr lang="en-US" sz="2800" dirty="0">
              <a:latin typeface="+mn-lt"/>
            </a:endParaRPr>
          </a:p>
        </p:txBody>
      </p:sp>
      <p:pic>
        <p:nvPicPr>
          <p:cNvPr id="174086" name="Picture 6" descr="http://t1.gstatic.com/images?q=tbn:ANd9GcReJSIBr5a_ta0l3l4z9rYGJXhUY0-Hx4AJNMbrj6Iqnn56i5CtGw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2616" y="4391025"/>
            <a:ext cx="1847850" cy="2466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76200" y="5218093"/>
            <a:ext cx="146027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dirty="0" smtClean="0">
                <a:latin typeface="+mn-lt"/>
              </a:rPr>
              <a:t>Held Objects</a:t>
            </a:r>
            <a:endParaRPr lang="en-US" sz="2800" dirty="0">
              <a:latin typeface="+mn-lt"/>
            </a:endParaRPr>
          </a:p>
        </p:txBody>
      </p:sp>
      <p:pic>
        <p:nvPicPr>
          <p:cNvPr id="174088" name="Picture 8" descr="http://t0.gstatic.com/images?q=tbn:ANd9GcR_3X88Mv1UR_-oPmZRNouLHPS-jQTtkW4uvaLuuhH5m4X_mBR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4705349"/>
            <a:ext cx="2911098" cy="2152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7448617" y="5334000"/>
            <a:ext cx="146027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+mn-lt"/>
              </a:rPr>
              <a:t>Nearby Objects</a:t>
            </a:r>
            <a:endParaRPr lang="en-US" sz="2800" dirty="0">
              <a:latin typeface="+mn-lt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951349" y="4391025"/>
            <a:ext cx="1455549" cy="24669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204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9" grpId="0"/>
      <p:bldP spid="11" grpId="0"/>
      <p:bldP spid="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Representing Motion</a:t>
            </a:r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2014451"/>
            <a:ext cx="7440314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5"/>
          <p:cNvSpPr txBox="1">
            <a:spLocks noChangeArrowheads="1"/>
          </p:cNvSpPr>
          <p:nvPr/>
        </p:nvSpPr>
        <p:spPr bwMode="auto">
          <a:xfrm>
            <a:off x="6705600" y="6425121"/>
            <a:ext cx="231024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000" dirty="0">
                <a:hlinkClick r:id="rId4"/>
              </a:rPr>
              <a:t>Bobick Davis 2001</a:t>
            </a:r>
            <a:endParaRPr lang="en-US" sz="2000" dirty="0"/>
          </a:p>
        </p:txBody>
      </p:sp>
      <p:sp>
        <p:nvSpPr>
          <p:cNvPr id="8" name="TextBox 5"/>
          <p:cNvSpPr txBox="1">
            <a:spLocks noChangeArrowheads="1"/>
          </p:cNvSpPr>
          <p:nvPr/>
        </p:nvSpPr>
        <p:spPr bwMode="auto">
          <a:xfrm>
            <a:off x="1550161" y="1224741"/>
            <a:ext cx="601639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3200" dirty="0" smtClean="0"/>
              <a:t>Optical Flow with Motion History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848002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Representing Motion</a:t>
            </a:r>
          </a:p>
        </p:txBody>
      </p:sp>
      <p:pic>
        <p:nvPicPr>
          <p:cNvPr id="17510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048000"/>
            <a:ext cx="8191500" cy="3452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5"/>
          <p:cNvSpPr txBox="1">
            <a:spLocks noChangeArrowheads="1"/>
          </p:cNvSpPr>
          <p:nvPr/>
        </p:nvSpPr>
        <p:spPr bwMode="auto">
          <a:xfrm>
            <a:off x="2520142" y="1035622"/>
            <a:ext cx="406451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3200" dirty="0" smtClean="0"/>
              <a:t>Space-Time Volumes</a:t>
            </a:r>
            <a:endParaRPr lang="en-US" sz="3200" dirty="0"/>
          </a:p>
        </p:txBody>
      </p:sp>
      <p:sp>
        <p:nvSpPr>
          <p:cNvPr id="4" name="TextBox 3"/>
          <p:cNvSpPr txBox="1"/>
          <p:nvPr/>
        </p:nvSpPr>
        <p:spPr>
          <a:xfrm>
            <a:off x="7221519" y="6500813"/>
            <a:ext cx="19030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hlinkClick r:id="rId4"/>
              </a:rPr>
              <a:t>Blank et al. 2005</a:t>
            </a:r>
            <a:endParaRPr lang="en-US" dirty="0"/>
          </a:p>
        </p:txBody>
      </p:sp>
      <p:pic>
        <p:nvPicPr>
          <p:cNvPr id="17510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743075"/>
            <a:ext cx="3619500" cy="1000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Down Arrow 5"/>
          <p:cNvSpPr/>
          <p:nvPr/>
        </p:nvSpPr>
        <p:spPr>
          <a:xfrm>
            <a:off x="1924050" y="2819400"/>
            <a:ext cx="285750" cy="3048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337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Representing Motion</a:t>
            </a:r>
            <a:endParaRPr lang="en-US" dirty="0"/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1849862"/>
            <a:ext cx="6593293" cy="43680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7"/>
          <p:cNvSpPr txBox="1">
            <a:spLocks noChangeArrowheads="1"/>
          </p:cNvSpPr>
          <p:nvPr/>
        </p:nvSpPr>
        <p:spPr bwMode="auto">
          <a:xfrm>
            <a:off x="6940413" y="6463167"/>
            <a:ext cx="2048959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000" dirty="0">
                <a:hlinkClick r:id="rId3"/>
              </a:rPr>
              <a:t>Efros et al. 2003</a:t>
            </a:r>
            <a:endParaRPr lang="en-US" sz="2000" dirty="0"/>
          </a:p>
        </p:txBody>
      </p:sp>
      <p:sp>
        <p:nvSpPr>
          <p:cNvPr id="8" name="TextBox 5"/>
          <p:cNvSpPr txBox="1">
            <a:spLocks noChangeArrowheads="1"/>
          </p:cNvSpPr>
          <p:nvPr/>
        </p:nvSpPr>
        <p:spPr bwMode="auto">
          <a:xfrm>
            <a:off x="1543243" y="1265087"/>
            <a:ext cx="604043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3200" dirty="0" smtClean="0"/>
              <a:t>Optical Flow with Split Channels</a:t>
            </a:r>
            <a:endParaRPr lang="en-US" sz="3200" dirty="0"/>
          </a:p>
        </p:txBody>
      </p:sp>
      <p:sp>
        <p:nvSpPr>
          <p:cNvPr id="3" name="TextBox 2"/>
          <p:cNvSpPr txBox="1"/>
          <p:nvPr/>
        </p:nvSpPr>
        <p:spPr>
          <a:xfrm>
            <a:off x="1676400" y="6032766"/>
            <a:ext cx="107112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optical flow</a:t>
            </a:r>
            <a:endParaRPr lang="en-US" sz="1400" dirty="0"/>
          </a:p>
        </p:txBody>
      </p:sp>
      <p:sp>
        <p:nvSpPr>
          <p:cNvPr id="9" name="TextBox 8"/>
          <p:cNvSpPr txBox="1"/>
          <p:nvPr/>
        </p:nvSpPr>
        <p:spPr>
          <a:xfrm>
            <a:off x="2819400" y="6032766"/>
            <a:ext cx="229421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s</a:t>
            </a:r>
            <a:r>
              <a:rPr lang="en-US" sz="1400" dirty="0" smtClean="0"/>
              <a:t>plit into </a:t>
            </a:r>
            <a:r>
              <a:rPr lang="en-US" sz="1400" dirty="0" err="1" smtClean="0"/>
              <a:t>pos</a:t>
            </a:r>
            <a:r>
              <a:rPr lang="en-US" sz="1400" dirty="0" smtClean="0"/>
              <a:t>/</a:t>
            </a:r>
            <a:r>
              <a:rPr lang="en-US" sz="1400" dirty="0" err="1" smtClean="0"/>
              <a:t>neg</a:t>
            </a:r>
            <a:r>
              <a:rPr lang="en-US" sz="1400" dirty="0" smtClean="0"/>
              <a:t> channels</a:t>
            </a:r>
            <a:endParaRPr lang="en-US" sz="1400" dirty="0"/>
          </a:p>
        </p:txBody>
      </p:sp>
      <p:sp>
        <p:nvSpPr>
          <p:cNvPr id="10" name="TextBox 9"/>
          <p:cNvSpPr txBox="1"/>
          <p:nvPr/>
        </p:nvSpPr>
        <p:spPr>
          <a:xfrm>
            <a:off x="5633452" y="6027100"/>
            <a:ext cx="179568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blurred </a:t>
            </a:r>
            <a:r>
              <a:rPr lang="en-US" sz="1400" dirty="0" err="1" smtClean="0"/>
              <a:t>pos</a:t>
            </a:r>
            <a:r>
              <a:rPr lang="en-US" sz="1400" dirty="0" smtClean="0"/>
              <a:t>/</a:t>
            </a:r>
            <a:r>
              <a:rPr lang="en-US" sz="1400" dirty="0" err="1" smtClean="0"/>
              <a:t>neg</a:t>
            </a:r>
            <a:r>
              <a:rPr lang="en-US" sz="1400" dirty="0" smtClean="0"/>
              <a:t> flow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415514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Representing Motion</a:t>
            </a:r>
          </a:p>
        </p:txBody>
      </p:sp>
      <p:pic>
        <p:nvPicPr>
          <p:cNvPr id="17613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1752600"/>
            <a:ext cx="5866410" cy="434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5"/>
          <p:cNvSpPr txBox="1">
            <a:spLocks noChangeArrowheads="1"/>
          </p:cNvSpPr>
          <p:nvPr/>
        </p:nvSpPr>
        <p:spPr bwMode="auto">
          <a:xfrm>
            <a:off x="3041765" y="1035237"/>
            <a:ext cx="290252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3200" dirty="0" smtClean="0"/>
              <a:t>Tracked Points</a:t>
            </a:r>
            <a:endParaRPr lang="en-US" sz="3200" dirty="0"/>
          </a:p>
        </p:txBody>
      </p:sp>
      <p:sp>
        <p:nvSpPr>
          <p:cNvPr id="4" name="TextBox 3"/>
          <p:cNvSpPr txBox="1"/>
          <p:nvPr/>
        </p:nvSpPr>
        <p:spPr>
          <a:xfrm>
            <a:off x="6689837" y="6509266"/>
            <a:ext cx="24416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hlinkClick r:id="rId4"/>
              </a:rPr>
              <a:t>Matikainen et al. 2009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9400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Last classes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dirty="0" smtClean="0"/>
              <a:t>Parts-based/articulated object models</a:t>
            </a:r>
          </a:p>
          <a:p>
            <a:endParaRPr lang="en-US" dirty="0"/>
          </a:p>
          <a:p>
            <a:r>
              <a:rPr lang="en-US" dirty="0" smtClean="0"/>
              <a:t>Tracking objects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8485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Representing Motion</a:t>
            </a:r>
            <a:endParaRPr lang="en-US" dirty="0"/>
          </a:p>
        </p:txBody>
      </p:sp>
      <p:sp>
        <p:nvSpPr>
          <p:cNvPr id="12" name="TextBox 5"/>
          <p:cNvSpPr txBox="1">
            <a:spLocks noChangeArrowheads="1"/>
          </p:cNvSpPr>
          <p:nvPr/>
        </p:nvSpPr>
        <p:spPr bwMode="auto">
          <a:xfrm>
            <a:off x="2006138" y="850612"/>
            <a:ext cx="511146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3200" dirty="0" smtClean="0"/>
              <a:t>Space-Time Interest Points</a:t>
            </a:r>
            <a:endParaRPr lang="en-US" sz="3200" dirty="0"/>
          </a:p>
        </p:txBody>
      </p:sp>
      <p:pic>
        <p:nvPicPr>
          <p:cNvPr id="17715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862" y="1905000"/>
            <a:ext cx="5410200" cy="44561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5671062" y="3640718"/>
            <a:ext cx="2362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Corner detectors in space-time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7675536" y="6474813"/>
            <a:ext cx="1447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hlinkClick r:id="rId4"/>
              </a:rPr>
              <a:t>Laptev 2005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260862" y="1752600"/>
            <a:ext cx="131799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Moving corner</a:t>
            </a:r>
            <a:endParaRPr lang="en-US" sz="1400" dirty="0"/>
          </a:p>
        </p:txBody>
      </p:sp>
      <p:sp>
        <p:nvSpPr>
          <p:cNvPr id="8" name="TextBox 7"/>
          <p:cNvSpPr txBox="1"/>
          <p:nvPr/>
        </p:nvSpPr>
        <p:spPr>
          <a:xfrm>
            <a:off x="3902875" y="1890215"/>
            <a:ext cx="117211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Ball hits wall</a:t>
            </a:r>
            <a:endParaRPr lang="en-US" sz="1400" dirty="0"/>
          </a:p>
        </p:txBody>
      </p:sp>
      <p:sp>
        <p:nvSpPr>
          <p:cNvPr id="9" name="TextBox 8"/>
          <p:cNvSpPr txBox="1"/>
          <p:nvPr/>
        </p:nvSpPr>
        <p:spPr>
          <a:xfrm>
            <a:off x="919857" y="6320924"/>
            <a:ext cx="113204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Balls collide</a:t>
            </a:r>
            <a:endParaRPr lang="en-US" sz="1400" dirty="0"/>
          </a:p>
        </p:txBody>
      </p:sp>
      <p:sp>
        <p:nvSpPr>
          <p:cNvPr id="10" name="TextBox 9"/>
          <p:cNvSpPr txBox="1"/>
          <p:nvPr/>
        </p:nvSpPr>
        <p:spPr>
          <a:xfrm>
            <a:off x="2819400" y="6375955"/>
            <a:ext cx="241117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Balls collide (different scale)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762316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Representing Motion</a:t>
            </a:r>
            <a:endParaRPr lang="en-US" dirty="0"/>
          </a:p>
        </p:txBody>
      </p:sp>
      <p:sp>
        <p:nvSpPr>
          <p:cNvPr id="12" name="TextBox 5"/>
          <p:cNvSpPr txBox="1">
            <a:spLocks noChangeArrowheads="1"/>
          </p:cNvSpPr>
          <p:nvPr/>
        </p:nvSpPr>
        <p:spPr bwMode="auto">
          <a:xfrm>
            <a:off x="2006138" y="850612"/>
            <a:ext cx="511146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3200" dirty="0" smtClean="0"/>
              <a:t>Space-Time Interest Points</a:t>
            </a:r>
            <a:endParaRPr lang="en-US" sz="3200" dirty="0"/>
          </a:p>
        </p:txBody>
      </p:sp>
      <p:pic>
        <p:nvPicPr>
          <p:cNvPr id="17715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144" y="1905000"/>
            <a:ext cx="8733452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7675536" y="6474813"/>
            <a:ext cx="1447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hlinkClick r:id="rId4"/>
              </a:rPr>
              <a:t>Laptev 2005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6571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Examples of Action Recognition Systems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Feature-based classification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Recognition using pose and objects</a:t>
            </a:r>
          </a:p>
        </p:txBody>
      </p:sp>
    </p:spTree>
    <p:extLst>
      <p:ext uri="{BB962C8B-B14F-4D97-AF65-F5344CB8AC3E}">
        <p14:creationId xmlns:p14="http://schemas.microsoft.com/office/powerpoint/2010/main" val="2977446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Action recognition as classification</a:t>
            </a:r>
            <a:endParaRPr lang="en-US" sz="3600" dirty="0"/>
          </a:p>
        </p:txBody>
      </p:sp>
      <p:sp>
        <p:nvSpPr>
          <p:cNvPr id="6" name="TextBox 5"/>
          <p:cNvSpPr txBox="1"/>
          <p:nvPr/>
        </p:nvSpPr>
        <p:spPr>
          <a:xfrm>
            <a:off x="1447800" y="6407235"/>
            <a:ext cx="56348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hlinkClick r:id="rId2"/>
              </a:rPr>
              <a:t>Retrieving actions in movies</a:t>
            </a:r>
            <a:r>
              <a:rPr lang="en-US" dirty="0" smtClean="0"/>
              <a:t>, Laptev and Perez, 2007</a:t>
            </a:r>
            <a:endParaRPr lang="en-US" dirty="0"/>
          </a:p>
        </p:txBody>
      </p:sp>
      <p:pic>
        <p:nvPicPr>
          <p:cNvPr id="178191" name="Picture 1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414" y="1056062"/>
            <a:ext cx="7419975" cy="5191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79676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Remember image categorization…</a:t>
            </a:r>
            <a:endParaRPr lang="en-US" dirty="0" smtClean="0"/>
          </a:p>
        </p:txBody>
      </p:sp>
      <p:sp>
        <p:nvSpPr>
          <p:cNvPr id="10" name="Rounded Rectangle 9"/>
          <p:cNvSpPr/>
          <p:nvPr/>
        </p:nvSpPr>
        <p:spPr>
          <a:xfrm>
            <a:off x="5684838" y="1295400"/>
            <a:ext cx="1600200" cy="8382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dirty="0">
                <a:solidFill>
                  <a:schemeClr val="tx1"/>
                </a:solidFill>
              </a:rPr>
              <a:t>Training Labels</a:t>
            </a:r>
          </a:p>
        </p:txBody>
      </p:sp>
      <p:grpSp>
        <p:nvGrpSpPr>
          <p:cNvPr id="10244" name="Group 12"/>
          <p:cNvGrpSpPr>
            <a:grpSpLocks/>
          </p:cNvGrpSpPr>
          <p:nvPr/>
        </p:nvGrpSpPr>
        <p:grpSpPr bwMode="auto">
          <a:xfrm>
            <a:off x="76200" y="1874838"/>
            <a:ext cx="2438400" cy="2849562"/>
            <a:chOff x="228600" y="1417320"/>
            <a:chExt cx="2438400" cy="2849880"/>
          </a:xfrm>
        </p:grpSpPr>
        <p:pic>
          <p:nvPicPr>
            <p:cNvPr id="10264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3400" y="2228850"/>
              <a:ext cx="1324907" cy="8810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65" name="Picture 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200" y="3295650"/>
              <a:ext cx="1238250" cy="819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66" name="Picture 5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6800" y="2762250"/>
              <a:ext cx="1428750" cy="10763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67" name="Picture 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4400" y="2457450"/>
              <a:ext cx="1295400" cy="11144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268" name="TextBox 7"/>
            <p:cNvSpPr txBox="1">
              <a:spLocks noChangeArrowheads="1"/>
            </p:cNvSpPr>
            <p:nvPr/>
          </p:nvSpPr>
          <p:spPr bwMode="auto">
            <a:xfrm>
              <a:off x="457200" y="1417320"/>
              <a:ext cx="1828800" cy="830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/>
              <a:r>
                <a:rPr lang="en-US" sz="2400"/>
                <a:t>Training Images</a:t>
              </a:r>
            </a:p>
          </p:txBody>
        </p:sp>
        <p:sp>
          <p:nvSpPr>
            <p:cNvPr id="11" name="Rounded Rectangle 10"/>
            <p:cNvSpPr/>
            <p:nvPr/>
          </p:nvSpPr>
          <p:spPr>
            <a:xfrm>
              <a:off x="228600" y="1447485"/>
              <a:ext cx="2438400" cy="2819715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2400" dirty="0">
                <a:solidFill>
                  <a:schemeClr val="tx1"/>
                </a:solidFill>
              </a:endParaRPr>
            </a:p>
          </p:txBody>
        </p:sp>
      </p:grpSp>
      <p:sp>
        <p:nvSpPr>
          <p:cNvPr id="12" name="Rounded Rectangle 11"/>
          <p:cNvSpPr/>
          <p:nvPr/>
        </p:nvSpPr>
        <p:spPr>
          <a:xfrm>
            <a:off x="5638800" y="2743200"/>
            <a:ext cx="1600200" cy="9144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dirty="0">
                <a:solidFill>
                  <a:schemeClr val="tx1"/>
                </a:solidFill>
              </a:rPr>
              <a:t>Classifier Training</a:t>
            </a:r>
          </a:p>
        </p:txBody>
      </p:sp>
      <p:sp>
        <p:nvSpPr>
          <p:cNvPr id="10246" name="TextBox 13"/>
          <p:cNvSpPr txBox="1">
            <a:spLocks noChangeArrowheads="1"/>
          </p:cNvSpPr>
          <p:nvPr/>
        </p:nvSpPr>
        <p:spPr bwMode="auto">
          <a:xfrm>
            <a:off x="3632200" y="1295400"/>
            <a:ext cx="14732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800"/>
              <a:t>Training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3200400" y="2743200"/>
            <a:ext cx="1752600" cy="9144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dirty="0">
                <a:solidFill>
                  <a:schemeClr val="tx1"/>
                </a:solidFill>
              </a:rPr>
              <a:t>Image Features</a:t>
            </a:r>
          </a:p>
        </p:txBody>
      </p:sp>
      <p:sp>
        <p:nvSpPr>
          <p:cNvPr id="16" name="Right Arrow 15"/>
          <p:cNvSpPr/>
          <p:nvPr/>
        </p:nvSpPr>
        <p:spPr>
          <a:xfrm>
            <a:off x="2590800" y="3048000"/>
            <a:ext cx="53340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7" name="Right Arrow 16"/>
          <p:cNvSpPr/>
          <p:nvPr/>
        </p:nvSpPr>
        <p:spPr>
          <a:xfrm>
            <a:off x="5029200" y="3048000"/>
            <a:ext cx="53340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8" name="Right Arrow 17"/>
          <p:cNvSpPr/>
          <p:nvPr/>
        </p:nvSpPr>
        <p:spPr>
          <a:xfrm rot="5400000">
            <a:off x="6248400" y="2286000"/>
            <a:ext cx="45720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10251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5324475"/>
            <a:ext cx="1428750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Rounded Rectangle 18"/>
          <p:cNvSpPr/>
          <p:nvPr/>
        </p:nvSpPr>
        <p:spPr>
          <a:xfrm>
            <a:off x="2743200" y="5410200"/>
            <a:ext cx="1752600" cy="9144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dirty="0">
                <a:solidFill>
                  <a:schemeClr val="tx1"/>
                </a:solidFill>
              </a:rPr>
              <a:t>Image Features</a:t>
            </a:r>
          </a:p>
        </p:txBody>
      </p:sp>
      <p:sp>
        <p:nvSpPr>
          <p:cNvPr id="20" name="Right Arrow 19"/>
          <p:cNvSpPr/>
          <p:nvPr/>
        </p:nvSpPr>
        <p:spPr>
          <a:xfrm>
            <a:off x="2133600" y="5715000"/>
            <a:ext cx="53340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0254" name="TextBox 20"/>
          <p:cNvSpPr txBox="1">
            <a:spLocks noChangeArrowheads="1"/>
          </p:cNvSpPr>
          <p:nvPr/>
        </p:nvSpPr>
        <p:spPr bwMode="auto">
          <a:xfrm>
            <a:off x="3810000" y="4648200"/>
            <a:ext cx="132397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800"/>
              <a:t>Testing</a:t>
            </a:r>
          </a:p>
        </p:txBody>
      </p:sp>
      <p:sp>
        <p:nvSpPr>
          <p:cNvPr id="10255" name="TextBox 21"/>
          <p:cNvSpPr txBox="1">
            <a:spLocks noChangeArrowheads="1"/>
          </p:cNvSpPr>
          <p:nvPr/>
        </p:nvSpPr>
        <p:spPr bwMode="auto">
          <a:xfrm>
            <a:off x="457200" y="6365875"/>
            <a:ext cx="16891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400"/>
              <a:t>Test Image</a:t>
            </a:r>
          </a:p>
        </p:txBody>
      </p:sp>
      <p:sp>
        <p:nvSpPr>
          <p:cNvPr id="23" name="Right Arrow 22"/>
          <p:cNvSpPr/>
          <p:nvPr/>
        </p:nvSpPr>
        <p:spPr>
          <a:xfrm>
            <a:off x="7315200" y="3048000"/>
            <a:ext cx="53340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4" name="Rounded Rectangle 23"/>
          <p:cNvSpPr/>
          <p:nvPr/>
        </p:nvSpPr>
        <p:spPr>
          <a:xfrm>
            <a:off x="7924800" y="2819400"/>
            <a:ext cx="1143000" cy="7620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solidFill>
                  <a:schemeClr val="tx1"/>
                </a:solidFill>
              </a:rPr>
              <a:t>Trained Classifier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5181600" y="5410200"/>
            <a:ext cx="1752600" cy="9144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dirty="0">
                <a:solidFill>
                  <a:schemeClr val="tx1"/>
                </a:solidFill>
              </a:rPr>
              <a:t>Trained Classifier</a:t>
            </a:r>
          </a:p>
        </p:txBody>
      </p:sp>
      <p:sp>
        <p:nvSpPr>
          <p:cNvPr id="26" name="Right Arrow 25"/>
          <p:cNvSpPr/>
          <p:nvPr/>
        </p:nvSpPr>
        <p:spPr>
          <a:xfrm>
            <a:off x="4572000" y="5715000"/>
            <a:ext cx="53340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7" name="Right Arrow 26"/>
          <p:cNvSpPr/>
          <p:nvPr/>
        </p:nvSpPr>
        <p:spPr>
          <a:xfrm>
            <a:off x="7010400" y="5715000"/>
            <a:ext cx="53340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8" name="TextBox 27"/>
          <p:cNvSpPr txBox="1">
            <a:spLocks noChangeArrowheads="1"/>
          </p:cNvSpPr>
          <p:nvPr/>
        </p:nvSpPr>
        <p:spPr bwMode="auto">
          <a:xfrm>
            <a:off x="7620000" y="5897563"/>
            <a:ext cx="13970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400" b="1">
                <a:solidFill>
                  <a:srgbClr val="FF0000"/>
                </a:solidFill>
              </a:rPr>
              <a:t>Outdoor</a:t>
            </a:r>
          </a:p>
        </p:txBody>
      </p:sp>
      <p:sp>
        <p:nvSpPr>
          <p:cNvPr id="29" name="TextBox 28"/>
          <p:cNvSpPr txBox="1">
            <a:spLocks noChangeArrowheads="1"/>
          </p:cNvSpPr>
          <p:nvPr/>
        </p:nvSpPr>
        <p:spPr bwMode="auto">
          <a:xfrm>
            <a:off x="7588250" y="5364163"/>
            <a:ext cx="15557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400"/>
              <a:t>Prediction</a:t>
            </a:r>
          </a:p>
        </p:txBody>
      </p:sp>
      <p:sp>
        <p:nvSpPr>
          <p:cNvPr id="30" name="Rounded Rectangle 29"/>
          <p:cNvSpPr/>
          <p:nvPr/>
        </p:nvSpPr>
        <p:spPr>
          <a:xfrm>
            <a:off x="7635875" y="5227638"/>
            <a:ext cx="1447800" cy="12192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6341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Remember spatial pyramids….</a:t>
            </a:r>
          </a:p>
        </p:txBody>
      </p:sp>
      <p:pic>
        <p:nvPicPr>
          <p:cNvPr id="2355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447800"/>
            <a:ext cx="6477000" cy="4262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" name="Straight Connector 6"/>
          <p:cNvCxnSpPr/>
          <p:nvPr/>
        </p:nvCxnSpPr>
        <p:spPr>
          <a:xfrm rot="16200000" flipH="1">
            <a:off x="2327276" y="3578225"/>
            <a:ext cx="4260850" cy="317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rot="10800000" flipH="1">
            <a:off x="1219200" y="3578225"/>
            <a:ext cx="6477000" cy="158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 rot="16200000" flipH="1">
            <a:off x="612775" y="3578225"/>
            <a:ext cx="4262438" cy="1588"/>
          </a:xfrm>
          <a:prstGeom prst="line">
            <a:avLst/>
          </a:prstGeom>
          <a:ln w="5715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 rot="10800000" flipH="1">
            <a:off x="1219200" y="4648200"/>
            <a:ext cx="6477000" cy="1588"/>
          </a:xfrm>
          <a:prstGeom prst="line">
            <a:avLst/>
          </a:prstGeom>
          <a:ln w="5715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 rot="10800000" flipH="1">
            <a:off x="1219200" y="2590800"/>
            <a:ext cx="6477000" cy="1588"/>
          </a:xfrm>
          <a:prstGeom prst="line">
            <a:avLst/>
          </a:prstGeom>
          <a:ln w="5715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 rot="16200000" flipH="1">
            <a:off x="3889375" y="3578225"/>
            <a:ext cx="4262438" cy="1588"/>
          </a:xfrm>
          <a:prstGeom prst="line">
            <a:avLst/>
          </a:prstGeom>
          <a:ln w="5715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562" name="TextBox 45"/>
          <p:cNvSpPr txBox="1">
            <a:spLocks noChangeArrowheads="1"/>
          </p:cNvSpPr>
          <p:nvPr/>
        </p:nvSpPr>
        <p:spPr bwMode="auto">
          <a:xfrm>
            <a:off x="1219200" y="5943600"/>
            <a:ext cx="63055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800"/>
              <a:t>Compute histogram in each spatial bin</a:t>
            </a:r>
          </a:p>
        </p:txBody>
      </p:sp>
    </p:spTree>
    <p:extLst>
      <p:ext uri="{BB962C8B-B14F-4D97-AF65-F5344CB8AC3E}">
        <p14:creationId xmlns:p14="http://schemas.microsoft.com/office/powerpoint/2010/main" val="3921698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2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2133600"/>
            <a:ext cx="6197600" cy="464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Features for Classifying Actions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2800" dirty="0" err="1" smtClean="0"/>
              <a:t>Spatio</a:t>
            </a:r>
            <a:r>
              <a:rPr lang="en-US" sz="2800" dirty="0" smtClean="0"/>
              <a:t>-temporal pyramids </a:t>
            </a:r>
          </a:p>
          <a:p>
            <a:pPr lvl="1"/>
            <a:r>
              <a:rPr lang="en-US" sz="2400" dirty="0" smtClean="0"/>
              <a:t>Image Gradients</a:t>
            </a:r>
          </a:p>
          <a:p>
            <a:pPr lvl="1"/>
            <a:r>
              <a:rPr lang="en-US" sz="2400" dirty="0" smtClean="0"/>
              <a:t>Optical Flow</a:t>
            </a:r>
          </a:p>
          <a:p>
            <a:endParaRPr lang="en-US" sz="2800" dirty="0" smtClean="0"/>
          </a:p>
        </p:txBody>
      </p:sp>
    </p:spTree>
    <p:extLst>
      <p:ext uri="{BB962C8B-B14F-4D97-AF65-F5344CB8AC3E}">
        <p14:creationId xmlns:p14="http://schemas.microsoft.com/office/powerpoint/2010/main" val="2487929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Features for Classifying Actions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AutoNum type="arabicPeriod" startAt="2"/>
            </a:pPr>
            <a:r>
              <a:rPr lang="en-US" dirty="0" err="1" smtClean="0"/>
              <a:t>Spatio</a:t>
            </a:r>
            <a:r>
              <a:rPr lang="en-US" dirty="0" smtClean="0"/>
              <a:t>-temporal </a:t>
            </a:r>
            <a:r>
              <a:rPr lang="en-US" dirty="0"/>
              <a:t>interest </a:t>
            </a:r>
            <a:r>
              <a:rPr lang="en-US" dirty="0" smtClean="0"/>
              <a:t>points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864086"/>
            <a:ext cx="2697971" cy="2222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40044" y="4086299"/>
            <a:ext cx="2362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Corner detectors in space-time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968644" y="5630788"/>
            <a:ext cx="72557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Descriptors based on Gaussian derivative filters over x, y, time</a:t>
            </a:r>
            <a:endParaRPr lang="en-US" sz="2000" dirty="0"/>
          </a:p>
        </p:txBody>
      </p:sp>
      <p:pic>
        <p:nvPicPr>
          <p:cNvPr id="1802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871"/>
          <a:stretch/>
        </p:blipFill>
        <p:spPr bwMode="auto">
          <a:xfrm>
            <a:off x="3886200" y="1618260"/>
            <a:ext cx="4724970" cy="3114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50584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Classification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Boosted stubs for pyramids of optical flow, gradient</a:t>
            </a:r>
          </a:p>
          <a:p>
            <a:r>
              <a:rPr lang="en-US" dirty="0" smtClean="0"/>
              <a:t>Nearest neighbor for STIP</a:t>
            </a:r>
            <a:endParaRPr lang="en-US" dirty="0"/>
          </a:p>
        </p:txBody>
      </p:sp>
      <p:pic>
        <p:nvPicPr>
          <p:cNvPr id="1812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207167"/>
            <a:ext cx="4368800" cy="3276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12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1655" y="3207168"/>
            <a:ext cx="4237456" cy="31780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41421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Searching the video for an action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 smtClean="0"/>
              <a:t>Detect </a:t>
            </a:r>
            <a:r>
              <a:rPr lang="en-US" dirty="0" err="1" smtClean="0"/>
              <a:t>keyframes</a:t>
            </a:r>
            <a:r>
              <a:rPr lang="en-US" dirty="0" smtClean="0"/>
              <a:t> using a trained HOG detector in each frame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Classify detected </a:t>
            </a:r>
            <a:r>
              <a:rPr lang="en-US" dirty="0" err="1" smtClean="0"/>
              <a:t>keyframes</a:t>
            </a:r>
            <a:r>
              <a:rPr lang="en-US" dirty="0" smtClean="0"/>
              <a:t> as positive (e.g., “drinking”) or negative (“other”)</a:t>
            </a:r>
            <a:endParaRPr lang="en-US" dirty="0"/>
          </a:p>
        </p:txBody>
      </p:sp>
      <p:pic>
        <p:nvPicPr>
          <p:cNvPr id="182275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09"/>
          <a:stretch/>
        </p:blipFill>
        <p:spPr bwMode="auto">
          <a:xfrm>
            <a:off x="-3875" y="3378630"/>
            <a:ext cx="4591050" cy="31615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22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0422" y="4190999"/>
            <a:ext cx="4533900" cy="199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95668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76200"/>
            <a:ext cx="8839200" cy="838200"/>
          </a:xfrm>
        </p:spPr>
        <p:txBody>
          <a:bodyPr>
            <a:normAutofit/>
          </a:bodyPr>
          <a:lstStyle/>
          <a:p>
            <a:r>
              <a:rPr lang="en-US" dirty="0" smtClean="0"/>
              <a:t>Tracking people</a:t>
            </a:r>
          </a:p>
        </p:txBody>
      </p:sp>
      <p:sp>
        <p:nvSpPr>
          <p:cNvPr id="2065421" name="Rectangle 13"/>
          <p:cNvSpPr>
            <a:spLocks noGrp="1" noChangeArrowheads="1"/>
          </p:cNvSpPr>
          <p:nvPr>
            <p:ph type="body" idx="1"/>
          </p:nvPr>
        </p:nvSpPr>
        <p:spPr>
          <a:xfrm>
            <a:off x="457200" y="990601"/>
            <a:ext cx="8229600" cy="4876800"/>
          </a:xfrm>
        </p:spPr>
        <p:txBody>
          <a:bodyPr>
            <a:normAutofit fontScale="85000" lnSpcReduction="20000"/>
          </a:bodyPr>
          <a:lstStyle/>
          <a:p>
            <a:pPr>
              <a:lnSpc>
                <a:spcPct val="90000"/>
              </a:lnSpc>
              <a:buFontTx/>
              <a:buChar char="•"/>
            </a:pPr>
            <a:r>
              <a:rPr lang="en-US" dirty="0" smtClean="0"/>
              <a:t>Person model = appearance + structure (+ dynamics)</a:t>
            </a:r>
          </a:p>
          <a:p>
            <a:pPr>
              <a:lnSpc>
                <a:spcPct val="90000"/>
              </a:lnSpc>
              <a:buFontTx/>
              <a:buChar char="•"/>
            </a:pPr>
            <a:endParaRPr lang="en-US" dirty="0" smtClean="0"/>
          </a:p>
          <a:p>
            <a:pPr>
              <a:lnSpc>
                <a:spcPct val="90000"/>
              </a:lnSpc>
              <a:buFontTx/>
              <a:buChar char="•"/>
            </a:pPr>
            <a:r>
              <a:rPr lang="en-US" dirty="0" smtClean="0"/>
              <a:t>Structure and dynamics are general, appearance is person-specific</a:t>
            </a:r>
          </a:p>
          <a:p>
            <a:pPr>
              <a:lnSpc>
                <a:spcPct val="90000"/>
              </a:lnSpc>
              <a:buFontTx/>
              <a:buChar char="•"/>
            </a:pPr>
            <a:endParaRPr lang="en-US" dirty="0" smtClean="0"/>
          </a:p>
          <a:p>
            <a:pPr>
              <a:lnSpc>
                <a:spcPct val="90000"/>
              </a:lnSpc>
              <a:buFontTx/>
              <a:buChar char="•"/>
            </a:pPr>
            <a:r>
              <a:rPr lang="en-US" dirty="0" smtClean="0"/>
              <a:t>Trying to acquire an appearance model “on the fly” can lead to drift</a:t>
            </a:r>
          </a:p>
          <a:p>
            <a:pPr>
              <a:lnSpc>
                <a:spcPct val="90000"/>
              </a:lnSpc>
              <a:buFontTx/>
              <a:buChar char="•"/>
            </a:pPr>
            <a:endParaRPr lang="en-US" dirty="0" smtClean="0"/>
          </a:p>
          <a:p>
            <a:pPr>
              <a:lnSpc>
                <a:spcPct val="90000"/>
              </a:lnSpc>
              <a:buFontTx/>
              <a:buChar char="•"/>
            </a:pPr>
            <a:r>
              <a:rPr lang="en-US" dirty="0" smtClean="0"/>
              <a:t>Instead, can use the whole sequence to initialize the appearance model and then keep it fixed while tracking</a:t>
            </a:r>
          </a:p>
          <a:p>
            <a:pPr>
              <a:lnSpc>
                <a:spcPct val="90000"/>
              </a:lnSpc>
              <a:buFontTx/>
              <a:buChar char="•"/>
            </a:pPr>
            <a:endParaRPr lang="en-US" dirty="0" smtClean="0"/>
          </a:p>
          <a:p>
            <a:pPr>
              <a:lnSpc>
                <a:spcPct val="90000"/>
              </a:lnSpc>
              <a:buFontTx/>
              <a:buChar char="•"/>
            </a:pPr>
            <a:r>
              <a:rPr lang="en-US" dirty="0" smtClean="0"/>
              <a:t>Given strong structure and appearance models, tracking can essentially be done by repeated detection (with some smoothing)</a:t>
            </a:r>
          </a:p>
          <a:p>
            <a:pPr>
              <a:lnSpc>
                <a:spcPct val="90000"/>
              </a:lnSpc>
              <a:buFontTx/>
              <a:buChar char="•"/>
            </a:pPr>
            <a:endParaRPr lang="en-US" dirty="0"/>
          </a:p>
        </p:txBody>
      </p:sp>
      <p:sp>
        <p:nvSpPr>
          <p:cNvPr id="46084" name="Rectangle 6"/>
          <p:cNvSpPr>
            <a:spLocks noChangeArrowheads="1"/>
          </p:cNvSpPr>
          <p:nvPr/>
        </p:nvSpPr>
        <p:spPr bwMode="auto">
          <a:xfrm>
            <a:off x="457200" y="6126163"/>
            <a:ext cx="83820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eaLnBrk="1" hangingPunct="1"/>
            <a:r>
              <a:rPr lang="en-US" sz="1800" b="0"/>
              <a:t>D. Ramanan, D. Forsyth, and A. Zisserman. </a:t>
            </a:r>
            <a:r>
              <a:rPr lang="en-US" sz="1800" b="0">
                <a:hlinkClick r:id="rId3"/>
              </a:rPr>
              <a:t>Tracking People by Learning their Appearance</a:t>
            </a:r>
            <a:r>
              <a:rPr lang="en-US" sz="1800" b="0"/>
              <a:t>. PAMI 2007.</a:t>
            </a:r>
          </a:p>
        </p:txBody>
      </p:sp>
    </p:spTree>
    <p:extLst>
      <p:ext uri="{BB962C8B-B14F-4D97-AF65-F5344CB8AC3E}">
        <p14:creationId xmlns:p14="http://schemas.microsoft.com/office/powerpoint/2010/main" val="917436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Accuracy in searching video</a:t>
            </a:r>
            <a:endParaRPr lang="en-US" dirty="0"/>
          </a:p>
        </p:txBody>
      </p:sp>
      <p:pic>
        <p:nvPicPr>
          <p:cNvPr id="1832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7851" y="1155032"/>
            <a:ext cx="6776149" cy="5086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5" name="Straight Arrow Connector 4"/>
          <p:cNvCxnSpPr/>
          <p:nvPr/>
        </p:nvCxnSpPr>
        <p:spPr>
          <a:xfrm>
            <a:off x="1986851" y="4756484"/>
            <a:ext cx="762000" cy="15240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685800" y="4154269"/>
            <a:ext cx="2133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Without</a:t>
            </a:r>
            <a:r>
              <a:rPr lang="en-US" dirty="0" smtClean="0"/>
              <a:t> </a:t>
            </a:r>
            <a:r>
              <a:rPr lang="en-US" dirty="0" err="1" smtClean="0"/>
              <a:t>keyframe</a:t>
            </a:r>
            <a:r>
              <a:rPr lang="en-US" dirty="0" smtClean="0"/>
              <a:t> detection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762000" y="1945105"/>
            <a:ext cx="2133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With</a:t>
            </a:r>
            <a:r>
              <a:rPr lang="en-US" dirty="0" smtClean="0"/>
              <a:t> </a:t>
            </a:r>
            <a:r>
              <a:rPr lang="en-US" dirty="0" err="1" smtClean="0"/>
              <a:t>keyframe</a:t>
            </a:r>
            <a:r>
              <a:rPr lang="en-US" dirty="0" smtClean="0"/>
              <a:t> detection</a:t>
            </a:r>
            <a:endParaRPr lang="en-US" dirty="0"/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2193028" y="2439036"/>
            <a:ext cx="762000" cy="15240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54813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219200" y="6488668"/>
            <a:ext cx="67762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hlinkClick r:id="rId2"/>
              </a:rPr>
              <a:t>Learning realistic human actions from movies, Laptev et al. 2008</a:t>
            </a:r>
            <a:endParaRPr lang="en-US" dirty="0"/>
          </a:p>
        </p:txBody>
      </p:sp>
      <p:pic>
        <p:nvPicPr>
          <p:cNvPr id="178186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103" y="1041014"/>
            <a:ext cx="3810000" cy="228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8187" name="Picture 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3810" y="1041014"/>
            <a:ext cx="3829050" cy="228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8188" name="Picture 1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104" y="3831506"/>
            <a:ext cx="3810000" cy="22528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8189" name="Picture 1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3809" y="3798375"/>
            <a:ext cx="3850105" cy="228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336012" y="3317974"/>
            <a:ext cx="19403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“Talk on phone”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3351078" y="6096000"/>
            <a:ext cx="19403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“Get out of car”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9330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Approach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Space-time interest point detectors</a:t>
            </a:r>
          </a:p>
          <a:p>
            <a:r>
              <a:rPr lang="en-US" dirty="0" smtClean="0"/>
              <a:t>Descriptors</a:t>
            </a:r>
          </a:p>
          <a:p>
            <a:pPr lvl="1"/>
            <a:r>
              <a:rPr lang="en-US" dirty="0" smtClean="0"/>
              <a:t>HOG, HOF </a:t>
            </a:r>
          </a:p>
          <a:p>
            <a:r>
              <a:rPr lang="en-US" dirty="0" smtClean="0"/>
              <a:t>Pyramid histograms (3x3x2)</a:t>
            </a:r>
          </a:p>
          <a:p>
            <a:r>
              <a:rPr lang="en-US" dirty="0" smtClean="0"/>
              <a:t>SVMs with Chi-Squared Kernel</a:t>
            </a:r>
            <a:endParaRPr lang="en-US" dirty="0"/>
          </a:p>
        </p:txBody>
      </p:sp>
      <p:pic>
        <p:nvPicPr>
          <p:cNvPr id="1843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347" y="4038600"/>
            <a:ext cx="2676832" cy="2057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2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5225" y="4419600"/>
            <a:ext cx="4676775" cy="129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108362" y="6031401"/>
            <a:ext cx="18288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Interest Points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4557712" y="5708543"/>
            <a:ext cx="2971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Spatio</a:t>
            </a:r>
            <a:r>
              <a:rPr lang="en-US" dirty="0" smtClean="0"/>
              <a:t>-Temporal Binning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1706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Results</a:t>
            </a:r>
            <a:endParaRPr lang="en-US" dirty="0"/>
          </a:p>
        </p:txBody>
      </p:sp>
      <p:pic>
        <p:nvPicPr>
          <p:cNvPr id="1853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4343400"/>
            <a:ext cx="9124950" cy="2305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53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176" y="914400"/>
            <a:ext cx="8159750" cy="3024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50500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Bring on the conv-nets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56000" y="130581"/>
            <a:ext cx="3588000" cy="1064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7674" y="1194581"/>
            <a:ext cx="7290826" cy="269055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8700" y="3869372"/>
            <a:ext cx="7086600" cy="242928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0" y="6236758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Note: No big win over hand-crafted features, perhaps due to more limited training data. Latest (Wang et al. ECCV 2016) does better (94%, 69%)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-17926" y="2971800"/>
            <a:ext cx="16002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Calibri" panose="020F0502020204030204" pitchFamily="34" charset="0"/>
              </a:rPr>
              <a:t>IDT: improved dense trajectories + HOG/motion descriptor</a:t>
            </a:r>
            <a:endParaRPr lang="en-US" sz="1600" dirty="0">
              <a:latin typeface="Calibri" panose="020F0502020204030204" pitchFamily="34" charset="0"/>
            </a:endParaRPr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782174" y="4525616"/>
            <a:ext cx="360826" cy="1524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3039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3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Action Recognition using Pose and Objects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942474" y="5858106"/>
            <a:ext cx="7543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hlinkClick r:id="rId2"/>
              </a:rPr>
              <a:t>Modeling Mutual Context of Object and Human Pose in Human-Object Interaction Activities</a:t>
            </a:r>
            <a:r>
              <a:rPr lang="en-US" dirty="0" smtClean="0"/>
              <a:t>, B. Yao and Li Fei-Fei, 2010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6766987" y="6525126"/>
            <a:ext cx="239706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Slide Credit: Yao/Fei-Fei</a:t>
            </a:r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8" name="Picture 7" descr="Kobe_new.bmp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505200" y="1752600"/>
            <a:ext cx="2228850" cy="2971800"/>
          </a:xfrm>
          <a:prstGeom prst="rect">
            <a:avLst/>
          </a:prstGeom>
        </p:spPr>
      </p:pic>
      <p:pic>
        <p:nvPicPr>
          <p:cNvPr id="9" name="Picture 8" descr="robot_wash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62000" y="1752600"/>
            <a:ext cx="1979242" cy="2971800"/>
          </a:xfrm>
          <a:prstGeom prst="rect">
            <a:avLst/>
          </a:prstGeom>
        </p:spPr>
      </p:pic>
      <p:pic>
        <p:nvPicPr>
          <p:cNvPr id="10" name="Picture 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324600" y="1447800"/>
            <a:ext cx="2038350" cy="35143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251650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ubtitle 2"/>
          <p:cNvSpPr txBox="1">
            <a:spLocks/>
          </p:cNvSpPr>
          <p:nvPr/>
        </p:nvSpPr>
        <p:spPr>
          <a:xfrm>
            <a:off x="1981200" y="304800"/>
            <a:ext cx="5410200" cy="609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Human-Object Interaction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pic>
        <p:nvPicPr>
          <p:cNvPr id="23" name="Picture 22" descr="tennis_player_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794858" y="3282696"/>
            <a:ext cx="3524250" cy="2200275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2794858" y="3270504"/>
            <a:ext cx="3529584" cy="22098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9" name="Picture 28" descr="tennis_player_2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794858" y="3282696"/>
            <a:ext cx="3529742" cy="2203704"/>
          </a:xfrm>
          <a:prstGeom prst="rect">
            <a:avLst/>
          </a:prstGeom>
        </p:spPr>
      </p:pic>
      <p:sp>
        <p:nvSpPr>
          <p:cNvPr id="30" name="Title 1"/>
          <p:cNvSpPr txBox="1">
            <a:spLocks/>
          </p:cNvSpPr>
          <p:nvPr/>
        </p:nvSpPr>
        <p:spPr>
          <a:xfrm>
            <a:off x="4242658" y="3803904"/>
            <a:ext cx="762000" cy="3048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600" b="1" dirty="0" smtClean="0">
                <a:solidFill>
                  <a:srgbClr val="0000FF"/>
                </a:solidFill>
                <a:latin typeface="Arial" pitchFamily="34" charset="0"/>
                <a:ea typeface="+mj-ea"/>
                <a:cs typeface="Arial" pitchFamily="34" charset="0"/>
              </a:rPr>
              <a:t>Torso</a:t>
            </a:r>
          </a:p>
        </p:txBody>
      </p:sp>
      <p:sp>
        <p:nvSpPr>
          <p:cNvPr id="31" name="Title 1"/>
          <p:cNvSpPr txBox="1">
            <a:spLocks/>
          </p:cNvSpPr>
          <p:nvPr/>
        </p:nvSpPr>
        <p:spPr>
          <a:xfrm rot="20527913">
            <a:off x="3258764" y="3678570"/>
            <a:ext cx="1125023" cy="3048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500" b="1" dirty="0" smtClean="0">
                <a:solidFill>
                  <a:srgbClr val="0000FF"/>
                </a:solidFill>
                <a:latin typeface="Arial" pitchFamily="34" charset="0"/>
                <a:ea typeface="+mj-ea"/>
                <a:cs typeface="Arial" pitchFamily="34" charset="0"/>
              </a:rPr>
              <a:t>Right-arm</a:t>
            </a:r>
          </a:p>
        </p:txBody>
      </p:sp>
      <p:sp>
        <p:nvSpPr>
          <p:cNvPr id="33" name="Title 1"/>
          <p:cNvSpPr txBox="1">
            <a:spLocks/>
          </p:cNvSpPr>
          <p:nvPr/>
        </p:nvSpPr>
        <p:spPr>
          <a:xfrm rot="19842151">
            <a:off x="4990748" y="3646485"/>
            <a:ext cx="993470" cy="3048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500" b="1" dirty="0" smtClean="0">
                <a:solidFill>
                  <a:srgbClr val="0000FF"/>
                </a:solidFill>
                <a:latin typeface="Arial" pitchFamily="34" charset="0"/>
                <a:ea typeface="+mj-ea"/>
                <a:cs typeface="Arial" pitchFamily="34" charset="0"/>
              </a:rPr>
              <a:t>Left-arm</a:t>
            </a:r>
          </a:p>
        </p:txBody>
      </p:sp>
      <p:sp>
        <p:nvSpPr>
          <p:cNvPr id="42" name="Title 1"/>
          <p:cNvSpPr txBox="1">
            <a:spLocks/>
          </p:cNvSpPr>
          <p:nvPr/>
        </p:nvSpPr>
        <p:spPr>
          <a:xfrm rot="18725335">
            <a:off x="3558300" y="4506363"/>
            <a:ext cx="1026303" cy="3048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500" b="1" dirty="0" smtClean="0">
                <a:solidFill>
                  <a:srgbClr val="0000FF"/>
                </a:solidFill>
                <a:latin typeface="Arial" pitchFamily="34" charset="0"/>
                <a:ea typeface="+mj-ea"/>
                <a:cs typeface="Arial" pitchFamily="34" charset="0"/>
              </a:rPr>
              <a:t>Right-leg</a:t>
            </a:r>
          </a:p>
        </p:txBody>
      </p:sp>
      <p:sp>
        <p:nvSpPr>
          <p:cNvPr id="43" name="Title 1"/>
          <p:cNvSpPr txBox="1">
            <a:spLocks/>
          </p:cNvSpPr>
          <p:nvPr/>
        </p:nvSpPr>
        <p:spPr>
          <a:xfrm rot="541478">
            <a:off x="4997247" y="4572942"/>
            <a:ext cx="926986" cy="3048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500" b="1" dirty="0" smtClean="0">
                <a:solidFill>
                  <a:srgbClr val="0000FF"/>
                </a:solidFill>
                <a:latin typeface="Arial" pitchFamily="34" charset="0"/>
                <a:ea typeface="+mj-ea"/>
                <a:cs typeface="Arial" pitchFamily="34" charset="0"/>
              </a:rPr>
              <a:t>Left-leg</a:t>
            </a:r>
          </a:p>
        </p:txBody>
      </p:sp>
      <p:sp>
        <p:nvSpPr>
          <p:cNvPr id="44" name="Title 1"/>
          <p:cNvSpPr txBox="1">
            <a:spLocks/>
          </p:cNvSpPr>
          <p:nvPr/>
        </p:nvSpPr>
        <p:spPr>
          <a:xfrm>
            <a:off x="4547458" y="3346704"/>
            <a:ext cx="685800" cy="3048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500" b="1" dirty="0" smtClean="0">
                <a:solidFill>
                  <a:srgbClr val="0000FF"/>
                </a:solidFill>
                <a:latin typeface="Arial" pitchFamily="34" charset="0"/>
                <a:ea typeface="+mj-ea"/>
                <a:cs typeface="Arial" pitchFamily="34" charset="0"/>
              </a:rPr>
              <a:t>Head</a:t>
            </a:r>
          </a:p>
        </p:txBody>
      </p:sp>
      <p:sp>
        <p:nvSpPr>
          <p:cNvPr id="17" name="Title 1"/>
          <p:cNvSpPr txBox="1">
            <a:spLocks/>
          </p:cNvSpPr>
          <p:nvPr/>
        </p:nvSpPr>
        <p:spPr>
          <a:xfrm>
            <a:off x="914400" y="2133600"/>
            <a:ext cx="3581400" cy="381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2200" b="1" dirty="0" smtClean="0">
                <a:latin typeface="Arial" pitchFamily="34" charset="0"/>
                <a:ea typeface="+mj-ea"/>
                <a:cs typeface="Arial" pitchFamily="34" charset="0"/>
              </a:rPr>
              <a:t> Human pose estimation</a:t>
            </a:r>
          </a:p>
        </p:txBody>
      </p:sp>
      <p:sp>
        <p:nvSpPr>
          <p:cNvPr id="18" name="Down Arrow 17"/>
          <p:cNvSpPr/>
          <p:nvPr/>
        </p:nvSpPr>
        <p:spPr>
          <a:xfrm rot="2479865">
            <a:off x="2948407" y="1350912"/>
            <a:ext cx="228600" cy="372610"/>
          </a:xfrm>
          <a:prstGeom prst="downArrow">
            <a:avLst/>
          </a:prstGeom>
          <a:solidFill>
            <a:srgbClr val="8FFF7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Title 1"/>
          <p:cNvSpPr txBox="1">
            <a:spLocks/>
          </p:cNvSpPr>
          <p:nvPr/>
        </p:nvSpPr>
        <p:spPr>
          <a:xfrm>
            <a:off x="609600" y="990600"/>
            <a:ext cx="4572000" cy="381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2200" dirty="0" smtClean="0">
                <a:latin typeface="Arial" pitchFamily="34" charset="0"/>
                <a:ea typeface="+mj-ea"/>
                <a:cs typeface="Arial" pitchFamily="34" charset="0"/>
              </a:rPr>
              <a:t>Holistic image based classification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20" name="Title 1"/>
          <p:cNvSpPr txBox="1">
            <a:spLocks/>
          </p:cNvSpPr>
          <p:nvPr/>
        </p:nvSpPr>
        <p:spPr>
          <a:xfrm>
            <a:off x="609600" y="1752600"/>
            <a:ext cx="4953000" cy="381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2200" dirty="0" smtClean="0">
                <a:latin typeface="Arial" pitchFamily="34" charset="0"/>
                <a:ea typeface="+mj-ea"/>
                <a:cs typeface="Arial" pitchFamily="34" charset="0"/>
              </a:rPr>
              <a:t>Integrated reasoning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766987" y="6525126"/>
            <a:ext cx="239706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Slide Credit: Yao/Fei-Fei</a:t>
            </a:r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5694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ubtitle 2"/>
          <p:cNvSpPr txBox="1">
            <a:spLocks/>
          </p:cNvSpPr>
          <p:nvPr/>
        </p:nvSpPr>
        <p:spPr>
          <a:xfrm>
            <a:off x="1981200" y="304800"/>
            <a:ext cx="5410200" cy="609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Human-Object Interaction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pic>
        <p:nvPicPr>
          <p:cNvPr id="13" name="Picture 12" descr="tennis_player_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794858" y="3282696"/>
            <a:ext cx="3524250" cy="2200275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2794858" y="3270504"/>
            <a:ext cx="3529584" cy="22098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5" name="Picture 14" descr="tennis_player_3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794858" y="3276600"/>
            <a:ext cx="3529742" cy="2203704"/>
          </a:xfrm>
          <a:prstGeom prst="rect">
            <a:avLst/>
          </a:prstGeom>
        </p:spPr>
      </p:pic>
      <p:sp>
        <p:nvSpPr>
          <p:cNvPr id="16" name="Title 1"/>
          <p:cNvSpPr txBox="1">
            <a:spLocks/>
          </p:cNvSpPr>
          <p:nvPr/>
        </p:nvSpPr>
        <p:spPr>
          <a:xfrm>
            <a:off x="2413858" y="3880104"/>
            <a:ext cx="838200" cy="4572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500" b="1" dirty="0" smtClean="0">
                <a:solidFill>
                  <a:srgbClr val="009900"/>
                </a:solidFill>
                <a:latin typeface="Arial" pitchFamily="34" charset="0"/>
                <a:ea typeface="+mj-ea"/>
                <a:cs typeface="Arial" pitchFamily="34" charset="0"/>
              </a:rPr>
              <a:t>Tennis racket</a:t>
            </a:r>
          </a:p>
        </p:txBody>
      </p:sp>
      <p:sp>
        <p:nvSpPr>
          <p:cNvPr id="17" name="Title 1"/>
          <p:cNvSpPr txBox="1">
            <a:spLocks/>
          </p:cNvSpPr>
          <p:nvPr/>
        </p:nvSpPr>
        <p:spPr>
          <a:xfrm>
            <a:off x="914400" y="2133600"/>
            <a:ext cx="3352800" cy="381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2200" dirty="0" smtClean="0">
                <a:latin typeface="Arial" pitchFamily="34" charset="0"/>
                <a:ea typeface="+mj-ea"/>
                <a:cs typeface="Arial" pitchFamily="34" charset="0"/>
              </a:rPr>
              <a:t> Human pose estimation</a:t>
            </a:r>
          </a:p>
        </p:txBody>
      </p:sp>
      <p:sp>
        <p:nvSpPr>
          <p:cNvPr id="19" name="Down Arrow 18"/>
          <p:cNvSpPr/>
          <p:nvPr/>
        </p:nvSpPr>
        <p:spPr>
          <a:xfrm rot="2479865">
            <a:off x="2948407" y="1350912"/>
            <a:ext cx="228600" cy="372610"/>
          </a:xfrm>
          <a:prstGeom prst="downArrow">
            <a:avLst/>
          </a:prstGeom>
          <a:solidFill>
            <a:srgbClr val="8FFF7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Title 1"/>
          <p:cNvSpPr txBox="1">
            <a:spLocks/>
          </p:cNvSpPr>
          <p:nvPr/>
        </p:nvSpPr>
        <p:spPr>
          <a:xfrm>
            <a:off x="609600" y="990600"/>
            <a:ext cx="4495800" cy="381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2200" dirty="0" smtClean="0">
                <a:latin typeface="Arial" pitchFamily="34" charset="0"/>
                <a:ea typeface="+mj-ea"/>
                <a:cs typeface="Arial" pitchFamily="34" charset="0"/>
              </a:rPr>
              <a:t>Holistic image based classification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21" name="Title 1"/>
          <p:cNvSpPr txBox="1">
            <a:spLocks/>
          </p:cNvSpPr>
          <p:nvPr/>
        </p:nvSpPr>
        <p:spPr>
          <a:xfrm>
            <a:off x="609600" y="1752600"/>
            <a:ext cx="5105400" cy="381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fontAlgn="auto">
              <a:spcAft>
                <a:spcPts val="0"/>
              </a:spcAft>
              <a:defRPr/>
            </a:pPr>
            <a:r>
              <a:rPr lang="en-US" sz="2200" dirty="0">
                <a:latin typeface="Arial" pitchFamily="34" charset="0"/>
                <a:cs typeface="Arial" pitchFamily="34" charset="0"/>
              </a:rPr>
              <a:t>Integrated reasoning</a:t>
            </a:r>
            <a:endParaRPr lang="en-US" sz="22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Title 1"/>
          <p:cNvSpPr txBox="1">
            <a:spLocks/>
          </p:cNvSpPr>
          <p:nvPr/>
        </p:nvSpPr>
        <p:spPr>
          <a:xfrm>
            <a:off x="914400" y="2514600"/>
            <a:ext cx="2895600" cy="381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2200" b="1" dirty="0" smtClean="0">
                <a:latin typeface="Arial" pitchFamily="34" charset="0"/>
                <a:ea typeface="+mj-ea"/>
                <a:cs typeface="Arial" pitchFamily="34" charset="0"/>
              </a:rPr>
              <a:t> Object detection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766987" y="6525126"/>
            <a:ext cx="239706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Slide Credit: Yao/Fei-Fei</a:t>
            </a:r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3526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ubtitle 2"/>
          <p:cNvSpPr txBox="1">
            <a:spLocks/>
          </p:cNvSpPr>
          <p:nvPr/>
        </p:nvSpPr>
        <p:spPr>
          <a:xfrm>
            <a:off x="1981200" y="304800"/>
            <a:ext cx="5410200" cy="609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Human-Object Interaction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69" name="Title 1"/>
          <p:cNvSpPr txBox="1">
            <a:spLocks/>
          </p:cNvSpPr>
          <p:nvPr/>
        </p:nvSpPr>
        <p:spPr>
          <a:xfrm>
            <a:off x="914400" y="2133600"/>
            <a:ext cx="3733800" cy="381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2200" b="1" dirty="0" smtClean="0">
                <a:latin typeface="Arial" pitchFamily="34" charset="0"/>
                <a:ea typeface="+mj-ea"/>
                <a:cs typeface="Arial" pitchFamily="34" charset="0"/>
              </a:rPr>
              <a:t> Human pose estimation</a:t>
            </a:r>
          </a:p>
        </p:txBody>
      </p:sp>
      <p:sp>
        <p:nvSpPr>
          <p:cNvPr id="24" name="Down Arrow 23"/>
          <p:cNvSpPr/>
          <p:nvPr/>
        </p:nvSpPr>
        <p:spPr>
          <a:xfrm rot="2479865">
            <a:off x="2948407" y="1350912"/>
            <a:ext cx="228600" cy="372610"/>
          </a:xfrm>
          <a:prstGeom prst="downArrow">
            <a:avLst/>
          </a:prstGeom>
          <a:solidFill>
            <a:srgbClr val="8FFF7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Title 1"/>
          <p:cNvSpPr txBox="1">
            <a:spLocks/>
          </p:cNvSpPr>
          <p:nvPr/>
        </p:nvSpPr>
        <p:spPr>
          <a:xfrm>
            <a:off x="609600" y="990600"/>
            <a:ext cx="4495800" cy="381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2200" dirty="0" smtClean="0">
                <a:latin typeface="Arial" pitchFamily="34" charset="0"/>
                <a:ea typeface="+mj-ea"/>
                <a:cs typeface="Arial" pitchFamily="34" charset="0"/>
              </a:rPr>
              <a:t>Holistic image based classification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28" name="Title 1"/>
          <p:cNvSpPr txBox="1">
            <a:spLocks/>
          </p:cNvSpPr>
          <p:nvPr/>
        </p:nvSpPr>
        <p:spPr>
          <a:xfrm>
            <a:off x="609600" y="1752600"/>
            <a:ext cx="5029200" cy="381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fontAlgn="auto">
              <a:spcAft>
                <a:spcPts val="0"/>
              </a:spcAft>
              <a:defRPr/>
            </a:pPr>
            <a:r>
              <a:rPr lang="en-US" sz="2200" dirty="0">
                <a:latin typeface="Arial" pitchFamily="34" charset="0"/>
                <a:cs typeface="Arial" pitchFamily="34" charset="0"/>
              </a:rPr>
              <a:t>Integrated reasoning</a:t>
            </a:r>
            <a:endParaRPr lang="en-US" sz="22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Title 1"/>
          <p:cNvSpPr txBox="1">
            <a:spLocks/>
          </p:cNvSpPr>
          <p:nvPr/>
        </p:nvSpPr>
        <p:spPr>
          <a:xfrm>
            <a:off x="914400" y="2514600"/>
            <a:ext cx="2819400" cy="381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2200" b="1" dirty="0" smtClean="0">
                <a:latin typeface="Arial" pitchFamily="34" charset="0"/>
                <a:ea typeface="+mj-ea"/>
                <a:cs typeface="Arial" pitchFamily="34" charset="0"/>
              </a:rPr>
              <a:t> Object detection</a:t>
            </a:r>
          </a:p>
        </p:txBody>
      </p:sp>
      <p:pic>
        <p:nvPicPr>
          <p:cNvPr id="46" name="Picture 45" descr="tennis_player_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794858" y="3282696"/>
            <a:ext cx="3524250" cy="2200275"/>
          </a:xfrm>
          <a:prstGeom prst="rect">
            <a:avLst/>
          </a:prstGeom>
        </p:spPr>
      </p:pic>
      <p:sp>
        <p:nvSpPr>
          <p:cNvPr id="47" name="Rectangle 46"/>
          <p:cNvSpPr/>
          <p:nvPr/>
        </p:nvSpPr>
        <p:spPr>
          <a:xfrm>
            <a:off x="2794858" y="3270504"/>
            <a:ext cx="3529584" cy="22098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8" name="Picture 47" descr="tennis_player_1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794858" y="3276600"/>
            <a:ext cx="3529742" cy="2203704"/>
          </a:xfrm>
          <a:prstGeom prst="rect">
            <a:avLst/>
          </a:prstGeom>
        </p:spPr>
      </p:pic>
      <p:sp>
        <p:nvSpPr>
          <p:cNvPr id="49" name="Title 1"/>
          <p:cNvSpPr txBox="1">
            <a:spLocks/>
          </p:cNvSpPr>
          <p:nvPr/>
        </p:nvSpPr>
        <p:spPr>
          <a:xfrm>
            <a:off x="4242658" y="3803904"/>
            <a:ext cx="762000" cy="3048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600" b="1" dirty="0" smtClean="0">
                <a:solidFill>
                  <a:srgbClr val="0000FF"/>
                </a:solidFill>
                <a:latin typeface="Arial" pitchFamily="34" charset="0"/>
                <a:ea typeface="+mj-ea"/>
                <a:cs typeface="Arial" pitchFamily="34" charset="0"/>
              </a:rPr>
              <a:t>Torso</a:t>
            </a:r>
          </a:p>
        </p:txBody>
      </p:sp>
      <p:sp>
        <p:nvSpPr>
          <p:cNvPr id="50" name="Title 1"/>
          <p:cNvSpPr txBox="1">
            <a:spLocks/>
          </p:cNvSpPr>
          <p:nvPr/>
        </p:nvSpPr>
        <p:spPr>
          <a:xfrm rot="20527913">
            <a:off x="3258764" y="3678570"/>
            <a:ext cx="1125023" cy="3048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500" b="1" dirty="0" smtClean="0">
                <a:solidFill>
                  <a:srgbClr val="0000FF"/>
                </a:solidFill>
                <a:latin typeface="Arial" pitchFamily="34" charset="0"/>
                <a:ea typeface="+mj-ea"/>
                <a:cs typeface="Arial" pitchFamily="34" charset="0"/>
              </a:rPr>
              <a:t>Right-arm</a:t>
            </a:r>
          </a:p>
        </p:txBody>
      </p:sp>
      <p:sp>
        <p:nvSpPr>
          <p:cNvPr id="51" name="Title 1"/>
          <p:cNvSpPr txBox="1">
            <a:spLocks/>
          </p:cNvSpPr>
          <p:nvPr/>
        </p:nvSpPr>
        <p:spPr>
          <a:xfrm rot="19842151">
            <a:off x="4990748" y="3646485"/>
            <a:ext cx="993470" cy="3048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500" b="1" dirty="0" smtClean="0">
                <a:solidFill>
                  <a:srgbClr val="0000FF"/>
                </a:solidFill>
                <a:latin typeface="Arial" pitchFamily="34" charset="0"/>
                <a:ea typeface="+mj-ea"/>
                <a:cs typeface="Arial" pitchFamily="34" charset="0"/>
              </a:rPr>
              <a:t>Left-arm</a:t>
            </a:r>
          </a:p>
        </p:txBody>
      </p:sp>
      <p:sp>
        <p:nvSpPr>
          <p:cNvPr id="52" name="Title 1"/>
          <p:cNvSpPr txBox="1">
            <a:spLocks/>
          </p:cNvSpPr>
          <p:nvPr/>
        </p:nvSpPr>
        <p:spPr>
          <a:xfrm rot="18725335">
            <a:off x="3558300" y="4506363"/>
            <a:ext cx="1026303" cy="3048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500" b="1" dirty="0" smtClean="0">
                <a:solidFill>
                  <a:srgbClr val="0000FF"/>
                </a:solidFill>
                <a:latin typeface="Arial" pitchFamily="34" charset="0"/>
                <a:ea typeface="+mj-ea"/>
                <a:cs typeface="Arial" pitchFamily="34" charset="0"/>
              </a:rPr>
              <a:t>Right-leg</a:t>
            </a:r>
          </a:p>
        </p:txBody>
      </p:sp>
      <p:sp>
        <p:nvSpPr>
          <p:cNvPr id="53" name="Title 1"/>
          <p:cNvSpPr txBox="1">
            <a:spLocks/>
          </p:cNvSpPr>
          <p:nvPr/>
        </p:nvSpPr>
        <p:spPr>
          <a:xfrm rot="541478">
            <a:off x="4997247" y="4572942"/>
            <a:ext cx="926986" cy="3048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500" b="1" dirty="0" smtClean="0">
                <a:solidFill>
                  <a:srgbClr val="0000FF"/>
                </a:solidFill>
                <a:latin typeface="Arial" pitchFamily="34" charset="0"/>
                <a:ea typeface="+mj-ea"/>
                <a:cs typeface="Arial" pitchFamily="34" charset="0"/>
              </a:rPr>
              <a:t>Left-leg</a:t>
            </a:r>
          </a:p>
        </p:txBody>
      </p:sp>
      <p:sp>
        <p:nvSpPr>
          <p:cNvPr id="54" name="Title 1"/>
          <p:cNvSpPr txBox="1">
            <a:spLocks/>
          </p:cNvSpPr>
          <p:nvPr/>
        </p:nvSpPr>
        <p:spPr>
          <a:xfrm>
            <a:off x="4547458" y="3346704"/>
            <a:ext cx="685800" cy="3048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500" b="1" dirty="0" smtClean="0">
                <a:solidFill>
                  <a:srgbClr val="0000FF"/>
                </a:solidFill>
                <a:latin typeface="Arial" pitchFamily="34" charset="0"/>
                <a:ea typeface="+mj-ea"/>
                <a:cs typeface="Arial" pitchFamily="34" charset="0"/>
              </a:rPr>
              <a:t>Head</a:t>
            </a:r>
          </a:p>
        </p:txBody>
      </p:sp>
      <p:sp>
        <p:nvSpPr>
          <p:cNvPr id="55" name="Title 1"/>
          <p:cNvSpPr txBox="1">
            <a:spLocks/>
          </p:cNvSpPr>
          <p:nvPr/>
        </p:nvSpPr>
        <p:spPr>
          <a:xfrm>
            <a:off x="2413858" y="3880104"/>
            <a:ext cx="838200" cy="4572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500" b="1" dirty="0" smtClean="0">
                <a:solidFill>
                  <a:srgbClr val="009900"/>
                </a:solidFill>
                <a:latin typeface="Arial" pitchFamily="34" charset="0"/>
                <a:ea typeface="+mj-ea"/>
                <a:cs typeface="Arial" pitchFamily="34" charset="0"/>
              </a:rPr>
              <a:t>Tennis racket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2858317" y="5486400"/>
            <a:ext cx="36186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Activity: Tennis Forehand</a:t>
            </a:r>
            <a:endParaRPr lang="en-US" sz="2400" dirty="0"/>
          </a:p>
        </p:txBody>
      </p:sp>
      <p:sp>
        <p:nvSpPr>
          <p:cNvPr id="22" name="TextBox 21"/>
          <p:cNvSpPr txBox="1"/>
          <p:nvPr/>
        </p:nvSpPr>
        <p:spPr>
          <a:xfrm>
            <a:off x="6766987" y="6525126"/>
            <a:ext cx="239706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Slide Credit: Yao/Fei-Fei</a:t>
            </a:r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6" name="Title 1"/>
          <p:cNvSpPr txBox="1">
            <a:spLocks/>
          </p:cNvSpPr>
          <p:nvPr/>
        </p:nvSpPr>
        <p:spPr>
          <a:xfrm>
            <a:off x="914400" y="2911098"/>
            <a:ext cx="3614106" cy="381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2200" b="1" dirty="0" smtClean="0">
                <a:latin typeface="Arial" pitchFamily="34" charset="0"/>
                <a:ea typeface="+mj-ea"/>
                <a:cs typeface="Arial" pitchFamily="34" charset="0"/>
              </a:rPr>
              <a:t> Action categorization</a:t>
            </a:r>
          </a:p>
        </p:txBody>
      </p:sp>
    </p:spTree>
    <p:extLst>
      <p:ext uri="{BB962C8B-B14F-4D97-AF65-F5344CB8AC3E}">
        <p14:creationId xmlns:p14="http://schemas.microsoft.com/office/powerpoint/2010/main" val="724693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object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34000" y="1901952"/>
            <a:ext cx="1981200" cy="3263576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5257800" y="1828800"/>
            <a:ext cx="2133600" cy="3429000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icture 5" descr="image15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828800" y="1901952"/>
            <a:ext cx="1989106" cy="32766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600200" y="5181600"/>
            <a:ext cx="3200400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1400" dirty="0" smtClean="0">
                <a:latin typeface="Arial" pitchFamily="34" charset="0"/>
                <a:cs typeface="Arial" pitchFamily="34" charset="0"/>
              </a:rPr>
              <a:t>  Felzenszwalb &amp; Huttenlocher, 2005</a:t>
            </a:r>
          </a:p>
          <a:p>
            <a:pPr>
              <a:buFont typeface="Arial" pitchFamily="34" charset="0"/>
              <a:buChar char="•"/>
            </a:pPr>
            <a:r>
              <a:rPr lang="en-US" sz="1400" dirty="0" smtClean="0">
                <a:latin typeface="Arial" pitchFamily="34" charset="0"/>
                <a:cs typeface="Arial" pitchFamily="34" charset="0"/>
              </a:rPr>
              <a:t>  Ren et al, 2005</a:t>
            </a:r>
          </a:p>
          <a:p>
            <a:pPr>
              <a:buFont typeface="Arial" pitchFamily="34" charset="0"/>
              <a:buChar char="•"/>
            </a:pPr>
            <a:r>
              <a:rPr lang="en-US" sz="1400" dirty="0" smtClean="0">
                <a:latin typeface="Arial" pitchFamily="34" charset="0"/>
                <a:cs typeface="Arial" pitchFamily="34" charset="0"/>
              </a:rPr>
              <a:t>  Ramanan, 2006</a:t>
            </a:r>
          </a:p>
          <a:p>
            <a:pPr>
              <a:buFont typeface="Arial" pitchFamily="34" charset="0"/>
              <a:buChar char="•"/>
            </a:pPr>
            <a:r>
              <a:rPr lang="en-US" sz="1400" dirty="0" smtClean="0">
                <a:latin typeface="Arial" pitchFamily="34" charset="0"/>
                <a:cs typeface="Arial" pitchFamily="34" charset="0"/>
              </a:rPr>
              <a:t>  Ferrari et al, 2008</a:t>
            </a:r>
          </a:p>
          <a:p>
            <a:pPr>
              <a:buFont typeface="Arial" pitchFamily="34" charset="0"/>
              <a:buChar char="•"/>
            </a:pPr>
            <a:r>
              <a:rPr lang="en-US" sz="1400" dirty="0" smtClean="0">
                <a:latin typeface="Arial" pitchFamily="34" charset="0"/>
                <a:cs typeface="Arial" pitchFamily="34" charset="0"/>
              </a:rPr>
              <a:t>  Yang &amp; Mori, 2008</a:t>
            </a:r>
          </a:p>
          <a:p>
            <a:pPr>
              <a:buFont typeface="Arial" pitchFamily="34" charset="0"/>
              <a:buChar char="•"/>
            </a:pPr>
            <a:r>
              <a:rPr lang="en-US" sz="1400" dirty="0" smtClean="0">
                <a:latin typeface="Arial" pitchFamily="34" charset="0"/>
                <a:cs typeface="Arial" pitchFamily="34" charset="0"/>
              </a:rPr>
              <a:t>  Andriluka et al, 2009</a:t>
            </a:r>
          </a:p>
          <a:p>
            <a:pPr>
              <a:buFont typeface="Arial" pitchFamily="34" charset="0"/>
              <a:buChar char="•"/>
            </a:pPr>
            <a:r>
              <a:rPr lang="en-US" sz="1400" dirty="0" smtClean="0">
                <a:latin typeface="Arial" pitchFamily="34" charset="0"/>
                <a:cs typeface="Arial" pitchFamily="34" charset="0"/>
              </a:rPr>
              <a:t>  Eichner &amp; Ferrari, 2009</a:t>
            </a:r>
          </a:p>
        </p:txBody>
      </p:sp>
      <p:sp>
        <p:nvSpPr>
          <p:cNvPr id="9" name="Rectangle 8"/>
          <p:cNvSpPr/>
          <p:nvPr/>
        </p:nvSpPr>
        <p:spPr>
          <a:xfrm>
            <a:off x="2514600" y="2057400"/>
            <a:ext cx="457200" cy="533400"/>
          </a:xfrm>
          <a:prstGeom prst="rect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2438400" y="2895600"/>
            <a:ext cx="381000" cy="609600"/>
          </a:xfrm>
          <a:prstGeom prst="rect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2514600" y="4267200"/>
            <a:ext cx="304800" cy="762000"/>
          </a:xfrm>
          <a:prstGeom prst="rect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5" name="Straight Arrow Connector 14"/>
          <p:cNvCxnSpPr/>
          <p:nvPr/>
        </p:nvCxnSpPr>
        <p:spPr>
          <a:xfrm>
            <a:off x="3124200" y="2286000"/>
            <a:ext cx="1600200" cy="1588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4800600" y="2006025"/>
            <a:ext cx="14478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latin typeface="Arial" pitchFamily="34" charset="0"/>
                <a:cs typeface="Arial" pitchFamily="34" charset="0"/>
              </a:rPr>
              <a:t>Difficult part appearance</a:t>
            </a:r>
          </a:p>
        </p:txBody>
      </p:sp>
      <p:cxnSp>
        <p:nvCxnSpPr>
          <p:cNvPr id="13" name="Straight Arrow Connector 12"/>
          <p:cNvCxnSpPr/>
          <p:nvPr/>
        </p:nvCxnSpPr>
        <p:spPr>
          <a:xfrm>
            <a:off x="2971800" y="3198812"/>
            <a:ext cx="1752600" cy="1588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/>
          <p:cNvSpPr/>
          <p:nvPr/>
        </p:nvSpPr>
        <p:spPr>
          <a:xfrm>
            <a:off x="4800600" y="3059668"/>
            <a:ext cx="16764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latin typeface="Arial" pitchFamily="34" charset="0"/>
                <a:cs typeface="Arial" pitchFamily="34" charset="0"/>
              </a:rPr>
              <a:t>Self-occlusion</a:t>
            </a:r>
          </a:p>
        </p:txBody>
      </p:sp>
      <p:sp>
        <p:nvSpPr>
          <p:cNvPr id="18" name="Rectangle 17"/>
          <p:cNvSpPr/>
          <p:nvPr/>
        </p:nvSpPr>
        <p:spPr>
          <a:xfrm>
            <a:off x="4724400" y="4343400"/>
            <a:ext cx="21336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latin typeface="Arial" pitchFamily="34" charset="0"/>
                <a:cs typeface="Arial" pitchFamily="34" charset="0"/>
              </a:rPr>
              <a:t>Image region looks like a body part</a:t>
            </a:r>
          </a:p>
        </p:txBody>
      </p:sp>
      <p:cxnSp>
        <p:nvCxnSpPr>
          <p:cNvPr id="19" name="Straight Arrow Connector 18"/>
          <p:cNvCxnSpPr/>
          <p:nvPr/>
        </p:nvCxnSpPr>
        <p:spPr>
          <a:xfrm>
            <a:off x="2895600" y="4648200"/>
            <a:ext cx="1828800" cy="1588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/>
          <p:cNvSpPr>
            <a:spLocks/>
          </p:cNvSpPr>
          <p:nvPr/>
        </p:nvSpPr>
        <p:spPr>
          <a:xfrm>
            <a:off x="762000" y="609600"/>
            <a:ext cx="4191000" cy="533400"/>
          </a:xfrm>
          <a:prstGeom prst="rect">
            <a:avLst/>
          </a:prstGeom>
          <a:solidFill>
            <a:schemeClr val="accent2">
              <a:lumMod val="40000"/>
              <a:lumOff val="6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Subtitle 2"/>
          <p:cNvSpPr txBox="1">
            <a:spLocks/>
          </p:cNvSpPr>
          <p:nvPr/>
        </p:nvSpPr>
        <p:spPr>
          <a:xfrm>
            <a:off x="609600" y="609600"/>
            <a:ext cx="7848600" cy="5334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Human pose estimation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&amp; Object detection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152400" y="1905000"/>
            <a:ext cx="16764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>
                <a:latin typeface="Arial" pitchFamily="34" charset="0"/>
                <a:cs typeface="Arial" pitchFamily="34" charset="0"/>
              </a:rPr>
              <a:t>Human pose estimation is challenging.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66987" y="6525126"/>
            <a:ext cx="239706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Slide Credit: Yao/Fei-Fei</a:t>
            </a:r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7217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/>
      <p:bldP spid="16" grpId="0"/>
      <p:bldP spid="1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1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76200"/>
            <a:ext cx="9144000" cy="838200"/>
          </a:xfrm>
        </p:spPr>
        <p:txBody>
          <a:bodyPr>
            <a:normAutofit fontScale="90000"/>
          </a:bodyPr>
          <a:lstStyle/>
          <a:p>
            <a:pPr algn="ctr"/>
            <a:r>
              <a:rPr lang="en-US" smtClean="0"/>
              <a:t>Tracking people by learning their appearance</a:t>
            </a:r>
          </a:p>
        </p:txBody>
      </p:sp>
      <p:graphicFrame>
        <p:nvGraphicFramePr>
          <p:cNvPr id="27650" name="Object 3"/>
          <p:cNvGraphicFramePr>
            <a:graphicFrameLocks noGrp="1" noChangeAspect="1"/>
          </p:cNvGraphicFramePr>
          <p:nvPr>
            <p:ph idx="1"/>
          </p:nvPr>
        </p:nvGraphicFramePr>
        <p:xfrm>
          <a:off x="838200" y="1600200"/>
          <a:ext cx="7772400" cy="39608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4817" name="Image" r:id="rId4" imgW="11860317" imgH="6044444" progId="Photoshop.Image.10">
                  <p:embed/>
                </p:oleObj>
              </mc:Choice>
              <mc:Fallback>
                <p:oleObj name="Image" r:id="rId4" imgW="11860317" imgH="6044444" progId="Photoshop.Image.10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38200" y="1600200"/>
                        <a:ext cx="7772400" cy="39608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7652" name="Rectangle 4"/>
          <p:cNvSpPr>
            <a:spLocks noChangeArrowheads="1"/>
          </p:cNvSpPr>
          <p:nvPr/>
        </p:nvSpPr>
        <p:spPr bwMode="auto">
          <a:xfrm>
            <a:off x="457200" y="6126163"/>
            <a:ext cx="83820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eaLnBrk="1" hangingPunct="1"/>
            <a:r>
              <a:rPr lang="en-US" sz="1800" b="0"/>
              <a:t>D. Ramanan, D. Forsyth, and A. Zisserman. </a:t>
            </a:r>
            <a:r>
              <a:rPr lang="en-US" sz="1800" b="0">
                <a:hlinkClick r:id="rId6"/>
              </a:rPr>
              <a:t>Tracking People by Learning their Appearance</a:t>
            </a:r>
            <a:r>
              <a:rPr lang="en-US" sz="1800" b="0"/>
              <a:t>. PAMI 2007.</a:t>
            </a:r>
          </a:p>
        </p:txBody>
      </p:sp>
      <p:sp>
        <p:nvSpPr>
          <p:cNvPr id="27653" name="Oval 5"/>
          <p:cNvSpPr>
            <a:spLocks noChangeArrowheads="1"/>
          </p:cNvSpPr>
          <p:nvPr/>
        </p:nvSpPr>
        <p:spPr bwMode="auto">
          <a:xfrm>
            <a:off x="4267200" y="4419600"/>
            <a:ext cx="1524000" cy="685800"/>
          </a:xfrm>
          <a:prstGeom prst="ellipse">
            <a:avLst/>
          </a:prstGeom>
          <a:solidFill>
            <a:srgbClr val="FFCC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b="0">
                <a:latin typeface="Times New Roman" pitchFamily="18" charset="0"/>
              </a:rPr>
              <a:t>Tracker</a:t>
            </a:r>
          </a:p>
        </p:txBody>
      </p:sp>
      <p:sp>
        <p:nvSpPr>
          <p:cNvPr id="27654" name="AutoShape 6"/>
          <p:cNvSpPr>
            <a:spLocks noChangeArrowheads="1"/>
          </p:cNvSpPr>
          <p:nvPr/>
        </p:nvSpPr>
        <p:spPr bwMode="auto">
          <a:xfrm>
            <a:off x="3810000" y="4572000"/>
            <a:ext cx="457200" cy="381000"/>
          </a:xfrm>
          <a:prstGeom prst="rightArrow">
            <a:avLst>
              <a:gd name="adj1" fmla="val 63537"/>
              <a:gd name="adj2" fmla="val 67083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7655" name="AutoShape 7"/>
          <p:cNvSpPr>
            <a:spLocks noChangeArrowheads="1"/>
          </p:cNvSpPr>
          <p:nvPr/>
        </p:nvSpPr>
        <p:spPr bwMode="auto">
          <a:xfrm>
            <a:off x="5791200" y="4572000"/>
            <a:ext cx="609600" cy="381000"/>
          </a:xfrm>
          <a:prstGeom prst="rightArrow">
            <a:avLst>
              <a:gd name="adj1" fmla="val 63537"/>
              <a:gd name="adj2" fmla="val 89444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0500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image15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828800" y="1901952"/>
            <a:ext cx="1989106" cy="3276600"/>
          </a:xfrm>
          <a:prstGeom prst="rect">
            <a:avLst/>
          </a:prstGeom>
        </p:spPr>
      </p:pic>
      <p:sp>
        <p:nvSpPr>
          <p:cNvPr id="21" name="Rectangle 20"/>
          <p:cNvSpPr>
            <a:spLocks/>
          </p:cNvSpPr>
          <p:nvPr/>
        </p:nvSpPr>
        <p:spPr>
          <a:xfrm>
            <a:off x="762000" y="609600"/>
            <a:ext cx="4191000" cy="533400"/>
          </a:xfrm>
          <a:prstGeom prst="rect">
            <a:avLst/>
          </a:prstGeom>
          <a:solidFill>
            <a:schemeClr val="accent2">
              <a:lumMod val="40000"/>
              <a:lumOff val="6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0" name="Picture 29" descr="object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334000" y="1901952"/>
            <a:ext cx="1981200" cy="3263576"/>
          </a:xfrm>
          <a:prstGeom prst="rect">
            <a:avLst/>
          </a:prstGeom>
        </p:spPr>
      </p:pic>
      <p:sp>
        <p:nvSpPr>
          <p:cNvPr id="31" name="Rectangle 30"/>
          <p:cNvSpPr/>
          <p:nvPr/>
        </p:nvSpPr>
        <p:spPr>
          <a:xfrm>
            <a:off x="5257800" y="1828800"/>
            <a:ext cx="2133600" cy="3429000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3" name="Subtitle 2"/>
          <p:cNvSpPr txBox="1">
            <a:spLocks/>
          </p:cNvSpPr>
          <p:nvPr/>
        </p:nvSpPr>
        <p:spPr>
          <a:xfrm>
            <a:off x="609600" y="609600"/>
            <a:ext cx="7848600" cy="5334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Human pose estimation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&amp; Object detection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2" name="Group 46"/>
          <p:cNvGrpSpPr>
            <a:grpSpLocks noChangeAspect="1"/>
          </p:cNvGrpSpPr>
          <p:nvPr/>
        </p:nvGrpSpPr>
        <p:grpSpPr>
          <a:xfrm>
            <a:off x="1828800" y="2057400"/>
            <a:ext cx="1853408" cy="3108960"/>
            <a:chOff x="5515517" y="4482687"/>
            <a:chExt cx="1098057" cy="1841913"/>
          </a:xfrm>
        </p:grpSpPr>
        <p:sp>
          <p:nvSpPr>
            <p:cNvPr id="37" name="Rounded Rectangle 36"/>
            <p:cNvSpPr/>
            <p:nvPr/>
          </p:nvSpPr>
          <p:spPr>
            <a:xfrm>
              <a:off x="5979613" y="4482687"/>
              <a:ext cx="233916" cy="327483"/>
            </a:xfrm>
            <a:prstGeom prst="roundRect">
              <a:avLst/>
            </a:prstGeom>
            <a:noFill/>
            <a:ln w="31750">
              <a:solidFill>
                <a:srgbClr val="FF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8" name="Rounded Rectangle 37"/>
            <p:cNvSpPr/>
            <p:nvPr/>
          </p:nvSpPr>
          <p:spPr>
            <a:xfrm>
              <a:off x="6073180" y="4716603"/>
              <a:ext cx="374266" cy="561399"/>
            </a:xfrm>
            <a:prstGeom prst="roundRect">
              <a:avLst/>
            </a:prstGeom>
            <a:noFill/>
            <a:ln w="31750">
              <a:solidFill>
                <a:srgbClr val="FF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9" name="Rounded Rectangle 38"/>
            <p:cNvSpPr/>
            <p:nvPr/>
          </p:nvSpPr>
          <p:spPr>
            <a:xfrm rot="19957910">
              <a:off x="6317459" y="4705250"/>
              <a:ext cx="140024" cy="282715"/>
            </a:xfrm>
            <a:prstGeom prst="roundRect">
              <a:avLst/>
            </a:prstGeom>
            <a:noFill/>
            <a:ln w="31750"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0" name="Rounded Rectangle 39"/>
            <p:cNvSpPr/>
            <p:nvPr/>
          </p:nvSpPr>
          <p:spPr>
            <a:xfrm rot="19957910">
              <a:off x="6467427" y="4918832"/>
              <a:ext cx="146147" cy="330502"/>
            </a:xfrm>
            <a:prstGeom prst="roundRect">
              <a:avLst/>
            </a:prstGeom>
            <a:noFill/>
            <a:ln w="31750"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1" name="Rounded Rectangle 40"/>
            <p:cNvSpPr/>
            <p:nvPr/>
          </p:nvSpPr>
          <p:spPr>
            <a:xfrm rot="4440663">
              <a:off x="5950313" y="4906613"/>
              <a:ext cx="140024" cy="282715"/>
            </a:xfrm>
            <a:prstGeom prst="roundRect">
              <a:avLst/>
            </a:prstGeom>
            <a:noFill/>
            <a:ln w="31750"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2" name="Rounded Rectangle 41"/>
            <p:cNvSpPr/>
            <p:nvPr/>
          </p:nvSpPr>
          <p:spPr>
            <a:xfrm rot="6101825">
              <a:off x="5651245" y="4781886"/>
              <a:ext cx="146147" cy="417604"/>
            </a:xfrm>
            <a:prstGeom prst="roundRect">
              <a:avLst/>
            </a:prstGeom>
            <a:noFill/>
            <a:ln w="31750"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3" name="Rounded Rectangle 42"/>
            <p:cNvSpPr/>
            <p:nvPr/>
          </p:nvSpPr>
          <p:spPr>
            <a:xfrm rot="789981">
              <a:off x="6305126" y="5275744"/>
              <a:ext cx="283977" cy="428392"/>
            </a:xfrm>
            <a:prstGeom prst="roundRect">
              <a:avLst/>
            </a:prstGeom>
            <a:noFill/>
            <a:ln w="31750">
              <a:solidFill>
                <a:srgbClr val="00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4" name="Rounded Rectangle 43"/>
            <p:cNvSpPr/>
            <p:nvPr/>
          </p:nvSpPr>
          <p:spPr>
            <a:xfrm rot="1970179">
              <a:off x="5887994" y="5289254"/>
              <a:ext cx="242244" cy="428392"/>
            </a:xfrm>
            <a:prstGeom prst="roundRect">
              <a:avLst/>
            </a:prstGeom>
            <a:noFill/>
            <a:ln w="31750">
              <a:solidFill>
                <a:srgbClr val="00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5" name="Rounded Rectangle 44"/>
            <p:cNvSpPr/>
            <p:nvPr/>
          </p:nvSpPr>
          <p:spPr>
            <a:xfrm rot="21249300">
              <a:off x="6290075" y="5668854"/>
              <a:ext cx="211823" cy="595308"/>
            </a:xfrm>
            <a:prstGeom prst="roundRect">
              <a:avLst/>
            </a:prstGeom>
            <a:noFill/>
            <a:ln w="31750">
              <a:solidFill>
                <a:srgbClr val="00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6" name="Rounded Rectangle 45"/>
            <p:cNvSpPr/>
            <p:nvPr/>
          </p:nvSpPr>
          <p:spPr>
            <a:xfrm>
              <a:off x="5930615" y="5729292"/>
              <a:ext cx="211823" cy="595308"/>
            </a:xfrm>
            <a:prstGeom prst="roundRect">
              <a:avLst/>
            </a:prstGeom>
            <a:noFill/>
            <a:ln w="31750">
              <a:solidFill>
                <a:srgbClr val="00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2" name="Rectangle 21"/>
          <p:cNvSpPr/>
          <p:nvPr/>
        </p:nvSpPr>
        <p:spPr>
          <a:xfrm>
            <a:off x="152400" y="1905000"/>
            <a:ext cx="16764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>
                <a:latin typeface="Arial" pitchFamily="34" charset="0"/>
                <a:cs typeface="Arial" pitchFamily="34" charset="0"/>
              </a:rPr>
              <a:t>Human pose estimation is challenging.</a:t>
            </a:r>
          </a:p>
        </p:txBody>
      </p:sp>
      <p:sp>
        <p:nvSpPr>
          <p:cNvPr id="23" name="Rectangle 22"/>
          <p:cNvSpPr/>
          <p:nvPr/>
        </p:nvSpPr>
        <p:spPr>
          <a:xfrm>
            <a:off x="1600200" y="5181600"/>
            <a:ext cx="3200400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1400" dirty="0" smtClean="0">
                <a:latin typeface="Arial" pitchFamily="34" charset="0"/>
                <a:cs typeface="Arial" pitchFamily="34" charset="0"/>
              </a:rPr>
              <a:t>  Felzenszwalb &amp; Huttenlocher, 2005</a:t>
            </a:r>
          </a:p>
          <a:p>
            <a:pPr>
              <a:buFont typeface="Arial" pitchFamily="34" charset="0"/>
              <a:buChar char="•"/>
            </a:pPr>
            <a:r>
              <a:rPr lang="en-US" sz="1400" dirty="0" smtClean="0">
                <a:latin typeface="Arial" pitchFamily="34" charset="0"/>
                <a:cs typeface="Arial" pitchFamily="34" charset="0"/>
              </a:rPr>
              <a:t>  Ren et al, 2005</a:t>
            </a:r>
          </a:p>
          <a:p>
            <a:pPr>
              <a:buFont typeface="Arial" pitchFamily="34" charset="0"/>
              <a:buChar char="•"/>
            </a:pPr>
            <a:r>
              <a:rPr lang="en-US" sz="1400" dirty="0" smtClean="0">
                <a:latin typeface="Arial" pitchFamily="34" charset="0"/>
                <a:cs typeface="Arial" pitchFamily="34" charset="0"/>
              </a:rPr>
              <a:t>  Ramanan, 2006</a:t>
            </a:r>
          </a:p>
          <a:p>
            <a:pPr>
              <a:buFont typeface="Arial" pitchFamily="34" charset="0"/>
              <a:buChar char="•"/>
            </a:pPr>
            <a:r>
              <a:rPr lang="en-US" sz="1400" dirty="0" smtClean="0">
                <a:latin typeface="Arial" pitchFamily="34" charset="0"/>
                <a:cs typeface="Arial" pitchFamily="34" charset="0"/>
              </a:rPr>
              <a:t>  Ferrari et al, 2008</a:t>
            </a:r>
          </a:p>
          <a:p>
            <a:pPr>
              <a:buFont typeface="Arial" pitchFamily="34" charset="0"/>
              <a:buChar char="•"/>
            </a:pPr>
            <a:r>
              <a:rPr lang="en-US" sz="1400" dirty="0" smtClean="0">
                <a:latin typeface="Arial" pitchFamily="34" charset="0"/>
                <a:cs typeface="Arial" pitchFamily="34" charset="0"/>
              </a:rPr>
              <a:t>  Yang &amp; Mori, 2008</a:t>
            </a:r>
          </a:p>
          <a:p>
            <a:pPr>
              <a:buFont typeface="Arial" pitchFamily="34" charset="0"/>
              <a:buChar char="•"/>
            </a:pPr>
            <a:r>
              <a:rPr lang="en-US" sz="1400" dirty="0" smtClean="0">
                <a:latin typeface="Arial" pitchFamily="34" charset="0"/>
                <a:cs typeface="Arial" pitchFamily="34" charset="0"/>
              </a:rPr>
              <a:t>  Andriluka et al, 2009</a:t>
            </a:r>
          </a:p>
          <a:p>
            <a:pPr>
              <a:buFont typeface="Arial" pitchFamily="34" charset="0"/>
              <a:buChar char="•"/>
            </a:pPr>
            <a:r>
              <a:rPr lang="en-US" sz="1400" dirty="0" smtClean="0">
                <a:latin typeface="Arial" pitchFamily="34" charset="0"/>
                <a:cs typeface="Arial" pitchFamily="34" charset="0"/>
              </a:rPr>
              <a:t>  Eichner &amp; Ferrari, 2009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6766987" y="6525126"/>
            <a:ext cx="239706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Slide Credit: Yao/Fei-Fei</a:t>
            </a:r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5714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/>
          <p:cNvSpPr>
            <a:spLocks/>
          </p:cNvSpPr>
          <p:nvPr/>
        </p:nvSpPr>
        <p:spPr>
          <a:xfrm>
            <a:off x="762000" y="609600"/>
            <a:ext cx="4191000" cy="533400"/>
          </a:xfrm>
          <a:prstGeom prst="rect">
            <a:avLst/>
          </a:prstGeom>
          <a:solidFill>
            <a:schemeClr val="accent2">
              <a:lumMod val="40000"/>
              <a:lumOff val="6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2" name="Picture 21" descr="object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30952" y="1905000"/>
            <a:ext cx="1981200" cy="3263576"/>
          </a:xfrm>
          <a:prstGeom prst="rect">
            <a:avLst/>
          </a:prstGeom>
        </p:spPr>
      </p:pic>
      <p:pic>
        <p:nvPicPr>
          <p:cNvPr id="6" name="Picture 5" descr="image15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828800" y="1905000"/>
            <a:ext cx="1989106" cy="3276600"/>
          </a:xfrm>
          <a:prstGeom prst="rect">
            <a:avLst/>
          </a:prstGeom>
        </p:spPr>
      </p:pic>
      <p:sp>
        <p:nvSpPr>
          <p:cNvPr id="57" name="Rounded Rectangle 56"/>
          <p:cNvSpPr/>
          <p:nvPr/>
        </p:nvSpPr>
        <p:spPr>
          <a:xfrm rot="20605871">
            <a:off x="2517109" y="2046565"/>
            <a:ext cx="456991" cy="533400"/>
          </a:xfrm>
          <a:prstGeom prst="roundRect">
            <a:avLst/>
          </a:prstGeom>
          <a:noFill/>
          <a:ln w="31750"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8" name="Rounded Rectangle 57"/>
          <p:cNvSpPr/>
          <p:nvPr/>
        </p:nvSpPr>
        <p:spPr>
          <a:xfrm rot="20255247">
            <a:off x="2747184" y="2503028"/>
            <a:ext cx="641572" cy="914400"/>
          </a:xfrm>
          <a:prstGeom prst="roundRect">
            <a:avLst/>
          </a:prstGeom>
          <a:noFill/>
          <a:ln w="31750"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9" name="Rounded Rectangle 58"/>
          <p:cNvSpPr/>
          <p:nvPr/>
        </p:nvSpPr>
        <p:spPr>
          <a:xfrm rot="19957910">
            <a:off x="3068967" y="2419908"/>
            <a:ext cx="228070" cy="460483"/>
          </a:xfrm>
          <a:prstGeom prst="roundRect">
            <a:avLst/>
          </a:prstGeom>
          <a:noFill/>
          <a:ln w="31750"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0" name="Rounded Rectangle 59"/>
          <p:cNvSpPr/>
          <p:nvPr/>
        </p:nvSpPr>
        <p:spPr>
          <a:xfrm rot="3966386">
            <a:off x="2918722" y="2675718"/>
            <a:ext cx="238043" cy="592658"/>
          </a:xfrm>
          <a:prstGeom prst="roundRect">
            <a:avLst/>
          </a:prstGeom>
          <a:noFill/>
          <a:ln w="31750"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1" name="Rounded Rectangle 60"/>
          <p:cNvSpPr/>
          <p:nvPr/>
        </p:nvSpPr>
        <p:spPr>
          <a:xfrm rot="21417997">
            <a:off x="2529054" y="2741022"/>
            <a:ext cx="228070" cy="536685"/>
          </a:xfrm>
          <a:prstGeom prst="roundRect">
            <a:avLst/>
          </a:prstGeom>
          <a:noFill/>
          <a:ln w="31750"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2" name="Rounded Rectangle 61"/>
          <p:cNvSpPr/>
          <p:nvPr/>
        </p:nvSpPr>
        <p:spPr>
          <a:xfrm rot="10584277">
            <a:off x="2603633" y="3046086"/>
            <a:ext cx="207937" cy="386515"/>
          </a:xfrm>
          <a:prstGeom prst="roundRect">
            <a:avLst/>
          </a:prstGeom>
          <a:noFill/>
          <a:ln w="31750"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3" name="Rounded Rectangle 62"/>
          <p:cNvSpPr/>
          <p:nvPr/>
        </p:nvSpPr>
        <p:spPr>
          <a:xfrm rot="789981">
            <a:off x="3122101" y="3357572"/>
            <a:ext cx="388342" cy="697760"/>
          </a:xfrm>
          <a:prstGeom prst="roundRect">
            <a:avLst/>
          </a:prstGeom>
          <a:noFill/>
          <a:ln w="31750">
            <a:solidFill>
              <a:srgbClr val="00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4" name="Rounded Rectangle 63"/>
          <p:cNvSpPr/>
          <p:nvPr/>
        </p:nvSpPr>
        <p:spPr>
          <a:xfrm rot="789981">
            <a:off x="2750299" y="3490953"/>
            <a:ext cx="396225" cy="741242"/>
          </a:xfrm>
          <a:prstGeom prst="roundRect">
            <a:avLst/>
          </a:prstGeom>
          <a:noFill/>
          <a:ln w="31750">
            <a:solidFill>
              <a:srgbClr val="00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5" name="Rounded Rectangle 64"/>
          <p:cNvSpPr/>
          <p:nvPr/>
        </p:nvSpPr>
        <p:spPr>
          <a:xfrm rot="222206">
            <a:off x="3050575" y="3988078"/>
            <a:ext cx="318735" cy="969630"/>
          </a:xfrm>
          <a:prstGeom prst="roundRect">
            <a:avLst/>
          </a:prstGeom>
          <a:noFill/>
          <a:ln w="31750">
            <a:solidFill>
              <a:srgbClr val="00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6" name="Rounded Rectangle 65"/>
          <p:cNvSpPr/>
          <p:nvPr/>
        </p:nvSpPr>
        <p:spPr>
          <a:xfrm rot="18974320">
            <a:off x="2837823" y="4115779"/>
            <a:ext cx="343390" cy="856084"/>
          </a:xfrm>
          <a:prstGeom prst="roundRect">
            <a:avLst/>
          </a:prstGeom>
          <a:noFill/>
          <a:ln w="31750">
            <a:solidFill>
              <a:srgbClr val="00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2" name="Group 30"/>
          <p:cNvGrpSpPr/>
          <p:nvPr/>
        </p:nvGrpSpPr>
        <p:grpSpPr>
          <a:xfrm>
            <a:off x="1828800" y="2779082"/>
            <a:ext cx="1132030" cy="374904"/>
            <a:chOff x="1977113" y="2779082"/>
            <a:chExt cx="1132030" cy="374904"/>
          </a:xfrm>
        </p:grpSpPr>
        <p:sp>
          <p:nvSpPr>
            <p:cNvPr id="33" name="Rectangle 32"/>
            <p:cNvSpPr/>
            <p:nvPr/>
          </p:nvSpPr>
          <p:spPr>
            <a:xfrm rot="17506315">
              <a:off x="2415764" y="2457923"/>
              <a:ext cx="247522" cy="1030098"/>
            </a:xfrm>
            <a:prstGeom prst="rect">
              <a:avLst/>
            </a:prstGeom>
            <a:noFill/>
            <a:ln w="31750" cap="sq">
              <a:solidFill>
                <a:srgbClr val="FF0000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4" name="Rectangle 33"/>
            <p:cNvSpPr>
              <a:spLocks noChangeAspect="1"/>
            </p:cNvSpPr>
            <p:nvPr/>
          </p:nvSpPr>
          <p:spPr>
            <a:xfrm rot="17535029">
              <a:off x="2355676" y="2400519"/>
              <a:ext cx="374904" cy="1132030"/>
            </a:xfrm>
            <a:prstGeom prst="rect">
              <a:avLst/>
            </a:prstGeom>
            <a:noFill/>
            <a:ln w="15875" cap="sq">
              <a:solidFill>
                <a:srgbClr val="FF0000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77" name="Subtitle 2"/>
          <p:cNvSpPr txBox="1">
            <a:spLocks/>
          </p:cNvSpPr>
          <p:nvPr/>
        </p:nvSpPr>
        <p:spPr>
          <a:xfrm>
            <a:off x="609600" y="609600"/>
            <a:ext cx="7848600" cy="5334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Human pose estimation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&amp; Object detection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5261887" y="1828800"/>
            <a:ext cx="2133600" cy="3429000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5" name="Subtitle 2"/>
          <p:cNvSpPr txBox="1">
            <a:spLocks/>
          </p:cNvSpPr>
          <p:nvPr/>
        </p:nvSpPr>
        <p:spPr>
          <a:xfrm>
            <a:off x="3657600" y="1371600"/>
            <a:ext cx="2133600" cy="5334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egoe Script" pitchFamily="34" charset="0"/>
                <a:cs typeface="Arial" pitchFamily="34" charset="0"/>
              </a:rPr>
              <a:t>Facilitate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Segoe Script" pitchFamily="34" charset="0"/>
              <a:cs typeface="Arial" pitchFamily="34" charset="0"/>
            </a:endParaRPr>
          </a:p>
        </p:txBody>
      </p:sp>
      <p:sp>
        <p:nvSpPr>
          <p:cNvPr id="26" name="Curved Up Arrow 25"/>
          <p:cNvSpPr/>
          <p:nvPr/>
        </p:nvSpPr>
        <p:spPr>
          <a:xfrm flipH="1">
            <a:off x="3429000" y="1066800"/>
            <a:ext cx="2667000" cy="304800"/>
          </a:xfrm>
          <a:prstGeom prst="curvedUpArrow">
            <a:avLst>
              <a:gd name="adj1" fmla="val 51175"/>
              <a:gd name="adj2" fmla="val 115791"/>
              <a:gd name="adj3" fmla="val 36538"/>
            </a:avLst>
          </a:prstGeom>
          <a:solidFill>
            <a:srgbClr val="FF0000"/>
          </a:solidFill>
          <a:ln w="1270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457200" y="2590800"/>
            <a:ext cx="13716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>
                <a:latin typeface="Arial" pitchFamily="34" charset="0"/>
                <a:cs typeface="Arial" pitchFamily="34" charset="0"/>
              </a:rPr>
              <a:t>Given the object is detected.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66987" y="6525126"/>
            <a:ext cx="239706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Slide Credit: Yao/Fei-Fei</a:t>
            </a:r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060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35" grpId="0"/>
      <p:bldP spid="26" grpId="0" animBg="1"/>
      <p:bldP spid="24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object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34000" y="1901952"/>
            <a:ext cx="1981200" cy="3263576"/>
          </a:xfrm>
          <a:prstGeom prst="rect">
            <a:avLst/>
          </a:prstGeom>
        </p:spPr>
      </p:pic>
      <p:pic>
        <p:nvPicPr>
          <p:cNvPr id="6" name="Picture 5" descr="image15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828800" y="1901952"/>
            <a:ext cx="1989106" cy="32766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5334000" y="5422910"/>
            <a:ext cx="19812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1400" dirty="0" smtClean="0">
                <a:latin typeface="Arial" pitchFamily="34" charset="0"/>
                <a:cs typeface="Arial" pitchFamily="34" charset="0"/>
              </a:rPr>
              <a:t>  Viola &amp; Jones, 2001</a:t>
            </a:r>
          </a:p>
          <a:p>
            <a:pPr>
              <a:buFont typeface="Arial" pitchFamily="34" charset="0"/>
              <a:buChar char="•"/>
            </a:pPr>
            <a:r>
              <a:rPr lang="en-US" sz="1400" dirty="0" smtClean="0">
                <a:latin typeface="Arial" pitchFamily="34" charset="0"/>
                <a:cs typeface="Arial" pitchFamily="34" charset="0"/>
              </a:rPr>
              <a:t>  </a:t>
            </a:r>
            <a:r>
              <a:rPr lang="en-US" sz="1400" dirty="0" err="1" smtClean="0">
                <a:latin typeface="Arial" pitchFamily="34" charset="0"/>
                <a:cs typeface="Arial" pitchFamily="34" charset="0"/>
              </a:rPr>
              <a:t>Lampert</a:t>
            </a:r>
            <a:r>
              <a:rPr lang="en-US" sz="1400" dirty="0" smtClean="0">
                <a:latin typeface="Arial" pitchFamily="34" charset="0"/>
                <a:cs typeface="Arial" pitchFamily="34" charset="0"/>
              </a:rPr>
              <a:t> et al, 2008</a:t>
            </a:r>
          </a:p>
          <a:p>
            <a:pPr>
              <a:buFont typeface="Arial" pitchFamily="34" charset="0"/>
              <a:buChar char="•"/>
            </a:pPr>
            <a:r>
              <a:rPr lang="en-US" sz="1400" dirty="0" smtClean="0">
                <a:latin typeface="Arial" pitchFamily="34" charset="0"/>
                <a:cs typeface="Arial" pitchFamily="34" charset="0"/>
              </a:rPr>
              <a:t>  </a:t>
            </a:r>
            <a:r>
              <a:rPr lang="en-US" sz="1400" dirty="0" err="1" smtClean="0">
                <a:latin typeface="Arial" pitchFamily="34" charset="0"/>
                <a:cs typeface="Arial" pitchFamily="34" charset="0"/>
              </a:rPr>
              <a:t>Divvala</a:t>
            </a:r>
            <a:r>
              <a:rPr lang="en-US" sz="1400" dirty="0" smtClean="0">
                <a:latin typeface="Arial" pitchFamily="34" charset="0"/>
                <a:cs typeface="Arial" pitchFamily="34" charset="0"/>
              </a:rPr>
              <a:t> et al, 2009</a:t>
            </a:r>
          </a:p>
          <a:p>
            <a:pPr>
              <a:buFont typeface="Arial" pitchFamily="34" charset="0"/>
              <a:buChar char="•"/>
            </a:pPr>
            <a:r>
              <a:rPr lang="en-US" sz="1400" dirty="0" smtClean="0">
                <a:latin typeface="Arial" pitchFamily="34" charset="0"/>
                <a:cs typeface="Arial" pitchFamily="34" charset="0"/>
              </a:rPr>
              <a:t>  </a:t>
            </a:r>
            <a:r>
              <a:rPr lang="en-US" sz="1400" dirty="0" err="1" smtClean="0">
                <a:latin typeface="Arial" pitchFamily="34" charset="0"/>
                <a:cs typeface="Arial" pitchFamily="34" charset="0"/>
              </a:rPr>
              <a:t>Vedaldi</a:t>
            </a:r>
            <a:r>
              <a:rPr lang="en-US" sz="1400" dirty="0" smtClean="0">
                <a:latin typeface="Arial" pitchFamily="34" charset="0"/>
                <a:cs typeface="Arial" pitchFamily="34" charset="0"/>
              </a:rPr>
              <a:t> et al, 2009</a:t>
            </a:r>
          </a:p>
        </p:txBody>
      </p:sp>
      <p:sp>
        <p:nvSpPr>
          <p:cNvPr id="21" name="Rectangle 20"/>
          <p:cNvSpPr>
            <a:spLocks/>
          </p:cNvSpPr>
          <p:nvPr/>
        </p:nvSpPr>
        <p:spPr>
          <a:xfrm>
            <a:off x="5334000" y="609600"/>
            <a:ext cx="2895600" cy="533400"/>
          </a:xfrm>
          <a:prstGeom prst="rect">
            <a:avLst/>
          </a:prstGeom>
          <a:solidFill>
            <a:schemeClr val="accent2">
              <a:lumMod val="40000"/>
              <a:lumOff val="6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Rectangle 22"/>
          <p:cNvSpPr/>
          <p:nvPr/>
        </p:nvSpPr>
        <p:spPr>
          <a:xfrm>
            <a:off x="1752600" y="1828800"/>
            <a:ext cx="2133600" cy="3429000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16"/>
          <p:cNvSpPr/>
          <p:nvPr/>
        </p:nvSpPr>
        <p:spPr>
          <a:xfrm>
            <a:off x="6220968" y="1889760"/>
            <a:ext cx="152400" cy="152400"/>
          </a:xfrm>
          <a:prstGeom prst="rect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0" name="Picture 19" descr="object-1.png"/>
          <p:cNvPicPr>
            <a:picLocks noChangeAspect="1"/>
          </p:cNvPicPr>
          <p:nvPr/>
        </p:nvPicPr>
        <p:blipFill>
          <a:blip r:embed="rId4" cstate="print"/>
          <a:srcRect l="-49961" t="-49961" r="-49961" b="-49961"/>
          <a:stretch>
            <a:fillRect/>
          </a:stretch>
        </p:blipFill>
        <p:spPr>
          <a:xfrm>
            <a:off x="3352800" y="1752600"/>
            <a:ext cx="731520" cy="731520"/>
          </a:xfrm>
          <a:prstGeom prst="rect">
            <a:avLst/>
          </a:prstGeom>
        </p:spPr>
      </p:pic>
      <p:cxnSp>
        <p:nvCxnSpPr>
          <p:cNvPr id="15" name="Straight Arrow Connector 14"/>
          <p:cNvCxnSpPr/>
          <p:nvPr/>
        </p:nvCxnSpPr>
        <p:spPr>
          <a:xfrm flipV="1">
            <a:off x="3962400" y="1874520"/>
            <a:ext cx="2209800" cy="76200"/>
          </a:xfrm>
          <a:prstGeom prst="straightConnector1">
            <a:avLst/>
          </a:prstGeom>
          <a:ln w="15875">
            <a:solidFill>
              <a:schemeClr val="tx1"/>
            </a:solidFill>
            <a:prstDash val="lgDas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 flipV="1">
            <a:off x="3962400" y="2026920"/>
            <a:ext cx="2209800" cy="228600"/>
          </a:xfrm>
          <a:prstGeom prst="straightConnector1">
            <a:avLst/>
          </a:prstGeom>
          <a:ln w="15875">
            <a:solidFill>
              <a:schemeClr val="tx1"/>
            </a:solidFill>
            <a:prstDash val="lgDas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2514600" y="2356545"/>
            <a:ext cx="23622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latin typeface="Arial" pitchFamily="34" charset="0"/>
                <a:cs typeface="Arial" pitchFamily="34" charset="0"/>
              </a:rPr>
              <a:t>Small, low-resolution, partially occluded</a:t>
            </a:r>
          </a:p>
        </p:txBody>
      </p:sp>
      <p:pic>
        <p:nvPicPr>
          <p:cNvPr id="31" name="Picture 30" descr="object - Copy.png"/>
          <p:cNvPicPr>
            <a:picLocks noChangeAspect="1"/>
          </p:cNvPicPr>
          <p:nvPr/>
        </p:nvPicPr>
        <p:blipFill>
          <a:blip r:embed="rId5" cstate="print"/>
          <a:srcRect l="-36327" t="-36327" r="-36327" b="-36327"/>
          <a:stretch>
            <a:fillRect/>
          </a:stretch>
        </p:blipFill>
        <p:spPr>
          <a:xfrm>
            <a:off x="3459480" y="3728145"/>
            <a:ext cx="731520" cy="731520"/>
          </a:xfrm>
          <a:prstGeom prst="rect">
            <a:avLst/>
          </a:prstGeom>
        </p:spPr>
      </p:pic>
      <p:cxnSp>
        <p:nvCxnSpPr>
          <p:cNvPr id="32" name="Straight Arrow Connector 31"/>
          <p:cNvCxnSpPr/>
          <p:nvPr/>
        </p:nvCxnSpPr>
        <p:spPr>
          <a:xfrm>
            <a:off x="4114800" y="3931920"/>
            <a:ext cx="2971800" cy="76200"/>
          </a:xfrm>
          <a:prstGeom prst="straightConnector1">
            <a:avLst/>
          </a:prstGeom>
          <a:ln w="15875">
            <a:solidFill>
              <a:schemeClr val="tx1"/>
            </a:solidFill>
            <a:prstDash val="lgDas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 flipV="1">
            <a:off x="4114800" y="4160520"/>
            <a:ext cx="2971800" cy="76200"/>
          </a:xfrm>
          <a:prstGeom prst="straightConnector1">
            <a:avLst/>
          </a:prstGeom>
          <a:ln w="15875">
            <a:solidFill>
              <a:schemeClr val="tx1"/>
            </a:solidFill>
            <a:prstDash val="lgDas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Rectangle 39"/>
          <p:cNvSpPr/>
          <p:nvPr/>
        </p:nvSpPr>
        <p:spPr>
          <a:xfrm>
            <a:off x="2667000" y="4337745"/>
            <a:ext cx="2286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latin typeface="Arial" pitchFamily="34" charset="0"/>
                <a:cs typeface="Arial" pitchFamily="34" charset="0"/>
              </a:rPr>
              <a:t>Image region similar to detection target</a:t>
            </a:r>
          </a:p>
        </p:txBody>
      </p:sp>
      <p:sp>
        <p:nvSpPr>
          <p:cNvPr id="48" name="Subtitle 2"/>
          <p:cNvSpPr txBox="1">
            <a:spLocks/>
          </p:cNvSpPr>
          <p:nvPr/>
        </p:nvSpPr>
        <p:spPr>
          <a:xfrm>
            <a:off x="609600" y="609600"/>
            <a:ext cx="7848600" cy="5334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Human pose estimation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&amp; Object detection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7391400" y="1828800"/>
            <a:ext cx="15240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>
                <a:latin typeface="Arial" pitchFamily="34" charset="0"/>
                <a:cs typeface="Arial" pitchFamily="34" charset="0"/>
              </a:rPr>
              <a:t>Object detection is challenging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766987" y="6525126"/>
            <a:ext cx="239706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Slide Credit: Yao/Fei-Fei</a:t>
            </a:r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24017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2" grpId="0"/>
      <p:bldP spid="40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object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34000" y="1905000"/>
            <a:ext cx="1981200" cy="3263576"/>
          </a:xfrm>
          <a:prstGeom prst="rect">
            <a:avLst/>
          </a:prstGeom>
        </p:spPr>
      </p:pic>
      <p:pic>
        <p:nvPicPr>
          <p:cNvPr id="6" name="Picture 5" descr="image15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828800" y="1905000"/>
            <a:ext cx="1989106" cy="3276600"/>
          </a:xfrm>
          <a:prstGeom prst="rect">
            <a:avLst/>
          </a:prstGeom>
        </p:spPr>
      </p:pic>
      <p:sp>
        <p:nvSpPr>
          <p:cNvPr id="21" name="Rectangle 20"/>
          <p:cNvSpPr>
            <a:spLocks/>
          </p:cNvSpPr>
          <p:nvPr/>
        </p:nvSpPr>
        <p:spPr>
          <a:xfrm>
            <a:off x="5334000" y="609600"/>
            <a:ext cx="2895600" cy="533400"/>
          </a:xfrm>
          <a:prstGeom prst="rect">
            <a:avLst/>
          </a:prstGeom>
          <a:solidFill>
            <a:schemeClr val="accent2">
              <a:lumMod val="40000"/>
              <a:lumOff val="6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Rectangle 22"/>
          <p:cNvSpPr/>
          <p:nvPr/>
        </p:nvSpPr>
        <p:spPr>
          <a:xfrm>
            <a:off x="1752600" y="1828800"/>
            <a:ext cx="2133600" cy="3429000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2" name="Group 18"/>
          <p:cNvGrpSpPr>
            <a:grpSpLocks noChangeAspect="1"/>
          </p:cNvGrpSpPr>
          <p:nvPr/>
        </p:nvGrpSpPr>
        <p:grpSpPr>
          <a:xfrm>
            <a:off x="6217920" y="1905000"/>
            <a:ext cx="182880" cy="182880"/>
            <a:chOff x="6327648" y="1645920"/>
            <a:chExt cx="246888" cy="246888"/>
          </a:xfrm>
        </p:grpSpPr>
        <p:sp>
          <p:nvSpPr>
            <p:cNvPr id="17" name="Rectangle 16"/>
            <p:cNvSpPr/>
            <p:nvPr/>
          </p:nvSpPr>
          <p:spPr>
            <a:xfrm>
              <a:off x="6373368" y="1691640"/>
              <a:ext cx="152400" cy="152400"/>
            </a:xfrm>
            <a:prstGeom prst="rect">
              <a:avLst/>
            </a:prstGeom>
            <a:noFill/>
            <a:ln w="31750" cap="sq">
              <a:solidFill>
                <a:srgbClr val="FF0000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8" name="Rectangle 17"/>
            <p:cNvSpPr>
              <a:spLocks noChangeAspect="1"/>
            </p:cNvSpPr>
            <p:nvPr/>
          </p:nvSpPr>
          <p:spPr>
            <a:xfrm>
              <a:off x="6327648" y="1645920"/>
              <a:ext cx="246888" cy="246888"/>
            </a:xfrm>
            <a:prstGeom prst="rect">
              <a:avLst/>
            </a:prstGeom>
            <a:noFill/>
            <a:ln w="15875" cap="sq">
              <a:solidFill>
                <a:srgbClr val="FF0000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3" name="Group 27"/>
          <p:cNvGrpSpPr>
            <a:grpSpLocks noChangeAspect="1"/>
          </p:cNvGrpSpPr>
          <p:nvPr/>
        </p:nvGrpSpPr>
        <p:grpSpPr>
          <a:xfrm>
            <a:off x="5532120" y="2103120"/>
            <a:ext cx="182880" cy="182880"/>
            <a:chOff x="6327648" y="1645920"/>
            <a:chExt cx="246888" cy="246888"/>
          </a:xfrm>
        </p:grpSpPr>
        <p:sp>
          <p:nvSpPr>
            <p:cNvPr id="29" name="Rectangle 28"/>
            <p:cNvSpPr/>
            <p:nvPr/>
          </p:nvSpPr>
          <p:spPr>
            <a:xfrm>
              <a:off x="6373368" y="1691640"/>
              <a:ext cx="152400" cy="152400"/>
            </a:xfrm>
            <a:prstGeom prst="rect">
              <a:avLst/>
            </a:prstGeom>
            <a:noFill/>
            <a:ln w="31750" cap="sq">
              <a:solidFill>
                <a:srgbClr val="FF0000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0" name="Rectangle 29"/>
            <p:cNvSpPr>
              <a:spLocks noChangeAspect="1"/>
            </p:cNvSpPr>
            <p:nvPr/>
          </p:nvSpPr>
          <p:spPr>
            <a:xfrm>
              <a:off x="6327648" y="1645920"/>
              <a:ext cx="246888" cy="246888"/>
            </a:xfrm>
            <a:prstGeom prst="rect">
              <a:avLst/>
            </a:prstGeom>
            <a:noFill/>
            <a:ln w="15875" cap="sq">
              <a:solidFill>
                <a:srgbClr val="FF0000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4" name="Group 33"/>
          <p:cNvGrpSpPr>
            <a:grpSpLocks noChangeAspect="1"/>
          </p:cNvGrpSpPr>
          <p:nvPr/>
        </p:nvGrpSpPr>
        <p:grpSpPr>
          <a:xfrm>
            <a:off x="6370320" y="2819400"/>
            <a:ext cx="182880" cy="182880"/>
            <a:chOff x="6327648" y="1645920"/>
            <a:chExt cx="246888" cy="246888"/>
          </a:xfrm>
        </p:grpSpPr>
        <p:sp>
          <p:nvSpPr>
            <p:cNvPr id="35" name="Rectangle 34"/>
            <p:cNvSpPr/>
            <p:nvPr/>
          </p:nvSpPr>
          <p:spPr>
            <a:xfrm>
              <a:off x="6373368" y="1691640"/>
              <a:ext cx="152400" cy="152400"/>
            </a:xfrm>
            <a:prstGeom prst="rect">
              <a:avLst/>
            </a:prstGeom>
            <a:noFill/>
            <a:ln w="31750" cap="sq">
              <a:solidFill>
                <a:srgbClr val="FF0000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6" name="Rectangle 35"/>
            <p:cNvSpPr>
              <a:spLocks noChangeAspect="1"/>
            </p:cNvSpPr>
            <p:nvPr/>
          </p:nvSpPr>
          <p:spPr>
            <a:xfrm>
              <a:off x="6327648" y="1645920"/>
              <a:ext cx="246888" cy="246888"/>
            </a:xfrm>
            <a:prstGeom prst="rect">
              <a:avLst/>
            </a:prstGeom>
            <a:noFill/>
            <a:ln w="15875" cap="sq">
              <a:solidFill>
                <a:srgbClr val="FF0000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5" name="Group 36"/>
          <p:cNvGrpSpPr>
            <a:grpSpLocks noChangeAspect="1"/>
          </p:cNvGrpSpPr>
          <p:nvPr/>
        </p:nvGrpSpPr>
        <p:grpSpPr>
          <a:xfrm>
            <a:off x="7132320" y="2712720"/>
            <a:ext cx="182880" cy="182880"/>
            <a:chOff x="6327648" y="1645920"/>
            <a:chExt cx="246888" cy="246888"/>
          </a:xfrm>
        </p:grpSpPr>
        <p:sp>
          <p:nvSpPr>
            <p:cNvPr id="38" name="Rectangle 37"/>
            <p:cNvSpPr/>
            <p:nvPr/>
          </p:nvSpPr>
          <p:spPr>
            <a:xfrm>
              <a:off x="6373368" y="1691640"/>
              <a:ext cx="152400" cy="152400"/>
            </a:xfrm>
            <a:prstGeom prst="rect">
              <a:avLst/>
            </a:prstGeom>
            <a:noFill/>
            <a:ln w="31750" cap="sq">
              <a:solidFill>
                <a:srgbClr val="FF0000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9" name="Rectangle 38"/>
            <p:cNvSpPr>
              <a:spLocks noChangeAspect="1"/>
            </p:cNvSpPr>
            <p:nvPr/>
          </p:nvSpPr>
          <p:spPr>
            <a:xfrm>
              <a:off x="6327648" y="1645920"/>
              <a:ext cx="246888" cy="246888"/>
            </a:xfrm>
            <a:prstGeom prst="rect">
              <a:avLst/>
            </a:prstGeom>
            <a:noFill/>
            <a:ln w="15875" cap="sq">
              <a:solidFill>
                <a:srgbClr val="FF0000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7" name="Group 40"/>
          <p:cNvGrpSpPr>
            <a:grpSpLocks noChangeAspect="1"/>
          </p:cNvGrpSpPr>
          <p:nvPr/>
        </p:nvGrpSpPr>
        <p:grpSpPr>
          <a:xfrm>
            <a:off x="7132320" y="4008120"/>
            <a:ext cx="182880" cy="182880"/>
            <a:chOff x="6327648" y="1645920"/>
            <a:chExt cx="246888" cy="246888"/>
          </a:xfrm>
        </p:grpSpPr>
        <p:sp>
          <p:nvSpPr>
            <p:cNvPr id="42" name="Rectangle 41"/>
            <p:cNvSpPr/>
            <p:nvPr/>
          </p:nvSpPr>
          <p:spPr>
            <a:xfrm>
              <a:off x="6373368" y="1691640"/>
              <a:ext cx="152400" cy="152400"/>
            </a:xfrm>
            <a:prstGeom prst="rect">
              <a:avLst/>
            </a:prstGeom>
            <a:noFill/>
            <a:ln w="31750" cap="sq">
              <a:solidFill>
                <a:srgbClr val="FF0000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3" name="Rectangle 42"/>
            <p:cNvSpPr>
              <a:spLocks noChangeAspect="1"/>
            </p:cNvSpPr>
            <p:nvPr/>
          </p:nvSpPr>
          <p:spPr>
            <a:xfrm>
              <a:off x="6327648" y="1645920"/>
              <a:ext cx="246888" cy="246888"/>
            </a:xfrm>
            <a:prstGeom prst="rect">
              <a:avLst/>
            </a:prstGeom>
            <a:noFill/>
            <a:ln w="15875" cap="sq">
              <a:solidFill>
                <a:srgbClr val="FF0000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8" name="Group 43"/>
          <p:cNvGrpSpPr>
            <a:grpSpLocks noChangeAspect="1"/>
          </p:cNvGrpSpPr>
          <p:nvPr/>
        </p:nvGrpSpPr>
        <p:grpSpPr>
          <a:xfrm>
            <a:off x="6979920" y="3169920"/>
            <a:ext cx="182880" cy="182880"/>
            <a:chOff x="6327648" y="1645920"/>
            <a:chExt cx="246888" cy="246888"/>
          </a:xfrm>
        </p:grpSpPr>
        <p:sp>
          <p:nvSpPr>
            <p:cNvPr id="45" name="Rectangle 44"/>
            <p:cNvSpPr/>
            <p:nvPr/>
          </p:nvSpPr>
          <p:spPr>
            <a:xfrm>
              <a:off x="6373368" y="1691640"/>
              <a:ext cx="152400" cy="152400"/>
            </a:xfrm>
            <a:prstGeom prst="rect">
              <a:avLst/>
            </a:prstGeom>
            <a:noFill/>
            <a:ln w="31750" cap="sq">
              <a:solidFill>
                <a:srgbClr val="FF0000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6" name="Rectangle 45"/>
            <p:cNvSpPr>
              <a:spLocks noChangeAspect="1"/>
            </p:cNvSpPr>
            <p:nvPr/>
          </p:nvSpPr>
          <p:spPr>
            <a:xfrm>
              <a:off x="6327648" y="1645920"/>
              <a:ext cx="246888" cy="246888"/>
            </a:xfrm>
            <a:prstGeom prst="rect">
              <a:avLst/>
            </a:prstGeom>
            <a:noFill/>
            <a:ln w="15875" cap="sq">
              <a:solidFill>
                <a:srgbClr val="FF0000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9" name="Group 46"/>
          <p:cNvGrpSpPr>
            <a:grpSpLocks noChangeAspect="1"/>
          </p:cNvGrpSpPr>
          <p:nvPr/>
        </p:nvGrpSpPr>
        <p:grpSpPr>
          <a:xfrm>
            <a:off x="6141720" y="3962400"/>
            <a:ext cx="182880" cy="182880"/>
            <a:chOff x="6327648" y="1645920"/>
            <a:chExt cx="246888" cy="246888"/>
          </a:xfrm>
        </p:grpSpPr>
        <p:sp>
          <p:nvSpPr>
            <p:cNvPr id="48" name="Rectangle 47"/>
            <p:cNvSpPr/>
            <p:nvPr/>
          </p:nvSpPr>
          <p:spPr>
            <a:xfrm>
              <a:off x="6373368" y="1691640"/>
              <a:ext cx="152400" cy="152400"/>
            </a:xfrm>
            <a:prstGeom prst="rect">
              <a:avLst/>
            </a:prstGeom>
            <a:noFill/>
            <a:ln w="31750" cap="sq">
              <a:solidFill>
                <a:srgbClr val="FF0000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9" name="Rectangle 48"/>
            <p:cNvSpPr>
              <a:spLocks noChangeAspect="1"/>
            </p:cNvSpPr>
            <p:nvPr/>
          </p:nvSpPr>
          <p:spPr>
            <a:xfrm>
              <a:off x="6327648" y="1645920"/>
              <a:ext cx="246888" cy="246888"/>
            </a:xfrm>
            <a:prstGeom prst="rect">
              <a:avLst/>
            </a:prstGeom>
            <a:noFill/>
            <a:ln w="15875" cap="sq">
              <a:solidFill>
                <a:srgbClr val="FF0000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10" name="Group 49"/>
          <p:cNvGrpSpPr>
            <a:grpSpLocks noChangeAspect="1"/>
          </p:cNvGrpSpPr>
          <p:nvPr/>
        </p:nvGrpSpPr>
        <p:grpSpPr>
          <a:xfrm>
            <a:off x="5379720" y="3429000"/>
            <a:ext cx="182880" cy="182880"/>
            <a:chOff x="6327648" y="1645920"/>
            <a:chExt cx="246888" cy="246888"/>
          </a:xfrm>
        </p:grpSpPr>
        <p:sp>
          <p:nvSpPr>
            <p:cNvPr id="51" name="Rectangle 50"/>
            <p:cNvSpPr/>
            <p:nvPr/>
          </p:nvSpPr>
          <p:spPr>
            <a:xfrm>
              <a:off x="6373368" y="1691640"/>
              <a:ext cx="152400" cy="152400"/>
            </a:xfrm>
            <a:prstGeom prst="rect">
              <a:avLst/>
            </a:prstGeom>
            <a:noFill/>
            <a:ln w="31750" cap="sq">
              <a:solidFill>
                <a:srgbClr val="FF0000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2" name="Rectangle 51"/>
            <p:cNvSpPr>
              <a:spLocks noChangeAspect="1"/>
            </p:cNvSpPr>
            <p:nvPr/>
          </p:nvSpPr>
          <p:spPr>
            <a:xfrm>
              <a:off x="6327648" y="1645920"/>
              <a:ext cx="246888" cy="246888"/>
            </a:xfrm>
            <a:prstGeom prst="rect">
              <a:avLst/>
            </a:prstGeom>
            <a:noFill/>
            <a:ln w="15875" cap="sq">
              <a:solidFill>
                <a:srgbClr val="FF0000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54" name="Subtitle 2"/>
          <p:cNvSpPr txBox="1">
            <a:spLocks/>
          </p:cNvSpPr>
          <p:nvPr/>
        </p:nvSpPr>
        <p:spPr>
          <a:xfrm>
            <a:off x="609600" y="609600"/>
            <a:ext cx="7848600" cy="5334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Human pose estimation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&amp; Object detection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7391400" y="1828800"/>
            <a:ext cx="15240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>
                <a:latin typeface="Arial" pitchFamily="34" charset="0"/>
                <a:cs typeface="Arial" pitchFamily="34" charset="0"/>
              </a:rPr>
              <a:t>Object detection is challenging</a:t>
            </a:r>
          </a:p>
        </p:txBody>
      </p:sp>
      <p:sp>
        <p:nvSpPr>
          <p:cNvPr id="34" name="Rectangle 33"/>
          <p:cNvSpPr/>
          <p:nvPr/>
        </p:nvSpPr>
        <p:spPr>
          <a:xfrm>
            <a:off x="5334000" y="5422910"/>
            <a:ext cx="19812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1400" dirty="0" smtClean="0">
                <a:latin typeface="Arial" pitchFamily="34" charset="0"/>
                <a:cs typeface="Arial" pitchFamily="34" charset="0"/>
              </a:rPr>
              <a:t>  Viola &amp; Jones, 2001</a:t>
            </a:r>
          </a:p>
          <a:p>
            <a:pPr>
              <a:buFont typeface="Arial" pitchFamily="34" charset="0"/>
              <a:buChar char="•"/>
            </a:pPr>
            <a:r>
              <a:rPr lang="en-US" sz="1400" dirty="0" smtClean="0">
                <a:latin typeface="Arial" pitchFamily="34" charset="0"/>
                <a:cs typeface="Arial" pitchFamily="34" charset="0"/>
              </a:rPr>
              <a:t>  </a:t>
            </a:r>
            <a:r>
              <a:rPr lang="en-US" sz="1400" dirty="0" err="1" smtClean="0">
                <a:latin typeface="Arial" pitchFamily="34" charset="0"/>
                <a:cs typeface="Arial" pitchFamily="34" charset="0"/>
              </a:rPr>
              <a:t>Lampert</a:t>
            </a:r>
            <a:r>
              <a:rPr lang="en-US" sz="1400" dirty="0" smtClean="0">
                <a:latin typeface="Arial" pitchFamily="34" charset="0"/>
                <a:cs typeface="Arial" pitchFamily="34" charset="0"/>
              </a:rPr>
              <a:t> et al, 2008</a:t>
            </a:r>
          </a:p>
          <a:p>
            <a:pPr>
              <a:buFont typeface="Arial" pitchFamily="34" charset="0"/>
              <a:buChar char="•"/>
            </a:pPr>
            <a:r>
              <a:rPr lang="en-US" sz="1400" dirty="0" smtClean="0">
                <a:latin typeface="Arial" pitchFamily="34" charset="0"/>
                <a:cs typeface="Arial" pitchFamily="34" charset="0"/>
              </a:rPr>
              <a:t>  </a:t>
            </a:r>
            <a:r>
              <a:rPr lang="en-US" sz="1400" dirty="0" err="1" smtClean="0">
                <a:latin typeface="Arial" pitchFamily="34" charset="0"/>
                <a:cs typeface="Arial" pitchFamily="34" charset="0"/>
              </a:rPr>
              <a:t>Divvala</a:t>
            </a:r>
            <a:r>
              <a:rPr lang="en-US" sz="1400" dirty="0" smtClean="0">
                <a:latin typeface="Arial" pitchFamily="34" charset="0"/>
                <a:cs typeface="Arial" pitchFamily="34" charset="0"/>
              </a:rPr>
              <a:t> et al, 2009</a:t>
            </a:r>
          </a:p>
          <a:p>
            <a:pPr>
              <a:buFont typeface="Arial" pitchFamily="34" charset="0"/>
              <a:buChar char="•"/>
            </a:pPr>
            <a:r>
              <a:rPr lang="en-US" sz="1400" dirty="0" smtClean="0">
                <a:latin typeface="Arial" pitchFamily="34" charset="0"/>
                <a:cs typeface="Arial" pitchFamily="34" charset="0"/>
              </a:rPr>
              <a:t>  </a:t>
            </a:r>
            <a:r>
              <a:rPr lang="en-US" sz="1400" dirty="0" err="1" smtClean="0">
                <a:latin typeface="Arial" pitchFamily="34" charset="0"/>
                <a:cs typeface="Arial" pitchFamily="34" charset="0"/>
              </a:rPr>
              <a:t>Vedaldi</a:t>
            </a:r>
            <a:r>
              <a:rPr lang="en-US" sz="1400" dirty="0" smtClean="0">
                <a:latin typeface="Arial" pitchFamily="34" charset="0"/>
                <a:cs typeface="Arial" pitchFamily="34" charset="0"/>
              </a:rPr>
              <a:t> et al, 2009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6766987" y="6525126"/>
            <a:ext cx="239706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Slide Credit: Yao/Fei-Fei</a:t>
            </a:r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6453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object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34000" y="1905000"/>
            <a:ext cx="1981200" cy="3263576"/>
          </a:xfrm>
          <a:prstGeom prst="rect">
            <a:avLst/>
          </a:prstGeom>
        </p:spPr>
      </p:pic>
      <p:pic>
        <p:nvPicPr>
          <p:cNvPr id="6" name="Picture 5" descr="image15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828800" y="1905000"/>
            <a:ext cx="1989106" cy="3276600"/>
          </a:xfrm>
          <a:prstGeom prst="rect">
            <a:avLst/>
          </a:prstGeom>
        </p:spPr>
      </p:pic>
      <p:grpSp>
        <p:nvGrpSpPr>
          <p:cNvPr id="2" name="Group 41"/>
          <p:cNvGrpSpPr/>
          <p:nvPr/>
        </p:nvGrpSpPr>
        <p:grpSpPr>
          <a:xfrm>
            <a:off x="5622357" y="2074590"/>
            <a:ext cx="1109007" cy="2955468"/>
            <a:chOff x="5774757" y="2074590"/>
            <a:chExt cx="1109007" cy="2955468"/>
          </a:xfrm>
        </p:grpSpPr>
        <p:sp>
          <p:nvSpPr>
            <p:cNvPr id="37" name="Rounded Rectangle 36"/>
            <p:cNvSpPr/>
            <p:nvPr/>
          </p:nvSpPr>
          <p:spPr>
            <a:xfrm>
              <a:off x="6248400" y="2209800"/>
              <a:ext cx="304800" cy="457200"/>
            </a:xfrm>
            <a:prstGeom prst="roundRect">
              <a:avLst/>
            </a:prstGeom>
            <a:noFill/>
            <a:ln w="31750">
              <a:solidFill>
                <a:srgbClr val="FF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0" name="Rounded Rectangle 39"/>
            <p:cNvSpPr/>
            <p:nvPr/>
          </p:nvSpPr>
          <p:spPr>
            <a:xfrm>
              <a:off x="6172200" y="2590800"/>
              <a:ext cx="609600" cy="990600"/>
            </a:xfrm>
            <a:prstGeom prst="roundRect">
              <a:avLst/>
            </a:prstGeom>
            <a:noFill/>
            <a:ln w="31750">
              <a:solidFill>
                <a:srgbClr val="FF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1" name="Rounded Rectangle 40"/>
            <p:cNvSpPr/>
            <p:nvPr/>
          </p:nvSpPr>
          <p:spPr>
            <a:xfrm rot="8355878">
              <a:off x="6602823" y="2157337"/>
              <a:ext cx="169963" cy="448723"/>
            </a:xfrm>
            <a:prstGeom prst="roundRect">
              <a:avLst/>
            </a:prstGeom>
            <a:noFill/>
            <a:ln w="31750"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4" name="Rounded Rectangle 43"/>
            <p:cNvSpPr/>
            <p:nvPr/>
          </p:nvSpPr>
          <p:spPr>
            <a:xfrm rot="13506310">
              <a:off x="6630061" y="2442439"/>
              <a:ext cx="173357" cy="334049"/>
            </a:xfrm>
            <a:prstGeom prst="roundRect">
              <a:avLst/>
            </a:prstGeom>
            <a:noFill/>
            <a:ln w="31750"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7" name="Rounded Rectangle 46"/>
            <p:cNvSpPr/>
            <p:nvPr/>
          </p:nvSpPr>
          <p:spPr>
            <a:xfrm rot="8268781">
              <a:off x="5892401" y="2302939"/>
              <a:ext cx="228070" cy="460483"/>
            </a:xfrm>
            <a:prstGeom prst="roundRect">
              <a:avLst/>
            </a:prstGeom>
            <a:noFill/>
            <a:ln w="31750"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0" name="Rounded Rectangle 49"/>
            <p:cNvSpPr/>
            <p:nvPr/>
          </p:nvSpPr>
          <p:spPr>
            <a:xfrm rot="14320704">
              <a:off x="6033628" y="1815719"/>
              <a:ext cx="187210" cy="704952"/>
            </a:xfrm>
            <a:prstGeom prst="roundRect">
              <a:avLst/>
            </a:prstGeom>
            <a:noFill/>
            <a:ln w="31750"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3" name="Rounded Rectangle 52"/>
            <p:cNvSpPr/>
            <p:nvPr/>
          </p:nvSpPr>
          <p:spPr>
            <a:xfrm rot="378764">
              <a:off x="6481815" y="3626266"/>
              <a:ext cx="378692" cy="719559"/>
            </a:xfrm>
            <a:prstGeom prst="roundRect">
              <a:avLst/>
            </a:prstGeom>
            <a:noFill/>
            <a:ln w="31750">
              <a:solidFill>
                <a:srgbClr val="00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4" name="Rounded Rectangle 53"/>
            <p:cNvSpPr/>
            <p:nvPr/>
          </p:nvSpPr>
          <p:spPr>
            <a:xfrm rot="21413603">
              <a:off x="6171024" y="3620222"/>
              <a:ext cx="383504" cy="591266"/>
            </a:xfrm>
            <a:prstGeom prst="roundRect">
              <a:avLst/>
            </a:prstGeom>
            <a:noFill/>
            <a:ln w="31750">
              <a:solidFill>
                <a:srgbClr val="00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5" name="Rounded Rectangle 54"/>
            <p:cNvSpPr/>
            <p:nvPr/>
          </p:nvSpPr>
          <p:spPr>
            <a:xfrm rot="21249300">
              <a:off x="6248594" y="4132084"/>
              <a:ext cx="304739" cy="897974"/>
            </a:xfrm>
            <a:prstGeom prst="roundRect">
              <a:avLst/>
            </a:prstGeom>
            <a:noFill/>
            <a:ln w="31750">
              <a:solidFill>
                <a:srgbClr val="00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6" name="Rounded Rectangle 55"/>
            <p:cNvSpPr/>
            <p:nvPr/>
          </p:nvSpPr>
          <p:spPr>
            <a:xfrm rot="1220503">
              <a:off x="6412503" y="4222644"/>
              <a:ext cx="281870" cy="556311"/>
            </a:xfrm>
            <a:prstGeom prst="roundRect">
              <a:avLst/>
            </a:prstGeom>
            <a:noFill/>
            <a:ln w="31750">
              <a:solidFill>
                <a:srgbClr val="00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3" name="Group 66"/>
          <p:cNvGrpSpPr>
            <a:grpSpLocks noChangeAspect="1"/>
          </p:cNvGrpSpPr>
          <p:nvPr/>
        </p:nvGrpSpPr>
        <p:grpSpPr>
          <a:xfrm>
            <a:off x="6217920" y="1905000"/>
            <a:ext cx="182880" cy="182880"/>
            <a:chOff x="6327648" y="1645920"/>
            <a:chExt cx="246888" cy="246888"/>
          </a:xfrm>
        </p:grpSpPr>
        <p:sp>
          <p:nvSpPr>
            <p:cNvPr id="68" name="Rectangle 67"/>
            <p:cNvSpPr/>
            <p:nvPr/>
          </p:nvSpPr>
          <p:spPr>
            <a:xfrm>
              <a:off x="6373368" y="1691640"/>
              <a:ext cx="152400" cy="152400"/>
            </a:xfrm>
            <a:prstGeom prst="rect">
              <a:avLst/>
            </a:prstGeom>
            <a:noFill/>
            <a:ln w="31750" cap="sq">
              <a:solidFill>
                <a:srgbClr val="FF0000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9" name="Rectangle 68"/>
            <p:cNvSpPr>
              <a:spLocks noChangeAspect="1"/>
            </p:cNvSpPr>
            <p:nvPr/>
          </p:nvSpPr>
          <p:spPr>
            <a:xfrm>
              <a:off x="6327648" y="1645920"/>
              <a:ext cx="246888" cy="246888"/>
            </a:xfrm>
            <a:prstGeom prst="rect">
              <a:avLst/>
            </a:prstGeom>
            <a:noFill/>
            <a:ln w="15875" cap="sq">
              <a:solidFill>
                <a:srgbClr val="FF0000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39" name="Subtitle 2"/>
          <p:cNvSpPr txBox="1">
            <a:spLocks/>
          </p:cNvSpPr>
          <p:nvPr/>
        </p:nvSpPr>
        <p:spPr>
          <a:xfrm>
            <a:off x="609600" y="609600"/>
            <a:ext cx="7848600" cy="5334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Human pose estimation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&amp; Object detection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1752600" y="1828800"/>
            <a:ext cx="2133600" cy="3429000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Subtitle 2"/>
          <p:cNvSpPr txBox="1">
            <a:spLocks/>
          </p:cNvSpPr>
          <p:nvPr/>
        </p:nvSpPr>
        <p:spPr>
          <a:xfrm>
            <a:off x="3657600" y="1371600"/>
            <a:ext cx="2133600" cy="5334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egoe Script" pitchFamily="34" charset="0"/>
                <a:cs typeface="Arial" pitchFamily="34" charset="0"/>
              </a:rPr>
              <a:t>Facilitate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Segoe Script" pitchFamily="34" charset="0"/>
              <a:cs typeface="Arial" pitchFamily="34" charset="0"/>
            </a:endParaRPr>
          </a:p>
        </p:txBody>
      </p:sp>
      <p:sp>
        <p:nvSpPr>
          <p:cNvPr id="26" name="Curved Up Arrow 25"/>
          <p:cNvSpPr/>
          <p:nvPr/>
        </p:nvSpPr>
        <p:spPr>
          <a:xfrm>
            <a:off x="3429000" y="1066800"/>
            <a:ext cx="2667000" cy="304800"/>
          </a:xfrm>
          <a:prstGeom prst="curvedUpArrow">
            <a:avLst>
              <a:gd name="adj1" fmla="val 51175"/>
              <a:gd name="adj2" fmla="val 115791"/>
              <a:gd name="adj3" fmla="val 36538"/>
            </a:avLst>
          </a:prstGeom>
          <a:solidFill>
            <a:srgbClr val="FF0000"/>
          </a:solidFill>
          <a:ln w="1270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7" name="Rectangle 26"/>
          <p:cNvSpPr>
            <a:spLocks/>
          </p:cNvSpPr>
          <p:nvPr/>
        </p:nvSpPr>
        <p:spPr>
          <a:xfrm>
            <a:off x="5334000" y="609600"/>
            <a:ext cx="2895600" cy="533400"/>
          </a:xfrm>
          <a:prstGeom prst="rect">
            <a:avLst/>
          </a:prstGeom>
          <a:solidFill>
            <a:schemeClr val="accent2">
              <a:lumMod val="40000"/>
              <a:lumOff val="6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Rectangle 23"/>
          <p:cNvSpPr/>
          <p:nvPr/>
        </p:nvSpPr>
        <p:spPr>
          <a:xfrm>
            <a:off x="7391400" y="2209800"/>
            <a:ext cx="13716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>
                <a:latin typeface="Arial" pitchFamily="34" charset="0"/>
                <a:cs typeface="Arial" pitchFamily="34" charset="0"/>
              </a:rPr>
              <a:t>Given the pose is estimated.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6766987" y="6525126"/>
            <a:ext cx="239706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Slide Credit: Yao/Fei-Fei</a:t>
            </a:r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7630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 animBg="1"/>
      <p:bldP spid="24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image15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828800" y="1905000"/>
            <a:ext cx="1989106" cy="3276600"/>
          </a:xfrm>
          <a:prstGeom prst="rect">
            <a:avLst/>
          </a:prstGeom>
        </p:spPr>
      </p:pic>
      <p:sp>
        <p:nvSpPr>
          <p:cNvPr id="33" name="Rectangle 32"/>
          <p:cNvSpPr/>
          <p:nvPr/>
        </p:nvSpPr>
        <p:spPr>
          <a:xfrm rot="17506315">
            <a:off x="2262208" y="2457923"/>
            <a:ext cx="247522" cy="1030098"/>
          </a:xfrm>
          <a:prstGeom prst="rect">
            <a:avLst/>
          </a:prstGeom>
          <a:noFill/>
          <a:ln w="31750" cap="sq">
            <a:solidFill>
              <a:srgbClr val="FF0000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2" name="Group 35"/>
          <p:cNvGrpSpPr/>
          <p:nvPr/>
        </p:nvGrpSpPr>
        <p:grpSpPr>
          <a:xfrm>
            <a:off x="2511866" y="2046565"/>
            <a:ext cx="993334" cy="2925298"/>
            <a:chOff x="2665422" y="2046565"/>
            <a:chExt cx="993334" cy="2925298"/>
          </a:xfrm>
        </p:grpSpPr>
        <p:sp>
          <p:nvSpPr>
            <p:cNvPr id="57" name="Rounded Rectangle 56"/>
            <p:cNvSpPr/>
            <p:nvPr/>
          </p:nvSpPr>
          <p:spPr>
            <a:xfrm rot="20605871">
              <a:off x="2665422" y="2046565"/>
              <a:ext cx="456991" cy="533400"/>
            </a:xfrm>
            <a:prstGeom prst="roundRect">
              <a:avLst/>
            </a:prstGeom>
            <a:noFill/>
            <a:ln w="31750">
              <a:solidFill>
                <a:srgbClr val="FF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8" name="Rounded Rectangle 57"/>
            <p:cNvSpPr/>
            <p:nvPr/>
          </p:nvSpPr>
          <p:spPr>
            <a:xfrm rot="20255247">
              <a:off x="2895497" y="2503028"/>
              <a:ext cx="641572" cy="914400"/>
            </a:xfrm>
            <a:prstGeom prst="roundRect">
              <a:avLst/>
            </a:prstGeom>
            <a:noFill/>
            <a:ln w="31750">
              <a:solidFill>
                <a:srgbClr val="FF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9" name="Rounded Rectangle 58"/>
            <p:cNvSpPr/>
            <p:nvPr/>
          </p:nvSpPr>
          <p:spPr>
            <a:xfrm rot="19957910">
              <a:off x="3217280" y="2419908"/>
              <a:ext cx="228070" cy="460483"/>
            </a:xfrm>
            <a:prstGeom prst="roundRect">
              <a:avLst/>
            </a:prstGeom>
            <a:noFill/>
            <a:ln w="31750"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0" name="Rounded Rectangle 59"/>
            <p:cNvSpPr/>
            <p:nvPr/>
          </p:nvSpPr>
          <p:spPr>
            <a:xfrm rot="3966386">
              <a:off x="3067035" y="2675718"/>
              <a:ext cx="238043" cy="592658"/>
            </a:xfrm>
            <a:prstGeom prst="roundRect">
              <a:avLst/>
            </a:prstGeom>
            <a:noFill/>
            <a:ln w="31750"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1" name="Rounded Rectangle 60"/>
            <p:cNvSpPr/>
            <p:nvPr/>
          </p:nvSpPr>
          <p:spPr>
            <a:xfrm rot="21417997">
              <a:off x="2677367" y="2741022"/>
              <a:ext cx="228070" cy="536685"/>
            </a:xfrm>
            <a:prstGeom prst="roundRect">
              <a:avLst/>
            </a:prstGeom>
            <a:noFill/>
            <a:ln w="31750"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2" name="Rounded Rectangle 61"/>
            <p:cNvSpPr/>
            <p:nvPr/>
          </p:nvSpPr>
          <p:spPr>
            <a:xfrm rot="10584277">
              <a:off x="2751946" y="3046086"/>
              <a:ext cx="207937" cy="386515"/>
            </a:xfrm>
            <a:prstGeom prst="roundRect">
              <a:avLst/>
            </a:prstGeom>
            <a:noFill/>
            <a:ln w="31750"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3" name="Rounded Rectangle 62"/>
            <p:cNvSpPr/>
            <p:nvPr/>
          </p:nvSpPr>
          <p:spPr>
            <a:xfrm rot="789981">
              <a:off x="3270414" y="3357572"/>
              <a:ext cx="388342" cy="697760"/>
            </a:xfrm>
            <a:prstGeom prst="roundRect">
              <a:avLst/>
            </a:prstGeom>
            <a:noFill/>
            <a:ln w="31750">
              <a:solidFill>
                <a:srgbClr val="00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4" name="Rounded Rectangle 63"/>
            <p:cNvSpPr/>
            <p:nvPr/>
          </p:nvSpPr>
          <p:spPr>
            <a:xfrm rot="789981">
              <a:off x="2898612" y="3490953"/>
              <a:ext cx="396225" cy="741242"/>
            </a:xfrm>
            <a:prstGeom prst="roundRect">
              <a:avLst/>
            </a:prstGeom>
            <a:noFill/>
            <a:ln w="31750">
              <a:solidFill>
                <a:srgbClr val="00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5" name="Rounded Rectangle 64"/>
            <p:cNvSpPr/>
            <p:nvPr/>
          </p:nvSpPr>
          <p:spPr>
            <a:xfrm rot="222206">
              <a:off x="3198888" y="3988078"/>
              <a:ext cx="318735" cy="969630"/>
            </a:xfrm>
            <a:prstGeom prst="roundRect">
              <a:avLst/>
            </a:prstGeom>
            <a:noFill/>
            <a:ln w="31750">
              <a:solidFill>
                <a:srgbClr val="00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6" name="Rounded Rectangle 65"/>
            <p:cNvSpPr/>
            <p:nvPr/>
          </p:nvSpPr>
          <p:spPr>
            <a:xfrm rot="18974320">
              <a:off x="2986136" y="4115779"/>
              <a:ext cx="343390" cy="856084"/>
            </a:xfrm>
            <a:prstGeom prst="roundRect">
              <a:avLst/>
            </a:prstGeom>
            <a:noFill/>
            <a:ln w="31750">
              <a:solidFill>
                <a:srgbClr val="00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34" name="Rectangle 33"/>
          <p:cNvSpPr>
            <a:spLocks noChangeAspect="1"/>
          </p:cNvSpPr>
          <p:nvPr/>
        </p:nvSpPr>
        <p:spPr>
          <a:xfrm rot="17535029">
            <a:off x="2202120" y="2400519"/>
            <a:ext cx="374904" cy="1132030"/>
          </a:xfrm>
          <a:prstGeom prst="rect">
            <a:avLst/>
          </a:prstGeom>
          <a:noFill/>
          <a:ln w="15875" cap="sq">
            <a:solidFill>
              <a:srgbClr val="FF0000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9" name="Subtitle 2"/>
          <p:cNvSpPr txBox="1">
            <a:spLocks/>
          </p:cNvSpPr>
          <p:nvPr/>
        </p:nvSpPr>
        <p:spPr>
          <a:xfrm>
            <a:off x="609600" y="609600"/>
            <a:ext cx="7848600" cy="5334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Human pose estimation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&amp; Object detection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42" name="Subtitle 2"/>
          <p:cNvSpPr txBox="1">
            <a:spLocks/>
          </p:cNvSpPr>
          <p:nvPr/>
        </p:nvSpPr>
        <p:spPr>
          <a:xfrm>
            <a:off x="2743200" y="1371600"/>
            <a:ext cx="3810000" cy="5334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Script" pitchFamily="34" charset="0"/>
                <a:cs typeface="Arial" pitchFamily="34" charset="0"/>
              </a:rPr>
              <a:t>Mutual Context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Segoe Script" pitchFamily="34" charset="0"/>
              <a:cs typeface="Arial" pitchFamily="34" charset="0"/>
            </a:endParaRPr>
          </a:p>
        </p:txBody>
      </p:sp>
      <p:pic>
        <p:nvPicPr>
          <p:cNvPr id="33793" name="Picture 1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429001" y="1066800"/>
            <a:ext cx="2596113" cy="347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" name="Picture 34" descr="object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334000" y="1905000"/>
            <a:ext cx="1981200" cy="3263576"/>
          </a:xfrm>
          <a:prstGeom prst="rect">
            <a:avLst/>
          </a:prstGeom>
        </p:spPr>
      </p:pic>
      <p:grpSp>
        <p:nvGrpSpPr>
          <p:cNvPr id="3" name="Group 41"/>
          <p:cNvGrpSpPr/>
          <p:nvPr/>
        </p:nvGrpSpPr>
        <p:grpSpPr>
          <a:xfrm>
            <a:off x="5622357" y="2074590"/>
            <a:ext cx="1109007" cy="2955468"/>
            <a:chOff x="5774757" y="2074590"/>
            <a:chExt cx="1109007" cy="2955468"/>
          </a:xfrm>
        </p:grpSpPr>
        <p:sp>
          <p:nvSpPr>
            <p:cNvPr id="38" name="Rounded Rectangle 37"/>
            <p:cNvSpPr/>
            <p:nvPr/>
          </p:nvSpPr>
          <p:spPr>
            <a:xfrm>
              <a:off x="6248400" y="2209800"/>
              <a:ext cx="304800" cy="457200"/>
            </a:xfrm>
            <a:prstGeom prst="roundRect">
              <a:avLst/>
            </a:prstGeom>
            <a:noFill/>
            <a:ln w="31750">
              <a:solidFill>
                <a:srgbClr val="FF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3" name="Rounded Rectangle 42"/>
            <p:cNvSpPr/>
            <p:nvPr/>
          </p:nvSpPr>
          <p:spPr>
            <a:xfrm>
              <a:off x="6172200" y="2590800"/>
              <a:ext cx="609600" cy="990600"/>
            </a:xfrm>
            <a:prstGeom prst="roundRect">
              <a:avLst/>
            </a:prstGeom>
            <a:noFill/>
            <a:ln w="31750">
              <a:solidFill>
                <a:srgbClr val="FF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5" name="Rounded Rectangle 44"/>
            <p:cNvSpPr/>
            <p:nvPr/>
          </p:nvSpPr>
          <p:spPr>
            <a:xfrm rot="8355878">
              <a:off x="6602823" y="2157337"/>
              <a:ext cx="169963" cy="448723"/>
            </a:xfrm>
            <a:prstGeom prst="roundRect">
              <a:avLst/>
            </a:prstGeom>
            <a:noFill/>
            <a:ln w="31750"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6" name="Rounded Rectangle 45"/>
            <p:cNvSpPr/>
            <p:nvPr/>
          </p:nvSpPr>
          <p:spPr>
            <a:xfrm rot="13506310">
              <a:off x="6630061" y="2442439"/>
              <a:ext cx="173357" cy="334049"/>
            </a:xfrm>
            <a:prstGeom prst="roundRect">
              <a:avLst/>
            </a:prstGeom>
            <a:noFill/>
            <a:ln w="31750"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8" name="Rounded Rectangle 47"/>
            <p:cNvSpPr/>
            <p:nvPr/>
          </p:nvSpPr>
          <p:spPr>
            <a:xfrm rot="8268781">
              <a:off x="5892401" y="2302939"/>
              <a:ext cx="228070" cy="460483"/>
            </a:xfrm>
            <a:prstGeom prst="roundRect">
              <a:avLst/>
            </a:prstGeom>
            <a:noFill/>
            <a:ln w="31750"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1" name="Rounded Rectangle 50"/>
            <p:cNvSpPr/>
            <p:nvPr/>
          </p:nvSpPr>
          <p:spPr>
            <a:xfrm rot="14320704">
              <a:off x="6033628" y="1815719"/>
              <a:ext cx="187210" cy="704952"/>
            </a:xfrm>
            <a:prstGeom prst="roundRect">
              <a:avLst/>
            </a:prstGeom>
            <a:noFill/>
            <a:ln w="31750"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2" name="Rounded Rectangle 51"/>
            <p:cNvSpPr/>
            <p:nvPr/>
          </p:nvSpPr>
          <p:spPr>
            <a:xfrm rot="378764">
              <a:off x="6481815" y="3626266"/>
              <a:ext cx="378692" cy="719559"/>
            </a:xfrm>
            <a:prstGeom prst="roundRect">
              <a:avLst/>
            </a:prstGeom>
            <a:noFill/>
            <a:ln w="31750">
              <a:solidFill>
                <a:srgbClr val="00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7" name="Rounded Rectangle 66"/>
            <p:cNvSpPr/>
            <p:nvPr/>
          </p:nvSpPr>
          <p:spPr>
            <a:xfrm rot="21413603">
              <a:off x="6171024" y="3620222"/>
              <a:ext cx="383504" cy="591266"/>
            </a:xfrm>
            <a:prstGeom prst="roundRect">
              <a:avLst/>
            </a:prstGeom>
            <a:noFill/>
            <a:ln w="31750">
              <a:solidFill>
                <a:srgbClr val="00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0" name="Rounded Rectangle 69"/>
            <p:cNvSpPr/>
            <p:nvPr/>
          </p:nvSpPr>
          <p:spPr>
            <a:xfrm rot="21249300">
              <a:off x="6248594" y="4132084"/>
              <a:ext cx="304739" cy="897974"/>
            </a:xfrm>
            <a:prstGeom prst="roundRect">
              <a:avLst/>
            </a:prstGeom>
            <a:noFill/>
            <a:ln w="31750">
              <a:solidFill>
                <a:srgbClr val="00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1" name="Rounded Rectangle 70"/>
            <p:cNvSpPr/>
            <p:nvPr/>
          </p:nvSpPr>
          <p:spPr>
            <a:xfrm rot="1220503">
              <a:off x="6412503" y="4222644"/>
              <a:ext cx="281870" cy="556311"/>
            </a:xfrm>
            <a:prstGeom prst="roundRect">
              <a:avLst/>
            </a:prstGeom>
            <a:noFill/>
            <a:ln w="31750">
              <a:solidFill>
                <a:srgbClr val="00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4" name="Group 66"/>
          <p:cNvGrpSpPr>
            <a:grpSpLocks noChangeAspect="1"/>
          </p:cNvGrpSpPr>
          <p:nvPr/>
        </p:nvGrpSpPr>
        <p:grpSpPr>
          <a:xfrm>
            <a:off x="6217920" y="1905000"/>
            <a:ext cx="182880" cy="182880"/>
            <a:chOff x="6327648" y="1645920"/>
            <a:chExt cx="246888" cy="246888"/>
          </a:xfrm>
        </p:grpSpPr>
        <p:sp>
          <p:nvSpPr>
            <p:cNvPr id="73" name="Rectangle 72"/>
            <p:cNvSpPr/>
            <p:nvPr/>
          </p:nvSpPr>
          <p:spPr>
            <a:xfrm>
              <a:off x="6373368" y="1691640"/>
              <a:ext cx="152400" cy="152400"/>
            </a:xfrm>
            <a:prstGeom prst="rect">
              <a:avLst/>
            </a:prstGeom>
            <a:noFill/>
            <a:ln w="31750" cap="sq">
              <a:solidFill>
                <a:srgbClr val="FF0000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4" name="Rectangle 73"/>
            <p:cNvSpPr>
              <a:spLocks noChangeAspect="1"/>
            </p:cNvSpPr>
            <p:nvPr/>
          </p:nvSpPr>
          <p:spPr>
            <a:xfrm>
              <a:off x="6327648" y="1645920"/>
              <a:ext cx="246888" cy="246888"/>
            </a:xfrm>
            <a:prstGeom prst="rect">
              <a:avLst/>
            </a:prstGeom>
            <a:noFill/>
            <a:ln w="15875" cap="sq">
              <a:solidFill>
                <a:srgbClr val="FF0000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36" name="TextBox 35"/>
          <p:cNvSpPr txBox="1"/>
          <p:nvPr/>
        </p:nvSpPr>
        <p:spPr>
          <a:xfrm>
            <a:off x="6766987" y="6525126"/>
            <a:ext cx="239706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Slide Credit: Yao/Fei-Fei</a:t>
            </a:r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6318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37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37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37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Rectangle 156"/>
          <p:cNvSpPr/>
          <p:nvPr/>
        </p:nvSpPr>
        <p:spPr>
          <a:xfrm>
            <a:off x="457200" y="6293822"/>
            <a:ext cx="3505200" cy="304800"/>
          </a:xfrm>
          <a:prstGeom prst="rect">
            <a:avLst/>
          </a:prstGeom>
          <a:solidFill>
            <a:srgbClr val="0000FF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6" name="Rectangle 155"/>
          <p:cNvSpPr/>
          <p:nvPr/>
        </p:nvSpPr>
        <p:spPr>
          <a:xfrm>
            <a:off x="457200" y="5855732"/>
            <a:ext cx="3581400" cy="304800"/>
          </a:xfrm>
          <a:prstGeom prst="rect">
            <a:avLst/>
          </a:prstGeom>
          <a:solidFill>
            <a:srgbClr val="0000FF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2" name="Rectangle 151"/>
          <p:cNvSpPr/>
          <p:nvPr/>
        </p:nvSpPr>
        <p:spPr>
          <a:xfrm>
            <a:off x="457200" y="3886200"/>
            <a:ext cx="3962400" cy="1828800"/>
          </a:xfrm>
          <a:prstGeom prst="rect">
            <a:avLst/>
          </a:prstGeom>
          <a:solidFill>
            <a:srgbClr val="0000FF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1" name="Rectangle 150"/>
          <p:cNvSpPr/>
          <p:nvPr/>
        </p:nvSpPr>
        <p:spPr>
          <a:xfrm>
            <a:off x="457200" y="2590800"/>
            <a:ext cx="3352800" cy="1143000"/>
          </a:xfrm>
          <a:prstGeom prst="rect">
            <a:avLst/>
          </a:prstGeom>
          <a:solidFill>
            <a:srgbClr val="0000FF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0" name="Rectangle 149"/>
          <p:cNvSpPr/>
          <p:nvPr/>
        </p:nvSpPr>
        <p:spPr>
          <a:xfrm>
            <a:off x="457200" y="1024354"/>
            <a:ext cx="3429000" cy="1463040"/>
          </a:xfrm>
          <a:prstGeom prst="rect">
            <a:avLst/>
          </a:prstGeom>
          <a:solidFill>
            <a:srgbClr val="0000FF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177"/>
          <p:cNvGrpSpPr/>
          <p:nvPr/>
        </p:nvGrpSpPr>
        <p:grpSpPr>
          <a:xfrm>
            <a:off x="5964681" y="2681572"/>
            <a:ext cx="1730619" cy="990010"/>
            <a:chOff x="5638797" y="2793268"/>
            <a:chExt cx="1897608" cy="1085537"/>
          </a:xfrm>
        </p:grpSpPr>
        <p:cxnSp>
          <p:nvCxnSpPr>
            <p:cNvPr id="97" name="Straight Connector 96"/>
            <p:cNvCxnSpPr>
              <a:stCxn id="88" idx="0"/>
              <a:endCxn id="54" idx="3"/>
            </p:cNvCxnSpPr>
            <p:nvPr/>
          </p:nvCxnSpPr>
          <p:spPr>
            <a:xfrm rot="5400000" flipH="1" flipV="1">
              <a:off x="5500114" y="2931952"/>
              <a:ext cx="1016732" cy="739365"/>
            </a:xfrm>
            <a:prstGeom prst="line">
              <a:avLst/>
            </a:prstGeom>
            <a:ln w="25400">
              <a:solidFill>
                <a:schemeClr val="bg1">
                  <a:lumMod val="7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Connector 97"/>
            <p:cNvCxnSpPr>
              <a:stCxn id="85" idx="0"/>
              <a:endCxn id="54" idx="4"/>
            </p:cNvCxnSpPr>
            <p:nvPr/>
          </p:nvCxnSpPr>
          <p:spPr>
            <a:xfrm rot="5400000" flipH="1" flipV="1">
              <a:off x="5972555" y="3275077"/>
              <a:ext cx="963168" cy="106681"/>
            </a:xfrm>
            <a:prstGeom prst="line">
              <a:avLst/>
            </a:prstGeom>
            <a:ln w="25400">
              <a:solidFill>
                <a:schemeClr val="bg1">
                  <a:lumMod val="7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/>
            <p:cNvCxnSpPr>
              <a:stCxn id="84" idx="1"/>
              <a:endCxn id="54" idx="5"/>
            </p:cNvCxnSpPr>
            <p:nvPr/>
          </p:nvCxnSpPr>
          <p:spPr>
            <a:xfrm rot="16200000" flipV="1">
              <a:off x="6543831" y="2886231"/>
              <a:ext cx="1085537" cy="899611"/>
            </a:xfrm>
            <a:prstGeom prst="line">
              <a:avLst/>
            </a:prstGeom>
            <a:ln w="25400">
              <a:solidFill>
                <a:schemeClr val="bg1">
                  <a:lumMod val="7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" name="Group 178"/>
          <p:cNvGrpSpPr/>
          <p:nvPr/>
        </p:nvGrpSpPr>
        <p:grpSpPr>
          <a:xfrm>
            <a:off x="5257800" y="3200400"/>
            <a:ext cx="2369965" cy="569854"/>
            <a:chOff x="4800644" y="3383281"/>
            <a:chExt cx="2598645" cy="624840"/>
          </a:xfrm>
        </p:grpSpPr>
        <p:cxnSp>
          <p:nvCxnSpPr>
            <p:cNvPr id="76" name="Straight Connector 75"/>
            <p:cNvCxnSpPr>
              <a:stCxn id="55" idx="5"/>
              <a:endCxn id="88" idx="1"/>
            </p:cNvCxnSpPr>
            <p:nvPr/>
          </p:nvCxnSpPr>
          <p:spPr>
            <a:xfrm rot="16200000" flipH="1">
              <a:off x="4822138" y="3491101"/>
              <a:ext cx="483015" cy="526004"/>
            </a:xfrm>
            <a:prstGeom prst="line">
              <a:avLst/>
            </a:prstGeom>
            <a:ln w="25400">
              <a:solidFill>
                <a:schemeClr val="bg1">
                  <a:lumMod val="7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/>
            <p:cNvCxnSpPr/>
            <p:nvPr/>
          </p:nvCxnSpPr>
          <p:spPr>
            <a:xfrm>
              <a:off x="4953000" y="3474720"/>
              <a:ext cx="1234440" cy="438912"/>
            </a:xfrm>
            <a:prstGeom prst="line">
              <a:avLst/>
            </a:prstGeom>
            <a:ln w="25400">
              <a:solidFill>
                <a:schemeClr val="bg1">
                  <a:lumMod val="7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/>
            <p:cNvCxnSpPr>
              <a:stCxn id="84" idx="2"/>
              <a:endCxn id="55" idx="6"/>
            </p:cNvCxnSpPr>
            <p:nvPr/>
          </p:nvCxnSpPr>
          <p:spPr>
            <a:xfrm rot="10800000">
              <a:off x="4854208" y="3383281"/>
              <a:ext cx="2545081" cy="624840"/>
            </a:xfrm>
            <a:prstGeom prst="line">
              <a:avLst/>
            </a:prstGeom>
            <a:ln w="25400">
              <a:solidFill>
                <a:schemeClr val="bg1">
                  <a:lumMod val="7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73" name="Straight Connector 72"/>
          <p:cNvCxnSpPr>
            <a:stCxn id="55" idx="7"/>
          </p:cNvCxnSpPr>
          <p:nvPr/>
        </p:nvCxnSpPr>
        <p:spPr>
          <a:xfrm rot="5400000" flipH="1" flipV="1">
            <a:off x="5665652" y="2177248"/>
            <a:ext cx="535311" cy="1313649"/>
          </a:xfrm>
          <a:prstGeom prst="line">
            <a:avLst/>
          </a:prstGeom>
          <a:ln w="254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Connector 16"/>
          <p:cNvCxnSpPr>
            <a:endCxn id="56" idx="3"/>
          </p:cNvCxnSpPr>
          <p:nvPr/>
        </p:nvCxnSpPr>
        <p:spPr>
          <a:xfrm rot="5400000" flipH="1" flipV="1">
            <a:off x="4915317" y="2093650"/>
            <a:ext cx="1244154" cy="674300"/>
          </a:xfrm>
          <a:prstGeom prst="line">
            <a:avLst/>
          </a:prstGeom>
          <a:ln w="254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17"/>
          <p:cNvCxnSpPr>
            <a:endCxn id="54" idx="1"/>
          </p:cNvCxnSpPr>
          <p:nvPr/>
        </p:nvCxnSpPr>
        <p:spPr>
          <a:xfrm rot="16200000" flipH="1">
            <a:off x="6049466" y="1856184"/>
            <a:ext cx="643723" cy="535311"/>
          </a:xfrm>
          <a:prstGeom prst="line">
            <a:avLst/>
          </a:prstGeom>
          <a:ln w="254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7" name="Oval 106"/>
          <p:cNvSpPr>
            <a:spLocks noChangeAspect="1"/>
          </p:cNvSpPr>
          <p:nvPr/>
        </p:nvSpPr>
        <p:spPr>
          <a:xfrm>
            <a:off x="5769864" y="1463040"/>
            <a:ext cx="457200" cy="457200"/>
          </a:xfrm>
          <a:prstGeom prst="ellipse">
            <a:avLst/>
          </a:prstGeom>
          <a:solidFill>
            <a:srgbClr val="0000FF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1" name="Oval 130"/>
          <p:cNvSpPr>
            <a:spLocks noChangeAspect="1"/>
          </p:cNvSpPr>
          <p:nvPr/>
        </p:nvSpPr>
        <p:spPr>
          <a:xfrm>
            <a:off x="6537960" y="2340864"/>
            <a:ext cx="457200" cy="457200"/>
          </a:xfrm>
          <a:prstGeom prst="ellipse">
            <a:avLst/>
          </a:prstGeom>
          <a:solidFill>
            <a:srgbClr val="0000FF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4" name="Picture 103" descr="tennis_player_0_new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735285" y="4267200"/>
            <a:ext cx="4180115" cy="1371600"/>
          </a:xfrm>
          <a:prstGeom prst="rect">
            <a:avLst/>
          </a:prstGeom>
        </p:spPr>
      </p:pic>
      <p:sp>
        <p:nvSpPr>
          <p:cNvPr id="109" name="Rectangle 108"/>
          <p:cNvSpPr/>
          <p:nvPr/>
        </p:nvSpPr>
        <p:spPr>
          <a:xfrm>
            <a:off x="4648200" y="4233672"/>
            <a:ext cx="4267200" cy="1447800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Oval 53"/>
          <p:cNvSpPr>
            <a:spLocks noChangeAspect="1"/>
          </p:cNvSpPr>
          <p:nvPr/>
        </p:nvSpPr>
        <p:spPr>
          <a:xfrm>
            <a:off x="6590132" y="2396850"/>
            <a:ext cx="333573" cy="333573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</a:t>
            </a:r>
            <a:endParaRPr lang="en-US" sz="1600" i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6" name="Oval 55"/>
          <p:cNvSpPr>
            <a:spLocks noChangeAspect="1"/>
          </p:cNvSpPr>
          <p:nvPr/>
        </p:nvSpPr>
        <p:spPr>
          <a:xfrm>
            <a:off x="5825694" y="1524000"/>
            <a:ext cx="333573" cy="333573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endParaRPr lang="en-US" sz="1600" i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5" name="Group 103"/>
          <p:cNvGrpSpPr/>
          <p:nvPr/>
        </p:nvGrpSpPr>
        <p:grpSpPr>
          <a:xfrm>
            <a:off x="6096000" y="3789518"/>
            <a:ext cx="1621678" cy="375269"/>
            <a:chOff x="6103671" y="3789518"/>
            <a:chExt cx="1690208" cy="375269"/>
          </a:xfrm>
        </p:grpSpPr>
        <p:cxnSp>
          <p:nvCxnSpPr>
            <p:cNvPr id="69" name="Straight Connector 18"/>
            <p:cNvCxnSpPr>
              <a:stCxn id="87" idx="6"/>
              <a:endCxn id="86" idx="2"/>
            </p:cNvCxnSpPr>
            <p:nvPr/>
          </p:nvCxnSpPr>
          <p:spPr>
            <a:xfrm>
              <a:off x="6103671" y="3789518"/>
              <a:ext cx="361371" cy="0"/>
            </a:xfrm>
            <a:prstGeom prst="line">
              <a:avLst/>
            </a:prstGeom>
            <a:ln w="25400">
              <a:solidFill>
                <a:schemeClr val="bg1">
                  <a:lumMod val="9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0" name="Freeform 19"/>
            <p:cNvSpPr/>
            <p:nvPr/>
          </p:nvSpPr>
          <p:spPr>
            <a:xfrm>
              <a:off x="6110377" y="3956304"/>
              <a:ext cx="1683502" cy="208483"/>
            </a:xfrm>
            <a:custGeom>
              <a:avLst/>
              <a:gdLst>
                <a:gd name="connsiteX0" fmla="*/ 0 w 1857375"/>
                <a:gd name="connsiteY0" fmla="*/ 0 h 257175"/>
                <a:gd name="connsiteX1" fmla="*/ 17145 w 1857375"/>
                <a:gd name="connsiteY1" fmla="*/ 5715 h 257175"/>
                <a:gd name="connsiteX2" fmla="*/ 28575 w 1857375"/>
                <a:gd name="connsiteY2" fmla="*/ 34290 h 257175"/>
                <a:gd name="connsiteX3" fmla="*/ 34290 w 1857375"/>
                <a:gd name="connsiteY3" fmla="*/ 51435 h 257175"/>
                <a:gd name="connsiteX4" fmla="*/ 68580 w 1857375"/>
                <a:gd name="connsiteY4" fmla="*/ 85725 h 257175"/>
                <a:gd name="connsiteX5" fmla="*/ 108585 w 1857375"/>
                <a:gd name="connsiteY5" fmla="*/ 125730 h 257175"/>
                <a:gd name="connsiteX6" fmla="*/ 142875 w 1857375"/>
                <a:gd name="connsiteY6" fmla="*/ 154305 h 257175"/>
                <a:gd name="connsiteX7" fmla="*/ 160020 w 1857375"/>
                <a:gd name="connsiteY7" fmla="*/ 160020 h 257175"/>
                <a:gd name="connsiteX8" fmla="*/ 194310 w 1857375"/>
                <a:gd name="connsiteY8" fmla="*/ 182880 h 257175"/>
                <a:gd name="connsiteX9" fmla="*/ 234315 w 1857375"/>
                <a:gd name="connsiteY9" fmla="*/ 194310 h 257175"/>
                <a:gd name="connsiteX10" fmla="*/ 251460 w 1857375"/>
                <a:gd name="connsiteY10" fmla="*/ 205740 h 257175"/>
                <a:gd name="connsiteX11" fmla="*/ 274320 w 1857375"/>
                <a:gd name="connsiteY11" fmla="*/ 211455 h 257175"/>
                <a:gd name="connsiteX12" fmla="*/ 314325 w 1857375"/>
                <a:gd name="connsiteY12" fmla="*/ 222885 h 257175"/>
                <a:gd name="connsiteX13" fmla="*/ 348615 w 1857375"/>
                <a:gd name="connsiteY13" fmla="*/ 228600 h 257175"/>
                <a:gd name="connsiteX14" fmla="*/ 377190 w 1857375"/>
                <a:gd name="connsiteY14" fmla="*/ 234315 h 257175"/>
                <a:gd name="connsiteX15" fmla="*/ 440055 w 1857375"/>
                <a:gd name="connsiteY15" fmla="*/ 245745 h 257175"/>
                <a:gd name="connsiteX16" fmla="*/ 462915 w 1857375"/>
                <a:gd name="connsiteY16" fmla="*/ 251460 h 257175"/>
                <a:gd name="connsiteX17" fmla="*/ 834390 w 1857375"/>
                <a:gd name="connsiteY17" fmla="*/ 257175 h 257175"/>
                <a:gd name="connsiteX18" fmla="*/ 1148715 w 1857375"/>
                <a:gd name="connsiteY18" fmla="*/ 251460 h 257175"/>
                <a:gd name="connsiteX19" fmla="*/ 1388745 w 1857375"/>
                <a:gd name="connsiteY19" fmla="*/ 240030 h 257175"/>
                <a:gd name="connsiteX20" fmla="*/ 1428750 w 1857375"/>
                <a:gd name="connsiteY20" fmla="*/ 234315 h 257175"/>
                <a:gd name="connsiteX21" fmla="*/ 1480185 w 1857375"/>
                <a:gd name="connsiteY21" fmla="*/ 222885 h 257175"/>
                <a:gd name="connsiteX22" fmla="*/ 1508760 w 1857375"/>
                <a:gd name="connsiteY22" fmla="*/ 217170 h 257175"/>
                <a:gd name="connsiteX23" fmla="*/ 1531620 w 1857375"/>
                <a:gd name="connsiteY23" fmla="*/ 205740 h 257175"/>
                <a:gd name="connsiteX24" fmla="*/ 1571625 w 1857375"/>
                <a:gd name="connsiteY24" fmla="*/ 194310 h 257175"/>
                <a:gd name="connsiteX25" fmla="*/ 1588770 w 1857375"/>
                <a:gd name="connsiteY25" fmla="*/ 188595 h 257175"/>
                <a:gd name="connsiteX26" fmla="*/ 1628775 w 1857375"/>
                <a:gd name="connsiteY26" fmla="*/ 182880 h 257175"/>
                <a:gd name="connsiteX27" fmla="*/ 1663065 w 1857375"/>
                <a:gd name="connsiteY27" fmla="*/ 165735 h 257175"/>
                <a:gd name="connsiteX28" fmla="*/ 1680210 w 1857375"/>
                <a:gd name="connsiteY28" fmla="*/ 160020 h 257175"/>
                <a:gd name="connsiteX29" fmla="*/ 1697355 w 1857375"/>
                <a:gd name="connsiteY29" fmla="*/ 148590 h 257175"/>
                <a:gd name="connsiteX30" fmla="*/ 1731645 w 1857375"/>
                <a:gd name="connsiteY30" fmla="*/ 137160 h 257175"/>
                <a:gd name="connsiteX31" fmla="*/ 1765935 w 1857375"/>
                <a:gd name="connsiteY31" fmla="*/ 120015 h 257175"/>
                <a:gd name="connsiteX32" fmla="*/ 1823085 w 1857375"/>
                <a:gd name="connsiteY32" fmla="*/ 80010 h 257175"/>
                <a:gd name="connsiteX33" fmla="*/ 1840230 w 1857375"/>
                <a:gd name="connsiteY33" fmla="*/ 68580 h 257175"/>
                <a:gd name="connsiteX34" fmla="*/ 1845945 w 1857375"/>
                <a:gd name="connsiteY34" fmla="*/ 51435 h 257175"/>
                <a:gd name="connsiteX35" fmla="*/ 1857375 w 1857375"/>
                <a:gd name="connsiteY35" fmla="*/ 34290 h 257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1857375" h="257175">
                  <a:moveTo>
                    <a:pt x="0" y="0"/>
                  </a:moveTo>
                  <a:cubicBezTo>
                    <a:pt x="5715" y="1905"/>
                    <a:pt x="13288" y="1087"/>
                    <a:pt x="17145" y="5715"/>
                  </a:cubicBezTo>
                  <a:cubicBezTo>
                    <a:pt x="23712" y="13596"/>
                    <a:pt x="24973" y="24684"/>
                    <a:pt x="28575" y="34290"/>
                  </a:cubicBezTo>
                  <a:cubicBezTo>
                    <a:pt x="30690" y="39931"/>
                    <a:pt x="30592" y="46680"/>
                    <a:pt x="34290" y="51435"/>
                  </a:cubicBezTo>
                  <a:cubicBezTo>
                    <a:pt x="44214" y="64194"/>
                    <a:pt x="59614" y="72275"/>
                    <a:pt x="68580" y="85725"/>
                  </a:cubicBezTo>
                  <a:cubicBezTo>
                    <a:pt x="94782" y="125027"/>
                    <a:pt x="78408" y="115671"/>
                    <a:pt x="108585" y="125730"/>
                  </a:cubicBezTo>
                  <a:cubicBezTo>
                    <a:pt x="121224" y="138369"/>
                    <a:pt x="126962" y="146348"/>
                    <a:pt x="142875" y="154305"/>
                  </a:cubicBezTo>
                  <a:cubicBezTo>
                    <a:pt x="148263" y="156999"/>
                    <a:pt x="154754" y="157094"/>
                    <a:pt x="160020" y="160020"/>
                  </a:cubicBezTo>
                  <a:cubicBezTo>
                    <a:pt x="172028" y="166691"/>
                    <a:pt x="180983" y="179548"/>
                    <a:pt x="194310" y="182880"/>
                  </a:cubicBezTo>
                  <a:cubicBezTo>
                    <a:pt x="201634" y="184711"/>
                    <a:pt x="226116" y="190211"/>
                    <a:pt x="234315" y="194310"/>
                  </a:cubicBezTo>
                  <a:cubicBezTo>
                    <a:pt x="240458" y="197382"/>
                    <a:pt x="245147" y="203034"/>
                    <a:pt x="251460" y="205740"/>
                  </a:cubicBezTo>
                  <a:cubicBezTo>
                    <a:pt x="258679" y="208834"/>
                    <a:pt x="266768" y="209297"/>
                    <a:pt x="274320" y="211455"/>
                  </a:cubicBezTo>
                  <a:cubicBezTo>
                    <a:pt x="299739" y="218718"/>
                    <a:pt x="284548" y="216930"/>
                    <a:pt x="314325" y="222885"/>
                  </a:cubicBezTo>
                  <a:cubicBezTo>
                    <a:pt x="325688" y="225158"/>
                    <a:pt x="337214" y="226527"/>
                    <a:pt x="348615" y="228600"/>
                  </a:cubicBezTo>
                  <a:cubicBezTo>
                    <a:pt x="358172" y="230338"/>
                    <a:pt x="367633" y="232577"/>
                    <a:pt x="377190" y="234315"/>
                  </a:cubicBezTo>
                  <a:cubicBezTo>
                    <a:pt x="411310" y="240519"/>
                    <a:pt x="408292" y="238687"/>
                    <a:pt x="440055" y="245745"/>
                  </a:cubicBezTo>
                  <a:cubicBezTo>
                    <a:pt x="447722" y="247449"/>
                    <a:pt x="455064" y="251232"/>
                    <a:pt x="462915" y="251460"/>
                  </a:cubicBezTo>
                  <a:cubicBezTo>
                    <a:pt x="586703" y="255048"/>
                    <a:pt x="710565" y="255270"/>
                    <a:pt x="834390" y="257175"/>
                  </a:cubicBezTo>
                  <a:lnTo>
                    <a:pt x="1148715" y="251460"/>
                  </a:lnTo>
                  <a:cubicBezTo>
                    <a:pt x="1228777" y="248984"/>
                    <a:pt x="1388745" y="240030"/>
                    <a:pt x="1388745" y="240030"/>
                  </a:cubicBezTo>
                  <a:cubicBezTo>
                    <a:pt x="1402080" y="238125"/>
                    <a:pt x="1415463" y="236530"/>
                    <a:pt x="1428750" y="234315"/>
                  </a:cubicBezTo>
                  <a:cubicBezTo>
                    <a:pt x="1463223" y="228569"/>
                    <a:pt x="1449360" y="229735"/>
                    <a:pt x="1480185" y="222885"/>
                  </a:cubicBezTo>
                  <a:cubicBezTo>
                    <a:pt x="1489667" y="220778"/>
                    <a:pt x="1499235" y="219075"/>
                    <a:pt x="1508760" y="217170"/>
                  </a:cubicBezTo>
                  <a:cubicBezTo>
                    <a:pt x="1516380" y="213360"/>
                    <a:pt x="1523789" y="209096"/>
                    <a:pt x="1531620" y="205740"/>
                  </a:cubicBezTo>
                  <a:cubicBezTo>
                    <a:pt x="1545323" y="199867"/>
                    <a:pt x="1557125" y="198453"/>
                    <a:pt x="1571625" y="194310"/>
                  </a:cubicBezTo>
                  <a:cubicBezTo>
                    <a:pt x="1577417" y="192655"/>
                    <a:pt x="1582863" y="189776"/>
                    <a:pt x="1588770" y="188595"/>
                  </a:cubicBezTo>
                  <a:cubicBezTo>
                    <a:pt x="1601979" y="185953"/>
                    <a:pt x="1615440" y="184785"/>
                    <a:pt x="1628775" y="182880"/>
                  </a:cubicBezTo>
                  <a:cubicBezTo>
                    <a:pt x="1671869" y="168515"/>
                    <a:pt x="1618750" y="187892"/>
                    <a:pt x="1663065" y="165735"/>
                  </a:cubicBezTo>
                  <a:cubicBezTo>
                    <a:pt x="1668453" y="163041"/>
                    <a:pt x="1674822" y="162714"/>
                    <a:pt x="1680210" y="160020"/>
                  </a:cubicBezTo>
                  <a:cubicBezTo>
                    <a:pt x="1686353" y="156948"/>
                    <a:pt x="1691078" y="151380"/>
                    <a:pt x="1697355" y="148590"/>
                  </a:cubicBezTo>
                  <a:cubicBezTo>
                    <a:pt x="1708365" y="143697"/>
                    <a:pt x="1721620" y="143843"/>
                    <a:pt x="1731645" y="137160"/>
                  </a:cubicBezTo>
                  <a:cubicBezTo>
                    <a:pt x="1753802" y="122388"/>
                    <a:pt x="1742274" y="127902"/>
                    <a:pt x="1765935" y="120015"/>
                  </a:cubicBezTo>
                  <a:cubicBezTo>
                    <a:pt x="1799785" y="94628"/>
                    <a:pt x="1780870" y="108154"/>
                    <a:pt x="1823085" y="80010"/>
                  </a:cubicBezTo>
                  <a:lnTo>
                    <a:pt x="1840230" y="68580"/>
                  </a:lnTo>
                  <a:cubicBezTo>
                    <a:pt x="1842135" y="62865"/>
                    <a:pt x="1843251" y="56823"/>
                    <a:pt x="1845945" y="51435"/>
                  </a:cubicBezTo>
                  <a:cubicBezTo>
                    <a:pt x="1849017" y="45292"/>
                    <a:pt x="1857375" y="34290"/>
                    <a:pt x="1857375" y="34290"/>
                  </a:cubicBezTo>
                </a:path>
              </a:pathLst>
            </a:custGeom>
            <a:ln w="25400">
              <a:solidFill>
                <a:schemeClr val="bg1">
                  <a:lumMod val="9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Freeform 20"/>
            <p:cNvSpPr/>
            <p:nvPr/>
          </p:nvSpPr>
          <p:spPr>
            <a:xfrm>
              <a:off x="6874816" y="3886810"/>
              <a:ext cx="903427" cy="159018"/>
            </a:xfrm>
            <a:custGeom>
              <a:avLst/>
              <a:gdLst>
                <a:gd name="connsiteX0" fmla="*/ 0 w 1040130"/>
                <a:gd name="connsiteY0" fmla="*/ 0 h 202937"/>
                <a:gd name="connsiteX1" fmla="*/ 51435 w 1040130"/>
                <a:gd name="connsiteY1" fmla="*/ 74295 h 202937"/>
                <a:gd name="connsiteX2" fmla="*/ 74295 w 1040130"/>
                <a:gd name="connsiteY2" fmla="*/ 108585 h 202937"/>
                <a:gd name="connsiteX3" fmla="*/ 85725 w 1040130"/>
                <a:gd name="connsiteY3" fmla="*/ 125730 h 202937"/>
                <a:gd name="connsiteX4" fmla="*/ 102870 w 1040130"/>
                <a:gd name="connsiteY4" fmla="*/ 137160 h 202937"/>
                <a:gd name="connsiteX5" fmla="*/ 137160 w 1040130"/>
                <a:gd name="connsiteY5" fmla="*/ 148590 h 202937"/>
                <a:gd name="connsiteX6" fmla="*/ 205740 w 1040130"/>
                <a:gd name="connsiteY6" fmla="*/ 160020 h 202937"/>
                <a:gd name="connsiteX7" fmla="*/ 280035 w 1040130"/>
                <a:gd name="connsiteY7" fmla="*/ 165735 h 202937"/>
                <a:gd name="connsiteX8" fmla="*/ 314325 w 1040130"/>
                <a:gd name="connsiteY8" fmla="*/ 171450 h 202937"/>
                <a:gd name="connsiteX9" fmla="*/ 365760 w 1040130"/>
                <a:gd name="connsiteY9" fmla="*/ 177165 h 202937"/>
                <a:gd name="connsiteX10" fmla="*/ 388620 w 1040130"/>
                <a:gd name="connsiteY10" fmla="*/ 182880 h 202937"/>
                <a:gd name="connsiteX11" fmla="*/ 468630 w 1040130"/>
                <a:gd name="connsiteY11" fmla="*/ 188595 h 202937"/>
                <a:gd name="connsiteX12" fmla="*/ 640080 w 1040130"/>
                <a:gd name="connsiteY12" fmla="*/ 188595 h 202937"/>
                <a:gd name="connsiteX13" fmla="*/ 657225 w 1040130"/>
                <a:gd name="connsiteY13" fmla="*/ 182880 h 202937"/>
                <a:gd name="connsiteX14" fmla="*/ 691515 w 1040130"/>
                <a:gd name="connsiteY14" fmla="*/ 177165 h 202937"/>
                <a:gd name="connsiteX15" fmla="*/ 708660 w 1040130"/>
                <a:gd name="connsiteY15" fmla="*/ 171450 h 202937"/>
                <a:gd name="connsiteX16" fmla="*/ 737235 w 1040130"/>
                <a:gd name="connsiteY16" fmla="*/ 165735 h 202937"/>
                <a:gd name="connsiteX17" fmla="*/ 760095 w 1040130"/>
                <a:gd name="connsiteY17" fmla="*/ 160020 h 202937"/>
                <a:gd name="connsiteX18" fmla="*/ 788670 w 1040130"/>
                <a:gd name="connsiteY18" fmla="*/ 154305 h 202937"/>
                <a:gd name="connsiteX19" fmla="*/ 811530 w 1040130"/>
                <a:gd name="connsiteY19" fmla="*/ 148590 h 202937"/>
                <a:gd name="connsiteX20" fmla="*/ 845820 w 1040130"/>
                <a:gd name="connsiteY20" fmla="*/ 142875 h 202937"/>
                <a:gd name="connsiteX21" fmla="*/ 897255 w 1040130"/>
                <a:gd name="connsiteY21" fmla="*/ 125730 h 202937"/>
                <a:gd name="connsiteX22" fmla="*/ 914400 w 1040130"/>
                <a:gd name="connsiteY22" fmla="*/ 120015 h 202937"/>
                <a:gd name="connsiteX23" fmla="*/ 931545 w 1040130"/>
                <a:gd name="connsiteY23" fmla="*/ 108585 h 202937"/>
                <a:gd name="connsiteX24" fmla="*/ 965835 w 1040130"/>
                <a:gd name="connsiteY24" fmla="*/ 97155 h 202937"/>
                <a:gd name="connsiteX25" fmla="*/ 982980 w 1040130"/>
                <a:gd name="connsiteY25" fmla="*/ 85725 h 202937"/>
                <a:gd name="connsiteX26" fmla="*/ 1017270 w 1040130"/>
                <a:gd name="connsiteY26" fmla="*/ 74295 h 202937"/>
                <a:gd name="connsiteX27" fmla="*/ 1040130 w 1040130"/>
                <a:gd name="connsiteY27" fmla="*/ 62865 h 2029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1040130" h="202937">
                  <a:moveTo>
                    <a:pt x="0" y="0"/>
                  </a:moveTo>
                  <a:cubicBezTo>
                    <a:pt x="34408" y="34408"/>
                    <a:pt x="8715" y="5943"/>
                    <a:pt x="51435" y="74295"/>
                  </a:cubicBezTo>
                  <a:cubicBezTo>
                    <a:pt x="58716" y="85944"/>
                    <a:pt x="66675" y="97155"/>
                    <a:pt x="74295" y="108585"/>
                  </a:cubicBezTo>
                  <a:cubicBezTo>
                    <a:pt x="78105" y="114300"/>
                    <a:pt x="80010" y="121920"/>
                    <a:pt x="85725" y="125730"/>
                  </a:cubicBezTo>
                  <a:cubicBezTo>
                    <a:pt x="91440" y="129540"/>
                    <a:pt x="96593" y="134370"/>
                    <a:pt x="102870" y="137160"/>
                  </a:cubicBezTo>
                  <a:cubicBezTo>
                    <a:pt x="113880" y="142053"/>
                    <a:pt x="125730" y="144780"/>
                    <a:pt x="137160" y="148590"/>
                  </a:cubicBezTo>
                  <a:cubicBezTo>
                    <a:pt x="168999" y="159203"/>
                    <a:pt x="153103" y="155235"/>
                    <a:pt x="205740" y="160020"/>
                  </a:cubicBezTo>
                  <a:cubicBezTo>
                    <a:pt x="230476" y="162269"/>
                    <a:pt x="255270" y="163830"/>
                    <a:pt x="280035" y="165735"/>
                  </a:cubicBezTo>
                  <a:cubicBezTo>
                    <a:pt x="291465" y="167640"/>
                    <a:pt x="302839" y="169919"/>
                    <a:pt x="314325" y="171450"/>
                  </a:cubicBezTo>
                  <a:cubicBezTo>
                    <a:pt x="331424" y="173730"/>
                    <a:pt x="348710" y="174542"/>
                    <a:pt x="365760" y="177165"/>
                  </a:cubicBezTo>
                  <a:cubicBezTo>
                    <a:pt x="373523" y="178359"/>
                    <a:pt x="380814" y="182013"/>
                    <a:pt x="388620" y="182880"/>
                  </a:cubicBezTo>
                  <a:cubicBezTo>
                    <a:pt x="415194" y="185833"/>
                    <a:pt x="441960" y="186690"/>
                    <a:pt x="468630" y="188595"/>
                  </a:cubicBezTo>
                  <a:cubicBezTo>
                    <a:pt x="540342" y="202937"/>
                    <a:pt x="505166" y="198232"/>
                    <a:pt x="640080" y="188595"/>
                  </a:cubicBezTo>
                  <a:cubicBezTo>
                    <a:pt x="646089" y="188166"/>
                    <a:pt x="651344" y="184187"/>
                    <a:pt x="657225" y="182880"/>
                  </a:cubicBezTo>
                  <a:cubicBezTo>
                    <a:pt x="668537" y="180366"/>
                    <a:pt x="680203" y="179679"/>
                    <a:pt x="691515" y="177165"/>
                  </a:cubicBezTo>
                  <a:cubicBezTo>
                    <a:pt x="697396" y="175858"/>
                    <a:pt x="702816" y="172911"/>
                    <a:pt x="708660" y="171450"/>
                  </a:cubicBezTo>
                  <a:cubicBezTo>
                    <a:pt x="718084" y="169094"/>
                    <a:pt x="727753" y="167842"/>
                    <a:pt x="737235" y="165735"/>
                  </a:cubicBezTo>
                  <a:cubicBezTo>
                    <a:pt x="744902" y="164031"/>
                    <a:pt x="752428" y="161724"/>
                    <a:pt x="760095" y="160020"/>
                  </a:cubicBezTo>
                  <a:cubicBezTo>
                    <a:pt x="769577" y="157913"/>
                    <a:pt x="779188" y="156412"/>
                    <a:pt x="788670" y="154305"/>
                  </a:cubicBezTo>
                  <a:cubicBezTo>
                    <a:pt x="796337" y="152601"/>
                    <a:pt x="803828" y="150130"/>
                    <a:pt x="811530" y="148590"/>
                  </a:cubicBezTo>
                  <a:cubicBezTo>
                    <a:pt x="822893" y="146317"/>
                    <a:pt x="834578" y="145685"/>
                    <a:pt x="845820" y="142875"/>
                  </a:cubicBezTo>
                  <a:lnTo>
                    <a:pt x="897255" y="125730"/>
                  </a:lnTo>
                  <a:cubicBezTo>
                    <a:pt x="902970" y="123825"/>
                    <a:pt x="909388" y="123357"/>
                    <a:pt x="914400" y="120015"/>
                  </a:cubicBezTo>
                  <a:cubicBezTo>
                    <a:pt x="920115" y="116205"/>
                    <a:pt x="925268" y="111375"/>
                    <a:pt x="931545" y="108585"/>
                  </a:cubicBezTo>
                  <a:cubicBezTo>
                    <a:pt x="942555" y="103692"/>
                    <a:pt x="955810" y="103838"/>
                    <a:pt x="965835" y="97155"/>
                  </a:cubicBezTo>
                  <a:cubicBezTo>
                    <a:pt x="971550" y="93345"/>
                    <a:pt x="976703" y="88515"/>
                    <a:pt x="982980" y="85725"/>
                  </a:cubicBezTo>
                  <a:cubicBezTo>
                    <a:pt x="993990" y="80832"/>
                    <a:pt x="1005840" y="78105"/>
                    <a:pt x="1017270" y="74295"/>
                  </a:cubicBezTo>
                  <a:cubicBezTo>
                    <a:pt x="1036971" y="67728"/>
                    <a:pt x="1030155" y="72840"/>
                    <a:pt x="1040130" y="62865"/>
                  </a:cubicBezTo>
                </a:path>
              </a:pathLst>
            </a:custGeom>
            <a:ln w="25400">
              <a:solidFill>
                <a:schemeClr val="bg1">
                  <a:lumMod val="9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3" name="Subtitle 2"/>
          <p:cNvSpPr txBox="1">
            <a:spLocks/>
          </p:cNvSpPr>
          <p:nvPr/>
        </p:nvSpPr>
        <p:spPr>
          <a:xfrm>
            <a:off x="762000" y="381000"/>
            <a:ext cx="7848600" cy="5334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Mutual Context Model Representation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108" name="TextBox 107"/>
          <p:cNvSpPr txBox="1"/>
          <p:nvPr/>
        </p:nvSpPr>
        <p:spPr>
          <a:xfrm>
            <a:off x="1143000" y="5161002"/>
            <a:ext cx="2743200" cy="5693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1500" dirty="0" smtClean="0">
                <a:latin typeface="Arial" pitchFamily="34" charset="0"/>
                <a:cs typeface="Arial" pitchFamily="34" charset="0"/>
              </a:rPr>
              <a:t> More than one </a:t>
            </a:r>
            <a:r>
              <a:rPr lang="en-US" sz="1600" i="1" dirty="0" smtClean="0">
                <a:latin typeface="Times New Roman" pitchFamily="18" charset="0"/>
                <a:cs typeface="Times New Roman" pitchFamily="18" charset="0"/>
              </a:rPr>
              <a:t>H</a:t>
            </a:r>
            <a:r>
              <a:rPr lang="en-US" sz="1500" dirty="0" smtClean="0">
                <a:latin typeface="Arial" pitchFamily="34" charset="0"/>
                <a:cs typeface="Arial" pitchFamily="34" charset="0"/>
              </a:rPr>
              <a:t> for each </a:t>
            </a:r>
            <a:r>
              <a:rPr lang="en-US" sz="1600" i="1" dirty="0" smtClean="0"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sz="1500" dirty="0" smtClean="0">
                <a:latin typeface="Arial" pitchFamily="34" charset="0"/>
                <a:cs typeface="Arial" pitchFamily="34" charset="0"/>
              </a:rPr>
              <a:t>;</a:t>
            </a:r>
          </a:p>
          <a:p>
            <a:pPr>
              <a:buFont typeface="Arial" pitchFamily="34" charset="0"/>
              <a:buChar char="•"/>
            </a:pPr>
            <a:r>
              <a:rPr lang="en-US" sz="15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5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Unobserved</a:t>
            </a:r>
            <a:r>
              <a:rPr lang="en-US" sz="1500" dirty="0" smtClean="0">
                <a:latin typeface="Arial" pitchFamily="34" charset="0"/>
                <a:cs typeface="Arial" pitchFamily="34" charset="0"/>
              </a:rPr>
              <a:t> during training.</a:t>
            </a:r>
            <a:endParaRPr lang="en-US" sz="1500" dirty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6" name="Group 136"/>
          <p:cNvGrpSpPr/>
          <p:nvPr/>
        </p:nvGrpSpPr>
        <p:grpSpPr>
          <a:xfrm>
            <a:off x="457200" y="990600"/>
            <a:ext cx="3276600" cy="1557016"/>
            <a:chOff x="457200" y="1033046"/>
            <a:chExt cx="3276600" cy="1557016"/>
          </a:xfrm>
        </p:grpSpPr>
        <p:sp>
          <p:nvSpPr>
            <p:cNvPr id="110" name="TextBox 109"/>
            <p:cNvSpPr txBox="1"/>
            <p:nvPr/>
          </p:nvSpPr>
          <p:spPr>
            <a:xfrm>
              <a:off x="457200" y="1033046"/>
              <a:ext cx="457200" cy="400110"/>
            </a:xfrm>
            <a:prstGeom prst="rect">
              <a:avLst/>
            </a:prstGeom>
            <a:noFill/>
            <a:ln w="25400">
              <a:noFill/>
              <a:miter lim="800000"/>
            </a:ln>
          </p:spPr>
          <p:txBody>
            <a:bodyPr wrap="square" rtlCol="0">
              <a:spAutoFit/>
            </a:bodyPr>
            <a:lstStyle/>
            <a:p>
              <a:r>
                <a:rPr lang="en-US" sz="2000" i="1" dirty="0" smtClean="0">
                  <a:latin typeface="Times New Roman" pitchFamily="18" charset="0"/>
                  <a:cs typeface="Times New Roman" pitchFamily="18" charset="0"/>
                </a:rPr>
                <a:t>A</a:t>
              </a:r>
              <a:r>
                <a:rPr lang="en-US" sz="2000" dirty="0" smtClean="0">
                  <a:latin typeface="Times New Roman" pitchFamily="18" charset="0"/>
                  <a:cs typeface="Times New Roman" pitchFamily="18" charset="0"/>
                </a:rPr>
                <a:t>:</a:t>
              </a:r>
              <a:endParaRPr lang="en-US" sz="2000" dirty="0">
                <a:latin typeface="Times New Roman" pitchFamily="18" charset="0"/>
                <a:cs typeface="Times New Roman" pitchFamily="18" charset="0"/>
              </a:endParaRPr>
            </a:p>
          </p:txBody>
        </p:sp>
        <p:pic>
          <p:nvPicPr>
            <p:cNvPr id="111" name="Picture 110" descr="image10.bmp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676400" y="1143000"/>
              <a:ext cx="685800" cy="914400"/>
            </a:xfrm>
            <a:prstGeom prst="rect">
              <a:avLst/>
            </a:prstGeom>
          </p:spPr>
        </p:pic>
        <p:graphicFrame>
          <p:nvGraphicFramePr>
            <p:cNvPr id="112" name="Object 2"/>
            <p:cNvGraphicFramePr>
              <a:graphicFrameLocks noChangeAspect="1"/>
            </p:cNvGraphicFramePr>
            <p:nvPr/>
          </p:nvGraphicFramePr>
          <p:xfrm>
            <a:off x="3352800" y="1502664"/>
            <a:ext cx="381000" cy="1714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86462" name="Equation" r:id="rId6" imgW="330120" imgH="164880" progId="Equation.DSMT4">
                    <p:embed/>
                  </p:oleObj>
                </mc:Choice>
                <mc:Fallback>
                  <p:oleObj name="Equation" r:id="rId6" imgW="330120" imgH="16488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352800" y="1502664"/>
                          <a:ext cx="381000" cy="17145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13" name="TextBox 112"/>
            <p:cNvSpPr txBox="1"/>
            <p:nvPr/>
          </p:nvSpPr>
          <p:spPr>
            <a:xfrm>
              <a:off x="1524000" y="2036064"/>
              <a:ext cx="914400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500" dirty="0" smtClean="0">
                  <a:latin typeface="Arial" pitchFamily="34" charset="0"/>
                  <a:cs typeface="Arial" pitchFamily="34" charset="0"/>
                </a:rPr>
                <a:t>Croquet shot</a:t>
              </a:r>
              <a:endParaRPr lang="en-US" sz="1500" dirty="0"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114" name="Picture 113" descr="image14.bmp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514601" y="1143000"/>
              <a:ext cx="607965" cy="914400"/>
            </a:xfrm>
            <a:prstGeom prst="rect">
              <a:avLst/>
            </a:prstGeom>
          </p:spPr>
        </p:pic>
        <p:sp>
          <p:nvSpPr>
            <p:cNvPr id="115" name="TextBox 114"/>
            <p:cNvSpPr txBox="1"/>
            <p:nvPr/>
          </p:nvSpPr>
          <p:spPr>
            <a:xfrm>
              <a:off x="2362200" y="2036064"/>
              <a:ext cx="1066800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500" dirty="0" smtClean="0">
                  <a:latin typeface="Arial" pitchFamily="34" charset="0"/>
                  <a:cs typeface="Arial" pitchFamily="34" charset="0"/>
                </a:rPr>
                <a:t>Volleyball smash</a:t>
              </a:r>
              <a:endParaRPr lang="en-US" sz="1500" dirty="0"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116" name="Picture 115" descr="image28.bmp"/>
            <p:cNvPicPr>
              <a:picLocks noChangeAspect="1"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953575" y="1143000"/>
              <a:ext cx="570425" cy="914400"/>
            </a:xfrm>
            <a:prstGeom prst="rect">
              <a:avLst/>
            </a:prstGeom>
          </p:spPr>
        </p:pic>
        <p:sp>
          <p:nvSpPr>
            <p:cNvPr id="117" name="TextBox 116"/>
            <p:cNvSpPr txBox="1"/>
            <p:nvPr/>
          </p:nvSpPr>
          <p:spPr>
            <a:xfrm>
              <a:off x="685800" y="2036064"/>
              <a:ext cx="990600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500" dirty="0" smtClean="0">
                  <a:latin typeface="Arial" pitchFamily="34" charset="0"/>
                  <a:cs typeface="Arial" pitchFamily="34" charset="0"/>
                </a:rPr>
                <a:t>Tennis forehand</a:t>
              </a:r>
              <a:endParaRPr lang="en-US" sz="1500" dirty="0">
                <a:latin typeface="Arial" pitchFamily="34" charset="0"/>
                <a:cs typeface="Arial" pitchFamily="34" charset="0"/>
              </a:endParaRPr>
            </a:p>
          </p:txBody>
        </p:sp>
      </p:grpSp>
      <p:pic>
        <p:nvPicPr>
          <p:cNvPr id="128" name="Picture 127" descr="image10.bmp"/>
          <p:cNvPicPr>
            <a:picLocks noChangeAspect="1"/>
          </p:cNvPicPr>
          <p:nvPr/>
        </p:nvPicPr>
        <p:blipFill>
          <a:blip r:embed="rId10" cstate="print"/>
          <a:srcRect l="12438"/>
          <a:stretch>
            <a:fillRect/>
          </a:stretch>
        </p:blipFill>
        <p:spPr>
          <a:xfrm>
            <a:off x="914400" y="3965377"/>
            <a:ext cx="600502" cy="914400"/>
          </a:xfrm>
          <a:prstGeom prst="rect">
            <a:avLst/>
          </a:prstGeom>
        </p:spPr>
      </p:pic>
      <p:pic>
        <p:nvPicPr>
          <p:cNvPr id="129" name="Picture 128" descr="image09.bmp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1591102" y="3965376"/>
            <a:ext cx="685800" cy="914400"/>
          </a:xfrm>
          <a:prstGeom prst="rect">
            <a:avLst/>
          </a:prstGeom>
        </p:spPr>
      </p:pic>
      <p:sp>
        <p:nvSpPr>
          <p:cNvPr id="130" name="TextBox 129"/>
          <p:cNvSpPr txBox="1"/>
          <p:nvPr/>
        </p:nvSpPr>
        <p:spPr>
          <a:xfrm>
            <a:off x="1066800" y="4876800"/>
            <a:ext cx="19812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 smtClean="0">
                <a:latin typeface="Arial" pitchFamily="34" charset="0"/>
                <a:cs typeface="Arial" pitchFamily="34" charset="0"/>
              </a:rPr>
              <a:t>Intra-class variations</a:t>
            </a:r>
            <a:endParaRPr lang="en-US" sz="15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0" name="TextBox 99"/>
          <p:cNvSpPr txBox="1"/>
          <p:nvPr/>
        </p:nvSpPr>
        <p:spPr>
          <a:xfrm>
            <a:off x="4953000" y="1368623"/>
            <a:ext cx="914400" cy="353943"/>
          </a:xfrm>
          <a:prstGeom prst="rect">
            <a:avLst/>
          </a:prstGeom>
          <a:noFill/>
          <a:ln w="25400">
            <a:noFill/>
            <a:miter lim="800000"/>
          </a:ln>
        </p:spPr>
        <p:txBody>
          <a:bodyPr wrap="square" rtlCol="0">
            <a:spAutoFit/>
          </a:bodyPr>
          <a:lstStyle/>
          <a:p>
            <a:r>
              <a:rPr lang="en-US" sz="1700" dirty="0" smtClean="0">
                <a:latin typeface="Arial" pitchFamily="34" charset="0"/>
                <a:cs typeface="Arial" pitchFamily="34" charset="0"/>
              </a:rPr>
              <a:t>Activity</a:t>
            </a:r>
            <a:endParaRPr lang="en-US" sz="17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1" name="TextBox 100"/>
          <p:cNvSpPr txBox="1"/>
          <p:nvPr/>
        </p:nvSpPr>
        <p:spPr>
          <a:xfrm>
            <a:off x="4495800" y="2667000"/>
            <a:ext cx="838200" cy="353943"/>
          </a:xfrm>
          <a:prstGeom prst="rect">
            <a:avLst/>
          </a:prstGeom>
          <a:noFill/>
          <a:ln w="25400">
            <a:noFill/>
            <a:miter lim="800000"/>
          </a:ln>
        </p:spPr>
        <p:txBody>
          <a:bodyPr wrap="square" rtlCol="0">
            <a:spAutoFit/>
          </a:bodyPr>
          <a:lstStyle/>
          <a:p>
            <a:r>
              <a:rPr lang="en-US" sz="1700" dirty="0" smtClean="0">
                <a:latin typeface="Arial" pitchFamily="34" charset="0"/>
                <a:cs typeface="Arial" pitchFamily="34" charset="0"/>
              </a:rPr>
              <a:t>Object</a:t>
            </a:r>
            <a:endParaRPr lang="en-US" sz="17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2" name="TextBox 101"/>
          <p:cNvSpPr txBox="1"/>
          <p:nvPr/>
        </p:nvSpPr>
        <p:spPr>
          <a:xfrm>
            <a:off x="6553200" y="1981200"/>
            <a:ext cx="1447800" cy="353943"/>
          </a:xfrm>
          <a:prstGeom prst="rect">
            <a:avLst/>
          </a:prstGeom>
          <a:noFill/>
          <a:ln w="25400">
            <a:noFill/>
            <a:miter lim="800000"/>
          </a:ln>
        </p:spPr>
        <p:txBody>
          <a:bodyPr wrap="square" rtlCol="0">
            <a:spAutoFit/>
          </a:bodyPr>
          <a:lstStyle/>
          <a:p>
            <a:r>
              <a:rPr lang="en-US" sz="1700" dirty="0" smtClean="0">
                <a:latin typeface="Arial" pitchFamily="34" charset="0"/>
                <a:cs typeface="Arial" pitchFamily="34" charset="0"/>
              </a:rPr>
              <a:t>Human pose</a:t>
            </a:r>
            <a:endParaRPr lang="en-US" sz="17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5" name="TextBox 104"/>
          <p:cNvSpPr txBox="1"/>
          <p:nvPr/>
        </p:nvSpPr>
        <p:spPr>
          <a:xfrm>
            <a:off x="7620000" y="3200400"/>
            <a:ext cx="1219200" cy="353943"/>
          </a:xfrm>
          <a:prstGeom prst="rect">
            <a:avLst/>
          </a:prstGeom>
          <a:noFill/>
          <a:ln w="25400">
            <a:noFill/>
            <a:miter lim="800000"/>
          </a:ln>
        </p:spPr>
        <p:txBody>
          <a:bodyPr wrap="square" rtlCol="0">
            <a:spAutoFit/>
          </a:bodyPr>
          <a:lstStyle/>
          <a:p>
            <a:r>
              <a:rPr lang="en-US" sz="1700" dirty="0" smtClean="0">
                <a:latin typeface="Arial" pitchFamily="34" charset="0"/>
                <a:cs typeface="Arial" pitchFamily="34" charset="0"/>
              </a:rPr>
              <a:t>Body parts</a:t>
            </a:r>
            <a:endParaRPr lang="en-US" sz="17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34" name="Picture 133" descr="p-image30.pn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3434754" y="3962400"/>
            <a:ext cx="662075" cy="914400"/>
          </a:xfrm>
          <a:prstGeom prst="rect">
            <a:avLst/>
          </a:prstGeom>
        </p:spPr>
      </p:pic>
      <p:pic>
        <p:nvPicPr>
          <p:cNvPr id="135" name="Picture 134" descr="p-image11.png"/>
          <p:cNvPicPr>
            <a:picLocks noChangeAspect="1"/>
          </p:cNvPicPr>
          <p:nvPr/>
        </p:nvPicPr>
        <p:blipFill>
          <a:blip r:embed="rId13" cstate="print"/>
          <a:srcRect r="24883"/>
          <a:stretch>
            <a:fillRect/>
          </a:stretch>
        </p:blipFill>
        <p:spPr>
          <a:xfrm>
            <a:off x="2438400" y="3962400"/>
            <a:ext cx="920154" cy="914400"/>
          </a:xfrm>
          <a:prstGeom prst="rect">
            <a:avLst/>
          </a:prstGeom>
        </p:spPr>
      </p:pic>
      <p:sp>
        <p:nvSpPr>
          <p:cNvPr id="138" name="TextBox 137"/>
          <p:cNvSpPr txBox="1"/>
          <p:nvPr/>
        </p:nvSpPr>
        <p:spPr>
          <a:xfrm>
            <a:off x="838200" y="5844064"/>
            <a:ext cx="3276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 smtClean="0">
                <a:latin typeface="Times New Roman" pitchFamily="18" charset="0"/>
                <a:cs typeface="Times New Roman" pitchFamily="18" charset="0"/>
              </a:rPr>
              <a:t>l</a:t>
            </a:r>
            <a:r>
              <a:rPr lang="en-US" sz="1600" i="1" baseline="-25000" dirty="0" smtClean="0">
                <a:latin typeface="Times New Roman" pitchFamily="18" charset="0"/>
                <a:cs typeface="Times New Roman" pitchFamily="18" charset="0"/>
              </a:rPr>
              <a:t>P</a:t>
            </a:r>
            <a:r>
              <a:rPr lang="en-US" sz="1500" dirty="0" smtClean="0">
                <a:latin typeface="Arial" pitchFamily="34" charset="0"/>
                <a:cs typeface="Arial" pitchFamily="34" charset="0"/>
              </a:rPr>
              <a:t>: location; </a:t>
            </a:r>
            <a:r>
              <a:rPr lang="el-GR" sz="1600" i="1" dirty="0" smtClean="0">
                <a:latin typeface="Times New Roman" pitchFamily="18" charset="0"/>
                <a:cs typeface="Times New Roman" pitchFamily="18" charset="0"/>
              </a:rPr>
              <a:t>θ</a:t>
            </a:r>
            <a:r>
              <a:rPr lang="en-US" sz="1600" i="1" baseline="-25000" dirty="0" smtClean="0">
                <a:latin typeface="Times New Roman" pitchFamily="18" charset="0"/>
                <a:cs typeface="Times New Roman" pitchFamily="18" charset="0"/>
              </a:rPr>
              <a:t>P</a:t>
            </a:r>
            <a:r>
              <a:rPr lang="en-US" sz="1500" dirty="0" smtClean="0">
                <a:latin typeface="Arial" pitchFamily="34" charset="0"/>
                <a:cs typeface="Arial" pitchFamily="34" charset="0"/>
              </a:rPr>
              <a:t>: orientation; </a:t>
            </a:r>
            <a:r>
              <a:rPr lang="en-US" sz="1600" i="1" dirty="0" smtClean="0">
                <a:latin typeface="Times New Roman" pitchFamily="18" charset="0"/>
                <a:cs typeface="Times New Roman" pitchFamily="18" charset="0"/>
              </a:rPr>
              <a:t>s</a:t>
            </a:r>
            <a:r>
              <a:rPr lang="en-US" sz="1600" i="1" baseline="-25000" dirty="0" smtClean="0">
                <a:latin typeface="Times New Roman" pitchFamily="18" charset="0"/>
                <a:cs typeface="Times New Roman" pitchFamily="18" charset="0"/>
              </a:rPr>
              <a:t>P</a:t>
            </a:r>
            <a:r>
              <a:rPr lang="en-US" sz="1500" dirty="0" smtClean="0">
                <a:latin typeface="Arial" pitchFamily="34" charset="0"/>
                <a:cs typeface="Arial" pitchFamily="34" charset="0"/>
              </a:rPr>
              <a:t>: scale. </a:t>
            </a:r>
            <a:endParaRPr lang="en-US" sz="1500" dirty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7" name="Group 143"/>
          <p:cNvGrpSpPr/>
          <p:nvPr/>
        </p:nvGrpSpPr>
        <p:grpSpPr>
          <a:xfrm>
            <a:off x="457200" y="2667000"/>
            <a:ext cx="3200400" cy="1148357"/>
            <a:chOff x="457200" y="2667000"/>
            <a:chExt cx="3200400" cy="1148357"/>
          </a:xfrm>
        </p:grpSpPr>
        <p:pic>
          <p:nvPicPr>
            <p:cNvPr id="119" name="Picture 118" descr="croquet_mallet.JPG"/>
            <p:cNvPicPr>
              <a:picLocks noChangeAspect="1"/>
            </p:cNvPicPr>
            <p:nvPr/>
          </p:nvPicPr>
          <p:blipFill>
            <a:blip r:embed="rId1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615440" y="2667000"/>
              <a:ext cx="670560" cy="670560"/>
            </a:xfrm>
            <a:prstGeom prst="rect">
              <a:avLst/>
            </a:prstGeom>
          </p:spPr>
        </p:pic>
        <p:pic>
          <p:nvPicPr>
            <p:cNvPr id="120" name="Picture 119" descr="Volleyball.jpg"/>
            <p:cNvPicPr>
              <a:picLocks noChangeAspect="1"/>
            </p:cNvPicPr>
            <p:nvPr/>
          </p:nvPicPr>
          <p:blipFill>
            <a:blip r:embed="rId1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2519396" y="2804159"/>
              <a:ext cx="452404" cy="457200"/>
            </a:xfrm>
            <a:prstGeom prst="rect">
              <a:avLst/>
            </a:prstGeom>
          </p:spPr>
        </p:pic>
        <p:sp>
          <p:nvSpPr>
            <p:cNvPr id="121" name="TextBox 120"/>
            <p:cNvSpPr txBox="1"/>
            <p:nvPr/>
          </p:nvSpPr>
          <p:spPr>
            <a:xfrm>
              <a:off x="1524000" y="3261359"/>
              <a:ext cx="914400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500" dirty="0" smtClean="0">
                  <a:latin typeface="Arial" pitchFamily="34" charset="0"/>
                  <a:cs typeface="Arial" pitchFamily="34" charset="0"/>
                </a:rPr>
                <a:t>Croquet mallet</a:t>
              </a:r>
              <a:endParaRPr lang="en-US" sz="15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22" name="TextBox 121"/>
            <p:cNvSpPr txBox="1"/>
            <p:nvPr/>
          </p:nvSpPr>
          <p:spPr>
            <a:xfrm>
              <a:off x="2362200" y="3337559"/>
              <a:ext cx="1066800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500" dirty="0" smtClean="0">
                  <a:latin typeface="Arial" pitchFamily="34" charset="0"/>
                  <a:cs typeface="Arial" pitchFamily="34" charset="0"/>
                </a:rPr>
                <a:t>Volleyball</a:t>
              </a:r>
              <a:endParaRPr lang="en-US" sz="1500" dirty="0">
                <a:latin typeface="Arial" pitchFamily="34" charset="0"/>
                <a:cs typeface="Arial" pitchFamily="34" charset="0"/>
              </a:endParaRPr>
            </a:p>
          </p:txBody>
        </p:sp>
        <p:graphicFrame>
          <p:nvGraphicFramePr>
            <p:cNvPr id="123" name="Object 3"/>
            <p:cNvGraphicFramePr>
              <a:graphicFrameLocks noChangeAspect="1"/>
            </p:cNvGraphicFramePr>
            <p:nvPr/>
          </p:nvGraphicFramePr>
          <p:xfrm>
            <a:off x="3276600" y="3032759"/>
            <a:ext cx="381000" cy="1714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86463" name="Equation" r:id="rId16" imgW="330120" imgH="164880" progId="Equation.DSMT4">
                    <p:embed/>
                  </p:oleObj>
                </mc:Choice>
                <mc:Fallback>
                  <p:oleObj name="Equation" r:id="rId16" imgW="330120" imgH="16488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276600" y="3032759"/>
                          <a:ext cx="381000" cy="17145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pic>
          <p:nvPicPr>
            <p:cNvPr id="124" name="Picture 123" descr="tennis-racket.jpg"/>
            <p:cNvPicPr>
              <a:picLocks noChangeAspect="1"/>
            </p:cNvPicPr>
            <p:nvPr/>
          </p:nvPicPr>
          <p:blipFill>
            <a:blip r:embed="rId1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990601" y="2727959"/>
              <a:ext cx="534657" cy="537865"/>
            </a:xfrm>
            <a:prstGeom prst="rect">
              <a:avLst/>
            </a:prstGeom>
          </p:spPr>
        </p:pic>
        <p:sp>
          <p:nvSpPr>
            <p:cNvPr id="126" name="TextBox 125"/>
            <p:cNvSpPr txBox="1"/>
            <p:nvPr/>
          </p:nvSpPr>
          <p:spPr>
            <a:xfrm>
              <a:off x="838200" y="3261359"/>
              <a:ext cx="762000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500" dirty="0" smtClean="0">
                  <a:latin typeface="Arial" pitchFamily="34" charset="0"/>
                  <a:cs typeface="Arial" pitchFamily="34" charset="0"/>
                </a:rPr>
                <a:t>Tennis racket</a:t>
              </a:r>
              <a:endParaRPr lang="en-US" sz="15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39" name="TextBox 138"/>
            <p:cNvSpPr txBox="1"/>
            <p:nvPr/>
          </p:nvSpPr>
          <p:spPr>
            <a:xfrm>
              <a:off x="457200" y="2667000"/>
              <a:ext cx="457200" cy="400110"/>
            </a:xfrm>
            <a:prstGeom prst="rect">
              <a:avLst/>
            </a:prstGeom>
            <a:noFill/>
            <a:ln w="25400">
              <a:noFill/>
              <a:miter lim="800000"/>
            </a:ln>
          </p:spPr>
          <p:txBody>
            <a:bodyPr wrap="square" rtlCol="0">
              <a:spAutoFit/>
            </a:bodyPr>
            <a:lstStyle/>
            <a:p>
              <a:r>
                <a:rPr lang="en-US" sz="2000" i="1" dirty="0" smtClean="0">
                  <a:latin typeface="Times New Roman" pitchFamily="18" charset="0"/>
                  <a:cs typeface="Times New Roman" pitchFamily="18" charset="0"/>
                </a:rPr>
                <a:t>O</a:t>
              </a:r>
              <a:r>
                <a:rPr lang="en-US" sz="2000" dirty="0" smtClean="0">
                  <a:latin typeface="Times New Roman" pitchFamily="18" charset="0"/>
                  <a:cs typeface="Times New Roman" pitchFamily="18" charset="0"/>
                </a:rPr>
                <a:t>:</a:t>
              </a:r>
              <a:endParaRPr lang="en-US" sz="20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145" name="TextBox 144"/>
          <p:cNvSpPr txBox="1"/>
          <p:nvPr/>
        </p:nvSpPr>
        <p:spPr>
          <a:xfrm>
            <a:off x="457200" y="3886200"/>
            <a:ext cx="457200" cy="400110"/>
          </a:xfrm>
          <a:prstGeom prst="rect">
            <a:avLst/>
          </a:prstGeom>
          <a:noFill/>
          <a:ln w="25400">
            <a:noFill/>
            <a:miter lim="800000"/>
          </a:ln>
        </p:spPr>
        <p:txBody>
          <a:bodyPr wrap="square" rtlCol="0">
            <a:spAutoFit/>
          </a:bodyPr>
          <a:lstStyle/>
          <a:p>
            <a:r>
              <a:rPr lang="en-US" sz="2000" i="1" dirty="0" smtClean="0">
                <a:latin typeface="Times New Roman" pitchFamily="18" charset="0"/>
                <a:cs typeface="Times New Roman" pitchFamily="18" charset="0"/>
              </a:rPr>
              <a:t>H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: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6" name="TextBox 145"/>
          <p:cNvSpPr txBox="1"/>
          <p:nvPr/>
        </p:nvSpPr>
        <p:spPr>
          <a:xfrm>
            <a:off x="457200" y="5791200"/>
            <a:ext cx="457200" cy="400110"/>
          </a:xfrm>
          <a:prstGeom prst="rect">
            <a:avLst/>
          </a:prstGeom>
          <a:noFill/>
          <a:ln w="25400">
            <a:noFill/>
            <a:miter lim="800000"/>
          </a:ln>
        </p:spPr>
        <p:txBody>
          <a:bodyPr wrap="square" rtlCol="0">
            <a:spAutoFit/>
          </a:bodyPr>
          <a:lstStyle/>
          <a:p>
            <a:r>
              <a:rPr lang="en-US" sz="2000" i="1" dirty="0" smtClean="0">
                <a:latin typeface="Times New Roman" pitchFamily="18" charset="0"/>
                <a:cs typeface="Times New Roman" pitchFamily="18" charset="0"/>
              </a:rPr>
              <a:t>P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: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7" name="TextBox 146"/>
          <p:cNvSpPr txBox="1"/>
          <p:nvPr/>
        </p:nvSpPr>
        <p:spPr>
          <a:xfrm>
            <a:off x="457200" y="6229290"/>
            <a:ext cx="457200" cy="400110"/>
          </a:xfrm>
          <a:prstGeom prst="rect">
            <a:avLst/>
          </a:prstGeom>
          <a:noFill/>
          <a:ln w="25400">
            <a:noFill/>
            <a:miter lim="800000"/>
          </a:ln>
        </p:spPr>
        <p:txBody>
          <a:bodyPr wrap="square" rtlCol="0">
            <a:spAutoFit/>
          </a:bodyPr>
          <a:lstStyle/>
          <a:p>
            <a:r>
              <a:rPr lang="en-US" sz="2000" i="1" dirty="0" smtClean="0">
                <a:latin typeface="Times New Roman" pitchFamily="18" charset="0"/>
                <a:cs typeface="Times New Roman" pitchFamily="18" charset="0"/>
              </a:rPr>
              <a:t>f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: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8" name="TextBox 147"/>
          <p:cNvSpPr txBox="1"/>
          <p:nvPr/>
        </p:nvSpPr>
        <p:spPr>
          <a:xfrm>
            <a:off x="838200" y="6293822"/>
            <a:ext cx="15240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 smtClean="0">
                <a:latin typeface="Arial" pitchFamily="34" charset="0"/>
                <a:cs typeface="Arial" pitchFamily="34" charset="0"/>
              </a:rPr>
              <a:t>Shape context.</a:t>
            </a:r>
            <a:endParaRPr lang="en-US" sz="15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49" name="Rectangle 148"/>
          <p:cNvSpPr/>
          <p:nvPr/>
        </p:nvSpPr>
        <p:spPr>
          <a:xfrm>
            <a:off x="2209800" y="6306979"/>
            <a:ext cx="1754006" cy="2923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300" dirty="0" smtClean="0">
                <a:latin typeface="Arial" pitchFamily="34" charset="0"/>
                <a:cs typeface="Arial" pitchFamily="34" charset="0"/>
              </a:rPr>
              <a:t>[</a:t>
            </a:r>
            <a:r>
              <a:rPr lang="en-US" sz="1300" dirty="0" err="1" smtClean="0">
                <a:latin typeface="Arial" pitchFamily="34" charset="0"/>
                <a:cs typeface="Arial" pitchFamily="34" charset="0"/>
              </a:rPr>
              <a:t>Belongie</a:t>
            </a:r>
            <a:r>
              <a:rPr lang="en-US" sz="1300" dirty="0" smtClean="0">
                <a:latin typeface="Arial" pitchFamily="34" charset="0"/>
                <a:cs typeface="Arial" pitchFamily="34" charset="0"/>
              </a:rPr>
              <a:t> et al, 2002]</a:t>
            </a:r>
          </a:p>
        </p:txBody>
      </p:sp>
      <p:graphicFrame>
        <p:nvGraphicFramePr>
          <p:cNvPr id="63" name="Object 4"/>
          <p:cNvGraphicFramePr>
            <a:graphicFrameLocks noChangeAspect="1"/>
          </p:cNvGraphicFramePr>
          <p:nvPr/>
        </p:nvGraphicFramePr>
        <p:xfrm>
          <a:off x="7007099" y="3747821"/>
          <a:ext cx="347472" cy="1563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6464" name="Equation" r:id="rId18" imgW="330120" imgH="164880" progId="Equation.DSMT4">
                  <p:embed/>
                </p:oleObj>
              </mc:Choice>
              <mc:Fallback>
                <p:oleObj name="Equation" r:id="rId18" imgW="330120" imgH="1648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07099" y="3747821"/>
                        <a:ext cx="347472" cy="15636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8" name="Group 156"/>
          <p:cNvGrpSpPr/>
          <p:nvPr/>
        </p:nvGrpSpPr>
        <p:grpSpPr>
          <a:xfrm>
            <a:off x="5756199" y="3608832"/>
            <a:ext cx="416966" cy="347472"/>
            <a:chOff x="5410200" y="3790950"/>
            <a:chExt cx="457200" cy="381000"/>
          </a:xfrm>
        </p:grpSpPr>
        <p:sp>
          <p:nvSpPr>
            <p:cNvPr id="87" name="Oval 86"/>
            <p:cNvSpPr>
              <a:spLocks noChangeAspect="1"/>
            </p:cNvSpPr>
            <p:nvPr/>
          </p:nvSpPr>
          <p:spPr>
            <a:xfrm>
              <a:off x="5425440" y="3806190"/>
              <a:ext cx="365760" cy="365760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baseline="-25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88" name="TextBox 87"/>
            <p:cNvSpPr txBox="1"/>
            <p:nvPr/>
          </p:nvSpPr>
          <p:spPr>
            <a:xfrm>
              <a:off x="5410200" y="3790950"/>
              <a:ext cx="457200" cy="371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i="1" dirty="0" smtClean="0">
                  <a:latin typeface="Times New Roman" pitchFamily="18" charset="0"/>
                  <a:cs typeface="Times New Roman" pitchFamily="18" charset="0"/>
                </a:rPr>
                <a:t>P</a:t>
              </a:r>
              <a:r>
                <a:rPr lang="en-US" sz="1600" baseline="-25000" dirty="0" smtClean="0">
                  <a:latin typeface="Times New Roman" pitchFamily="18" charset="0"/>
                  <a:cs typeface="Times New Roman" pitchFamily="18" charset="0"/>
                </a:rPr>
                <a:t>1</a:t>
              </a:r>
              <a:endParaRPr lang="en-US" sz="1600" baseline="-250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153" name="Picture 152" descr="tennis_player_1_new.jpg"/>
          <p:cNvPicPr>
            <a:picLocks noChangeAspect="1"/>
          </p:cNvPicPr>
          <p:nvPr/>
        </p:nvPicPr>
        <p:blipFill>
          <a:blip r:embed="rId1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736592" y="4267200"/>
            <a:ext cx="4180117" cy="1371600"/>
          </a:xfrm>
          <a:prstGeom prst="rect">
            <a:avLst/>
          </a:prstGeom>
        </p:spPr>
      </p:pic>
      <p:sp>
        <p:nvSpPr>
          <p:cNvPr id="127" name="Rectangle 126"/>
          <p:cNvSpPr/>
          <p:nvPr/>
        </p:nvSpPr>
        <p:spPr>
          <a:xfrm>
            <a:off x="4648200" y="4251960"/>
            <a:ext cx="4267200" cy="14478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6" name="TextBox 105"/>
          <p:cNvSpPr txBox="1"/>
          <p:nvPr/>
        </p:nvSpPr>
        <p:spPr>
          <a:xfrm>
            <a:off x="4953000" y="5105400"/>
            <a:ext cx="1752600" cy="353943"/>
          </a:xfrm>
          <a:prstGeom prst="rect">
            <a:avLst/>
          </a:prstGeom>
          <a:noFill/>
          <a:ln w="25400">
            <a:noFill/>
            <a:miter lim="800000"/>
          </a:ln>
        </p:spPr>
        <p:txBody>
          <a:bodyPr wrap="square" rtlCol="0">
            <a:spAutoFit/>
          </a:bodyPr>
          <a:lstStyle/>
          <a:p>
            <a:r>
              <a:rPr lang="en-US" sz="1700" dirty="0" smtClean="0">
                <a:latin typeface="Arial" pitchFamily="34" charset="0"/>
                <a:cs typeface="Arial" pitchFamily="34" charset="0"/>
              </a:rPr>
              <a:t>Image evidence</a:t>
            </a:r>
            <a:endParaRPr lang="en-US" sz="1700" dirty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9" name="Group 180"/>
          <p:cNvGrpSpPr/>
          <p:nvPr/>
        </p:nvGrpSpPr>
        <p:grpSpPr>
          <a:xfrm>
            <a:off x="5181600" y="3386450"/>
            <a:ext cx="2654688" cy="1278697"/>
            <a:chOff x="4671329" y="3566160"/>
            <a:chExt cx="2910841" cy="1402080"/>
          </a:xfrm>
        </p:grpSpPr>
        <p:cxnSp>
          <p:nvCxnSpPr>
            <p:cNvPr id="79" name="Straight Connector 24"/>
            <p:cNvCxnSpPr>
              <a:stCxn id="96" idx="0"/>
              <a:endCxn id="55" idx="4"/>
            </p:cNvCxnSpPr>
            <p:nvPr/>
          </p:nvCxnSpPr>
          <p:spPr>
            <a:xfrm rot="5400000" flipH="1" flipV="1">
              <a:off x="4168409" y="4069080"/>
              <a:ext cx="1005840" cy="0"/>
            </a:xfrm>
            <a:prstGeom prst="line">
              <a:avLst/>
            </a:prstGeom>
            <a:ln w="2540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/>
            <p:cNvCxnSpPr>
              <a:stCxn id="94" idx="0"/>
              <a:endCxn id="87" idx="4"/>
            </p:cNvCxnSpPr>
            <p:nvPr/>
          </p:nvCxnSpPr>
          <p:spPr>
            <a:xfrm rot="5400000" flipH="1" flipV="1">
              <a:off x="5136149" y="4579620"/>
              <a:ext cx="777240" cy="0"/>
            </a:xfrm>
            <a:prstGeom prst="line">
              <a:avLst/>
            </a:prstGeom>
            <a:ln w="2540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/>
            <p:cNvCxnSpPr>
              <a:stCxn id="92" idx="0"/>
              <a:endCxn id="86" idx="4"/>
            </p:cNvCxnSpPr>
            <p:nvPr/>
          </p:nvCxnSpPr>
          <p:spPr>
            <a:xfrm rot="5400000" flipH="1" flipV="1">
              <a:off x="5898149" y="4579620"/>
              <a:ext cx="777240" cy="0"/>
            </a:xfrm>
            <a:prstGeom prst="line">
              <a:avLst/>
            </a:prstGeom>
            <a:ln w="2540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/>
            <p:cNvCxnSpPr>
              <a:stCxn id="90" idx="0"/>
              <a:endCxn id="84" idx="4"/>
            </p:cNvCxnSpPr>
            <p:nvPr/>
          </p:nvCxnSpPr>
          <p:spPr>
            <a:xfrm rot="5400000" flipH="1" flipV="1">
              <a:off x="7193550" y="4579620"/>
              <a:ext cx="777240" cy="0"/>
            </a:xfrm>
            <a:prstGeom prst="line">
              <a:avLst/>
            </a:prstGeom>
            <a:ln w="2540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0" name="Oval 139"/>
          <p:cNvSpPr>
            <a:spLocks noChangeAspect="1"/>
          </p:cNvSpPr>
          <p:nvPr/>
        </p:nvSpPr>
        <p:spPr>
          <a:xfrm>
            <a:off x="4937760" y="4251960"/>
            <a:ext cx="457200" cy="457200"/>
          </a:xfrm>
          <a:prstGeom prst="ellipse">
            <a:avLst/>
          </a:prstGeom>
          <a:solidFill>
            <a:srgbClr val="0000FF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1" name="Oval 140"/>
          <p:cNvSpPr>
            <a:spLocks noChangeAspect="1"/>
          </p:cNvSpPr>
          <p:nvPr/>
        </p:nvSpPr>
        <p:spPr>
          <a:xfrm>
            <a:off x="5705856" y="4608576"/>
            <a:ext cx="457200" cy="457200"/>
          </a:xfrm>
          <a:prstGeom prst="ellipse">
            <a:avLst/>
          </a:prstGeom>
          <a:solidFill>
            <a:srgbClr val="0000FF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2" name="Oval 141"/>
          <p:cNvSpPr>
            <a:spLocks noChangeAspect="1"/>
          </p:cNvSpPr>
          <p:nvPr/>
        </p:nvSpPr>
        <p:spPr>
          <a:xfrm>
            <a:off x="6400800" y="4608576"/>
            <a:ext cx="457200" cy="457200"/>
          </a:xfrm>
          <a:prstGeom prst="ellipse">
            <a:avLst/>
          </a:prstGeom>
          <a:solidFill>
            <a:srgbClr val="0000FF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3" name="Oval 142"/>
          <p:cNvSpPr>
            <a:spLocks noChangeAspect="1"/>
          </p:cNvSpPr>
          <p:nvPr/>
        </p:nvSpPr>
        <p:spPr>
          <a:xfrm>
            <a:off x="7589520" y="4608576"/>
            <a:ext cx="457200" cy="457200"/>
          </a:xfrm>
          <a:prstGeom prst="ellipse">
            <a:avLst/>
          </a:prstGeom>
          <a:solidFill>
            <a:srgbClr val="0000FF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8" name="Object 4"/>
          <p:cNvGraphicFramePr>
            <a:graphicFrameLocks noChangeAspect="1"/>
          </p:cNvGraphicFramePr>
          <p:nvPr/>
        </p:nvGraphicFramePr>
        <p:xfrm>
          <a:off x="7076593" y="4772863"/>
          <a:ext cx="347472" cy="1563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6465" name="Equation" r:id="rId20" imgW="330120" imgH="164880" progId="Equation.DSMT4">
                  <p:embed/>
                </p:oleObj>
              </mc:Choice>
              <mc:Fallback>
                <p:oleObj name="Equation" r:id="rId20" imgW="330120" imgH="1648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76593" y="4772863"/>
                        <a:ext cx="347472" cy="15636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0" name="Group 182"/>
          <p:cNvGrpSpPr/>
          <p:nvPr/>
        </p:nvGrpSpPr>
        <p:grpSpPr>
          <a:xfrm>
            <a:off x="4991759" y="4260569"/>
            <a:ext cx="416966" cy="376780"/>
            <a:chOff x="4571998" y="4524624"/>
            <a:chExt cx="457200" cy="413136"/>
          </a:xfrm>
        </p:grpSpPr>
        <p:sp>
          <p:nvSpPr>
            <p:cNvPr id="95" name="TextBox 94"/>
            <p:cNvSpPr txBox="1"/>
            <p:nvPr/>
          </p:nvSpPr>
          <p:spPr>
            <a:xfrm>
              <a:off x="4571998" y="4524624"/>
              <a:ext cx="457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i="1" dirty="0" smtClean="0">
                  <a:latin typeface="Times New Roman" pitchFamily="18" charset="0"/>
                  <a:cs typeface="Times New Roman" pitchFamily="18" charset="0"/>
                </a:rPr>
                <a:t>f</a:t>
              </a:r>
              <a:r>
                <a:rPr lang="en-US" sz="1600" i="1" baseline="-25000" dirty="0" smtClean="0">
                  <a:latin typeface="Times New Roman" pitchFamily="18" charset="0"/>
                  <a:cs typeface="Times New Roman" pitchFamily="18" charset="0"/>
                </a:rPr>
                <a:t>O</a:t>
              </a:r>
              <a:endParaRPr lang="en-US" sz="1600" i="1" baseline="-250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96" name="Oval 95"/>
            <p:cNvSpPr>
              <a:spLocks noChangeAspect="1"/>
            </p:cNvSpPr>
            <p:nvPr/>
          </p:nvSpPr>
          <p:spPr>
            <a:xfrm>
              <a:off x="4572000" y="4572000"/>
              <a:ext cx="365760" cy="365760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1" name="Group 183"/>
          <p:cNvGrpSpPr/>
          <p:nvPr/>
        </p:nvGrpSpPr>
        <p:grpSpPr>
          <a:xfrm>
            <a:off x="5756199" y="4651248"/>
            <a:ext cx="416966" cy="347472"/>
            <a:chOff x="5410200" y="5010150"/>
            <a:chExt cx="457200" cy="381000"/>
          </a:xfrm>
        </p:grpSpPr>
        <p:sp>
          <p:nvSpPr>
            <p:cNvPr id="93" name="TextBox 92"/>
            <p:cNvSpPr txBox="1"/>
            <p:nvPr/>
          </p:nvSpPr>
          <p:spPr>
            <a:xfrm>
              <a:off x="5410200" y="5010150"/>
              <a:ext cx="457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i="1" dirty="0" smtClean="0">
                  <a:latin typeface="Times New Roman" pitchFamily="18" charset="0"/>
                  <a:cs typeface="Times New Roman" pitchFamily="18" charset="0"/>
                </a:rPr>
                <a:t>f</a:t>
              </a:r>
              <a:r>
                <a:rPr lang="en-US" sz="1600" baseline="-25000" dirty="0" smtClean="0">
                  <a:latin typeface="Times New Roman" pitchFamily="18" charset="0"/>
                  <a:cs typeface="Times New Roman" pitchFamily="18" charset="0"/>
                </a:rPr>
                <a:t>1</a:t>
              </a:r>
              <a:endParaRPr lang="en-US" sz="1600" baseline="-250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94" name="Oval 93"/>
            <p:cNvSpPr>
              <a:spLocks noChangeAspect="1"/>
            </p:cNvSpPr>
            <p:nvPr/>
          </p:nvSpPr>
          <p:spPr>
            <a:xfrm>
              <a:off x="5425440" y="5025390"/>
              <a:ext cx="365760" cy="365760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baseline="-25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2" name="Group 184"/>
          <p:cNvGrpSpPr/>
          <p:nvPr/>
        </p:nvGrpSpPr>
        <p:grpSpPr>
          <a:xfrm>
            <a:off x="6451143" y="4651248"/>
            <a:ext cx="416966" cy="347472"/>
            <a:chOff x="6172200" y="4953000"/>
            <a:chExt cx="457200" cy="381000"/>
          </a:xfrm>
        </p:grpSpPr>
        <p:sp>
          <p:nvSpPr>
            <p:cNvPr id="91" name="TextBox 90"/>
            <p:cNvSpPr txBox="1"/>
            <p:nvPr/>
          </p:nvSpPr>
          <p:spPr>
            <a:xfrm>
              <a:off x="6172200" y="4953000"/>
              <a:ext cx="457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i="1" dirty="0" smtClean="0">
                  <a:latin typeface="Times New Roman" pitchFamily="18" charset="0"/>
                  <a:cs typeface="Times New Roman" pitchFamily="18" charset="0"/>
                </a:rPr>
                <a:t>f</a:t>
              </a:r>
              <a:r>
                <a:rPr lang="en-US" sz="1600" baseline="-25000" dirty="0" smtClean="0">
                  <a:latin typeface="Times New Roman" pitchFamily="18" charset="0"/>
                  <a:cs typeface="Times New Roman" pitchFamily="18" charset="0"/>
                </a:rPr>
                <a:t>2</a:t>
              </a:r>
              <a:endParaRPr lang="en-US" sz="1600" baseline="-250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92" name="Oval 91"/>
            <p:cNvSpPr>
              <a:spLocks noChangeAspect="1"/>
            </p:cNvSpPr>
            <p:nvPr/>
          </p:nvSpPr>
          <p:spPr>
            <a:xfrm>
              <a:off x="6187440" y="4968240"/>
              <a:ext cx="365760" cy="365760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baseline="-25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3" name="Group 185"/>
          <p:cNvGrpSpPr/>
          <p:nvPr/>
        </p:nvGrpSpPr>
        <p:grpSpPr>
          <a:xfrm>
            <a:off x="7632549" y="4651248"/>
            <a:ext cx="416966" cy="347472"/>
            <a:chOff x="7467600" y="5029200"/>
            <a:chExt cx="457200" cy="381000"/>
          </a:xfrm>
        </p:grpSpPr>
        <p:sp>
          <p:nvSpPr>
            <p:cNvPr id="89" name="TextBox 88"/>
            <p:cNvSpPr txBox="1"/>
            <p:nvPr/>
          </p:nvSpPr>
          <p:spPr>
            <a:xfrm>
              <a:off x="7467600" y="5029200"/>
              <a:ext cx="457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i="1" dirty="0" smtClean="0">
                  <a:latin typeface="Times New Roman" pitchFamily="18" charset="0"/>
                  <a:cs typeface="Times New Roman" pitchFamily="18" charset="0"/>
                </a:rPr>
                <a:t>f</a:t>
              </a:r>
              <a:r>
                <a:rPr lang="en-US" sz="1600" i="1" baseline="-25000" dirty="0" smtClean="0">
                  <a:latin typeface="Times New Roman" pitchFamily="18" charset="0"/>
                  <a:cs typeface="Times New Roman" pitchFamily="18" charset="0"/>
                </a:rPr>
                <a:t>N</a:t>
              </a:r>
              <a:endParaRPr lang="en-US" sz="1600" i="1" baseline="-250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90" name="Oval 89"/>
            <p:cNvSpPr>
              <a:spLocks noChangeAspect="1"/>
            </p:cNvSpPr>
            <p:nvPr/>
          </p:nvSpPr>
          <p:spPr>
            <a:xfrm>
              <a:off x="7482840" y="5044440"/>
              <a:ext cx="365760" cy="365760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baseline="-25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125" name="Oval 124"/>
          <p:cNvSpPr>
            <a:spLocks noChangeAspect="1"/>
          </p:cNvSpPr>
          <p:nvPr/>
        </p:nvSpPr>
        <p:spPr>
          <a:xfrm>
            <a:off x="4937760" y="2990088"/>
            <a:ext cx="457200" cy="457200"/>
          </a:xfrm>
          <a:prstGeom prst="ellipse">
            <a:avLst/>
          </a:prstGeom>
          <a:solidFill>
            <a:srgbClr val="0000FF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Oval 54"/>
          <p:cNvSpPr>
            <a:spLocks noChangeAspect="1"/>
          </p:cNvSpPr>
          <p:nvPr/>
        </p:nvSpPr>
        <p:spPr>
          <a:xfrm>
            <a:off x="4991761" y="3052877"/>
            <a:ext cx="333573" cy="333573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endParaRPr lang="en-US" sz="1600" i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6" name="Oval 135"/>
          <p:cNvSpPr>
            <a:spLocks noChangeAspect="1"/>
          </p:cNvSpPr>
          <p:nvPr/>
        </p:nvSpPr>
        <p:spPr>
          <a:xfrm>
            <a:off x="7589520" y="3566160"/>
            <a:ext cx="457200" cy="457200"/>
          </a:xfrm>
          <a:prstGeom prst="ellipse">
            <a:avLst/>
          </a:prstGeom>
          <a:solidFill>
            <a:srgbClr val="0000FF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3" name="Oval 132"/>
          <p:cNvSpPr>
            <a:spLocks noChangeAspect="1"/>
          </p:cNvSpPr>
          <p:nvPr/>
        </p:nvSpPr>
        <p:spPr>
          <a:xfrm>
            <a:off x="6400800" y="3566160"/>
            <a:ext cx="457200" cy="457200"/>
          </a:xfrm>
          <a:prstGeom prst="ellipse">
            <a:avLst/>
          </a:prstGeom>
          <a:solidFill>
            <a:srgbClr val="0000FF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" name="Group 157"/>
          <p:cNvGrpSpPr/>
          <p:nvPr/>
        </p:nvGrpSpPr>
        <p:grpSpPr>
          <a:xfrm>
            <a:off x="6451143" y="3608832"/>
            <a:ext cx="416966" cy="347472"/>
            <a:chOff x="6172200" y="3733800"/>
            <a:chExt cx="457200" cy="381000"/>
          </a:xfrm>
        </p:grpSpPr>
        <p:sp>
          <p:nvSpPr>
            <p:cNvPr id="85" name="TextBox 84"/>
            <p:cNvSpPr txBox="1"/>
            <p:nvPr/>
          </p:nvSpPr>
          <p:spPr>
            <a:xfrm>
              <a:off x="6172200" y="3733800"/>
              <a:ext cx="457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i="1" dirty="0" smtClean="0">
                  <a:latin typeface="Times New Roman" pitchFamily="18" charset="0"/>
                  <a:cs typeface="Times New Roman" pitchFamily="18" charset="0"/>
                </a:rPr>
                <a:t>P</a:t>
              </a:r>
              <a:r>
                <a:rPr lang="en-US" sz="1600" baseline="-25000" dirty="0" smtClean="0">
                  <a:latin typeface="Times New Roman" pitchFamily="18" charset="0"/>
                  <a:cs typeface="Times New Roman" pitchFamily="18" charset="0"/>
                </a:rPr>
                <a:t>2</a:t>
              </a:r>
              <a:endParaRPr lang="en-US" sz="1600" baseline="-250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86" name="Oval 85"/>
            <p:cNvSpPr>
              <a:spLocks noChangeAspect="1"/>
            </p:cNvSpPr>
            <p:nvPr/>
          </p:nvSpPr>
          <p:spPr>
            <a:xfrm>
              <a:off x="6187440" y="3749040"/>
              <a:ext cx="365760" cy="365760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baseline="-25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5" name="Group 158"/>
          <p:cNvGrpSpPr/>
          <p:nvPr/>
        </p:nvGrpSpPr>
        <p:grpSpPr>
          <a:xfrm>
            <a:off x="7632549" y="3608832"/>
            <a:ext cx="416966" cy="347472"/>
            <a:chOff x="7467600" y="3810000"/>
            <a:chExt cx="457200" cy="381000"/>
          </a:xfrm>
        </p:grpSpPr>
        <p:sp>
          <p:nvSpPr>
            <p:cNvPr id="83" name="TextBox 82"/>
            <p:cNvSpPr txBox="1"/>
            <p:nvPr/>
          </p:nvSpPr>
          <p:spPr>
            <a:xfrm>
              <a:off x="7467600" y="3810000"/>
              <a:ext cx="457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i="1" dirty="0" smtClean="0">
                  <a:latin typeface="Times New Roman" pitchFamily="18" charset="0"/>
                  <a:cs typeface="Times New Roman" pitchFamily="18" charset="0"/>
                </a:rPr>
                <a:t>P</a:t>
              </a:r>
              <a:r>
                <a:rPr lang="en-US" sz="1600" i="1" baseline="-25000" dirty="0" smtClean="0">
                  <a:latin typeface="Times New Roman" pitchFamily="18" charset="0"/>
                  <a:cs typeface="Times New Roman" pitchFamily="18" charset="0"/>
                </a:rPr>
                <a:t>N</a:t>
              </a:r>
              <a:endParaRPr lang="en-US" sz="1600" i="1" baseline="-250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84" name="Oval 83"/>
            <p:cNvSpPr>
              <a:spLocks noChangeAspect="1"/>
            </p:cNvSpPr>
            <p:nvPr/>
          </p:nvSpPr>
          <p:spPr>
            <a:xfrm>
              <a:off x="7482840" y="3825240"/>
              <a:ext cx="365760" cy="365760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baseline="-25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132" name="Oval 131"/>
          <p:cNvSpPr>
            <a:spLocks noChangeAspect="1"/>
          </p:cNvSpPr>
          <p:nvPr/>
        </p:nvSpPr>
        <p:spPr>
          <a:xfrm>
            <a:off x="5705856" y="3566160"/>
            <a:ext cx="457200" cy="457200"/>
          </a:xfrm>
          <a:prstGeom prst="ellipse">
            <a:avLst/>
          </a:prstGeom>
          <a:solidFill>
            <a:srgbClr val="0000FF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6" name="Group 200"/>
          <p:cNvGrpSpPr/>
          <p:nvPr/>
        </p:nvGrpSpPr>
        <p:grpSpPr>
          <a:xfrm>
            <a:off x="1088136" y="4035552"/>
            <a:ext cx="393192" cy="724377"/>
            <a:chOff x="1088136" y="3959352"/>
            <a:chExt cx="393192" cy="724377"/>
          </a:xfrm>
        </p:grpSpPr>
        <p:sp>
          <p:nvSpPr>
            <p:cNvPr id="154" name="Rounded Rectangle 153"/>
            <p:cNvSpPr/>
            <p:nvPr/>
          </p:nvSpPr>
          <p:spPr>
            <a:xfrm rot="21096953">
              <a:off x="1088136" y="3959352"/>
              <a:ext cx="137160" cy="164592"/>
            </a:xfrm>
            <a:prstGeom prst="roundRect">
              <a:avLst/>
            </a:prstGeom>
            <a:noFill/>
            <a:ln w="15875">
              <a:solidFill>
                <a:srgbClr val="FF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5" name="Rounded Rectangle 154"/>
            <p:cNvSpPr/>
            <p:nvPr/>
          </p:nvSpPr>
          <p:spPr>
            <a:xfrm rot="19236430">
              <a:off x="1207135" y="4000756"/>
              <a:ext cx="214495" cy="274320"/>
            </a:xfrm>
            <a:prstGeom prst="roundRect">
              <a:avLst/>
            </a:prstGeom>
            <a:noFill/>
            <a:ln w="15875">
              <a:solidFill>
                <a:srgbClr val="FF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8" name="Rounded Rectangle 157"/>
            <p:cNvSpPr/>
            <p:nvPr/>
          </p:nvSpPr>
          <p:spPr>
            <a:xfrm rot="21298183">
              <a:off x="1108479" y="4062444"/>
              <a:ext cx="91440" cy="182880"/>
            </a:xfrm>
            <a:prstGeom prst="roundRect">
              <a:avLst/>
            </a:prstGeom>
            <a:noFill/>
            <a:ln w="15875"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9" name="Rounded Rectangle 158"/>
            <p:cNvSpPr/>
            <p:nvPr/>
          </p:nvSpPr>
          <p:spPr>
            <a:xfrm rot="290976">
              <a:off x="1108423" y="4216529"/>
              <a:ext cx="91440" cy="228600"/>
            </a:xfrm>
            <a:prstGeom prst="roundRect">
              <a:avLst/>
            </a:prstGeom>
            <a:noFill/>
            <a:ln w="15875"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3" name="Rounded Rectangle 162"/>
            <p:cNvSpPr/>
            <p:nvPr/>
          </p:nvSpPr>
          <p:spPr>
            <a:xfrm>
              <a:off x="1362456" y="4205261"/>
              <a:ext cx="118872" cy="228600"/>
            </a:xfrm>
            <a:prstGeom prst="roundRect">
              <a:avLst/>
            </a:prstGeom>
            <a:noFill/>
            <a:ln w="15875">
              <a:solidFill>
                <a:srgbClr val="00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5" name="Rounded Rectangle 164"/>
            <p:cNvSpPr/>
            <p:nvPr/>
          </p:nvSpPr>
          <p:spPr>
            <a:xfrm>
              <a:off x="1362456" y="4427697"/>
              <a:ext cx="109728" cy="256032"/>
            </a:xfrm>
            <a:prstGeom prst="roundRect">
              <a:avLst/>
            </a:prstGeom>
            <a:noFill/>
            <a:ln w="15875">
              <a:solidFill>
                <a:srgbClr val="00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8" name="Rounded Rectangle 167"/>
            <p:cNvSpPr/>
            <p:nvPr/>
          </p:nvSpPr>
          <p:spPr>
            <a:xfrm rot="20826390">
              <a:off x="1272318" y="4004463"/>
              <a:ext cx="91440" cy="182880"/>
            </a:xfrm>
            <a:prstGeom prst="roundRect">
              <a:avLst/>
            </a:prstGeom>
            <a:noFill/>
            <a:ln w="15875"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9" name="Rounded Rectangle 168"/>
            <p:cNvSpPr/>
            <p:nvPr/>
          </p:nvSpPr>
          <p:spPr>
            <a:xfrm rot="4662136">
              <a:off x="1216599" y="4114800"/>
              <a:ext cx="91440" cy="228600"/>
            </a:xfrm>
            <a:prstGeom prst="roundRect">
              <a:avLst/>
            </a:prstGeom>
            <a:noFill/>
            <a:ln w="15875"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0" name="Rounded Rectangle 169"/>
            <p:cNvSpPr/>
            <p:nvPr/>
          </p:nvSpPr>
          <p:spPr>
            <a:xfrm>
              <a:off x="1252728" y="4227644"/>
              <a:ext cx="118872" cy="219456"/>
            </a:xfrm>
            <a:prstGeom prst="roundRect">
              <a:avLst/>
            </a:prstGeom>
            <a:noFill/>
            <a:ln w="15875">
              <a:solidFill>
                <a:srgbClr val="00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1" name="Rounded Rectangle 170"/>
            <p:cNvSpPr/>
            <p:nvPr/>
          </p:nvSpPr>
          <p:spPr>
            <a:xfrm>
              <a:off x="1252728" y="4443984"/>
              <a:ext cx="109728" cy="237744"/>
            </a:xfrm>
            <a:prstGeom prst="roundRect">
              <a:avLst/>
            </a:prstGeom>
            <a:noFill/>
            <a:ln w="15875">
              <a:solidFill>
                <a:srgbClr val="00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7" name="Group 201"/>
          <p:cNvGrpSpPr/>
          <p:nvPr/>
        </p:nvGrpSpPr>
        <p:grpSpPr>
          <a:xfrm>
            <a:off x="1655064" y="4034445"/>
            <a:ext cx="530352" cy="805779"/>
            <a:chOff x="1655064" y="3958245"/>
            <a:chExt cx="530352" cy="805779"/>
          </a:xfrm>
        </p:grpSpPr>
        <p:sp>
          <p:nvSpPr>
            <p:cNvPr id="172" name="Rounded Rectangle 171"/>
            <p:cNvSpPr/>
            <p:nvPr/>
          </p:nvSpPr>
          <p:spPr>
            <a:xfrm rot="4538760">
              <a:off x="2039112" y="3949101"/>
              <a:ext cx="137160" cy="155448"/>
            </a:xfrm>
            <a:prstGeom prst="roundRect">
              <a:avLst/>
            </a:prstGeom>
            <a:noFill/>
            <a:ln w="15875">
              <a:solidFill>
                <a:srgbClr val="FF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3" name="Rounded Rectangle 172"/>
            <p:cNvSpPr/>
            <p:nvPr/>
          </p:nvSpPr>
          <p:spPr>
            <a:xfrm rot="3518307">
              <a:off x="1805869" y="3973741"/>
              <a:ext cx="201168" cy="310896"/>
            </a:xfrm>
            <a:prstGeom prst="roundRect">
              <a:avLst/>
            </a:prstGeom>
            <a:noFill/>
            <a:ln w="15875">
              <a:solidFill>
                <a:srgbClr val="FF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4" name="Rounded Rectangle 173"/>
            <p:cNvSpPr/>
            <p:nvPr/>
          </p:nvSpPr>
          <p:spPr>
            <a:xfrm rot="1565005">
              <a:off x="1883664" y="4042256"/>
              <a:ext cx="91440" cy="182880"/>
            </a:xfrm>
            <a:prstGeom prst="roundRect">
              <a:avLst/>
            </a:prstGeom>
            <a:noFill/>
            <a:ln w="15875"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5" name="Rounded Rectangle 174"/>
            <p:cNvSpPr/>
            <p:nvPr/>
          </p:nvSpPr>
          <p:spPr>
            <a:xfrm rot="20365900">
              <a:off x="1880451" y="4195039"/>
              <a:ext cx="91440" cy="210312"/>
            </a:xfrm>
            <a:prstGeom prst="roundRect">
              <a:avLst/>
            </a:prstGeom>
            <a:noFill/>
            <a:ln w="15875"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6" name="Rounded Rectangle 175"/>
            <p:cNvSpPr/>
            <p:nvPr/>
          </p:nvSpPr>
          <p:spPr>
            <a:xfrm rot="20340745">
              <a:off x="1825332" y="4253494"/>
              <a:ext cx="118872" cy="228600"/>
            </a:xfrm>
            <a:prstGeom prst="roundRect">
              <a:avLst/>
            </a:prstGeom>
            <a:noFill/>
            <a:ln w="15875">
              <a:solidFill>
                <a:srgbClr val="00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7" name="Rounded Rectangle 176"/>
            <p:cNvSpPr/>
            <p:nvPr/>
          </p:nvSpPr>
          <p:spPr>
            <a:xfrm rot="21152408">
              <a:off x="1874520" y="4462328"/>
              <a:ext cx="109728" cy="256032"/>
            </a:xfrm>
            <a:prstGeom prst="roundRect">
              <a:avLst/>
            </a:prstGeom>
            <a:noFill/>
            <a:ln w="15875">
              <a:solidFill>
                <a:srgbClr val="00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0" name="Rounded Rectangle 179"/>
            <p:cNvSpPr/>
            <p:nvPr/>
          </p:nvSpPr>
          <p:spPr>
            <a:xfrm rot="204171">
              <a:off x="1693299" y="4215384"/>
              <a:ext cx="128016" cy="237744"/>
            </a:xfrm>
            <a:prstGeom prst="roundRect">
              <a:avLst/>
            </a:prstGeom>
            <a:noFill/>
            <a:ln w="15875">
              <a:solidFill>
                <a:srgbClr val="00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1" name="Rounded Rectangle 180"/>
            <p:cNvSpPr/>
            <p:nvPr/>
          </p:nvSpPr>
          <p:spPr>
            <a:xfrm rot="1090080">
              <a:off x="1655064" y="4453128"/>
              <a:ext cx="109728" cy="310896"/>
            </a:xfrm>
            <a:prstGeom prst="roundRect">
              <a:avLst/>
            </a:prstGeom>
            <a:noFill/>
            <a:ln w="15875">
              <a:solidFill>
                <a:srgbClr val="00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2" name="Rounded Rectangle 181"/>
            <p:cNvSpPr/>
            <p:nvPr/>
          </p:nvSpPr>
          <p:spPr>
            <a:xfrm rot="18591997">
              <a:off x="1938528" y="4144179"/>
              <a:ext cx="82296" cy="182880"/>
            </a:xfrm>
            <a:prstGeom prst="roundRect">
              <a:avLst/>
            </a:prstGeom>
            <a:noFill/>
            <a:ln w="15875"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8" name="Group 203"/>
          <p:cNvGrpSpPr/>
          <p:nvPr/>
        </p:nvGrpSpPr>
        <p:grpSpPr>
          <a:xfrm>
            <a:off x="3611880" y="3990823"/>
            <a:ext cx="417388" cy="821969"/>
            <a:chOff x="3611880" y="3914623"/>
            <a:chExt cx="417388" cy="821969"/>
          </a:xfrm>
        </p:grpSpPr>
        <p:sp>
          <p:nvSpPr>
            <p:cNvPr id="183" name="Rounded Rectangle 182"/>
            <p:cNvSpPr/>
            <p:nvPr/>
          </p:nvSpPr>
          <p:spPr>
            <a:xfrm rot="20848692">
              <a:off x="3712464" y="3914623"/>
              <a:ext cx="100584" cy="137160"/>
            </a:xfrm>
            <a:prstGeom prst="roundRect">
              <a:avLst/>
            </a:prstGeom>
            <a:noFill/>
            <a:ln w="15875">
              <a:solidFill>
                <a:srgbClr val="FF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4" name="Rounded Rectangle 183"/>
            <p:cNvSpPr/>
            <p:nvPr/>
          </p:nvSpPr>
          <p:spPr>
            <a:xfrm>
              <a:off x="3712464" y="4023360"/>
              <a:ext cx="182880" cy="256032"/>
            </a:xfrm>
            <a:prstGeom prst="roundRect">
              <a:avLst/>
            </a:prstGeom>
            <a:noFill/>
            <a:ln w="15875">
              <a:solidFill>
                <a:srgbClr val="FF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9" name="Rounded Rectangle 188"/>
            <p:cNvSpPr/>
            <p:nvPr/>
          </p:nvSpPr>
          <p:spPr>
            <a:xfrm rot="19222991">
              <a:off x="3842415" y="4023360"/>
              <a:ext cx="73152" cy="128016"/>
            </a:xfrm>
            <a:prstGeom prst="roundRect">
              <a:avLst/>
            </a:prstGeom>
            <a:noFill/>
            <a:ln w="15875"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1" name="Rounded Rectangle 190"/>
            <p:cNvSpPr/>
            <p:nvPr/>
          </p:nvSpPr>
          <p:spPr>
            <a:xfrm rot="1529970">
              <a:off x="3661699" y="4264436"/>
              <a:ext cx="100584" cy="201168"/>
            </a:xfrm>
            <a:prstGeom prst="roundRect">
              <a:avLst/>
            </a:prstGeom>
            <a:noFill/>
            <a:ln w="15875">
              <a:solidFill>
                <a:srgbClr val="00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3" name="Rounded Rectangle 192"/>
            <p:cNvSpPr/>
            <p:nvPr/>
          </p:nvSpPr>
          <p:spPr>
            <a:xfrm rot="18334820">
              <a:off x="3928684" y="4117782"/>
              <a:ext cx="73152" cy="128016"/>
            </a:xfrm>
            <a:prstGeom prst="roundRect">
              <a:avLst/>
            </a:prstGeom>
            <a:noFill/>
            <a:ln w="15875"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4" name="Rounded Rectangle 193"/>
            <p:cNvSpPr/>
            <p:nvPr/>
          </p:nvSpPr>
          <p:spPr>
            <a:xfrm rot="734160">
              <a:off x="3694364" y="4044898"/>
              <a:ext cx="73152" cy="128016"/>
            </a:xfrm>
            <a:prstGeom prst="roundRect">
              <a:avLst/>
            </a:prstGeom>
            <a:noFill/>
            <a:ln w="15875"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5" name="Rounded Rectangle 194"/>
            <p:cNvSpPr/>
            <p:nvPr/>
          </p:nvSpPr>
          <p:spPr>
            <a:xfrm>
              <a:off x="3772203" y="4279392"/>
              <a:ext cx="100584" cy="219456"/>
            </a:xfrm>
            <a:prstGeom prst="roundRect">
              <a:avLst/>
            </a:prstGeom>
            <a:noFill/>
            <a:ln w="15875">
              <a:solidFill>
                <a:srgbClr val="00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6" name="Rounded Rectangle 195"/>
            <p:cNvSpPr/>
            <p:nvPr/>
          </p:nvSpPr>
          <p:spPr>
            <a:xfrm>
              <a:off x="3611880" y="4435179"/>
              <a:ext cx="82296" cy="201168"/>
            </a:xfrm>
            <a:prstGeom prst="roundRect">
              <a:avLst/>
            </a:prstGeom>
            <a:noFill/>
            <a:ln w="15875">
              <a:solidFill>
                <a:srgbClr val="00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7" name="Rounded Rectangle 196"/>
            <p:cNvSpPr/>
            <p:nvPr/>
          </p:nvSpPr>
          <p:spPr>
            <a:xfrm>
              <a:off x="3785616" y="4507992"/>
              <a:ext cx="82296" cy="228600"/>
            </a:xfrm>
            <a:prstGeom prst="roundRect">
              <a:avLst/>
            </a:prstGeom>
            <a:noFill/>
            <a:ln w="15875">
              <a:solidFill>
                <a:srgbClr val="00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9" name="Group 202"/>
          <p:cNvGrpSpPr/>
          <p:nvPr/>
        </p:nvGrpSpPr>
        <p:grpSpPr>
          <a:xfrm>
            <a:off x="2553437" y="4047721"/>
            <a:ext cx="784123" cy="751075"/>
            <a:chOff x="2553437" y="3971521"/>
            <a:chExt cx="784123" cy="751075"/>
          </a:xfrm>
        </p:grpSpPr>
        <p:sp>
          <p:nvSpPr>
            <p:cNvPr id="185" name="Rounded Rectangle 184"/>
            <p:cNvSpPr/>
            <p:nvPr/>
          </p:nvSpPr>
          <p:spPr>
            <a:xfrm rot="17878888">
              <a:off x="3051740" y="4012703"/>
              <a:ext cx="91440" cy="237628"/>
            </a:xfrm>
            <a:prstGeom prst="roundRect">
              <a:avLst/>
            </a:prstGeom>
            <a:noFill/>
            <a:ln w="15875"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6" name="Rounded Rectangle 185"/>
            <p:cNvSpPr/>
            <p:nvPr/>
          </p:nvSpPr>
          <p:spPr>
            <a:xfrm rot="2901521">
              <a:off x="2612873" y="4236740"/>
              <a:ext cx="91440" cy="210312"/>
            </a:xfrm>
            <a:prstGeom prst="roundRect">
              <a:avLst/>
            </a:prstGeom>
            <a:noFill/>
            <a:ln w="15875"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7" name="Rounded Rectangle 186"/>
            <p:cNvSpPr/>
            <p:nvPr/>
          </p:nvSpPr>
          <p:spPr>
            <a:xfrm>
              <a:off x="3191256" y="4267200"/>
              <a:ext cx="137160" cy="246888"/>
            </a:xfrm>
            <a:prstGeom prst="roundRect">
              <a:avLst/>
            </a:prstGeom>
            <a:noFill/>
            <a:ln w="15875">
              <a:solidFill>
                <a:srgbClr val="00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8" name="Rounded Rectangle 187"/>
            <p:cNvSpPr/>
            <p:nvPr/>
          </p:nvSpPr>
          <p:spPr>
            <a:xfrm rot="2855533">
              <a:off x="3108960" y="4088546"/>
              <a:ext cx="128016" cy="329184"/>
            </a:xfrm>
            <a:prstGeom prst="roundRect">
              <a:avLst/>
            </a:prstGeom>
            <a:noFill/>
            <a:ln w="15875">
              <a:solidFill>
                <a:srgbClr val="00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0" name="Rounded Rectangle 189"/>
            <p:cNvSpPr/>
            <p:nvPr/>
          </p:nvSpPr>
          <p:spPr>
            <a:xfrm rot="1317818">
              <a:off x="3138888" y="4180868"/>
              <a:ext cx="91440" cy="265176"/>
            </a:xfrm>
            <a:prstGeom prst="roundRect">
              <a:avLst/>
            </a:prstGeom>
            <a:noFill/>
            <a:ln w="15875"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2" name="Rounded Rectangle 191"/>
            <p:cNvSpPr/>
            <p:nvPr/>
          </p:nvSpPr>
          <p:spPr>
            <a:xfrm rot="20544688">
              <a:off x="3045152" y="4336381"/>
              <a:ext cx="109728" cy="386215"/>
            </a:xfrm>
            <a:prstGeom prst="roundRect">
              <a:avLst/>
            </a:prstGeom>
            <a:noFill/>
            <a:ln w="15875">
              <a:solidFill>
                <a:srgbClr val="00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8" name="Rounded Rectangle 197"/>
            <p:cNvSpPr/>
            <p:nvPr/>
          </p:nvSpPr>
          <p:spPr>
            <a:xfrm rot="2498797">
              <a:off x="2743200" y="4133088"/>
              <a:ext cx="91440" cy="164592"/>
            </a:xfrm>
            <a:prstGeom prst="roundRect">
              <a:avLst/>
            </a:prstGeom>
            <a:noFill/>
            <a:ln w="15875"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9" name="Rounded Rectangle 198"/>
            <p:cNvSpPr/>
            <p:nvPr/>
          </p:nvSpPr>
          <p:spPr>
            <a:xfrm rot="18986055">
              <a:off x="2796810" y="3971521"/>
              <a:ext cx="137160" cy="164592"/>
            </a:xfrm>
            <a:prstGeom prst="roundRect">
              <a:avLst/>
            </a:prstGeom>
            <a:noFill/>
            <a:ln w="15875">
              <a:solidFill>
                <a:srgbClr val="FF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0" name="Rounded Rectangle 199"/>
            <p:cNvSpPr/>
            <p:nvPr/>
          </p:nvSpPr>
          <p:spPr>
            <a:xfrm rot="16200000">
              <a:off x="2955037" y="3941064"/>
              <a:ext cx="256032" cy="374904"/>
            </a:xfrm>
            <a:prstGeom prst="roundRect">
              <a:avLst/>
            </a:prstGeom>
            <a:noFill/>
            <a:ln w="15875">
              <a:solidFill>
                <a:srgbClr val="FF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0" name="TextBox 159"/>
          <p:cNvSpPr txBox="1"/>
          <p:nvPr/>
        </p:nvSpPr>
        <p:spPr>
          <a:xfrm>
            <a:off x="6766987" y="6525126"/>
            <a:ext cx="239706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Slide Credit: Yao/Fei-Fei</a:t>
            </a:r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8449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500"/>
                            </p:stCondLst>
                            <p:childTnLst>
                              <p:par>
                                <p:cTn id="9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6" dur="5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5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1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4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1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4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6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8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9" fill="hold">
                            <p:stCondLst>
                              <p:cond delay="500"/>
                            </p:stCondLst>
                            <p:childTnLst>
                              <p:par>
                                <p:cTn id="16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2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4" dur="5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5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6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7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2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4" dur="5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5" dur="5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6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7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2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7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9" dur="5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0" dur="5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4" dur="5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5" dur="5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6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7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2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4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5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9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1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2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4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36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7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39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0" fill="hold">
                            <p:stCondLst>
                              <p:cond delay="500"/>
                            </p:stCondLst>
                            <p:childTnLst>
                              <p:par>
                                <p:cTn id="24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7" grpId="0" animBg="1"/>
      <p:bldP spid="156" grpId="0" animBg="1"/>
      <p:bldP spid="156" grpId="1" animBg="1"/>
      <p:bldP spid="152" grpId="0" animBg="1"/>
      <p:bldP spid="152" grpId="1" animBg="1"/>
      <p:bldP spid="151" grpId="0" animBg="1"/>
      <p:bldP spid="151" grpId="1" animBg="1"/>
      <p:bldP spid="150" grpId="0" animBg="1"/>
      <p:bldP spid="150" grpId="1" animBg="1"/>
      <p:bldP spid="107" grpId="0" animBg="1"/>
      <p:bldP spid="107" grpId="1" animBg="1"/>
      <p:bldP spid="131" grpId="0" animBg="1"/>
      <p:bldP spid="131" grpId="1" animBg="1"/>
      <p:bldP spid="54" grpId="0" animBg="1"/>
      <p:bldP spid="56" grpId="0" animBg="1"/>
      <p:bldP spid="108" grpId="0"/>
      <p:bldP spid="130" grpId="0"/>
      <p:bldP spid="100" grpId="0"/>
      <p:bldP spid="101" grpId="0"/>
      <p:bldP spid="102" grpId="0"/>
      <p:bldP spid="105" grpId="0"/>
      <p:bldP spid="138" grpId="0"/>
      <p:bldP spid="145" grpId="0"/>
      <p:bldP spid="146" grpId="0"/>
      <p:bldP spid="147" grpId="0"/>
      <p:bldP spid="148" grpId="0"/>
      <p:bldP spid="149" grpId="0"/>
      <p:bldP spid="127" grpId="0" animBg="1"/>
      <p:bldP spid="106" grpId="0"/>
      <p:bldP spid="140" grpId="0" animBg="1"/>
      <p:bldP spid="141" grpId="0" animBg="1"/>
      <p:bldP spid="142" grpId="0" animBg="1"/>
      <p:bldP spid="143" grpId="0" animBg="1"/>
      <p:bldP spid="125" grpId="0" animBg="1"/>
      <p:bldP spid="125" grpId="1" animBg="1"/>
      <p:bldP spid="55" grpId="0" animBg="1"/>
      <p:bldP spid="136" grpId="0" animBg="1"/>
      <p:bldP spid="136" grpId="1" animBg="1"/>
      <p:bldP spid="133" grpId="0" animBg="1"/>
      <p:bldP spid="133" grpId="1" animBg="1"/>
      <p:bldP spid="132" grpId="0" animBg="1"/>
      <p:bldP spid="132" grpId="1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2" name="Straight Connector 71"/>
          <p:cNvCxnSpPr/>
          <p:nvPr/>
        </p:nvCxnSpPr>
        <p:spPr>
          <a:xfrm rot="5400000" flipH="1" flipV="1">
            <a:off x="5665652" y="2177248"/>
            <a:ext cx="535311" cy="1313649"/>
          </a:xfrm>
          <a:prstGeom prst="line">
            <a:avLst/>
          </a:prstGeom>
          <a:ln w="254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Straight Connector 16"/>
          <p:cNvCxnSpPr/>
          <p:nvPr/>
        </p:nvCxnSpPr>
        <p:spPr>
          <a:xfrm rot="5400000" flipH="1" flipV="1">
            <a:off x="4915317" y="2093650"/>
            <a:ext cx="1244154" cy="674300"/>
          </a:xfrm>
          <a:prstGeom prst="line">
            <a:avLst/>
          </a:prstGeom>
          <a:ln w="254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Straight Connector 17"/>
          <p:cNvCxnSpPr/>
          <p:nvPr/>
        </p:nvCxnSpPr>
        <p:spPr>
          <a:xfrm rot="16200000" flipH="1">
            <a:off x="6049466" y="1856184"/>
            <a:ext cx="643723" cy="535311"/>
          </a:xfrm>
          <a:prstGeom prst="line">
            <a:avLst/>
          </a:prstGeom>
          <a:ln w="254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7" name="Picture 66" descr="tennis_player_0_new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735285" y="4267200"/>
            <a:ext cx="4180115" cy="1371600"/>
          </a:xfrm>
          <a:prstGeom prst="rect">
            <a:avLst/>
          </a:prstGeom>
        </p:spPr>
      </p:pic>
      <p:sp>
        <p:nvSpPr>
          <p:cNvPr id="68" name="Rectangle 67"/>
          <p:cNvSpPr/>
          <p:nvPr/>
        </p:nvSpPr>
        <p:spPr>
          <a:xfrm>
            <a:off x="4724400" y="4267200"/>
            <a:ext cx="4191000" cy="1447800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177"/>
          <p:cNvGrpSpPr/>
          <p:nvPr/>
        </p:nvGrpSpPr>
        <p:grpSpPr>
          <a:xfrm>
            <a:off x="5964681" y="2681572"/>
            <a:ext cx="1730619" cy="990010"/>
            <a:chOff x="5638797" y="2793268"/>
            <a:chExt cx="1897608" cy="1085537"/>
          </a:xfrm>
        </p:grpSpPr>
        <p:cxnSp>
          <p:nvCxnSpPr>
            <p:cNvPr id="97" name="Straight Connector 96"/>
            <p:cNvCxnSpPr>
              <a:stCxn id="88" idx="0"/>
              <a:endCxn id="54" idx="3"/>
            </p:cNvCxnSpPr>
            <p:nvPr/>
          </p:nvCxnSpPr>
          <p:spPr>
            <a:xfrm rot="5400000" flipH="1" flipV="1">
              <a:off x="5500114" y="2931952"/>
              <a:ext cx="1016732" cy="739365"/>
            </a:xfrm>
            <a:prstGeom prst="line">
              <a:avLst/>
            </a:prstGeom>
            <a:ln w="25400">
              <a:solidFill>
                <a:schemeClr val="bg1">
                  <a:lumMod val="7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Connector 97"/>
            <p:cNvCxnSpPr>
              <a:stCxn id="85" idx="0"/>
              <a:endCxn id="54" idx="4"/>
            </p:cNvCxnSpPr>
            <p:nvPr/>
          </p:nvCxnSpPr>
          <p:spPr>
            <a:xfrm rot="5400000" flipH="1" flipV="1">
              <a:off x="5972555" y="3275077"/>
              <a:ext cx="963168" cy="106681"/>
            </a:xfrm>
            <a:prstGeom prst="line">
              <a:avLst/>
            </a:prstGeom>
            <a:ln w="25400">
              <a:solidFill>
                <a:schemeClr val="bg1">
                  <a:lumMod val="7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/>
            <p:cNvCxnSpPr>
              <a:stCxn id="84" idx="1"/>
              <a:endCxn id="54" idx="5"/>
            </p:cNvCxnSpPr>
            <p:nvPr/>
          </p:nvCxnSpPr>
          <p:spPr>
            <a:xfrm rot="16200000" flipV="1">
              <a:off x="6543831" y="2886231"/>
              <a:ext cx="1085537" cy="899611"/>
            </a:xfrm>
            <a:prstGeom prst="line">
              <a:avLst/>
            </a:prstGeom>
            <a:ln w="25400">
              <a:solidFill>
                <a:schemeClr val="bg1">
                  <a:lumMod val="7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" name="Group 180"/>
          <p:cNvGrpSpPr/>
          <p:nvPr/>
        </p:nvGrpSpPr>
        <p:grpSpPr>
          <a:xfrm>
            <a:off x="5181600" y="3386450"/>
            <a:ext cx="2654688" cy="1278697"/>
            <a:chOff x="4671329" y="3566160"/>
            <a:chExt cx="2910841" cy="1402080"/>
          </a:xfrm>
        </p:grpSpPr>
        <p:cxnSp>
          <p:nvCxnSpPr>
            <p:cNvPr id="79" name="Straight Connector 24"/>
            <p:cNvCxnSpPr>
              <a:stCxn id="96" idx="0"/>
              <a:endCxn id="55" idx="4"/>
            </p:cNvCxnSpPr>
            <p:nvPr/>
          </p:nvCxnSpPr>
          <p:spPr>
            <a:xfrm rot="5400000" flipH="1" flipV="1">
              <a:off x="4168409" y="4069080"/>
              <a:ext cx="1005840" cy="0"/>
            </a:xfrm>
            <a:prstGeom prst="line">
              <a:avLst/>
            </a:prstGeom>
            <a:ln w="2540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/>
            <p:cNvCxnSpPr>
              <a:stCxn id="94" idx="0"/>
              <a:endCxn id="87" idx="4"/>
            </p:cNvCxnSpPr>
            <p:nvPr/>
          </p:nvCxnSpPr>
          <p:spPr>
            <a:xfrm rot="5400000" flipH="1" flipV="1">
              <a:off x="5136149" y="4579620"/>
              <a:ext cx="777240" cy="0"/>
            </a:xfrm>
            <a:prstGeom prst="line">
              <a:avLst/>
            </a:prstGeom>
            <a:ln w="2540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/>
            <p:cNvCxnSpPr>
              <a:stCxn id="92" idx="0"/>
              <a:endCxn id="86" idx="4"/>
            </p:cNvCxnSpPr>
            <p:nvPr/>
          </p:nvCxnSpPr>
          <p:spPr>
            <a:xfrm rot="5400000" flipH="1" flipV="1">
              <a:off x="5898149" y="4579620"/>
              <a:ext cx="777240" cy="0"/>
            </a:xfrm>
            <a:prstGeom prst="line">
              <a:avLst/>
            </a:prstGeom>
            <a:ln w="2540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/>
            <p:cNvCxnSpPr>
              <a:stCxn id="90" idx="0"/>
              <a:endCxn id="84" idx="4"/>
            </p:cNvCxnSpPr>
            <p:nvPr/>
          </p:nvCxnSpPr>
          <p:spPr>
            <a:xfrm rot="5400000" flipH="1" flipV="1">
              <a:off x="7193550" y="4579620"/>
              <a:ext cx="777240" cy="0"/>
            </a:xfrm>
            <a:prstGeom prst="line">
              <a:avLst/>
            </a:prstGeom>
            <a:ln w="2540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" name="Group 178"/>
          <p:cNvGrpSpPr/>
          <p:nvPr/>
        </p:nvGrpSpPr>
        <p:grpSpPr>
          <a:xfrm>
            <a:off x="5257800" y="3219664"/>
            <a:ext cx="2312450" cy="569854"/>
            <a:chOff x="4800644" y="3383281"/>
            <a:chExt cx="2598645" cy="624840"/>
          </a:xfrm>
        </p:grpSpPr>
        <p:cxnSp>
          <p:nvCxnSpPr>
            <p:cNvPr id="76" name="Straight Connector 75"/>
            <p:cNvCxnSpPr>
              <a:stCxn id="55" idx="5"/>
              <a:endCxn id="88" idx="1"/>
            </p:cNvCxnSpPr>
            <p:nvPr/>
          </p:nvCxnSpPr>
          <p:spPr>
            <a:xfrm rot="16200000" flipH="1">
              <a:off x="4822138" y="3491101"/>
              <a:ext cx="483015" cy="526004"/>
            </a:xfrm>
            <a:prstGeom prst="line">
              <a:avLst/>
            </a:prstGeom>
            <a:ln w="25400">
              <a:solidFill>
                <a:schemeClr val="bg1">
                  <a:lumMod val="7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/>
            <p:cNvCxnSpPr/>
            <p:nvPr/>
          </p:nvCxnSpPr>
          <p:spPr>
            <a:xfrm>
              <a:off x="4953000" y="3474720"/>
              <a:ext cx="1234440" cy="438912"/>
            </a:xfrm>
            <a:prstGeom prst="line">
              <a:avLst/>
            </a:prstGeom>
            <a:ln w="25400">
              <a:solidFill>
                <a:schemeClr val="bg1">
                  <a:lumMod val="7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/>
            <p:cNvCxnSpPr>
              <a:stCxn id="84" idx="2"/>
              <a:endCxn id="55" idx="6"/>
            </p:cNvCxnSpPr>
            <p:nvPr/>
          </p:nvCxnSpPr>
          <p:spPr>
            <a:xfrm rot="10800000">
              <a:off x="4854208" y="3383281"/>
              <a:ext cx="2545081" cy="624840"/>
            </a:xfrm>
            <a:prstGeom prst="line">
              <a:avLst/>
            </a:prstGeom>
            <a:ln w="25400">
              <a:solidFill>
                <a:schemeClr val="bg1">
                  <a:lumMod val="7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" name="Group 103"/>
          <p:cNvGrpSpPr/>
          <p:nvPr/>
        </p:nvGrpSpPr>
        <p:grpSpPr>
          <a:xfrm>
            <a:off x="6096000" y="3789518"/>
            <a:ext cx="1621678" cy="375269"/>
            <a:chOff x="6103671" y="3789518"/>
            <a:chExt cx="1690208" cy="375269"/>
          </a:xfrm>
        </p:grpSpPr>
        <p:cxnSp>
          <p:nvCxnSpPr>
            <p:cNvPr id="69" name="Straight Connector 18"/>
            <p:cNvCxnSpPr>
              <a:stCxn id="87" idx="6"/>
              <a:endCxn id="86" idx="2"/>
            </p:cNvCxnSpPr>
            <p:nvPr/>
          </p:nvCxnSpPr>
          <p:spPr>
            <a:xfrm>
              <a:off x="6103671" y="3789518"/>
              <a:ext cx="361371" cy="0"/>
            </a:xfrm>
            <a:prstGeom prst="line">
              <a:avLst/>
            </a:prstGeom>
            <a:ln w="25400">
              <a:solidFill>
                <a:schemeClr val="bg1">
                  <a:lumMod val="9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0" name="Freeform 19"/>
            <p:cNvSpPr/>
            <p:nvPr/>
          </p:nvSpPr>
          <p:spPr>
            <a:xfrm>
              <a:off x="6110377" y="3956304"/>
              <a:ext cx="1683502" cy="208483"/>
            </a:xfrm>
            <a:custGeom>
              <a:avLst/>
              <a:gdLst>
                <a:gd name="connsiteX0" fmla="*/ 0 w 1857375"/>
                <a:gd name="connsiteY0" fmla="*/ 0 h 257175"/>
                <a:gd name="connsiteX1" fmla="*/ 17145 w 1857375"/>
                <a:gd name="connsiteY1" fmla="*/ 5715 h 257175"/>
                <a:gd name="connsiteX2" fmla="*/ 28575 w 1857375"/>
                <a:gd name="connsiteY2" fmla="*/ 34290 h 257175"/>
                <a:gd name="connsiteX3" fmla="*/ 34290 w 1857375"/>
                <a:gd name="connsiteY3" fmla="*/ 51435 h 257175"/>
                <a:gd name="connsiteX4" fmla="*/ 68580 w 1857375"/>
                <a:gd name="connsiteY4" fmla="*/ 85725 h 257175"/>
                <a:gd name="connsiteX5" fmla="*/ 108585 w 1857375"/>
                <a:gd name="connsiteY5" fmla="*/ 125730 h 257175"/>
                <a:gd name="connsiteX6" fmla="*/ 142875 w 1857375"/>
                <a:gd name="connsiteY6" fmla="*/ 154305 h 257175"/>
                <a:gd name="connsiteX7" fmla="*/ 160020 w 1857375"/>
                <a:gd name="connsiteY7" fmla="*/ 160020 h 257175"/>
                <a:gd name="connsiteX8" fmla="*/ 194310 w 1857375"/>
                <a:gd name="connsiteY8" fmla="*/ 182880 h 257175"/>
                <a:gd name="connsiteX9" fmla="*/ 234315 w 1857375"/>
                <a:gd name="connsiteY9" fmla="*/ 194310 h 257175"/>
                <a:gd name="connsiteX10" fmla="*/ 251460 w 1857375"/>
                <a:gd name="connsiteY10" fmla="*/ 205740 h 257175"/>
                <a:gd name="connsiteX11" fmla="*/ 274320 w 1857375"/>
                <a:gd name="connsiteY11" fmla="*/ 211455 h 257175"/>
                <a:gd name="connsiteX12" fmla="*/ 314325 w 1857375"/>
                <a:gd name="connsiteY12" fmla="*/ 222885 h 257175"/>
                <a:gd name="connsiteX13" fmla="*/ 348615 w 1857375"/>
                <a:gd name="connsiteY13" fmla="*/ 228600 h 257175"/>
                <a:gd name="connsiteX14" fmla="*/ 377190 w 1857375"/>
                <a:gd name="connsiteY14" fmla="*/ 234315 h 257175"/>
                <a:gd name="connsiteX15" fmla="*/ 440055 w 1857375"/>
                <a:gd name="connsiteY15" fmla="*/ 245745 h 257175"/>
                <a:gd name="connsiteX16" fmla="*/ 462915 w 1857375"/>
                <a:gd name="connsiteY16" fmla="*/ 251460 h 257175"/>
                <a:gd name="connsiteX17" fmla="*/ 834390 w 1857375"/>
                <a:gd name="connsiteY17" fmla="*/ 257175 h 257175"/>
                <a:gd name="connsiteX18" fmla="*/ 1148715 w 1857375"/>
                <a:gd name="connsiteY18" fmla="*/ 251460 h 257175"/>
                <a:gd name="connsiteX19" fmla="*/ 1388745 w 1857375"/>
                <a:gd name="connsiteY19" fmla="*/ 240030 h 257175"/>
                <a:gd name="connsiteX20" fmla="*/ 1428750 w 1857375"/>
                <a:gd name="connsiteY20" fmla="*/ 234315 h 257175"/>
                <a:gd name="connsiteX21" fmla="*/ 1480185 w 1857375"/>
                <a:gd name="connsiteY21" fmla="*/ 222885 h 257175"/>
                <a:gd name="connsiteX22" fmla="*/ 1508760 w 1857375"/>
                <a:gd name="connsiteY22" fmla="*/ 217170 h 257175"/>
                <a:gd name="connsiteX23" fmla="*/ 1531620 w 1857375"/>
                <a:gd name="connsiteY23" fmla="*/ 205740 h 257175"/>
                <a:gd name="connsiteX24" fmla="*/ 1571625 w 1857375"/>
                <a:gd name="connsiteY24" fmla="*/ 194310 h 257175"/>
                <a:gd name="connsiteX25" fmla="*/ 1588770 w 1857375"/>
                <a:gd name="connsiteY25" fmla="*/ 188595 h 257175"/>
                <a:gd name="connsiteX26" fmla="*/ 1628775 w 1857375"/>
                <a:gd name="connsiteY26" fmla="*/ 182880 h 257175"/>
                <a:gd name="connsiteX27" fmla="*/ 1663065 w 1857375"/>
                <a:gd name="connsiteY27" fmla="*/ 165735 h 257175"/>
                <a:gd name="connsiteX28" fmla="*/ 1680210 w 1857375"/>
                <a:gd name="connsiteY28" fmla="*/ 160020 h 257175"/>
                <a:gd name="connsiteX29" fmla="*/ 1697355 w 1857375"/>
                <a:gd name="connsiteY29" fmla="*/ 148590 h 257175"/>
                <a:gd name="connsiteX30" fmla="*/ 1731645 w 1857375"/>
                <a:gd name="connsiteY30" fmla="*/ 137160 h 257175"/>
                <a:gd name="connsiteX31" fmla="*/ 1765935 w 1857375"/>
                <a:gd name="connsiteY31" fmla="*/ 120015 h 257175"/>
                <a:gd name="connsiteX32" fmla="*/ 1823085 w 1857375"/>
                <a:gd name="connsiteY32" fmla="*/ 80010 h 257175"/>
                <a:gd name="connsiteX33" fmla="*/ 1840230 w 1857375"/>
                <a:gd name="connsiteY33" fmla="*/ 68580 h 257175"/>
                <a:gd name="connsiteX34" fmla="*/ 1845945 w 1857375"/>
                <a:gd name="connsiteY34" fmla="*/ 51435 h 257175"/>
                <a:gd name="connsiteX35" fmla="*/ 1857375 w 1857375"/>
                <a:gd name="connsiteY35" fmla="*/ 34290 h 257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1857375" h="257175">
                  <a:moveTo>
                    <a:pt x="0" y="0"/>
                  </a:moveTo>
                  <a:cubicBezTo>
                    <a:pt x="5715" y="1905"/>
                    <a:pt x="13288" y="1087"/>
                    <a:pt x="17145" y="5715"/>
                  </a:cubicBezTo>
                  <a:cubicBezTo>
                    <a:pt x="23712" y="13596"/>
                    <a:pt x="24973" y="24684"/>
                    <a:pt x="28575" y="34290"/>
                  </a:cubicBezTo>
                  <a:cubicBezTo>
                    <a:pt x="30690" y="39931"/>
                    <a:pt x="30592" y="46680"/>
                    <a:pt x="34290" y="51435"/>
                  </a:cubicBezTo>
                  <a:cubicBezTo>
                    <a:pt x="44214" y="64194"/>
                    <a:pt x="59614" y="72275"/>
                    <a:pt x="68580" y="85725"/>
                  </a:cubicBezTo>
                  <a:cubicBezTo>
                    <a:pt x="94782" y="125027"/>
                    <a:pt x="78408" y="115671"/>
                    <a:pt x="108585" y="125730"/>
                  </a:cubicBezTo>
                  <a:cubicBezTo>
                    <a:pt x="121224" y="138369"/>
                    <a:pt x="126962" y="146348"/>
                    <a:pt x="142875" y="154305"/>
                  </a:cubicBezTo>
                  <a:cubicBezTo>
                    <a:pt x="148263" y="156999"/>
                    <a:pt x="154754" y="157094"/>
                    <a:pt x="160020" y="160020"/>
                  </a:cubicBezTo>
                  <a:cubicBezTo>
                    <a:pt x="172028" y="166691"/>
                    <a:pt x="180983" y="179548"/>
                    <a:pt x="194310" y="182880"/>
                  </a:cubicBezTo>
                  <a:cubicBezTo>
                    <a:pt x="201634" y="184711"/>
                    <a:pt x="226116" y="190211"/>
                    <a:pt x="234315" y="194310"/>
                  </a:cubicBezTo>
                  <a:cubicBezTo>
                    <a:pt x="240458" y="197382"/>
                    <a:pt x="245147" y="203034"/>
                    <a:pt x="251460" y="205740"/>
                  </a:cubicBezTo>
                  <a:cubicBezTo>
                    <a:pt x="258679" y="208834"/>
                    <a:pt x="266768" y="209297"/>
                    <a:pt x="274320" y="211455"/>
                  </a:cubicBezTo>
                  <a:cubicBezTo>
                    <a:pt x="299739" y="218718"/>
                    <a:pt x="284548" y="216930"/>
                    <a:pt x="314325" y="222885"/>
                  </a:cubicBezTo>
                  <a:cubicBezTo>
                    <a:pt x="325688" y="225158"/>
                    <a:pt x="337214" y="226527"/>
                    <a:pt x="348615" y="228600"/>
                  </a:cubicBezTo>
                  <a:cubicBezTo>
                    <a:pt x="358172" y="230338"/>
                    <a:pt x="367633" y="232577"/>
                    <a:pt x="377190" y="234315"/>
                  </a:cubicBezTo>
                  <a:cubicBezTo>
                    <a:pt x="411310" y="240519"/>
                    <a:pt x="408292" y="238687"/>
                    <a:pt x="440055" y="245745"/>
                  </a:cubicBezTo>
                  <a:cubicBezTo>
                    <a:pt x="447722" y="247449"/>
                    <a:pt x="455064" y="251232"/>
                    <a:pt x="462915" y="251460"/>
                  </a:cubicBezTo>
                  <a:cubicBezTo>
                    <a:pt x="586703" y="255048"/>
                    <a:pt x="710565" y="255270"/>
                    <a:pt x="834390" y="257175"/>
                  </a:cubicBezTo>
                  <a:lnTo>
                    <a:pt x="1148715" y="251460"/>
                  </a:lnTo>
                  <a:cubicBezTo>
                    <a:pt x="1228777" y="248984"/>
                    <a:pt x="1388745" y="240030"/>
                    <a:pt x="1388745" y="240030"/>
                  </a:cubicBezTo>
                  <a:cubicBezTo>
                    <a:pt x="1402080" y="238125"/>
                    <a:pt x="1415463" y="236530"/>
                    <a:pt x="1428750" y="234315"/>
                  </a:cubicBezTo>
                  <a:cubicBezTo>
                    <a:pt x="1463223" y="228569"/>
                    <a:pt x="1449360" y="229735"/>
                    <a:pt x="1480185" y="222885"/>
                  </a:cubicBezTo>
                  <a:cubicBezTo>
                    <a:pt x="1489667" y="220778"/>
                    <a:pt x="1499235" y="219075"/>
                    <a:pt x="1508760" y="217170"/>
                  </a:cubicBezTo>
                  <a:cubicBezTo>
                    <a:pt x="1516380" y="213360"/>
                    <a:pt x="1523789" y="209096"/>
                    <a:pt x="1531620" y="205740"/>
                  </a:cubicBezTo>
                  <a:cubicBezTo>
                    <a:pt x="1545323" y="199867"/>
                    <a:pt x="1557125" y="198453"/>
                    <a:pt x="1571625" y="194310"/>
                  </a:cubicBezTo>
                  <a:cubicBezTo>
                    <a:pt x="1577417" y="192655"/>
                    <a:pt x="1582863" y="189776"/>
                    <a:pt x="1588770" y="188595"/>
                  </a:cubicBezTo>
                  <a:cubicBezTo>
                    <a:pt x="1601979" y="185953"/>
                    <a:pt x="1615440" y="184785"/>
                    <a:pt x="1628775" y="182880"/>
                  </a:cubicBezTo>
                  <a:cubicBezTo>
                    <a:pt x="1671869" y="168515"/>
                    <a:pt x="1618750" y="187892"/>
                    <a:pt x="1663065" y="165735"/>
                  </a:cubicBezTo>
                  <a:cubicBezTo>
                    <a:pt x="1668453" y="163041"/>
                    <a:pt x="1674822" y="162714"/>
                    <a:pt x="1680210" y="160020"/>
                  </a:cubicBezTo>
                  <a:cubicBezTo>
                    <a:pt x="1686353" y="156948"/>
                    <a:pt x="1691078" y="151380"/>
                    <a:pt x="1697355" y="148590"/>
                  </a:cubicBezTo>
                  <a:cubicBezTo>
                    <a:pt x="1708365" y="143697"/>
                    <a:pt x="1721620" y="143843"/>
                    <a:pt x="1731645" y="137160"/>
                  </a:cubicBezTo>
                  <a:cubicBezTo>
                    <a:pt x="1753802" y="122388"/>
                    <a:pt x="1742274" y="127902"/>
                    <a:pt x="1765935" y="120015"/>
                  </a:cubicBezTo>
                  <a:cubicBezTo>
                    <a:pt x="1799785" y="94628"/>
                    <a:pt x="1780870" y="108154"/>
                    <a:pt x="1823085" y="80010"/>
                  </a:cubicBezTo>
                  <a:lnTo>
                    <a:pt x="1840230" y="68580"/>
                  </a:lnTo>
                  <a:cubicBezTo>
                    <a:pt x="1842135" y="62865"/>
                    <a:pt x="1843251" y="56823"/>
                    <a:pt x="1845945" y="51435"/>
                  </a:cubicBezTo>
                  <a:cubicBezTo>
                    <a:pt x="1849017" y="45292"/>
                    <a:pt x="1857375" y="34290"/>
                    <a:pt x="1857375" y="34290"/>
                  </a:cubicBezTo>
                </a:path>
              </a:pathLst>
            </a:custGeom>
            <a:ln w="25400">
              <a:solidFill>
                <a:schemeClr val="bg1">
                  <a:lumMod val="9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Freeform 20"/>
            <p:cNvSpPr/>
            <p:nvPr/>
          </p:nvSpPr>
          <p:spPr>
            <a:xfrm>
              <a:off x="6874816" y="3886810"/>
              <a:ext cx="903427" cy="159018"/>
            </a:xfrm>
            <a:custGeom>
              <a:avLst/>
              <a:gdLst>
                <a:gd name="connsiteX0" fmla="*/ 0 w 1040130"/>
                <a:gd name="connsiteY0" fmla="*/ 0 h 202937"/>
                <a:gd name="connsiteX1" fmla="*/ 51435 w 1040130"/>
                <a:gd name="connsiteY1" fmla="*/ 74295 h 202937"/>
                <a:gd name="connsiteX2" fmla="*/ 74295 w 1040130"/>
                <a:gd name="connsiteY2" fmla="*/ 108585 h 202937"/>
                <a:gd name="connsiteX3" fmla="*/ 85725 w 1040130"/>
                <a:gd name="connsiteY3" fmla="*/ 125730 h 202937"/>
                <a:gd name="connsiteX4" fmla="*/ 102870 w 1040130"/>
                <a:gd name="connsiteY4" fmla="*/ 137160 h 202937"/>
                <a:gd name="connsiteX5" fmla="*/ 137160 w 1040130"/>
                <a:gd name="connsiteY5" fmla="*/ 148590 h 202937"/>
                <a:gd name="connsiteX6" fmla="*/ 205740 w 1040130"/>
                <a:gd name="connsiteY6" fmla="*/ 160020 h 202937"/>
                <a:gd name="connsiteX7" fmla="*/ 280035 w 1040130"/>
                <a:gd name="connsiteY7" fmla="*/ 165735 h 202937"/>
                <a:gd name="connsiteX8" fmla="*/ 314325 w 1040130"/>
                <a:gd name="connsiteY8" fmla="*/ 171450 h 202937"/>
                <a:gd name="connsiteX9" fmla="*/ 365760 w 1040130"/>
                <a:gd name="connsiteY9" fmla="*/ 177165 h 202937"/>
                <a:gd name="connsiteX10" fmla="*/ 388620 w 1040130"/>
                <a:gd name="connsiteY10" fmla="*/ 182880 h 202937"/>
                <a:gd name="connsiteX11" fmla="*/ 468630 w 1040130"/>
                <a:gd name="connsiteY11" fmla="*/ 188595 h 202937"/>
                <a:gd name="connsiteX12" fmla="*/ 640080 w 1040130"/>
                <a:gd name="connsiteY12" fmla="*/ 188595 h 202937"/>
                <a:gd name="connsiteX13" fmla="*/ 657225 w 1040130"/>
                <a:gd name="connsiteY13" fmla="*/ 182880 h 202937"/>
                <a:gd name="connsiteX14" fmla="*/ 691515 w 1040130"/>
                <a:gd name="connsiteY14" fmla="*/ 177165 h 202937"/>
                <a:gd name="connsiteX15" fmla="*/ 708660 w 1040130"/>
                <a:gd name="connsiteY15" fmla="*/ 171450 h 202937"/>
                <a:gd name="connsiteX16" fmla="*/ 737235 w 1040130"/>
                <a:gd name="connsiteY16" fmla="*/ 165735 h 202937"/>
                <a:gd name="connsiteX17" fmla="*/ 760095 w 1040130"/>
                <a:gd name="connsiteY17" fmla="*/ 160020 h 202937"/>
                <a:gd name="connsiteX18" fmla="*/ 788670 w 1040130"/>
                <a:gd name="connsiteY18" fmla="*/ 154305 h 202937"/>
                <a:gd name="connsiteX19" fmla="*/ 811530 w 1040130"/>
                <a:gd name="connsiteY19" fmla="*/ 148590 h 202937"/>
                <a:gd name="connsiteX20" fmla="*/ 845820 w 1040130"/>
                <a:gd name="connsiteY20" fmla="*/ 142875 h 202937"/>
                <a:gd name="connsiteX21" fmla="*/ 897255 w 1040130"/>
                <a:gd name="connsiteY21" fmla="*/ 125730 h 202937"/>
                <a:gd name="connsiteX22" fmla="*/ 914400 w 1040130"/>
                <a:gd name="connsiteY22" fmla="*/ 120015 h 202937"/>
                <a:gd name="connsiteX23" fmla="*/ 931545 w 1040130"/>
                <a:gd name="connsiteY23" fmla="*/ 108585 h 202937"/>
                <a:gd name="connsiteX24" fmla="*/ 965835 w 1040130"/>
                <a:gd name="connsiteY24" fmla="*/ 97155 h 202937"/>
                <a:gd name="connsiteX25" fmla="*/ 982980 w 1040130"/>
                <a:gd name="connsiteY25" fmla="*/ 85725 h 202937"/>
                <a:gd name="connsiteX26" fmla="*/ 1017270 w 1040130"/>
                <a:gd name="connsiteY26" fmla="*/ 74295 h 202937"/>
                <a:gd name="connsiteX27" fmla="*/ 1040130 w 1040130"/>
                <a:gd name="connsiteY27" fmla="*/ 62865 h 2029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1040130" h="202937">
                  <a:moveTo>
                    <a:pt x="0" y="0"/>
                  </a:moveTo>
                  <a:cubicBezTo>
                    <a:pt x="34408" y="34408"/>
                    <a:pt x="8715" y="5943"/>
                    <a:pt x="51435" y="74295"/>
                  </a:cubicBezTo>
                  <a:cubicBezTo>
                    <a:pt x="58716" y="85944"/>
                    <a:pt x="66675" y="97155"/>
                    <a:pt x="74295" y="108585"/>
                  </a:cubicBezTo>
                  <a:cubicBezTo>
                    <a:pt x="78105" y="114300"/>
                    <a:pt x="80010" y="121920"/>
                    <a:pt x="85725" y="125730"/>
                  </a:cubicBezTo>
                  <a:cubicBezTo>
                    <a:pt x="91440" y="129540"/>
                    <a:pt x="96593" y="134370"/>
                    <a:pt x="102870" y="137160"/>
                  </a:cubicBezTo>
                  <a:cubicBezTo>
                    <a:pt x="113880" y="142053"/>
                    <a:pt x="125730" y="144780"/>
                    <a:pt x="137160" y="148590"/>
                  </a:cubicBezTo>
                  <a:cubicBezTo>
                    <a:pt x="168999" y="159203"/>
                    <a:pt x="153103" y="155235"/>
                    <a:pt x="205740" y="160020"/>
                  </a:cubicBezTo>
                  <a:cubicBezTo>
                    <a:pt x="230476" y="162269"/>
                    <a:pt x="255270" y="163830"/>
                    <a:pt x="280035" y="165735"/>
                  </a:cubicBezTo>
                  <a:cubicBezTo>
                    <a:pt x="291465" y="167640"/>
                    <a:pt x="302839" y="169919"/>
                    <a:pt x="314325" y="171450"/>
                  </a:cubicBezTo>
                  <a:cubicBezTo>
                    <a:pt x="331424" y="173730"/>
                    <a:pt x="348710" y="174542"/>
                    <a:pt x="365760" y="177165"/>
                  </a:cubicBezTo>
                  <a:cubicBezTo>
                    <a:pt x="373523" y="178359"/>
                    <a:pt x="380814" y="182013"/>
                    <a:pt x="388620" y="182880"/>
                  </a:cubicBezTo>
                  <a:cubicBezTo>
                    <a:pt x="415194" y="185833"/>
                    <a:pt x="441960" y="186690"/>
                    <a:pt x="468630" y="188595"/>
                  </a:cubicBezTo>
                  <a:cubicBezTo>
                    <a:pt x="540342" y="202937"/>
                    <a:pt x="505166" y="198232"/>
                    <a:pt x="640080" y="188595"/>
                  </a:cubicBezTo>
                  <a:cubicBezTo>
                    <a:pt x="646089" y="188166"/>
                    <a:pt x="651344" y="184187"/>
                    <a:pt x="657225" y="182880"/>
                  </a:cubicBezTo>
                  <a:cubicBezTo>
                    <a:pt x="668537" y="180366"/>
                    <a:pt x="680203" y="179679"/>
                    <a:pt x="691515" y="177165"/>
                  </a:cubicBezTo>
                  <a:cubicBezTo>
                    <a:pt x="697396" y="175858"/>
                    <a:pt x="702816" y="172911"/>
                    <a:pt x="708660" y="171450"/>
                  </a:cubicBezTo>
                  <a:cubicBezTo>
                    <a:pt x="718084" y="169094"/>
                    <a:pt x="727753" y="167842"/>
                    <a:pt x="737235" y="165735"/>
                  </a:cubicBezTo>
                  <a:cubicBezTo>
                    <a:pt x="744902" y="164031"/>
                    <a:pt x="752428" y="161724"/>
                    <a:pt x="760095" y="160020"/>
                  </a:cubicBezTo>
                  <a:cubicBezTo>
                    <a:pt x="769577" y="157913"/>
                    <a:pt x="779188" y="156412"/>
                    <a:pt x="788670" y="154305"/>
                  </a:cubicBezTo>
                  <a:cubicBezTo>
                    <a:pt x="796337" y="152601"/>
                    <a:pt x="803828" y="150130"/>
                    <a:pt x="811530" y="148590"/>
                  </a:cubicBezTo>
                  <a:cubicBezTo>
                    <a:pt x="822893" y="146317"/>
                    <a:pt x="834578" y="145685"/>
                    <a:pt x="845820" y="142875"/>
                  </a:cubicBezTo>
                  <a:lnTo>
                    <a:pt x="897255" y="125730"/>
                  </a:lnTo>
                  <a:cubicBezTo>
                    <a:pt x="902970" y="123825"/>
                    <a:pt x="909388" y="123357"/>
                    <a:pt x="914400" y="120015"/>
                  </a:cubicBezTo>
                  <a:cubicBezTo>
                    <a:pt x="920115" y="116205"/>
                    <a:pt x="925268" y="111375"/>
                    <a:pt x="931545" y="108585"/>
                  </a:cubicBezTo>
                  <a:cubicBezTo>
                    <a:pt x="942555" y="103692"/>
                    <a:pt x="955810" y="103838"/>
                    <a:pt x="965835" y="97155"/>
                  </a:cubicBezTo>
                  <a:cubicBezTo>
                    <a:pt x="971550" y="93345"/>
                    <a:pt x="976703" y="88515"/>
                    <a:pt x="982980" y="85725"/>
                  </a:cubicBezTo>
                  <a:cubicBezTo>
                    <a:pt x="993990" y="80832"/>
                    <a:pt x="1005840" y="78105"/>
                    <a:pt x="1017270" y="74295"/>
                  </a:cubicBezTo>
                  <a:cubicBezTo>
                    <a:pt x="1036971" y="67728"/>
                    <a:pt x="1030155" y="72840"/>
                    <a:pt x="1040130" y="62865"/>
                  </a:cubicBezTo>
                </a:path>
              </a:pathLst>
            </a:custGeom>
            <a:ln w="25400">
              <a:solidFill>
                <a:schemeClr val="bg1">
                  <a:lumMod val="9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73" name="Straight Connector 72"/>
          <p:cNvCxnSpPr/>
          <p:nvPr/>
        </p:nvCxnSpPr>
        <p:spPr>
          <a:xfrm rot="5400000" flipH="1" flipV="1">
            <a:off x="5656069" y="2177248"/>
            <a:ext cx="535311" cy="1313649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Connector 16"/>
          <p:cNvCxnSpPr/>
          <p:nvPr/>
        </p:nvCxnSpPr>
        <p:spPr>
          <a:xfrm rot="5400000" flipH="1" flipV="1">
            <a:off x="4905734" y="2093650"/>
            <a:ext cx="1244154" cy="67430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17"/>
          <p:cNvCxnSpPr/>
          <p:nvPr/>
        </p:nvCxnSpPr>
        <p:spPr>
          <a:xfrm rot="16200000" flipH="1">
            <a:off x="6039883" y="1856184"/>
            <a:ext cx="643723" cy="535311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3" name="Subtitle 2"/>
          <p:cNvSpPr txBox="1">
            <a:spLocks/>
          </p:cNvSpPr>
          <p:nvPr/>
        </p:nvSpPr>
        <p:spPr>
          <a:xfrm>
            <a:off x="762000" y="381000"/>
            <a:ext cx="7848600" cy="5334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Mutual Context Model Representation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116752" name="Object 16"/>
          <p:cNvGraphicFramePr>
            <a:graphicFrameLocks noChangeAspect="1"/>
          </p:cNvGraphicFramePr>
          <p:nvPr/>
        </p:nvGraphicFramePr>
        <p:xfrm>
          <a:off x="5518150" y="2730500"/>
          <a:ext cx="838200" cy="279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8625" name="Equation" r:id="rId5" imgW="838080" imgH="279360" progId="Equation.DSMT4">
                  <p:embed/>
                </p:oleObj>
              </mc:Choice>
              <mc:Fallback>
                <p:oleObj name="Equation" r:id="rId5" imgW="838080" imgH="27936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18150" y="2730500"/>
                        <a:ext cx="838200" cy="279400"/>
                      </a:xfrm>
                      <a:prstGeom prst="rect">
                        <a:avLst/>
                      </a:prstGeom>
                      <a:solidFill>
                        <a:schemeClr val="bg1">
                          <a:alpha val="89999"/>
                        </a:schemeClr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6753" name="Object 17"/>
          <p:cNvGraphicFramePr>
            <a:graphicFrameLocks noChangeAspect="1"/>
          </p:cNvGraphicFramePr>
          <p:nvPr/>
        </p:nvGraphicFramePr>
        <p:xfrm>
          <a:off x="5194300" y="2247900"/>
          <a:ext cx="787400" cy="279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8626" name="Equation" r:id="rId7" imgW="787320" imgH="279360" progId="Equation.DSMT4">
                  <p:embed/>
                </p:oleObj>
              </mc:Choice>
              <mc:Fallback>
                <p:oleObj name="Equation" r:id="rId7" imgW="787320" imgH="27936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94300" y="2247900"/>
                        <a:ext cx="787400" cy="279400"/>
                      </a:xfrm>
                      <a:prstGeom prst="rect">
                        <a:avLst/>
                      </a:prstGeom>
                      <a:solidFill>
                        <a:schemeClr val="bg1">
                          <a:alpha val="89999"/>
                        </a:schemeClr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6754" name="Object 18"/>
          <p:cNvGraphicFramePr>
            <a:graphicFrameLocks noChangeAspect="1"/>
          </p:cNvGraphicFramePr>
          <p:nvPr/>
        </p:nvGraphicFramePr>
        <p:xfrm>
          <a:off x="5924550" y="1968500"/>
          <a:ext cx="825500" cy="279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8627" name="Equation" r:id="rId9" imgW="825480" imgH="279360" progId="Equation.DSMT4">
                  <p:embed/>
                </p:oleObj>
              </mc:Choice>
              <mc:Fallback>
                <p:oleObj name="Equation" r:id="rId9" imgW="825480" imgH="27936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24550" y="1968500"/>
                        <a:ext cx="825500" cy="279400"/>
                      </a:xfrm>
                      <a:prstGeom prst="rect">
                        <a:avLst/>
                      </a:prstGeom>
                      <a:solidFill>
                        <a:schemeClr val="bg1">
                          <a:alpha val="89999"/>
                        </a:schemeClr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4" name="Object 113"/>
          <p:cNvGraphicFramePr>
            <a:graphicFrameLocks noChangeAspect="1"/>
          </p:cNvGraphicFramePr>
          <p:nvPr/>
        </p:nvGraphicFramePr>
        <p:xfrm>
          <a:off x="6959600" y="1549400"/>
          <a:ext cx="1308100" cy="53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8628" name="Equation" r:id="rId11" imgW="1307880" imgH="533160" progId="Equation.DSMT4">
                  <p:embed/>
                </p:oleObj>
              </mc:Choice>
              <mc:Fallback>
                <p:oleObj name="Equation" r:id="rId11" imgW="1307880" imgH="53316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59600" y="1549400"/>
                        <a:ext cx="1308100" cy="5334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5" name="TextBox 114"/>
          <p:cNvSpPr txBox="1"/>
          <p:nvPr/>
        </p:nvSpPr>
        <p:spPr>
          <a:xfrm>
            <a:off x="6248400" y="1219200"/>
            <a:ext cx="2590800" cy="369332"/>
          </a:xfrm>
          <a:prstGeom prst="rect">
            <a:avLst/>
          </a:prstGeom>
          <a:noFill/>
          <a:ln w="25400">
            <a:noFill/>
            <a:miter lim="800000"/>
          </a:ln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Arial" pitchFamily="34" charset="0"/>
                <a:cs typeface="Arial" pitchFamily="34" charset="0"/>
              </a:rPr>
              <a:t>Markov Random Field</a:t>
            </a:r>
            <a:endParaRPr lang="en-US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16" name="TextBox 115"/>
          <p:cNvSpPr txBox="1"/>
          <p:nvPr/>
        </p:nvSpPr>
        <p:spPr>
          <a:xfrm>
            <a:off x="7924800" y="2219980"/>
            <a:ext cx="990600" cy="584775"/>
          </a:xfrm>
          <a:prstGeom prst="rect">
            <a:avLst/>
          </a:prstGeom>
          <a:noFill/>
          <a:ln w="25400">
            <a:noFill/>
            <a:miter lim="800000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latin typeface="Arial" pitchFamily="34" charset="0"/>
                <a:cs typeface="Arial" pitchFamily="34" charset="0"/>
              </a:rPr>
              <a:t>Clique potential</a:t>
            </a:r>
            <a:endParaRPr lang="en-US" sz="1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17" name="TextBox 116"/>
          <p:cNvSpPr txBox="1"/>
          <p:nvPr/>
        </p:nvSpPr>
        <p:spPr>
          <a:xfrm>
            <a:off x="7162800" y="2219980"/>
            <a:ext cx="914400" cy="584775"/>
          </a:xfrm>
          <a:prstGeom prst="rect">
            <a:avLst/>
          </a:prstGeom>
          <a:noFill/>
          <a:ln w="25400">
            <a:noFill/>
            <a:miter lim="800000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latin typeface="Arial" pitchFamily="34" charset="0"/>
                <a:cs typeface="Arial" pitchFamily="34" charset="0"/>
              </a:rPr>
              <a:t>Clique weight</a:t>
            </a:r>
            <a:endParaRPr lang="en-US" sz="1600" dirty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18" name="Straight Arrow Connector 117"/>
          <p:cNvCxnSpPr/>
          <p:nvPr/>
        </p:nvCxnSpPr>
        <p:spPr>
          <a:xfrm rot="5400000" flipH="1" flipV="1">
            <a:off x="7680960" y="2082820"/>
            <a:ext cx="228600" cy="45720"/>
          </a:xfrm>
          <a:prstGeom prst="straightConnector1">
            <a:avLst/>
          </a:prstGeom>
          <a:ln w="158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9" name="Straight Arrow Connector 118"/>
          <p:cNvCxnSpPr/>
          <p:nvPr/>
        </p:nvCxnSpPr>
        <p:spPr>
          <a:xfrm rot="16200000" flipV="1">
            <a:off x="7947660" y="2014240"/>
            <a:ext cx="228600" cy="182880"/>
          </a:xfrm>
          <a:prstGeom prst="straightConnector1">
            <a:avLst/>
          </a:prstGeom>
          <a:ln w="158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Oval 54"/>
          <p:cNvSpPr>
            <a:spLocks noChangeAspect="1"/>
          </p:cNvSpPr>
          <p:nvPr/>
        </p:nvSpPr>
        <p:spPr>
          <a:xfrm>
            <a:off x="4991761" y="3052877"/>
            <a:ext cx="333573" cy="333573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endParaRPr lang="en-US" sz="1600" i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63" name="Object 4"/>
          <p:cNvGraphicFramePr>
            <a:graphicFrameLocks noChangeAspect="1"/>
          </p:cNvGraphicFramePr>
          <p:nvPr/>
        </p:nvGraphicFramePr>
        <p:xfrm>
          <a:off x="7007099" y="3747821"/>
          <a:ext cx="347472" cy="1563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8629" name="Equation" r:id="rId13" imgW="330120" imgH="164880" progId="Equation.DSMT4">
                  <p:embed/>
                </p:oleObj>
              </mc:Choice>
              <mc:Fallback>
                <p:oleObj name="Equation" r:id="rId13" imgW="330120" imgH="1648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07099" y="3747821"/>
                        <a:ext cx="347472" cy="15636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7" name="Group 156"/>
          <p:cNvGrpSpPr/>
          <p:nvPr/>
        </p:nvGrpSpPr>
        <p:grpSpPr>
          <a:xfrm>
            <a:off x="5756199" y="3608832"/>
            <a:ext cx="416966" cy="347472"/>
            <a:chOff x="5410200" y="3790950"/>
            <a:chExt cx="457200" cy="381000"/>
          </a:xfrm>
        </p:grpSpPr>
        <p:sp>
          <p:nvSpPr>
            <p:cNvPr id="87" name="Oval 86"/>
            <p:cNvSpPr>
              <a:spLocks noChangeAspect="1"/>
            </p:cNvSpPr>
            <p:nvPr/>
          </p:nvSpPr>
          <p:spPr>
            <a:xfrm>
              <a:off x="5425440" y="3806190"/>
              <a:ext cx="365760" cy="365760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baseline="-25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88" name="TextBox 87"/>
            <p:cNvSpPr txBox="1"/>
            <p:nvPr/>
          </p:nvSpPr>
          <p:spPr>
            <a:xfrm>
              <a:off x="5410200" y="3790950"/>
              <a:ext cx="457200" cy="371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i="1" dirty="0" smtClean="0">
                  <a:latin typeface="Times New Roman" pitchFamily="18" charset="0"/>
                  <a:cs typeface="Times New Roman" pitchFamily="18" charset="0"/>
                </a:rPr>
                <a:t>P</a:t>
              </a:r>
              <a:r>
                <a:rPr lang="en-US" sz="1600" baseline="-25000" dirty="0" smtClean="0">
                  <a:latin typeface="Times New Roman" pitchFamily="18" charset="0"/>
                  <a:cs typeface="Times New Roman" pitchFamily="18" charset="0"/>
                </a:rPr>
                <a:t>1</a:t>
              </a:r>
              <a:endParaRPr lang="en-US" sz="1600" baseline="-250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8" name="Group 158"/>
          <p:cNvGrpSpPr/>
          <p:nvPr/>
        </p:nvGrpSpPr>
        <p:grpSpPr>
          <a:xfrm>
            <a:off x="7632549" y="3608832"/>
            <a:ext cx="416966" cy="347472"/>
            <a:chOff x="7467600" y="3810000"/>
            <a:chExt cx="457200" cy="381000"/>
          </a:xfrm>
        </p:grpSpPr>
        <p:sp>
          <p:nvSpPr>
            <p:cNvPr id="83" name="TextBox 82"/>
            <p:cNvSpPr txBox="1"/>
            <p:nvPr/>
          </p:nvSpPr>
          <p:spPr>
            <a:xfrm>
              <a:off x="7467600" y="3810000"/>
              <a:ext cx="457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i="1" dirty="0" smtClean="0">
                  <a:latin typeface="Times New Roman" pitchFamily="18" charset="0"/>
                  <a:cs typeface="Times New Roman" pitchFamily="18" charset="0"/>
                </a:rPr>
                <a:t>P</a:t>
              </a:r>
              <a:r>
                <a:rPr lang="en-US" sz="1600" i="1" baseline="-25000" dirty="0" smtClean="0">
                  <a:latin typeface="Times New Roman" pitchFamily="18" charset="0"/>
                  <a:cs typeface="Times New Roman" pitchFamily="18" charset="0"/>
                </a:rPr>
                <a:t>N</a:t>
              </a:r>
              <a:endParaRPr lang="en-US" sz="1600" i="1" baseline="-250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84" name="Oval 83"/>
            <p:cNvSpPr>
              <a:spLocks noChangeAspect="1"/>
            </p:cNvSpPr>
            <p:nvPr/>
          </p:nvSpPr>
          <p:spPr>
            <a:xfrm>
              <a:off x="7482840" y="3825240"/>
              <a:ext cx="365760" cy="365760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baseline="-25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aphicFrame>
        <p:nvGraphicFramePr>
          <p:cNvPr id="58" name="Object 4"/>
          <p:cNvGraphicFramePr>
            <a:graphicFrameLocks noChangeAspect="1"/>
          </p:cNvGraphicFramePr>
          <p:nvPr/>
        </p:nvGraphicFramePr>
        <p:xfrm>
          <a:off x="7076593" y="4772863"/>
          <a:ext cx="347472" cy="1563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8630" name="Equation" r:id="rId15" imgW="330120" imgH="164880" progId="Equation.DSMT4">
                  <p:embed/>
                </p:oleObj>
              </mc:Choice>
              <mc:Fallback>
                <p:oleObj name="Equation" r:id="rId15" imgW="330120" imgH="1648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76593" y="4772863"/>
                        <a:ext cx="347472" cy="15636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9" name="Group 182"/>
          <p:cNvGrpSpPr/>
          <p:nvPr/>
        </p:nvGrpSpPr>
        <p:grpSpPr>
          <a:xfrm>
            <a:off x="4991759" y="4260569"/>
            <a:ext cx="416966" cy="376780"/>
            <a:chOff x="4571998" y="4524624"/>
            <a:chExt cx="457200" cy="413136"/>
          </a:xfrm>
        </p:grpSpPr>
        <p:sp>
          <p:nvSpPr>
            <p:cNvPr id="95" name="TextBox 94"/>
            <p:cNvSpPr txBox="1"/>
            <p:nvPr/>
          </p:nvSpPr>
          <p:spPr>
            <a:xfrm>
              <a:off x="4571998" y="4524624"/>
              <a:ext cx="457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i="1" dirty="0" smtClean="0">
                  <a:latin typeface="Times New Roman" pitchFamily="18" charset="0"/>
                  <a:cs typeface="Times New Roman" pitchFamily="18" charset="0"/>
                </a:rPr>
                <a:t>f</a:t>
              </a:r>
              <a:r>
                <a:rPr lang="en-US" sz="1600" i="1" baseline="-25000" dirty="0" smtClean="0">
                  <a:latin typeface="Times New Roman" pitchFamily="18" charset="0"/>
                  <a:cs typeface="Times New Roman" pitchFamily="18" charset="0"/>
                </a:rPr>
                <a:t>O</a:t>
              </a:r>
              <a:endParaRPr lang="en-US" sz="1600" i="1" baseline="-250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96" name="Oval 95"/>
            <p:cNvSpPr>
              <a:spLocks noChangeAspect="1"/>
            </p:cNvSpPr>
            <p:nvPr/>
          </p:nvSpPr>
          <p:spPr>
            <a:xfrm>
              <a:off x="4572000" y="4572000"/>
              <a:ext cx="365760" cy="365760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54" name="Oval 53"/>
          <p:cNvSpPr>
            <a:spLocks noChangeAspect="1"/>
          </p:cNvSpPr>
          <p:nvPr/>
        </p:nvSpPr>
        <p:spPr>
          <a:xfrm>
            <a:off x="6590132" y="2396850"/>
            <a:ext cx="333573" cy="333573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</a:t>
            </a:r>
            <a:endParaRPr lang="en-US" sz="1600" i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6" name="Oval 55"/>
          <p:cNvSpPr>
            <a:spLocks noChangeAspect="1"/>
          </p:cNvSpPr>
          <p:nvPr/>
        </p:nvSpPr>
        <p:spPr>
          <a:xfrm>
            <a:off x="5825694" y="1524000"/>
            <a:ext cx="333573" cy="333573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endParaRPr lang="en-US" sz="1600" i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0" name="Group 157"/>
          <p:cNvGrpSpPr/>
          <p:nvPr/>
        </p:nvGrpSpPr>
        <p:grpSpPr>
          <a:xfrm>
            <a:off x="6451143" y="3608832"/>
            <a:ext cx="416966" cy="347472"/>
            <a:chOff x="6172200" y="3733800"/>
            <a:chExt cx="457200" cy="381000"/>
          </a:xfrm>
        </p:grpSpPr>
        <p:sp>
          <p:nvSpPr>
            <p:cNvPr id="85" name="TextBox 84"/>
            <p:cNvSpPr txBox="1"/>
            <p:nvPr/>
          </p:nvSpPr>
          <p:spPr>
            <a:xfrm>
              <a:off x="6172200" y="3733800"/>
              <a:ext cx="457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i="1" dirty="0" smtClean="0">
                  <a:latin typeface="Times New Roman" pitchFamily="18" charset="0"/>
                  <a:cs typeface="Times New Roman" pitchFamily="18" charset="0"/>
                </a:rPr>
                <a:t>P</a:t>
              </a:r>
              <a:r>
                <a:rPr lang="en-US" sz="1600" baseline="-25000" dirty="0" smtClean="0">
                  <a:latin typeface="Times New Roman" pitchFamily="18" charset="0"/>
                  <a:cs typeface="Times New Roman" pitchFamily="18" charset="0"/>
                </a:rPr>
                <a:t>2</a:t>
              </a:r>
              <a:endParaRPr lang="en-US" sz="1600" baseline="-250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86" name="Oval 85"/>
            <p:cNvSpPr>
              <a:spLocks noChangeAspect="1"/>
            </p:cNvSpPr>
            <p:nvPr/>
          </p:nvSpPr>
          <p:spPr>
            <a:xfrm>
              <a:off x="6187440" y="3749040"/>
              <a:ext cx="365760" cy="365760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baseline="-25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1" name="Group 183"/>
          <p:cNvGrpSpPr/>
          <p:nvPr/>
        </p:nvGrpSpPr>
        <p:grpSpPr>
          <a:xfrm>
            <a:off x="5756199" y="4651248"/>
            <a:ext cx="416966" cy="347472"/>
            <a:chOff x="5410200" y="5010150"/>
            <a:chExt cx="457200" cy="381000"/>
          </a:xfrm>
        </p:grpSpPr>
        <p:sp>
          <p:nvSpPr>
            <p:cNvPr id="93" name="TextBox 92"/>
            <p:cNvSpPr txBox="1"/>
            <p:nvPr/>
          </p:nvSpPr>
          <p:spPr>
            <a:xfrm>
              <a:off x="5410200" y="5010150"/>
              <a:ext cx="457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i="1" dirty="0" smtClean="0">
                  <a:latin typeface="Times New Roman" pitchFamily="18" charset="0"/>
                  <a:cs typeface="Times New Roman" pitchFamily="18" charset="0"/>
                </a:rPr>
                <a:t>f</a:t>
              </a:r>
              <a:r>
                <a:rPr lang="en-US" sz="1600" baseline="-25000" dirty="0" smtClean="0">
                  <a:latin typeface="Times New Roman" pitchFamily="18" charset="0"/>
                  <a:cs typeface="Times New Roman" pitchFamily="18" charset="0"/>
                </a:rPr>
                <a:t>1</a:t>
              </a:r>
              <a:endParaRPr lang="en-US" sz="1600" baseline="-250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94" name="Oval 93"/>
            <p:cNvSpPr>
              <a:spLocks noChangeAspect="1"/>
            </p:cNvSpPr>
            <p:nvPr/>
          </p:nvSpPr>
          <p:spPr>
            <a:xfrm>
              <a:off x="5425440" y="5025390"/>
              <a:ext cx="365760" cy="365760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baseline="-25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2" name="Group 184"/>
          <p:cNvGrpSpPr/>
          <p:nvPr/>
        </p:nvGrpSpPr>
        <p:grpSpPr>
          <a:xfrm>
            <a:off x="6451143" y="4651248"/>
            <a:ext cx="416966" cy="347472"/>
            <a:chOff x="6172200" y="4953000"/>
            <a:chExt cx="457200" cy="381000"/>
          </a:xfrm>
        </p:grpSpPr>
        <p:sp>
          <p:nvSpPr>
            <p:cNvPr id="91" name="TextBox 90"/>
            <p:cNvSpPr txBox="1"/>
            <p:nvPr/>
          </p:nvSpPr>
          <p:spPr>
            <a:xfrm>
              <a:off x="6172200" y="4953000"/>
              <a:ext cx="457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i="1" dirty="0" smtClean="0">
                  <a:latin typeface="Times New Roman" pitchFamily="18" charset="0"/>
                  <a:cs typeface="Times New Roman" pitchFamily="18" charset="0"/>
                </a:rPr>
                <a:t>f</a:t>
              </a:r>
              <a:r>
                <a:rPr lang="en-US" sz="1600" baseline="-25000" dirty="0" smtClean="0">
                  <a:latin typeface="Times New Roman" pitchFamily="18" charset="0"/>
                  <a:cs typeface="Times New Roman" pitchFamily="18" charset="0"/>
                </a:rPr>
                <a:t>2</a:t>
              </a:r>
              <a:endParaRPr lang="en-US" sz="1600" baseline="-250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92" name="Oval 91"/>
            <p:cNvSpPr>
              <a:spLocks noChangeAspect="1"/>
            </p:cNvSpPr>
            <p:nvPr/>
          </p:nvSpPr>
          <p:spPr>
            <a:xfrm>
              <a:off x="6187440" y="4968240"/>
              <a:ext cx="365760" cy="365760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baseline="-25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3" name="Group 185"/>
          <p:cNvGrpSpPr/>
          <p:nvPr/>
        </p:nvGrpSpPr>
        <p:grpSpPr>
          <a:xfrm>
            <a:off x="7632549" y="4651248"/>
            <a:ext cx="416966" cy="347472"/>
            <a:chOff x="7467600" y="5029200"/>
            <a:chExt cx="457200" cy="381000"/>
          </a:xfrm>
        </p:grpSpPr>
        <p:sp>
          <p:nvSpPr>
            <p:cNvPr id="89" name="TextBox 88"/>
            <p:cNvSpPr txBox="1"/>
            <p:nvPr/>
          </p:nvSpPr>
          <p:spPr>
            <a:xfrm>
              <a:off x="7467600" y="5029200"/>
              <a:ext cx="457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i="1" dirty="0" smtClean="0">
                  <a:latin typeface="Times New Roman" pitchFamily="18" charset="0"/>
                  <a:cs typeface="Times New Roman" pitchFamily="18" charset="0"/>
                </a:rPr>
                <a:t>f</a:t>
              </a:r>
              <a:r>
                <a:rPr lang="en-US" sz="1600" i="1" baseline="-25000" dirty="0" smtClean="0">
                  <a:latin typeface="Times New Roman" pitchFamily="18" charset="0"/>
                  <a:cs typeface="Times New Roman" pitchFamily="18" charset="0"/>
                </a:rPr>
                <a:t>N</a:t>
              </a:r>
              <a:endParaRPr lang="en-US" sz="1600" i="1" baseline="-250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90" name="Oval 89"/>
            <p:cNvSpPr>
              <a:spLocks noChangeAspect="1"/>
            </p:cNvSpPr>
            <p:nvPr/>
          </p:nvSpPr>
          <p:spPr>
            <a:xfrm>
              <a:off x="7482840" y="5044440"/>
              <a:ext cx="365760" cy="365760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baseline="-25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104" name="Rectangle 103"/>
          <p:cNvSpPr/>
          <p:nvPr/>
        </p:nvSpPr>
        <p:spPr>
          <a:xfrm>
            <a:off x="533400" y="1447800"/>
            <a:ext cx="4191000" cy="685800"/>
          </a:xfrm>
          <a:prstGeom prst="rect">
            <a:avLst/>
          </a:prstGeom>
          <a:solidFill>
            <a:srgbClr val="0000FF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05" name="Object 13"/>
          <p:cNvGraphicFramePr>
            <a:graphicFrameLocks noChangeAspect="1"/>
          </p:cNvGraphicFramePr>
          <p:nvPr/>
        </p:nvGraphicFramePr>
        <p:xfrm>
          <a:off x="819150" y="1531938"/>
          <a:ext cx="787400" cy="279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8631" name="Equation" r:id="rId16" imgW="787320" imgH="279360" progId="Equation.DSMT4">
                  <p:embed/>
                </p:oleObj>
              </mc:Choice>
              <mc:Fallback>
                <p:oleObj name="Equation" r:id="rId16" imgW="787320" imgH="27936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19150" y="1531938"/>
                        <a:ext cx="787400" cy="279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6" name="Object 14"/>
          <p:cNvGraphicFramePr>
            <a:graphicFrameLocks noChangeAspect="1"/>
          </p:cNvGraphicFramePr>
          <p:nvPr/>
        </p:nvGraphicFramePr>
        <p:xfrm>
          <a:off x="1689100" y="1531938"/>
          <a:ext cx="825500" cy="279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8632" name="Equation" r:id="rId18" imgW="825480" imgH="279360" progId="Equation.DSMT4">
                  <p:embed/>
                </p:oleObj>
              </mc:Choice>
              <mc:Fallback>
                <p:oleObj name="Equation" r:id="rId18" imgW="825480" imgH="27936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89100" y="1531938"/>
                        <a:ext cx="825500" cy="279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7" name="Object 15"/>
          <p:cNvGraphicFramePr>
            <a:graphicFrameLocks noChangeAspect="1"/>
          </p:cNvGraphicFramePr>
          <p:nvPr/>
        </p:nvGraphicFramePr>
        <p:xfrm>
          <a:off x="2590800" y="1531938"/>
          <a:ext cx="838200" cy="279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8633" name="Equation" r:id="rId20" imgW="838080" imgH="279360" progId="Equation.DSMT4">
                  <p:embed/>
                </p:oleObj>
              </mc:Choice>
              <mc:Fallback>
                <p:oleObj name="Equation" r:id="rId20" imgW="838080" imgH="27936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90800" y="1531938"/>
                        <a:ext cx="838200" cy="279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8" name="TextBox 107"/>
          <p:cNvSpPr txBox="1"/>
          <p:nvPr/>
        </p:nvSpPr>
        <p:spPr>
          <a:xfrm>
            <a:off x="609600" y="1524000"/>
            <a:ext cx="4191000" cy="615553"/>
          </a:xfrm>
          <a:prstGeom prst="rect">
            <a:avLst/>
          </a:prstGeom>
          <a:noFill/>
          <a:ln w="25400">
            <a:noFill/>
            <a:miter lim="800000"/>
          </a:ln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1500" dirty="0" smtClean="0">
                <a:latin typeface="Arial" pitchFamily="34" charset="0"/>
                <a:cs typeface="Arial" pitchFamily="34" charset="0"/>
              </a:rPr>
              <a:t>                ,                ,                 </a:t>
            </a:r>
            <a:r>
              <a:rPr lang="en-US" sz="1700" dirty="0" smtClean="0">
                <a:latin typeface="Arial" pitchFamily="34" charset="0"/>
                <a:cs typeface="Arial" pitchFamily="34" charset="0"/>
              </a:rPr>
              <a:t>: Frequency of </a:t>
            </a:r>
            <a:r>
              <a:rPr lang="en-US" sz="17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co-occurrence</a:t>
            </a:r>
            <a:r>
              <a:rPr lang="en-US" sz="1700" dirty="0" smtClean="0">
                <a:latin typeface="Arial" pitchFamily="34" charset="0"/>
                <a:cs typeface="Arial" pitchFamily="34" charset="0"/>
              </a:rPr>
              <a:t> between </a:t>
            </a:r>
            <a:r>
              <a:rPr lang="en-US" sz="1700" i="1" dirty="0" smtClean="0"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sz="17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n-US" sz="1700" i="1" dirty="0" smtClean="0"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1700" dirty="0" smtClean="0">
                <a:latin typeface="Arial" pitchFamily="34" charset="0"/>
                <a:cs typeface="Arial" pitchFamily="34" charset="0"/>
              </a:rPr>
              <a:t>, and </a:t>
            </a:r>
            <a:r>
              <a:rPr lang="en-US" sz="1700" i="1" dirty="0" smtClean="0">
                <a:latin typeface="Times New Roman" pitchFamily="18" charset="0"/>
                <a:cs typeface="Times New Roman" pitchFamily="18" charset="0"/>
              </a:rPr>
              <a:t>H</a:t>
            </a:r>
            <a:r>
              <a:rPr lang="en-US" sz="1700" dirty="0" smtClean="0">
                <a:latin typeface="Arial" pitchFamily="34" charset="0"/>
                <a:cs typeface="Arial" pitchFamily="34" charset="0"/>
              </a:rPr>
              <a:t>.</a:t>
            </a:r>
            <a:endParaRPr lang="en-US" sz="17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0" name="TextBox 99"/>
          <p:cNvSpPr txBox="1"/>
          <p:nvPr/>
        </p:nvSpPr>
        <p:spPr>
          <a:xfrm>
            <a:off x="6766987" y="6525126"/>
            <a:ext cx="239706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Slide Credit: Yao/Fei-Fei</a:t>
            </a:r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1899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167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167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167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167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167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167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167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167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167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5" grpId="0"/>
      <p:bldP spid="116" grpId="0"/>
      <p:bldP spid="117" grpId="0"/>
      <p:bldP spid="104" grpId="0" animBg="1"/>
      <p:bldP spid="108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" name="Picture 104" descr="tennis_player_0_new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735285" y="4267200"/>
            <a:ext cx="4180115" cy="1371600"/>
          </a:xfrm>
          <a:prstGeom prst="rect">
            <a:avLst/>
          </a:prstGeom>
        </p:spPr>
      </p:pic>
      <p:sp>
        <p:nvSpPr>
          <p:cNvPr id="106" name="Rectangle 105"/>
          <p:cNvSpPr/>
          <p:nvPr/>
        </p:nvSpPr>
        <p:spPr>
          <a:xfrm>
            <a:off x="4724400" y="4267200"/>
            <a:ext cx="4191000" cy="1447800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Oval 55"/>
          <p:cNvSpPr>
            <a:spLocks noChangeAspect="1"/>
          </p:cNvSpPr>
          <p:nvPr/>
        </p:nvSpPr>
        <p:spPr>
          <a:xfrm>
            <a:off x="5825694" y="1524000"/>
            <a:ext cx="333573" cy="333573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endParaRPr lang="en-US" sz="1600" i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" name="Group 177"/>
          <p:cNvGrpSpPr/>
          <p:nvPr/>
        </p:nvGrpSpPr>
        <p:grpSpPr>
          <a:xfrm>
            <a:off x="5964681" y="2681572"/>
            <a:ext cx="1730619" cy="990010"/>
            <a:chOff x="5638797" y="2793268"/>
            <a:chExt cx="1897608" cy="1085537"/>
          </a:xfrm>
        </p:grpSpPr>
        <p:cxnSp>
          <p:nvCxnSpPr>
            <p:cNvPr id="97" name="Straight Connector 96"/>
            <p:cNvCxnSpPr>
              <a:stCxn id="88" idx="0"/>
              <a:endCxn id="54" idx="3"/>
            </p:cNvCxnSpPr>
            <p:nvPr/>
          </p:nvCxnSpPr>
          <p:spPr>
            <a:xfrm rot="5400000" flipH="1" flipV="1">
              <a:off x="5500114" y="2931952"/>
              <a:ext cx="1016732" cy="739365"/>
            </a:xfrm>
            <a:prstGeom prst="line">
              <a:avLst/>
            </a:prstGeom>
            <a:ln w="38100">
              <a:solidFill>
                <a:srgbClr val="0000FF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Connector 97"/>
            <p:cNvCxnSpPr>
              <a:stCxn id="85" idx="0"/>
              <a:endCxn id="54" idx="4"/>
            </p:cNvCxnSpPr>
            <p:nvPr/>
          </p:nvCxnSpPr>
          <p:spPr>
            <a:xfrm rot="5400000" flipH="1" flipV="1">
              <a:off x="5972555" y="3275077"/>
              <a:ext cx="963168" cy="106681"/>
            </a:xfrm>
            <a:prstGeom prst="line">
              <a:avLst/>
            </a:prstGeom>
            <a:ln w="38100">
              <a:solidFill>
                <a:srgbClr val="0000FF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/>
            <p:cNvCxnSpPr>
              <a:stCxn id="84" idx="1"/>
              <a:endCxn id="54" idx="5"/>
            </p:cNvCxnSpPr>
            <p:nvPr/>
          </p:nvCxnSpPr>
          <p:spPr>
            <a:xfrm rot="16200000" flipV="1">
              <a:off x="6543831" y="2886231"/>
              <a:ext cx="1085537" cy="899611"/>
            </a:xfrm>
            <a:prstGeom prst="line">
              <a:avLst/>
            </a:prstGeom>
            <a:ln w="38100">
              <a:solidFill>
                <a:srgbClr val="0000FF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" name="Group 183"/>
          <p:cNvGrpSpPr/>
          <p:nvPr/>
        </p:nvGrpSpPr>
        <p:grpSpPr>
          <a:xfrm>
            <a:off x="5756199" y="4651248"/>
            <a:ext cx="416966" cy="347472"/>
            <a:chOff x="5410200" y="5010150"/>
            <a:chExt cx="457200" cy="381000"/>
          </a:xfrm>
        </p:grpSpPr>
        <p:sp>
          <p:nvSpPr>
            <p:cNvPr id="93" name="TextBox 92"/>
            <p:cNvSpPr txBox="1"/>
            <p:nvPr/>
          </p:nvSpPr>
          <p:spPr>
            <a:xfrm>
              <a:off x="5410200" y="5010150"/>
              <a:ext cx="457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i="1" dirty="0" smtClean="0">
                  <a:latin typeface="Times New Roman" pitchFamily="18" charset="0"/>
                  <a:cs typeface="Times New Roman" pitchFamily="18" charset="0"/>
                </a:rPr>
                <a:t>f</a:t>
              </a:r>
              <a:r>
                <a:rPr lang="en-US" sz="1600" baseline="-25000" dirty="0" smtClean="0">
                  <a:latin typeface="Times New Roman" pitchFamily="18" charset="0"/>
                  <a:cs typeface="Times New Roman" pitchFamily="18" charset="0"/>
                </a:rPr>
                <a:t>1</a:t>
              </a:r>
              <a:endParaRPr lang="en-US" sz="1600" baseline="-250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94" name="Oval 93"/>
            <p:cNvSpPr>
              <a:spLocks noChangeAspect="1"/>
            </p:cNvSpPr>
            <p:nvPr/>
          </p:nvSpPr>
          <p:spPr>
            <a:xfrm>
              <a:off x="5425440" y="5025390"/>
              <a:ext cx="365760" cy="365760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baseline="-25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5" name="Group 184"/>
          <p:cNvGrpSpPr/>
          <p:nvPr/>
        </p:nvGrpSpPr>
        <p:grpSpPr>
          <a:xfrm>
            <a:off x="6451143" y="4651248"/>
            <a:ext cx="416966" cy="347472"/>
            <a:chOff x="6172200" y="4953000"/>
            <a:chExt cx="457200" cy="381000"/>
          </a:xfrm>
        </p:grpSpPr>
        <p:sp>
          <p:nvSpPr>
            <p:cNvPr id="91" name="TextBox 90"/>
            <p:cNvSpPr txBox="1"/>
            <p:nvPr/>
          </p:nvSpPr>
          <p:spPr>
            <a:xfrm>
              <a:off x="6172200" y="4953000"/>
              <a:ext cx="457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i="1" dirty="0" smtClean="0">
                  <a:latin typeface="Times New Roman" pitchFamily="18" charset="0"/>
                  <a:cs typeface="Times New Roman" pitchFamily="18" charset="0"/>
                </a:rPr>
                <a:t>f</a:t>
              </a:r>
              <a:r>
                <a:rPr lang="en-US" sz="1600" baseline="-25000" dirty="0" smtClean="0">
                  <a:latin typeface="Times New Roman" pitchFamily="18" charset="0"/>
                  <a:cs typeface="Times New Roman" pitchFamily="18" charset="0"/>
                </a:rPr>
                <a:t>2</a:t>
              </a:r>
              <a:endParaRPr lang="en-US" sz="1600" baseline="-250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92" name="Oval 91"/>
            <p:cNvSpPr>
              <a:spLocks noChangeAspect="1"/>
            </p:cNvSpPr>
            <p:nvPr/>
          </p:nvSpPr>
          <p:spPr>
            <a:xfrm>
              <a:off x="6187440" y="4968240"/>
              <a:ext cx="365760" cy="365760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baseline="-25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6" name="Group 185"/>
          <p:cNvGrpSpPr/>
          <p:nvPr/>
        </p:nvGrpSpPr>
        <p:grpSpPr>
          <a:xfrm>
            <a:off x="7632549" y="4651248"/>
            <a:ext cx="416966" cy="347472"/>
            <a:chOff x="7467600" y="5029200"/>
            <a:chExt cx="457200" cy="381000"/>
          </a:xfrm>
        </p:grpSpPr>
        <p:sp>
          <p:nvSpPr>
            <p:cNvPr id="89" name="TextBox 88"/>
            <p:cNvSpPr txBox="1"/>
            <p:nvPr/>
          </p:nvSpPr>
          <p:spPr>
            <a:xfrm>
              <a:off x="7467600" y="5029200"/>
              <a:ext cx="457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i="1" dirty="0" smtClean="0">
                  <a:latin typeface="Times New Roman" pitchFamily="18" charset="0"/>
                  <a:cs typeface="Times New Roman" pitchFamily="18" charset="0"/>
                </a:rPr>
                <a:t>f</a:t>
              </a:r>
              <a:r>
                <a:rPr lang="en-US" sz="1600" i="1" baseline="-25000" dirty="0" smtClean="0">
                  <a:latin typeface="Times New Roman" pitchFamily="18" charset="0"/>
                  <a:cs typeface="Times New Roman" pitchFamily="18" charset="0"/>
                </a:rPr>
                <a:t>N</a:t>
              </a:r>
              <a:endParaRPr lang="en-US" sz="1600" i="1" baseline="-250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90" name="Oval 89"/>
            <p:cNvSpPr>
              <a:spLocks noChangeAspect="1"/>
            </p:cNvSpPr>
            <p:nvPr/>
          </p:nvSpPr>
          <p:spPr>
            <a:xfrm>
              <a:off x="7482840" y="5044440"/>
              <a:ext cx="365760" cy="365760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baseline="-25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7" name="Group 180"/>
          <p:cNvGrpSpPr/>
          <p:nvPr/>
        </p:nvGrpSpPr>
        <p:grpSpPr>
          <a:xfrm>
            <a:off x="5181600" y="3386450"/>
            <a:ext cx="2654688" cy="1278697"/>
            <a:chOff x="4671329" y="3566160"/>
            <a:chExt cx="2910841" cy="1402080"/>
          </a:xfrm>
        </p:grpSpPr>
        <p:cxnSp>
          <p:nvCxnSpPr>
            <p:cNvPr id="79" name="Straight Connector 24"/>
            <p:cNvCxnSpPr>
              <a:stCxn id="96" idx="0"/>
              <a:endCxn id="55" idx="4"/>
            </p:cNvCxnSpPr>
            <p:nvPr/>
          </p:nvCxnSpPr>
          <p:spPr>
            <a:xfrm rot="5400000" flipH="1" flipV="1">
              <a:off x="4168409" y="4069080"/>
              <a:ext cx="1005840" cy="0"/>
            </a:xfrm>
            <a:prstGeom prst="line">
              <a:avLst/>
            </a:prstGeom>
            <a:ln w="2540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/>
            <p:cNvCxnSpPr>
              <a:stCxn id="94" idx="0"/>
              <a:endCxn id="87" idx="4"/>
            </p:cNvCxnSpPr>
            <p:nvPr/>
          </p:nvCxnSpPr>
          <p:spPr>
            <a:xfrm rot="5400000" flipH="1" flipV="1">
              <a:off x="5136149" y="4579620"/>
              <a:ext cx="777240" cy="0"/>
            </a:xfrm>
            <a:prstGeom prst="line">
              <a:avLst/>
            </a:prstGeom>
            <a:ln w="2540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/>
            <p:cNvCxnSpPr>
              <a:stCxn id="92" idx="0"/>
              <a:endCxn id="86" idx="4"/>
            </p:cNvCxnSpPr>
            <p:nvPr/>
          </p:nvCxnSpPr>
          <p:spPr>
            <a:xfrm rot="5400000" flipH="1" flipV="1">
              <a:off x="5898149" y="4579620"/>
              <a:ext cx="777240" cy="0"/>
            </a:xfrm>
            <a:prstGeom prst="line">
              <a:avLst/>
            </a:prstGeom>
            <a:ln w="2540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/>
            <p:cNvCxnSpPr>
              <a:stCxn id="90" idx="0"/>
              <a:endCxn id="84" idx="4"/>
            </p:cNvCxnSpPr>
            <p:nvPr/>
          </p:nvCxnSpPr>
          <p:spPr>
            <a:xfrm rot="5400000" flipH="1" flipV="1">
              <a:off x="7193550" y="4579620"/>
              <a:ext cx="777240" cy="0"/>
            </a:xfrm>
            <a:prstGeom prst="line">
              <a:avLst/>
            </a:prstGeom>
            <a:ln w="2540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" name="Group 178"/>
          <p:cNvGrpSpPr/>
          <p:nvPr/>
        </p:nvGrpSpPr>
        <p:grpSpPr>
          <a:xfrm>
            <a:off x="5257800" y="3219664"/>
            <a:ext cx="2312450" cy="569854"/>
            <a:chOff x="4800644" y="3383281"/>
            <a:chExt cx="2598645" cy="624840"/>
          </a:xfrm>
        </p:grpSpPr>
        <p:cxnSp>
          <p:nvCxnSpPr>
            <p:cNvPr id="76" name="Straight Connector 75"/>
            <p:cNvCxnSpPr>
              <a:stCxn id="55" idx="5"/>
              <a:endCxn id="88" idx="1"/>
            </p:cNvCxnSpPr>
            <p:nvPr/>
          </p:nvCxnSpPr>
          <p:spPr>
            <a:xfrm rot="16200000" flipH="1">
              <a:off x="4822138" y="3491101"/>
              <a:ext cx="483015" cy="526004"/>
            </a:xfrm>
            <a:prstGeom prst="line">
              <a:avLst/>
            </a:prstGeom>
            <a:ln w="38100">
              <a:solidFill>
                <a:srgbClr val="0000FF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/>
            <p:cNvCxnSpPr/>
            <p:nvPr/>
          </p:nvCxnSpPr>
          <p:spPr>
            <a:xfrm>
              <a:off x="4953000" y="3474720"/>
              <a:ext cx="1234440" cy="438912"/>
            </a:xfrm>
            <a:prstGeom prst="line">
              <a:avLst/>
            </a:prstGeom>
            <a:ln w="38100">
              <a:solidFill>
                <a:srgbClr val="0000FF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/>
            <p:cNvCxnSpPr>
              <a:stCxn id="84" idx="2"/>
              <a:endCxn id="55" idx="6"/>
            </p:cNvCxnSpPr>
            <p:nvPr/>
          </p:nvCxnSpPr>
          <p:spPr>
            <a:xfrm rot="10800000">
              <a:off x="4854208" y="3383281"/>
              <a:ext cx="2545081" cy="624840"/>
            </a:xfrm>
            <a:prstGeom prst="line">
              <a:avLst/>
            </a:prstGeom>
            <a:ln w="38100">
              <a:solidFill>
                <a:srgbClr val="0000FF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" name="Group 103"/>
          <p:cNvGrpSpPr/>
          <p:nvPr/>
        </p:nvGrpSpPr>
        <p:grpSpPr>
          <a:xfrm>
            <a:off x="6096000" y="3789518"/>
            <a:ext cx="1621678" cy="375269"/>
            <a:chOff x="6103671" y="3789518"/>
            <a:chExt cx="1690208" cy="375269"/>
          </a:xfrm>
        </p:grpSpPr>
        <p:cxnSp>
          <p:nvCxnSpPr>
            <p:cNvPr id="69" name="Straight Connector 18"/>
            <p:cNvCxnSpPr>
              <a:stCxn id="87" idx="6"/>
              <a:endCxn id="86" idx="2"/>
            </p:cNvCxnSpPr>
            <p:nvPr/>
          </p:nvCxnSpPr>
          <p:spPr>
            <a:xfrm>
              <a:off x="6103671" y="3789518"/>
              <a:ext cx="361371" cy="0"/>
            </a:xfrm>
            <a:prstGeom prst="line">
              <a:avLst/>
            </a:prstGeom>
            <a:ln w="38100">
              <a:solidFill>
                <a:srgbClr val="0000FF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0" name="Freeform 19"/>
            <p:cNvSpPr/>
            <p:nvPr/>
          </p:nvSpPr>
          <p:spPr>
            <a:xfrm>
              <a:off x="6110377" y="3956304"/>
              <a:ext cx="1683502" cy="208483"/>
            </a:xfrm>
            <a:custGeom>
              <a:avLst/>
              <a:gdLst>
                <a:gd name="connsiteX0" fmla="*/ 0 w 1857375"/>
                <a:gd name="connsiteY0" fmla="*/ 0 h 257175"/>
                <a:gd name="connsiteX1" fmla="*/ 17145 w 1857375"/>
                <a:gd name="connsiteY1" fmla="*/ 5715 h 257175"/>
                <a:gd name="connsiteX2" fmla="*/ 28575 w 1857375"/>
                <a:gd name="connsiteY2" fmla="*/ 34290 h 257175"/>
                <a:gd name="connsiteX3" fmla="*/ 34290 w 1857375"/>
                <a:gd name="connsiteY3" fmla="*/ 51435 h 257175"/>
                <a:gd name="connsiteX4" fmla="*/ 68580 w 1857375"/>
                <a:gd name="connsiteY4" fmla="*/ 85725 h 257175"/>
                <a:gd name="connsiteX5" fmla="*/ 108585 w 1857375"/>
                <a:gd name="connsiteY5" fmla="*/ 125730 h 257175"/>
                <a:gd name="connsiteX6" fmla="*/ 142875 w 1857375"/>
                <a:gd name="connsiteY6" fmla="*/ 154305 h 257175"/>
                <a:gd name="connsiteX7" fmla="*/ 160020 w 1857375"/>
                <a:gd name="connsiteY7" fmla="*/ 160020 h 257175"/>
                <a:gd name="connsiteX8" fmla="*/ 194310 w 1857375"/>
                <a:gd name="connsiteY8" fmla="*/ 182880 h 257175"/>
                <a:gd name="connsiteX9" fmla="*/ 234315 w 1857375"/>
                <a:gd name="connsiteY9" fmla="*/ 194310 h 257175"/>
                <a:gd name="connsiteX10" fmla="*/ 251460 w 1857375"/>
                <a:gd name="connsiteY10" fmla="*/ 205740 h 257175"/>
                <a:gd name="connsiteX11" fmla="*/ 274320 w 1857375"/>
                <a:gd name="connsiteY11" fmla="*/ 211455 h 257175"/>
                <a:gd name="connsiteX12" fmla="*/ 314325 w 1857375"/>
                <a:gd name="connsiteY12" fmla="*/ 222885 h 257175"/>
                <a:gd name="connsiteX13" fmla="*/ 348615 w 1857375"/>
                <a:gd name="connsiteY13" fmla="*/ 228600 h 257175"/>
                <a:gd name="connsiteX14" fmla="*/ 377190 w 1857375"/>
                <a:gd name="connsiteY14" fmla="*/ 234315 h 257175"/>
                <a:gd name="connsiteX15" fmla="*/ 440055 w 1857375"/>
                <a:gd name="connsiteY15" fmla="*/ 245745 h 257175"/>
                <a:gd name="connsiteX16" fmla="*/ 462915 w 1857375"/>
                <a:gd name="connsiteY16" fmla="*/ 251460 h 257175"/>
                <a:gd name="connsiteX17" fmla="*/ 834390 w 1857375"/>
                <a:gd name="connsiteY17" fmla="*/ 257175 h 257175"/>
                <a:gd name="connsiteX18" fmla="*/ 1148715 w 1857375"/>
                <a:gd name="connsiteY18" fmla="*/ 251460 h 257175"/>
                <a:gd name="connsiteX19" fmla="*/ 1388745 w 1857375"/>
                <a:gd name="connsiteY19" fmla="*/ 240030 h 257175"/>
                <a:gd name="connsiteX20" fmla="*/ 1428750 w 1857375"/>
                <a:gd name="connsiteY20" fmla="*/ 234315 h 257175"/>
                <a:gd name="connsiteX21" fmla="*/ 1480185 w 1857375"/>
                <a:gd name="connsiteY21" fmla="*/ 222885 h 257175"/>
                <a:gd name="connsiteX22" fmla="*/ 1508760 w 1857375"/>
                <a:gd name="connsiteY22" fmla="*/ 217170 h 257175"/>
                <a:gd name="connsiteX23" fmla="*/ 1531620 w 1857375"/>
                <a:gd name="connsiteY23" fmla="*/ 205740 h 257175"/>
                <a:gd name="connsiteX24" fmla="*/ 1571625 w 1857375"/>
                <a:gd name="connsiteY24" fmla="*/ 194310 h 257175"/>
                <a:gd name="connsiteX25" fmla="*/ 1588770 w 1857375"/>
                <a:gd name="connsiteY25" fmla="*/ 188595 h 257175"/>
                <a:gd name="connsiteX26" fmla="*/ 1628775 w 1857375"/>
                <a:gd name="connsiteY26" fmla="*/ 182880 h 257175"/>
                <a:gd name="connsiteX27" fmla="*/ 1663065 w 1857375"/>
                <a:gd name="connsiteY27" fmla="*/ 165735 h 257175"/>
                <a:gd name="connsiteX28" fmla="*/ 1680210 w 1857375"/>
                <a:gd name="connsiteY28" fmla="*/ 160020 h 257175"/>
                <a:gd name="connsiteX29" fmla="*/ 1697355 w 1857375"/>
                <a:gd name="connsiteY29" fmla="*/ 148590 h 257175"/>
                <a:gd name="connsiteX30" fmla="*/ 1731645 w 1857375"/>
                <a:gd name="connsiteY30" fmla="*/ 137160 h 257175"/>
                <a:gd name="connsiteX31" fmla="*/ 1765935 w 1857375"/>
                <a:gd name="connsiteY31" fmla="*/ 120015 h 257175"/>
                <a:gd name="connsiteX32" fmla="*/ 1823085 w 1857375"/>
                <a:gd name="connsiteY32" fmla="*/ 80010 h 257175"/>
                <a:gd name="connsiteX33" fmla="*/ 1840230 w 1857375"/>
                <a:gd name="connsiteY33" fmla="*/ 68580 h 257175"/>
                <a:gd name="connsiteX34" fmla="*/ 1845945 w 1857375"/>
                <a:gd name="connsiteY34" fmla="*/ 51435 h 257175"/>
                <a:gd name="connsiteX35" fmla="*/ 1857375 w 1857375"/>
                <a:gd name="connsiteY35" fmla="*/ 34290 h 257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1857375" h="257175">
                  <a:moveTo>
                    <a:pt x="0" y="0"/>
                  </a:moveTo>
                  <a:cubicBezTo>
                    <a:pt x="5715" y="1905"/>
                    <a:pt x="13288" y="1087"/>
                    <a:pt x="17145" y="5715"/>
                  </a:cubicBezTo>
                  <a:cubicBezTo>
                    <a:pt x="23712" y="13596"/>
                    <a:pt x="24973" y="24684"/>
                    <a:pt x="28575" y="34290"/>
                  </a:cubicBezTo>
                  <a:cubicBezTo>
                    <a:pt x="30690" y="39931"/>
                    <a:pt x="30592" y="46680"/>
                    <a:pt x="34290" y="51435"/>
                  </a:cubicBezTo>
                  <a:cubicBezTo>
                    <a:pt x="44214" y="64194"/>
                    <a:pt x="59614" y="72275"/>
                    <a:pt x="68580" y="85725"/>
                  </a:cubicBezTo>
                  <a:cubicBezTo>
                    <a:pt x="94782" y="125027"/>
                    <a:pt x="78408" y="115671"/>
                    <a:pt x="108585" y="125730"/>
                  </a:cubicBezTo>
                  <a:cubicBezTo>
                    <a:pt x="121224" y="138369"/>
                    <a:pt x="126962" y="146348"/>
                    <a:pt x="142875" y="154305"/>
                  </a:cubicBezTo>
                  <a:cubicBezTo>
                    <a:pt x="148263" y="156999"/>
                    <a:pt x="154754" y="157094"/>
                    <a:pt x="160020" y="160020"/>
                  </a:cubicBezTo>
                  <a:cubicBezTo>
                    <a:pt x="172028" y="166691"/>
                    <a:pt x="180983" y="179548"/>
                    <a:pt x="194310" y="182880"/>
                  </a:cubicBezTo>
                  <a:cubicBezTo>
                    <a:pt x="201634" y="184711"/>
                    <a:pt x="226116" y="190211"/>
                    <a:pt x="234315" y="194310"/>
                  </a:cubicBezTo>
                  <a:cubicBezTo>
                    <a:pt x="240458" y="197382"/>
                    <a:pt x="245147" y="203034"/>
                    <a:pt x="251460" y="205740"/>
                  </a:cubicBezTo>
                  <a:cubicBezTo>
                    <a:pt x="258679" y="208834"/>
                    <a:pt x="266768" y="209297"/>
                    <a:pt x="274320" y="211455"/>
                  </a:cubicBezTo>
                  <a:cubicBezTo>
                    <a:pt x="299739" y="218718"/>
                    <a:pt x="284548" y="216930"/>
                    <a:pt x="314325" y="222885"/>
                  </a:cubicBezTo>
                  <a:cubicBezTo>
                    <a:pt x="325688" y="225158"/>
                    <a:pt x="337214" y="226527"/>
                    <a:pt x="348615" y="228600"/>
                  </a:cubicBezTo>
                  <a:cubicBezTo>
                    <a:pt x="358172" y="230338"/>
                    <a:pt x="367633" y="232577"/>
                    <a:pt x="377190" y="234315"/>
                  </a:cubicBezTo>
                  <a:cubicBezTo>
                    <a:pt x="411310" y="240519"/>
                    <a:pt x="408292" y="238687"/>
                    <a:pt x="440055" y="245745"/>
                  </a:cubicBezTo>
                  <a:cubicBezTo>
                    <a:pt x="447722" y="247449"/>
                    <a:pt x="455064" y="251232"/>
                    <a:pt x="462915" y="251460"/>
                  </a:cubicBezTo>
                  <a:cubicBezTo>
                    <a:pt x="586703" y="255048"/>
                    <a:pt x="710565" y="255270"/>
                    <a:pt x="834390" y="257175"/>
                  </a:cubicBezTo>
                  <a:lnTo>
                    <a:pt x="1148715" y="251460"/>
                  </a:lnTo>
                  <a:cubicBezTo>
                    <a:pt x="1228777" y="248984"/>
                    <a:pt x="1388745" y="240030"/>
                    <a:pt x="1388745" y="240030"/>
                  </a:cubicBezTo>
                  <a:cubicBezTo>
                    <a:pt x="1402080" y="238125"/>
                    <a:pt x="1415463" y="236530"/>
                    <a:pt x="1428750" y="234315"/>
                  </a:cubicBezTo>
                  <a:cubicBezTo>
                    <a:pt x="1463223" y="228569"/>
                    <a:pt x="1449360" y="229735"/>
                    <a:pt x="1480185" y="222885"/>
                  </a:cubicBezTo>
                  <a:cubicBezTo>
                    <a:pt x="1489667" y="220778"/>
                    <a:pt x="1499235" y="219075"/>
                    <a:pt x="1508760" y="217170"/>
                  </a:cubicBezTo>
                  <a:cubicBezTo>
                    <a:pt x="1516380" y="213360"/>
                    <a:pt x="1523789" y="209096"/>
                    <a:pt x="1531620" y="205740"/>
                  </a:cubicBezTo>
                  <a:cubicBezTo>
                    <a:pt x="1545323" y="199867"/>
                    <a:pt x="1557125" y="198453"/>
                    <a:pt x="1571625" y="194310"/>
                  </a:cubicBezTo>
                  <a:cubicBezTo>
                    <a:pt x="1577417" y="192655"/>
                    <a:pt x="1582863" y="189776"/>
                    <a:pt x="1588770" y="188595"/>
                  </a:cubicBezTo>
                  <a:cubicBezTo>
                    <a:pt x="1601979" y="185953"/>
                    <a:pt x="1615440" y="184785"/>
                    <a:pt x="1628775" y="182880"/>
                  </a:cubicBezTo>
                  <a:cubicBezTo>
                    <a:pt x="1671869" y="168515"/>
                    <a:pt x="1618750" y="187892"/>
                    <a:pt x="1663065" y="165735"/>
                  </a:cubicBezTo>
                  <a:cubicBezTo>
                    <a:pt x="1668453" y="163041"/>
                    <a:pt x="1674822" y="162714"/>
                    <a:pt x="1680210" y="160020"/>
                  </a:cubicBezTo>
                  <a:cubicBezTo>
                    <a:pt x="1686353" y="156948"/>
                    <a:pt x="1691078" y="151380"/>
                    <a:pt x="1697355" y="148590"/>
                  </a:cubicBezTo>
                  <a:cubicBezTo>
                    <a:pt x="1708365" y="143697"/>
                    <a:pt x="1721620" y="143843"/>
                    <a:pt x="1731645" y="137160"/>
                  </a:cubicBezTo>
                  <a:cubicBezTo>
                    <a:pt x="1753802" y="122388"/>
                    <a:pt x="1742274" y="127902"/>
                    <a:pt x="1765935" y="120015"/>
                  </a:cubicBezTo>
                  <a:cubicBezTo>
                    <a:pt x="1799785" y="94628"/>
                    <a:pt x="1780870" y="108154"/>
                    <a:pt x="1823085" y="80010"/>
                  </a:cubicBezTo>
                  <a:lnTo>
                    <a:pt x="1840230" y="68580"/>
                  </a:lnTo>
                  <a:cubicBezTo>
                    <a:pt x="1842135" y="62865"/>
                    <a:pt x="1843251" y="56823"/>
                    <a:pt x="1845945" y="51435"/>
                  </a:cubicBezTo>
                  <a:cubicBezTo>
                    <a:pt x="1849017" y="45292"/>
                    <a:pt x="1857375" y="34290"/>
                    <a:pt x="1857375" y="34290"/>
                  </a:cubicBezTo>
                </a:path>
              </a:pathLst>
            </a:custGeom>
            <a:ln w="38100">
              <a:solidFill>
                <a:srgbClr val="0000FF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Freeform 20"/>
            <p:cNvSpPr/>
            <p:nvPr/>
          </p:nvSpPr>
          <p:spPr>
            <a:xfrm>
              <a:off x="6874816" y="3886810"/>
              <a:ext cx="903427" cy="159018"/>
            </a:xfrm>
            <a:custGeom>
              <a:avLst/>
              <a:gdLst>
                <a:gd name="connsiteX0" fmla="*/ 0 w 1040130"/>
                <a:gd name="connsiteY0" fmla="*/ 0 h 202937"/>
                <a:gd name="connsiteX1" fmla="*/ 51435 w 1040130"/>
                <a:gd name="connsiteY1" fmla="*/ 74295 h 202937"/>
                <a:gd name="connsiteX2" fmla="*/ 74295 w 1040130"/>
                <a:gd name="connsiteY2" fmla="*/ 108585 h 202937"/>
                <a:gd name="connsiteX3" fmla="*/ 85725 w 1040130"/>
                <a:gd name="connsiteY3" fmla="*/ 125730 h 202937"/>
                <a:gd name="connsiteX4" fmla="*/ 102870 w 1040130"/>
                <a:gd name="connsiteY4" fmla="*/ 137160 h 202937"/>
                <a:gd name="connsiteX5" fmla="*/ 137160 w 1040130"/>
                <a:gd name="connsiteY5" fmla="*/ 148590 h 202937"/>
                <a:gd name="connsiteX6" fmla="*/ 205740 w 1040130"/>
                <a:gd name="connsiteY6" fmla="*/ 160020 h 202937"/>
                <a:gd name="connsiteX7" fmla="*/ 280035 w 1040130"/>
                <a:gd name="connsiteY7" fmla="*/ 165735 h 202937"/>
                <a:gd name="connsiteX8" fmla="*/ 314325 w 1040130"/>
                <a:gd name="connsiteY8" fmla="*/ 171450 h 202937"/>
                <a:gd name="connsiteX9" fmla="*/ 365760 w 1040130"/>
                <a:gd name="connsiteY9" fmla="*/ 177165 h 202937"/>
                <a:gd name="connsiteX10" fmla="*/ 388620 w 1040130"/>
                <a:gd name="connsiteY10" fmla="*/ 182880 h 202937"/>
                <a:gd name="connsiteX11" fmla="*/ 468630 w 1040130"/>
                <a:gd name="connsiteY11" fmla="*/ 188595 h 202937"/>
                <a:gd name="connsiteX12" fmla="*/ 640080 w 1040130"/>
                <a:gd name="connsiteY12" fmla="*/ 188595 h 202937"/>
                <a:gd name="connsiteX13" fmla="*/ 657225 w 1040130"/>
                <a:gd name="connsiteY13" fmla="*/ 182880 h 202937"/>
                <a:gd name="connsiteX14" fmla="*/ 691515 w 1040130"/>
                <a:gd name="connsiteY14" fmla="*/ 177165 h 202937"/>
                <a:gd name="connsiteX15" fmla="*/ 708660 w 1040130"/>
                <a:gd name="connsiteY15" fmla="*/ 171450 h 202937"/>
                <a:gd name="connsiteX16" fmla="*/ 737235 w 1040130"/>
                <a:gd name="connsiteY16" fmla="*/ 165735 h 202937"/>
                <a:gd name="connsiteX17" fmla="*/ 760095 w 1040130"/>
                <a:gd name="connsiteY17" fmla="*/ 160020 h 202937"/>
                <a:gd name="connsiteX18" fmla="*/ 788670 w 1040130"/>
                <a:gd name="connsiteY18" fmla="*/ 154305 h 202937"/>
                <a:gd name="connsiteX19" fmla="*/ 811530 w 1040130"/>
                <a:gd name="connsiteY19" fmla="*/ 148590 h 202937"/>
                <a:gd name="connsiteX20" fmla="*/ 845820 w 1040130"/>
                <a:gd name="connsiteY20" fmla="*/ 142875 h 202937"/>
                <a:gd name="connsiteX21" fmla="*/ 897255 w 1040130"/>
                <a:gd name="connsiteY21" fmla="*/ 125730 h 202937"/>
                <a:gd name="connsiteX22" fmla="*/ 914400 w 1040130"/>
                <a:gd name="connsiteY22" fmla="*/ 120015 h 202937"/>
                <a:gd name="connsiteX23" fmla="*/ 931545 w 1040130"/>
                <a:gd name="connsiteY23" fmla="*/ 108585 h 202937"/>
                <a:gd name="connsiteX24" fmla="*/ 965835 w 1040130"/>
                <a:gd name="connsiteY24" fmla="*/ 97155 h 202937"/>
                <a:gd name="connsiteX25" fmla="*/ 982980 w 1040130"/>
                <a:gd name="connsiteY25" fmla="*/ 85725 h 202937"/>
                <a:gd name="connsiteX26" fmla="*/ 1017270 w 1040130"/>
                <a:gd name="connsiteY26" fmla="*/ 74295 h 202937"/>
                <a:gd name="connsiteX27" fmla="*/ 1040130 w 1040130"/>
                <a:gd name="connsiteY27" fmla="*/ 62865 h 2029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1040130" h="202937">
                  <a:moveTo>
                    <a:pt x="0" y="0"/>
                  </a:moveTo>
                  <a:cubicBezTo>
                    <a:pt x="34408" y="34408"/>
                    <a:pt x="8715" y="5943"/>
                    <a:pt x="51435" y="74295"/>
                  </a:cubicBezTo>
                  <a:cubicBezTo>
                    <a:pt x="58716" y="85944"/>
                    <a:pt x="66675" y="97155"/>
                    <a:pt x="74295" y="108585"/>
                  </a:cubicBezTo>
                  <a:cubicBezTo>
                    <a:pt x="78105" y="114300"/>
                    <a:pt x="80010" y="121920"/>
                    <a:pt x="85725" y="125730"/>
                  </a:cubicBezTo>
                  <a:cubicBezTo>
                    <a:pt x="91440" y="129540"/>
                    <a:pt x="96593" y="134370"/>
                    <a:pt x="102870" y="137160"/>
                  </a:cubicBezTo>
                  <a:cubicBezTo>
                    <a:pt x="113880" y="142053"/>
                    <a:pt x="125730" y="144780"/>
                    <a:pt x="137160" y="148590"/>
                  </a:cubicBezTo>
                  <a:cubicBezTo>
                    <a:pt x="168999" y="159203"/>
                    <a:pt x="153103" y="155235"/>
                    <a:pt x="205740" y="160020"/>
                  </a:cubicBezTo>
                  <a:cubicBezTo>
                    <a:pt x="230476" y="162269"/>
                    <a:pt x="255270" y="163830"/>
                    <a:pt x="280035" y="165735"/>
                  </a:cubicBezTo>
                  <a:cubicBezTo>
                    <a:pt x="291465" y="167640"/>
                    <a:pt x="302839" y="169919"/>
                    <a:pt x="314325" y="171450"/>
                  </a:cubicBezTo>
                  <a:cubicBezTo>
                    <a:pt x="331424" y="173730"/>
                    <a:pt x="348710" y="174542"/>
                    <a:pt x="365760" y="177165"/>
                  </a:cubicBezTo>
                  <a:cubicBezTo>
                    <a:pt x="373523" y="178359"/>
                    <a:pt x="380814" y="182013"/>
                    <a:pt x="388620" y="182880"/>
                  </a:cubicBezTo>
                  <a:cubicBezTo>
                    <a:pt x="415194" y="185833"/>
                    <a:pt x="441960" y="186690"/>
                    <a:pt x="468630" y="188595"/>
                  </a:cubicBezTo>
                  <a:cubicBezTo>
                    <a:pt x="540342" y="202937"/>
                    <a:pt x="505166" y="198232"/>
                    <a:pt x="640080" y="188595"/>
                  </a:cubicBezTo>
                  <a:cubicBezTo>
                    <a:pt x="646089" y="188166"/>
                    <a:pt x="651344" y="184187"/>
                    <a:pt x="657225" y="182880"/>
                  </a:cubicBezTo>
                  <a:cubicBezTo>
                    <a:pt x="668537" y="180366"/>
                    <a:pt x="680203" y="179679"/>
                    <a:pt x="691515" y="177165"/>
                  </a:cubicBezTo>
                  <a:cubicBezTo>
                    <a:pt x="697396" y="175858"/>
                    <a:pt x="702816" y="172911"/>
                    <a:pt x="708660" y="171450"/>
                  </a:cubicBezTo>
                  <a:cubicBezTo>
                    <a:pt x="718084" y="169094"/>
                    <a:pt x="727753" y="167842"/>
                    <a:pt x="737235" y="165735"/>
                  </a:cubicBezTo>
                  <a:cubicBezTo>
                    <a:pt x="744902" y="164031"/>
                    <a:pt x="752428" y="161724"/>
                    <a:pt x="760095" y="160020"/>
                  </a:cubicBezTo>
                  <a:cubicBezTo>
                    <a:pt x="769577" y="157913"/>
                    <a:pt x="779188" y="156412"/>
                    <a:pt x="788670" y="154305"/>
                  </a:cubicBezTo>
                  <a:cubicBezTo>
                    <a:pt x="796337" y="152601"/>
                    <a:pt x="803828" y="150130"/>
                    <a:pt x="811530" y="148590"/>
                  </a:cubicBezTo>
                  <a:cubicBezTo>
                    <a:pt x="822893" y="146317"/>
                    <a:pt x="834578" y="145685"/>
                    <a:pt x="845820" y="142875"/>
                  </a:cubicBezTo>
                  <a:lnTo>
                    <a:pt x="897255" y="125730"/>
                  </a:lnTo>
                  <a:cubicBezTo>
                    <a:pt x="902970" y="123825"/>
                    <a:pt x="909388" y="123357"/>
                    <a:pt x="914400" y="120015"/>
                  </a:cubicBezTo>
                  <a:cubicBezTo>
                    <a:pt x="920115" y="116205"/>
                    <a:pt x="925268" y="111375"/>
                    <a:pt x="931545" y="108585"/>
                  </a:cubicBezTo>
                  <a:cubicBezTo>
                    <a:pt x="942555" y="103692"/>
                    <a:pt x="955810" y="103838"/>
                    <a:pt x="965835" y="97155"/>
                  </a:cubicBezTo>
                  <a:cubicBezTo>
                    <a:pt x="971550" y="93345"/>
                    <a:pt x="976703" y="88515"/>
                    <a:pt x="982980" y="85725"/>
                  </a:cubicBezTo>
                  <a:cubicBezTo>
                    <a:pt x="993990" y="80832"/>
                    <a:pt x="1005840" y="78105"/>
                    <a:pt x="1017270" y="74295"/>
                  </a:cubicBezTo>
                  <a:cubicBezTo>
                    <a:pt x="1036971" y="67728"/>
                    <a:pt x="1030155" y="72840"/>
                    <a:pt x="1040130" y="62865"/>
                  </a:cubicBezTo>
                </a:path>
              </a:pathLst>
            </a:custGeom>
            <a:ln w="38100">
              <a:solidFill>
                <a:srgbClr val="0000FF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73" name="Straight Connector 72"/>
          <p:cNvCxnSpPr>
            <a:stCxn id="55" idx="7"/>
          </p:cNvCxnSpPr>
          <p:nvPr/>
        </p:nvCxnSpPr>
        <p:spPr>
          <a:xfrm rot="5400000" flipH="1" flipV="1">
            <a:off x="5665652" y="2177248"/>
            <a:ext cx="535311" cy="1313649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Connector 16"/>
          <p:cNvCxnSpPr>
            <a:endCxn id="56" idx="3"/>
          </p:cNvCxnSpPr>
          <p:nvPr/>
        </p:nvCxnSpPr>
        <p:spPr>
          <a:xfrm rot="5400000" flipH="1" flipV="1">
            <a:off x="4915317" y="2093650"/>
            <a:ext cx="1244154" cy="67430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17"/>
          <p:cNvCxnSpPr>
            <a:endCxn id="54" idx="1"/>
          </p:cNvCxnSpPr>
          <p:nvPr/>
        </p:nvCxnSpPr>
        <p:spPr>
          <a:xfrm rot="16200000" flipH="1">
            <a:off x="6049466" y="1856184"/>
            <a:ext cx="643723" cy="535311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3" name="Subtitle 2"/>
          <p:cNvSpPr txBox="1">
            <a:spLocks/>
          </p:cNvSpPr>
          <p:nvPr/>
        </p:nvSpPr>
        <p:spPr>
          <a:xfrm>
            <a:off x="762000" y="381000"/>
            <a:ext cx="7848600" cy="5334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Mutual Context Model Representation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117775" name="Object 15"/>
          <p:cNvGraphicFramePr>
            <a:graphicFrameLocks noChangeAspect="1"/>
          </p:cNvGraphicFramePr>
          <p:nvPr/>
        </p:nvGraphicFramePr>
        <p:xfrm>
          <a:off x="5289550" y="3263900"/>
          <a:ext cx="838200" cy="279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9741" name="Equation" r:id="rId5" imgW="838080" imgH="279360" progId="Equation.DSMT4">
                  <p:embed/>
                </p:oleObj>
              </mc:Choice>
              <mc:Fallback>
                <p:oleObj name="Equation" r:id="rId5" imgW="838080" imgH="27936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89550" y="3263900"/>
                        <a:ext cx="838200" cy="279400"/>
                      </a:xfrm>
                      <a:prstGeom prst="rect">
                        <a:avLst/>
                      </a:prstGeom>
                      <a:solidFill>
                        <a:schemeClr val="bg1">
                          <a:alpha val="89999"/>
                        </a:schemeClr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7776" name="Object 16"/>
          <p:cNvGraphicFramePr>
            <a:graphicFrameLocks noChangeAspect="1"/>
          </p:cNvGraphicFramePr>
          <p:nvPr/>
        </p:nvGraphicFramePr>
        <p:xfrm>
          <a:off x="6762750" y="3949700"/>
          <a:ext cx="901700" cy="279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9742" name="Equation" r:id="rId7" imgW="901440" imgH="279360" progId="Equation.DSMT4">
                  <p:embed/>
                </p:oleObj>
              </mc:Choice>
              <mc:Fallback>
                <p:oleObj name="Equation" r:id="rId7" imgW="901440" imgH="27936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62750" y="3949700"/>
                        <a:ext cx="901700" cy="279400"/>
                      </a:xfrm>
                      <a:prstGeom prst="rect">
                        <a:avLst/>
                      </a:prstGeom>
                      <a:solidFill>
                        <a:schemeClr val="bg1">
                          <a:alpha val="89999"/>
                        </a:schemeClr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8" name="Object 4"/>
          <p:cNvGraphicFramePr>
            <a:graphicFrameLocks noChangeAspect="1"/>
          </p:cNvGraphicFramePr>
          <p:nvPr/>
        </p:nvGraphicFramePr>
        <p:xfrm>
          <a:off x="7076593" y="4772863"/>
          <a:ext cx="347472" cy="1563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9743" name="Equation" r:id="rId9" imgW="330120" imgH="164880" progId="Equation.DSMT4">
                  <p:embed/>
                </p:oleObj>
              </mc:Choice>
              <mc:Fallback>
                <p:oleObj name="Equation" r:id="rId9" imgW="330120" imgH="1648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76593" y="4772863"/>
                        <a:ext cx="347472" cy="15636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0" name="Group 182"/>
          <p:cNvGrpSpPr/>
          <p:nvPr/>
        </p:nvGrpSpPr>
        <p:grpSpPr>
          <a:xfrm>
            <a:off x="4991759" y="4260569"/>
            <a:ext cx="416966" cy="376780"/>
            <a:chOff x="4571998" y="4524624"/>
            <a:chExt cx="457200" cy="413136"/>
          </a:xfrm>
        </p:grpSpPr>
        <p:sp>
          <p:nvSpPr>
            <p:cNvPr id="95" name="TextBox 94"/>
            <p:cNvSpPr txBox="1"/>
            <p:nvPr/>
          </p:nvSpPr>
          <p:spPr>
            <a:xfrm>
              <a:off x="4571998" y="4524624"/>
              <a:ext cx="457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i="1" dirty="0" smtClean="0">
                  <a:latin typeface="Times New Roman" pitchFamily="18" charset="0"/>
                  <a:cs typeface="Times New Roman" pitchFamily="18" charset="0"/>
                </a:rPr>
                <a:t>f</a:t>
              </a:r>
              <a:r>
                <a:rPr lang="en-US" sz="1600" i="1" baseline="-25000" dirty="0" smtClean="0">
                  <a:latin typeface="Times New Roman" pitchFamily="18" charset="0"/>
                  <a:cs typeface="Times New Roman" pitchFamily="18" charset="0"/>
                </a:rPr>
                <a:t>O</a:t>
              </a:r>
              <a:endParaRPr lang="en-US" sz="1600" i="1" baseline="-250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96" name="Oval 95"/>
            <p:cNvSpPr>
              <a:spLocks noChangeAspect="1"/>
            </p:cNvSpPr>
            <p:nvPr/>
          </p:nvSpPr>
          <p:spPr>
            <a:xfrm>
              <a:off x="4572000" y="4572000"/>
              <a:ext cx="365760" cy="365760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aphicFrame>
        <p:nvGraphicFramePr>
          <p:cNvPr id="63" name="Object 4"/>
          <p:cNvGraphicFramePr>
            <a:graphicFrameLocks noChangeAspect="1"/>
          </p:cNvGraphicFramePr>
          <p:nvPr/>
        </p:nvGraphicFramePr>
        <p:xfrm>
          <a:off x="7007099" y="3747821"/>
          <a:ext cx="347472" cy="1563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9744" name="Equation" r:id="rId11" imgW="330120" imgH="164880" progId="Equation.DSMT4">
                  <p:embed/>
                </p:oleObj>
              </mc:Choice>
              <mc:Fallback>
                <p:oleObj name="Equation" r:id="rId11" imgW="330120" imgH="1648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07099" y="3747821"/>
                        <a:ext cx="347472" cy="15636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1" name="Group 156"/>
          <p:cNvGrpSpPr/>
          <p:nvPr/>
        </p:nvGrpSpPr>
        <p:grpSpPr>
          <a:xfrm>
            <a:off x="5756199" y="3608832"/>
            <a:ext cx="416966" cy="347472"/>
            <a:chOff x="5410200" y="3790950"/>
            <a:chExt cx="457200" cy="381000"/>
          </a:xfrm>
        </p:grpSpPr>
        <p:sp>
          <p:nvSpPr>
            <p:cNvPr id="87" name="Oval 86"/>
            <p:cNvSpPr>
              <a:spLocks noChangeAspect="1"/>
            </p:cNvSpPr>
            <p:nvPr/>
          </p:nvSpPr>
          <p:spPr>
            <a:xfrm>
              <a:off x="5425440" y="3806190"/>
              <a:ext cx="365760" cy="365760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baseline="-25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88" name="TextBox 87"/>
            <p:cNvSpPr txBox="1"/>
            <p:nvPr/>
          </p:nvSpPr>
          <p:spPr>
            <a:xfrm>
              <a:off x="5410200" y="3790950"/>
              <a:ext cx="457200" cy="371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i="1" dirty="0" smtClean="0">
                  <a:latin typeface="Times New Roman" pitchFamily="18" charset="0"/>
                  <a:cs typeface="Times New Roman" pitchFamily="18" charset="0"/>
                </a:rPr>
                <a:t>P</a:t>
              </a:r>
              <a:r>
                <a:rPr lang="en-US" sz="1600" baseline="-25000" dirty="0" smtClean="0">
                  <a:latin typeface="Times New Roman" pitchFamily="18" charset="0"/>
                  <a:cs typeface="Times New Roman" pitchFamily="18" charset="0"/>
                </a:rPr>
                <a:t>1</a:t>
              </a:r>
              <a:endParaRPr lang="en-US" sz="1600" baseline="-250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2" name="Group 158"/>
          <p:cNvGrpSpPr/>
          <p:nvPr/>
        </p:nvGrpSpPr>
        <p:grpSpPr>
          <a:xfrm>
            <a:off x="7632549" y="3608832"/>
            <a:ext cx="416966" cy="347472"/>
            <a:chOff x="7467600" y="3810000"/>
            <a:chExt cx="457200" cy="381000"/>
          </a:xfrm>
        </p:grpSpPr>
        <p:sp>
          <p:nvSpPr>
            <p:cNvPr id="83" name="TextBox 82"/>
            <p:cNvSpPr txBox="1"/>
            <p:nvPr/>
          </p:nvSpPr>
          <p:spPr>
            <a:xfrm>
              <a:off x="7467600" y="3810000"/>
              <a:ext cx="457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i="1" dirty="0" smtClean="0">
                  <a:latin typeface="Times New Roman" pitchFamily="18" charset="0"/>
                  <a:cs typeface="Times New Roman" pitchFamily="18" charset="0"/>
                </a:rPr>
                <a:t>P</a:t>
              </a:r>
              <a:r>
                <a:rPr lang="en-US" sz="1600" i="1" baseline="-25000" dirty="0" smtClean="0">
                  <a:latin typeface="Times New Roman" pitchFamily="18" charset="0"/>
                  <a:cs typeface="Times New Roman" pitchFamily="18" charset="0"/>
                </a:rPr>
                <a:t>N</a:t>
              </a:r>
              <a:endParaRPr lang="en-US" sz="1600" i="1" baseline="-250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84" name="Oval 83"/>
            <p:cNvSpPr>
              <a:spLocks noChangeAspect="1"/>
            </p:cNvSpPr>
            <p:nvPr/>
          </p:nvSpPr>
          <p:spPr>
            <a:xfrm>
              <a:off x="7482840" y="3825240"/>
              <a:ext cx="365760" cy="365760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baseline="-25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3" name="Group 157"/>
          <p:cNvGrpSpPr/>
          <p:nvPr/>
        </p:nvGrpSpPr>
        <p:grpSpPr>
          <a:xfrm>
            <a:off x="6451143" y="3608832"/>
            <a:ext cx="416966" cy="347472"/>
            <a:chOff x="6172200" y="3733800"/>
            <a:chExt cx="457200" cy="381000"/>
          </a:xfrm>
        </p:grpSpPr>
        <p:sp>
          <p:nvSpPr>
            <p:cNvPr id="85" name="TextBox 84"/>
            <p:cNvSpPr txBox="1"/>
            <p:nvPr/>
          </p:nvSpPr>
          <p:spPr>
            <a:xfrm>
              <a:off x="6172200" y="3733800"/>
              <a:ext cx="457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i="1" dirty="0" smtClean="0">
                  <a:latin typeface="Times New Roman" pitchFamily="18" charset="0"/>
                  <a:cs typeface="Times New Roman" pitchFamily="18" charset="0"/>
                </a:rPr>
                <a:t>P</a:t>
              </a:r>
              <a:r>
                <a:rPr lang="en-US" sz="1600" baseline="-25000" dirty="0" smtClean="0">
                  <a:latin typeface="Times New Roman" pitchFamily="18" charset="0"/>
                  <a:cs typeface="Times New Roman" pitchFamily="18" charset="0"/>
                </a:rPr>
                <a:t>2</a:t>
              </a:r>
              <a:endParaRPr lang="en-US" sz="1600" baseline="-250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86" name="Oval 85"/>
            <p:cNvSpPr>
              <a:spLocks noChangeAspect="1"/>
            </p:cNvSpPr>
            <p:nvPr/>
          </p:nvSpPr>
          <p:spPr>
            <a:xfrm>
              <a:off x="6187440" y="3749040"/>
              <a:ext cx="365760" cy="365760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baseline="-25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55" name="Oval 54"/>
          <p:cNvSpPr>
            <a:spLocks noChangeAspect="1"/>
          </p:cNvSpPr>
          <p:nvPr/>
        </p:nvSpPr>
        <p:spPr>
          <a:xfrm>
            <a:off x="4991761" y="3052877"/>
            <a:ext cx="333573" cy="333573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endParaRPr lang="en-US" sz="1600" i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4" name="Oval 53"/>
          <p:cNvSpPr>
            <a:spLocks noChangeAspect="1"/>
          </p:cNvSpPr>
          <p:nvPr/>
        </p:nvSpPr>
        <p:spPr>
          <a:xfrm>
            <a:off x="6590132" y="2396850"/>
            <a:ext cx="333573" cy="333573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</a:t>
            </a:r>
            <a:endParaRPr lang="en-US" sz="1600" i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1" name="Rectangle 100"/>
          <p:cNvSpPr/>
          <p:nvPr/>
        </p:nvSpPr>
        <p:spPr>
          <a:xfrm>
            <a:off x="533400" y="2286000"/>
            <a:ext cx="4267200" cy="1219200"/>
          </a:xfrm>
          <a:prstGeom prst="rect">
            <a:avLst/>
          </a:prstGeom>
          <a:solidFill>
            <a:srgbClr val="0000FF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0" name="TextBox 109"/>
          <p:cNvSpPr txBox="1"/>
          <p:nvPr/>
        </p:nvSpPr>
        <p:spPr>
          <a:xfrm>
            <a:off x="609600" y="2283023"/>
            <a:ext cx="4267200" cy="615553"/>
          </a:xfrm>
          <a:prstGeom prst="rect">
            <a:avLst/>
          </a:prstGeom>
          <a:noFill/>
          <a:ln w="25400">
            <a:noFill/>
            <a:miter lim="800000"/>
          </a:ln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1500" dirty="0" smtClean="0">
                <a:latin typeface="Arial" pitchFamily="34" charset="0"/>
                <a:cs typeface="Arial" pitchFamily="34" charset="0"/>
              </a:rPr>
              <a:t>                 ,                 ,                  : </a:t>
            </a:r>
            <a:r>
              <a:rPr lang="en-US" sz="17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Spatial relationship</a:t>
            </a:r>
            <a:r>
              <a:rPr lang="en-US" sz="1700" dirty="0" smtClean="0">
                <a:latin typeface="Arial" pitchFamily="34" charset="0"/>
                <a:cs typeface="Arial" pitchFamily="34" charset="0"/>
              </a:rPr>
              <a:t> among object and body parts.</a:t>
            </a:r>
            <a:endParaRPr lang="en-US" sz="1700" dirty="0"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112" name="Object 8"/>
          <p:cNvGraphicFramePr>
            <a:graphicFrameLocks noChangeAspect="1"/>
          </p:cNvGraphicFramePr>
          <p:nvPr/>
        </p:nvGraphicFramePr>
        <p:xfrm>
          <a:off x="812800" y="2308225"/>
          <a:ext cx="838200" cy="279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9745" name="Equation" r:id="rId12" imgW="838080" imgH="279360" progId="Equation.DSMT4">
                  <p:embed/>
                </p:oleObj>
              </mc:Choice>
              <mc:Fallback>
                <p:oleObj name="Equation" r:id="rId12" imgW="838080" imgH="27936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12800" y="2308225"/>
                        <a:ext cx="838200" cy="279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3" name="Object 10"/>
          <p:cNvGraphicFramePr>
            <a:graphicFrameLocks noChangeAspect="1"/>
          </p:cNvGraphicFramePr>
          <p:nvPr/>
        </p:nvGraphicFramePr>
        <p:xfrm>
          <a:off x="2667000" y="2308225"/>
          <a:ext cx="901700" cy="279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9746" name="Equation" r:id="rId14" imgW="901440" imgH="279360" progId="Equation.DSMT4">
                  <p:embed/>
                </p:oleObj>
              </mc:Choice>
              <mc:Fallback>
                <p:oleObj name="Equation" r:id="rId14" imgW="901440" imgH="27936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67000" y="2308225"/>
                        <a:ext cx="901700" cy="279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0" name="Object 10"/>
          <p:cNvGraphicFramePr>
            <a:graphicFrameLocks noChangeAspect="1"/>
          </p:cNvGraphicFramePr>
          <p:nvPr/>
        </p:nvGraphicFramePr>
        <p:xfrm>
          <a:off x="1714500" y="2308225"/>
          <a:ext cx="876300" cy="279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9747" name="Equation" r:id="rId16" imgW="876240" imgH="279360" progId="Equation.DSMT4">
                  <p:embed/>
                </p:oleObj>
              </mc:Choice>
              <mc:Fallback>
                <p:oleObj name="Equation" r:id="rId16" imgW="876240" imgH="27936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14500" y="2308225"/>
                        <a:ext cx="876300" cy="279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7" name="Object 9"/>
          <p:cNvGraphicFramePr>
            <a:graphicFrameLocks noChangeAspect="1"/>
          </p:cNvGraphicFramePr>
          <p:nvPr/>
        </p:nvGraphicFramePr>
        <p:xfrm>
          <a:off x="762000" y="2841625"/>
          <a:ext cx="3886200" cy="457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9748" name="Equation" r:id="rId18" imgW="3886200" imgH="457200" progId="Equation.DSMT4">
                  <p:embed/>
                </p:oleObj>
              </mc:Choice>
              <mc:Fallback>
                <p:oleObj name="Equation" r:id="rId18" imgW="3886200" imgH="4572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2000" y="2841625"/>
                        <a:ext cx="3886200" cy="457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28" name="Straight Connector 16"/>
          <p:cNvCxnSpPr/>
          <p:nvPr/>
        </p:nvCxnSpPr>
        <p:spPr>
          <a:xfrm>
            <a:off x="990600" y="3227832"/>
            <a:ext cx="990600" cy="0"/>
          </a:xfrm>
          <a:prstGeom prst="line">
            <a:avLst/>
          </a:prstGeom>
          <a:ln w="158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9" name="Straight Connector 16"/>
          <p:cNvCxnSpPr/>
          <p:nvPr/>
        </p:nvCxnSpPr>
        <p:spPr>
          <a:xfrm>
            <a:off x="2286000" y="3227832"/>
            <a:ext cx="990600" cy="0"/>
          </a:xfrm>
          <a:prstGeom prst="line">
            <a:avLst/>
          </a:prstGeom>
          <a:ln w="158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0" name="Straight Connector 16"/>
          <p:cNvCxnSpPr/>
          <p:nvPr/>
        </p:nvCxnSpPr>
        <p:spPr>
          <a:xfrm>
            <a:off x="3505200" y="3227832"/>
            <a:ext cx="838200" cy="0"/>
          </a:xfrm>
          <a:prstGeom prst="line">
            <a:avLst/>
          </a:prstGeom>
          <a:ln w="158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1" name="TextBox 130"/>
          <p:cNvSpPr txBox="1"/>
          <p:nvPr/>
        </p:nvSpPr>
        <p:spPr>
          <a:xfrm>
            <a:off x="990600" y="3200400"/>
            <a:ext cx="990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latin typeface="Arial" pitchFamily="34" charset="0"/>
                <a:cs typeface="Arial" pitchFamily="34" charset="0"/>
              </a:rPr>
              <a:t>location</a:t>
            </a:r>
            <a:endParaRPr lang="en-US" sz="16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32" name="TextBox 131"/>
          <p:cNvSpPr txBox="1"/>
          <p:nvPr/>
        </p:nvSpPr>
        <p:spPr>
          <a:xfrm>
            <a:off x="2133600" y="3200400"/>
            <a:ext cx="1295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latin typeface="Arial" pitchFamily="34" charset="0"/>
                <a:cs typeface="Arial" pitchFamily="34" charset="0"/>
              </a:rPr>
              <a:t>orientation</a:t>
            </a:r>
            <a:endParaRPr lang="en-US" sz="16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33" name="TextBox 132"/>
          <p:cNvSpPr txBox="1"/>
          <p:nvPr/>
        </p:nvSpPr>
        <p:spPr>
          <a:xfrm>
            <a:off x="3581400" y="3197423"/>
            <a:ext cx="609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latin typeface="Arial" pitchFamily="34" charset="0"/>
                <a:cs typeface="Arial" pitchFamily="34" charset="0"/>
              </a:rPr>
              <a:t>size</a:t>
            </a:r>
            <a:endParaRPr lang="en-US" sz="1600" b="1" dirty="0"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117786" name="Object 26"/>
          <p:cNvGraphicFramePr>
            <a:graphicFrameLocks noChangeAspect="1"/>
          </p:cNvGraphicFramePr>
          <p:nvPr/>
        </p:nvGraphicFramePr>
        <p:xfrm>
          <a:off x="6337300" y="2933700"/>
          <a:ext cx="876300" cy="279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9749" name="Equation" r:id="rId20" imgW="876240" imgH="279360" progId="Equation.DSMT4">
                  <p:embed/>
                </p:oleObj>
              </mc:Choice>
              <mc:Fallback>
                <p:oleObj name="Equation" r:id="rId20" imgW="876240" imgH="27936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37300" y="2933700"/>
                        <a:ext cx="876300" cy="279400"/>
                      </a:xfrm>
                      <a:prstGeom prst="rect">
                        <a:avLst/>
                      </a:prstGeom>
                      <a:solidFill>
                        <a:schemeClr val="bg1">
                          <a:alpha val="89999"/>
                        </a:schemeClr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0" name="Object 99"/>
          <p:cNvGraphicFramePr>
            <a:graphicFrameLocks noChangeAspect="1"/>
          </p:cNvGraphicFramePr>
          <p:nvPr/>
        </p:nvGraphicFramePr>
        <p:xfrm>
          <a:off x="6959600" y="1549400"/>
          <a:ext cx="1308100" cy="53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9750" name="Equation" r:id="rId22" imgW="1307880" imgH="533160" progId="Equation.DSMT4">
                  <p:embed/>
                </p:oleObj>
              </mc:Choice>
              <mc:Fallback>
                <p:oleObj name="Equation" r:id="rId22" imgW="1307880" imgH="53316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59600" y="1549400"/>
                        <a:ext cx="1308100" cy="5334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9" name="TextBox 108"/>
          <p:cNvSpPr txBox="1"/>
          <p:nvPr/>
        </p:nvSpPr>
        <p:spPr>
          <a:xfrm>
            <a:off x="6248400" y="1219200"/>
            <a:ext cx="2590800" cy="369332"/>
          </a:xfrm>
          <a:prstGeom prst="rect">
            <a:avLst/>
          </a:prstGeom>
          <a:noFill/>
          <a:ln w="25400">
            <a:noFill/>
            <a:miter lim="800000"/>
          </a:ln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Arial" pitchFamily="34" charset="0"/>
                <a:cs typeface="Arial" pitchFamily="34" charset="0"/>
              </a:rPr>
              <a:t>Markov Random Field</a:t>
            </a:r>
            <a:endParaRPr lang="en-US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11" name="TextBox 110"/>
          <p:cNvSpPr txBox="1"/>
          <p:nvPr/>
        </p:nvSpPr>
        <p:spPr>
          <a:xfrm>
            <a:off x="7924800" y="2219980"/>
            <a:ext cx="990600" cy="584775"/>
          </a:xfrm>
          <a:prstGeom prst="rect">
            <a:avLst/>
          </a:prstGeom>
          <a:noFill/>
          <a:ln w="25400">
            <a:noFill/>
            <a:miter lim="800000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latin typeface="Arial" pitchFamily="34" charset="0"/>
                <a:cs typeface="Arial" pitchFamily="34" charset="0"/>
              </a:rPr>
              <a:t>Clique potential</a:t>
            </a:r>
            <a:endParaRPr lang="en-US" sz="1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14" name="TextBox 113"/>
          <p:cNvSpPr txBox="1"/>
          <p:nvPr/>
        </p:nvSpPr>
        <p:spPr>
          <a:xfrm>
            <a:off x="7162800" y="2219980"/>
            <a:ext cx="914400" cy="584775"/>
          </a:xfrm>
          <a:prstGeom prst="rect">
            <a:avLst/>
          </a:prstGeom>
          <a:noFill/>
          <a:ln w="25400">
            <a:noFill/>
            <a:miter lim="800000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latin typeface="Arial" pitchFamily="34" charset="0"/>
                <a:cs typeface="Arial" pitchFamily="34" charset="0"/>
              </a:rPr>
              <a:t>Clique weight</a:t>
            </a:r>
            <a:endParaRPr lang="en-US" sz="1600" dirty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15" name="Straight Arrow Connector 114"/>
          <p:cNvCxnSpPr/>
          <p:nvPr/>
        </p:nvCxnSpPr>
        <p:spPr>
          <a:xfrm rot="5400000" flipH="1" flipV="1">
            <a:off x="7680960" y="2082820"/>
            <a:ext cx="228600" cy="45720"/>
          </a:xfrm>
          <a:prstGeom prst="straightConnector1">
            <a:avLst/>
          </a:prstGeom>
          <a:ln w="158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6" name="Straight Arrow Connector 115"/>
          <p:cNvCxnSpPr/>
          <p:nvPr/>
        </p:nvCxnSpPr>
        <p:spPr>
          <a:xfrm rot="16200000" flipV="1">
            <a:off x="7947660" y="2014240"/>
            <a:ext cx="228600" cy="182880"/>
          </a:xfrm>
          <a:prstGeom prst="straightConnector1">
            <a:avLst/>
          </a:prstGeom>
          <a:ln w="158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18" name="Object 13"/>
          <p:cNvGraphicFramePr>
            <a:graphicFrameLocks noChangeAspect="1"/>
          </p:cNvGraphicFramePr>
          <p:nvPr/>
        </p:nvGraphicFramePr>
        <p:xfrm>
          <a:off x="819150" y="1531938"/>
          <a:ext cx="787400" cy="279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9751" name="Equation" r:id="rId24" imgW="787320" imgH="279360" progId="Equation.DSMT4">
                  <p:embed/>
                </p:oleObj>
              </mc:Choice>
              <mc:Fallback>
                <p:oleObj name="Equation" r:id="rId24" imgW="787320" imgH="27936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19150" y="1531938"/>
                        <a:ext cx="787400" cy="279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9" name="Object 14"/>
          <p:cNvGraphicFramePr>
            <a:graphicFrameLocks noChangeAspect="1"/>
          </p:cNvGraphicFramePr>
          <p:nvPr/>
        </p:nvGraphicFramePr>
        <p:xfrm>
          <a:off x="1689100" y="1531938"/>
          <a:ext cx="825500" cy="279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9752" name="Equation" r:id="rId26" imgW="825480" imgH="279360" progId="Equation.DSMT4">
                  <p:embed/>
                </p:oleObj>
              </mc:Choice>
              <mc:Fallback>
                <p:oleObj name="Equation" r:id="rId26" imgW="825480" imgH="27936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89100" y="1531938"/>
                        <a:ext cx="825500" cy="279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4" name="Object 15"/>
          <p:cNvGraphicFramePr>
            <a:graphicFrameLocks noChangeAspect="1"/>
          </p:cNvGraphicFramePr>
          <p:nvPr/>
        </p:nvGraphicFramePr>
        <p:xfrm>
          <a:off x="2590800" y="1531938"/>
          <a:ext cx="838200" cy="279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9753" name="Equation" r:id="rId28" imgW="838080" imgH="279360" progId="Equation.DSMT4">
                  <p:embed/>
                </p:oleObj>
              </mc:Choice>
              <mc:Fallback>
                <p:oleObj name="Equation" r:id="rId28" imgW="838080" imgH="27936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90800" y="1531938"/>
                        <a:ext cx="838200" cy="279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5" name="TextBox 134"/>
          <p:cNvSpPr txBox="1"/>
          <p:nvPr/>
        </p:nvSpPr>
        <p:spPr>
          <a:xfrm>
            <a:off x="609600" y="1524000"/>
            <a:ext cx="4191000" cy="615553"/>
          </a:xfrm>
          <a:prstGeom prst="rect">
            <a:avLst/>
          </a:prstGeom>
          <a:noFill/>
          <a:ln w="25400">
            <a:noFill/>
            <a:miter lim="800000"/>
          </a:ln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1500" dirty="0" smtClean="0">
                <a:latin typeface="Arial" pitchFamily="34" charset="0"/>
                <a:cs typeface="Arial" pitchFamily="34" charset="0"/>
              </a:rPr>
              <a:t>                ,                ,                 </a:t>
            </a:r>
            <a:r>
              <a:rPr lang="en-US" sz="1700" dirty="0" smtClean="0">
                <a:latin typeface="Arial" pitchFamily="34" charset="0"/>
                <a:cs typeface="Arial" pitchFamily="34" charset="0"/>
              </a:rPr>
              <a:t>: Frequency of </a:t>
            </a:r>
            <a:r>
              <a:rPr lang="en-US" sz="17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co-occurrence</a:t>
            </a:r>
            <a:r>
              <a:rPr lang="en-US" sz="1700" dirty="0" smtClean="0">
                <a:latin typeface="Arial" pitchFamily="34" charset="0"/>
                <a:cs typeface="Arial" pitchFamily="34" charset="0"/>
              </a:rPr>
              <a:t> between </a:t>
            </a:r>
            <a:r>
              <a:rPr lang="en-US" sz="1700" i="1" dirty="0" smtClean="0"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sz="17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n-US" sz="1700" i="1" dirty="0" smtClean="0"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1700" dirty="0" smtClean="0">
                <a:latin typeface="Arial" pitchFamily="34" charset="0"/>
                <a:cs typeface="Arial" pitchFamily="34" charset="0"/>
              </a:rPr>
              <a:t>, and </a:t>
            </a:r>
            <a:r>
              <a:rPr lang="en-US" sz="1700" i="1" dirty="0" smtClean="0">
                <a:latin typeface="Times New Roman" pitchFamily="18" charset="0"/>
                <a:cs typeface="Times New Roman" pitchFamily="18" charset="0"/>
              </a:rPr>
              <a:t>H</a:t>
            </a:r>
            <a:r>
              <a:rPr lang="en-US" sz="1700" dirty="0" smtClean="0">
                <a:latin typeface="Arial" pitchFamily="34" charset="0"/>
                <a:cs typeface="Arial" pitchFamily="34" charset="0"/>
              </a:rPr>
              <a:t>.</a:t>
            </a:r>
            <a:endParaRPr lang="en-US" sz="17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2" name="TextBox 101"/>
          <p:cNvSpPr txBox="1"/>
          <p:nvPr/>
        </p:nvSpPr>
        <p:spPr>
          <a:xfrm>
            <a:off x="6766987" y="6525126"/>
            <a:ext cx="239706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Slide Credit: Yao/Fei-Fei</a:t>
            </a:r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0340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77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77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77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77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77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77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77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77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77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1" grpId="0"/>
      <p:bldP spid="132" grpId="0"/>
      <p:bldP spid="133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" name="Picture 104" descr="tennis_player_0_new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735285" y="4267200"/>
            <a:ext cx="4180115" cy="1371600"/>
          </a:xfrm>
          <a:prstGeom prst="rect">
            <a:avLst/>
          </a:prstGeom>
        </p:spPr>
      </p:pic>
      <p:sp>
        <p:nvSpPr>
          <p:cNvPr id="106" name="Rectangle 105"/>
          <p:cNvSpPr/>
          <p:nvPr/>
        </p:nvSpPr>
        <p:spPr>
          <a:xfrm>
            <a:off x="4724400" y="4267200"/>
            <a:ext cx="4191000" cy="1447800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Oval 53"/>
          <p:cNvSpPr>
            <a:spLocks noChangeAspect="1"/>
          </p:cNvSpPr>
          <p:nvPr/>
        </p:nvSpPr>
        <p:spPr>
          <a:xfrm>
            <a:off x="6590132" y="2396850"/>
            <a:ext cx="333573" cy="333573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</a:t>
            </a:r>
            <a:endParaRPr lang="en-US" sz="1600" i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6" name="Oval 55"/>
          <p:cNvSpPr>
            <a:spLocks noChangeAspect="1"/>
          </p:cNvSpPr>
          <p:nvPr/>
        </p:nvSpPr>
        <p:spPr>
          <a:xfrm>
            <a:off x="5825694" y="1524000"/>
            <a:ext cx="333573" cy="333573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endParaRPr lang="en-US" sz="1600" i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" name="Group 177"/>
          <p:cNvGrpSpPr/>
          <p:nvPr/>
        </p:nvGrpSpPr>
        <p:grpSpPr>
          <a:xfrm>
            <a:off x="5964681" y="2681572"/>
            <a:ext cx="1730619" cy="990010"/>
            <a:chOff x="5638797" y="2793268"/>
            <a:chExt cx="1897608" cy="1085537"/>
          </a:xfrm>
        </p:grpSpPr>
        <p:cxnSp>
          <p:nvCxnSpPr>
            <p:cNvPr id="97" name="Straight Connector 96"/>
            <p:cNvCxnSpPr>
              <a:stCxn id="88" idx="0"/>
              <a:endCxn id="54" idx="3"/>
            </p:cNvCxnSpPr>
            <p:nvPr/>
          </p:nvCxnSpPr>
          <p:spPr>
            <a:xfrm rot="5400000" flipH="1" flipV="1">
              <a:off x="5500114" y="2931952"/>
              <a:ext cx="1016732" cy="739365"/>
            </a:xfrm>
            <a:prstGeom prst="line">
              <a:avLst/>
            </a:prstGeom>
            <a:ln w="38100">
              <a:solidFill>
                <a:srgbClr val="0000FF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Connector 97"/>
            <p:cNvCxnSpPr>
              <a:stCxn id="85" idx="0"/>
              <a:endCxn id="54" idx="4"/>
            </p:cNvCxnSpPr>
            <p:nvPr/>
          </p:nvCxnSpPr>
          <p:spPr>
            <a:xfrm rot="5400000" flipH="1" flipV="1">
              <a:off x="5972555" y="3275077"/>
              <a:ext cx="963168" cy="106681"/>
            </a:xfrm>
            <a:prstGeom prst="line">
              <a:avLst/>
            </a:prstGeom>
            <a:ln w="38100">
              <a:solidFill>
                <a:srgbClr val="0000FF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/>
            <p:cNvCxnSpPr>
              <a:stCxn id="84" idx="1"/>
              <a:endCxn id="54" idx="5"/>
            </p:cNvCxnSpPr>
            <p:nvPr/>
          </p:nvCxnSpPr>
          <p:spPr>
            <a:xfrm rot="16200000" flipV="1">
              <a:off x="6543831" y="2886231"/>
              <a:ext cx="1085537" cy="899611"/>
            </a:xfrm>
            <a:prstGeom prst="line">
              <a:avLst/>
            </a:prstGeom>
            <a:ln w="38100">
              <a:solidFill>
                <a:srgbClr val="0000FF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" name="Group 183"/>
          <p:cNvGrpSpPr/>
          <p:nvPr/>
        </p:nvGrpSpPr>
        <p:grpSpPr>
          <a:xfrm>
            <a:off x="5756199" y="4651248"/>
            <a:ext cx="416966" cy="347472"/>
            <a:chOff x="5410200" y="5010150"/>
            <a:chExt cx="457200" cy="381000"/>
          </a:xfrm>
        </p:grpSpPr>
        <p:sp>
          <p:nvSpPr>
            <p:cNvPr id="93" name="TextBox 92"/>
            <p:cNvSpPr txBox="1"/>
            <p:nvPr/>
          </p:nvSpPr>
          <p:spPr>
            <a:xfrm>
              <a:off x="5410200" y="5010150"/>
              <a:ext cx="457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i="1" dirty="0" smtClean="0">
                  <a:latin typeface="Times New Roman" pitchFamily="18" charset="0"/>
                  <a:cs typeface="Times New Roman" pitchFamily="18" charset="0"/>
                </a:rPr>
                <a:t>f</a:t>
              </a:r>
              <a:r>
                <a:rPr lang="en-US" sz="1600" baseline="-25000" dirty="0" smtClean="0">
                  <a:latin typeface="Times New Roman" pitchFamily="18" charset="0"/>
                  <a:cs typeface="Times New Roman" pitchFamily="18" charset="0"/>
                </a:rPr>
                <a:t>1</a:t>
              </a:r>
              <a:endParaRPr lang="en-US" sz="1600" baseline="-250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94" name="Oval 93"/>
            <p:cNvSpPr>
              <a:spLocks noChangeAspect="1"/>
            </p:cNvSpPr>
            <p:nvPr/>
          </p:nvSpPr>
          <p:spPr>
            <a:xfrm>
              <a:off x="5425440" y="5025390"/>
              <a:ext cx="365760" cy="365760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baseline="-25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5" name="Group 184"/>
          <p:cNvGrpSpPr/>
          <p:nvPr/>
        </p:nvGrpSpPr>
        <p:grpSpPr>
          <a:xfrm>
            <a:off x="6451143" y="4651248"/>
            <a:ext cx="416966" cy="347472"/>
            <a:chOff x="6172200" y="4953000"/>
            <a:chExt cx="457200" cy="381000"/>
          </a:xfrm>
        </p:grpSpPr>
        <p:sp>
          <p:nvSpPr>
            <p:cNvPr id="91" name="TextBox 90"/>
            <p:cNvSpPr txBox="1"/>
            <p:nvPr/>
          </p:nvSpPr>
          <p:spPr>
            <a:xfrm>
              <a:off x="6172200" y="4953000"/>
              <a:ext cx="457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i="1" dirty="0" smtClean="0">
                  <a:latin typeface="Times New Roman" pitchFamily="18" charset="0"/>
                  <a:cs typeface="Times New Roman" pitchFamily="18" charset="0"/>
                </a:rPr>
                <a:t>f</a:t>
              </a:r>
              <a:r>
                <a:rPr lang="en-US" sz="1600" baseline="-25000" dirty="0" smtClean="0">
                  <a:latin typeface="Times New Roman" pitchFamily="18" charset="0"/>
                  <a:cs typeface="Times New Roman" pitchFamily="18" charset="0"/>
                </a:rPr>
                <a:t>2</a:t>
              </a:r>
              <a:endParaRPr lang="en-US" sz="1600" baseline="-250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92" name="Oval 91"/>
            <p:cNvSpPr>
              <a:spLocks noChangeAspect="1"/>
            </p:cNvSpPr>
            <p:nvPr/>
          </p:nvSpPr>
          <p:spPr>
            <a:xfrm>
              <a:off x="6187440" y="4968240"/>
              <a:ext cx="365760" cy="365760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baseline="-25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6" name="Group 185"/>
          <p:cNvGrpSpPr/>
          <p:nvPr/>
        </p:nvGrpSpPr>
        <p:grpSpPr>
          <a:xfrm>
            <a:off x="7632549" y="4651248"/>
            <a:ext cx="416966" cy="347472"/>
            <a:chOff x="7467600" y="5029200"/>
            <a:chExt cx="457200" cy="381000"/>
          </a:xfrm>
        </p:grpSpPr>
        <p:sp>
          <p:nvSpPr>
            <p:cNvPr id="89" name="TextBox 88"/>
            <p:cNvSpPr txBox="1"/>
            <p:nvPr/>
          </p:nvSpPr>
          <p:spPr>
            <a:xfrm>
              <a:off x="7467600" y="5029200"/>
              <a:ext cx="457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i="1" dirty="0" smtClean="0">
                  <a:latin typeface="Times New Roman" pitchFamily="18" charset="0"/>
                  <a:cs typeface="Times New Roman" pitchFamily="18" charset="0"/>
                </a:rPr>
                <a:t>f</a:t>
              </a:r>
              <a:r>
                <a:rPr lang="en-US" sz="1600" i="1" baseline="-25000" dirty="0" smtClean="0">
                  <a:latin typeface="Times New Roman" pitchFamily="18" charset="0"/>
                  <a:cs typeface="Times New Roman" pitchFamily="18" charset="0"/>
                </a:rPr>
                <a:t>N</a:t>
              </a:r>
              <a:endParaRPr lang="en-US" sz="1600" i="1" baseline="-250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90" name="Oval 89"/>
            <p:cNvSpPr>
              <a:spLocks noChangeAspect="1"/>
            </p:cNvSpPr>
            <p:nvPr/>
          </p:nvSpPr>
          <p:spPr>
            <a:xfrm>
              <a:off x="7482840" y="5044440"/>
              <a:ext cx="365760" cy="365760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baseline="-25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7" name="Group 180"/>
          <p:cNvGrpSpPr/>
          <p:nvPr/>
        </p:nvGrpSpPr>
        <p:grpSpPr>
          <a:xfrm>
            <a:off x="5181600" y="3386450"/>
            <a:ext cx="2654688" cy="1278697"/>
            <a:chOff x="4671329" y="3566160"/>
            <a:chExt cx="2910841" cy="1402080"/>
          </a:xfrm>
        </p:grpSpPr>
        <p:cxnSp>
          <p:nvCxnSpPr>
            <p:cNvPr id="79" name="Straight Connector 24"/>
            <p:cNvCxnSpPr>
              <a:stCxn id="96" idx="0"/>
              <a:endCxn id="55" idx="4"/>
            </p:cNvCxnSpPr>
            <p:nvPr/>
          </p:nvCxnSpPr>
          <p:spPr>
            <a:xfrm rot="5400000" flipH="1" flipV="1">
              <a:off x="4168409" y="4069080"/>
              <a:ext cx="1005840" cy="0"/>
            </a:xfrm>
            <a:prstGeom prst="line">
              <a:avLst/>
            </a:prstGeom>
            <a:ln w="2540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/>
            <p:cNvCxnSpPr>
              <a:stCxn id="94" idx="0"/>
              <a:endCxn id="87" idx="4"/>
            </p:cNvCxnSpPr>
            <p:nvPr/>
          </p:nvCxnSpPr>
          <p:spPr>
            <a:xfrm rot="5400000" flipH="1" flipV="1">
              <a:off x="5136149" y="4579620"/>
              <a:ext cx="777240" cy="0"/>
            </a:xfrm>
            <a:prstGeom prst="line">
              <a:avLst/>
            </a:prstGeom>
            <a:ln w="2540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/>
            <p:cNvCxnSpPr>
              <a:stCxn id="92" idx="0"/>
              <a:endCxn id="86" idx="4"/>
            </p:cNvCxnSpPr>
            <p:nvPr/>
          </p:nvCxnSpPr>
          <p:spPr>
            <a:xfrm rot="5400000" flipH="1" flipV="1">
              <a:off x="5898149" y="4579620"/>
              <a:ext cx="777240" cy="0"/>
            </a:xfrm>
            <a:prstGeom prst="line">
              <a:avLst/>
            </a:prstGeom>
            <a:ln w="2540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/>
            <p:cNvCxnSpPr>
              <a:stCxn id="90" idx="0"/>
              <a:endCxn id="84" idx="4"/>
            </p:cNvCxnSpPr>
            <p:nvPr/>
          </p:nvCxnSpPr>
          <p:spPr>
            <a:xfrm rot="5400000" flipH="1" flipV="1">
              <a:off x="7193550" y="4579620"/>
              <a:ext cx="777240" cy="0"/>
            </a:xfrm>
            <a:prstGeom prst="line">
              <a:avLst/>
            </a:prstGeom>
            <a:ln w="2540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" name="Group 178"/>
          <p:cNvGrpSpPr/>
          <p:nvPr/>
        </p:nvGrpSpPr>
        <p:grpSpPr>
          <a:xfrm>
            <a:off x="5257800" y="3219664"/>
            <a:ext cx="2312450" cy="569854"/>
            <a:chOff x="4800644" y="3383281"/>
            <a:chExt cx="2598645" cy="624840"/>
          </a:xfrm>
        </p:grpSpPr>
        <p:cxnSp>
          <p:nvCxnSpPr>
            <p:cNvPr id="76" name="Straight Connector 75"/>
            <p:cNvCxnSpPr>
              <a:stCxn id="55" idx="5"/>
              <a:endCxn id="88" idx="1"/>
            </p:cNvCxnSpPr>
            <p:nvPr/>
          </p:nvCxnSpPr>
          <p:spPr>
            <a:xfrm rot="16200000" flipH="1">
              <a:off x="4822138" y="3491101"/>
              <a:ext cx="483015" cy="526004"/>
            </a:xfrm>
            <a:prstGeom prst="line">
              <a:avLst/>
            </a:prstGeom>
            <a:ln w="38100">
              <a:solidFill>
                <a:srgbClr val="0000FF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/>
            <p:cNvCxnSpPr/>
            <p:nvPr/>
          </p:nvCxnSpPr>
          <p:spPr>
            <a:xfrm>
              <a:off x="4953000" y="3474720"/>
              <a:ext cx="1234440" cy="438912"/>
            </a:xfrm>
            <a:prstGeom prst="line">
              <a:avLst/>
            </a:prstGeom>
            <a:ln w="38100">
              <a:solidFill>
                <a:srgbClr val="0000FF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/>
            <p:cNvCxnSpPr>
              <a:stCxn id="84" idx="2"/>
              <a:endCxn id="55" idx="6"/>
            </p:cNvCxnSpPr>
            <p:nvPr/>
          </p:nvCxnSpPr>
          <p:spPr>
            <a:xfrm rot="10800000">
              <a:off x="4854208" y="3383281"/>
              <a:ext cx="2545081" cy="624840"/>
            </a:xfrm>
            <a:prstGeom prst="line">
              <a:avLst/>
            </a:prstGeom>
            <a:ln w="38100">
              <a:solidFill>
                <a:srgbClr val="0000FF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" name="Group 103"/>
          <p:cNvGrpSpPr/>
          <p:nvPr/>
        </p:nvGrpSpPr>
        <p:grpSpPr>
          <a:xfrm>
            <a:off x="6096000" y="3789518"/>
            <a:ext cx="1621678" cy="375269"/>
            <a:chOff x="6103671" y="3789518"/>
            <a:chExt cx="1690208" cy="375269"/>
          </a:xfrm>
        </p:grpSpPr>
        <p:cxnSp>
          <p:nvCxnSpPr>
            <p:cNvPr id="69" name="Straight Connector 18"/>
            <p:cNvCxnSpPr>
              <a:stCxn id="87" idx="6"/>
              <a:endCxn id="86" idx="2"/>
            </p:cNvCxnSpPr>
            <p:nvPr/>
          </p:nvCxnSpPr>
          <p:spPr>
            <a:xfrm>
              <a:off x="6103671" y="3789518"/>
              <a:ext cx="361371" cy="0"/>
            </a:xfrm>
            <a:prstGeom prst="line">
              <a:avLst/>
            </a:prstGeom>
            <a:ln w="38100">
              <a:solidFill>
                <a:srgbClr val="0000FF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0" name="Freeform 19"/>
            <p:cNvSpPr/>
            <p:nvPr/>
          </p:nvSpPr>
          <p:spPr>
            <a:xfrm>
              <a:off x="6110377" y="3956304"/>
              <a:ext cx="1683502" cy="208483"/>
            </a:xfrm>
            <a:custGeom>
              <a:avLst/>
              <a:gdLst>
                <a:gd name="connsiteX0" fmla="*/ 0 w 1857375"/>
                <a:gd name="connsiteY0" fmla="*/ 0 h 257175"/>
                <a:gd name="connsiteX1" fmla="*/ 17145 w 1857375"/>
                <a:gd name="connsiteY1" fmla="*/ 5715 h 257175"/>
                <a:gd name="connsiteX2" fmla="*/ 28575 w 1857375"/>
                <a:gd name="connsiteY2" fmla="*/ 34290 h 257175"/>
                <a:gd name="connsiteX3" fmla="*/ 34290 w 1857375"/>
                <a:gd name="connsiteY3" fmla="*/ 51435 h 257175"/>
                <a:gd name="connsiteX4" fmla="*/ 68580 w 1857375"/>
                <a:gd name="connsiteY4" fmla="*/ 85725 h 257175"/>
                <a:gd name="connsiteX5" fmla="*/ 108585 w 1857375"/>
                <a:gd name="connsiteY5" fmla="*/ 125730 h 257175"/>
                <a:gd name="connsiteX6" fmla="*/ 142875 w 1857375"/>
                <a:gd name="connsiteY6" fmla="*/ 154305 h 257175"/>
                <a:gd name="connsiteX7" fmla="*/ 160020 w 1857375"/>
                <a:gd name="connsiteY7" fmla="*/ 160020 h 257175"/>
                <a:gd name="connsiteX8" fmla="*/ 194310 w 1857375"/>
                <a:gd name="connsiteY8" fmla="*/ 182880 h 257175"/>
                <a:gd name="connsiteX9" fmla="*/ 234315 w 1857375"/>
                <a:gd name="connsiteY9" fmla="*/ 194310 h 257175"/>
                <a:gd name="connsiteX10" fmla="*/ 251460 w 1857375"/>
                <a:gd name="connsiteY10" fmla="*/ 205740 h 257175"/>
                <a:gd name="connsiteX11" fmla="*/ 274320 w 1857375"/>
                <a:gd name="connsiteY11" fmla="*/ 211455 h 257175"/>
                <a:gd name="connsiteX12" fmla="*/ 314325 w 1857375"/>
                <a:gd name="connsiteY12" fmla="*/ 222885 h 257175"/>
                <a:gd name="connsiteX13" fmla="*/ 348615 w 1857375"/>
                <a:gd name="connsiteY13" fmla="*/ 228600 h 257175"/>
                <a:gd name="connsiteX14" fmla="*/ 377190 w 1857375"/>
                <a:gd name="connsiteY14" fmla="*/ 234315 h 257175"/>
                <a:gd name="connsiteX15" fmla="*/ 440055 w 1857375"/>
                <a:gd name="connsiteY15" fmla="*/ 245745 h 257175"/>
                <a:gd name="connsiteX16" fmla="*/ 462915 w 1857375"/>
                <a:gd name="connsiteY16" fmla="*/ 251460 h 257175"/>
                <a:gd name="connsiteX17" fmla="*/ 834390 w 1857375"/>
                <a:gd name="connsiteY17" fmla="*/ 257175 h 257175"/>
                <a:gd name="connsiteX18" fmla="*/ 1148715 w 1857375"/>
                <a:gd name="connsiteY18" fmla="*/ 251460 h 257175"/>
                <a:gd name="connsiteX19" fmla="*/ 1388745 w 1857375"/>
                <a:gd name="connsiteY19" fmla="*/ 240030 h 257175"/>
                <a:gd name="connsiteX20" fmla="*/ 1428750 w 1857375"/>
                <a:gd name="connsiteY20" fmla="*/ 234315 h 257175"/>
                <a:gd name="connsiteX21" fmla="*/ 1480185 w 1857375"/>
                <a:gd name="connsiteY21" fmla="*/ 222885 h 257175"/>
                <a:gd name="connsiteX22" fmla="*/ 1508760 w 1857375"/>
                <a:gd name="connsiteY22" fmla="*/ 217170 h 257175"/>
                <a:gd name="connsiteX23" fmla="*/ 1531620 w 1857375"/>
                <a:gd name="connsiteY23" fmla="*/ 205740 h 257175"/>
                <a:gd name="connsiteX24" fmla="*/ 1571625 w 1857375"/>
                <a:gd name="connsiteY24" fmla="*/ 194310 h 257175"/>
                <a:gd name="connsiteX25" fmla="*/ 1588770 w 1857375"/>
                <a:gd name="connsiteY25" fmla="*/ 188595 h 257175"/>
                <a:gd name="connsiteX26" fmla="*/ 1628775 w 1857375"/>
                <a:gd name="connsiteY26" fmla="*/ 182880 h 257175"/>
                <a:gd name="connsiteX27" fmla="*/ 1663065 w 1857375"/>
                <a:gd name="connsiteY27" fmla="*/ 165735 h 257175"/>
                <a:gd name="connsiteX28" fmla="*/ 1680210 w 1857375"/>
                <a:gd name="connsiteY28" fmla="*/ 160020 h 257175"/>
                <a:gd name="connsiteX29" fmla="*/ 1697355 w 1857375"/>
                <a:gd name="connsiteY29" fmla="*/ 148590 h 257175"/>
                <a:gd name="connsiteX30" fmla="*/ 1731645 w 1857375"/>
                <a:gd name="connsiteY30" fmla="*/ 137160 h 257175"/>
                <a:gd name="connsiteX31" fmla="*/ 1765935 w 1857375"/>
                <a:gd name="connsiteY31" fmla="*/ 120015 h 257175"/>
                <a:gd name="connsiteX32" fmla="*/ 1823085 w 1857375"/>
                <a:gd name="connsiteY32" fmla="*/ 80010 h 257175"/>
                <a:gd name="connsiteX33" fmla="*/ 1840230 w 1857375"/>
                <a:gd name="connsiteY33" fmla="*/ 68580 h 257175"/>
                <a:gd name="connsiteX34" fmla="*/ 1845945 w 1857375"/>
                <a:gd name="connsiteY34" fmla="*/ 51435 h 257175"/>
                <a:gd name="connsiteX35" fmla="*/ 1857375 w 1857375"/>
                <a:gd name="connsiteY35" fmla="*/ 34290 h 257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1857375" h="257175">
                  <a:moveTo>
                    <a:pt x="0" y="0"/>
                  </a:moveTo>
                  <a:cubicBezTo>
                    <a:pt x="5715" y="1905"/>
                    <a:pt x="13288" y="1087"/>
                    <a:pt x="17145" y="5715"/>
                  </a:cubicBezTo>
                  <a:cubicBezTo>
                    <a:pt x="23712" y="13596"/>
                    <a:pt x="24973" y="24684"/>
                    <a:pt x="28575" y="34290"/>
                  </a:cubicBezTo>
                  <a:cubicBezTo>
                    <a:pt x="30690" y="39931"/>
                    <a:pt x="30592" y="46680"/>
                    <a:pt x="34290" y="51435"/>
                  </a:cubicBezTo>
                  <a:cubicBezTo>
                    <a:pt x="44214" y="64194"/>
                    <a:pt x="59614" y="72275"/>
                    <a:pt x="68580" y="85725"/>
                  </a:cubicBezTo>
                  <a:cubicBezTo>
                    <a:pt x="94782" y="125027"/>
                    <a:pt x="78408" y="115671"/>
                    <a:pt x="108585" y="125730"/>
                  </a:cubicBezTo>
                  <a:cubicBezTo>
                    <a:pt x="121224" y="138369"/>
                    <a:pt x="126962" y="146348"/>
                    <a:pt x="142875" y="154305"/>
                  </a:cubicBezTo>
                  <a:cubicBezTo>
                    <a:pt x="148263" y="156999"/>
                    <a:pt x="154754" y="157094"/>
                    <a:pt x="160020" y="160020"/>
                  </a:cubicBezTo>
                  <a:cubicBezTo>
                    <a:pt x="172028" y="166691"/>
                    <a:pt x="180983" y="179548"/>
                    <a:pt x="194310" y="182880"/>
                  </a:cubicBezTo>
                  <a:cubicBezTo>
                    <a:pt x="201634" y="184711"/>
                    <a:pt x="226116" y="190211"/>
                    <a:pt x="234315" y="194310"/>
                  </a:cubicBezTo>
                  <a:cubicBezTo>
                    <a:pt x="240458" y="197382"/>
                    <a:pt x="245147" y="203034"/>
                    <a:pt x="251460" y="205740"/>
                  </a:cubicBezTo>
                  <a:cubicBezTo>
                    <a:pt x="258679" y="208834"/>
                    <a:pt x="266768" y="209297"/>
                    <a:pt x="274320" y="211455"/>
                  </a:cubicBezTo>
                  <a:cubicBezTo>
                    <a:pt x="299739" y="218718"/>
                    <a:pt x="284548" y="216930"/>
                    <a:pt x="314325" y="222885"/>
                  </a:cubicBezTo>
                  <a:cubicBezTo>
                    <a:pt x="325688" y="225158"/>
                    <a:pt x="337214" y="226527"/>
                    <a:pt x="348615" y="228600"/>
                  </a:cubicBezTo>
                  <a:cubicBezTo>
                    <a:pt x="358172" y="230338"/>
                    <a:pt x="367633" y="232577"/>
                    <a:pt x="377190" y="234315"/>
                  </a:cubicBezTo>
                  <a:cubicBezTo>
                    <a:pt x="411310" y="240519"/>
                    <a:pt x="408292" y="238687"/>
                    <a:pt x="440055" y="245745"/>
                  </a:cubicBezTo>
                  <a:cubicBezTo>
                    <a:pt x="447722" y="247449"/>
                    <a:pt x="455064" y="251232"/>
                    <a:pt x="462915" y="251460"/>
                  </a:cubicBezTo>
                  <a:cubicBezTo>
                    <a:pt x="586703" y="255048"/>
                    <a:pt x="710565" y="255270"/>
                    <a:pt x="834390" y="257175"/>
                  </a:cubicBezTo>
                  <a:lnTo>
                    <a:pt x="1148715" y="251460"/>
                  </a:lnTo>
                  <a:cubicBezTo>
                    <a:pt x="1228777" y="248984"/>
                    <a:pt x="1388745" y="240030"/>
                    <a:pt x="1388745" y="240030"/>
                  </a:cubicBezTo>
                  <a:cubicBezTo>
                    <a:pt x="1402080" y="238125"/>
                    <a:pt x="1415463" y="236530"/>
                    <a:pt x="1428750" y="234315"/>
                  </a:cubicBezTo>
                  <a:cubicBezTo>
                    <a:pt x="1463223" y="228569"/>
                    <a:pt x="1449360" y="229735"/>
                    <a:pt x="1480185" y="222885"/>
                  </a:cubicBezTo>
                  <a:cubicBezTo>
                    <a:pt x="1489667" y="220778"/>
                    <a:pt x="1499235" y="219075"/>
                    <a:pt x="1508760" y="217170"/>
                  </a:cubicBezTo>
                  <a:cubicBezTo>
                    <a:pt x="1516380" y="213360"/>
                    <a:pt x="1523789" y="209096"/>
                    <a:pt x="1531620" y="205740"/>
                  </a:cubicBezTo>
                  <a:cubicBezTo>
                    <a:pt x="1545323" y="199867"/>
                    <a:pt x="1557125" y="198453"/>
                    <a:pt x="1571625" y="194310"/>
                  </a:cubicBezTo>
                  <a:cubicBezTo>
                    <a:pt x="1577417" y="192655"/>
                    <a:pt x="1582863" y="189776"/>
                    <a:pt x="1588770" y="188595"/>
                  </a:cubicBezTo>
                  <a:cubicBezTo>
                    <a:pt x="1601979" y="185953"/>
                    <a:pt x="1615440" y="184785"/>
                    <a:pt x="1628775" y="182880"/>
                  </a:cubicBezTo>
                  <a:cubicBezTo>
                    <a:pt x="1671869" y="168515"/>
                    <a:pt x="1618750" y="187892"/>
                    <a:pt x="1663065" y="165735"/>
                  </a:cubicBezTo>
                  <a:cubicBezTo>
                    <a:pt x="1668453" y="163041"/>
                    <a:pt x="1674822" y="162714"/>
                    <a:pt x="1680210" y="160020"/>
                  </a:cubicBezTo>
                  <a:cubicBezTo>
                    <a:pt x="1686353" y="156948"/>
                    <a:pt x="1691078" y="151380"/>
                    <a:pt x="1697355" y="148590"/>
                  </a:cubicBezTo>
                  <a:cubicBezTo>
                    <a:pt x="1708365" y="143697"/>
                    <a:pt x="1721620" y="143843"/>
                    <a:pt x="1731645" y="137160"/>
                  </a:cubicBezTo>
                  <a:cubicBezTo>
                    <a:pt x="1753802" y="122388"/>
                    <a:pt x="1742274" y="127902"/>
                    <a:pt x="1765935" y="120015"/>
                  </a:cubicBezTo>
                  <a:cubicBezTo>
                    <a:pt x="1799785" y="94628"/>
                    <a:pt x="1780870" y="108154"/>
                    <a:pt x="1823085" y="80010"/>
                  </a:cubicBezTo>
                  <a:lnTo>
                    <a:pt x="1840230" y="68580"/>
                  </a:lnTo>
                  <a:cubicBezTo>
                    <a:pt x="1842135" y="62865"/>
                    <a:pt x="1843251" y="56823"/>
                    <a:pt x="1845945" y="51435"/>
                  </a:cubicBezTo>
                  <a:cubicBezTo>
                    <a:pt x="1849017" y="45292"/>
                    <a:pt x="1857375" y="34290"/>
                    <a:pt x="1857375" y="34290"/>
                  </a:cubicBezTo>
                </a:path>
              </a:pathLst>
            </a:custGeom>
            <a:ln w="38100">
              <a:solidFill>
                <a:srgbClr val="0000FF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Freeform 20"/>
            <p:cNvSpPr/>
            <p:nvPr/>
          </p:nvSpPr>
          <p:spPr>
            <a:xfrm>
              <a:off x="6874816" y="3886810"/>
              <a:ext cx="903427" cy="159018"/>
            </a:xfrm>
            <a:custGeom>
              <a:avLst/>
              <a:gdLst>
                <a:gd name="connsiteX0" fmla="*/ 0 w 1040130"/>
                <a:gd name="connsiteY0" fmla="*/ 0 h 202937"/>
                <a:gd name="connsiteX1" fmla="*/ 51435 w 1040130"/>
                <a:gd name="connsiteY1" fmla="*/ 74295 h 202937"/>
                <a:gd name="connsiteX2" fmla="*/ 74295 w 1040130"/>
                <a:gd name="connsiteY2" fmla="*/ 108585 h 202937"/>
                <a:gd name="connsiteX3" fmla="*/ 85725 w 1040130"/>
                <a:gd name="connsiteY3" fmla="*/ 125730 h 202937"/>
                <a:gd name="connsiteX4" fmla="*/ 102870 w 1040130"/>
                <a:gd name="connsiteY4" fmla="*/ 137160 h 202937"/>
                <a:gd name="connsiteX5" fmla="*/ 137160 w 1040130"/>
                <a:gd name="connsiteY5" fmla="*/ 148590 h 202937"/>
                <a:gd name="connsiteX6" fmla="*/ 205740 w 1040130"/>
                <a:gd name="connsiteY6" fmla="*/ 160020 h 202937"/>
                <a:gd name="connsiteX7" fmla="*/ 280035 w 1040130"/>
                <a:gd name="connsiteY7" fmla="*/ 165735 h 202937"/>
                <a:gd name="connsiteX8" fmla="*/ 314325 w 1040130"/>
                <a:gd name="connsiteY8" fmla="*/ 171450 h 202937"/>
                <a:gd name="connsiteX9" fmla="*/ 365760 w 1040130"/>
                <a:gd name="connsiteY9" fmla="*/ 177165 h 202937"/>
                <a:gd name="connsiteX10" fmla="*/ 388620 w 1040130"/>
                <a:gd name="connsiteY10" fmla="*/ 182880 h 202937"/>
                <a:gd name="connsiteX11" fmla="*/ 468630 w 1040130"/>
                <a:gd name="connsiteY11" fmla="*/ 188595 h 202937"/>
                <a:gd name="connsiteX12" fmla="*/ 640080 w 1040130"/>
                <a:gd name="connsiteY12" fmla="*/ 188595 h 202937"/>
                <a:gd name="connsiteX13" fmla="*/ 657225 w 1040130"/>
                <a:gd name="connsiteY13" fmla="*/ 182880 h 202937"/>
                <a:gd name="connsiteX14" fmla="*/ 691515 w 1040130"/>
                <a:gd name="connsiteY14" fmla="*/ 177165 h 202937"/>
                <a:gd name="connsiteX15" fmla="*/ 708660 w 1040130"/>
                <a:gd name="connsiteY15" fmla="*/ 171450 h 202937"/>
                <a:gd name="connsiteX16" fmla="*/ 737235 w 1040130"/>
                <a:gd name="connsiteY16" fmla="*/ 165735 h 202937"/>
                <a:gd name="connsiteX17" fmla="*/ 760095 w 1040130"/>
                <a:gd name="connsiteY17" fmla="*/ 160020 h 202937"/>
                <a:gd name="connsiteX18" fmla="*/ 788670 w 1040130"/>
                <a:gd name="connsiteY18" fmla="*/ 154305 h 202937"/>
                <a:gd name="connsiteX19" fmla="*/ 811530 w 1040130"/>
                <a:gd name="connsiteY19" fmla="*/ 148590 h 202937"/>
                <a:gd name="connsiteX20" fmla="*/ 845820 w 1040130"/>
                <a:gd name="connsiteY20" fmla="*/ 142875 h 202937"/>
                <a:gd name="connsiteX21" fmla="*/ 897255 w 1040130"/>
                <a:gd name="connsiteY21" fmla="*/ 125730 h 202937"/>
                <a:gd name="connsiteX22" fmla="*/ 914400 w 1040130"/>
                <a:gd name="connsiteY22" fmla="*/ 120015 h 202937"/>
                <a:gd name="connsiteX23" fmla="*/ 931545 w 1040130"/>
                <a:gd name="connsiteY23" fmla="*/ 108585 h 202937"/>
                <a:gd name="connsiteX24" fmla="*/ 965835 w 1040130"/>
                <a:gd name="connsiteY24" fmla="*/ 97155 h 202937"/>
                <a:gd name="connsiteX25" fmla="*/ 982980 w 1040130"/>
                <a:gd name="connsiteY25" fmla="*/ 85725 h 202937"/>
                <a:gd name="connsiteX26" fmla="*/ 1017270 w 1040130"/>
                <a:gd name="connsiteY26" fmla="*/ 74295 h 202937"/>
                <a:gd name="connsiteX27" fmla="*/ 1040130 w 1040130"/>
                <a:gd name="connsiteY27" fmla="*/ 62865 h 2029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1040130" h="202937">
                  <a:moveTo>
                    <a:pt x="0" y="0"/>
                  </a:moveTo>
                  <a:cubicBezTo>
                    <a:pt x="34408" y="34408"/>
                    <a:pt x="8715" y="5943"/>
                    <a:pt x="51435" y="74295"/>
                  </a:cubicBezTo>
                  <a:cubicBezTo>
                    <a:pt x="58716" y="85944"/>
                    <a:pt x="66675" y="97155"/>
                    <a:pt x="74295" y="108585"/>
                  </a:cubicBezTo>
                  <a:cubicBezTo>
                    <a:pt x="78105" y="114300"/>
                    <a:pt x="80010" y="121920"/>
                    <a:pt x="85725" y="125730"/>
                  </a:cubicBezTo>
                  <a:cubicBezTo>
                    <a:pt x="91440" y="129540"/>
                    <a:pt x="96593" y="134370"/>
                    <a:pt x="102870" y="137160"/>
                  </a:cubicBezTo>
                  <a:cubicBezTo>
                    <a:pt x="113880" y="142053"/>
                    <a:pt x="125730" y="144780"/>
                    <a:pt x="137160" y="148590"/>
                  </a:cubicBezTo>
                  <a:cubicBezTo>
                    <a:pt x="168999" y="159203"/>
                    <a:pt x="153103" y="155235"/>
                    <a:pt x="205740" y="160020"/>
                  </a:cubicBezTo>
                  <a:cubicBezTo>
                    <a:pt x="230476" y="162269"/>
                    <a:pt x="255270" y="163830"/>
                    <a:pt x="280035" y="165735"/>
                  </a:cubicBezTo>
                  <a:cubicBezTo>
                    <a:pt x="291465" y="167640"/>
                    <a:pt x="302839" y="169919"/>
                    <a:pt x="314325" y="171450"/>
                  </a:cubicBezTo>
                  <a:cubicBezTo>
                    <a:pt x="331424" y="173730"/>
                    <a:pt x="348710" y="174542"/>
                    <a:pt x="365760" y="177165"/>
                  </a:cubicBezTo>
                  <a:cubicBezTo>
                    <a:pt x="373523" y="178359"/>
                    <a:pt x="380814" y="182013"/>
                    <a:pt x="388620" y="182880"/>
                  </a:cubicBezTo>
                  <a:cubicBezTo>
                    <a:pt x="415194" y="185833"/>
                    <a:pt x="441960" y="186690"/>
                    <a:pt x="468630" y="188595"/>
                  </a:cubicBezTo>
                  <a:cubicBezTo>
                    <a:pt x="540342" y="202937"/>
                    <a:pt x="505166" y="198232"/>
                    <a:pt x="640080" y="188595"/>
                  </a:cubicBezTo>
                  <a:cubicBezTo>
                    <a:pt x="646089" y="188166"/>
                    <a:pt x="651344" y="184187"/>
                    <a:pt x="657225" y="182880"/>
                  </a:cubicBezTo>
                  <a:cubicBezTo>
                    <a:pt x="668537" y="180366"/>
                    <a:pt x="680203" y="179679"/>
                    <a:pt x="691515" y="177165"/>
                  </a:cubicBezTo>
                  <a:cubicBezTo>
                    <a:pt x="697396" y="175858"/>
                    <a:pt x="702816" y="172911"/>
                    <a:pt x="708660" y="171450"/>
                  </a:cubicBezTo>
                  <a:cubicBezTo>
                    <a:pt x="718084" y="169094"/>
                    <a:pt x="727753" y="167842"/>
                    <a:pt x="737235" y="165735"/>
                  </a:cubicBezTo>
                  <a:cubicBezTo>
                    <a:pt x="744902" y="164031"/>
                    <a:pt x="752428" y="161724"/>
                    <a:pt x="760095" y="160020"/>
                  </a:cubicBezTo>
                  <a:cubicBezTo>
                    <a:pt x="769577" y="157913"/>
                    <a:pt x="779188" y="156412"/>
                    <a:pt x="788670" y="154305"/>
                  </a:cubicBezTo>
                  <a:cubicBezTo>
                    <a:pt x="796337" y="152601"/>
                    <a:pt x="803828" y="150130"/>
                    <a:pt x="811530" y="148590"/>
                  </a:cubicBezTo>
                  <a:cubicBezTo>
                    <a:pt x="822893" y="146317"/>
                    <a:pt x="834578" y="145685"/>
                    <a:pt x="845820" y="142875"/>
                  </a:cubicBezTo>
                  <a:lnTo>
                    <a:pt x="897255" y="125730"/>
                  </a:lnTo>
                  <a:cubicBezTo>
                    <a:pt x="902970" y="123825"/>
                    <a:pt x="909388" y="123357"/>
                    <a:pt x="914400" y="120015"/>
                  </a:cubicBezTo>
                  <a:cubicBezTo>
                    <a:pt x="920115" y="116205"/>
                    <a:pt x="925268" y="111375"/>
                    <a:pt x="931545" y="108585"/>
                  </a:cubicBezTo>
                  <a:cubicBezTo>
                    <a:pt x="942555" y="103692"/>
                    <a:pt x="955810" y="103838"/>
                    <a:pt x="965835" y="97155"/>
                  </a:cubicBezTo>
                  <a:cubicBezTo>
                    <a:pt x="971550" y="93345"/>
                    <a:pt x="976703" y="88515"/>
                    <a:pt x="982980" y="85725"/>
                  </a:cubicBezTo>
                  <a:cubicBezTo>
                    <a:pt x="993990" y="80832"/>
                    <a:pt x="1005840" y="78105"/>
                    <a:pt x="1017270" y="74295"/>
                  </a:cubicBezTo>
                  <a:cubicBezTo>
                    <a:pt x="1036971" y="67728"/>
                    <a:pt x="1030155" y="72840"/>
                    <a:pt x="1040130" y="62865"/>
                  </a:cubicBezTo>
                </a:path>
              </a:pathLst>
            </a:custGeom>
            <a:ln w="38100">
              <a:solidFill>
                <a:srgbClr val="0000FF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73" name="Straight Connector 72"/>
          <p:cNvCxnSpPr>
            <a:stCxn id="55" idx="7"/>
          </p:cNvCxnSpPr>
          <p:nvPr/>
        </p:nvCxnSpPr>
        <p:spPr>
          <a:xfrm rot="5400000" flipH="1" flipV="1">
            <a:off x="5665652" y="2177248"/>
            <a:ext cx="535311" cy="1313649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Connector 16"/>
          <p:cNvCxnSpPr>
            <a:endCxn id="56" idx="3"/>
          </p:cNvCxnSpPr>
          <p:nvPr/>
        </p:nvCxnSpPr>
        <p:spPr>
          <a:xfrm rot="5400000" flipH="1" flipV="1">
            <a:off x="4915317" y="2093650"/>
            <a:ext cx="1244154" cy="67430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17"/>
          <p:cNvCxnSpPr>
            <a:endCxn id="54" idx="1"/>
          </p:cNvCxnSpPr>
          <p:nvPr/>
        </p:nvCxnSpPr>
        <p:spPr>
          <a:xfrm rot="16200000" flipH="1">
            <a:off x="6049466" y="1856184"/>
            <a:ext cx="643723" cy="535311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3" name="Subtitle 2"/>
          <p:cNvSpPr txBox="1">
            <a:spLocks/>
          </p:cNvSpPr>
          <p:nvPr/>
        </p:nvSpPr>
        <p:spPr>
          <a:xfrm>
            <a:off x="762000" y="381000"/>
            <a:ext cx="7848600" cy="5334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Mutual Context Model Representation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104" name="TextBox 103"/>
          <p:cNvSpPr txBox="1"/>
          <p:nvPr/>
        </p:nvSpPr>
        <p:spPr>
          <a:xfrm>
            <a:off x="6781800" y="3179802"/>
            <a:ext cx="1828800" cy="553998"/>
          </a:xfrm>
          <a:prstGeom prst="rect">
            <a:avLst/>
          </a:prstGeom>
          <a:solidFill>
            <a:schemeClr val="accent2">
              <a:lumMod val="40000"/>
              <a:lumOff val="60000"/>
              <a:alpha val="72000"/>
            </a:schemeClr>
          </a:solidFill>
          <a:ln w="25400">
            <a:noFill/>
            <a:miter lim="800000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Obtained by structure learning</a:t>
            </a:r>
            <a:endParaRPr lang="en-US" sz="1500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58" name="Object 4"/>
          <p:cNvGraphicFramePr>
            <a:graphicFrameLocks noChangeAspect="1"/>
          </p:cNvGraphicFramePr>
          <p:nvPr/>
        </p:nvGraphicFramePr>
        <p:xfrm>
          <a:off x="7076593" y="4772863"/>
          <a:ext cx="347472" cy="1563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0765" name="Equation" r:id="rId5" imgW="330120" imgH="164880" progId="Equation.DSMT4">
                  <p:embed/>
                </p:oleObj>
              </mc:Choice>
              <mc:Fallback>
                <p:oleObj name="Equation" r:id="rId5" imgW="330120" imgH="1648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76593" y="4772863"/>
                        <a:ext cx="347472" cy="15636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0" name="Group 182"/>
          <p:cNvGrpSpPr/>
          <p:nvPr/>
        </p:nvGrpSpPr>
        <p:grpSpPr>
          <a:xfrm>
            <a:off x="4991759" y="4260569"/>
            <a:ext cx="416966" cy="376780"/>
            <a:chOff x="4571998" y="4524624"/>
            <a:chExt cx="457200" cy="413136"/>
          </a:xfrm>
        </p:grpSpPr>
        <p:sp>
          <p:nvSpPr>
            <p:cNvPr id="95" name="TextBox 94"/>
            <p:cNvSpPr txBox="1"/>
            <p:nvPr/>
          </p:nvSpPr>
          <p:spPr>
            <a:xfrm>
              <a:off x="4571998" y="4524624"/>
              <a:ext cx="457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i="1" dirty="0" smtClean="0">
                  <a:latin typeface="Times New Roman" pitchFamily="18" charset="0"/>
                  <a:cs typeface="Times New Roman" pitchFamily="18" charset="0"/>
                </a:rPr>
                <a:t>f</a:t>
              </a:r>
              <a:r>
                <a:rPr lang="en-US" sz="1600" i="1" baseline="-25000" dirty="0" smtClean="0">
                  <a:latin typeface="Times New Roman" pitchFamily="18" charset="0"/>
                  <a:cs typeface="Times New Roman" pitchFamily="18" charset="0"/>
                </a:rPr>
                <a:t>O</a:t>
              </a:r>
              <a:endParaRPr lang="en-US" sz="1600" i="1" baseline="-250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96" name="Oval 95"/>
            <p:cNvSpPr>
              <a:spLocks noChangeAspect="1"/>
            </p:cNvSpPr>
            <p:nvPr/>
          </p:nvSpPr>
          <p:spPr>
            <a:xfrm>
              <a:off x="4572000" y="4572000"/>
              <a:ext cx="365760" cy="365760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1" name="Group 158"/>
          <p:cNvGrpSpPr/>
          <p:nvPr/>
        </p:nvGrpSpPr>
        <p:grpSpPr>
          <a:xfrm>
            <a:off x="7632549" y="3608832"/>
            <a:ext cx="416966" cy="347472"/>
            <a:chOff x="7467600" y="3810000"/>
            <a:chExt cx="457200" cy="381000"/>
          </a:xfrm>
        </p:grpSpPr>
        <p:sp>
          <p:nvSpPr>
            <p:cNvPr id="83" name="TextBox 82"/>
            <p:cNvSpPr txBox="1"/>
            <p:nvPr/>
          </p:nvSpPr>
          <p:spPr>
            <a:xfrm>
              <a:off x="7467600" y="3810000"/>
              <a:ext cx="457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i="1" dirty="0" smtClean="0">
                  <a:latin typeface="Times New Roman" pitchFamily="18" charset="0"/>
                  <a:cs typeface="Times New Roman" pitchFamily="18" charset="0"/>
                </a:rPr>
                <a:t>P</a:t>
              </a:r>
              <a:r>
                <a:rPr lang="en-US" sz="1600" i="1" baseline="-25000" dirty="0" smtClean="0">
                  <a:latin typeface="Times New Roman" pitchFamily="18" charset="0"/>
                  <a:cs typeface="Times New Roman" pitchFamily="18" charset="0"/>
                </a:rPr>
                <a:t>N</a:t>
              </a:r>
              <a:endParaRPr lang="en-US" sz="1600" i="1" baseline="-250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84" name="Oval 83"/>
            <p:cNvSpPr>
              <a:spLocks noChangeAspect="1"/>
            </p:cNvSpPr>
            <p:nvPr/>
          </p:nvSpPr>
          <p:spPr>
            <a:xfrm>
              <a:off x="7482840" y="3825240"/>
              <a:ext cx="365760" cy="365760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baseline="-25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2" name="Group 156"/>
          <p:cNvGrpSpPr/>
          <p:nvPr/>
        </p:nvGrpSpPr>
        <p:grpSpPr>
          <a:xfrm>
            <a:off x="5756199" y="3608832"/>
            <a:ext cx="416966" cy="347472"/>
            <a:chOff x="5410200" y="3790950"/>
            <a:chExt cx="457200" cy="381000"/>
          </a:xfrm>
        </p:grpSpPr>
        <p:sp>
          <p:nvSpPr>
            <p:cNvPr id="87" name="Oval 86"/>
            <p:cNvSpPr>
              <a:spLocks noChangeAspect="1"/>
            </p:cNvSpPr>
            <p:nvPr/>
          </p:nvSpPr>
          <p:spPr>
            <a:xfrm>
              <a:off x="5425440" y="3806190"/>
              <a:ext cx="365760" cy="365760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baseline="-25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88" name="TextBox 87"/>
            <p:cNvSpPr txBox="1"/>
            <p:nvPr/>
          </p:nvSpPr>
          <p:spPr>
            <a:xfrm>
              <a:off x="5410200" y="3790950"/>
              <a:ext cx="457200" cy="371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i="1" dirty="0" smtClean="0">
                  <a:latin typeface="Times New Roman" pitchFamily="18" charset="0"/>
                  <a:cs typeface="Times New Roman" pitchFamily="18" charset="0"/>
                </a:rPr>
                <a:t>P</a:t>
              </a:r>
              <a:r>
                <a:rPr lang="en-US" sz="1600" baseline="-25000" dirty="0" smtClean="0">
                  <a:latin typeface="Times New Roman" pitchFamily="18" charset="0"/>
                  <a:cs typeface="Times New Roman" pitchFamily="18" charset="0"/>
                </a:rPr>
                <a:t>1</a:t>
              </a:r>
              <a:endParaRPr lang="en-US" sz="1600" baseline="-250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aphicFrame>
        <p:nvGraphicFramePr>
          <p:cNvPr id="63" name="Object 4"/>
          <p:cNvGraphicFramePr>
            <a:graphicFrameLocks noChangeAspect="1"/>
          </p:cNvGraphicFramePr>
          <p:nvPr/>
        </p:nvGraphicFramePr>
        <p:xfrm>
          <a:off x="7007099" y="3747821"/>
          <a:ext cx="347472" cy="1563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0766" name="Equation" r:id="rId7" imgW="330120" imgH="164880" progId="Equation.DSMT4">
                  <p:embed/>
                </p:oleObj>
              </mc:Choice>
              <mc:Fallback>
                <p:oleObj name="Equation" r:id="rId7" imgW="330120" imgH="1648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07099" y="3747821"/>
                        <a:ext cx="347472" cy="15636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3" name="Group 157"/>
          <p:cNvGrpSpPr/>
          <p:nvPr/>
        </p:nvGrpSpPr>
        <p:grpSpPr>
          <a:xfrm>
            <a:off x="6451143" y="3608832"/>
            <a:ext cx="416966" cy="347472"/>
            <a:chOff x="6172200" y="3733800"/>
            <a:chExt cx="457200" cy="381000"/>
          </a:xfrm>
        </p:grpSpPr>
        <p:sp>
          <p:nvSpPr>
            <p:cNvPr id="85" name="TextBox 84"/>
            <p:cNvSpPr txBox="1"/>
            <p:nvPr/>
          </p:nvSpPr>
          <p:spPr>
            <a:xfrm>
              <a:off x="6172200" y="3733800"/>
              <a:ext cx="457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i="1" dirty="0" smtClean="0">
                  <a:latin typeface="Times New Roman" pitchFamily="18" charset="0"/>
                  <a:cs typeface="Times New Roman" pitchFamily="18" charset="0"/>
                </a:rPr>
                <a:t>P</a:t>
              </a:r>
              <a:r>
                <a:rPr lang="en-US" sz="1600" baseline="-25000" dirty="0" smtClean="0">
                  <a:latin typeface="Times New Roman" pitchFamily="18" charset="0"/>
                  <a:cs typeface="Times New Roman" pitchFamily="18" charset="0"/>
                </a:rPr>
                <a:t>2</a:t>
              </a:r>
              <a:endParaRPr lang="en-US" sz="1600" baseline="-250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86" name="Oval 85"/>
            <p:cNvSpPr>
              <a:spLocks noChangeAspect="1"/>
            </p:cNvSpPr>
            <p:nvPr/>
          </p:nvSpPr>
          <p:spPr>
            <a:xfrm>
              <a:off x="6187440" y="3749040"/>
              <a:ext cx="365760" cy="365760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baseline="-25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55" name="Oval 54"/>
          <p:cNvSpPr>
            <a:spLocks noChangeAspect="1"/>
          </p:cNvSpPr>
          <p:nvPr/>
        </p:nvSpPr>
        <p:spPr>
          <a:xfrm>
            <a:off x="4991761" y="3052877"/>
            <a:ext cx="333573" cy="333573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endParaRPr lang="en-US" sz="1600" i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1" name="Rectangle 100"/>
          <p:cNvSpPr/>
          <p:nvPr/>
        </p:nvSpPr>
        <p:spPr>
          <a:xfrm>
            <a:off x="533400" y="3581400"/>
            <a:ext cx="3886200" cy="685800"/>
          </a:xfrm>
          <a:prstGeom prst="rect">
            <a:avLst/>
          </a:prstGeom>
          <a:solidFill>
            <a:srgbClr val="0000FF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2" name="TextBox 131"/>
          <p:cNvSpPr txBox="1"/>
          <p:nvPr/>
        </p:nvSpPr>
        <p:spPr>
          <a:xfrm>
            <a:off x="609600" y="3637002"/>
            <a:ext cx="3886200" cy="615553"/>
          </a:xfrm>
          <a:prstGeom prst="rect">
            <a:avLst/>
          </a:prstGeom>
          <a:noFill/>
          <a:ln w="25400">
            <a:noFill/>
            <a:miter lim="800000"/>
          </a:ln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1700" dirty="0" smtClean="0">
                <a:latin typeface="Arial" pitchFamily="34" charset="0"/>
                <a:cs typeface="Arial" pitchFamily="34" charset="0"/>
              </a:rPr>
              <a:t>  </a:t>
            </a:r>
            <a:r>
              <a:rPr lang="en-US" sz="17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Learn structural connectivity</a:t>
            </a:r>
            <a:r>
              <a:rPr lang="en-US" sz="1700" dirty="0" smtClean="0">
                <a:latin typeface="Arial" pitchFamily="34" charset="0"/>
                <a:cs typeface="Arial" pitchFamily="34" charset="0"/>
              </a:rPr>
              <a:t> among the body parts and the object.</a:t>
            </a:r>
            <a:endParaRPr lang="en-US" sz="1700" dirty="0"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116" name="Object 13"/>
          <p:cNvGraphicFramePr>
            <a:graphicFrameLocks noChangeAspect="1"/>
          </p:cNvGraphicFramePr>
          <p:nvPr/>
        </p:nvGraphicFramePr>
        <p:xfrm>
          <a:off x="819150" y="1531938"/>
          <a:ext cx="787400" cy="279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0767" name="Equation" r:id="rId8" imgW="787320" imgH="279360" progId="Equation.DSMT4">
                  <p:embed/>
                </p:oleObj>
              </mc:Choice>
              <mc:Fallback>
                <p:oleObj name="Equation" r:id="rId8" imgW="787320" imgH="27936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19150" y="1531938"/>
                        <a:ext cx="787400" cy="279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7" name="Object 14"/>
          <p:cNvGraphicFramePr>
            <a:graphicFrameLocks noChangeAspect="1"/>
          </p:cNvGraphicFramePr>
          <p:nvPr/>
        </p:nvGraphicFramePr>
        <p:xfrm>
          <a:off x="1689100" y="1531938"/>
          <a:ext cx="825500" cy="279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0768" name="Equation" r:id="rId10" imgW="825480" imgH="279360" progId="Equation.DSMT4">
                  <p:embed/>
                </p:oleObj>
              </mc:Choice>
              <mc:Fallback>
                <p:oleObj name="Equation" r:id="rId10" imgW="825480" imgH="27936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89100" y="1531938"/>
                        <a:ext cx="825500" cy="279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8" name="Object 15"/>
          <p:cNvGraphicFramePr>
            <a:graphicFrameLocks noChangeAspect="1"/>
          </p:cNvGraphicFramePr>
          <p:nvPr/>
        </p:nvGraphicFramePr>
        <p:xfrm>
          <a:off x="2590800" y="1531938"/>
          <a:ext cx="838200" cy="279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0769" name="Equation" r:id="rId12" imgW="838080" imgH="279360" progId="Equation.DSMT4">
                  <p:embed/>
                </p:oleObj>
              </mc:Choice>
              <mc:Fallback>
                <p:oleObj name="Equation" r:id="rId12" imgW="838080" imgH="27936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90800" y="1531938"/>
                        <a:ext cx="838200" cy="279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9" name="TextBox 118"/>
          <p:cNvSpPr txBox="1"/>
          <p:nvPr/>
        </p:nvSpPr>
        <p:spPr>
          <a:xfrm>
            <a:off x="609600" y="1524000"/>
            <a:ext cx="4191000" cy="615553"/>
          </a:xfrm>
          <a:prstGeom prst="rect">
            <a:avLst/>
          </a:prstGeom>
          <a:noFill/>
          <a:ln w="25400">
            <a:noFill/>
            <a:miter lim="800000"/>
          </a:ln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1500" dirty="0" smtClean="0">
                <a:latin typeface="Arial" pitchFamily="34" charset="0"/>
                <a:cs typeface="Arial" pitchFamily="34" charset="0"/>
              </a:rPr>
              <a:t>                ,                ,                 </a:t>
            </a:r>
            <a:r>
              <a:rPr lang="en-US" sz="1700" dirty="0" smtClean="0">
                <a:latin typeface="Arial" pitchFamily="34" charset="0"/>
                <a:cs typeface="Arial" pitchFamily="34" charset="0"/>
              </a:rPr>
              <a:t>: Frequency of </a:t>
            </a:r>
            <a:r>
              <a:rPr lang="en-US" sz="17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co-occurrence</a:t>
            </a:r>
            <a:r>
              <a:rPr lang="en-US" sz="1700" dirty="0" smtClean="0">
                <a:latin typeface="Arial" pitchFamily="34" charset="0"/>
                <a:cs typeface="Arial" pitchFamily="34" charset="0"/>
              </a:rPr>
              <a:t> between </a:t>
            </a:r>
            <a:r>
              <a:rPr lang="en-US" sz="1700" i="1" dirty="0" smtClean="0"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sz="17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n-US" sz="1700" i="1" dirty="0" smtClean="0"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1700" dirty="0" smtClean="0">
                <a:latin typeface="Arial" pitchFamily="34" charset="0"/>
                <a:cs typeface="Arial" pitchFamily="34" charset="0"/>
              </a:rPr>
              <a:t>, and </a:t>
            </a:r>
            <a:r>
              <a:rPr lang="en-US" sz="1700" i="1" dirty="0" smtClean="0">
                <a:latin typeface="Times New Roman" pitchFamily="18" charset="0"/>
                <a:cs typeface="Times New Roman" pitchFamily="18" charset="0"/>
              </a:rPr>
              <a:t>H</a:t>
            </a:r>
            <a:r>
              <a:rPr lang="en-US" sz="1700" dirty="0" smtClean="0">
                <a:latin typeface="Arial" pitchFamily="34" charset="0"/>
                <a:cs typeface="Arial" pitchFamily="34" charset="0"/>
              </a:rPr>
              <a:t>.</a:t>
            </a:r>
            <a:endParaRPr lang="en-US" sz="17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50" name="TextBox 149"/>
          <p:cNvSpPr txBox="1"/>
          <p:nvPr/>
        </p:nvSpPr>
        <p:spPr>
          <a:xfrm>
            <a:off x="609600" y="2283023"/>
            <a:ext cx="4267200" cy="615553"/>
          </a:xfrm>
          <a:prstGeom prst="rect">
            <a:avLst/>
          </a:prstGeom>
          <a:noFill/>
          <a:ln w="25400">
            <a:noFill/>
            <a:miter lim="800000"/>
          </a:ln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1500" dirty="0" smtClean="0">
                <a:latin typeface="Arial" pitchFamily="34" charset="0"/>
                <a:cs typeface="Arial" pitchFamily="34" charset="0"/>
              </a:rPr>
              <a:t>                 ,                 ,                  : </a:t>
            </a:r>
            <a:r>
              <a:rPr lang="en-US" sz="17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Spatial relationship</a:t>
            </a:r>
            <a:r>
              <a:rPr lang="en-US" sz="1700" dirty="0" smtClean="0">
                <a:latin typeface="Arial" pitchFamily="34" charset="0"/>
                <a:cs typeface="Arial" pitchFamily="34" charset="0"/>
              </a:rPr>
              <a:t> among object and body parts.</a:t>
            </a:r>
            <a:endParaRPr lang="en-US" sz="1700" dirty="0"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151" name="Object 8"/>
          <p:cNvGraphicFramePr>
            <a:graphicFrameLocks noChangeAspect="1"/>
          </p:cNvGraphicFramePr>
          <p:nvPr/>
        </p:nvGraphicFramePr>
        <p:xfrm>
          <a:off x="812800" y="2308225"/>
          <a:ext cx="838200" cy="279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0770" name="Equation" r:id="rId14" imgW="838080" imgH="279360" progId="Equation.DSMT4">
                  <p:embed/>
                </p:oleObj>
              </mc:Choice>
              <mc:Fallback>
                <p:oleObj name="Equation" r:id="rId14" imgW="838080" imgH="27936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12800" y="2308225"/>
                        <a:ext cx="838200" cy="279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2" name="Object 10"/>
          <p:cNvGraphicFramePr>
            <a:graphicFrameLocks noChangeAspect="1"/>
          </p:cNvGraphicFramePr>
          <p:nvPr/>
        </p:nvGraphicFramePr>
        <p:xfrm>
          <a:off x="2667000" y="2308225"/>
          <a:ext cx="901700" cy="279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0771" name="Equation" r:id="rId16" imgW="901440" imgH="279360" progId="Equation.DSMT4">
                  <p:embed/>
                </p:oleObj>
              </mc:Choice>
              <mc:Fallback>
                <p:oleObj name="Equation" r:id="rId16" imgW="901440" imgH="27936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67000" y="2308225"/>
                        <a:ext cx="901700" cy="279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3" name="Object 10"/>
          <p:cNvGraphicFramePr>
            <a:graphicFrameLocks noChangeAspect="1"/>
          </p:cNvGraphicFramePr>
          <p:nvPr/>
        </p:nvGraphicFramePr>
        <p:xfrm>
          <a:off x="1714500" y="2308225"/>
          <a:ext cx="876300" cy="279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0772" name="Equation" r:id="rId18" imgW="876240" imgH="279360" progId="Equation.DSMT4">
                  <p:embed/>
                </p:oleObj>
              </mc:Choice>
              <mc:Fallback>
                <p:oleObj name="Equation" r:id="rId18" imgW="876240" imgH="27936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14500" y="2308225"/>
                        <a:ext cx="876300" cy="279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4" name="Object 9"/>
          <p:cNvGraphicFramePr>
            <a:graphicFrameLocks noChangeAspect="1"/>
          </p:cNvGraphicFramePr>
          <p:nvPr/>
        </p:nvGraphicFramePr>
        <p:xfrm>
          <a:off x="762000" y="2841625"/>
          <a:ext cx="3886200" cy="457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0773" name="Equation" r:id="rId20" imgW="3886200" imgH="457200" progId="Equation.DSMT4">
                  <p:embed/>
                </p:oleObj>
              </mc:Choice>
              <mc:Fallback>
                <p:oleObj name="Equation" r:id="rId20" imgW="3886200" imgH="4572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2000" y="2841625"/>
                        <a:ext cx="3886200" cy="457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55" name="Straight Connector 16"/>
          <p:cNvCxnSpPr/>
          <p:nvPr/>
        </p:nvCxnSpPr>
        <p:spPr>
          <a:xfrm>
            <a:off x="990600" y="3227832"/>
            <a:ext cx="990600" cy="0"/>
          </a:xfrm>
          <a:prstGeom prst="line">
            <a:avLst/>
          </a:prstGeom>
          <a:ln w="158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6" name="Straight Connector 16"/>
          <p:cNvCxnSpPr/>
          <p:nvPr/>
        </p:nvCxnSpPr>
        <p:spPr>
          <a:xfrm>
            <a:off x="2286000" y="3227832"/>
            <a:ext cx="990600" cy="0"/>
          </a:xfrm>
          <a:prstGeom prst="line">
            <a:avLst/>
          </a:prstGeom>
          <a:ln w="158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7" name="Straight Connector 16"/>
          <p:cNvCxnSpPr/>
          <p:nvPr/>
        </p:nvCxnSpPr>
        <p:spPr>
          <a:xfrm>
            <a:off x="3505200" y="3227832"/>
            <a:ext cx="838200" cy="0"/>
          </a:xfrm>
          <a:prstGeom prst="line">
            <a:avLst/>
          </a:prstGeom>
          <a:ln w="158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8" name="TextBox 157"/>
          <p:cNvSpPr txBox="1"/>
          <p:nvPr/>
        </p:nvSpPr>
        <p:spPr>
          <a:xfrm>
            <a:off x="990600" y="3200400"/>
            <a:ext cx="990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latin typeface="Arial" pitchFamily="34" charset="0"/>
                <a:cs typeface="Arial" pitchFamily="34" charset="0"/>
              </a:rPr>
              <a:t>location</a:t>
            </a:r>
            <a:endParaRPr lang="en-US" sz="16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59" name="TextBox 158"/>
          <p:cNvSpPr txBox="1"/>
          <p:nvPr/>
        </p:nvSpPr>
        <p:spPr>
          <a:xfrm>
            <a:off x="2133600" y="3200400"/>
            <a:ext cx="1295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latin typeface="Arial" pitchFamily="34" charset="0"/>
                <a:cs typeface="Arial" pitchFamily="34" charset="0"/>
              </a:rPr>
              <a:t>orientation</a:t>
            </a:r>
            <a:endParaRPr lang="en-US" sz="16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60" name="TextBox 159"/>
          <p:cNvSpPr txBox="1"/>
          <p:nvPr/>
        </p:nvSpPr>
        <p:spPr>
          <a:xfrm>
            <a:off x="3581400" y="3197423"/>
            <a:ext cx="609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latin typeface="Arial" pitchFamily="34" charset="0"/>
                <a:cs typeface="Arial" pitchFamily="34" charset="0"/>
              </a:rPr>
              <a:t>size</a:t>
            </a:r>
            <a:endParaRPr lang="en-US" sz="1600" b="1" dirty="0"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119845" name="Object 37"/>
          <p:cNvGraphicFramePr>
            <a:graphicFrameLocks noChangeAspect="1"/>
          </p:cNvGraphicFramePr>
          <p:nvPr/>
        </p:nvGraphicFramePr>
        <p:xfrm>
          <a:off x="5289550" y="3263900"/>
          <a:ext cx="838200" cy="279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0774" name="Equation" r:id="rId22" imgW="838080" imgH="279360" progId="Equation.DSMT4">
                  <p:embed/>
                </p:oleObj>
              </mc:Choice>
              <mc:Fallback>
                <p:oleObj name="Equation" r:id="rId22" imgW="838080" imgH="27936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89550" y="3263900"/>
                        <a:ext cx="838200" cy="279400"/>
                      </a:xfrm>
                      <a:prstGeom prst="rect">
                        <a:avLst/>
                      </a:prstGeom>
                      <a:solidFill>
                        <a:schemeClr val="bg1">
                          <a:alpha val="89999"/>
                        </a:schemeClr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9846" name="Object 38"/>
          <p:cNvGraphicFramePr>
            <a:graphicFrameLocks noChangeAspect="1"/>
          </p:cNvGraphicFramePr>
          <p:nvPr/>
        </p:nvGraphicFramePr>
        <p:xfrm>
          <a:off x="6762750" y="3949700"/>
          <a:ext cx="901700" cy="279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0775" name="Equation" r:id="rId24" imgW="901440" imgH="279360" progId="Equation.DSMT4">
                  <p:embed/>
                </p:oleObj>
              </mc:Choice>
              <mc:Fallback>
                <p:oleObj name="Equation" r:id="rId24" imgW="901440" imgH="27936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62750" y="3949700"/>
                        <a:ext cx="901700" cy="279400"/>
                      </a:xfrm>
                      <a:prstGeom prst="rect">
                        <a:avLst/>
                      </a:prstGeom>
                      <a:solidFill>
                        <a:schemeClr val="bg1">
                          <a:alpha val="89999"/>
                        </a:schemeClr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9847" name="Object 39"/>
          <p:cNvGraphicFramePr>
            <a:graphicFrameLocks noChangeAspect="1"/>
          </p:cNvGraphicFramePr>
          <p:nvPr/>
        </p:nvGraphicFramePr>
        <p:xfrm>
          <a:off x="6337300" y="2933700"/>
          <a:ext cx="876300" cy="279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0776" name="Equation" r:id="rId26" imgW="876240" imgH="279360" progId="Equation.DSMT4">
                  <p:embed/>
                </p:oleObj>
              </mc:Choice>
              <mc:Fallback>
                <p:oleObj name="Equation" r:id="rId26" imgW="876240" imgH="27936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37300" y="2933700"/>
                        <a:ext cx="876300" cy="279400"/>
                      </a:xfrm>
                      <a:prstGeom prst="rect">
                        <a:avLst/>
                      </a:prstGeom>
                      <a:solidFill>
                        <a:schemeClr val="bg1">
                          <a:alpha val="89999"/>
                        </a:schemeClr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1" name="Object 160"/>
          <p:cNvGraphicFramePr>
            <a:graphicFrameLocks noChangeAspect="1"/>
          </p:cNvGraphicFramePr>
          <p:nvPr/>
        </p:nvGraphicFramePr>
        <p:xfrm>
          <a:off x="6959600" y="1549400"/>
          <a:ext cx="1308100" cy="53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0777" name="Equation" r:id="rId28" imgW="1307880" imgH="533160" progId="Equation.DSMT4">
                  <p:embed/>
                </p:oleObj>
              </mc:Choice>
              <mc:Fallback>
                <p:oleObj name="Equation" r:id="rId28" imgW="1307880" imgH="53316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59600" y="1549400"/>
                        <a:ext cx="1308100" cy="5334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2" name="TextBox 161"/>
          <p:cNvSpPr txBox="1"/>
          <p:nvPr/>
        </p:nvSpPr>
        <p:spPr>
          <a:xfrm>
            <a:off x="6248400" y="1219200"/>
            <a:ext cx="2590800" cy="369332"/>
          </a:xfrm>
          <a:prstGeom prst="rect">
            <a:avLst/>
          </a:prstGeom>
          <a:noFill/>
          <a:ln w="25400">
            <a:noFill/>
            <a:miter lim="800000"/>
          </a:ln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Arial" pitchFamily="34" charset="0"/>
                <a:cs typeface="Arial" pitchFamily="34" charset="0"/>
              </a:rPr>
              <a:t>Markov Random Field</a:t>
            </a:r>
            <a:endParaRPr lang="en-US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63" name="TextBox 162"/>
          <p:cNvSpPr txBox="1"/>
          <p:nvPr/>
        </p:nvSpPr>
        <p:spPr>
          <a:xfrm>
            <a:off x="7924800" y="2219980"/>
            <a:ext cx="990600" cy="584775"/>
          </a:xfrm>
          <a:prstGeom prst="rect">
            <a:avLst/>
          </a:prstGeom>
          <a:noFill/>
          <a:ln w="25400">
            <a:noFill/>
            <a:miter lim="800000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latin typeface="Arial" pitchFamily="34" charset="0"/>
                <a:cs typeface="Arial" pitchFamily="34" charset="0"/>
              </a:rPr>
              <a:t>Clique potential</a:t>
            </a:r>
            <a:endParaRPr lang="en-US" sz="1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64" name="TextBox 163"/>
          <p:cNvSpPr txBox="1"/>
          <p:nvPr/>
        </p:nvSpPr>
        <p:spPr>
          <a:xfrm>
            <a:off x="7162800" y="2219980"/>
            <a:ext cx="914400" cy="584775"/>
          </a:xfrm>
          <a:prstGeom prst="rect">
            <a:avLst/>
          </a:prstGeom>
          <a:noFill/>
          <a:ln w="25400">
            <a:noFill/>
            <a:miter lim="800000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latin typeface="Arial" pitchFamily="34" charset="0"/>
                <a:cs typeface="Arial" pitchFamily="34" charset="0"/>
              </a:rPr>
              <a:t>Clique weight</a:t>
            </a:r>
            <a:endParaRPr lang="en-US" sz="1600" dirty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65" name="Straight Arrow Connector 164"/>
          <p:cNvCxnSpPr/>
          <p:nvPr/>
        </p:nvCxnSpPr>
        <p:spPr>
          <a:xfrm rot="5400000" flipH="1" flipV="1">
            <a:off x="7680960" y="2082820"/>
            <a:ext cx="228600" cy="45720"/>
          </a:xfrm>
          <a:prstGeom prst="straightConnector1">
            <a:avLst/>
          </a:prstGeom>
          <a:ln w="158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6" name="Straight Arrow Connector 165"/>
          <p:cNvCxnSpPr/>
          <p:nvPr/>
        </p:nvCxnSpPr>
        <p:spPr>
          <a:xfrm rot="16200000" flipV="1">
            <a:off x="7947660" y="2014240"/>
            <a:ext cx="228600" cy="182880"/>
          </a:xfrm>
          <a:prstGeom prst="straightConnector1">
            <a:avLst/>
          </a:prstGeom>
          <a:ln w="158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0" name="TextBox 99"/>
          <p:cNvSpPr txBox="1"/>
          <p:nvPr/>
        </p:nvSpPr>
        <p:spPr>
          <a:xfrm>
            <a:off x="6766987" y="6525126"/>
            <a:ext cx="239706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Slide Credit: Yao/Fei-Fei</a:t>
            </a:r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7601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76200"/>
            <a:ext cx="8686800" cy="8382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Top-down method to build model: </a:t>
            </a:r>
            <a:br>
              <a:rPr lang="en-US" dirty="0" smtClean="0"/>
            </a:br>
            <a:r>
              <a:rPr lang="en-US" dirty="0" smtClean="0"/>
              <a:t>	Exploit “easy” poses</a:t>
            </a:r>
          </a:p>
        </p:txBody>
      </p:sp>
      <p:pic>
        <p:nvPicPr>
          <p:cNvPr id="48131" name="Picture 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473200"/>
            <a:ext cx="8686800" cy="393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32" name="Rectangle 12"/>
          <p:cNvSpPr>
            <a:spLocks noChangeArrowheads="1"/>
          </p:cNvSpPr>
          <p:nvPr/>
        </p:nvSpPr>
        <p:spPr bwMode="auto">
          <a:xfrm>
            <a:off x="457200" y="6126163"/>
            <a:ext cx="83820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eaLnBrk="1" hangingPunct="1"/>
            <a:r>
              <a:rPr lang="en-US" sz="1800" b="0"/>
              <a:t>D. Ramanan, D. Forsyth, and A. Zisserman. </a:t>
            </a:r>
            <a:r>
              <a:rPr lang="en-US" sz="1800" b="0">
                <a:hlinkClick r:id="rId4"/>
              </a:rPr>
              <a:t>Tracking People by Learning their Appearance</a:t>
            </a:r>
            <a:r>
              <a:rPr lang="en-US" sz="1800" b="0"/>
              <a:t>. PAMI 2007.</a:t>
            </a:r>
          </a:p>
        </p:txBody>
      </p:sp>
    </p:spTree>
    <p:extLst>
      <p:ext uri="{BB962C8B-B14F-4D97-AF65-F5344CB8AC3E}">
        <p14:creationId xmlns:p14="http://schemas.microsoft.com/office/powerpoint/2010/main" val="1081813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Picture 120" descr="tennis_player_0_new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735285" y="4267200"/>
            <a:ext cx="4180115" cy="1371600"/>
          </a:xfrm>
          <a:prstGeom prst="rect">
            <a:avLst/>
          </a:prstGeom>
        </p:spPr>
      </p:pic>
      <p:sp>
        <p:nvSpPr>
          <p:cNvPr id="122" name="Rectangle 121"/>
          <p:cNvSpPr/>
          <p:nvPr/>
        </p:nvSpPr>
        <p:spPr>
          <a:xfrm>
            <a:off x="4724400" y="4267200"/>
            <a:ext cx="4191000" cy="1447800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9" name="Rectangle 108"/>
          <p:cNvSpPr/>
          <p:nvPr/>
        </p:nvSpPr>
        <p:spPr>
          <a:xfrm>
            <a:off x="533400" y="4419600"/>
            <a:ext cx="4038600" cy="1676400"/>
          </a:xfrm>
          <a:prstGeom prst="rect">
            <a:avLst/>
          </a:prstGeom>
          <a:solidFill>
            <a:srgbClr val="0000FF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Oval 53"/>
          <p:cNvSpPr>
            <a:spLocks noChangeAspect="1"/>
          </p:cNvSpPr>
          <p:nvPr/>
        </p:nvSpPr>
        <p:spPr>
          <a:xfrm>
            <a:off x="6590132" y="2396850"/>
            <a:ext cx="333573" cy="333573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</a:t>
            </a:r>
            <a:endParaRPr lang="en-US" sz="1600" i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5" name="Oval 54"/>
          <p:cNvSpPr>
            <a:spLocks noChangeAspect="1"/>
          </p:cNvSpPr>
          <p:nvPr/>
        </p:nvSpPr>
        <p:spPr>
          <a:xfrm>
            <a:off x="4991761" y="3052877"/>
            <a:ext cx="333573" cy="333573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endParaRPr lang="en-US" sz="1600" i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6" name="Oval 55"/>
          <p:cNvSpPr>
            <a:spLocks noChangeAspect="1"/>
          </p:cNvSpPr>
          <p:nvPr/>
        </p:nvSpPr>
        <p:spPr>
          <a:xfrm>
            <a:off x="5825694" y="1524000"/>
            <a:ext cx="333573" cy="333573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endParaRPr lang="en-US" sz="1600" i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" name="Group 177"/>
          <p:cNvGrpSpPr/>
          <p:nvPr/>
        </p:nvGrpSpPr>
        <p:grpSpPr>
          <a:xfrm>
            <a:off x="5964681" y="2681572"/>
            <a:ext cx="1730619" cy="990010"/>
            <a:chOff x="5638797" y="2793268"/>
            <a:chExt cx="1897608" cy="1085537"/>
          </a:xfrm>
        </p:grpSpPr>
        <p:cxnSp>
          <p:nvCxnSpPr>
            <p:cNvPr id="97" name="Straight Connector 96"/>
            <p:cNvCxnSpPr>
              <a:stCxn id="88" idx="0"/>
              <a:endCxn id="54" idx="3"/>
            </p:cNvCxnSpPr>
            <p:nvPr/>
          </p:nvCxnSpPr>
          <p:spPr>
            <a:xfrm rot="5400000" flipH="1" flipV="1">
              <a:off x="5500114" y="2931952"/>
              <a:ext cx="1016732" cy="739365"/>
            </a:xfrm>
            <a:prstGeom prst="line">
              <a:avLst/>
            </a:prstGeom>
            <a:ln w="2540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Connector 97"/>
            <p:cNvCxnSpPr>
              <a:stCxn id="85" idx="0"/>
              <a:endCxn id="54" idx="4"/>
            </p:cNvCxnSpPr>
            <p:nvPr/>
          </p:nvCxnSpPr>
          <p:spPr>
            <a:xfrm rot="5400000" flipH="1" flipV="1">
              <a:off x="5972555" y="3275077"/>
              <a:ext cx="963168" cy="106681"/>
            </a:xfrm>
            <a:prstGeom prst="line">
              <a:avLst/>
            </a:prstGeom>
            <a:ln w="2540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/>
            <p:cNvCxnSpPr>
              <a:stCxn id="84" idx="1"/>
              <a:endCxn id="54" idx="5"/>
            </p:cNvCxnSpPr>
            <p:nvPr/>
          </p:nvCxnSpPr>
          <p:spPr>
            <a:xfrm rot="16200000" flipV="1">
              <a:off x="6543831" y="2886231"/>
              <a:ext cx="1085537" cy="899611"/>
            </a:xfrm>
            <a:prstGeom prst="line">
              <a:avLst/>
            </a:prstGeom>
            <a:ln w="2540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aphicFrame>
        <p:nvGraphicFramePr>
          <p:cNvPr id="58" name="Object 4"/>
          <p:cNvGraphicFramePr>
            <a:graphicFrameLocks noChangeAspect="1"/>
          </p:cNvGraphicFramePr>
          <p:nvPr/>
        </p:nvGraphicFramePr>
        <p:xfrm>
          <a:off x="7076593" y="4772863"/>
          <a:ext cx="347472" cy="1563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1812" name="Equation" r:id="rId5" imgW="330120" imgH="164880" progId="Equation.DSMT4">
                  <p:embed/>
                </p:oleObj>
              </mc:Choice>
              <mc:Fallback>
                <p:oleObj name="Equation" r:id="rId5" imgW="330120" imgH="1648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76593" y="4772863"/>
                        <a:ext cx="347472" cy="15636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3" name="Group 182"/>
          <p:cNvGrpSpPr/>
          <p:nvPr/>
        </p:nvGrpSpPr>
        <p:grpSpPr>
          <a:xfrm>
            <a:off x="4991759" y="4260569"/>
            <a:ext cx="416966" cy="376780"/>
            <a:chOff x="4571998" y="4524624"/>
            <a:chExt cx="457200" cy="413136"/>
          </a:xfrm>
        </p:grpSpPr>
        <p:sp>
          <p:nvSpPr>
            <p:cNvPr id="95" name="TextBox 94"/>
            <p:cNvSpPr txBox="1"/>
            <p:nvPr/>
          </p:nvSpPr>
          <p:spPr>
            <a:xfrm>
              <a:off x="4571998" y="4524624"/>
              <a:ext cx="457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i="1" dirty="0" smtClean="0">
                  <a:latin typeface="Times New Roman" pitchFamily="18" charset="0"/>
                  <a:cs typeface="Times New Roman" pitchFamily="18" charset="0"/>
                </a:rPr>
                <a:t>f</a:t>
              </a:r>
              <a:r>
                <a:rPr lang="en-US" sz="1600" i="1" baseline="-25000" dirty="0" smtClean="0">
                  <a:latin typeface="Times New Roman" pitchFamily="18" charset="0"/>
                  <a:cs typeface="Times New Roman" pitchFamily="18" charset="0"/>
                </a:rPr>
                <a:t>O</a:t>
              </a:r>
              <a:endParaRPr lang="en-US" sz="1600" i="1" baseline="-250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96" name="Oval 95"/>
            <p:cNvSpPr>
              <a:spLocks noChangeAspect="1"/>
            </p:cNvSpPr>
            <p:nvPr/>
          </p:nvSpPr>
          <p:spPr>
            <a:xfrm>
              <a:off x="4572000" y="4572000"/>
              <a:ext cx="365760" cy="365760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5" name="Group 183"/>
          <p:cNvGrpSpPr/>
          <p:nvPr/>
        </p:nvGrpSpPr>
        <p:grpSpPr>
          <a:xfrm>
            <a:off x="5756199" y="4651248"/>
            <a:ext cx="416966" cy="347472"/>
            <a:chOff x="5410200" y="5010150"/>
            <a:chExt cx="457200" cy="381000"/>
          </a:xfrm>
        </p:grpSpPr>
        <p:sp>
          <p:nvSpPr>
            <p:cNvPr id="93" name="TextBox 92"/>
            <p:cNvSpPr txBox="1"/>
            <p:nvPr/>
          </p:nvSpPr>
          <p:spPr>
            <a:xfrm>
              <a:off x="5410200" y="5010150"/>
              <a:ext cx="457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i="1" dirty="0" smtClean="0">
                  <a:latin typeface="Times New Roman" pitchFamily="18" charset="0"/>
                  <a:cs typeface="Times New Roman" pitchFamily="18" charset="0"/>
                </a:rPr>
                <a:t>f</a:t>
              </a:r>
              <a:r>
                <a:rPr lang="en-US" sz="1600" baseline="-25000" dirty="0" smtClean="0">
                  <a:latin typeface="Times New Roman" pitchFamily="18" charset="0"/>
                  <a:cs typeface="Times New Roman" pitchFamily="18" charset="0"/>
                </a:rPr>
                <a:t>1</a:t>
              </a:r>
              <a:endParaRPr lang="en-US" sz="1600" baseline="-250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94" name="Oval 93"/>
            <p:cNvSpPr>
              <a:spLocks noChangeAspect="1"/>
            </p:cNvSpPr>
            <p:nvPr/>
          </p:nvSpPr>
          <p:spPr>
            <a:xfrm>
              <a:off x="5425440" y="5025390"/>
              <a:ext cx="365760" cy="365760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baseline="-25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6" name="Group 184"/>
          <p:cNvGrpSpPr/>
          <p:nvPr/>
        </p:nvGrpSpPr>
        <p:grpSpPr>
          <a:xfrm>
            <a:off x="6451143" y="4651248"/>
            <a:ext cx="416966" cy="347472"/>
            <a:chOff x="6172200" y="4953000"/>
            <a:chExt cx="457200" cy="381000"/>
          </a:xfrm>
        </p:grpSpPr>
        <p:sp>
          <p:nvSpPr>
            <p:cNvPr id="91" name="TextBox 90"/>
            <p:cNvSpPr txBox="1"/>
            <p:nvPr/>
          </p:nvSpPr>
          <p:spPr>
            <a:xfrm>
              <a:off x="6172200" y="4953000"/>
              <a:ext cx="457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i="1" dirty="0" smtClean="0">
                  <a:latin typeface="Times New Roman" pitchFamily="18" charset="0"/>
                  <a:cs typeface="Times New Roman" pitchFamily="18" charset="0"/>
                </a:rPr>
                <a:t>f</a:t>
              </a:r>
              <a:r>
                <a:rPr lang="en-US" sz="1600" baseline="-25000" dirty="0" smtClean="0">
                  <a:latin typeface="Times New Roman" pitchFamily="18" charset="0"/>
                  <a:cs typeface="Times New Roman" pitchFamily="18" charset="0"/>
                </a:rPr>
                <a:t>2</a:t>
              </a:r>
              <a:endParaRPr lang="en-US" sz="1600" baseline="-250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92" name="Oval 91"/>
            <p:cNvSpPr>
              <a:spLocks noChangeAspect="1"/>
            </p:cNvSpPr>
            <p:nvPr/>
          </p:nvSpPr>
          <p:spPr>
            <a:xfrm>
              <a:off x="6187440" y="4968240"/>
              <a:ext cx="365760" cy="365760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baseline="-25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7" name="Group 185"/>
          <p:cNvGrpSpPr/>
          <p:nvPr/>
        </p:nvGrpSpPr>
        <p:grpSpPr>
          <a:xfrm>
            <a:off x="7632549" y="4651248"/>
            <a:ext cx="416966" cy="347472"/>
            <a:chOff x="7467600" y="5029200"/>
            <a:chExt cx="457200" cy="381000"/>
          </a:xfrm>
        </p:grpSpPr>
        <p:sp>
          <p:nvSpPr>
            <p:cNvPr id="89" name="TextBox 88"/>
            <p:cNvSpPr txBox="1"/>
            <p:nvPr/>
          </p:nvSpPr>
          <p:spPr>
            <a:xfrm>
              <a:off x="7467600" y="5029200"/>
              <a:ext cx="457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i="1" dirty="0" smtClean="0">
                  <a:latin typeface="Times New Roman" pitchFamily="18" charset="0"/>
                  <a:cs typeface="Times New Roman" pitchFamily="18" charset="0"/>
                </a:rPr>
                <a:t>f</a:t>
              </a:r>
              <a:r>
                <a:rPr lang="en-US" sz="1600" i="1" baseline="-25000" dirty="0" smtClean="0">
                  <a:latin typeface="Times New Roman" pitchFamily="18" charset="0"/>
                  <a:cs typeface="Times New Roman" pitchFamily="18" charset="0"/>
                </a:rPr>
                <a:t>N</a:t>
              </a:r>
              <a:endParaRPr lang="en-US" sz="1600" i="1" baseline="-250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90" name="Oval 89"/>
            <p:cNvSpPr>
              <a:spLocks noChangeAspect="1"/>
            </p:cNvSpPr>
            <p:nvPr/>
          </p:nvSpPr>
          <p:spPr>
            <a:xfrm>
              <a:off x="7482840" y="5044440"/>
              <a:ext cx="365760" cy="365760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baseline="-25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aphicFrame>
        <p:nvGraphicFramePr>
          <p:cNvPr id="63" name="Object 4"/>
          <p:cNvGraphicFramePr>
            <a:graphicFrameLocks noChangeAspect="1"/>
          </p:cNvGraphicFramePr>
          <p:nvPr/>
        </p:nvGraphicFramePr>
        <p:xfrm>
          <a:off x="7007099" y="3747821"/>
          <a:ext cx="347472" cy="1563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1813" name="Equation" r:id="rId7" imgW="330120" imgH="164880" progId="Equation.DSMT4">
                  <p:embed/>
                </p:oleObj>
              </mc:Choice>
              <mc:Fallback>
                <p:oleObj name="Equation" r:id="rId7" imgW="330120" imgH="1648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07099" y="3747821"/>
                        <a:ext cx="347472" cy="15636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8" name="Group 156"/>
          <p:cNvGrpSpPr/>
          <p:nvPr/>
        </p:nvGrpSpPr>
        <p:grpSpPr>
          <a:xfrm>
            <a:off x="5756199" y="3608832"/>
            <a:ext cx="416966" cy="347472"/>
            <a:chOff x="5410200" y="3790950"/>
            <a:chExt cx="457200" cy="381000"/>
          </a:xfrm>
        </p:grpSpPr>
        <p:sp>
          <p:nvSpPr>
            <p:cNvPr id="87" name="Oval 86"/>
            <p:cNvSpPr>
              <a:spLocks noChangeAspect="1"/>
            </p:cNvSpPr>
            <p:nvPr/>
          </p:nvSpPr>
          <p:spPr>
            <a:xfrm>
              <a:off x="5425440" y="3806190"/>
              <a:ext cx="365760" cy="365760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baseline="-25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88" name="TextBox 87"/>
            <p:cNvSpPr txBox="1"/>
            <p:nvPr/>
          </p:nvSpPr>
          <p:spPr>
            <a:xfrm>
              <a:off x="5410200" y="3790950"/>
              <a:ext cx="457200" cy="371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i="1" dirty="0" smtClean="0">
                  <a:latin typeface="Times New Roman" pitchFamily="18" charset="0"/>
                  <a:cs typeface="Times New Roman" pitchFamily="18" charset="0"/>
                </a:rPr>
                <a:t>P</a:t>
              </a:r>
              <a:r>
                <a:rPr lang="en-US" sz="1600" baseline="-25000" dirty="0" smtClean="0">
                  <a:latin typeface="Times New Roman" pitchFamily="18" charset="0"/>
                  <a:cs typeface="Times New Roman" pitchFamily="18" charset="0"/>
                </a:rPr>
                <a:t>1</a:t>
              </a:r>
              <a:endParaRPr lang="en-US" sz="1600" baseline="-250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9" name="Group 157"/>
          <p:cNvGrpSpPr/>
          <p:nvPr/>
        </p:nvGrpSpPr>
        <p:grpSpPr>
          <a:xfrm>
            <a:off x="6451143" y="3608832"/>
            <a:ext cx="416966" cy="347472"/>
            <a:chOff x="6172200" y="3733800"/>
            <a:chExt cx="457200" cy="381000"/>
          </a:xfrm>
        </p:grpSpPr>
        <p:sp>
          <p:nvSpPr>
            <p:cNvPr id="85" name="TextBox 84"/>
            <p:cNvSpPr txBox="1"/>
            <p:nvPr/>
          </p:nvSpPr>
          <p:spPr>
            <a:xfrm>
              <a:off x="6172200" y="3733800"/>
              <a:ext cx="457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i="1" dirty="0" smtClean="0">
                  <a:latin typeface="Times New Roman" pitchFamily="18" charset="0"/>
                  <a:cs typeface="Times New Roman" pitchFamily="18" charset="0"/>
                </a:rPr>
                <a:t>P</a:t>
              </a:r>
              <a:r>
                <a:rPr lang="en-US" sz="1600" baseline="-25000" dirty="0" smtClean="0">
                  <a:latin typeface="Times New Roman" pitchFamily="18" charset="0"/>
                  <a:cs typeface="Times New Roman" pitchFamily="18" charset="0"/>
                </a:rPr>
                <a:t>2</a:t>
              </a:r>
              <a:endParaRPr lang="en-US" sz="1600" baseline="-250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86" name="Oval 85"/>
            <p:cNvSpPr>
              <a:spLocks noChangeAspect="1"/>
            </p:cNvSpPr>
            <p:nvPr/>
          </p:nvSpPr>
          <p:spPr>
            <a:xfrm>
              <a:off x="6187440" y="3749040"/>
              <a:ext cx="365760" cy="365760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baseline="-25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0" name="Group 158"/>
          <p:cNvGrpSpPr/>
          <p:nvPr/>
        </p:nvGrpSpPr>
        <p:grpSpPr>
          <a:xfrm>
            <a:off x="7632549" y="3608832"/>
            <a:ext cx="416966" cy="347472"/>
            <a:chOff x="7467600" y="3810000"/>
            <a:chExt cx="457200" cy="381000"/>
          </a:xfrm>
        </p:grpSpPr>
        <p:sp>
          <p:nvSpPr>
            <p:cNvPr id="83" name="TextBox 82"/>
            <p:cNvSpPr txBox="1"/>
            <p:nvPr/>
          </p:nvSpPr>
          <p:spPr>
            <a:xfrm>
              <a:off x="7467600" y="3810000"/>
              <a:ext cx="457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i="1" dirty="0" smtClean="0">
                  <a:latin typeface="Times New Roman" pitchFamily="18" charset="0"/>
                  <a:cs typeface="Times New Roman" pitchFamily="18" charset="0"/>
                </a:rPr>
                <a:t>P</a:t>
              </a:r>
              <a:r>
                <a:rPr lang="en-US" sz="1600" i="1" baseline="-25000" dirty="0" smtClean="0">
                  <a:latin typeface="Times New Roman" pitchFamily="18" charset="0"/>
                  <a:cs typeface="Times New Roman" pitchFamily="18" charset="0"/>
                </a:rPr>
                <a:t>N</a:t>
              </a:r>
              <a:endParaRPr lang="en-US" sz="1600" i="1" baseline="-250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84" name="Oval 83"/>
            <p:cNvSpPr>
              <a:spLocks noChangeAspect="1"/>
            </p:cNvSpPr>
            <p:nvPr/>
          </p:nvSpPr>
          <p:spPr>
            <a:xfrm>
              <a:off x="7482840" y="3825240"/>
              <a:ext cx="365760" cy="365760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baseline="-25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1" name="Group 180"/>
          <p:cNvGrpSpPr/>
          <p:nvPr/>
        </p:nvGrpSpPr>
        <p:grpSpPr>
          <a:xfrm>
            <a:off x="5181600" y="3386450"/>
            <a:ext cx="2654688" cy="1278697"/>
            <a:chOff x="4671329" y="3566160"/>
            <a:chExt cx="2910841" cy="1402080"/>
          </a:xfrm>
        </p:grpSpPr>
        <p:cxnSp>
          <p:nvCxnSpPr>
            <p:cNvPr id="79" name="Straight Connector 24"/>
            <p:cNvCxnSpPr>
              <a:stCxn id="96" idx="0"/>
              <a:endCxn id="55" idx="4"/>
            </p:cNvCxnSpPr>
            <p:nvPr/>
          </p:nvCxnSpPr>
          <p:spPr>
            <a:xfrm rot="5400000" flipH="1" flipV="1">
              <a:off x="4168409" y="4069080"/>
              <a:ext cx="1005840" cy="0"/>
            </a:xfrm>
            <a:prstGeom prst="line">
              <a:avLst/>
            </a:prstGeom>
            <a:ln w="3810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/>
            <p:cNvCxnSpPr>
              <a:stCxn id="94" idx="0"/>
              <a:endCxn id="87" idx="4"/>
            </p:cNvCxnSpPr>
            <p:nvPr/>
          </p:nvCxnSpPr>
          <p:spPr>
            <a:xfrm rot="5400000" flipH="1" flipV="1">
              <a:off x="5136149" y="4579620"/>
              <a:ext cx="777240" cy="0"/>
            </a:xfrm>
            <a:prstGeom prst="line">
              <a:avLst/>
            </a:prstGeom>
            <a:ln w="3810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/>
            <p:cNvCxnSpPr>
              <a:stCxn id="92" idx="0"/>
              <a:endCxn id="86" idx="4"/>
            </p:cNvCxnSpPr>
            <p:nvPr/>
          </p:nvCxnSpPr>
          <p:spPr>
            <a:xfrm rot="5400000" flipH="1" flipV="1">
              <a:off x="5898149" y="4579620"/>
              <a:ext cx="777240" cy="0"/>
            </a:xfrm>
            <a:prstGeom prst="line">
              <a:avLst/>
            </a:prstGeom>
            <a:ln w="3810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/>
            <p:cNvCxnSpPr>
              <a:stCxn id="90" idx="0"/>
              <a:endCxn id="84" idx="4"/>
            </p:cNvCxnSpPr>
            <p:nvPr/>
          </p:nvCxnSpPr>
          <p:spPr>
            <a:xfrm rot="5400000" flipH="1" flipV="1">
              <a:off x="7193550" y="4579620"/>
              <a:ext cx="777240" cy="0"/>
            </a:xfrm>
            <a:prstGeom prst="line">
              <a:avLst/>
            </a:prstGeom>
            <a:ln w="3810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" name="Group 178"/>
          <p:cNvGrpSpPr/>
          <p:nvPr/>
        </p:nvGrpSpPr>
        <p:grpSpPr>
          <a:xfrm>
            <a:off x="5257800" y="3219664"/>
            <a:ext cx="2312450" cy="569854"/>
            <a:chOff x="4800644" y="3383281"/>
            <a:chExt cx="2598645" cy="624840"/>
          </a:xfrm>
        </p:grpSpPr>
        <p:cxnSp>
          <p:nvCxnSpPr>
            <p:cNvPr id="76" name="Straight Connector 75"/>
            <p:cNvCxnSpPr>
              <a:stCxn id="55" idx="5"/>
              <a:endCxn id="88" idx="1"/>
            </p:cNvCxnSpPr>
            <p:nvPr/>
          </p:nvCxnSpPr>
          <p:spPr>
            <a:xfrm rot="16200000" flipH="1">
              <a:off x="4822138" y="3491101"/>
              <a:ext cx="483015" cy="526004"/>
            </a:xfrm>
            <a:prstGeom prst="line">
              <a:avLst/>
            </a:prstGeom>
            <a:ln w="2540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/>
            <p:cNvCxnSpPr/>
            <p:nvPr/>
          </p:nvCxnSpPr>
          <p:spPr>
            <a:xfrm>
              <a:off x="4953000" y="3474720"/>
              <a:ext cx="1234440" cy="438912"/>
            </a:xfrm>
            <a:prstGeom prst="line">
              <a:avLst/>
            </a:prstGeom>
            <a:ln w="2540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/>
            <p:cNvCxnSpPr>
              <a:stCxn id="84" idx="2"/>
              <a:endCxn id="55" idx="6"/>
            </p:cNvCxnSpPr>
            <p:nvPr/>
          </p:nvCxnSpPr>
          <p:spPr>
            <a:xfrm rot="10800000">
              <a:off x="4854208" y="3383281"/>
              <a:ext cx="2545081" cy="624840"/>
            </a:xfrm>
            <a:prstGeom prst="line">
              <a:avLst/>
            </a:prstGeom>
            <a:ln w="2540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" name="Group 103"/>
          <p:cNvGrpSpPr/>
          <p:nvPr/>
        </p:nvGrpSpPr>
        <p:grpSpPr>
          <a:xfrm>
            <a:off x="6096000" y="3789518"/>
            <a:ext cx="1621678" cy="375269"/>
            <a:chOff x="6103671" y="3789518"/>
            <a:chExt cx="1690208" cy="375269"/>
          </a:xfrm>
        </p:grpSpPr>
        <p:cxnSp>
          <p:nvCxnSpPr>
            <p:cNvPr id="69" name="Straight Connector 18"/>
            <p:cNvCxnSpPr>
              <a:stCxn id="87" idx="6"/>
              <a:endCxn id="86" idx="2"/>
            </p:cNvCxnSpPr>
            <p:nvPr/>
          </p:nvCxnSpPr>
          <p:spPr>
            <a:xfrm>
              <a:off x="6103671" y="3789518"/>
              <a:ext cx="361371" cy="0"/>
            </a:xfrm>
            <a:prstGeom prst="line">
              <a:avLst/>
            </a:prstGeom>
            <a:ln w="2540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0" name="Freeform 19"/>
            <p:cNvSpPr/>
            <p:nvPr/>
          </p:nvSpPr>
          <p:spPr>
            <a:xfrm>
              <a:off x="6110377" y="3956304"/>
              <a:ext cx="1683502" cy="208483"/>
            </a:xfrm>
            <a:custGeom>
              <a:avLst/>
              <a:gdLst>
                <a:gd name="connsiteX0" fmla="*/ 0 w 1857375"/>
                <a:gd name="connsiteY0" fmla="*/ 0 h 257175"/>
                <a:gd name="connsiteX1" fmla="*/ 17145 w 1857375"/>
                <a:gd name="connsiteY1" fmla="*/ 5715 h 257175"/>
                <a:gd name="connsiteX2" fmla="*/ 28575 w 1857375"/>
                <a:gd name="connsiteY2" fmla="*/ 34290 h 257175"/>
                <a:gd name="connsiteX3" fmla="*/ 34290 w 1857375"/>
                <a:gd name="connsiteY3" fmla="*/ 51435 h 257175"/>
                <a:gd name="connsiteX4" fmla="*/ 68580 w 1857375"/>
                <a:gd name="connsiteY4" fmla="*/ 85725 h 257175"/>
                <a:gd name="connsiteX5" fmla="*/ 108585 w 1857375"/>
                <a:gd name="connsiteY5" fmla="*/ 125730 h 257175"/>
                <a:gd name="connsiteX6" fmla="*/ 142875 w 1857375"/>
                <a:gd name="connsiteY6" fmla="*/ 154305 h 257175"/>
                <a:gd name="connsiteX7" fmla="*/ 160020 w 1857375"/>
                <a:gd name="connsiteY7" fmla="*/ 160020 h 257175"/>
                <a:gd name="connsiteX8" fmla="*/ 194310 w 1857375"/>
                <a:gd name="connsiteY8" fmla="*/ 182880 h 257175"/>
                <a:gd name="connsiteX9" fmla="*/ 234315 w 1857375"/>
                <a:gd name="connsiteY9" fmla="*/ 194310 h 257175"/>
                <a:gd name="connsiteX10" fmla="*/ 251460 w 1857375"/>
                <a:gd name="connsiteY10" fmla="*/ 205740 h 257175"/>
                <a:gd name="connsiteX11" fmla="*/ 274320 w 1857375"/>
                <a:gd name="connsiteY11" fmla="*/ 211455 h 257175"/>
                <a:gd name="connsiteX12" fmla="*/ 314325 w 1857375"/>
                <a:gd name="connsiteY12" fmla="*/ 222885 h 257175"/>
                <a:gd name="connsiteX13" fmla="*/ 348615 w 1857375"/>
                <a:gd name="connsiteY13" fmla="*/ 228600 h 257175"/>
                <a:gd name="connsiteX14" fmla="*/ 377190 w 1857375"/>
                <a:gd name="connsiteY14" fmla="*/ 234315 h 257175"/>
                <a:gd name="connsiteX15" fmla="*/ 440055 w 1857375"/>
                <a:gd name="connsiteY15" fmla="*/ 245745 h 257175"/>
                <a:gd name="connsiteX16" fmla="*/ 462915 w 1857375"/>
                <a:gd name="connsiteY16" fmla="*/ 251460 h 257175"/>
                <a:gd name="connsiteX17" fmla="*/ 834390 w 1857375"/>
                <a:gd name="connsiteY17" fmla="*/ 257175 h 257175"/>
                <a:gd name="connsiteX18" fmla="*/ 1148715 w 1857375"/>
                <a:gd name="connsiteY18" fmla="*/ 251460 h 257175"/>
                <a:gd name="connsiteX19" fmla="*/ 1388745 w 1857375"/>
                <a:gd name="connsiteY19" fmla="*/ 240030 h 257175"/>
                <a:gd name="connsiteX20" fmla="*/ 1428750 w 1857375"/>
                <a:gd name="connsiteY20" fmla="*/ 234315 h 257175"/>
                <a:gd name="connsiteX21" fmla="*/ 1480185 w 1857375"/>
                <a:gd name="connsiteY21" fmla="*/ 222885 h 257175"/>
                <a:gd name="connsiteX22" fmla="*/ 1508760 w 1857375"/>
                <a:gd name="connsiteY22" fmla="*/ 217170 h 257175"/>
                <a:gd name="connsiteX23" fmla="*/ 1531620 w 1857375"/>
                <a:gd name="connsiteY23" fmla="*/ 205740 h 257175"/>
                <a:gd name="connsiteX24" fmla="*/ 1571625 w 1857375"/>
                <a:gd name="connsiteY24" fmla="*/ 194310 h 257175"/>
                <a:gd name="connsiteX25" fmla="*/ 1588770 w 1857375"/>
                <a:gd name="connsiteY25" fmla="*/ 188595 h 257175"/>
                <a:gd name="connsiteX26" fmla="*/ 1628775 w 1857375"/>
                <a:gd name="connsiteY26" fmla="*/ 182880 h 257175"/>
                <a:gd name="connsiteX27" fmla="*/ 1663065 w 1857375"/>
                <a:gd name="connsiteY27" fmla="*/ 165735 h 257175"/>
                <a:gd name="connsiteX28" fmla="*/ 1680210 w 1857375"/>
                <a:gd name="connsiteY28" fmla="*/ 160020 h 257175"/>
                <a:gd name="connsiteX29" fmla="*/ 1697355 w 1857375"/>
                <a:gd name="connsiteY29" fmla="*/ 148590 h 257175"/>
                <a:gd name="connsiteX30" fmla="*/ 1731645 w 1857375"/>
                <a:gd name="connsiteY30" fmla="*/ 137160 h 257175"/>
                <a:gd name="connsiteX31" fmla="*/ 1765935 w 1857375"/>
                <a:gd name="connsiteY31" fmla="*/ 120015 h 257175"/>
                <a:gd name="connsiteX32" fmla="*/ 1823085 w 1857375"/>
                <a:gd name="connsiteY32" fmla="*/ 80010 h 257175"/>
                <a:gd name="connsiteX33" fmla="*/ 1840230 w 1857375"/>
                <a:gd name="connsiteY33" fmla="*/ 68580 h 257175"/>
                <a:gd name="connsiteX34" fmla="*/ 1845945 w 1857375"/>
                <a:gd name="connsiteY34" fmla="*/ 51435 h 257175"/>
                <a:gd name="connsiteX35" fmla="*/ 1857375 w 1857375"/>
                <a:gd name="connsiteY35" fmla="*/ 34290 h 257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1857375" h="257175">
                  <a:moveTo>
                    <a:pt x="0" y="0"/>
                  </a:moveTo>
                  <a:cubicBezTo>
                    <a:pt x="5715" y="1905"/>
                    <a:pt x="13288" y="1087"/>
                    <a:pt x="17145" y="5715"/>
                  </a:cubicBezTo>
                  <a:cubicBezTo>
                    <a:pt x="23712" y="13596"/>
                    <a:pt x="24973" y="24684"/>
                    <a:pt x="28575" y="34290"/>
                  </a:cubicBezTo>
                  <a:cubicBezTo>
                    <a:pt x="30690" y="39931"/>
                    <a:pt x="30592" y="46680"/>
                    <a:pt x="34290" y="51435"/>
                  </a:cubicBezTo>
                  <a:cubicBezTo>
                    <a:pt x="44214" y="64194"/>
                    <a:pt x="59614" y="72275"/>
                    <a:pt x="68580" y="85725"/>
                  </a:cubicBezTo>
                  <a:cubicBezTo>
                    <a:pt x="94782" y="125027"/>
                    <a:pt x="78408" y="115671"/>
                    <a:pt x="108585" y="125730"/>
                  </a:cubicBezTo>
                  <a:cubicBezTo>
                    <a:pt x="121224" y="138369"/>
                    <a:pt x="126962" y="146348"/>
                    <a:pt x="142875" y="154305"/>
                  </a:cubicBezTo>
                  <a:cubicBezTo>
                    <a:pt x="148263" y="156999"/>
                    <a:pt x="154754" y="157094"/>
                    <a:pt x="160020" y="160020"/>
                  </a:cubicBezTo>
                  <a:cubicBezTo>
                    <a:pt x="172028" y="166691"/>
                    <a:pt x="180983" y="179548"/>
                    <a:pt x="194310" y="182880"/>
                  </a:cubicBezTo>
                  <a:cubicBezTo>
                    <a:pt x="201634" y="184711"/>
                    <a:pt x="226116" y="190211"/>
                    <a:pt x="234315" y="194310"/>
                  </a:cubicBezTo>
                  <a:cubicBezTo>
                    <a:pt x="240458" y="197382"/>
                    <a:pt x="245147" y="203034"/>
                    <a:pt x="251460" y="205740"/>
                  </a:cubicBezTo>
                  <a:cubicBezTo>
                    <a:pt x="258679" y="208834"/>
                    <a:pt x="266768" y="209297"/>
                    <a:pt x="274320" y="211455"/>
                  </a:cubicBezTo>
                  <a:cubicBezTo>
                    <a:pt x="299739" y="218718"/>
                    <a:pt x="284548" y="216930"/>
                    <a:pt x="314325" y="222885"/>
                  </a:cubicBezTo>
                  <a:cubicBezTo>
                    <a:pt x="325688" y="225158"/>
                    <a:pt x="337214" y="226527"/>
                    <a:pt x="348615" y="228600"/>
                  </a:cubicBezTo>
                  <a:cubicBezTo>
                    <a:pt x="358172" y="230338"/>
                    <a:pt x="367633" y="232577"/>
                    <a:pt x="377190" y="234315"/>
                  </a:cubicBezTo>
                  <a:cubicBezTo>
                    <a:pt x="411310" y="240519"/>
                    <a:pt x="408292" y="238687"/>
                    <a:pt x="440055" y="245745"/>
                  </a:cubicBezTo>
                  <a:cubicBezTo>
                    <a:pt x="447722" y="247449"/>
                    <a:pt x="455064" y="251232"/>
                    <a:pt x="462915" y="251460"/>
                  </a:cubicBezTo>
                  <a:cubicBezTo>
                    <a:pt x="586703" y="255048"/>
                    <a:pt x="710565" y="255270"/>
                    <a:pt x="834390" y="257175"/>
                  </a:cubicBezTo>
                  <a:lnTo>
                    <a:pt x="1148715" y="251460"/>
                  </a:lnTo>
                  <a:cubicBezTo>
                    <a:pt x="1228777" y="248984"/>
                    <a:pt x="1388745" y="240030"/>
                    <a:pt x="1388745" y="240030"/>
                  </a:cubicBezTo>
                  <a:cubicBezTo>
                    <a:pt x="1402080" y="238125"/>
                    <a:pt x="1415463" y="236530"/>
                    <a:pt x="1428750" y="234315"/>
                  </a:cubicBezTo>
                  <a:cubicBezTo>
                    <a:pt x="1463223" y="228569"/>
                    <a:pt x="1449360" y="229735"/>
                    <a:pt x="1480185" y="222885"/>
                  </a:cubicBezTo>
                  <a:cubicBezTo>
                    <a:pt x="1489667" y="220778"/>
                    <a:pt x="1499235" y="219075"/>
                    <a:pt x="1508760" y="217170"/>
                  </a:cubicBezTo>
                  <a:cubicBezTo>
                    <a:pt x="1516380" y="213360"/>
                    <a:pt x="1523789" y="209096"/>
                    <a:pt x="1531620" y="205740"/>
                  </a:cubicBezTo>
                  <a:cubicBezTo>
                    <a:pt x="1545323" y="199867"/>
                    <a:pt x="1557125" y="198453"/>
                    <a:pt x="1571625" y="194310"/>
                  </a:cubicBezTo>
                  <a:cubicBezTo>
                    <a:pt x="1577417" y="192655"/>
                    <a:pt x="1582863" y="189776"/>
                    <a:pt x="1588770" y="188595"/>
                  </a:cubicBezTo>
                  <a:cubicBezTo>
                    <a:pt x="1601979" y="185953"/>
                    <a:pt x="1615440" y="184785"/>
                    <a:pt x="1628775" y="182880"/>
                  </a:cubicBezTo>
                  <a:cubicBezTo>
                    <a:pt x="1671869" y="168515"/>
                    <a:pt x="1618750" y="187892"/>
                    <a:pt x="1663065" y="165735"/>
                  </a:cubicBezTo>
                  <a:cubicBezTo>
                    <a:pt x="1668453" y="163041"/>
                    <a:pt x="1674822" y="162714"/>
                    <a:pt x="1680210" y="160020"/>
                  </a:cubicBezTo>
                  <a:cubicBezTo>
                    <a:pt x="1686353" y="156948"/>
                    <a:pt x="1691078" y="151380"/>
                    <a:pt x="1697355" y="148590"/>
                  </a:cubicBezTo>
                  <a:cubicBezTo>
                    <a:pt x="1708365" y="143697"/>
                    <a:pt x="1721620" y="143843"/>
                    <a:pt x="1731645" y="137160"/>
                  </a:cubicBezTo>
                  <a:cubicBezTo>
                    <a:pt x="1753802" y="122388"/>
                    <a:pt x="1742274" y="127902"/>
                    <a:pt x="1765935" y="120015"/>
                  </a:cubicBezTo>
                  <a:cubicBezTo>
                    <a:pt x="1799785" y="94628"/>
                    <a:pt x="1780870" y="108154"/>
                    <a:pt x="1823085" y="80010"/>
                  </a:cubicBezTo>
                  <a:lnTo>
                    <a:pt x="1840230" y="68580"/>
                  </a:lnTo>
                  <a:cubicBezTo>
                    <a:pt x="1842135" y="62865"/>
                    <a:pt x="1843251" y="56823"/>
                    <a:pt x="1845945" y="51435"/>
                  </a:cubicBezTo>
                  <a:cubicBezTo>
                    <a:pt x="1849017" y="45292"/>
                    <a:pt x="1857375" y="34290"/>
                    <a:pt x="1857375" y="34290"/>
                  </a:cubicBezTo>
                </a:path>
              </a:pathLst>
            </a:custGeom>
            <a:ln w="2540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Freeform 20"/>
            <p:cNvSpPr/>
            <p:nvPr/>
          </p:nvSpPr>
          <p:spPr>
            <a:xfrm>
              <a:off x="6874816" y="3886810"/>
              <a:ext cx="903427" cy="159018"/>
            </a:xfrm>
            <a:custGeom>
              <a:avLst/>
              <a:gdLst>
                <a:gd name="connsiteX0" fmla="*/ 0 w 1040130"/>
                <a:gd name="connsiteY0" fmla="*/ 0 h 202937"/>
                <a:gd name="connsiteX1" fmla="*/ 51435 w 1040130"/>
                <a:gd name="connsiteY1" fmla="*/ 74295 h 202937"/>
                <a:gd name="connsiteX2" fmla="*/ 74295 w 1040130"/>
                <a:gd name="connsiteY2" fmla="*/ 108585 h 202937"/>
                <a:gd name="connsiteX3" fmla="*/ 85725 w 1040130"/>
                <a:gd name="connsiteY3" fmla="*/ 125730 h 202937"/>
                <a:gd name="connsiteX4" fmla="*/ 102870 w 1040130"/>
                <a:gd name="connsiteY4" fmla="*/ 137160 h 202937"/>
                <a:gd name="connsiteX5" fmla="*/ 137160 w 1040130"/>
                <a:gd name="connsiteY5" fmla="*/ 148590 h 202937"/>
                <a:gd name="connsiteX6" fmla="*/ 205740 w 1040130"/>
                <a:gd name="connsiteY6" fmla="*/ 160020 h 202937"/>
                <a:gd name="connsiteX7" fmla="*/ 280035 w 1040130"/>
                <a:gd name="connsiteY7" fmla="*/ 165735 h 202937"/>
                <a:gd name="connsiteX8" fmla="*/ 314325 w 1040130"/>
                <a:gd name="connsiteY8" fmla="*/ 171450 h 202937"/>
                <a:gd name="connsiteX9" fmla="*/ 365760 w 1040130"/>
                <a:gd name="connsiteY9" fmla="*/ 177165 h 202937"/>
                <a:gd name="connsiteX10" fmla="*/ 388620 w 1040130"/>
                <a:gd name="connsiteY10" fmla="*/ 182880 h 202937"/>
                <a:gd name="connsiteX11" fmla="*/ 468630 w 1040130"/>
                <a:gd name="connsiteY11" fmla="*/ 188595 h 202937"/>
                <a:gd name="connsiteX12" fmla="*/ 640080 w 1040130"/>
                <a:gd name="connsiteY12" fmla="*/ 188595 h 202937"/>
                <a:gd name="connsiteX13" fmla="*/ 657225 w 1040130"/>
                <a:gd name="connsiteY13" fmla="*/ 182880 h 202937"/>
                <a:gd name="connsiteX14" fmla="*/ 691515 w 1040130"/>
                <a:gd name="connsiteY14" fmla="*/ 177165 h 202937"/>
                <a:gd name="connsiteX15" fmla="*/ 708660 w 1040130"/>
                <a:gd name="connsiteY15" fmla="*/ 171450 h 202937"/>
                <a:gd name="connsiteX16" fmla="*/ 737235 w 1040130"/>
                <a:gd name="connsiteY16" fmla="*/ 165735 h 202937"/>
                <a:gd name="connsiteX17" fmla="*/ 760095 w 1040130"/>
                <a:gd name="connsiteY17" fmla="*/ 160020 h 202937"/>
                <a:gd name="connsiteX18" fmla="*/ 788670 w 1040130"/>
                <a:gd name="connsiteY18" fmla="*/ 154305 h 202937"/>
                <a:gd name="connsiteX19" fmla="*/ 811530 w 1040130"/>
                <a:gd name="connsiteY19" fmla="*/ 148590 h 202937"/>
                <a:gd name="connsiteX20" fmla="*/ 845820 w 1040130"/>
                <a:gd name="connsiteY20" fmla="*/ 142875 h 202937"/>
                <a:gd name="connsiteX21" fmla="*/ 897255 w 1040130"/>
                <a:gd name="connsiteY21" fmla="*/ 125730 h 202937"/>
                <a:gd name="connsiteX22" fmla="*/ 914400 w 1040130"/>
                <a:gd name="connsiteY22" fmla="*/ 120015 h 202937"/>
                <a:gd name="connsiteX23" fmla="*/ 931545 w 1040130"/>
                <a:gd name="connsiteY23" fmla="*/ 108585 h 202937"/>
                <a:gd name="connsiteX24" fmla="*/ 965835 w 1040130"/>
                <a:gd name="connsiteY24" fmla="*/ 97155 h 202937"/>
                <a:gd name="connsiteX25" fmla="*/ 982980 w 1040130"/>
                <a:gd name="connsiteY25" fmla="*/ 85725 h 202937"/>
                <a:gd name="connsiteX26" fmla="*/ 1017270 w 1040130"/>
                <a:gd name="connsiteY26" fmla="*/ 74295 h 202937"/>
                <a:gd name="connsiteX27" fmla="*/ 1040130 w 1040130"/>
                <a:gd name="connsiteY27" fmla="*/ 62865 h 2029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1040130" h="202937">
                  <a:moveTo>
                    <a:pt x="0" y="0"/>
                  </a:moveTo>
                  <a:cubicBezTo>
                    <a:pt x="34408" y="34408"/>
                    <a:pt x="8715" y="5943"/>
                    <a:pt x="51435" y="74295"/>
                  </a:cubicBezTo>
                  <a:cubicBezTo>
                    <a:pt x="58716" y="85944"/>
                    <a:pt x="66675" y="97155"/>
                    <a:pt x="74295" y="108585"/>
                  </a:cubicBezTo>
                  <a:cubicBezTo>
                    <a:pt x="78105" y="114300"/>
                    <a:pt x="80010" y="121920"/>
                    <a:pt x="85725" y="125730"/>
                  </a:cubicBezTo>
                  <a:cubicBezTo>
                    <a:pt x="91440" y="129540"/>
                    <a:pt x="96593" y="134370"/>
                    <a:pt x="102870" y="137160"/>
                  </a:cubicBezTo>
                  <a:cubicBezTo>
                    <a:pt x="113880" y="142053"/>
                    <a:pt x="125730" y="144780"/>
                    <a:pt x="137160" y="148590"/>
                  </a:cubicBezTo>
                  <a:cubicBezTo>
                    <a:pt x="168999" y="159203"/>
                    <a:pt x="153103" y="155235"/>
                    <a:pt x="205740" y="160020"/>
                  </a:cubicBezTo>
                  <a:cubicBezTo>
                    <a:pt x="230476" y="162269"/>
                    <a:pt x="255270" y="163830"/>
                    <a:pt x="280035" y="165735"/>
                  </a:cubicBezTo>
                  <a:cubicBezTo>
                    <a:pt x="291465" y="167640"/>
                    <a:pt x="302839" y="169919"/>
                    <a:pt x="314325" y="171450"/>
                  </a:cubicBezTo>
                  <a:cubicBezTo>
                    <a:pt x="331424" y="173730"/>
                    <a:pt x="348710" y="174542"/>
                    <a:pt x="365760" y="177165"/>
                  </a:cubicBezTo>
                  <a:cubicBezTo>
                    <a:pt x="373523" y="178359"/>
                    <a:pt x="380814" y="182013"/>
                    <a:pt x="388620" y="182880"/>
                  </a:cubicBezTo>
                  <a:cubicBezTo>
                    <a:pt x="415194" y="185833"/>
                    <a:pt x="441960" y="186690"/>
                    <a:pt x="468630" y="188595"/>
                  </a:cubicBezTo>
                  <a:cubicBezTo>
                    <a:pt x="540342" y="202937"/>
                    <a:pt x="505166" y="198232"/>
                    <a:pt x="640080" y="188595"/>
                  </a:cubicBezTo>
                  <a:cubicBezTo>
                    <a:pt x="646089" y="188166"/>
                    <a:pt x="651344" y="184187"/>
                    <a:pt x="657225" y="182880"/>
                  </a:cubicBezTo>
                  <a:cubicBezTo>
                    <a:pt x="668537" y="180366"/>
                    <a:pt x="680203" y="179679"/>
                    <a:pt x="691515" y="177165"/>
                  </a:cubicBezTo>
                  <a:cubicBezTo>
                    <a:pt x="697396" y="175858"/>
                    <a:pt x="702816" y="172911"/>
                    <a:pt x="708660" y="171450"/>
                  </a:cubicBezTo>
                  <a:cubicBezTo>
                    <a:pt x="718084" y="169094"/>
                    <a:pt x="727753" y="167842"/>
                    <a:pt x="737235" y="165735"/>
                  </a:cubicBezTo>
                  <a:cubicBezTo>
                    <a:pt x="744902" y="164031"/>
                    <a:pt x="752428" y="161724"/>
                    <a:pt x="760095" y="160020"/>
                  </a:cubicBezTo>
                  <a:cubicBezTo>
                    <a:pt x="769577" y="157913"/>
                    <a:pt x="779188" y="156412"/>
                    <a:pt x="788670" y="154305"/>
                  </a:cubicBezTo>
                  <a:cubicBezTo>
                    <a:pt x="796337" y="152601"/>
                    <a:pt x="803828" y="150130"/>
                    <a:pt x="811530" y="148590"/>
                  </a:cubicBezTo>
                  <a:cubicBezTo>
                    <a:pt x="822893" y="146317"/>
                    <a:pt x="834578" y="145685"/>
                    <a:pt x="845820" y="142875"/>
                  </a:cubicBezTo>
                  <a:lnTo>
                    <a:pt x="897255" y="125730"/>
                  </a:lnTo>
                  <a:cubicBezTo>
                    <a:pt x="902970" y="123825"/>
                    <a:pt x="909388" y="123357"/>
                    <a:pt x="914400" y="120015"/>
                  </a:cubicBezTo>
                  <a:cubicBezTo>
                    <a:pt x="920115" y="116205"/>
                    <a:pt x="925268" y="111375"/>
                    <a:pt x="931545" y="108585"/>
                  </a:cubicBezTo>
                  <a:cubicBezTo>
                    <a:pt x="942555" y="103692"/>
                    <a:pt x="955810" y="103838"/>
                    <a:pt x="965835" y="97155"/>
                  </a:cubicBezTo>
                  <a:cubicBezTo>
                    <a:pt x="971550" y="93345"/>
                    <a:pt x="976703" y="88515"/>
                    <a:pt x="982980" y="85725"/>
                  </a:cubicBezTo>
                  <a:cubicBezTo>
                    <a:pt x="993990" y="80832"/>
                    <a:pt x="1005840" y="78105"/>
                    <a:pt x="1017270" y="74295"/>
                  </a:cubicBezTo>
                  <a:cubicBezTo>
                    <a:pt x="1036971" y="67728"/>
                    <a:pt x="1030155" y="72840"/>
                    <a:pt x="1040130" y="62865"/>
                  </a:cubicBezTo>
                </a:path>
              </a:pathLst>
            </a:custGeom>
            <a:ln w="2540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73" name="Straight Connector 72"/>
          <p:cNvCxnSpPr>
            <a:stCxn id="55" idx="7"/>
          </p:cNvCxnSpPr>
          <p:nvPr/>
        </p:nvCxnSpPr>
        <p:spPr>
          <a:xfrm rot="5400000" flipH="1" flipV="1">
            <a:off x="5665652" y="2177248"/>
            <a:ext cx="535311" cy="1313649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Connector 16"/>
          <p:cNvCxnSpPr>
            <a:endCxn id="56" idx="3"/>
          </p:cNvCxnSpPr>
          <p:nvPr/>
        </p:nvCxnSpPr>
        <p:spPr>
          <a:xfrm rot="5400000" flipH="1" flipV="1">
            <a:off x="4915317" y="2093650"/>
            <a:ext cx="1244154" cy="67430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17"/>
          <p:cNvCxnSpPr>
            <a:endCxn id="54" idx="1"/>
          </p:cNvCxnSpPr>
          <p:nvPr/>
        </p:nvCxnSpPr>
        <p:spPr>
          <a:xfrm rot="16200000" flipH="1">
            <a:off x="6049466" y="1856184"/>
            <a:ext cx="643723" cy="535311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3" name="Subtitle 2"/>
          <p:cNvSpPr txBox="1">
            <a:spLocks/>
          </p:cNvSpPr>
          <p:nvPr/>
        </p:nvSpPr>
        <p:spPr>
          <a:xfrm>
            <a:off x="762000" y="381000"/>
            <a:ext cx="7848600" cy="5334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Mutual Context Model Representation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105" name="TextBox 104"/>
          <p:cNvSpPr txBox="1"/>
          <p:nvPr/>
        </p:nvSpPr>
        <p:spPr>
          <a:xfrm>
            <a:off x="609600" y="4419600"/>
            <a:ext cx="3962400" cy="615553"/>
          </a:xfrm>
          <a:prstGeom prst="rect">
            <a:avLst/>
          </a:prstGeom>
          <a:noFill/>
          <a:ln w="25400">
            <a:noFill/>
            <a:miter lim="800000"/>
          </a:ln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1500" dirty="0" smtClean="0">
                <a:latin typeface="Arial" pitchFamily="34" charset="0"/>
                <a:cs typeface="Arial" pitchFamily="34" charset="0"/>
              </a:rPr>
              <a:t>                  and                   : </a:t>
            </a:r>
            <a:r>
              <a:rPr lang="en-US" sz="17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Discriminative part detection</a:t>
            </a:r>
            <a:r>
              <a:rPr lang="en-US" sz="1700" dirty="0" smtClean="0">
                <a:latin typeface="Arial" pitchFamily="34" charset="0"/>
                <a:cs typeface="Arial" pitchFamily="34" charset="0"/>
              </a:rPr>
              <a:t> scores.</a:t>
            </a:r>
          </a:p>
        </p:txBody>
      </p:sp>
      <p:graphicFrame>
        <p:nvGraphicFramePr>
          <p:cNvPr id="106" name="Object 10"/>
          <p:cNvGraphicFramePr>
            <a:graphicFrameLocks noChangeAspect="1"/>
          </p:cNvGraphicFramePr>
          <p:nvPr/>
        </p:nvGraphicFramePr>
        <p:xfrm>
          <a:off x="793750" y="4445000"/>
          <a:ext cx="876300" cy="279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1814" name="Equation" r:id="rId8" imgW="876240" imgH="279360" progId="Equation.DSMT4">
                  <p:embed/>
                </p:oleObj>
              </mc:Choice>
              <mc:Fallback>
                <p:oleObj name="Equation" r:id="rId8" imgW="876240" imgH="27936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93750" y="4445000"/>
                        <a:ext cx="876300" cy="279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1390" name="Object 14"/>
          <p:cNvGraphicFramePr>
            <a:graphicFrameLocks noChangeAspect="1"/>
          </p:cNvGraphicFramePr>
          <p:nvPr/>
        </p:nvGraphicFramePr>
        <p:xfrm>
          <a:off x="2108200" y="4432300"/>
          <a:ext cx="939800" cy="304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1815" name="Equation" r:id="rId10" imgW="939600" imgH="304560" progId="Equation.DSMT4">
                  <p:embed/>
                </p:oleObj>
              </mc:Choice>
              <mc:Fallback>
                <p:oleObj name="Equation" r:id="rId10" imgW="939600" imgH="30456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08200" y="4432300"/>
                        <a:ext cx="939800" cy="304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7" name="TextBox 106"/>
          <p:cNvSpPr txBox="1"/>
          <p:nvPr/>
        </p:nvSpPr>
        <p:spPr>
          <a:xfrm>
            <a:off x="2438400" y="5321808"/>
            <a:ext cx="1905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Arial" pitchFamily="34" charset="0"/>
                <a:cs typeface="Arial" pitchFamily="34" charset="0"/>
              </a:rPr>
              <a:t>[Andriluka et al, 2009]</a:t>
            </a:r>
          </a:p>
        </p:txBody>
      </p:sp>
      <p:sp>
        <p:nvSpPr>
          <p:cNvPr id="108" name="TextBox 107"/>
          <p:cNvSpPr txBox="1"/>
          <p:nvPr/>
        </p:nvSpPr>
        <p:spPr>
          <a:xfrm>
            <a:off x="990600" y="5010835"/>
            <a:ext cx="2819400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00" dirty="0" smtClean="0">
                <a:latin typeface="Arial" pitchFamily="34" charset="0"/>
                <a:cs typeface="Arial" pitchFamily="34" charset="0"/>
              </a:rPr>
              <a:t>Shape context + AdaBoost</a:t>
            </a:r>
            <a:endParaRPr lang="en-US" sz="17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23" name="TextBox 122"/>
          <p:cNvSpPr txBox="1"/>
          <p:nvPr/>
        </p:nvSpPr>
        <p:spPr>
          <a:xfrm>
            <a:off x="609600" y="3637002"/>
            <a:ext cx="3810000" cy="615553"/>
          </a:xfrm>
          <a:prstGeom prst="rect">
            <a:avLst/>
          </a:prstGeom>
          <a:noFill/>
          <a:ln w="25400">
            <a:noFill/>
            <a:miter lim="800000"/>
          </a:ln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1700" dirty="0" smtClean="0">
                <a:latin typeface="Arial" pitchFamily="34" charset="0"/>
                <a:cs typeface="Arial" pitchFamily="34" charset="0"/>
              </a:rPr>
              <a:t>  </a:t>
            </a:r>
            <a:r>
              <a:rPr lang="en-US" sz="17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Learn structural connectivity</a:t>
            </a:r>
            <a:r>
              <a:rPr lang="en-US" sz="1700" dirty="0" smtClean="0">
                <a:latin typeface="Arial" pitchFamily="34" charset="0"/>
                <a:cs typeface="Arial" pitchFamily="34" charset="0"/>
              </a:rPr>
              <a:t> among the body parts and the object.</a:t>
            </a:r>
            <a:endParaRPr lang="en-US" sz="17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10" name="TextBox 109"/>
          <p:cNvSpPr txBox="1"/>
          <p:nvPr/>
        </p:nvSpPr>
        <p:spPr>
          <a:xfrm>
            <a:off x="2438400" y="5541264"/>
            <a:ext cx="1905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Arial" pitchFamily="34" charset="0"/>
                <a:cs typeface="Arial" pitchFamily="34" charset="0"/>
              </a:rPr>
              <a:t>[Belongie et al, 2002]</a:t>
            </a:r>
          </a:p>
          <a:p>
            <a:r>
              <a:rPr lang="en-US" sz="1400" dirty="0" smtClean="0">
                <a:latin typeface="Arial" pitchFamily="34" charset="0"/>
                <a:cs typeface="Arial" pitchFamily="34" charset="0"/>
              </a:rPr>
              <a:t>[Viola &amp; Jones, 2001]</a:t>
            </a:r>
            <a:endParaRPr lang="en-US" sz="1400" dirty="0"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120847" name="Object 15"/>
          <p:cNvGraphicFramePr>
            <a:graphicFrameLocks noChangeAspect="1"/>
          </p:cNvGraphicFramePr>
          <p:nvPr/>
        </p:nvGraphicFramePr>
        <p:xfrm>
          <a:off x="4749800" y="3721100"/>
          <a:ext cx="876300" cy="279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1816" name="Equation" r:id="rId12" imgW="876240" imgH="279360" progId="Equation.DSMT4">
                  <p:embed/>
                </p:oleObj>
              </mc:Choice>
              <mc:Fallback>
                <p:oleObj name="Equation" r:id="rId12" imgW="876240" imgH="27936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49800" y="3721100"/>
                        <a:ext cx="876300" cy="279400"/>
                      </a:xfrm>
                      <a:prstGeom prst="rect">
                        <a:avLst/>
                      </a:prstGeom>
                      <a:solidFill>
                        <a:schemeClr val="bg1">
                          <a:alpha val="89999"/>
                        </a:schemeClr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0848" name="Object 16"/>
          <p:cNvGraphicFramePr>
            <a:graphicFrameLocks noChangeAspect="1"/>
          </p:cNvGraphicFramePr>
          <p:nvPr/>
        </p:nvGraphicFramePr>
        <p:xfrm>
          <a:off x="6197600" y="4108450"/>
          <a:ext cx="939800" cy="304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1817" name="Equation" r:id="rId14" imgW="939600" imgH="304560" progId="Equation.DSMT4">
                  <p:embed/>
                </p:oleObj>
              </mc:Choice>
              <mc:Fallback>
                <p:oleObj name="Equation" r:id="rId14" imgW="939600" imgH="30456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97600" y="4108450"/>
                        <a:ext cx="939800" cy="304800"/>
                      </a:xfrm>
                      <a:prstGeom prst="rect">
                        <a:avLst/>
                      </a:prstGeom>
                      <a:solidFill>
                        <a:schemeClr val="bg1">
                          <a:alpha val="89999"/>
                        </a:schemeClr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7" name="Object 13"/>
          <p:cNvGraphicFramePr>
            <a:graphicFrameLocks noChangeAspect="1"/>
          </p:cNvGraphicFramePr>
          <p:nvPr/>
        </p:nvGraphicFramePr>
        <p:xfrm>
          <a:off x="819150" y="1531938"/>
          <a:ext cx="787400" cy="279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1818" name="Equation" r:id="rId16" imgW="787320" imgH="279360" progId="Equation.DSMT4">
                  <p:embed/>
                </p:oleObj>
              </mc:Choice>
              <mc:Fallback>
                <p:oleObj name="Equation" r:id="rId16" imgW="787320" imgH="27936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19150" y="1531938"/>
                        <a:ext cx="787400" cy="279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8" name="Object 14"/>
          <p:cNvGraphicFramePr>
            <a:graphicFrameLocks noChangeAspect="1"/>
          </p:cNvGraphicFramePr>
          <p:nvPr/>
        </p:nvGraphicFramePr>
        <p:xfrm>
          <a:off x="1689100" y="1531938"/>
          <a:ext cx="825500" cy="279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1819" name="Equation" r:id="rId18" imgW="825480" imgH="279360" progId="Equation.DSMT4">
                  <p:embed/>
                </p:oleObj>
              </mc:Choice>
              <mc:Fallback>
                <p:oleObj name="Equation" r:id="rId18" imgW="825480" imgH="27936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89100" y="1531938"/>
                        <a:ext cx="825500" cy="279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9" name="Object 15"/>
          <p:cNvGraphicFramePr>
            <a:graphicFrameLocks noChangeAspect="1"/>
          </p:cNvGraphicFramePr>
          <p:nvPr/>
        </p:nvGraphicFramePr>
        <p:xfrm>
          <a:off x="2590800" y="1531938"/>
          <a:ext cx="838200" cy="279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1820" name="Equation" r:id="rId20" imgW="838080" imgH="279360" progId="Equation.DSMT4">
                  <p:embed/>
                </p:oleObj>
              </mc:Choice>
              <mc:Fallback>
                <p:oleObj name="Equation" r:id="rId20" imgW="838080" imgH="27936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90800" y="1531938"/>
                        <a:ext cx="838200" cy="279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0" name="TextBox 119"/>
          <p:cNvSpPr txBox="1"/>
          <p:nvPr/>
        </p:nvSpPr>
        <p:spPr>
          <a:xfrm>
            <a:off x="609600" y="1524000"/>
            <a:ext cx="4191000" cy="615553"/>
          </a:xfrm>
          <a:prstGeom prst="rect">
            <a:avLst/>
          </a:prstGeom>
          <a:noFill/>
          <a:ln w="25400">
            <a:noFill/>
            <a:miter lim="800000"/>
          </a:ln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1500" dirty="0" smtClean="0">
                <a:latin typeface="Arial" pitchFamily="34" charset="0"/>
                <a:cs typeface="Arial" pitchFamily="34" charset="0"/>
              </a:rPr>
              <a:t>                ,                ,                 </a:t>
            </a:r>
            <a:r>
              <a:rPr lang="en-US" sz="1700" dirty="0" smtClean="0">
                <a:latin typeface="Arial" pitchFamily="34" charset="0"/>
                <a:cs typeface="Arial" pitchFamily="34" charset="0"/>
              </a:rPr>
              <a:t>: Frequency of </a:t>
            </a:r>
            <a:r>
              <a:rPr lang="en-US" sz="17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co-occurrence</a:t>
            </a:r>
            <a:r>
              <a:rPr lang="en-US" sz="1700" dirty="0" smtClean="0">
                <a:latin typeface="Arial" pitchFamily="34" charset="0"/>
                <a:cs typeface="Arial" pitchFamily="34" charset="0"/>
              </a:rPr>
              <a:t> between </a:t>
            </a:r>
            <a:r>
              <a:rPr lang="en-US" sz="1700" i="1" dirty="0" smtClean="0"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sz="17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n-US" sz="1700" i="1" dirty="0" smtClean="0"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1700" dirty="0" smtClean="0">
                <a:latin typeface="Arial" pitchFamily="34" charset="0"/>
                <a:cs typeface="Arial" pitchFamily="34" charset="0"/>
              </a:rPr>
              <a:t>, and </a:t>
            </a:r>
            <a:r>
              <a:rPr lang="en-US" sz="1700" i="1" dirty="0" smtClean="0">
                <a:latin typeface="Times New Roman" pitchFamily="18" charset="0"/>
                <a:cs typeface="Times New Roman" pitchFamily="18" charset="0"/>
              </a:rPr>
              <a:t>H</a:t>
            </a:r>
            <a:r>
              <a:rPr lang="en-US" sz="1700" dirty="0" smtClean="0">
                <a:latin typeface="Arial" pitchFamily="34" charset="0"/>
                <a:cs typeface="Arial" pitchFamily="34" charset="0"/>
              </a:rPr>
              <a:t>.</a:t>
            </a:r>
            <a:endParaRPr lang="en-US" sz="17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37" name="TextBox 136"/>
          <p:cNvSpPr txBox="1"/>
          <p:nvPr/>
        </p:nvSpPr>
        <p:spPr>
          <a:xfrm>
            <a:off x="609600" y="2283023"/>
            <a:ext cx="4267200" cy="615553"/>
          </a:xfrm>
          <a:prstGeom prst="rect">
            <a:avLst/>
          </a:prstGeom>
          <a:noFill/>
          <a:ln w="25400">
            <a:noFill/>
            <a:miter lim="800000"/>
          </a:ln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1500" dirty="0" smtClean="0">
                <a:latin typeface="Arial" pitchFamily="34" charset="0"/>
                <a:cs typeface="Arial" pitchFamily="34" charset="0"/>
              </a:rPr>
              <a:t>                 ,                 ,                  : </a:t>
            </a:r>
            <a:r>
              <a:rPr lang="en-US" sz="17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Spatial relationship</a:t>
            </a:r>
            <a:r>
              <a:rPr lang="en-US" sz="1700" dirty="0" smtClean="0">
                <a:latin typeface="Arial" pitchFamily="34" charset="0"/>
                <a:cs typeface="Arial" pitchFamily="34" charset="0"/>
              </a:rPr>
              <a:t> among object and body parts.</a:t>
            </a:r>
            <a:endParaRPr lang="en-US" sz="1700" dirty="0"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138" name="Object 8"/>
          <p:cNvGraphicFramePr>
            <a:graphicFrameLocks noChangeAspect="1"/>
          </p:cNvGraphicFramePr>
          <p:nvPr/>
        </p:nvGraphicFramePr>
        <p:xfrm>
          <a:off x="812800" y="2308225"/>
          <a:ext cx="838200" cy="279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1821" name="Equation" r:id="rId22" imgW="838080" imgH="279360" progId="Equation.DSMT4">
                  <p:embed/>
                </p:oleObj>
              </mc:Choice>
              <mc:Fallback>
                <p:oleObj name="Equation" r:id="rId22" imgW="838080" imgH="27936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12800" y="2308225"/>
                        <a:ext cx="838200" cy="279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9" name="Object 10"/>
          <p:cNvGraphicFramePr>
            <a:graphicFrameLocks noChangeAspect="1"/>
          </p:cNvGraphicFramePr>
          <p:nvPr/>
        </p:nvGraphicFramePr>
        <p:xfrm>
          <a:off x="2667000" y="2308225"/>
          <a:ext cx="901700" cy="279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1822" name="Equation" r:id="rId24" imgW="901440" imgH="279360" progId="Equation.DSMT4">
                  <p:embed/>
                </p:oleObj>
              </mc:Choice>
              <mc:Fallback>
                <p:oleObj name="Equation" r:id="rId24" imgW="901440" imgH="27936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67000" y="2308225"/>
                        <a:ext cx="901700" cy="279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0" name="Object 10"/>
          <p:cNvGraphicFramePr>
            <a:graphicFrameLocks noChangeAspect="1"/>
          </p:cNvGraphicFramePr>
          <p:nvPr/>
        </p:nvGraphicFramePr>
        <p:xfrm>
          <a:off x="1714500" y="2308225"/>
          <a:ext cx="876300" cy="279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1823" name="Equation" r:id="rId26" imgW="876240" imgH="279360" progId="Equation.DSMT4">
                  <p:embed/>
                </p:oleObj>
              </mc:Choice>
              <mc:Fallback>
                <p:oleObj name="Equation" r:id="rId26" imgW="876240" imgH="27936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14500" y="2308225"/>
                        <a:ext cx="876300" cy="279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1" name="Object 9"/>
          <p:cNvGraphicFramePr>
            <a:graphicFrameLocks noChangeAspect="1"/>
          </p:cNvGraphicFramePr>
          <p:nvPr/>
        </p:nvGraphicFramePr>
        <p:xfrm>
          <a:off x="762000" y="2841625"/>
          <a:ext cx="3886200" cy="457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1824" name="Equation" r:id="rId28" imgW="3886200" imgH="457200" progId="Equation.DSMT4">
                  <p:embed/>
                </p:oleObj>
              </mc:Choice>
              <mc:Fallback>
                <p:oleObj name="Equation" r:id="rId28" imgW="3886200" imgH="4572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2000" y="2841625"/>
                        <a:ext cx="3886200" cy="457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42" name="Straight Connector 16"/>
          <p:cNvCxnSpPr/>
          <p:nvPr/>
        </p:nvCxnSpPr>
        <p:spPr>
          <a:xfrm>
            <a:off x="990600" y="3227832"/>
            <a:ext cx="990600" cy="0"/>
          </a:xfrm>
          <a:prstGeom prst="line">
            <a:avLst/>
          </a:prstGeom>
          <a:ln w="158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3" name="Straight Connector 16"/>
          <p:cNvCxnSpPr/>
          <p:nvPr/>
        </p:nvCxnSpPr>
        <p:spPr>
          <a:xfrm>
            <a:off x="2286000" y="3227832"/>
            <a:ext cx="990600" cy="0"/>
          </a:xfrm>
          <a:prstGeom prst="line">
            <a:avLst/>
          </a:prstGeom>
          <a:ln w="158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4" name="Straight Connector 16"/>
          <p:cNvCxnSpPr/>
          <p:nvPr/>
        </p:nvCxnSpPr>
        <p:spPr>
          <a:xfrm>
            <a:off x="3505200" y="3227832"/>
            <a:ext cx="838200" cy="0"/>
          </a:xfrm>
          <a:prstGeom prst="line">
            <a:avLst/>
          </a:prstGeom>
          <a:ln w="158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5" name="TextBox 144"/>
          <p:cNvSpPr txBox="1"/>
          <p:nvPr/>
        </p:nvSpPr>
        <p:spPr>
          <a:xfrm>
            <a:off x="990600" y="3200400"/>
            <a:ext cx="990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latin typeface="Arial" pitchFamily="34" charset="0"/>
                <a:cs typeface="Arial" pitchFamily="34" charset="0"/>
              </a:rPr>
              <a:t>location</a:t>
            </a:r>
            <a:endParaRPr lang="en-US" sz="16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46" name="TextBox 145"/>
          <p:cNvSpPr txBox="1"/>
          <p:nvPr/>
        </p:nvSpPr>
        <p:spPr>
          <a:xfrm>
            <a:off x="2133600" y="3200400"/>
            <a:ext cx="1295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latin typeface="Arial" pitchFamily="34" charset="0"/>
                <a:cs typeface="Arial" pitchFamily="34" charset="0"/>
              </a:rPr>
              <a:t>orientation</a:t>
            </a:r>
            <a:endParaRPr lang="en-US" sz="16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47" name="TextBox 146"/>
          <p:cNvSpPr txBox="1"/>
          <p:nvPr/>
        </p:nvSpPr>
        <p:spPr>
          <a:xfrm>
            <a:off x="3581400" y="3197423"/>
            <a:ext cx="609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latin typeface="Arial" pitchFamily="34" charset="0"/>
                <a:cs typeface="Arial" pitchFamily="34" charset="0"/>
              </a:rPr>
              <a:t>size</a:t>
            </a:r>
            <a:endParaRPr lang="en-US" sz="1600" b="1" dirty="0"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148" name="Object 147"/>
          <p:cNvGraphicFramePr>
            <a:graphicFrameLocks noChangeAspect="1"/>
          </p:cNvGraphicFramePr>
          <p:nvPr/>
        </p:nvGraphicFramePr>
        <p:xfrm>
          <a:off x="6959600" y="1549400"/>
          <a:ext cx="1308100" cy="53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1825" name="Equation" r:id="rId30" imgW="1307880" imgH="533160" progId="Equation.DSMT4">
                  <p:embed/>
                </p:oleObj>
              </mc:Choice>
              <mc:Fallback>
                <p:oleObj name="Equation" r:id="rId30" imgW="1307880" imgH="53316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59600" y="1549400"/>
                        <a:ext cx="1308100" cy="5334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9" name="TextBox 148"/>
          <p:cNvSpPr txBox="1"/>
          <p:nvPr/>
        </p:nvSpPr>
        <p:spPr>
          <a:xfrm>
            <a:off x="6248400" y="1219200"/>
            <a:ext cx="2590800" cy="369332"/>
          </a:xfrm>
          <a:prstGeom prst="rect">
            <a:avLst/>
          </a:prstGeom>
          <a:noFill/>
          <a:ln w="25400">
            <a:noFill/>
            <a:miter lim="800000"/>
          </a:ln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Arial" pitchFamily="34" charset="0"/>
                <a:cs typeface="Arial" pitchFamily="34" charset="0"/>
              </a:rPr>
              <a:t>Markov Random Field</a:t>
            </a:r>
            <a:endParaRPr lang="en-US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50" name="TextBox 149"/>
          <p:cNvSpPr txBox="1"/>
          <p:nvPr/>
        </p:nvSpPr>
        <p:spPr>
          <a:xfrm>
            <a:off x="7924800" y="2219980"/>
            <a:ext cx="990600" cy="584775"/>
          </a:xfrm>
          <a:prstGeom prst="rect">
            <a:avLst/>
          </a:prstGeom>
          <a:noFill/>
          <a:ln w="25400">
            <a:noFill/>
            <a:miter lim="800000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latin typeface="Arial" pitchFamily="34" charset="0"/>
                <a:cs typeface="Arial" pitchFamily="34" charset="0"/>
              </a:rPr>
              <a:t>Clique potential</a:t>
            </a:r>
            <a:endParaRPr lang="en-US" sz="1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51" name="TextBox 150"/>
          <p:cNvSpPr txBox="1"/>
          <p:nvPr/>
        </p:nvSpPr>
        <p:spPr>
          <a:xfrm>
            <a:off x="7162800" y="2219980"/>
            <a:ext cx="914400" cy="584775"/>
          </a:xfrm>
          <a:prstGeom prst="rect">
            <a:avLst/>
          </a:prstGeom>
          <a:noFill/>
          <a:ln w="25400">
            <a:noFill/>
            <a:miter lim="800000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latin typeface="Arial" pitchFamily="34" charset="0"/>
                <a:cs typeface="Arial" pitchFamily="34" charset="0"/>
              </a:rPr>
              <a:t>Clique weight</a:t>
            </a:r>
            <a:endParaRPr lang="en-US" sz="1600" dirty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52" name="Straight Arrow Connector 151"/>
          <p:cNvCxnSpPr/>
          <p:nvPr/>
        </p:nvCxnSpPr>
        <p:spPr>
          <a:xfrm rot="5400000" flipH="1" flipV="1">
            <a:off x="7680960" y="2082820"/>
            <a:ext cx="228600" cy="45720"/>
          </a:xfrm>
          <a:prstGeom prst="straightConnector1">
            <a:avLst/>
          </a:prstGeom>
          <a:ln w="158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3" name="Straight Arrow Connector 152"/>
          <p:cNvCxnSpPr/>
          <p:nvPr/>
        </p:nvCxnSpPr>
        <p:spPr>
          <a:xfrm rot="16200000" flipV="1">
            <a:off x="7947660" y="2014240"/>
            <a:ext cx="228600" cy="182880"/>
          </a:xfrm>
          <a:prstGeom prst="straightConnector1">
            <a:avLst/>
          </a:prstGeom>
          <a:ln w="158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0" name="TextBox 99"/>
          <p:cNvSpPr txBox="1"/>
          <p:nvPr/>
        </p:nvSpPr>
        <p:spPr>
          <a:xfrm>
            <a:off x="6766987" y="6525126"/>
            <a:ext cx="239706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Slide Credit: Yao/Fei-Fei</a:t>
            </a:r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701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08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08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08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08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08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08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8" grpId="0"/>
      <p:bldP spid="110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2"/>
          <p:cNvSpPr txBox="1">
            <a:spLocks/>
          </p:cNvSpPr>
          <p:nvPr/>
        </p:nvSpPr>
        <p:spPr>
          <a:xfrm>
            <a:off x="2514600" y="381000"/>
            <a:ext cx="4572000" cy="5334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Model Learning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2" name="Group 8"/>
          <p:cNvGrpSpPr>
            <a:grpSpLocks noChangeAspect="1"/>
          </p:cNvGrpSpPr>
          <p:nvPr/>
        </p:nvGrpSpPr>
        <p:grpSpPr>
          <a:xfrm>
            <a:off x="1371600" y="1097280"/>
            <a:ext cx="2668273" cy="3017520"/>
            <a:chOff x="5089169" y="1219200"/>
            <a:chExt cx="3369031" cy="3810000"/>
          </a:xfrm>
        </p:grpSpPr>
        <p:sp>
          <p:nvSpPr>
            <p:cNvPr id="7" name="Oval 6"/>
            <p:cNvSpPr>
              <a:spLocks noChangeAspect="1"/>
            </p:cNvSpPr>
            <p:nvPr/>
          </p:nvSpPr>
          <p:spPr>
            <a:xfrm>
              <a:off x="6858000" y="2176272"/>
              <a:ext cx="365760" cy="365760"/>
            </a:xfrm>
            <a:prstGeom prst="ellipse">
              <a:avLst/>
            </a:prstGeom>
            <a:noFill/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300" i="1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H</a:t>
              </a:r>
              <a:endParaRPr lang="en-US" sz="13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8" name="Oval 7"/>
            <p:cNvSpPr>
              <a:spLocks noChangeAspect="1"/>
            </p:cNvSpPr>
            <p:nvPr/>
          </p:nvSpPr>
          <p:spPr>
            <a:xfrm>
              <a:off x="5105400" y="2895600"/>
              <a:ext cx="365760" cy="365760"/>
            </a:xfrm>
            <a:prstGeom prst="ellipse">
              <a:avLst/>
            </a:prstGeom>
            <a:noFill/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300" i="1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O</a:t>
              </a:r>
              <a:endParaRPr lang="en-US" sz="13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9" name="Oval 8"/>
            <p:cNvSpPr>
              <a:spLocks noChangeAspect="1"/>
            </p:cNvSpPr>
            <p:nvPr/>
          </p:nvSpPr>
          <p:spPr>
            <a:xfrm>
              <a:off x="6019800" y="1219200"/>
              <a:ext cx="365760" cy="365760"/>
            </a:xfrm>
            <a:prstGeom prst="ellipse">
              <a:avLst/>
            </a:prstGeom>
            <a:noFill/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300" i="1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A</a:t>
              </a:r>
              <a:endParaRPr lang="en-US" sz="13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grpSp>
          <p:nvGrpSpPr>
            <p:cNvPr id="3" name="Group 177"/>
            <p:cNvGrpSpPr/>
            <p:nvPr/>
          </p:nvGrpSpPr>
          <p:grpSpPr>
            <a:xfrm>
              <a:off x="6165477" y="2488468"/>
              <a:ext cx="1904327" cy="1085536"/>
              <a:chOff x="5632077" y="2793268"/>
              <a:chExt cx="1904327" cy="1085536"/>
            </a:xfrm>
          </p:grpSpPr>
          <p:cxnSp>
            <p:nvCxnSpPr>
              <p:cNvPr id="50" name="Straight Connector 49"/>
              <p:cNvCxnSpPr>
                <a:stCxn id="41" idx="0"/>
                <a:endCxn id="7" idx="3"/>
              </p:cNvCxnSpPr>
              <p:nvPr/>
            </p:nvCxnSpPr>
            <p:spPr>
              <a:xfrm rot="5400000" flipH="1" flipV="1">
                <a:off x="5496754" y="2928592"/>
                <a:ext cx="1016732" cy="746086"/>
              </a:xfrm>
              <a:prstGeom prst="line">
                <a:avLst/>
              </a:prstGeom>
              <a:ln w="22225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Straight Connector 50"/>
              <p:cNvCxnSpPr>
                <a:stCxn id="38" idx="0"/>
                <a:endCxn id="7" idx="4"/>
              </p:cNvCxnSpPr>
              <p:nvPr/>
            </p:nvCxnSpPr>
            <p:spPr>
              <a:xfrm rot="5400000" flipH="1" flipV="1">
                <a:off x="5961724" y="3264245"/>
                <a:ext cx="963168" cy="128343"/>
              </a:xfrm>
              <a:prstGeom prst="line">
                <a:avLst/>
              </a:prstGeom>
              <a:ln w="22225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Straight Connector 51"/>
              <p:cNvCxnSpPr>
                <a:stCxn id="37" idx="1"/>
                <a:endCxn id="7" idx="5"/>
              </p:cNvCxnSpPr>
              <p:nvPr/>
            </p:nvCxnSpPr>
            <p:spPr>
              <a:xfrm rot="16200000" flipV="1">
                <a:off x="6543832" y="2886232"/>
                <a:ext cx="1085536" cy="899608"/>
              </a:xfrm>
              <a:prstGeom prst="line">
                <a:avLst/>
              </a:prstGeom>
              <a:ln w="22225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aphicFrame>
          <p:nvGraphicFramePr>
            <p:cNvPr id="11" name="Object 4"/>
            <p:cNvGraphicFramePr>
              <a:graphicFrameLocks noChangeAspect="1"/>
            </p:cNvGraphicFramePr>
            <p:nvPr/>
          </p:nvGraphicFramePr>
          <p:xfrm>
            <a:off x="7391400" y="4781550"/>
            <a:ext cx="381000" cy="1714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92606" name="Equation" r:id="rId3" imgW="330120" imgH="164880" progId="Equation.DSMT4">
                    <p:embed/>
                  </p:oleObj>
                </mc:Choice>
                <mc:Fallback>
                  <p:oleObj name="Equation" r:id="rId3" imgW="330120" imgH="16488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391400" y="4781550"/>
                          <a:ext cx="381000" cy="17145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pSp>
          <p:nvGrpSpPr>
            <p:cNvPr id="6" name="Group 182"/>
            <p:cNvGrpSpPr/>
            <p:nvPr/>
          </p:nvGrpSpPr>
          <p:grpSpPr>
            <a:xfrm>
              <a:off x="5089169" y="4233881"/>
              <a:ext cx="457200" cy="399079"/>
              <a:chOff x="4555769" y="4538681"/>
              <a:chExt cx="457200" cy="399079"/>
            </a:xfrm>
          </p:grpSpPr>
          <p:sp>
            <p:nvSpPr>
              <p:cNvPr id="48" name="TextBox 47"/>
              <p:cNvSpPr txBox="1"/>
              <p:nvPr/>
            </p:nvSpPr>
            <p:spPr>
              <a:xfrm>
                <a:off x="4555769" y="4538681"/>
                <a:ext cx="457200" cy="3583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300" i="1" dirty="0" smtClean="0">
                    <a:latin typeface="Times New Roman" pitchFamily="18" charset="0"/>
                    <a:cs typeface="Times New Roman" pitchFamily="18" charset="0"/>
                  </a:rPr>
                  <a:t>f</a:t>
                </a:r>
                <a:r>
                  <a:rPr lang="en-US" sz="1300" i="1" baseline="-25000" dirty="0" smtClean="0">
                    <a:latin typeface="Times New Roman" pitchFamily="18" charset="0"/>
                    <a:cs typeface="Times New Roman" pitchFamily="18" charset="0"/>
                  </a:rPr>
                  <a:t>O</a:t>
                </a:r>
                <a:endParaRPr lang="en-US" sz="1300" i="1" baseline="-250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49" name="Oval 48"/>
              <p:cNvSpPr>
                <a:spLocks noChangeAspect="1"/>
              </p:cNvSpPr>
              <p:nvPr/>
            </p:nvSpPr>
            <p:spPr>
              <a:xfrm>
                <a:off x="4572000" y="4572000"/>
                <a:ext cx="365760" cy="365760"/>
              </a:xfrm>
              <a:prstGeom prst="ellipse">
                <a:avLst/>
              </a:prstGeom>
              <a:noFill/>
              <a:ln w="222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i="1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grpSp>
          <p:nvGrpSpPr>
            <p:cNvPr id="10" name="Group 183"/>
            <p:cNvGrpSpPr/>
            <p:nvPr/>
          </p:nvGrpSpPr>
          <p:grpSpPr>
            <a:xfrm>
              <a:off x="5943600" y="4648200"/>
              <a:ext cx="457200" cy="381000"/>
              <a:chOff x="5410200" y="5010150"/>
              <a:chExt cx="457200" cy="381000"/>
            </a:xfrm>
          </p:grpSpPr>
          <p:sp>
            <p:nvSpPr>
              <p:cNvPr id="46" name="TextBox 45"/>
              <p:cNvSpPr txBox="1"/>
              <p:nvPr/>
            </p:nvSpPr>
            <p:spPr>
              <a:xfrm>
                <a:off x="5410200" y="5010150"/>
                <a:ext cx="457200" cy="3583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300" i="1" dirty="0" smtClean="0">
                    <a:latin typeface="Times New Roman" pitchFamily="18" charset="0"/>
                    <a:cs typeface="Times New Roman" pitchFamily="18" charset="0"/>
                  </a:rPr>
                  <a:t>f</a:t>
                </a:r>
                <a:r>
                  <a:rPr lang="en-US" sz="1300" baseline="-25000" dirty="0" smtClean="0">
                    <a:latin typeface="Times New Roman" pitchFamily="18" charset="0"/>
                    <a:cs typeface="Times New Roman" pitchFamily="18" charset="0"/>
                  </a:rPr>
                  <a:t>1</a:t>
                </a:r>
                <a:endParaRPr lang="en-US" sz="1300" baseline="-250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47" name="Oval 46"/>
              <p:cNvSpPr>
                <a:spLocks noChangeAspect="1"/>
              </p:cNvSpPr>
              <p:nvPr/>
            </p:nvSpPr>
            <p:spPr>
              <a:xfrm>
                <a:off x="5425440" y="5025390"/>
                <a:ext cx="365760" cy="365760"/>
              </a:xfrm>
              <a:prstGeom prst="ellipse">
                <a:avLst/>
              </a:prstGeom>
              <a:noFill/>
              <a:ln w="222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 baseline="-250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grpSp>
          <p:nvGrpSpPr>
            <p:cNvPr id="12" name="Group 184"/>
            <p:cNvGrpSpPr/>
            <p:nvPr/>
          </p:nvGrpSpPr>
          <p:grpSpPr>
            <a:xfrm>
              <a:off x="6705600" y="4648200"/>
              <a:ext cx="457200" cy="381000"/>
              <a:chOff x="6172200" y="4953000"/>
              <a:chExt cx="457200" cy="381000"/>
            </a:xfrm>
          </p:grpSpPr>
          <p:sp>
            <p:nvSpPr>
              <p:cNvPr id="44" name="TextBox 43"/>
              <p:cNvSpPr txBox="1"/>
              <p:nvPr/>
            </p:nvSpPr>
            <p:spPr>
              <a:xfrm>
                <a:off x="6172200" y="4953000"/>
                <a:ext cx="457200" cy="3583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300" i="1" dirty="0" smtClean="0">
                    <a:latin typeface="Times New Roman" pitchFamily="18" charset="0"/>
                    <a:cs typeface="Times New Roman" pitchFamily="18" charset="0"/>
                  </a:rPr>
                  <a:t>f</a:t>
                </a:r>
                <a:r>
                  <a:rPr lang="en-US" sz="1300" baseline="-25000" dirty="0" smtClean="0">
                    <a:latin typeface="Times New Roman" pitchFamily="18" charset="0"/>
                    <a:cs typeface="Times New Roman" pitchFamily="18" charset="0"/>
                  </a:rPr>
                  <a:t>2</a:t>
                </a:r>
                <a:endParaRPr lang="en-US" sz="1300" baseline="-250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45" name="Oval 44"/>
              <p:cNvSpPr>
                <a:spLocks noChangeAspect="1"/>
              </p:cNvSpPr>
              <p:nvPr/>
            </p:nvSpPr>
            <p:spPr>
              <a:xfrm>
                <a:off x="6187440" y="4968240"/>
                <a:ext cx="365760" cy="365760"/>
              </a:xfrm>
              <a:prstGeom prst="ellipse">
                <a:avLst/>
              </a:prstGeom>
              <a:noFill/>
              <a:ln w="222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 baseline="-250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grpSp>
          <p:nvGrpSpPr>
            <p:cNvPr id="13" name="Group 185"/>
            <p:cNvGrpSpPr/>
            <p:nvPr/>
          </p:nvGrpSpPr>
          <p:grpSpPr>
            <a:xfrm>
              <a:off x="8001000" y="4648200"/>
              <a:ext cx="457200" cy="381000"/>
              <a:chOff x="7467600" y="5029200"/>
              <a:chExt cx="457200" cy="381000"/>
            </a:xfrm>
          </p:grpSpPr>
          <p:sp>
            <p:nvSpPr>
              <p:cNvPr id="42" name="TextBox 41"/>
              <p:cNvSpPr txBox="1"/>
              <p:nvPr/>
            </p:nvSpPr>
            <p:spPr>
              <a:xfrm>
                <a:off x="7467600" y="5029200"/>
                <a:ext cx="457200" cy="3583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300" i="1" dirty="0" smtClean="0">
                    <a:latin typeface="Times New Roman" pitchFamily="18" charset="0"/>
                    <a:cs typeface="Times New Roman" pitchFamily="18" charset="0"/>
                  </a:rPr>
                  <a:t>f</a:t>
                </a:r>
                <a:r>
                  <a:rPr lang="en-US" sz="1300" i="1" baseline="-25000" dirty="0" smtClean="0">
                    <a:latin typeface="Times New Roman" pitchFamily="18" charset="0"/>
                    <a:cs typeface="Times New Roman" pitchFamily="18" charset="0"/>
                  </a:rPr>
                  <a:t>N</a:t>
                </a:r>
                <a:endParaRPr lang="en-US" sz="1300" i="1" baseline="-250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43" name="Oval 42"/>
              <p:cNvSpPr>
                <a:spLocks noChangeAspect="1"/>
              </p:cNvSpPr>
              <p:nvPr/>
            </p:nvSpPr>
            <p:spPr>
              <a:xfrm>
                <a:off x="7482840" y="5044440"/>
                <a:ext cx="365760" cy="365760"/>
              </a:xfrm>
              <a:prstGeom prst="ellipse">
                <a:avLst/>
              </a:prstGeom>
              <a:noFill/>
              <a:ln w="222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 baseline="-250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graphicFrame>
          <p:nvGraphicFramePr>
            <p:cNvPr id="16" name="Object 4"/>
            <p:cNvGraphicFramePr>
              <a:graphicFrameLocks noChangeAspect="1"/>
            </p:cNvGraphicFramePr>
            <p:nvPr/>
          </p:nvGraphicFramePr>
          <p:xfrm>
            <a:off x="7315200" y="3657600"/>
            <a:ext cx="381000" cy="1714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92607" name="Equation" r:id="rId5" imgW="330120" imgH="164880" progId="Equation.DSMT4">
                    <p:embed/>
                  </p:oleObj>
                </mc:Choice>
                <mc:Fallback>
                  <p:oleObj name="Equation" r:id="rId5" imgW="330120" imgH="16488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315200" y="3657600"/>
                          <a:ext cx="381000" cy="17145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pSp>
          <p:nvGrpSpPr>
            <p:cNvPr id="14" name="Group 156"/>
            <p:cNvGrpSpPr/>
            <p:nvPr/>
          </p:nvGrpSpPr>
          <p:grpSpPr>
            <a:xfrm>
              <a:off x="5936877" y="3505200"/>
              <a:ext cx="457200" cy="381000"/>
              <a:chOff x="5403477" y="3790950"/>
              <a:chExt cx="457200" cy="381000"/>
            </a:xfrm>
          </p:grpSpPr>
          <p:sp>
            <p:nvSpPr>
              <p:cNvPr id="40" name="Oval 39"/>
              <p:cNvSpPr>
                <a:spLocks noChangeAspect="1"/>
              </p:cNvSpPr>
              <p:nvPr/>
            </p:nvSpPr>
            <p:spPr>
              <a:xfrm>
                <a:off x="5425440" y="3806190"/>
                <a:ext cx="365760" cy="365760"/>
              </a:xfrm>
              <a:prstGeom prst="ellipse">
                <a:avLst/>
              </a:prstGeom>
              <a:noFill/>
              <a:ln w="222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 baseline="-250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41" name="TextBox 40"/>
              <p:cNvSpPr txBox="1"/>
              <p:nvPr/>
            </p:nvSpPr>
            <p:spPr>
              <a:xfrm>
                <a:off x="5403477" y="3790950"/>
                <a:ext cx="457200" cy="3583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300" i="1" dirty="0" smtClean="0">
                    <a:latin typeface="Times New Roman" pitchFamily="18" charset="0"/>
                    <a:cs typeface="Times New Roman" pitchFamily="18" charset="0"/>
                  </a:rPr>
                  <a:t>P</a:t>
                </a:r>
                <a:r>
                  <a:rPr lang="en-US" sz="1300" baseline="-25000" dirty="0" smtClean="0">
                    <a:latin typeface="Times New Roman" pitchFamily="18" charset="0"/>
                    <a:cs typeface="Times New Roman" pitchFamily="18" charset="0"/>
                  </a:rPr>
                  <a:t>1</a:t>
                </a:r>
                <a:endParaRPr lang="en-US" sz="1300" baseline="-250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grpSp>
          <p:nvGrpSpPr>
            <p:cNvPr id="15" name="Group 157"/>
            <p:cNvGrpSpPr/>
            <p:nvPr/>
          </p:nvGrpSpPr>
          <p:grpSpPr>
            <a:xfrm>
              <a:off x="6683936" y="3505200"/>
              <a:ext cx="457200" cy="381000"/>
              <a:chOff x="6150536" y="3733800"/>
              <a:chExt cx="457200" cy="381000"/>
            </a:xfrm>
          </p:grpSpPr>
          <p:sp>
            <p:nvSpPr>
              <p:cNvPr id="38" name="TextBox 37"/>
              <p:cNvSpPr txBox="1"/>
              <p:nvPr/>
            </p:nvSpPr>
            <p:spPr>
              <a:xfrm>
                <a:off x="6150536" y="3733800"/>
                <a:ext cx="457200" cy="3583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300" i="1" dirty="0" smtClean="0">
                    <a:latin typeface="Times New Roman" pitchFamily="18" charset="0"/>
                    <a:cs typeface="Times New Roman" pitchFamily="18" charset="0"/>
                  </a:rPr>
                  <a:t>P</a:t>
                </a:r>
                <a:r>
                  <a:rPr lang="en-US" sz="1300" baseline="-25000" dirty="0" smtClean="0">
                    <a:latin typeface="Times New Roman" pitchFamily="18" charset="0"/>
                    <a:cs typeface="Times New Roman" pitchFamily="18" charset="0"/>
                  </a:rPr>
                  <a:t>2</a:t>
                </a:r>
                <a:endParaRPr lang="en-US" sz="1300" baseline="-250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39" name="Oval 38"/>
              <p:cNvSpPr>
                <a:spLocks noChangeAspect="1"/>
              </p:cNvSpPr>
              <p:nvPr/>
            </p:nvSpPr>
            <p:spPr>
              <a:xfrm>
                <a:off x="6187440" y="3749040"/>
                <a:ext cx="365760" cy="365760"/>
              </a:xfrm>
              <a:prstGeom prst="ellipse">
                <a:avLst/>
              </a:prstGeom>
              <a:noFill/>
              <a:ln w="222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 baseline="-250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grpSp>
          <p:nvGrpSpPr>
            <p:cNvPr id="17" name="Group 158"/>
            <p:cNvGrpSpPr/>
            <p:nvPr/>
          </p:nvGrpSpPr>
          <p:grpSpPr>
            <a:xfrm>
              <a:off x="7991288" y="3505200"/>
              <a:ext cx="457200" cy="381000"/>
              <a:chOff x="7457888" y="3810000"/>
              <a:chExt cx="457200" cy="381000"/>
            </a:xfrm>
          </p:grpSpPr>
          <p:sp>
            <p:nvSpPr>
              <p:cNvPr id="36" name="TextBox 35"/>
              <p:cNvSpPr txBox="1"/>
              <p:nvPr/>
            </p:nvSpPr>
            <p:spPr>
              <a:xfrm>
                <a:off x="7457888" y="3810000"/>
                <a:ext cx="457200" cy="3583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300" i="1" dirty="0" smtClean="0">
                    <a:latin typeface="Times New Roman" pitchFamily="18" charset="0"/>
                    <a:cs typeface="Times New Roman" pitchFamily="18" charset="0"/>
                  </a:rPr>
                  <a:t>P</a:t>
                </a:r>
                <a:r>
                  <a:rPr lang="en-US" sz="1300" i="1" baseline="-25000" dirty="0" smtClean="0">
                    <a:latin typeface="Times New Roman" pitchFamily="18" charset="0"/>
                    <a:cs typeface="Times New Roman" pitchFamily="18" charset="0"/>
                  </a:rPr>
                  <a:t>N</a:t>
                </a:r>
                <a:endParaRPr lang="en-US" sz="1300" i="1" baseline="-250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37" name="Oval 36"/>
              <p:cNvSpPr>
                <a:spLocks noChangeAspect="1"/>
              </p:cNvSpPr>
              <p:nvPr/>
            </p:nvSpPr>
            <p:spPr>
              <a:xfrm>
                <a:off x="7482840" y="3825240"/>
                <a:ext cx="365760" cy="365760"/>
              </a:xfrm>
              <a:prstGeom prst="ellipse">
                <a:avLst/>
              </a:prstGeom>
              <a:noFill/>
              <a:ln w="222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 baseline="-250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grpSp>
          <p:nvGrpSpPr>
            <p:cNvPr id="18" name="Group 180"/>
            <p:cNvGrpSpPr/>
            <p:nvPr/>
          </p:nvGrpSpPr>
          <p:grpSpPr>
            <a:xfrm>
              <a:off x="5288280" y="3261360"/>
              <a:ext cx="2910840" cy="1402080"/>
              <a:chOff x="4754880" y="3566160"/>
              <a:chExt cx="2910840" cy="1402080"/>
            </a:xfrm>
          </p:grpSpPr>
          <p:cxnSp>
            <p:nvCxnSpPr>
              <p:cNvPr id="32" name="Straight Connector 24"/>
              <p:cNvCxnSpPr>
                <a:stCxn id="49" idx="0"/>
                <a:endCxn id="8" idx="4"/>
              </p:cNvCxnSpPr>
              <p:nvPr/>
            </p:nvCxnSpPr>
            <p:spPr>
              <a:xfrm rot="5400000" flipH="1" flipV="1">
                <a:off x="4251960" y="4069080"/>
                <a:ext cx="1005840" cy="0"/>
              </a:xfrm>
              <a:prstGeom prst="line">
                <a:avLst/>
              </a:prstGeom>
              <a:ln w="222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2"/>
              <p:cNvCxnSpPr>
                <a:stCxn id="47" idx="0"/>
                <a:endCxn id="40" idx="4"/>
              </p:cNvCxnSpPr>
              <p:nvPr/>
            </p:nvCxnSpPr>
            <p:spPr>
              <a:xfrm rot="5400000" flipH="1" flipV="1">
                <a:off x="5219700" y="4579620"/>
                <a:ext cx="777240" cy="0"/>
              </a:xfrm>
              <a:prstGeom prst="line">
                <a:avLst/>
              </a:prstGeom>
              <a:ln w="222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3"/>
              <p:cNvCxnSpPr>
                <a:stCxn id="45" idx="0"/>
                <a:endCxn id="39" idx="4"/>
              </p:cNvCxnSpPr>
              <p:nvPr/>
            </p:nvCxnSpPr>
            <p:spPr>
              <a:xfrm rot="5400000" flipH="1" flipV="1">
                <a:off x="5981700" y="4579620"/>
                <a:ext cx="777240" cy="0"/>
              </a:xfrm>
              <a:prstGeom prst="line">
                <a:avLst/>
              </a:prstGeom>
              <a:ln w="222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34"/>
              <p:cNvCxnSpPr>
                <a:stCxn id="43" idx="0"/>
                <a:endCxn id="37" idx="4"/>
              </p:cNvCxnSpPr>
              <p:nvPr/>
            </p:nvCxnSpPr>
            <p:spPr>
              <a:xfrm rot="5400000" flipH="1" flipV="1">
                <a:off x="7277100" y="4579620"/>
                <a:ext cx="777240" cy="0"/>
              </a:xfrm>
              <a:prstGeom prst="line">
                <a:avLst/>
              </a:prstGeom>
              <a:ln w="222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9" name="Group 178"/>
            <p:cNvGrpSpPr/>
            <p:nvPr/>
          </p:nvGrpSpPr>
          <p:grpSpPr>
            <a:xfrm>
              <a:off x="5417595" y="3078480"/>
              <a:ext cx="2598645" cy="624840"/>
              <a:chOff x="4884195" y="3383280"/>
              <a:chExt cx="2598645" cy="624840"/>
            </a:xfrm>
          </p:grpSpPr>
          <p:cxnSp>
            <p:nvCxnSpPr>
              <p:cNvPr id="29" name="Straight Connector 28"/>
              <p:cNvCxnSpPr>
                <a:stCxn id="8" idx="5"/>
                <a:endCxn id="41" idx="1"/>
              </p:cNvCxnSpPr>
              <p:nvPr/>
            </p:nvCxnSpPr>
            <p:spPr>
              <a:xfrm rot="16200000" flipH="1">
                <a:off x="4905554" y="3491238"/>
                <a:ext cx="476564" cy="519282"/>
              </a:xfrm>
              <a:prstGeom prst="line">
                <a:avLst/>
              </a:prstGeom>
              <a:ln w="22225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9"/>
              <p:cNvCxnSpPr/>
              <p:nvPr/>
            </p:nvCxnSpPr>
            <p:spPr>
              <a:xfrm>
                <a:off x="4953000" y="3474720"/>
                <a:ext cx="1234440" cy="438912"/>
              </a:xfrm>
              <a:prstGeom prst="line">
                <a:avLst/>
              </a:prstGeom>
              <a:ln w="22225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30"/>
              <p:cNvCxnSpPr>
                <a:stCxn id="37" idx="2"/>
                <a:endCxn id="8" idx="6"/>
              </p:cNvCxnSpPr>
              <p:nvPr/>
            </p:nvCxnSpPr>
            <p:spPr>
              <a:xfrm rot="10800000">
                <a:off x="4937760" y="3383280"/>
                <a:ext cx="2545080" cy="624840"/>
              </a:xfrm>
              <a:prstGeom prst="line">
                <a:avLst/>
              </a:prstGeom>
              <a:ln w="22225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22" name="Straight Connector 18"/>
            <p:cNvCxnSpPr>
              <a:stCxn id="40" idx="6"/>
              <a:endCxn id="39" idx="2"/>
            </p:cNvCxnSpPr>
            <p:nvPr/>
          </p:nvCxnSpPr>
          <p:spPr>
            <a:xfrm>
              <a:off x="6324600" y="3703320"/>
              <a:ext cx="396240" cy="0"/>
            </a:xfrm>
            <a:prstGeom prst="line">
              <a:avLst/>
            </a:prstGeom>
            <a:ln w="22225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Freeform 19"/>
            <p:cNvSpPr/>
            <p:nvPr/>
          </p:nvSpPr>
          <p:spPr>
            <a:xfrm>
              <a:off x="6248400" y="3886200"/>
              <a:ext cx="1845945" cy="228600"/>
            </a:xfrm>
            <a:custGeom>
              <a:avLst/>
              <a:gdLst>
                <a:gd name="connsiteX0" fmla="*/ 0 w 1857375"/>
                <a:gd name="connsiteY0" fmla="*/ 0 h 257175"/>
                <a:gd name="connsiteX1" fmla="*/ 17145 w 1857375"/>
                <a:gd name="connsiteY1" fmla="*/ 5715 h 257175"/>
                <a:gd name="connsiteX2" fmla="*/ 28575 w 1857375"/>
                <a:gd name="connsiteY2" fmla="*/ 34290 h 257175"/>
                <a:gd name="connsiteX3" fmla="*/ 34290 w 1857375"/>
                <a:gd name="connsiteY3" fmla="*/ 51435 h 257175"/>
                <a:gd name="connsiteX4" fmla="*/ 68580 w 1857375"/>
                <a:gd name="connsiteY4" fmla="*/ 85725 h 257175"/>
                <a:gd name="connsiteX5" fmla="*/ 108585 w 1857375"/>
                <a:gd name="connsiteY5" fmla="*/ 125730 h 257175"/>
                <a:gd name="connsiteX6" fmla="*/ 142875 w 1857375"/>
                <a:gd name="connsiteY6" fmla="*/ 154305 h 257175"/>
                <a:gd name="connsiteX7" fmla="*/ 160020 w 1857375"/>
                <a:gd name="connsiteY7" fmla="*/ 160020 h 257175"/>
                <a:gd name="connsiteX8" fmla="*/ 194310 w 1857375"/>
                <a:gd name="connsiteY8" fmla="*/ 182880 h 257175"/>
                <a:gd name="connsiteX9" fmla="*/ 234315 w 1857375"/>
                <a:gd name="connsiteY9" fmla="*/ 194310 h 257175"/>
                <a:gd name="connsiteX10" fmla="*/ 251460 w 1857375"/>
                <a:gd name="connsiteY10" fmla="*/ 205740 h 257175"/>
                <a:gd name="connsiteX11" fmla="*/ 274320 w 1857375"/>
                <a:gd name="connsiteY11" fmla="*/ 211455 h 257175"/>
                <a:gd name="connsiteX12" fmla="*/ 314325 w 1857375"/>
                <a:gd name="connsiteY12" fmla="*/ 222885 h 257175"/>
                <a:gd name="connsiteX13" fmla="*/ 348615 w 1857375"/>
                <a:gd name="connsiteY13" fmla="*/ 228600 h 257175"/>
                <a:gd name="connsiteX14" fmla="*/ 377190 w 1857375"/>
                <a:gd name="connsiteY14" fmla="*/ 234315 h 257175"/>
                <a:gd name="connsiteX15" fmla="*/ 440055 w 1857375"/>
                <a:gd name="connsiteY15" fmla="*/ 245745 h 257175"/>
                <a:gd name="connsiteX16" fmla="*/ 462915 w 1857375"/>
                <a:gd name="connsiteY16" fmla="*/ 251460 h 257175"/>
                <a:gd name="connsiteX17" fmla="*/ 834390 w 1857375"/>
                <a:gd name="connsiteY17" fmla="*/ 257175 h 257175"/>
                <a:gd name="connsiteX18" fmla="*/ 1148715 w 1857375"/>
                <a:gd name="connsiteY18" fmla="*/ 251460 h 257175"/>
                <a:gd name="connsiteX19" fmla="*/ 1388745 w 1857375"/>
                <a:gd name="connsiteY19" fmla="*/ 240030 h 257175"/>
                <a:gd name="connsiteX20" fmla="*/ 1428750 w 1857375"/>
                <a:gd name="connsiteY20" fmla="*/ 234315 h 257175"/>
                <a:gd name="connsiteX21" fmla="*/ 1480185 w 1857375"/>
                <a:gd name="connsiteY21" fmla="*/ 222885 h 257175"/>
                <a:gd name="connsiteX22" fmla="*/ 1508760 w 1857375"/>
                <a:gd name="connsiteY22" fmla="*/ 217170 h 257175"/>
                <a:gd name="connsiteX23" fmla="*/ 1531620 w 1857375"/>
                <a:gd name="connsiteY23" fmla="*/ 205740 h 257175"/>
                <a:gd name="connsiteX24" fmla="*/ 1571625 w 1857375"/>
                <a:gd name="connsiteY24" fmla="*/ 194310 h 257175"/>
                <a:gd name="connsiteX25" fmla="*/ 1588770 w 1857375"/>
                <a:gd name="connsiteY25" fmla="*/ 188595 h 257175"/>
                <a:gd name="connsiteX26" fmla="*/ 1628775 w 1857375"/>
                <a:gd name="connsiteY26" fmla="*/ 182880 h 257175"/>
                <a:gd name="connsiteX27" fmla="*/ 1663065 w 1857375"/>
                <a:gd name="connsiteY27" fmla="*/ 165735 h 257175"/>
                <a:gd name="connsiteX28" fmla="*/ 1680210 w 1857375"/>
                <a:gd name="connsiteY28" fmla="*/ 160020 h 257175"/>
                <a:gd name="connsiteX29" fmla="*/ 1697355 w 1857375"/>
                <a:gd name="connsiteY29" fmla="*/ 148590 h 257175"/>
                <a:gd name="connsiteX30" fmla="*/ 1731645 w 1857375"/>
                <a:gd name="connsiteY30" fmla="*/ 137160 h 257175"/>
                <a:gd name="connsiteX31" fmla="*/ 1765935 w 1857375"/>
                <a:gd name="connsiteY31" fmla="*/ 120015 h 257175"/>
                <a:gd name="connsiteX32" fmla="*/ 1823085 w 1857375"/>
                <a:gd name="connsiteY32" fmla="*/ 80010 h 257175"/>
                <a:gd name="connsiteX33" fmla="*/ 1840230 w 1857375"/>
                <a:gd name="connsiteY33" fmla="*/ 68580 h 257175"/>
                <a:gd name="connsiteX34" fmla="*/ 1845945 w 1857375"/>
                <a:gd name="connsiteY34" fmla="*/ 51435 h 257175"/>
                <a:gd name="connsiteX35" fmla="*/ 1857375 w 1857375"/>
                <a:gd name="connsiteY35" fmla="*/ 34290 h 257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1857375" h="257175">
                  <a:moveTo>
                    <a:pt x="0" y="0"/>
                  </a:moveTo>
                  <a:cubicBezTo>
                    <a:pt x="5715" y="1905"/>
                    <a:pt x="13288" y="1087"/>
                    <a:pt x="17145" y="5715"/>
                  </a:cubicBezTo>
                  <a:cubicBezTo>
                    <a:pt x="23712" y="13596"/>
                    <a:pt x="24973" y="24684"/>
                    <a:pt x="28575" y="34290"/>
                  </a:cubicBezTo>
                  <a:cubicBezTo>
                    <a:pt x="30690" y="39931"/>
                    <a:pt x="30592" y="46680"/>
                    <a:pt x="34290" y="51435"/>
                  </a:cubicBezTo>
                  <a:cubicBezTo>
                    <a:pt x="44214" y="64194"/>
                    <a:pt x="59614" y="72275"/>
                    <a:pt x="68580" y="85725"/>
                  </a:cubicBezTo>
                  <a:cubicBezTo>
                    <a:pt x="94782" y="125027"/>
                    <a:pt x="78408" y="115671"/>
                    <a:pt x="108585" y="125730"/>
                  </a:cubicBezTo>
                  <a:cubicBezTo>
                    <a:pt x="121224" y="138369"/>
                    <a:pt x="126962" y="146348"/>
                    <a:pt x="142875" y="154305"/>
                  </a:cubicBezTo>
                  <a:cubicBezTo>
                    <a:pt x="148263" y="156999"/>
                    <a:pt x="154754" y="157094"/>
                    <a:pt x="160020" y="160020"/>
                  </a:cubicBezTo>
                  <a:cubicBezTo>
                    <a:pt x="172028" y="166691"/>
                    <a:pt x="180983" y="179548"/>
                    <a:pt x="194310" y="182880"/>
                  </a:cubicBezTo>
                  <a:cubicBezTo>
                    <a:pt x="201634" y="184711"/>
                    <a:pt x="226116" y="190211"/>
                    <a:pt x="234315" y="194310"/>
                  </a:cubicBezTo>
                  <a:cubicBezTo>
                    <a:pt x="240458" y="197382"/>
                    <a:pt x="245147" y="203034"/>
                    <a:pt x="251460" y="205740"/>
                  </a:cubicBezTo>
                  <a:cubicBezTo>
                    <a:pt x="258679" y="208834"/>
                    <a:pt x="266768" y="209297"/>
                    <a:pt x="274320" y="211455"/>
                  </a:cubicBezTo>
                  <a:cubicBezTo>
                    <a:pt x="299739" y="218718"/>
                    <a:pt x="284548" y="216930"/>
                    <a:pt x="314325" y="222885"/>
                  </a:cubicBezTo>
                  <a:cubicBezTo>
                    <a:pt x="325688" y="225158"/>
                    <a:pt x="337214" y="226527"/>
                    <a:pt x="348615" y="228600"/>
                  </a:cubicBezTo>
                  <a:cubicBezTo>
                    <a:pt x="358172" y="230338"/>
                    <a:pt x="367633" y="232577"/>
                    <a:pt x="377190" y="234315"/>
                  </a:cubicBezTo>
                  <a:cubicBezTo>
                    <a:pt x="411310" y="240519"/>
                    <a:pt x="408292" y="238687"/>
                    <a:pt x="440055" y="245745"/>
                  </a:cubicBezTo>
                  <a:cubicBezTo>
                    <a:pt x="447722" y="247449"/>
                    <a:pt x="455064" y="251232"/>
                    <a:pt x="462915" y="251460"/>
                  </a:cubicBezTo>
                  <a:cubicBezTo>
                    <a:pt x="586703" y="255048"/>
                    <a:pt x="710565" y="255270"/>
                    <a:pt x="834390" y="257175"/>
                  </a:cubicBezTo>
                  <a:lnTo>
                    <a:pt x="1148715" y="251460"/>
                  </a:lnTo>
                  <a:cubicBezTo>
                    <a:pt x="1228777" y="248984"/>
                    <a:pt x="1388745" y="240030"/>
                    <a:pt x="1388745" y="240030"/>
                  </a:cubicBezTo>
                  <a:cubicBezTo>
                    <a:pt x="1402080" y="238125"/>
                    <a:pt x="1415463" y="236530"/>
                    <a:pt x="1428750" y="234315"/>
                  </a:cubicBezTo>
                  <a:cubicBezTo>
                    <a:pt x="1463223" y="228569"/>
                    <a:pt x="1449360" y="229735"/>
                    <a:pt x="1480185" y="222885"/>
                  </a:cubicBezTo>
                  <a:cubicBezTo>
                    <a:pt x="1489667" y="220778"/>
                    <a:pt x="1499235" y="219075"/>
                    <a:pt x="1508760" y="217170"/>
                  </a:cubicBezTo>
                  <a:cubicBezTo>
                    <a:pt x="1516380" y="213360"/>
                    <a:pt x="1523789" y="209096"/>
                    <a:pt x="1531620" y="205740"/>
                  </a:cubicBezTo>
                  <a:cubicBezTo>
                    <a:pt x="1545323" y="199867"/>
                    <a:pt x="1557125" y="198453"/>
                    <a:pt x="1571625" y="194310"/>
                  </a:cubicBezTo>
                  <a:cubicBezTo>
                    <a:pt x="1577417" y="192655"/>
                    <a:pt x="1582863" y="189776"/>
                    <a:pt x="1588770" y="188595"/>
                  </a:cubicBezTo>
                  <a:cubicBezTo>
                    <a:pt x="1601979" y="185953"/>
                    <a:pt x="1615440" y="184785"/>
                    <a:pt x="1628775" y="182880"/>
                  </a:cubicBezTo>
                  <a:cubicBezTo>
                    <a:pt x="1671869" y="168515"/>
                    <a:pt x="1618750" y="187892"/>
                    <a:pt x="1663065" y="165735"/>
                  </a:cubicBezTo>
                  <a:cubicBezTo>
                    <a:pt x="1668453" y="163041"/>
                    <a:pt x="1674822" y="162714"/>
                    <a:pt x="1680210" y="160020"/>
                  </a:cubicBezTo>
                  <a:cubicBezTo>
                    <a:pt x="1686353" y="156948"/>
                    <a:pt x="1691078" y="151380"/>
                    <a:pt x="1697355" y="148590"/>
                  </a:cubicBezTo>
                  <a:cubicBezTo>
                    <a:pt x="1708365" y="143697"/>
                    <a:pt x="1721620" y="143843"/>
                    <a:pt x="1731645" y="137160"/>
                  </a:cubicBezTo>
                  <a:cubicBezTo>
                    <a:pt x="1753802" y="122388"/>
                    <a:pt x="1742274" y="127902"/>
                    <a:pt x="1765935" y="120015"/>
                  </a:cubicBezTo>
                  <a:cubicBezTo>
                    <a:pt x="1799785" y="94628"/>
                    <a:pt x="1780870" y="108154"/>
                    <a:pt x="1823085" y="80010"/>
                  </a:cubicBezTo>
                  <a:lnTo>
                    <a:pt x="1840230" y="68580"/>
                  </a:lnTo>
                  <a:cubicBezTo>
                    <a:pt x="1842135" y="62865"/>
                    <a:pt x="1843251" y="56823"/>
                    <a:pt x="1845945" y="51435"/>
                  </a:cubicBezTo>
                  <a:cubicBezTo>
                    <a:pt x="1849017" y="45292"/>
                    <a:pt x="1857375" y="34290"/>
                    <a:pt x="1857375" y="34290"/>
                  </a:cubicBezTo>
                </a:path>
              </a:pathLst>
            </a:custGeom>
            <a:ln w="22225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Freeform 20"/>
            <p:cNvSpPr/>
            <p:nvPr/>
          </p:nvSpPr>
          <p:spPr>
            <a:xfrm>
              <a:off x="7086600" y="3810000"/>
              <a:ext cx="990600" cy="174362"/>
            </a:xfrm>
            <a:custGeom>
              <a:avLst/>
              <a:gdLst>
                <a:gd name="connsiteX0" fmla="*/ 0 w 1040130"/>
                <a:gd name="connsiteY0" fmla="*/ 0 h 202937"/>
                <a:gd name="connsiteX1" fmla="*/ 51435 w 1040130"/>
                <a:gd name="connsiteY1" fmla="*/ 74295 h 202937"/>
                <a:gd name="connsiteX2" fmla="*/ 74295 w 1040130"/>
                <a:gd name="connsiteY2" fmla="*/ 108585 h 202937"/>
                <a:gd name="connsiteX3" fmla="*/ 85725 w 1040130"/>
                <a:gd name="connsiteY3" fmla="*/ 125730 h 202937"/>
                <a:gd name="connsiteX4" fmla="*/ 102870 w 1040130"/>
                <a:gd name="connsiteY4" fmla="*/ 137160 h 202937"/>
                <a:gd name="connsiteX5" fmla="*/ 137160 w 1040130"/>
                <a:gd name="connsiteY5" fmla="*/ 148590 h 202937"/>
                <a:gd name="connsiteX6" fmla="*/ 205740 w 1040130"/>
                <a:gd name="connsiteY6" fmla="*/ 160020 h 202937"/>
                <a:gd name="connsiteX7" fmla="*/ 280035 w 1040130"/>
                <a:gd name="connsiteY7" fmla="*/ 165735 h 202937"/>
                <a:gd name="connsiteX8" fmla="*/ 314325 w 1040130"/>
                <a:gd name="connsiteY8" fmla="*/ 171450 h 202937"/>
                <a:gd name="connsiteX9" fmla="*/ 365760 w 1040130"/>
                <a:gd name="connsiteY9" fmla="*/ 177165 h 202937"/>
                <a:gd name="connsiteX10" fmla="*/ 388620 w 1040130"/>
                <a:gd name="connsiteY10" fmla="*/ 182880 h 202937"/>
                <a:gd name="connsiteX11" fmla="*/ 468630 w 1040130"/>
                <a:gd name="connsiteY11" fmla="*/ 188595 h 202937"/>
                <a:gd name="connsiteX12" fmla="*/ 640080 w 1040130"/>
                <a:gd name="connsiteY12" fmla="*/ 188595 h 202937"/>
                <a:gd name="connsiteX13" fmla="*/ 657225 w 1040130"/>
                <a:gd name="connsiteY13" fmla="*/ 182880 h 202937"/>
                <a:gd name="connsiteX14" fmla="*/ 691515 w 1040130"/>
                <a:gd name="connsiteY14" fmla="*/ 177165 h 202937"/>
                <a:gd name="connsiteX15" fmla="*/ 708660 w 1040130"/>
                <a:gd name="connsiteY15" fmla="*/ 171450 h 202937"/>
                <a:gd name="connsiteX16" fmla="*/ 737235 w 1040130"/>
                <a:gd name="connsiteY16" fmla="*/ 165735 h 202937"/>
                <a:gd name="connsiteX17" fmla="*/ 760095 w 1040130"/>
                <a:gd name="connsiteY17" fmla="*/ 160020 h 202937"/>
                <a:gd name="connsiteX18" fmla="*/ 788670 w 1040130"/>
                <a:gd name="connsiteY18" fmla="*/ 154305 h 202937"/>
                <a:gd name="connsiteX19" fmla="*/ 811530 w 1040130"/>
                <a:gd name="connsiteY19" fmla="*/ 148590 h 202937"/>
                <a:gd name="connsiteX20" fmla="*/ 845820 w 1040130"/>
                <a:gd name="connsiteY20" fmla="*/ 142875 h 202937"/>
                <a:gd name="connsiteX21" fmla="*/ 897255 w 1040130"/>
                <a:gd name="connsiteY21" fmla="*/ 125730 h 202937"/>
                <a:gd name="connsiteX22" fmla="*/ 914400 w 1040130"/>
                <a:gd name="connsiteY22" fmla="*/ 120015 h 202937"/>
                <a:gd name="connsiteX23" fmla="*/ 931545 w 1040130"/>
                <a:gd name="connsiteY23" fmla="*/ 108585 h 202937"/>
                <a:gd name="connsiteX24" fmla="*/ 965835 w 1040130"/>
                <a:gd name="connsiteY24" fmla="*/ 97155 h 202937"/>
                <a:gd name="connsiteX25" fmla="*/ 982980 w 1040130"/>
                <a:gd name="connsiteY25" fmla="*/ 85725 h 202937"/>
                <a:gd name="connsiteX26" fmla="*/ 1017270 w 1040130"/>
                <a:gd name="connsiteY26" fmla="*/ 74295 h 202937"/>
                <a:gd name="connsiteX27" fmla="*/ 1040130 w 1040130"/>
                <a:gd name="connsiteY27" fmla="*/ 62865 h 2029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1040130" h="202937">
                  <a:moveTo>
                    <a:pt x="0" y="0"/>
                  </a:moveTo>
                  <a:cubicBezTo>
                    <a:pt x="34408" y="34408"/>
                    <a:pt x="8715" y="5943"/>
                    <a:pt x="51435" y="74295"/>
                  </a:cubicBezTo>
                  <a:cubicBezTo>
                    <a:pt x="58716" y="85944"/>
                    <a:pt x="66675" y="97155"/>
                    <a:pt x="74295" y="108585"/>
                  </a:cubicBezTo>
                  <a:cubicBezTo>
                    <a:pt x="78105" y="114300"/>
                    <a:pt x="80010" y="121920"/>
                    <a:pt x="85725" y="125730"/>
                  </a:cubicBezTo>
                  <a:cubicBezTo>
                    <a:pt x="91440" y="129540"/>
                    <a:pt x="96593" y="134370"/>
                    <a:pt x="102870" y="137160"/>
                  </a:cubicBezTo>
                  <a:cubicBezTo>
                    <a:pt x="113880" y="142053"/>
                    <a:pt x="125730" y="144780"/>
                    <a:pt x="137160" y="148590"/>
                  </a:cubicBezTo>
                  <a:cubicBezTo>
                    <a:pt x="168999" y="159203"/>
                    <a:pt x="153103" y="155235"/>
                    <a:pt x="205740" y="160020"/>
                  </a:cubicBezTo>
                  <a:cubicBezTo>
                    <a:pt x="230476" y="162269"/>
                    <a:pt x="255270" y="163830"/>
                    <a:pt x="280035" y="165735"/>
                  </a:cubicBezTo>
                  <a:cubicBezTo>
                    <a:pt x="291465" y="167640"/>
                    <a:pt x="302839" y="169919"/>
                    <a:pt x="314325" y="171450"/>
                  </a:cubicBezTo>
                  <a:cubicBezTo>
                    <a:pt x="331424" y="173730"/>
                    <a:pt x="348710" y="174542"/>
                    <a:pt x="365760" y="177165"/>
                  </a:cubicBezTo>
                  <a:cubicBezTo>
                    <a:pt x="373523" y="178359"/>
                    <a:pt x="380814" y="182013"/>
                    <a:pt x="388620" y="182880"/>
                  </a:cubicBezTo>
                  <a:cubicBezTo>
                    <a:pt x="415194" y="185833"/>
                    <a:pt x="441960" y="186690"/>
                    <a:pt x="468630" y="188595"/>
                  </a:cubicBezTo>
                  <a:cubicBezTo>
                    <a:pt x="540342" y="202937"/>
                    <a:pt x="505166" y="198232"/>
                    <a:pt x="640080" y="188595"/>
                  </a:cubicBezTo>
                  <a:cubicBezTo>
                    <a:pt x="646089" y="188166"/>
                    <a:pt x="651344" y="184187"/>
                    <a:pt x="657225" y="182880"/>
                  </a:cubicBezTo>
                  <a:cubicBezTo>
                    <a:pt x="668537" y="180366"/>
                    <a:pt x="680203" y="179679"/>
                    <a:pt x="691515" y="177165"/>
                  </a:cubicBezTo>
                  <a:cubicBezTo>
                    <a:pt x="697396" y="175858"/>
                    <a:pt x="702816" y="172911"/>
                    <a:pt x="708660" y="171450"/>
                  </a:cubicBezTo>
                  <a:cubicBezTo>
                    <a:pt x="718084" y="169094"/>
                    <a:pt x="727753" y="167842"/>
                    <a:pt x="737235" y="165735"/>
                  </a:cubicBezTo>
                  <a:cubicBezTo>
                    <a:pt x="744902" y="164031"/>
                    <a:pt x="752428" y="161724"/>
                    <a:pt x="760095" y="160020"/>
                  </a:cubicBezTo>
                  <a:cubicBezTo>
                    <a:pt x="769577" y="157913"/>
                    <a:pt x="779188" y="156412"/>
                    <a:pt x="788670" y="154305"/>
                  </a:cubicBezTo>
                  <a:cubicBezTo>
                    <a:pt x="796337" y="152601"/>
                    <a:pt x="803828" y="150130"/>
                    <a:pt x="811530" y="148590"/>
                  </a:cubicBezTo>
                  <a:cubicBezTo>
                    <a:pt x="822893" y="146317"/>
                    <a:pt x="834578" y="145685"/>
                    <a:pt x="845820" y="142875"/>
                  </a:cubicBezTo>
                  <a:lnTo>
                    <a:pt x="897255" y="125730"/>
                  </a:lnTo>
                  <a:cubicBezTo>
                    <a:pt x="902970" y="123825"/>
                    <a:pt x="909388" y="123357"/>
                    <a:pt x="914400" y="120015"/>
                  </a:cubicBezTo>
                  <a:cubicBezTo>
                    <a:pt x="920115" y="116205"/>
                    <a:pt x="925268" y="111375"/>
                    <a:pt x="931545" y="108585"/>
                  </a:cubicBezTo>
                  <a:cubicBezTo>
                    <a:pt x="942555" y="103692"/>
                    <a:pt x="955810" y="103838"/>
                    <a:pt x="965835" y="97155"/>
                  </a:cubicBezTo>
                  <a:cubicBezTo>
                    <a:pt x="971550" y="93345"/>
                    <a:pt x="976703" y="88515"/>
                    <a:pt x="982980" y="85725"/>
                  </a:cubicBezTo>
                  <a:cubicBezTo>
                    <a:pt x="993990" y="80832"/>
                    <a:pt x="1005840" y="78105"/>
                    <a:pt x="1017270" y="74295"/>
                  </a:cubicBezTo>
                  <a:cubicBezTo>
                    <a:pt x="1036971" y="67728"/>
                    <a:pt x="1030155" y="72840"/>
                    <a:pt x="1040130" y="62865"/>
                  </a:cubicBezTo>
                </a:path>
              </a:pathLst>
            </a:custGeom>
            <a:ln w="22225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0" name="Group 176"/>
            <p:cNvGrpSpPr/>
            <p:nvPr/>
          </p:nvGrpSpPr>
          <p:grpSpPr>
            <a:xfrm>
              <a:off x="5334000" y="1524000"/>
              <a:ext cx="1577564" cy="1425164"/>
              <a:chOff x="4800600" y="1828800"/>
              <a:chExt cx="1577564" cy="1425164"/>
            </a:xfrm>
          </p:grpSpPr>
          <p:cxnSp>
            <p:nvCxnSpPr>
              <p:cNvPr id="26" name="Straight Connector 25"/>
              <p:cNvCxnSpPr>
                <a:stCxn id="8" idx="7"/>
              </p:cNvCxnSpPr>
              <p:nvPr/>
            </p:nvCxnSpPr>
            <p:spPr>
              <a:xfrm rot="5400000" flipH="1" flipV="1">
                <a:off x="5310916" y="2240280"/>
                <a:ext cx="586964" cy="1440404"/>
              </a:xfrm>
              <a:prstGeom prst="line">
                <a:avLst/>
              </a:prstGeom>
              <a:ln w="222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16"/>
              <p:cNvCxnSpPr>
                <a:endCxn id="9" idx="3"/>
              </p:cNvCxnSpPr>
              <p:nvPr/>
            </p:nvCxnSpPr>
            <p:spPr>
              <a:xfrm rot="5400000" flipH="1" flipV="1">
                <a:off x="4488180" y="2148616"/>
                <a:ext cx="1364204" cy="739364"/>
              </a:xfrm>
              <a:prstGeom prst="line">
                <a:avLst/>
              </a:prstGeom>
              <a:ln w="222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17"/>
              <p:cNvCxnSpPr>
                <a:endCxn id="7" idx="1"/>
              </p:cNvCxnSpPr>
              <p:nvPr/>
            </p:nvCxnSpPr>
            <p:spPr>
              <a:xfrm rot="16200000" flipH="1">
                <a:off x="5731764" y="1888236"/>
                <a:ext cx="705836" cy="586964"/>
              </a:xfrm>
              <a:prstGeom prst="line">
                <a:avLst/>
              </a:prstGeom>
              <a:ln w="222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aphicFrame>
        <p:nvGraphicFramePr>
          <p:cNvPr id="153604" name="Object 4"/>
          <p:cNvGraphicFramePr>
            <a:graphicFrameLocks noChangeAspect="1"/>
          </p:cNvGraphicFramePr>
          <p:nvPr/>
        </p:nvGraphicFramePr>
        <p:xfrm>
          <a:off x="508000" y="1262063"/>
          <a:ext cx="1371600" cy="558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2608" name="Equation" r:id="rId6" imgW="1371600" imgH="558720" progId="Equation.DSMT4">
                  <p:embed/>
                </p:oleObj>
              </mc:Choice>
              <mc:Fallback>
                <p:oleObj name="Equation" r:id="rId6" imgW="1371600" imgH="55872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8000" y="1262063"/>
                        <a:ext cx="1371600" cy="558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5" name="Object 4"/>
          <p:cNvGraphicFramePr>
            <a:graphicFrameLocks noChangeAspect="1"/>
          </p:cNvGraphicFramePr>
          <p:nvPr/>
        </p:nvGraphicFramePr>
        <p:xfrm>
          <a:off x="7391400" y="2055955"/>
          <a:ext cx="381000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2609" name="Equation" r:id="rId8" imgW="330120" imgH="164880" progId="Equation.DSMT4">
                  <p:embed/>
                </p:oleObj>
              </mc:Choice>
              <mc:Fallback>
                <p:oleObj name="Equation" r:id="rId8" imgW="330120" imgH="1648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91400" y="2055955"/>
                        <a:ext cx="381000" cy="1714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6" name="TextBox 105"/>
          <p:cNvSpPr txBox="1"/>
          <p:nvPr/>
        </p:nvSpPr>
        <p:spPr>
          <a:xfrm>
            <a:off x="5181600" y="2618601"/>
            <a:ext cx="914400" cy="553998"/>
          </a:xfrm>
          <a:prstGeom prst="rect">
            <a:avLst/>
          </a:prstGeom>
          <a:noFill/>
          <a:ln w="25400">
            <a:noFill/>
            <a:miter lim="800000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dirty="0" smtClean="0">
                <a:latin typeface="Arial" pitchFamily="34" charset="0"/>
                <a:cs typeface="Arial" pitchFamily="34" charset="0"/>
              </a:rPr>
              <a:t>cricket shot</a:t>
            </a:r>
            <a:endParaRPr lang="en-US" sz="15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7" name="TextBox 106"/>
          <p:cNvSpPr txBox="1"/>
          <p:nvPr/>
        </p:nvSpPr>
        <p:spPr>
          <a:xfrm>
            <a:off x="6248400" y="2608405"/>
            <a:ext cx="990600" cy="553998"/>
          </a:xfrm>
          <a:prstGeom prst="rect">
            <a:avLst/>
          </a:prstGeom>
          <a:noFill/>
          <a:ln w="25400">
            <a:noFill/>
            <a:miter lim="800000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dirty="0" smtClean="0">
                <a:latin typeface="Arial" pitchFamily="34" charset="0"/>
                <a:cs typeface="Arial" pitchFamily="34" charset="0"/>
              </a:rPr>
              <a:t>cricket bowling</a:t>
            </a:r>
            <a:endParaRPr lang="en-US" sz="15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8" name="Subtitle 2"/>
          <p:cNvSpPr txBox="1">
            <a:spLocks/>
          </p:cNvSpPr>
          <p:nvPr/>
        </p:nvSpPr>
        <p:spPr>
          <a:xfrm>
            <a:off x="4953000" y="990600"/>
            <a:ext cx="990600" cy="3810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200" b="1" i="0" u="sng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Input:</a:t>
            </a:r>
            <a:endParaRPr kumimoji="0" lang="en-US" sz="2200" b="1" i="0" u="sng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145" name="Line Callout 2 144"/>
          <p:cNvSpPr/>
          <p:nvPr/>
        </p:nvSpPr>
        <p:spPr>
          <a:xfrm>
            <a:off x="3276600" y="1143000"/>
            <a:ext cx="1447800" cy="1600200"/>
          </a:xfrm>
          <a:prstGeom prst="borderCallout2">
            <a:avLst>
              <a:gd name="adj1" fmla="val 29670"/>
              <a:gd name="adj2" fmla="val -69"/>
              <a:gd name="adj3" fmla="val 30260"/>
              <a:gd name="adj4" fmla="val -8531"/>
              <a:gd name="adj5" fmla="val 41596"/>
              <a:gd name="adj6" fmla="val -18233"/>
            </a:avLst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4" name="Rectangle 123"/>
          <p:cNvSpPr/>
          <p:nvPr/>
        </p:nvSpPr>
        <p:spPr>
          <a:xfrm>
            <a:off x="5334000" y="1447800"/>
            <a:ext cx="667512" cy="109728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9" name="Rectangle 138"/>
          <p:cNvSpPr/>
          <p:nvPr/>
        </p:nvSpPr>
        <p:spPr>
          <a:xfrm>
            <a:off x="5294376" y="1493520"/>
            <a:ext cx="667512" cy="109728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1" name="Group 139"/>
          <p:cNvGrpSpPr/>
          <p:nvPr/>
        </p:nvGrpSpPr>
        <p:grpSpPr>
          <a:xfrm>
            <a:off x="5257800" y="1541605"/>
            <a:ext cx="666118" cy="1097280"/>
            <a:chOff x="5715000" y="1236805"/>
            <a:chExt cx="666118" cy="1097280"/>
          </a:xfrm>
        </p:grpSpPr>
        <p:pic>
          <p:nvPicPr>
            <p:cNvPr id="91" name="Picture 90" descr="image15.png"/>
            <p:cNvPicPr>
              <a:picLocks noChangeAspect="1"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5715000" y="1236805"/>
              <a:ext cx="666118" cy="1097280"/>
            </a:xfrm>
            <a:prstGeom prst="rect">
              <a:avLst/>
            </a:prstGeom>
          </p:spPr>
        </p:pic>
        <p:sp>
          <p:nvSpPr>
            <p:cNvPr id="92" name="Rectangle 91"/>
            <p:cNvSpPr/>
            <p:nvPr/>
          </p:nvSpPr>
          <p:spPr>
            <a:xfrm rot="17506315">
              <a:off x="5863176" y="1421970"/>
              <a:ext cx="82891" cy="344962"/>
            </a:xfrm>
            <a:prstGeom prst="rect">
              <a:avLst/>
            </a:prstGeom>
            <a:noFill/>
            <a:ln w="22225" cap="sq">
              <a:solidFill>
                <a:srgbClr val="FF0000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5" name="Group 31"/>
            <p:cNvGrpSpPr/>
            <p:nvPr/>
          </p:nvGrpSpPr>
          <p:grpSpPr>
            <a:xfrm>
              <a:off x="5946782" y="1284213"/>
              <a:ext cx="332651" cy="979635"/>
              <a:chOff x="2665422" y="2046565"/>
              <a:chExt cx="993334" cy="2925298"/>
            </a:xfrm>
          </p:grpSpPr>
          <p:sp>
            <p:nvSpPr>
              <p:cNvPr id="95" name="Rounded Rectangle 94"/>
              <p:cNvSpPr/>
              <p:nvPr/>
            </p:nvSpPr>
            <p:spPr>
              <a:xfrm rot="20605871">
                <a:off x="2665422" y="2046565"/>
                <a:ext cx="456991" cy="533400"/>
              </a:xfrm>
              <a:prstGeom prst="roundRect">
                <a:avLst/>
              </a:prstGeom>
              <a:noFill/>
              <a:ln w="19050">
                <a:solidFill>
                  <a:srgbClr val="FF00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6" name="Rounded Rectangle 18"/>
              <p:cNvSpPr/>
              <p:nvPr/>
            </p:nvSpPr>
            <p:spPr>
              <a:xfrm rot="20255247">
                <a:off x="2895497" y="2503028"/>
                <a:ext cx="641572" cy="914400"/>
              </a:xfrm>
              <a:prstGeom prst="roundRect">
                <a:avLst/>
              </a:prstGeom>
              <a:noFill/>
              <a:ln w="19050">
                <a:solidFill>
                  <a:srgbClr val="FF00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7" name="Rounded Rectangle 96"/>
              <p:cNvSpPr/>
              <p:nvPr/>
            </p:nvSpPr>
            <p:spPr>
              <a:xfrm rot="19957910">
                <a:off x="3217280" y="2419908"/>
                <a:ext cx="228070" cy="460483"/>
              </a:xfrm>
              <a:prstGeom prst="roundRect">
                <a:avLst/>
              </a:prstGeom>
              <a:noFill/>
              <a:ln w="19050"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8" name="Rounded Rectangle 97"/>
              <p:cNvSpPr/>
              <p:nvPr/>
            </p:nvSpPr>
            <p:spPr>
              <a:xfrm rot="3966386">
                <a:off x="3067035" y="2675718"/>
                <a:ext cx="238043" cy="592658"/>
              </a:xfrm>
              <a:prstGeom prst="roundRect">
                <a:avLst/>
              </a:prstGeom>
              <a:noFill/>
              <a:ln w="19050"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9" name="Rounded Rectangle 98"/>
              <p:cNvSpPr/>
              <p:nvPr/>
            </p:nvSpPr>
            <p:spPr>
              <a:xfrm rot="21417997">
                <a:off x="2677367" y="2741022"/>
                <a:ext cx="228070" cy="536685"/>
              </a:xfrm>
              <a:prstGeom prst="roundRect">
                <a:avLst/>
              </a:prstGeom>
              <a:noFill/>
              <a:ln w="19050"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0" name="Rounded Rectangle 99"/>
              <p:cNvSpPr/>
              <p:nvPr/>
            </p:nvSpPr>
            <p:spPr>
              <a:xfrm rot="10584277">
                <a:off x="2751946" y="3046086"/>
                <a:ext cx="207937" cy="386515"/>
              </a:xfrm>
              <a:prstGeom prst="roundRect">
                <a:avLst/>
              </a:prstGeom>
              <a:noFill/>
              <a:ln w="19050"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1" name="Rounded Rectangle 100"/>
              <p:cNvSpPr/>
              <p:nvPr/>
            </p:nvSpPr>
            <p:spPr>
              <a:xfrm rot="789981">
                <a:off x="3270414" y="3357572"/>
                <a:ext cx="388342" cy="697760"/>
              </a:xfrm>
              <a:prstGeom prst="roundRect">
                <a:avLst/>
              </a:prstGeom>
              <a:noFill/>
              <a:ln w="19050">
                <a:solidFill>
                  <a:srgbClr val="00FF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2" name="Rounded Rectangle 101"/>
              <p:cNvSpPr/>
              <p:nvPr/>
            </p:nvSpPr>
            <p:spPr>
              <a:xfrm rot="789981">
                <a:off x="2898612" y="3490953"/>
                <a:ext cx="396225" cy="741242"/>
              </a:xfrm>
              <a:prstGeom prst="roundRect">
                <a:avLst/>
              </a:prstGeom>
              <a:noFill/>
              <a:ln w="19050">
                <a:solidFill>
                  <a:srgbClr val="00FF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3" name="Rounded Rectangle 102"/>
              <p:cNvSpPr/>
              <p:nvPr/>
            </p:nvSpPr>
            <p:spPr>
              <a:xfrm rot="222206">
                <a:off x="3198888" y="3988078"/>
                <a:ext cx="318735" cy="969630"/>
              </a:xfrm>
              <a:prstGeom prst="roundRect">
                <a:avLst/>
              </a:prstGeom>
              <a:noFill/>
              <a:ln w="19050">
                <a:solidFill>
                  <a:srgbClr val="00FF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4" name="Rounded Rectangle 103"/>
              <p:cNvSpPr/>
              <p:nvPr/>
            </p:nvSpPr>
            <p:spPr>
              <a:xfrm rot="18974320">
                <a:off x="2986136" y="4115779"/>
                <a:ext cx="343390" cy="856084"/>
              </a:xfrm>
              <a:prstGeom prst="roundRect">
                <a:avLst/>
              </a:prstGeom>
              <a:noFill/>
              <a:ln w="19050">
                <a:solidFill>
                  <a:srgbClr val="00FF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94" name="Rectangle 93"/>
            <p:cNvSpPr>
              <a:spLocks noChangeAspect="1"/>
            </p:cNvSpPr>
            <p:nvPr/>
          </p:nvSpPr>
          <p:spPr>
            <a:xfrm rot="17535029">
              <a:off x="5843053" y="1402747"/>
              <a:ext cx="125549" cy="379098"/>
            </a:xfrm>
            <a:prstGeom prst="rect">
              <a:avLst/>
            </a:prstGeom>
            <a:noFill/>
            <a:ln w="9525" cap="sq">
              <a:solidFill>
                <a:srgbClr val="FF0000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2" name="Rectangle 141"/>
          <p:cNvSpPr/>
          <p:nvPr/>
        </p:nvSpPr>
        <p:spPr>
          <a:xfrm>
            <a:off x="6391656" y="1447800"/>
            <a:ext cx="667512" cy="109728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6" name="Rectangle 145"/>
          <p:cNvSpPr/>
          <p:nvPr/>
        </p:nvSpPr>
        <p:spPr>
          <a:xfrm>
            <a:off x="6355080" y="1493520"/>
            <a:ext cx="667512" cy="109728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3" name="Group 133"/>
          <p:cNvGrpSpPr>
            <a:grpSpLocks noChangeAspect="1"/>
          </p:cNvGrpSpPr>
          <p:nvPr/>
        </p:nvGrpSpPr>
        <p:grpSpPr>
          <a:xfrm>
            <a:off x="6324600" y="1541605"/>
            <a:ext cx="666118" cy="1097280"/>
            <a:chOff x="5486400" y="1905000"/>
            <a:chExt cx="1981200" cy="3263576"/>
          </a:xfrm>
        </p:grpSpPr>
        <p:pic>
          <p:nvPicPr>
            <p:cNvPr id="77" name="Picture 76" descr="object.png"/>
            <p:cNvPicPr>
              <a:picLocks noChangeAspect="1"/>
            </p:cNvPicPr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5486400" y="1905000"/>
              <a:ext cx="1981200" cy="3263576"/>
            </a:xfrm>
            <a:prstGeom prst="rect">
              <a:avLst/>
            </a:prstGeom>
          </p:spPr>
        </p:pic>
        <p:sp>
          <p:nvSpPr>
            <p:cNvPr id="78" name="Rounded Rectangle 77"/>
            <p:cNvSpPr/>
            <p:nvPr/>
          </p:nvSpPr>
          <p:spPr>
            <a:xfrm>
              <a:off x="6248400" y="2209800"/>
              <a:ext cx="304800" cy="457200"/>
            </a:xfrm>
            <a:prstGeom prst="roundRect">
              <a:avLst/>
            </a:prstGeom>
            <a:noFill/>
            <a:ln w="19050">
              <a:solidFill>
                <a:srgbClr val="FF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Rounded Rectangle 78"/>
            <p:cNvSpPr/>
            <p:nvPr/>
          </p:nvSpPr>
          <p:spPr>
            <a:xfrm>
              <a:off x="6172200" y="2590800"/>
              <a:ext cx="609600" cy="990600"/>
            </a:xfrm>
            <a:prstGeom prst="roundRect">
              <a:avLst/>
            </a:prstGeom>
            <a:noFill/>
            <a:ln w="19050">
              <a:solidFill>
                <a:srgbClr val="FF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Rounded Rectangle 79"/>
            <p:cNvSpPr/>
            <p:nvPr/>
          </p:nvSpPr>
          <p:spPr>
            <a:xfrm rot="8355878">
              <a:off x="6602823" y="2157337"/>
              <a:ext cx="169963" cy="448723"/>
            </a:xfrm>
            <a:prstGeom prst="roundRect">
              <a:avLst/>
            </a:prstGeom>
            <a:noFill/>
            <a:ln w="19050"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Rounded Rectangle 80"/>
            <p:cNvSpPr/>
            <p:nvPr/>
          </p:nvSpPr>
          <p:spPr>
            <a:xfrm rot="13506310">
              <a:off x="6630061" y="2442439"/>
              <a:ext cx="173357" cy="334049"/>
            </a:xfrm>
            <a:prstGeom prst="roundRect">
              <a:avLst/>
            </a:prstGeom>
            <a:noFill/>
            <a:ln w="19050"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" name="Rounded Rectangle 81"/>
            <p:cNvSpPr/>
            <p:nvPr/>
          </p:nvSpPr>
          <p:spPr>
            <a:xfrm rot="8268781">
              <a:off x="5892401" y="2302939"/>
              <a:ext cx="228070" cy="460483"/>
            </a:xfrm>
            <a:prstGeom prst="roundRect">
              <a:avLst/>
            </a:prstGeom>
            <a:noFill/>
            <a:ln w="19050"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Rounded Rectangle 82"/>
            <p:cNvSpPr/>
            <p:nvPr/>
          </p:nvSpPr>
          <p:spPr>
            <a:xfrm rot="14320704">
              <a:off x="6033628" y="1815719"/>
              <a:ext cx="187210" cy="704952"/>
            </a:xfrm>
            <a:prstGeom prst="roundRect">
              <a:avLst/>
            </a:prstGeom>
            <a:noFill/>
            <a:ln w="19050"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Rounded Rectangle 83"/>
            <p:cNvSpPr/>
            <p:nvPr/>
          </p:nvSpPr>
          <p:spPr>
            <a:xfrm rot="378764">
              <a:off x="6481815" y="3626266"/>
              <a:ext cx="378692" cy="719559"/>
            </a:xfrm>
            <a:prstGeom prst="roundRect">
              <a:avLst/>
            </a:prstGeom>
            <a:noFill/>
            <a:ln w="19050">
              <a:solidFill>
                <a:srgbClr val="00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" name="Rounded Rectangle 84"/>
            <p:cNvSpPr/>
            <p:nvPr/>
          </p:nvSpPr>
          <p:spPr>
            <a:xfrm rot="21413603">
              <a:off x="6171024" y="3620222"/>
              <a:ext cx="383504" cy="591266"/>
            </a:xfrm>
            <a:prstGeom prst="roundRect">
              <a:avLst/>
            </a:prstGeom>
            <a:noFill/>
            <a:ln w="19050">
              <a:solidFill>
                <a:srgbClr val="00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" name="Rounded Rectangle 85"/>
            <p:cNvSpPr/>
            <p:nvPr/>
          </p:nvSpPr>
          <p:spPr>
            <a:xfrm rot="21249300">
              <a:off x="6248594" y="4132084"/>
              <a:ext cx="304739" cy="897974"/>
            </a:xfrm>
            <a:prstGeom prst="roundRect">
              <a:avLst/>
            </a:prstGeom>
            <a:noFill/>
            <a:ln w="19050">
              <a:solidFill>
                <a:srgbClr val="00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" name="Rounded Rectangle 86"/>
            <p:cNvSpPr/>
            <p:nvPr/>
          </p:nvSpPr>
          <p:spPr>
            <a:xfrm rot="1220503">
              <a:off x="6412503" y="4222644"/>
              <a:ext cx="281870" cy="556311"/>
            </a:xfrm>
            <a:prstGeom prst="roundRect">
              <a:avLst/>
            </a:prstGeom>
            <a:noFill/>
            <a:ln w="19050">
              <a:solidFill>
                <a:srgbClr val="00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" name="Rectangle 87"/>
            <p:cNvSpPr/>
            <p:nvPr/>
          </p:nvSpPr>
          <p:spPr>
            <a:xfrm>
              <a:off x="6404187" y="1938867"/>
              <a:ext cx="112889" cy="112889"/>
            </a:xfrm>
            <a:prstGeom prst="rect">
              <a:avLst/>
            </a:prstGeom>
            <a:noFill/>
            <a:ln w="22225" cap="sq">
              <a:solidFill>
                <a:srgbClr val="FF0000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" name="Rectangle 88"/>
            <p:cNvSpPr>
              <a:spLocks noChangeAspect="1"/>
            </p:cNvSpPr>
            <p:nvPr/>
          </p:nvSpPr>
          <p:spPr>
            <a:xfrm>
              <a:off x="6370320" y="1905000"/>
              <a:ext cx="182880" cy="182880"/>
            </a:xfrm>
            <a:prstGeom prst="rect">
              <a:avLst/>
            </a:prstGeom>
            <a:noFill/>
            <a:ln w="9525" cap="sq">
              <a:solidFill>
                <a:srgbClr val="FF0000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9" name="Oval 108"/>
          <p:cNvSpPr>
            <a:spLocks noChangeAspect="1"/>
          </p:cNvSpPr>
          <p:nvPr/>
        </p:nvSpPr>
        <p:spPr>
          <a:xfrm>
            <a:off x="2727960" y="1819656"/>
            <a:ext cx="374904" cy="374904"/>
          </a:xfrm>
          <a:prstGeom prst="ellipse">
            <a:avLst/>
          </a:prstGeom>
          <a:solidFill>
            <a:srgbClr val="0000FF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3" name="Subtitle 2"/>
          <p:cNvSpPr txBox="1">
            <a:spLocks/>
          </p:cNvSpPr>
          <p:nvPr/>
        </p:nvSpPr>
        <p:spPr>
          <a:xfrm>
            <a:off x="533400" y="4191000"/>
            <a:ext cx="1066800" cy="3810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200" b="1" i="0" u="sng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Goals:</a:t>
            </a:r>
            <a:endParaRPr kumimoji="0" lang="en-US" sz="2200" b="1" i="0" u="sng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137" name="TextBox 136"/>
          <p:cNvSpPr txBox="1"/>
          <p:nvPr/>
        </p:nvSpPr>
        <p:spPr>
          <a:xfrm>
            <a:off x="609600" y="4663440"/>
            <a:ext cx="2743200" cy="384721"/>
          </a:xfrm>
          <a:prstGeom prst="rect">
            <a:avLst/>
          </a:prstGeom>
          <a:noFill/>
          <a:ln w="25400">
            <a:noFill/>
            <a:miter lim="800000"/>
          </a:ln>
        </p:spPr>
        <p:txBody>
          <a:bodyPr wrap="square" rtlCol="0">
            <a:spAutoFit/>
          </a:bodyPr>
          <a:lstStyle/>
          <a:p>
            <a:r>
              <a:rPr lang="en-US" sz="19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Hidden human poses</a:t>
            </a:r>
          </a:p>
        </p:txBody>
      </p:sp>
      <p:grpSp>
        <p:nvGrpSpPr>
          <p:cNvPr id="54" name="Group 187"/>
          <p:cNvGrpSpPr>
            <a:grpSpLocks noChangeAspect="1"/>
          </p:cNvGrpSpPr>
          <p:nvPr/>
        </p:nvGrpSpPr>
        <p:grpSpPr>
          <a:xfrm>
            <a:off x="3405798" y="1219200"/>
            <a:ext cx="480402" cy="731520"/>
            <a:chOff x="4589971" y="3965377"/>
            <a:chExt cx="600502" cy="914400"/>
          </a:xfrm>
        </p:grpSpPr>
        <p:pic>
          <p:nvPicPr>
            <p:cNvPr id="134" name="Picture 133" descr="image10.bmp"/>
            <p:cNvPicPr>
              <a:picLocks noChangeAspect="1"/>
            </p:cNvPicPr>
            <p:nvPr/>
          </p:nvPicPr>
          <p:blipFill>
            <a:blip r:embed="rId11" cstate="print"/>
            <a:srcRect l="12438"/>
            <a:stretch>
              <a:fillRect/>
            </a:stretch>
          </p:blipFill>
          <p:spPr>
            <a:xfrm>
              <a:off x="4589971" y="3965377"/>
              <a:ext cx="600502" cy="914400"/>
            </a:xfrm>
            <a:prstGeom prst="rect">
              <a:avLst/>
            </a:prstGeom>
          </p:spPr>
        </p:pic>
        <p:grpSp>
          <p:nvGrpSpPr>
            <p:cNvPr id="55" name="Group 139"/>
            <p:cNvGrpSpPr/>
            <p:nvPr/>
          </p:nvGrpSpPr>
          <p:grpSpPr>
            <a:xfrm>
              <a:off x="4763707" y="4035552"/>
              <a:ext cx="393192" cy="724377"/>
              <a:chOff x="1088136" y="3959352"/>
              <a:chExt cx="393192" cy="724377"/>
            </a:xfrm>
          </p:grpSpPr>
          <p:sp>
            <p:nvSpPr>
              <p:cNvPr id="141" name="Rounded Rectangle 140"/>
              <p:cNvSpPr/>
              <p:nvPr/>
            </p:nvSpPr>
            <p:spPr>
              <a:xfrm rot="21096953">
                <a:off x="1088136" y="3959352"/>
                <a:ext cx="137160" cy="164592"/>
              </a:xfrm>
              <a:prstGeom prst="roundRect">
                <a:avLst/>
              </a:prstGeom>
              <a:noFill/>
              <a:ln w="15875">
                <a:solidFill>
                  <a:srgbClr val="FF00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3" name="Rounded Rectangle 142"/>
              <p:cNvSpPr/>
              <p:nvPr/>
            </p:nvSpPr>
            <p:spPr>
              <a:xfrm rot="19236430">
                <a:off x="1207135" y="4000756"/>
                <a:ext cx="214495" cy="274320"/>
              </a:xfrm>
              <a:prstGeom prst="roundRect">
                <a:avLst/>
              </a:prstGeom>
              <a:noFill/>
              <a:ln w="15875">
                <a:solidFill>
                  <a:srgbClr val="FF00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4" name="Rounded Rectangle 143"/>
              <p:cNvSpPr/>
              <p:nvPr/>
            </p:nvSpPr>
            <p:spPr>
              <a:xfrm rot="21298183">
                <a:off x="1108479" y="4062444"/>
                <a:ext cx="91440" cy="182880"/>
              </a:xfrm>
              <a:prstGeom prst="roundRect">
                <a:avLst/>
              </a:prstGeom>
              <a:noFill/>
              <a:ln w="15875"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7" name="Rounded Rectangle 146"/>
              <p:cNvSpPr/>
              <p:nvPr/>
            </p:nvSpPr>
            <p:spPr>
              <a:xfrm rot="290976">
                <a:off x="1108423" y="4216529"/>
                <a:ext cx="91440" cy="228600"/>
              </a:xfrm>
              <a:prstGeom prst="roundRect">
                <a:avLst/>
              </a:prstGeom>
              <a:noFill/>
              <a:ln w="15875"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8" name="Rounded Rectangle 147"/>
              <p:cNvSpPr/>
              <p:nvPr/>
            </p:nvSpPr>
            <p:spPr>
              <a:xfrm>
                <a:off x="1362456" y="4205261"/>
                <a:ext cx="118872" cy="228600"/>
              </a:xfrm>
              <a:prstGeom prst="roundRect">
                <a:avLst/>
              </a:prstGeom>
              <a:noFill/>
              <a:ln w="15875">
                <a:solidFill>
                  <a:srgbClr val="00FF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9" name="Rounded Rectangle 148"/>
              <p:cNvSpPr/>
              <p:nvPr/>
            </p:nvSpPr>
            <p:spPr>
              <a:xfrm>
                <a:off x="1362456" y="4427697"/>
                <a:ext cx="109728" cy="256032"/>
              </a:xfrm>
              <a:prstGeom prst="roundRect">
                <a:avLst/>
              </a:prstGeom>
              <a:noFill/>
              <a:ln w="15875">
                <a:solidFill>
                  <a:srgbClr val="00FF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0" name="Rounded Rectangle 149"/>
              <p:cNvSpPr/>
              <p:nvPr/>
            </p:nvSpPr>
            <p:spPr>
              <a:xfrm rot="20826390">
                <a:off x="1272318" y="4004463"/>
                <a:ext cx="91440" cy="182880"/>
              </a:xfrm>
              <a:prstGeom prst="roundRect">
                <a:avLst/>
              </a:prstGeom>
              <a:noFill/>
              <a:ln w="15875"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1" name="Rounded Rectangle 150"/>
              <p:cNvSpPr/>
              <p:nvPr/>
            </p:nvSpPr>
            <p:spPr>
              <a:xfrm rot="4662136">
                <a:off x="1216599" y="4114800"/>
                <a:ext cx="91440" cy="228600"/>
              </a:xfrm>
              <a:prstGeom prst="roundRect">
                <a:avLst/>
              </a:prstGeom>
              <a:noFill/>
              <a:ln w="15875"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6" name="Rounded Rectangle 155"/>
              <p:cNvSpPr/>
              <p:nvPr/>
            </p:nvSpPr>
            <p:spPr>
              <a:xfrm>
                <a:off x="1252728" y="4227644"/>
                <a:ext cx="118872" cy="219456"/>
              </a:xfrm>
              <a:prstGeom prst="roundRect">
                <a:avLst/>
              </a:prstGeom>
              <a:noFill/>
              <a:ln w="15875">
                <a:solidFill>
                  <a:srgbClr val="00FF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7" name="Rounded Rectangle 156"/>
              <p:cNvSpPr/>
              <p:nvPr/>
            </p:nvSpPr>
            <p:spPr>
              <a:xfrm>
                <a:off x="1252728" y="4443984"/>
                <a:ext cx="109728" cy="237744"/>
              </a:xfrm>
              <a:prstGeom prst="roundRect">
                <a:avLst/>
              </a:prstGeom>
              <a:noFill/>
              <a:ln w="15875">
                <a:solidFill>
                  <a:srgbClr val="00FF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56" name="Group 188"/>
          <p:cNvGrpSpPr>
            <a:grpSpLocks noChangeAspect="1"/>
          </p:cNvGrpSpPr>
          <p:nvPr/>
        </p:nvGrpSpPr>
        <p:grpSpPr>
          <a:xfrm>
            <a:off x="4023360" y="1219200"/>
            <a:ext cx="548640" cy="731520"/>
            <a:chOff x="5266673" y="3965376"/>
            <a:chExt cx="685800" cy="914400"/>
          </a:xfrm>
        </p:grpSpPr>
        <p:pic>
          <p:nvPicPr>
            <p:cNvPr id="135" name="Picture 134" descr="image09.bmp"/>
            <p:cNvPicPr>
              <a:picLocks noChangeAspect="1"/>
            </p:cNvPicPr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5266673" y="3965376"/>
              <a:ext cx="685800" cy="914400"/>
            </a:xfrm>
            <a:prstGeom prst="rect">
              <a:avLst/>
            </a:prstGeom>
          </p:spPr>
        </p:pic>
        <p:grpSp>
          <p:nvGrpSpPr>
            <p:cNvPr id="57" name="Group 157"/>
            <p:cNvGrpSpPr/>
            <p:nvPr/>
          </p:nvGrpSpPr>
          <p:grpSpPr>
            <a:xfrm>
              <a:off x="5330635" y="4034445"/>
              <a:ext cx="530352" cy="805779"/>
              <a:chOff x="1655064" y="3958245"/>
              <a:chExt cx="530352" cy="805779"/>
            </a:xfrm>
          </p:grpSpPr>
          <p:sp>
            <p:nvSpPr>
              <p:cNvPr id="159" name="Rounded Rectangle 158"/>
              <p:cNvSpPr/>
              <p:nvPr/>
            </p:nvSpPr>
            <p:spPr>
              <a:xfrm rot="4538760">
                <a:off x="2039112" y="3949101"/>
                <a:ext cx="137160" cy="155448"/>
              </a:xfrm>
              <a:prstGeom prst="roundRect">
                <a:avLst/>
              </a:prstGeom>
              <a:noFill/>
              <a:ln w="15875">
                <a:solidFill>
                  <a:srgbClr val="FF00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0" name="Rounded Rectangle 159"/>
              <p:cNvSpPr/>
              <p:nvPr/>
            </p:nvSpPr>
            <p:spPr>
              <a:xfrm rot="3518307">
                <a:off x="1805869" y="3973741"/>
                <a:ext cx="201168" cy="310896"/>
              </a:xfrm>
              <a:prstGeom prst="roundRect">
                <a:avLst/>
              </a:prstGeom>
              <a:noFill/>
              <a:ln w="15875">
                <a:solidFill>
                  <a:srgbClr val="FF00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1" name="Rounded Rectangle 160"/>
              <p:cNvSpPr/>
              <p:nvPr/>
            </p:nvSpPr>
            <p:spPr>
              <a:xfrm rot="1565005">
                <a:off x="1883664" y="4042256"/>
                <a:ext cx="91440" cy="182880"/>
              </a:xfrm>
              <a:prstGeom prst="roundRect">
                <a:avLst/>
              </a:prstGeom>
              <a:noFill/>
              <a:ln w="15875"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2" name="Rounded Rectangle 161"/>
              <p:cNvSpPr/>
              <p:nvPr/>
            </p:nvSpPr>
            <p:spPr>
              <a:xfrm rot="20365900">
                <a:off x="1880451" y="4195039"/>
                <a:ext cx="91440" cy="210312"/>
              </a:xfrm>
              <a:prstGeom prst="roundRect">
                <a:avLst/>
              </a:prstGeom>
              <a:noFill/>
              <a:ln w="15875"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3" name="Rounded Rectangle 162"/>
              <p:cNvSpPr/>
              <p:nvPr/>
            </p:nvSpPr>
            <p:spPr>
              <a:xfrm rot="20340745">
                <a:off x="1825332" y="4253494"/>
                <a:ext cx="118872" cy="228600"/>
              </a:xfrm>
              <a:prstGeom prst="roundRect">
                <a:avLst/>
              </a:prstGeom>
              <a:noFill/>
              <a:ln w="15875">
                <a:solidFill>
                  <a:srgbClr val="00FF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4" name="Rounded Rectangle 163"/>
              <p:cNvSpPr/>
              <p:nvPr/>
            </p:nvSpPr>
            <p:spPr>
              <a:xfrm rot="21152408">
                <a:off x="1874520" y="4462328"/>
                <a:ext cx="109728" cy="256032"/>
              </a:xfrm>
              <a:prstGeom prst="roundRect">
                <a:avLst/>
              </a:prstGeom>
              <a:noFill/>
              <a:ln w="15875">
                <a:solidFill>
                  <a:srgbClr val="00FF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5" name="Rounded Rectangle 164"/>
              <p:cNvSpPr/>
              <p:nvPr/>
            </p:nvSpPr>
            <p:spPr>
              <a:xfrm rot="204171">
                <a:off x="1693299" y="4215384"/>
                <a:ext cx="128016" cy="237744"/>
              </a:xfrm>
              <a:prstGeom prst="roundRect">
                <a:avLst/>
              </a:prstGeom>
              <a:noFill/>
              <a:ln w="15875">
                <a:solidFill>
                  <a:srgbClr val="00FF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6" name="Rounded Rectangle 165"/>
              <p:cNvSpPr/>
              <p:nvPr/>
            </p:nvSpPr>
            <p:spPr>
              <a:xfrm rot="1090080">
                <a:off x="1655064" y="4453128"/>
                <a:ext cx="109728" cy="310896"/>
              </a:xfrm>
              <a:prstGeom prst="roundRect">
                <a:avLst/>
              </a:prstGeom>
              <a:noFill/>
              <a:ln w="15875">
                <a:solidFill>
                  <a:srgbClr val="00FF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7" name="Rounded Rectangle 166"/>
              <p:cNvSpPr/>
              <p:nvPr/>
            </p:nvSpPr>
            <p:spPr>
              <a:xfrm rot="18591997">
                <a:off x="1938528" y="4144179"/>
                <a:ext cx="82296" cy="182880"/>
              </a:xfrm>
              <a:prstGeom prst="roundRect">
                <a:avLst/>
              </a:prstGeom>
              <a:noFill/>
              <a:ln w="15875"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58" name="Group 190"/>
          <p:cNvGrpSpPr>
            <a:grpSpLocks noChangeAspect="1"/>
          </p:cNvGrpSpPr>
          <p:nvPr/>
        </p:nvGrpSpPr>
        <p:grpSpPr>
          <a:xfrm>
            <a:off x="4114800" y="1981200"/>
            <a:ext cx="529660" cy="731520"/>
            <a:chOff x="7110325" y="3962400"/>
            <a:chExt cx="662075" cy="914400"/>
          </a:xfrm>
        </p:grpSpPr>
        <p:pic>
          <p:nvPicPr>
            <p:cNvPr id="136" name="Picture 135" descr="p-image30.png"/>
            <p:cNvPicPr>
              <a:picLocks noChangeAspect="1"/>
            </p:cNvPicPr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7110325" y="3962400"/>
              <a:ext cx="662075" cy="914400"/>
            </a:xfrm>
            <a:prstGeom prst="rect">
              <a:avLst/>
            </a:prstGeom>
          </p:spPr>
        </p:pic>
        <p:grpSp>
          <p:nvGrpSpPr>
            <p:cNvPr id="59" name="Group 167"/>
            <p:cNvGrpSpPr/>
            <p:nvPr/>
          </p:nvGrpSpPr>
          <p:grpSpPr>
            <a:xfrm>
              <a:off x="7287451" y="3990823"/>
              <a:ext cx="417388" cy="821969"/>
              <a:chOff x="3611880" y="3914623"/>
              <a:chExt cx="417388" cy="821969"/>
            </a:xfrm>
          </p:grpSpPr>
          <p:sp>
            <p:nvSpPr>
              <p:cNvPr id="169" name="Rounded Rectangle 168"/>
              <p:cNvSpPr/>
              <p:nvPr/>
            </p:nvSpPr>
            <p:spPr>
              <a:xfrm rot="20848692">
                <a:off x="3712464" y="3914623"/>
                <a:ext cx="100584" cy="137160"/>
              </a:xfrm>
              <a:prstGeom prst="roundRect">
                <a:avLst/>
              </a:prstGeom>
              <a:noFill/>
              <a:ln w="15875">
                <a:solidFill>
                  <a:srgbClr val="FF00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0" name="Rounded Rectangle 169"/>
              <p:cNvSpPr/>
              <p:nvPr/>
            </p:nvSpPr>
            <p:spPr>
              <a:xfrm>
                <a:off x="3712464" y="4023360"/>
                <a:ext cx="182880" cy="256032"/>
              </a:xfrm>
              <a:prstGeom prst="roundRect">
                <a:avLst/>
              </a:prstGeom>
              <a:noFill/>
              <a:ln w="15875">
                <a:solidFill>
                  <a:srgbClr val="FF00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1" name="Rounded Rectangle 170"/>
              <p:cNvSpPr/>
              <p:nvPr/>
            </p:nvSpPr>
            <p:spPr>
              <a:xfrm rot="19222991">
                <a:off x="3842415" y="4023360"/>
                <a:ext cx="73152" cy="128016"/>
              </a:xfrm>
              <a:prstGeom prst="roundRect">
                <a:avLst/>
              </a:prstGeom>
              <a:noFill/>
              <a:ln w="15875"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2" name="Rounded Rectangle 171"/>
              <p:cNvSpPr/>
              <p:nvPr/>
            </p:nvSpPr>
            <p:spPr>
              <a:xfrm rot="1529970">
                <a:off x="3661699" y="4264436"/>
                <a:ext cx="100584" cy="201168"/>
              </a:xfrm>
              <a:prstGeom prst="roundRect">
                <a:avLst/>
              </a:prstGeom>
              <a:noFill/>
              <a:ln w="15875">
                <a:solidFill>
                  <a:srgbClr val="00FF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3" name="Rounded Rectangle 172"/>
              <p:cNvSpPr/>
              <p:nvPr/>
            </p:nvSpPr>
            <p:spPr>
              <a:xfrm rot="18334820">
                <a:off x="3928684" y="4117782"/>
                <a:ext cx="73152" cy="128016"/>
              </a:xfrm>
              <a:prstGeom prst="roundRect">
                <a:avLst/>
              </a:prstGeom>
              <a:noFill/>
              <a:ln w="15875"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4" name="Rounded Rectangle 173"/>
              <p:cNvSpPr/>
              <p:nvPr/>
            </p:nvSpPr>
            <p:spPr>
              <a:xfrm rot="734160">
                <a:off x="3694364" y="4044898"/>
                <a:ext cx="73152" cy="128016"/>
              </a:xfrm>
              <a:prstGeom prst="roundRect">
                <a:avLst/>
              </a:prstGeom>
              <a:noFill/>
              <a:ln w="15875"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5" name="Rounded Rectangle 174"/>
              <p:cNvSpPr/>
              <p:nvPr/>
            </p:nvSpPr>
            <p:spPr>
              <a:xfrm>
                <a:off x="3772203" y="4279392"/>
                <a:ext cx="100584" cy="219456"/>
              </a:xfrm>
              <a:prstGeom prst="roundRect">
                <a:avLst/>
              </a:prstGeom>
              <a:noFill/>
              <a:ln w="15875">
                <a:solidFill>
                  <a:srgbClr val="00FF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6" name="Rounded Rectangle 175"/>
              <p:cNvSpPr/>
              <p:nvPr/>
            </p:nvSpPr>
            <p:spPr>
              <a:xfrm>
                <a:off x="3611880" y="4435179"/>
                <a:ext cx="82296" cy="201168"/>
              </a:xfrm>
              <a:prstGeom prst="roundRect">
                <a:avLst/>
              </a:prstGeom>
              <a:noFill/>
              <a:ln w="15875">
                <a:solidFill>
                  <a:srgbClr val="00FF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7" name="Rounded Rectangle 176"/>
              <p:cNvSpPr/>
              <p:nvPr/>
            </p:nvSpPr>
            <p:spPr>
              <a:xfrm>
                <a:off x="3785616" y="4507992"/>
                <a:ext cx="82296" cy="228600"/>
              </a:xfrm>
              <a:prstGeom prst="roundRect">
                <a:avLst/>
              </a:prstGeom>
              <a:noFill/>
              <a:ln w="15875">
                <a:solidFill>
                  <a:srgbClr val="00FF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60" name="Group 189"/>
          <p:cNvGrpSpPr>
            <a:grpSpLocks noChangeAspect="1"/>
          </p:cNvGrpSpPr>
          <p:nvPr/>
        </p:nvGrpSpPr>
        <p:grpSpPr>
          <a:xfrm>
            <a:off x="3352800" y="1981200"/>
            <a:ext cx="736124" cy="731520"/>
            <a:chOff x="6113971" y="3962400"/>
            <a:chExt cx="920154" cy="914400"/>
          </a:xfrm>
        </p:grpSpPr>
        <p:pic>
          <p:nvPicPr>
            <p:cNvPr id="138" name="Picture 137" descr="p-image11.png"/>
            <p:cNvPicPr>
              <a:picLocks noChangeAspect="1"/>
            </p:cNvPicPr>
            <p:nvPr/>
          </p:nvPicPr>
          <p:blipFill>
            <a:blip r:embed="rId14" cstate="print"/>
            <a:srcRect r="24883"/>
            <a:stretch>
              <a:fillRect/>
            </a:stretch>
          </p:blipFill>
          <p:spPr>
            <a:xfrm>
              <a:off x="6113971" y="3962400"/>
              <a:ext cx="920154" cy="914400"/>
            </a:xfrm>
            <a:prstGeom prst="rect">
              <a:avLst/>
            </a:prstGeom>
          </p:spPr>
        </p:pic>
        <p:grpSp>
          <p:nvGrpSpPr>
            <p:cNvPr id="61" name="Group 177"/>
            <p:cNvGrpSpPr/>
            <p:nvPr/>
          </p:nvGrpSpPr>
          <p:grpSpPr>
            <a:xfrm>
              <a:off x="6229008" y="4047721"/>
              <a:ext cx="784123" cy="751075"/>
              <a:chOff x="2553437" y="3971521"/>
              <a:chExt cx="784123" cy="751075"/>
            </a:xfrm>
          </p:grpSpPr>
          <p:sp>
            <p:nvSpPr>
              <p:cNvPr id="179" name="Rounded Rectangle 178"/>
              <p:cNvSpPr/>
              <p:nvPr/>
            </p:nvSpPr>
            <p:spPr>
              <a:xfrm rot="17878888">
                <a:off x="3051740" y="4012703"/>
                <a:ext cx="91440" cy="237628"/>
              </a:xfrm>
              <a:prstGeom prst="roundRect">
                <a:avLst/>
              </a:prstGeom>
              <a:noFill/>
              <a:ln w="15875"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0" name="Rounded Rectangle 179"/>
              <p:cNvSpPr/>
              <p:nvPr/>
            </p:nvSpPr>
            <p:spPr>
              <a:xfrm rot="2901521">
                <a:off x="2612873" y="4236740"/>
                <a:ext cx="91440" cy="210312"/>
              </a:xfrm>
              <a:prstGeom prst="roundRect">
                <a:avLst/>
              </a:prstGeom>
              <a:noFill/>
              <a:ln w="15875"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1" name="Rounded Rectangle 180"/>
              <p:cNvSpPr/>
              <p:nvPr/>
            </p:nvSpPr>
            <p:spPr>
              <a:xfrm>
                <a:off x="3191256" y="4267200"/>
                <a:ext cx="137160" cy="246888"/>
              </a:xfrm>
              <a:prstGeom prst="roundRect">
                <a:avLst/>
              </a:prstGeom>
              <a:noFill/>
              <a:ln w="15875">
                <a:solidFill>
                  <a:srgbClr val="00FF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2" name="Rounded Rectangle 181"/>
              <p:cNvSpPr/>
              <p:nvPr/>
            </p:nvSpPr>
            <p:spPr>
              <a:xfrm rot="2855533">
                <a:off x="3108960" y="4088546"/>
                <a:ext cx="128016" cy="329184"/>
              </a:xfrm>
              <a:prstGeom prst="roundRect">
                <a:avLst/>
              </a:prstGeom>
              <a:noFill/>
              <a:ln w="15875">
                <a:solidFill>
                  <a:srgbClr val="00FF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3" name="Rounded Rectangle 182"/>
              <p:cNvSpPr/>
              <p:nvPr/>
            </p:nvSpPr>
            <p:spPr>
              <a:xfrm rot="1317818">
                <a:off x="3138888" y="4180868"/>
                <a:ext cx="91440" cy="265176"/>
              </a:xfrm>
              <a:prstGeom prst="roundRect">
                <a:avLst/>
              </a:prstGeom>
              <a:noFill/>
              <a:ln w="15875"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4" name="Rounded Rectangle 183"/>
              <p:cNvSpPr/>
              <p:nvPr/>
            </p:nvSpPr>
            <p:spPr>
              <a:xfrm rot="20544688">
                <a:off x="3045152" y="4336381"/>
                <a:ext cx="109728" cy="386215"/>
              </a:xfrm>
              <a:prstGeom prst="roundRect">
                <a:avLst/>
              </a:prstGeom>
              <a:noFill/>
              <a:ln w="15875">
                <a:solidFill>
                  <a:srgbClr val="00FF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5" name="Rounded Rectangle 184"/>
              <p:cNvSpPr/>
              <p:nvPr/>
            </p:nvSpPr>
            <p:spPr>
              <a:xfrm rot="2498797">
                <a:off x="2743200" y="4133088"/>
                <a:ext cx="91440" cy="164592"/>
              </a:xfrm>
              <a:prstGeom prst="roundRect">
                <a:avLst/>
              </a:prstGeom>
              <a:noFill/>
              <a:ln w="15875"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6" name="Rounded Rectangle 185"/>
              <p:cNvSpPr/>
              <p:nvPr/>
            </p:nvSpPr>
            <p:spPr>
              <a:xfrm rot="18986055">
                <a:off x="2796810" y="3971521"/>
                <a:ext cx="137160" cy="164592"/>
              </a:xfrm>
              <a:prstGeom prst="roundRect">
                <a:avLst/>
              </a:prstGeom>
              <a:noFill/>
              <a:ln w="15875">
                <a:solidFill>
                  <a:srgbClr val="FF00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7" name="Rounded Rectangle 186"/>
              <p:cNvSpPr/>
              <p:nvPr/>
            </p:nvSpPr>
            <p:spPr>
              <a:xfrm rot="16200000">
                <a:off x="2955037" y="3941064"/>
                <a:ext cx="256032" cy="374904"/>
              </a:xfrm>
              <a:prstGeom prst="roundRect">
                <a:avLst/>
              </a:prstGeom>
              <a:noFill/>
              <a:ln w="15875">
                <a:solidFill>
                  <a:srgbClr val="FF00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153" name="TextBox 152"/>
          <p:cNvSpPr txBox="1"/>
          <p:nvPr/>
        </p:nvSpPr>
        <p:spPr>
          <a:xfrm>
            <a:off x="6766987" y="6525126"/>
            <a:ext cx="239706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Slide Credit: Yao/Fei-Fei</a:t>
            </a:r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2869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5" grpId="0" animBg="1"/>
      <p:bldP spid="109" grpId="0" animBg="1"/>
      <p:bldP spid="137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2"/>
          <p:cNvSpPr txBox="1">
            <a:spLocks/>
          </p:cNvSpPr>
          <p:nvPr/>
        </p:nvSpPr>
        <p:spPr>
          <a:xfrm>
            <a:off x="2514600" y="381000"/>
            <a:ext cx="4572000" cy="5334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Model Learning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2" name="Group 8"/>
          <p:cNvGrpSpPr>
            <a:grpSpLocks noChangeAspect="1"/>
          </p:cNvGrpSpPr>
          <p:nvPr/>
        </p:nvGrpSpPr>
        <p:grpSpPr>
          <a:xfrm>
            <a:off x="1371600" y="1097280"/>
            <a:ext cx="2668273" cy="3017520"/>
            <a:chOff x="5089169" y="1219200"/>
            <a:chExt cx="3369031" cy="3810000"/>
          </a:xfrm>
        </p:grpSpPr>
        <p:sp>
          <p:nvSpPr>
            <p:cNvPr id="7" name="Oval 6"/>
            <p:cNvSpPr>
              <a:spLocks noChangeAspect="1"/>
            </p:cNvSpPr>
            <p:nvPr/>
          </p:nvSpPr>
          <p:spPr>
            <a:xfrm>
              <a:off x="6858000" y="2176272"/>
              <a:ext cx="365760" cy="365760"/>
            </a:xfrm>
            <a:prstGeom prst="ellipse">
              <a:avLst/>
            </a:prstGeom>
            <a:noFill/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300" i="1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H</a:t>
              </a:r>
              <a:endParaRPr lang="en-US" sz="13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8" name="Oval 7"/>
            <p:cNvSpPr>
              <a:spLocks noChangeAspect="1"/>
            </p:cNvSpPr>
            <p:nvPr/>
          </p:nvSpPr>
          <p:spPr>
            <a:xfrm>
              <a:off x="5105400" y="2895600"/>
              <a:ext cx="365760" cy="365760"/>
            </a:xfrm>
            <a:prstGeom prst="ellipse">
              <a:avLst/>
            </a:prstGeom>
            <a:noFill/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300" i="1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O</a:t>
              </a:r>
              <a:endParaRPr lang="en-US" sz="13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9" name="Oval 8"/>
            <p:cNvSpPr>
              <a:spLocks noChangeAspect="1"/>
            </p:cNvSpPr>
            <p:nvPr/>
          </p:nvSpPr>
          <p:spPr>
            <a:xfrm>
              <a:off x="6019800" y="1219200"/>
              <a:ext cx="365760" cy="365760"/>
            </a:xfrm>
            <a:prstGeom prst="ellipse">
              <a:avLst/>
            </a:prstGeom>
            <a:noFill/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300" i="1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A</a:t>
              </a:r>
              <a:endParaRPr lang="en-US" sz="13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grpSp>
          <p:nvGrpSpPr>
            <p:cNvPr id="3" name="Group 177"/>
            <p:cNvGrpSpPr/>
            <p:nvPr/>
          </p:nvGrpSpPr>
          <p:grpSpPr>
            <a:xfrm>
              <a:off x="6165477" y="2488468"/>
              <a:ext cx="1904327" cy="1085536"/>
              <a:chOff x="5632077" y="2793268"/>
              <a:chExt cx="1904327" cy="1085536"/>
            </a:xfrm>
          </p:grpSpPr>
          <p:cxnSp>
            <p:nvCxnSpPr>
              <p:cNvPr id="50" name="Straight Connector 49"/>
              <p:cNvCxnSpPr>
                <a:stCxn id="41" idx="0"/>
                <a:endCxn id="7" idx="3"/>
              </p:cNvCxnSpPr>
              <p:nvPr/>
            </p:nvCxnSpPr>
            <p:spPr>
              <a:xfrm rot="5400000" flipH="1" flipV="1">
                <a:off x="5496754" y="2928592"/>
                <a:ext cx="1016732" cy="746086"/>
              </a:xfrm>
              <a:prstGeom prst="line">
                <a:avLst/>
              </a:prstGeom>
              <a:ln w="25400">
                <a:solidFill>
                  <a:srgbClr val="0000FF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Straight Connector 50"/>
              <p:cNvCxnSpPr>
                <a:stCxn id="38" idx="0"/>
                <a:endCxn id="7" idx="4"/>
              </p:cNvCxnSpPr>
              <p:nvPr/>
            </p:nvCxnSpPr>
            <p:spPr>
              <a:xfrm rot="5400000" flipH="1" flipV="1">
                <a:off x="5961724" y="3264245"/>
                <a:ext cx="963168" cy="128343"/>
              </a:xfrm>
              <a:prstGeom prst="line">
                <a:avLst/>
              </a:prstGeom>
              <a:ln w="25400">
                <a:solidFill>
                  <a:srgbClr val="0000FF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Straight Connector 51"/>
              <p:cNvCxnSpPr>
                <a:stCxn id="37" idx="1"/>
                <a:endCxn id="7" idx="5"/>
              </p:cNvCxnSpPr>
              <p:nvPr/>
            </p:nvCxnSpPr>
            <p:spPr>
              <a:xfrm rot="16200000" flipV="1">
                <a:off x="6543832" y="2886232"/>
                <a:ext cx="1085536" cy="899608"/>
              </a:xfrm>
              <a:prstGeom prst="line">
                <a:avLst/>
              </a:prstGeom>
              <a:ln w="25400">
                <a:solidFill>
                  <a:srgbClr val="0000FF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aphicFrame>
          <p:nvGraphicFramePr>
            <p:cNvPr id="11" name="Object 4"/>
            <p:cNvGraphicFramePr>
              <a:graphicFrameLocks noChangeAspect="1"/>
            </p:cNvGraphicFramePr>
            <p:nvPr/>
          </p:nvGraphicFramePr>
          <p:xfrm>
            <a:off x="7391400" y="4781550"/>
            <a:ext cx="381000" cy="1714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93630" name="Equation" r:id="rId3" imgW="330120" imgH="164880" progId="Equation.DSMT4">
                    <p:embed/>
                  </p:oleObj>
                </mc:Choice>
                <mc:Fallback>
                  <p:oleObj name="Equation" r:id="rId3" imgW="330120" imgH="16488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391400" y="4781550"/>
                          <a:ext cx="381000" cy="17145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pSp>
          <p:nvGrpSpPr>
            <p:cNvPr id="6" name="Group 182"/>
            <p:cNvGrpSpPr/>
            <p:nvPr/>
          </p:nvGrpSpPr>
          <p:grpSpPr>
            <a:xfrm>
              <a:off x="5089169" y="4233881"/>
              <a:ext cx="457200" cy="399079"/>
              <a:chOff x="4555769" y="4538681"/>
              <a:chExt cx="457200" cy="399079"/>
            </a:xfrm>
          </p:grpSpPr>
          <p:sp>
            <p:nvSpPr>
              <p:cNvPr id="48" name="TextBox 47"/>
              <p:cNvSpPr txBox="1"/>
              <p:nvPr/>
            </p:nvSpPr>
            <p:spPr>
              <a:xfrm>
                <a:off x="4555769" y="4538681"/>
                <a:ext cx="457200" cy="3583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300" i="1" dirty="0" smtClean="0">
                    <a:latin typeface="Times New Roman" pitchFamily="18" charset="0"/>
                    <a:cs typeface="Times New Roman" pitchFamily="18" charset="0"/>
                  </a:rPr>
                  <a:t>f</a:t>
                </a:r>
                <a:r>
                  <a:rPr lang="en-US" sz="1300" i="1" baseline="-25000" dirty="0" smtClean="0">
                    <a:latin typeface="Times New Roman" pitchFamily="18" charset="0"/>
                    <a:cs typeface="Times New Roman" pitchFamily="18" charset="0"/>
                  </a:rPr>
                  <a:t>O</a:t>
                </a:r>
                <a:endParaRPr lang="en-US" sz="1300" i="1" baseline="-250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49" name="Oval 48"/>
              <p:cNvSpPr>
                <a:spLocks noChangeAspect="1"/>
              </p:cNvSpPr>
              <p:nvPr/>
            </p:nvSpPr>
            <p:spPr>
              <a:xfrm>
                <a:off x="4572000" y="4572000"/>
                <a:ext cx="365760" cy="365760"/>
              </a:xfrm>
              <a:prstGeom prst="ellipse">
                <a:avLst/>
              </a:prstGeom>
              <a:noFill/>
              <a:ln w="222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i="1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grpSp>
          <p:nvGrpSpPr>
            <p:cNvPr id="10" name="Group 183"/>
            <p:cNvGrpSpPr/>
            <p:nvPr/>
          </p:nvGrpSpPr>
          <p:grpSpPr>
            <a:xfrm>
              <a:off x="5943600" y="4648200"/>
              <a:ext cx="457200" cy="381000"/>
              <a:chOff x="5410200" y="5010150"/>
              <a:chExt cx="457200" cy="381000"/>
            </a:xfrm>
          </p:grpSpPr>
          <p:sp>
            <p:nvSpPr>
              <p:cNvPr id="46" name="TextBox 45"/>
              <p:cNvSpPr txBox="1"/>
              <p:nvPr/>
            </p:nvSpPr>
            <p:spPr>
              <a:xfrm>
                <a:off x="5410200" y="5010150"/>
                <a:ext cx="457200" cy="3583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300" i="1" dirty="0" smtClean="0">
                    <a:latin typeface="Times New Roman" pitchFamily="18" charset="0"/>
                    <a:cs typeface="Times New Roman" pitchFamily="18" charset="0"/>
                  </a:rPr>
                  <a:t>f</a:t>
                </a:r>
                <a:r>
                  <a:rPr lang="en-US" sz="1300" baseline="-25000" dirty="0" smtClean="0">
                    <a:latin typeface="Times New Roman" pitchFamily="18" charset="0"/>
                    <a:cs typeface="Times New Roman" pitchFamily="18" charset="0"/>
                  </a:rPr>
                  <a:t>1</a:t>
                </a:r>
                <a:endParaRPr lang="en-US" sz="1300" baseline="-250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47" name="Oval 46"/>
              <p:cNvSpPr>
                <a:spLocks noChangeAspect="1"/>
              </p:cNvSpPr>
              <p:nvPr/>
            </p:nvSpPr>
            <p:spPr>
              <a:xfrm>
                <a:off x="5425440" y="5025390"/>
                <a:ext cx="365760" cy="365760"/>
              </a:xfrm>
              <a:prstGeom prst="ellipse">
                <a:avLst/>
              </a:prstGeom>
              <a:noFill/>
              <a:ln w="222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 baseline="-250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grpSp>
          <p:nvGrpSpPr>
            <p:cNvPr id="12" name="Group 184"/>
            <p:cNvGrpSpPr/>
            <p:nvPr/>
          </p:nvGrpSpPr>
          <p:grpSpPr>
            <a:xfrm>
              <a:off x="6705600" y="4648200"/>
              <a:ext cx="457200" cy="381000"/>
              <a:chOff x="6172200" y="4953000"/>
              <a:chExt cx="457200" cy="381000"/>
            </a:xfrm>
          </p:grpSpPr>
          <p:sp>
            <p:nvSpPr>
              <p:cNvPr id="44" name="TextBox 43"/>
              <p:cNvSpPr txBox="1"/>
              <p:nvPr/>
            </p:nvSpPr>
            <p:spPr>
              <a:xfrm>
                <a:off x="6172200" y="4953000"/>
                <a:ext cx="457200" cy="3583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300" i="1" dirty="0" smtClean="0">
                    <a:latin typeface="Times New Roman" pitchFamily="18" charset="0"/>
                    <a:cs typeface="Times New Roman" pitchFamily="18" charset="0"/>
                  </a:rPr>
                  <a:t>f</a:t>
                </a:r>
                <a:r>
                  <a:rPr lang="en-US" sz="1300" baseline="-25000" dirty="0" smtClean="0">
                    <a:latin typeface="Times New Roman" pitchFamily="18" charset="0"/>
                    <a:cs typeface="Times New Roman" pitchFamily="18" charset="0"/>
                  </a:rPr>
                  <a:t>2</a:t>
                </a:r>
                <a:endParaRPr lang="en-US" sz="1300" baseline="-250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45" name="Oval 44"/>
              <p:cNvSpPr>
                <a:spLocks noChangeAspect="1"/>
              </p:cNvSpPr>
              <p:nvPr/>
            </p:nvSpPr>
            <p:spPr>
              <a:xfrm>
                <a:off x="6187440" y="4968240"/>
                <a:ext cx="365760" cy="365760"/>
              </a:xfrm>
              <a:prstGeom prst="ellipse">
                <a:avLst/>
              </a:prstGeom>
              <a:noFill/>
              <a:ln w="222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 baseline="-250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grpSp>
          <p:nvGrpSpPr>
            <p:cNvPr id="13" name="Group 185"/>
            <p:cNvGrpSpPr/>
            <p:nvPr/>
          </p:nvGrpSpPr>
          <p:grpSpPr>
            <a:xfrm>
              <a:off x="8001000" y="4648200"/>
              <a:ext cx="457200" cy="381000"/>
              <a:chOff x="7467600" y="5029200"/>
              <a:chExt cx="457200" cy="381000"/>
            </a:xfrm>
          </p:grpSpPr>
          <p:sp>
            <p:nvSpPr>
              <p:cNvPr id="42" name="TextBox 41"/>
              <p:cNvSpPr txBox="1"/>
              <p:nvPr/>
            </p:nvSpPr>
            <p:spPr>
              <a:xfrm>
                <a:off x="7467600" y="5029200"/>
                <a:ext cx="457200" cy="3583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300" i="1" dirty="0" smtClean="0">
                    <a:latin typeface="Times New Roman" pitchFamily="18" charset="0"/>
                    <a:cs typeface="Times New Roman" pitchFamily="18" charset="0"/>
                  </a:rPr>
                  <a:t>f</a:t>
                </a:r>
                <a:r>
                  <a:rPr lang="en-US" sz="1300" i="1" baseline="-25000" dirty="0" smtClean="0">
                    <a:latin typeface="Times New Roman" pitchFamily="18" charset="0"/>
                    <a:cs typeface="Times New Roman" pitchFamily="18" charset="0"/>
                  </a:rPr>
                  <a:t>N</a:t>
                </a:r>
                <a:endParaRPr lang="en-US" sz="1300" i="1" baseline="-250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43" name="Oval 42"/>
              <p:cNvSpPr>
                <a:spLocks noChangeAspect="1"/>
              </p:cNvSpPr>
              <p:nvPr/>
            </p:nvSpPr>
            <p:spPr>
              <a:xfrm>
                <a:off x="7482840" y="5044440"/>
                <a:ext cx="365760" cy="365760"/>
              </a:xfrm>
              <a:prstGeom prst="ellipse">
                <a:avLst/>
              </a:prstGeom>
              <a:noFill/>
              <a:ln w="222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 baseline="-250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graphicFrame>
          <p:nvGraphicFramePr>
            <p:cNvPr id="16" name="Object 4"/>
            <p:cNvGraphicFramePr>
              <a:graphicFrameLocks noChangeAspect="1"/>
            </p:cNvGraphicFramePr>
            <p:nvPr/>
          </p:nvGraphicFramePr>
          <p:xfrm>
            <a:off x="7315200" y="3657600"/>
            <a:ext cx="381000" cy="1714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93631" name="Equation" r:id="rId5" imgW="330120" imgH="164880" progId="Equation.DSMT4">
                    <p:embed/>
                  </p:oleObj>
                </mc:Choice>
                <mc:Fallback>
                  <p:oleObj name="Equation" r:id="rId5" imgW="330120" imgH="16488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315200" y="3657600"/>
                          <a:ext cx="381000" cy="17145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pSp>
          <p:nvGrpSpPr>
            <p:cNvPr id="14" name="Group 156"/>
            <p:cNvGrpSpPr/>
            <p:nvPr/>
          </p:nvGrpSpPr>
          <p:grpSpPr>
            <a:xfrm>
              <a:off x="5936877" y="3505200"/>
              <a:ext cx="457200" cy="381000"/>
              <a:chOff x="5403477" y="3790950"/>
              <a:chExt cx="457200" cy="381000"/>
            </a:xfrm>
          </p:grpSpPr>
          <p:sp>
            <p:nvSpPr>
              <p:cNvPr id="40" name="Oval 39"/>
              <p:cNvSpPr>
                <a:spLocks noChangeAspect="1"/>
              </p:cNvSpPr>
              <p:nvPr/>
            </p:nvSpPr>
            <p:spPr>
              <a:xfrm>
                <a:off x="5425440" y="3806190"/>
                <a:ext cx="365760" cy="365760"/>
              </a:xfrm>
              <a:prstGeom prst="ellipse">
                <a:avLst/>
              </a:prstGeom>
              <a:noFill/>
              <a:ln w="222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 baseline="-250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41" name="TextBox 40"/>
              <p:cNvSpPr txBox="1"/>
              <p:nvPr/>
            </p:nvSpPr>
            <p:spPr>
              <a:xfrm>
                <a:off x="5403477" y="3790950"/>
                <a:ext cx="457200" cy="3583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300" i="1" dirty="0" smtClean="0">
                    <a:latin typeface="Times New Roman" pitchFamily="18" charset="0"/>
                    <a:cs typeface="Times New Roman" pitchFamily="18" charset="0"/>
                  </a:rPr>
                  <a:t>P</a:t>
                </a:r>
                <a:r>
                  <a:rPr lang="en-US" sz="1300" baseline="-25000" dirty="0" smtClean="0">
                    <a:latin typeface="Times New Roman" pitchFamily="18" charset="0"/>
                    <a:cs typeface="Times New Roman" pitchFamily="18" charset="0"/>
                  </a:rPr>
                  <a:t>1</a:t>
                </a:r>
                <a:endParaRPr lang="en-US" sz="1300" baseline="-250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grpSp>
          <p:nvGrpSpPr>
            <p:cNvPr id="15" name="Group 157"/>
            <p:cNvGrpSpPr/>
            <p:nvPr/>
          </p:nvGrpSpPr>
          <p:grpSpPr>
            <a:xfrm>
              <a:off x="6683936" y="3505200"/>
              <a:ext cx="457200" cy="381000"/>
              <a:chOff x="6150536" y="3733800"/>
              <a:chExt cx="457200" cy="381000"/>
            </a:xfrm>
          </p:grpSpPr>
          <p:sp>
            <p:nvSpPr>
              <p:cNvPr id="38" name="TextBox 37"/>
              <p:cNvSpPr txBox="1"/>
              <p:nvPr/>
            </p:nvSpPr>
            <p:spPr>
              <a:xfrm>
                <a:off x="6150536" y="3733800"/>
                <a:ext cx="457200" cy="3583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300" i="1" dirty="0" smtClean="0">
                    <a:latin typeface="Times New Roman" pitchFamily="18" charset="0"/>
                    <a:cs typeface="Times New Roman" pitchFamily="18" charset="0"/>
                  </a:rPr>
                  <a:t>P</a:t>
                </a:r>
                <a:r>
                  <a:rPr lang="en-US" sz="1300" baseline="-25000" dirty="0" smtClean="0">
                    <a:latin typeface="Times New Roman" pitchFamily="18" charset="0"/>
                    <a:cs typeface="Times New Roman" pitchFamily="18" charset="0"/>
                  </a:rPr>
                  <a:t>2</a:t>
                </a:r>
                <a:endParaRPr lang="en-US" sz="1300" baseline="-250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39" name="Oval 38"/>
              <p:cNvSpPr>
                <a:spLocks noChangeAspect="1"/>
              </p:cNvSpPr>
              <p:nvPr/>
            </p:nvSpPr>
            <p:spPr>
              <a:xfrm>
                <a:off x="6187440" y="3749040"/>
                <a:ext cx="365760" cy="365760"/>
              </a:xfrm>
              <a:prstGeom prst="ellipse">
                <a:avLst/>
              </a:prstGeom>
              <a:noFill/>
              <a:ln w="222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 baseline="-250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grpSp>
          <p:nvGrpSpPr>
            <p:cNvPr id="17" name="Group 158"/>
            <p:cNvGrpSpPr/>
            <p:nvPr/>
          </p:nvGrpSpPr>
          <p:grpSpPr>
            <a:xfrm>
              <a:off x="7991288" y="3505200"/>
              <a:ext cx="457200" cy="381000"/>
              <a:chOff x="7457888" y="3810000"/>
              <a:chExt cx="457200" cy="381000"/>
            </a:xfrm>
          </p:grpSpPr>
          <p:sp>
            <p:nvSpPr>
              <p:cNvPr id="36" name="TextBox 35"/>
              <p:cNvSpPr txBox="1"/>
              <p:nvPr/>
            </p:nvSpPr>
            <p:spPr>
              <a:xfrm>
                <a:off x="7457888" y="3810000"/>
                <a:ext cx="457200" cy="3583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300" i="1" dirty="0" smtClean="0">
                    <a:latin typeface="Times New Roman" pitchFamily="18" charset="0"/>
                    <a:cs typeface="Times New Roman" pitchFamily="18" charset="0"/>
                  </a:rPr>
                  <a:t>P</a:t>
                </a:r>
                <a:r>
                  <a:rPr lang="en-US" sz="1300" i="1" baseline="-25000" dirty="0" smtClean="0">
                    <a:latin typeface="Times New Roman" pitchFamily="18" charset="0"/>
                    <a:cs typeface="Times New Roman" pitchFamily="18" charset="0"/>
                  </a:rPr>
                  <a:t>N</a:t>
                </a:r>
                <a:endParaRPr lang="en-US" sz="1300" i="1" baseline="-250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37" name="Oval 36"/>
              <p:cNvSpPr>
                <a:spLocks noChangeAspect="1"/>
              </p:cNvSpPr>
              <p:nvPr/>
            </p:nvSpPr>
            <p:spPr>
              <a:xfrm>
                <a:off x="7482840" y="3825240"/>
                <a:ext cx="365760" cy="365760"/>
              </a:xfrm>
              <a:prstGeom prst="ellipse">
                <a:avLst/>
              </a:prstGeom>
              <a:noFill/>
              <a:ln w="222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 baseline="-250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grpSp>
          <p:nvGrpSpPr>
            <p:cNvPr id="18" name="Group 180"/>
            <p:cNvGrpSpPr/>
            <p:nvPr/>
          </p:nvGrpSpPr>
          <p:grpSpPr>
            <a:xfrm>
              <a:off x="5288280" y="3261360"/>
              <a:ext cx="2910840" cy="1402080"/>
              <a:chOff x="4754880" y="3566160"/>
              <a:chExt cx="2910840" cy="1402080"/>
            </a:xfrm>
          </p:grpSpPr>
          <p:cxnSp>
            <p:nvCxnSpPr>
              <p:cNvPr id="32" name="Straight Connector 24"/>
              <p:cNvCxnSpPr>
                <a:stCxn id="49" idx="0"/>
                <a:endCxn id="8" idx="4"/>
              </p:cNvCxnSpPr>
              <p:nvPr/>
            </p:nvCxnSpPr>
            <p:spPr>
              <a:xfrm rot="5400000" flipH="1" flipV="1">
                <a:off x="4251960" y="4069080"/>
                <a:ext cx="1005840" cy="0"/>
              </a:xfrm>
              <a:prstGeom prst="line">
                <a:avLst/>
              </a:prstGeom>
              <a:ln w="222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2"/>
              <p:cNvCxnSpPr>
                <a:stCxn id="47" idx="0"/>
                <a:endCxn id="40" idx="4"/>
              </p:cNvCxnSpPr>
              <p:nvPr/>
            </p:nvCxnSpPr>
            <p:spPr>
              <a:xfrm rot="5400000" flipH="1" flipV="1">
                <a:off x="5219700" y="4579620"/>
                <a:ext cx="777240" cy="0"/>
              </a:xfrm>
              <a:prstGeom prst="line">
                <a:avLst/>
              </a:prstGeom>
              <a:ln w="222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3"/>
              <p:cNvCxnSpPr>
                <a:stCxn id="45" idx="0"/>
                <a:endCxn id="39" idx="4"/>
              </p:cNvCxnSpPr>
              <p:nvPr/>
            </p:nvCxnSpPr>
            <p:spPr>
              <a:xfrm rot="5400000" flipH="1" flipV="1">
                <a:off x="5981700" y="4579620"/>
                <a:ext cx="777240" cy="0"/>
              </a:xfrm>
              <a:prstGeom prst="line">
                <a:avLst/>
              </a:prstGeom>
              <a:ln w="222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34"/>
              <p:cNvCxnSpPr>
                <a:stCxn id="43" idx="0"/>
                <a:endCxn id="37" idx="4"/>
              </p:cNvCxnSpPr>
              <p:nvPr/>
            </p:nvCxnSpPr>
            <p:spPr>
              <a:xfrm rot="5400000" flipH="1" flipV="1">
                <a:off x="7277100" y="4579620"/>
                <a:ext cx="777240" cy="0"/>
              </a:xfrm>
              <a:prstGeom prst="line">
                <a:avLst/>
              </a:prstGeom>
              <a:ln w="222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9" name="Group 178"/>
            <p:cNvGrpSpPr/>
            <p:nvPr/>
          </p:nvGrpSpPr>
          <p:grpSpPr>
            <a:xfrm>
              <a:off x="5417595" y="3078480"/>
              <a:ext cx="2598645" cy="624840"/>
              <a:chOff x="4884195" y="3383280"/>
              <a:chExt cx="2598645" cy="624840"/>
            </a:xfrm>
          </p:grpSpPr>
          <p:cxnSp>
            <p:nvCxnSpPr>
              <p:cNvPr id="29" name="Straight Connector 28"/>
              <p:cNvCxnSpPr>
                <a:stCxn id="8" idx="5"/>
                <a:endCxn id="41" idx="1"/>
              </p:cNvCxnSpPr>
              <p:nvPr/>
            </p:nvCxnSpPr>
            <p:spPr>
              <a:xfrm rot="16200000" flipH="1">
                <a:off x="4905554" y="3491238"/>
                <a:ext cx="476564" cy="519282"/>
              </a:xfrm>
              <a:prstGeom prst="line">
                <a:avLst/>
              </a:prstGeom>
              <a:ln w="25400">
                <a:solidFill>
                  <a:srgbClr val="0000FF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9"/>
              <p:cNvCxnSpPr/>
              <p:nvPr/>
            </p:nvCxnSpPr>
            <p:spPr>
              <a:xfrm>
                <a:off x="4953000" y="3474720"/>
                <a:ext cx="1234440" cy="438912"/>
              </a:xfrm>
              <a:prstGeom prst="line">
                <a:avLst/>
              </a:prstGeom>
              <a:ln w="25400">
                <a:solidFill>
                  <a:srgbClr val="0000FF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30"/>
              <p:cNvCxnSpPr>
                <a:stCxn id="37" idx="2"/>
                <a:endCxn id="8" idx="6"/>
              </p:cNvCxnSpPr>
              <p:nvPr/>
            </p:nvCxnSpPr>
            <p:spPr>
              <a:xfrm rot="10800000">
                <a:off x="4937760" y="3383280"/>
                <a:ext cx="2545080" cy="624840"/>
              </a:xfrm>
              <a:prstGeom prst="line">
                <a:avLst/>
              </a:prstGeom>
              <a:ln w="25400">
                <a:solidFill>
                  <a:srgbClr val="0000FF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22" name="Straight Connector 18"/>
            <p:cNvCxnSpPr>
              <a:stCxn id="40" idx="6"/>
              <a:endCxn id="39" idx="2"/>
            </p:cNvCxnSpPr>
            <p:nvPr/>
          </p:nvCxnSpPr>
          <p:spPr>
            <a:xfrm>
              <a:off x="6324600" y="3703320"/>
              <a:ext cx="396240" cy="0"/>
            </a:xfrm>
            <a:prstGeom prst="line">
              <a:avLst/>
            </a:prstGeom>
            <a:ln w="25400">
              <a:solidFill>
                <a:srgbClr val="0000FF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Freeform 19"/>
            <p:cNvSpPr/>
            <p:nvPr/>
          </p:nvSpPr>
          <p:spPr>
            <a:xfrm>
              <a:off x="6248400" y="3886200"/>
              <a:ext cx="1845945" cy="228600"/>
            </a:xfrm>
            <a:custGeom>
              <a:avLst/>
              <a:gdLst>
                <a:gd name="connsiteX0" fmla="*/ 0 w 1857375"/>
                <a:gd name="connsiteY0" fmla="*/ 0 h 257175"/>
                <a:gd name="connsiteX1" fmla="*/ 17145 w 1857375"/>
                <a:gd name="connsiteY1" fmla="*/ 5715 h 257175"/>
                <a:gd name="connsiteX2" fmla="*/ 28575 w 1857375"/>
                <a:gd name="connsiteY2" fmla="*/ 34290 h 257175"/>
                <a:gd name="connsiteX3" fmla="*/ 34290 w 1857375"/>
                <a:gd name="connsiteY3" fmla="*/ 51435 h 257175"/>
                <a:gd name="connsiteX4" fmla="*/ 68580 w 1857375"/>
                <a:gd name="connsiteY4" fmla="*/ 85725 h 257175"/>
                <a:gd name="connsiteX5" fmla="*/ 108585 w 1857375"/>
                <a:gd name="connsiteY5" fmla="*/ 125730 h 257175"/>
                <a:gd name="connsiteX6" fmla="*/ 142875 w 1857375"/>
                <a:gd name="connsiteY6" fmla="*/ 154305 h 257175"/>
                <a:gd name="connsiteX7" fmla="*/ 160020 w 1857375"/>
                <a:gd name="connsiteY7" fmla="*/ 160020 h 257175"/>
                <a:gd name="connsiteX8" fmla="*/ 194310 w 1857375"/>
                <a:gd name="connsiteY8" fmla="*/ 182880 h 257175"/>
                <a:gd name="connsiteX9" fmla="*/ 234315 w 1857375"/>
                <a:gd name="connsiteY9" fmla="*/ 194310 h 257175"/>
                <a:gd name="connsiteX10" fmla="*/ 251460 w 1857375"/>
                <a:gd name="connsiteY10" fmla="*/ 205740 h 257175"/>
                <a:gd name="connsiteX11" fmla="*/ 274320 w 1857375"/>
                <a:gd name="connsiteY11" fmla="*/ 211455 h 257175"/>
                <a:gd name="connsiteX12" fmla="*/ 314325 w 1857375"/>
                <a:gd name="connsiteY12" fmla="*/ 222885 h 257175"/>
                <a:gd name="connsiteX13" fmla="*/ 348615 w 1857375"/>
                <a:gd name="connsiteY13" fmla="*/ 228600 h 257175"/>
                <a:gd name="connsiteX14" fmla="*/ 377190 w 1857375"/>
                <a:gd name="connsiteY14" fmla="*/ 234315 h 257175"/>
                <a:gd name="connsiteX15" fmla="*/ 440055 w 1857375"/>
                <a:gd name="connsiteY15" fmla="*/ 245745 h 257175"/>
                <a:gd name="connsiteX16" fmla="*/ 462915 w 1857375"/>
                <a:gd name="connsiteY16" fmla="*/ 251460 h 257175"/>
                <a:gd name="connsiteX17" fmla="*/ 834390 w 1857375"/>
                <a:gd name="connsiteY17" fmla="*/ 257175 h 257175"/>
                <a:gd name="connsiteX18" fmla="*/ 1148715 w 1857375"/>
                <a:gd name="connsiteY18" fmla="*/ 251460 h 257175"/>
                <a:gd name="connsiteX19" fmla="*/ 1388745 w 1857375"/>
                <a:gd name="connsiteY19" fmla="*/ 240030 h 257175"/>
                <a:gd name="connsiteX20" fmla="*/ 1428750 w 1857375"/>
                <a:gd name="connsiteY20" fmla="*/ 234315 h 257175"/>
                <a:gd name="connsiteX21" fmla="*/ 1480185 w 1857375"/>
                <a:gd name="connsiteY21" fmla="*/ 222885 h 257175"/>
                <a:gd name="connsiteX22" fmla="*/ 1508760 w 1857375"/>
                <a:gd name="connsiteY22" fmla="*/ 217170 h 257175"/>
                <a:gd name="connsiteX23" fmla="*/ 1531620 w 1857375"/>
                <a:gd name="connsiteY23" fmla="*/ 205740 h 257175"/>
                <a:gd name="connsiteX24" fmla="*/ 1571625 w 1857375"/>
                <a:gd name="connsiteY24" fmla="*/ 194310 h 257175"/>
                <a:gd name="connsiteX25" fmla="*/ 1588770 w 1857375"/>
                <a:gd name="connsiteY25" fmla="*/ 188595 h 257175"/>
                <a:gd name="connsiteX26" fmla="*/ 1628775 w 1857375"/>
                <a:gd name="connsiteY26" fmla="*/ 182880 h 257175"/>
                <a:gd name="connsiteX27" fmla="*/ 1663065 w 1857375"/>
                <a:gd name="connsiteY27" fmla="*/ 165735 h 257175"/>
                <a:gd name="connsiteX28" fmla="*/ 1680210 w 1857375"/>
                <a:gd name="connsiteY28" fmla="*/ 160020 h 257175"/>
                <a:gd name="connsiteX29" fmla="*/ 1697355 w 1857375"/>
                <a:gd name="connsiteY29" fmla="*/ 148590 h 257175"/>
                <a:gd name="connsiteX30" fmla="*/ 1731645 w 1857375"/>
                <a:gd name="connsiteY30" fmla="*/ 137160 h 257175"/>
                <a:gd name="connsiteX31" fmla="*/ 1765935 w 1857375"/>
                <a:gd name="connsiteY31" fmla="*/ 120015 h 257175"/>
                <a:gd name="connsiteX32" fmla="*/ 1823085 w 1857375"/>
                <a:gd name="connsiteY32" fmla="*/ 80010 h 257175"/>
                <a:gd name="connsiteX33" fmla="*/ 1840230 w 1857375"/>
                <a:gd name="connsiteY33" fmla="*/ 68580 h 257175"/>
                <a:gd name="connsiteX34" fmla="*/ 1845945 w 1857375"/>
                <a:gd name="connsiteY34" fmla="*/ 51435 h 257175"/>
                <a:gd name="connsiteX35" fmla="*/ 1857375 w 1857375"/>
                <a:gd name="connsiteY35" fmla="*/ 34290 h 257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1857375" h="257175">
                  <a:moveTo>
                    <a:pt x="0" y="0"/>
                  </a:moveTo>
                  <a:cubicBezTo>
                    <a:pt x="5715" y="1905"/>
                    <a:pt x="13288" y="1087"/>
                    <a:pt x="17145" y="5715"/>
                  </a:cubicBezTo>
                  <a:cubicBezTo>
                    <a:pt x="23712" y="13596"/>
                    <a:pt x="24973" y="24684"/>
                    <a:pt x="28575" y="34290"/>
                  </a:cubicBezTo>
                  <a:cubicBezTo>
                    <a:pt x="30690" y="39931"/>
                    <a:pt x="30592" y="46680"/>
                    <a:pt x="34290" y="51435"/>
                  </a:cubicBezTo>
                  <a:cubicBezTo>
                    <a:pt x="44214" y="64194"/>
                    <a:pt x="59614" y="72275"/>
                    <a:pt x="68580" y="85725"/>
                  </a:cubicBezTo>
                  <a:cubicBezTo>
                    <a:pt x="94782" y="125027"/>
                    <a:pt x="78408" y="115671"/>
                    <a:pt x="108585" y="125730"/>
                  </a:cubicBezTo>
                  <a:cubicBezTo>
                    <a:pt x="121224" y="138369"/>
                    <a:pt x="126962" y="146348"/>
                    <a:pt x="142875" y="154305"/>
                  </a:cubicBezTo>
                  <a:cubicBezTo>
                    <a:pt x="148263" y="156999"/>
                    <a:pt x="154754" y="157094"/>
                    <a:pt x="160020" y="160020"/>
                  </a:cubicBezTo>
                  <a:cubicBezTo>
                    <a:pt x="172028" y="166691"/>
                    <a:pt x="180983" y="179548"/>
                    <a:pt x="194310" y="182880"/>
                  </a:cubicBezTo>
                  <a:cubicBezTo>
                    <a:pt x="201634" y="184711"/>
                    <a:pt x="226116" y="190211"/>
                    <a:pt x="234315" y="194310"/>
                  </a:cubicBezTo>
                  <a:cubicBezTo>
                    <a:pt x="240458" y="197382"/>
                    <a:pt x="245147" y="203034"/>
                    <a:pt x="251460" y="205740"/>
                  </a:cubicBezTo>
                  <a:cubicBezTo>
                    <a:pt x="258679" y="208834"/>
                    <a:pt x="266768" y="209297"/>
                    <a:pt x="274320" y="211455"/>
                  </a:cubicBezTo>
                  <a:cubicBezTo>
                    <a:pt x="299739" y="218718"/>
                    <a:pt x="284548" y="216930"/>
                    <a:pt x="314325" y="222885"/>
                  </a:cubicBezTo>
                  <a:cubicBezTo>
                    <a:pt x="325688" y="225158"/>
                    <a:pt x="337214" y="226527"/>
                    <a:pt x="348615" y="228600"/>
                  </a:cubicBezTo>
                  <a:cubicBezTo>
                    <a:pt x="358172" y="230338"/>
                    <a:pt x="367633" y="232577"/>
                    <a:pt x="377190" y="234315"/>
                  </a:cubicBezTo>
                  <a:cubicBezTo>
                    <a:pt x="411310" y="240519"/>
                    <a:pt x="408292" y="238687"/>
                    <a:pt x="440055" y="245745"/>
                  </a:cubicBezTo>
                  <a:cubicBezTo>
                    <a:pt x="447722" y="247449"/>
                    <a:pt x="455064" y="251232"/>
                    <a:pt x="462915" y="251460"/>
                  </a:cubicBezTo>
                  <a:cubicBezTo>
                    <a:pt x="586703" y="255048"/>
                    <a:pt x="710565" y="255270"/>
                    <a:pt x="834390" y="257175"/>
                  </a:cubicBezTo>
                  <a:lnTo>
                    <a:pt x="1148715" y="251460"/>
                  </a:lnTo>
                  <a:cubicBezTo>
                    <a:pt x="1228777" y="248984"/>
                    <a:pt x="1388745" y="240030"/>
                    <a:pt x="1388745" y="240030"/>
                  </a:cubicBezTo>
                  <a:cubicBezTo>
                    <a:pt x="1402080" y="238125"/>
                    <a:pt x="1415463" y="236530"/>
                    <a:pt x="1428750" y="234315"/>
                  </a:cubicBezTo>
                  <a:cubicBezTo>
                    <a:pt x="1463223" y="228569"/>
                    <a:pt x="1449360" y="229735"/>
                    <a:pt x="1480185" y="222885"/>
                  </a:cubicBezTo>
                  <a:cubicBezTo>
                    <a:pt x="1489667" y="220778"/>
                    <a:pt x="1499235" y="219075"/>
                    <a:pt x="1508760" y="217170"/>
                  </a:cubicBezTo>
                  <a:cubicBezTo>
                    <a:pt x="1516380" y="213360"/>
                    <a:pt x="1523789" y="209096"/>
                    <a:pt x="1531620" y="205740"/>
                  </a:cubicBezTo>
                  <a:cubicBezTo>
                    <a:pt x="1545323" y="199867"/>
                    <a:pt x="1557125" y="198453"/>
                    <a:pt x="1571625" y="194310"/>
                  </a:cubicBezTo>
                  <a:cubicBezTo>
                    <a:pt x="1577417" y="192655"/>
                    <a:pt x="1582863" y="189776"/>
                    <a:pt x="1588770" y="188595"/>
                  </a:cubicBezTo>
                  <a:cubicBezTo>
                    <a:pt x="1601979" y="185953"/>
                    <a:pt x="1615440" y="184785"/>
                    <a:pt x="1628775" y="182880"/>
                  </a:cubicBezTo>
                  <a:cubicBezTo>
                    <a:pt x="1671869" y="168515"/>
                    <a:pt x="1618750" y="187892"/>
                    <a:pt x="1663065" y="165735"/>
                  </a:cubicBezTo>
                  <a:cubicBezTo>
                    <a:pt x="1668453" y="163041"/>
                    <a:pt x="1674822" y="162714"/>
                    <a:pt x="1680210" y="160020"/>
                  </a:cubicBezTo>
                  <a:cubicBezTo>
                    <a:pt x="1686353" y="156948"/>
                    <a:pt x="1691078" y="151380"/>
                    <a:pt x="1697355" y="148590"/>
                  </a:cubicBezTo>
                  <a:cubicBezTo>
                    <a:pt x="1708365" y="143697"/>
                    <a:pt x="1721620" y="143843"/>
                    <a:pt x="1731645" y="137160"/>
                  </a:cubicBezTo>
                  <a:cubicBezTo>
                    <a:pt x="1753802" y="122388"/>
                    <a:pt x="1742274" y="127902"/>
                    <a:pt x="1765935" y="120015"/>
                  </a:cubicBezTo>
                  <a:cubicBezTo>
                    <a:pt x="1799785" y="94628"/>
                    <a:pt x="1780870" y="108154"/>
                    <a:pt x="1823085" y="80010"/>
                  </a:cubicBezTo>
                  <a:lnTo>
                    <a:pt x="1840230" y="68580"/>
                  </a:lnTo>
                  <a:cubicBezTo>
                    <a:pt x="1842135" y="62865"/>
                    <a:pt x="1843251" y="56823"/>
                    <a:pt x="1845945" y="51435"/>
                  </a:cubicBezTo>
                  <a:cubicBezTo>
                    <a:pt x="1849017" y="45292"/>
                    <a:pt x="1857375" y="34290"/>
                    <a:pt x="1857375" y="34290"/>
                  </a:cubicBezTo>
                </a:path>
              </a:pathLst>
            </a:custGeom>
            <a:ln w="25400">
              <a:solidFill>
                <a:srgbClr val="0000FF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Freeform 20"/>
            <p:cNvSpPr/>
            <p:nvPr/>
          </p:nvSpPr>
          <p:spPr>
            <a:xfrm>
              <a:off x="7086600" y="3810000"/>
              <a:ext cx="990600" cy="174362"/>
            </a:xfrm>
            <a:custGeom>
              <a:avLst/>
              <a:gdLst>
                <a:gd name="connsiteX0" fmla="*/ 0 w 1040130"/>
                <a:gd name="connsiteY0" fmla="*/ 0 h 202937"/>
                <a:gd name="connsiteX1" fmla="*/ 51435 w 1040130"/>
                <a:gd name="connsiteY1" fmla="*/ 74295 h 202937"/>
                <a:gd name="connsiteX2" fmla="*/ 74295 w 1040130"/>
                <a:gd name="connsiteY2" fmla="*/ 108585 h 202937"/>
                <a:gd name="connsiteX3" fmla="*/ 85725 w 1040130"/>
                <a:gd name="connsiteY3" fmla="*/ 125730 h 202937"/>
                <a:gd name="connsiteX4" fmla="*/ 102870 w 1040130"/>
                <a:gd name="connsiteY4" fmla="*/ 137160 h 202937"/>
                <a:gd name="connsiteX5" fmla="*/ 137160 w 1040130"/>
                <a:gd name="connsiteY5" fmla="*/ 148590 h 202937"/>
                <a:gd name="connsiteX6" fmla="*/ 205740 w 1040130"/>
                <a:gd name="connsiteY6" fmla="*/ 160020 h 202937"/>
                <a:gd name="connsiteX7" fmla="*/ 280035 w 1040130"/>
                <a:gd name="connsiteY7" fmla="*/ 165735 h 202937"/>
                <a:gd name="connsiteX8" fmla="*/ 314325 w 1040130"/>
                <a:gd name="connsiteY8" fmla="*/ 171450 h 202937"/>
                <a:gd name="connsiteX9" fmla="*/ 365760 w 1040130"/>
                <a:gd name="connsiteY9" fmla="*/ 177165 h 202937"/>
                <a:gd name="connsiteX10" fmla="*/ 388620 w 1040130"/>
                <a:gd name="connsiteY10" fmla="*/ 182880 h 202937"/>
                <a:gd name="connsiteX11" fmla="*/ 468630 w 1040130"/>
                <a:gd name="connsiteY11" fmla="*/ 188595 h 202937"/>
                <a:gd name="connsiteX12" fmla="*/ 640080 w 1040130"/>
                <a:gd name="connsiteY12" fmla="*/ 188595 h 202937"/>
                <a:gd name="connsiteX13" fmla="*/ 657225 w 1040130"/>
                <a:gd name="connsiteY13" fmla="*/ 182880 h 202937"/>
                <a:gd name="connsiteX14" fmla="*/ 691515 w 1040130"/>
                <a:gd name="connsiteY14" fmla="*/ 177165 h 202937"/>
                <a:gd name="connsiteX15" fmla="*/ 708660 w 1040130"/>
                <a:gd name="connsiteY15" fmla="*/ 171450 h 202937"/>
                <a:gd name="connsiteX16" fmla="*/ 737235 w 1040130"/>
                <a:gd name="connsiteY16" fmla="*/ 165735 h 202937"/>
                <a:gd name="connsiteX17" fmla="*/ 760095 w 1040130"/>
                <a:gd name="connsiteY17" fmla="*/ 160020 h 202937"/>
                <a:gd name="connsiteX18" fmla="*/ 788670 w 1040130"/>
                <a:gd name="connsiteY18" fmla="*/ 154305 h 202937"/>
                <a:gd name="connsiteX19" fmla="*/ 811530 w 1040130"/>
                <a:gd name="connsiteY19" fmla="*/ 148590 h 202937"/>
                <a:gd name="connsiteX20" fmla="*/ 845820 w 1040130"/>
                <a:gd name="connsiteY20" fmla="*/ 142875 h 202937"/>
                <a:gd name="connsiteX21" fmla="*/ 897255 w 1040130"/>
                <a:gd name="connsiteY21" fmla="*/ 125730 h 202937"/>
                <a:gd name="connsiteX22" fmla="*/ 914400 w 1040130"/>
                <a:gd name="connsiteY22" fmla="*/ 120015 h 202937"/>
                <a:gd name="connsiteX23" fmla="*/ 931545 w 1040130"/>
                <a:gd name="connsiteY23" fmla="*/ 108585 h 202937"/>
                <a:gd name="connsiteX24" fmla="*/ 965835 w 1040130"/>
                <a:gd name="connsiteY24" fmla="*/ 97155 h 202937"/>
                <a:gd name="connsiteX25" fmla="*/ 982980 w 1040130"/>
                <a:gd name="connsiteY25" fmla="*/ 85725 h 202937"/>
                <a:gd name="connsiteX26" fmla="*/ 1017270 w 1040130"/>
                <a:gd name="connsiteY26" fmla="*/ 74295 h 202937"/>
                <a:gd name="connsiteX27" fmla="*/ 1040130 w 1040130"/>
                <a:gd name="connsiteY27" fmla="*/ 62865 h 2029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1040130" h="202937">
                  <a:moveTo>
                    <a:pt x="0" y="0"/>
                  </a:moveTo>
                  <a:cubicBezTo>
                    <a:pt x="34408" y="34408"/>
                    <a:pt x="8715" y="5943"/>
                    <a:pt x="51435" y="74295"/>
                  </a:cubicBezTo>
                  <a:cubicBezTo>
                    <a:pt x="58716" y="85944"/>
                    <a:pt x="66675" y="97155"/>
                    <a:pt x="74295" y="108585"/>
                  </a:cubicBezTo>
                  <a:cubicBezTo>
                    <a:pt x="78105" y="114300"/>
                    <a:pt x="80010" y="121920"/>
                    <a:pt x="85725" y="125730"/>
                  </a:cubicBezTo>
                  <a:cubicBezTo>
                    <a:pt x="91440" y="129540"/>
                    <a:pt x="96593" y="134370"/>
                    <a:pt x="102870" y="137160"/>
                  </a:cubicBezTo>
                  <a:cubicBezTo>
                    <a:pt x="113880" y="142053"/>
                    <a:pt x="125730" y="144780"/>
                    <a:pt x="137160" y="148590"/>
                  </a:cubicBezTo>
                  <a:cubicBezTo>
                    <a:pt x="168999" y="159203"/>
                    <a:pt x="153103" y="155235"/>
                    <a:pt x="205740" y="160020"/>
                  </a:cubicBezTo>
                  <a:cubicBezTo>
                    <a:pt x="230476" y="162269"/>
                    <a:pt x="255270" y="163830"/>
                    <a:pt x="280035" y="165735"/>
                  </a:cubicBezTo>
                  <a:cubicBezTo>
                    <a:pt x="291465" y="167640"/>
                    <a:pt x="302839" y="169919"/>
                    <a:pt x="314325" y="171450"/>
                  </a:cubicBezTo>
                  <a:cubicBezTo>
                    <a:pt x="331424" y="173730"/>
                    <a:pt x="348710" y="174542"/>
                    <a:pt x="365760" y="177165"/>
                  </a:cubicBezTo>
                  <a:cubicBezTo>
                    <a:pt x="373523" y="178359"/>
                    <a:pt x="380814" y="182013"/>
                    <a:pt x="388620" y="182880"/>
                  </a:cubicBezTo>
                  <a:cubicBezTo>
                    <a:pt x="415194" y="185833"/>
                    <a:pt x="441960" y="186690"/>
                    <a:pt x="468630" y="188595"/>
                  </a:cubicBezTo>
                  <a:cubicBezTo>
                    <a:pt x="540342" y="202937"/>
                    <a:pt x="505166" y="198232"/>
                    <a:pt x="640080" y="188595"/>
                  </a:cubicBezTo>
                  <a:cubicBezTo>
                    <a:pt x="646089" y="188166"/>
                    <a:pt x="651344" y="184187"/>
                    <a:pt x="657225" y="182880"/>
                  </a:cubicBezTo>
                  <a:cubicBezTo>
                    <a:pt x="668537" y="180366"/>
                    <a:pt x="680203" y="179679"/>
                    <a:pt x="691515" y="177165"/>
                  </a:cubicBezTo>
                  <a:cubicBezTo>
                    <a:pt x="697396" y="175858"/>
                    <a:pt x="702816" y="172911"/>
                    <a:pt x="708660" y="171450"/>
                  </a:cubicBezTo>
                  <a:cubicBezTo>
                    <a:pt x="718084" y="169094"/>
                    <a:pt x="727753" y="167842"/>
                    <a:pt x="737235" y="165735"/>
                  </a:cubicBezTo>
                  <a:cubicBezTo>
                    <a:pt x="744902" y="164031"/>
                    <a:pt x="752428" y="161724"/>
                    <a:pt x="760095" y="160020"/>
                  </a:cubicBezTo>
                  <a:cubicBezTo>
                    <a:pt x="769577" y="157913"/>
                    <a:pt x="779188" y="156412"/>
                    <a:pt x="788670" y="154305"/>
                  </a:cubicBezTo>
                  <a:cubicBezTo>
                    <a:pt x="796337" y="152601"/>
                    <a:pt x="803828" y="150130"/>
                    <a:pt x="811530" y="148590"/>
                  </a:cubicBezTo>
                  <a:cubicBezTo>
                    <a:pt x="822893" y="146317"/>
                    <a:pt x="834578" y="145685"/>
                    <a:pt x="845820" y="142875"/>
                  </a:cubicBezTo>
                  <a:lnTo>
                    <a:pt x="897255" y="125730"/>
                  </a:lnTo>
                  <a:cubicBezTo>
                    <a:pt x="902970" y="123825"/>
                    <a:pt x="909388" y="123357"/>
                    <a:pt x="914400" y="120015"/>
                  </a:cubicBezTo>
                  <a:cubicBezTo>
                    <a:pt x="920115" y="116205"/>
                    <a:pt x="925268" y="111375"/>
                    <a:pt x="931545" y="108585"/>
                  </a:cubicBezTo>
                  <a:cubicBezTo>
                    <a:pt x="942555" y="103692"/>
                    <a:pt x="955810" y="103838"/>
                    <a:pt x="965835" y="97155"/>
                  </a:cubicBezTo>
                  <a:cubicBezTo>
                    <a:pt x="971550" y="93345"/>
                    <a:pt x="976703" y="88515"/>
                    <a:pt x="982980" y="85725"/>
                  </a:cubicBezTo>
                  <a:cubicBezTo>
                    <a:pt x="993990" y="80832"/>
                    <a:pt x="1005840" y="78105"/>
                    <a:pt x="1017270" y="74295"/>
                  </a:cubicBezTo>
                  <a:cubicBezTo>
                    <a:pt x="1036971" y="67728"/>
                    <a:pt x="1030155" y="72840"/>
                    <a:pt x="1040130" y="62865"/>
                  </a:cubicBezTo>
                </a:path>
              </a:pathLst>
            </a:custGeom>
            <a:ln w="25400">
              <a:solidFill>
                <a:srgbClr val="0000FF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0" name="Group 176"/>
            <p:cNvGrpSpPr/>
            <p:nvPr/>
          </p:nvGrpSpPr>
          <p:grpSpPr>
            <a:xfrm>
              <a:off x="5334000" y="1524000"/>
              <a:ext cx="1577564" cy="1425164"/>
              <a:chOff x="4800600" y="1828800"/>
              <a:chExt cx="1577564" cy="1425164"/>
            </a:xfrm>
          </p:grpSpPr>
          <p:cxnSp>
            <p:nvCxnSpPr>
              <p:cNvPr id="26" name="Straight Connector 25"/>
              <p:cNvCxnSpPr>
                <a:stCxn id="8" idx="7"/>
              </p:cNvCxnSpPr>
              <p:nvPr/>
            </p:nvCxnSpPr>
            <p:spPr>
              <a:xfrm rot="5400000" flipH="1" flipV="1">
                <a:off x="5310916" y="2240280"/>
                <a:ext cx="586964" cy="1440404"/>
              </a:xfrm>
              <a:prstGeom prst="line">
                <a:avLst/>
              </a:prstGeom>
              <a:ln w="222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16"/>
              <p:cNvCxnSpPr>
                <a:endCxn id="9" idx="3"/>
              </p:cNvCxnSpPr>
              <p:nvPr/>
            </p:nvCxnSpPr>
            <p:spPr>
              <a:xfrm rot="5400000" flipH="1" flipV="1">
                <a:off x="4488180" y="2148616"/>
                <a:ext cx="1364204" cy="739364"/>
              </a:xfrm>
              <a:prstGeom prst="line">
                <a:avLst/>
              </a:prstGeom>
              <a:ln w="222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17"/>
              <p:cNvCxnSpPr>
                <a:endCxn id="7" idx="1"/>
              </p:cNvCxnSpPr>
              <p:nvPr/>
            </p:nvCxnSpPr>
            <p:spPr>
              <a:xfrm rot="16200000" flipH="1">
                <a:off x="5731764" y="1888236"/>
                <a:ext cx="705836" cy="586964"/>
              </a:xfrm>
              <a:prstGeom prst="line">
                <a:avLst/>
              </a:prstGeom>
              <a:ln w="222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aphicFrame>
        <p:nvGraphicFramePr>
          <p:cNvPr id="105" name="Object 4"/>
          <p:cNvGraphicFramePr>
            <a:graphicFrameLocks noChangeAspect="1"/>
          </p:cNvGraphicFramePr>
          <p:nvPr/>
        </p:nvGraphicFramePr>
        <p:xfrm>
          <a:off x="7391400" y="2055955"/>
          <a:ext cx="381000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3632" name="Equation" r:id="rId6" imgW="330120" imgH="164880" progId="Equation.DSMT4">
                  <p:embed/>
                </p:oleObj>
              </mc:Choice>
              <mc:Fallback>
                <p:oleObj name="Equation" r:id="rId6" imgW="330120" imgH="1648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91400" y="2055955"/>
                        <a:ext cx="381000" cy="1714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8" name="Subtitle 2"/>
          <p:cNvSpPr txBox="1">
            <a:spLocks/>
          </p:cNvSpPr>
          <p:nvPr/>
        </p:nvSpPr>
        <p:spPr>
          <a:xfrm>
            <a:off x="4953000" y="990600"/>
            <a:ext cx="990600" cy="3810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200" b="1" i="0" u="sng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Input:</a:t>
            </a:r>
            <a:endParaRPr kumimoji="0" lang="en-US" sz="2200" b="1" i="0" u="sng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124" name="Rectangle 123"/>
          <p:cNvSpPr/>
          <p:nvPr/>
        </p:nvSpPr>
        <p:spPr>
          <a:xfrm>
            <a:off x="5334000" y="1447800"/>
            <a:ext cx="667512" cy="109728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9" name="Rectangle 138"/>
          <p:cNvSpPr/>
          <p:nvPr/>
        </p:nvSpPr>
        <p:spPr>
          <a:xfrm>
            <a:off x="5294376" y="1493520"/>
            <a:ext cx="667512" cy="109728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1" name="Group 139"/>
          <p:cNvGrpSpPr/>
          <p:nvPr/>
        </p:nvGrpSpPr>
        <p:grpSpPr>
          <a:xfrm>
            <a:off x="5257800" y="1541605"/>
            <a:ext cx="666118" cy="1097280"/>
            <a:chOff x="5715000" y="1236805"/>
            <a:chExt cx="666118" cy="1097280"/>
          </a:xfrm>
        </p:grpSpPr>
        <p:pic>
          <p:nvPicPr>
            <p:cNvPr id="91" name="Picture 90" descr="image15.png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715000" y="1236805"/>
              <a:ext cx="666118" cy="1097280"/>
            </a:xfrm>
            <a:prstGeom prst="rect">
              <a:avLst/>
            </a:prstGeom>
          </p:spPr>
        </p:pic>
        <p:sp>
          <p:nvSpPr>
            <p:cNvPr id="92" name="Rectangle 91"/>
            <p:cNvSpPr/>
            <p:nvPr/>
          </p:nvSpPr>
          <p:spPr>
            <a:xfrm rot="17506315">
              <a:off x="5863176" y="1421970"/>
              <a:ext cx="82891" cy="344962"/>
            </a:xfrm>
            <a:prstGeom prst="rect">
              <a:avLst/>
            </a:prstGeom>
            <a:noFill/>
            <a:ln w="22225" cap="sq">
              <a:solidFill>
                <a:srgbClr val="FF0000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5" name="Group 31"/>
            <p:cNvGrpSpPr/>
            <p:nvPr/>
          </p:nvGrpSpPr>
          <p:grpSpPr>
            <a:xfrm>
              <a:off x="5946782" y="1284213"/>
              <a:ext cx="332651" cy="979635"/>
              <a:chOff x="2665422" y="2046565"/>
              <a:chExt cx="993334" cy="2925298"/>
            </a:xfrm>
          </p:grpSpPr>
          <p:sp>
            <p:nvSpPr>
              <p:cNvPr id="95" name="Rounded Rectangle 94"/>
              <p:cNvSpPr/>
              <p:nvPr/>
            </p:nvSpPr>
            <p:spPr>
              <a:xfrm rot="20605871">
                <a:off x="2665422" y="2046565"/>
                <a:ext cx="456991" cy="533400"/>
              </a:xfrm>
              <a:prstGeom prst="roundRect">
                <a:avLst/>
              </a:prstGeom>
              <a:noFill/>
              <a:ln w="19050">
                <a:solidFill>
                  <a:srgbClr val="FF00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6" name="Rounded Rectangle 18"/>
              <p:cNvSpPr/>
              <p:nvPr/>
            </p:nvSpPr>
            <p:spPr>
              <a:xfrm rot="20255247">
                <a:off x="2895497" y="2503028"/>
                <a:ext cx="641572" cy="914400"/>
              </a:xfrm>
              <a:prstGeom prst="roundRect">
                <a:avLst/>
              </a:prstGeom>
              <a:noFill/>
              <a:ln w="19050">
                <a:solidFill>
                  <a:srgbClr val="FF00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7" name="Rounded Rectangle 96"/>
              <p:cNvSpPr/>
              <p:nvPr/>
            </p:nvSpPr>
            <p:spPr>
              <a:xfrm rot="19957910">
                <a:off x="3217280" y="2419908"/>
                <a:ext cx="228070" cy="460483"/>
              </a:xfrm>
              <a:prstGeom prst="roundRect">
                <a:avLst/>
              </a:prstGeom>
              <a:noFill/>
              <a:ln w="19050"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8" name="Rounded Rectangle 97"/>
              <p:cNvSpPr/>
              <p:nvPr/>
            </p:nvSpPr>
            <p:spPr>
              <a:xfrm rot="3966386">
                <a:off x="3067035" y="2675718"/>
                <a:ext cx="238043" cy="592658"/>
              </a:xfrm>
              <a:prstGeom prst="roundRect">
                <a:avLst/>
              </a:prstGeom>
              <a:noFill/>
              <a:ln w="19050"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9" name="Rounded Rectangle 98"/>
              <p:cNvSpPr/>
              <p:nvPr/>
            </p:nvSpPr>
            <p:spPr>
              <a:xfrm rot="21417997">
                <a:off x="2677367" y="2741022"/>
                <a:ext cx="228070" cy="536685"/>
              </a:xfrm>
              <a:prstGeom prst="roundRect">
                <a:avLst/>
              </a:prstGeom>
              <a:noFill/>
              <a:ln w="19050"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0" name="Rounded Rectangle 99"/>
              <p:cNvSpPr/>
              <p:nvPr/>
            </p:nvSpPr>
            <p:spPr>
              <a:xfrm rot="10584277">
                <a:off x="2751946" y="3046086"/>
                <a:ext cx="207937" cy="386515"/>
              </a:xfrm>
              <a:prstGeom prst="roundRect">
                <a:avLst/>
              </a:prstGeom>
              <a:noFill/>
              <a:ln w="19050"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1" name="Rounded Rectangle 100"/>
              <p:cNvSpPr/>
              <p:nvPr/>
            </p:nvSpPr>
            <p:spPr>
              <a:xfrm rot="789981">
                <a:off x="3270414" y="3357572"/>
                <a:ext cx="388342" cy="697760"/>
              </a:xfrm>
              <a:prstGeom prst="roundRect">
                <a:avLst/>
              </a:prstGeom>
              <a:noFill/>
              <a:ln w="19050">
                <a:solidFill>
                  <a:srgbClr val="00FF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2" name="Rounded Rectangle 101"/>
              <p:cNvSpPr/>
              <p:nvPr/>
            </p:nvSpPr>
            <p:spPr>
              <a:xfrm rot="789981">
                <a:off x="2898612" y="3490953"/>
                <a:ext cx="396225" cy="741242"/>
              </a:xfrm>
              <a:prstGeom prst="roundRect">
                <a:avLst/>
              </a:prstGeom>
              <a:noFill/>
              <a:ln w="19050">
                <a:solidFill>
                  <a:srgbClr val="00FF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3" name="Rounded Rectangle 102"/>
              <p:cNvSpPr/>
              <p:nvPr/>
            </p:nvSpPr>
            <p:spPr>
              <a:xfrm rot="222206">
                <a:off x="3198888" y="3988078"/>
                <a:ext cx="318735" cy="969630"/>
              </a:xfrm>
              <a:prstGeom prst="roundRect">
                <a:avLst/>
              </a:prstGeom>
              <a:noFill/>
              <a:ln w="19050">
                <a:solidFill>
                  <a:srgbClr val="00FF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4" name="Rounded Rectangle 103"/>
              <p:cNvSpPr/>
              <p:nvPr/>
            </p:nvSpPr>
            <p:spPr>
              <a:xfrm rot="18974320">
                <a:off x="2986136" y="4115779"/>
                <a:ext cx="343390" cy="856084"/>
              </a:xfrm>
              <a:prstGeom prst="roundRect">
                <a:avLst/>
              </a:prstGeom>
              <a:noFill/>
              <a:ln w="19050">
                <a:solidFill>
                  <a:srgbClr val="00FF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94" name="Rectangle 93"/>
            <p:cNvSpPr>
              <a:spLocks noChangeAspect="1"/>
            </p:cNvSpPr>
            <p:nvPr/>
          </p:nvSpPr>
          <p:spPr>
            <a:xfrm rot="17535029">
              <a:off x="5843053" y="1402747"/>
              <a:ext cx="125549" cy="379098"/>
            </a:xfrm>
            <a:prstGeom prst="rect">
              <a:avLst/>
            </a:prstGeom>
            <a:noFill/>
            <a:ln w="9525" cap="sq">
              <a:solidFill>
                <a:srgbClr val="FF0000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2" name="Rectangle 141"/>
          <p:cNvSpPr/>
          <p:nvPr/>
        </p:nvSpPr>
        <p:spPr>
          <a:xfrm>
            <a:off x="6391656" y="1447800"/>
            <a:ext cx="667512" cy="109728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6" name="Rectangle 145"/>
          <p:cNvSpPr/>
          <p:nvPr/>
        </p:nvSpPr>
        <p:spPr>
          <a:xfrm>
            <a:off x="6355080" y="1493520"/>
            <a:ext cx="667512" cy="109728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3" name="Group 133"/>
          <p:cNvGrpSpPr>
            <a:grpSpLocks noChangeAspect="1"/>
          </p:cNvGrpSpPr>
          <p:nvPr/>
        </p:nvGrpSpPr>
        <p:grpSpPr>
          <a:xfrm>
            <a:off x="6324600" y="1541605"/>
            <a:ext cx="666118" cy="1097280"/>
            <a:chOff x="5486400" y="1905000"/>
            <a:chExt cx="1981200" cy="3263576"/>
          </a:xfrm>
        </p:grpSpPr>
        <p:pic>
          <p:nvPicPr>
            <p:cNvPr id="77" name="Picture 76" descr="object.png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5486400" y="1905000"/>
              <a:ext cx="1981200" cy="3263576"/>
            </a:xfrm>
            <a:prstGeom prst="rect">
              <a:avLst/>
            </a:prstGeom>
          </p:spPr>
        </p:pic>
        <p:sp>
          <p:nvSpPr>
            <p:cNvPr id="78" name="Rounded Rectangle 77"/>
            <p:cNvSpPr/>
            <p:nvPr/>
          </p:nvSpPr>
          <p:spPr>
            <a:xfrm>
              <a:off x="6248400" y="2209800"/>
              <a:ext cx="304800" cy="457200"/>
            </a:xfrm>
            <a:prstGeom prst="roundRect">
              <a:avLst/>
            </a:prstGeom>
            <a:noFill/>
            <a:ln w="19050">
              <a:solidFill>
                <a:srgbClr val="FF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Rounded Rectangle 78"/>
            <p:cNvSpPr/>
            <p:nvPr/>
          </p:nvSpPr>
          <p:spPr>
            <a:xfrm>
              <a:off x="6172200" y="2590800"/>
              <a:ext cx="609600" cy="990600"/>
            </a:xfrm>
            <a:prstGeom prst="roundRect">
              <a:avLst/>
            </a:prstGeom>
            <a:noFill/>
            <a:ln w="19050">
              <a:solidFill>
                <a:srgbClr val="FF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Rounded Rectangle 79"/>
            <p:cNvSpPr/>
            <p:nvPr/>
          </p:nvSpPr>
          <p:spPr>
            <a:xfrm rot="8355878">
              <a:off x="6602823" y="2157337"/>
              <a:ext cx="169963" cy="448723"/>
            </a:xfrm>
            <a:prstGeom prst="roundRect">
              <a:avLst/>
            </a:prstGeom>
            <a:noFill/>
            <a:ln w="19050"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Rounded Rectangle 80"/>
            <p:cNvSpPr/>
            <p:nvPr/>
          </p:nvSpPr>
          <p:spPr>
            <a:xfrm rot="13506310">
              <a:off x="6630061" y="2442439"/>
              <a:ext cx="173357" cy="334049"/>
            </a:xfrm>
            <a:prstGeom prst="roundRect">
              <a:avLst/>
            </a:prstGeom>
            <a:noFill/>
            <a:ln w="19050"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" name="Rounded Rectangle 81"/>
            <p:cNvSpPr/>
            <p:nvPr/>
          </p:nvSpPr>
          <p:spPr>
            <a:xfrm rot="8268781">
              <a:off x="5892401" y="2302939"/>
              <a:ext cx="228070" cy="460483"/>
            </a:xfrm>
            <a:prstGeom prst="roundRect">
              <a:avLst/>
            </a:prstGeom>
            <a:noFill/>
            <a:ln w="19050"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Rounded Rectangle 82"/>
            <p:cNvSpPr/>
            <p:nvPr/>
          </p:nvSpPr>
          <p:spPr>
            <a:xfrm rot="14320704">
              <a:off x="6033628" y="1815719"/>
              <a:ext cx="187210" cy="704952"/>
            </a:xfrm>
            <a:prstGeom prst="roundRect">
              <a:avLst/>
            </a:prstGeom>
            <a:noFill/>
            <a:ln w="19050"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Rounded Rectangle 83"/>
            <p:cNvSpPr/>
            <p:nvPr/>
          </p:nvSpPr>
          <p:spPr>
            <a:xfrm rot="378764">
              <a:off x="6481815" y="3626266"/>
              <a:ext cx="378692" cy="719559"/>
            </a:xfrm>
            <a:prstGeom prst="roundRect">
              <a:avLst/>
            </a:prstGeom>
            <a:noFill/>
            <a:ln w="19050">
              <a:solidFill>
                <a:srgbClr val="00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" name="Rounded Rectangle 84"/>
            <p:cNvSpPr/>
            <p:nvPr/>
          </p:nvSpPr>
          <p:spPr>
            <a:xfrm rot="21413603">
              <a:off x="6171024" y="3620222"/>
              <a:ext cx="383504" cy="591266"/>
            </a:xfrm>
            <a:prstGeom prst="roundRect">
              <a:avLst/>
            </a:prstGeom>
            <a:noFill/>
            <a:ln w="19050">
              <a:solidFill>
                <a:srgbClr val="00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" name="Rounded Rectangle 85"/>
            <p:cNvSpPr/>
            <p:nvPr/>
          </p:nvSpPr>
          <p:spPr>
            <a:xfrm rot="21249300">
              <a:off x="6248594" y="4132084"/>
              <a:ext cx="304739" cy="897974"/>
            </a:xfrm>
            <a:prstGeom prst="roundRect">
              <a:avLst/>
            </a:prstGeom>
            <a:noFill/>
            <a:ln w="19050">
              <a:solidFill>
                <a:srgbClr val="00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" name="Rounded Rectangle 86"/>
            <p:cNvSpPr/>
            <p:nvPr/>
          </p:nvSpPr>
          <p:spPr>
            <a:xfrm rot="1220503">
              <a:off x="6412503" y="4222644"/>
              <a:ext cx="281870" cy="556311"/>
            </a:xfrm>
            <a:prstGeom prst="roundRect">
              <a:avLst/>
            </a:prstGeom>
            <a:noFill/>
            <a:ln w="19050">
              <a:solidFill>
                <a:srgbClr val="00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" name="Rectangle 87"/>
            <p:cNvSpPr/>
            <p:nvPr/>
          </p:nvSpPr>
          <p:spPr>
            <a:xfrm>
              <a:off x="6404187" y="1938867"/>
              <a:ext cx="112889" cy="112889"/>
            </a:xfrm>
            <a:prstGeom prst="rect">
              <a:avLst/>
            </a:prstGeom>
            <a:noFill/>
            <a:ln w="22225" cap="sq">
              <a:solidFill>
                <a:srgbClr val="FF0000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" name="Rectangle 88"/>
            <p:cNvSpPr>
              <a:spLocks noChangeAspect="1"/>
            </p:cNvSpPr>
            <p:nvPr/>
          </p:nvSpPr>
          <p:spPr>
            <a:xfrm>
              <a:off x="6370320" y="1905000"/>
              <a:ext cx="182880" cy="182880"/>
            </a:xfrm>
            <a:prstGeom prst="rect">
              <a:avLst/>
            </a:prstGeom>
            <a:noFill/>
            <a:ln w="9525" cap="sq">
              <a:solidFill>
                <a:srgbClr val="FF0000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33" name="Subtitle 2"/>
          <p:cNvSpPr txBox="1">
            <a:spLocks/>
          </p:cNvSpPr>
          <p:nvPr/>
        </p:nvSpPr>
        <p:spPr>
          <a:xfrm>
            <a:off x="533400" y="4191000"/>
            <a:ext cx="1066800" cy="3810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200" b="1" i="0" u="sng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Goals:</a:t>
            </a:r>
            <a:endParaRPr kumimoji="0" lang="en-US" sz="2200" b="1" i="0" u="sng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137" name="TextBox 136"/>
          <p:cNvSpPr txBox="1"/>
          <p:nvPr/>
        </p:nvSpPr>
        <p:spPr>
          <a:xfrm>
            <a:off x="609600" y="4663440"/>
            <a:ext cx="2514600" cy="384721"/>
          </a:xfrm>
          <a:prstGeom prst="rect">
            <a:avLst/>
          </a:prstGeom>
          <a:noFill/>
          <a:ln w="25400">
            <a:noFill/>
            <a:miter lim="800000"/>
          </a:ln>
        </p:spPr>
        <p:txBody>
          <a:bodyPr wrap="square" rtlCol="0">
            <a:spAutoFit/>
          </a:bodyPr>
          <a:lstStyle/>
          <a:p>
            <a:r>
              <a:rPr lang="en-US" sz="1900" dirty="0" smtClean="0">
                <a:latin typeface="Arial" pitchFamily="34" charset="0"/>
                <a:cs typeface="Arial" pitchFamily="34" charset="0"/>
              </a:rPr>
              <a:t>Hidden human poses</a:t>
            </a:r>
          </a:p>
        </p:txBody>
      </p:sp>
      <p:sp>
        <p:nvSpPr>
          <p:cNvPr id="110" name="TextBox 109"/>
          <p:cNvSpPr txBox="1"/>
          <p:nvPr/>
        </p:nvSpPr>
        <p:spPr>
          <a:xfrm>
            <a:off x="609600" y="5029200"/>
            <a:ext cx="2819400" cy="384721"/>
          </a:xfrm>
          <a:prstGeom prst="rect">
            <a:avLst/>
          </a:prstGeom>
          <a:noFill/>
          <a:ln w="25400">
            <a:noFill/>
            <a:miter lim="800000"/>
          </a:ln>
        </p:spPr>
        <p:txBody>
          <a:bodyPr wrap="square" rtlCol="0">
            <a:spAutoFit/>
          </a:bodyPr>
          <a:lstStyle/>
          <a:p>
            <a:r>
              <a:rPr lang="en-US" sz="19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Structural connectivity</a:t>
            </a:r>
          </a:p>
        </p:txBody>
      </p:sp>
      <p:graphicFrame>
        <p:nvGraphicFramePr>
          <p:cNvPr id="225286" name="Object 6"/>
          <p:cNvGraphicFramePr>
            <a:graphicFrameLocks noChangeAspect="1"/>
          </p:cNvGraphicFramePr>
          <p:nvPr/>
        </p:nvGraphicFramePr>
        <p:xfrm>
          <a:off x="508000" y="1262063"/>
          <a:ext cx="1371600" cy="558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3633" name="Equation" r:id="rId9" imgW="1371600" imgH="558720" progId="Equation.DSMT4">
                  <p:embed/>
                </p:oleObj>
              </mc:Choice>
              <mc:Fallback>
                <p:oleObj name="Equation" r:id="rId9" imgW="1371600" imgH="55872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8000" y="1262063"/>
                        <a:ext cx="1371600" cy="558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3" name="TextBox 92"/>
          <p:cNvSpPr txBox="1"/>
          <p:nvPr/>
        </p:nvSpPr>
        <p:spPr>
          <a:xfrm>
            <a:off x="5181600" y="2618601"/>
            <a:ext cx="914400" cy="553998"/>
          </a:xfrm>
          <a:prstGeom prst="rect">
            <a:avLst/>
          </a:prstGeom>
          <a:noFill/>
          <a:ln w="25400">
            <a:noFill/>
            <a:miter lim="800000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dirty="0" smtClean="0">
                <a:latin typeface="Arial" pitchFamily="34" charset="0"/>
                <a:cs typeface="Arial" pitchFamily="34" charset="0"/>
              </a:rPr>
              <a:t>cricket shot</a:t>
            </a:r>
            <a:endParaRPr lang="en-US" sz="15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9" name="TextBox 108"/>
          <p:cNvSpPr txBox="1"/>
          <p:nvPr/>
        </p:nvSpPr>
        <p:spPr>
          <a:xfrm>
            <a:off x="6248400" y="2608405"/>
            <a:ext cx="990600" cy="553998"/>
          </a:xfrm>
          <a:prstGeom prst="rect">
            <a:avLst/>
          </a:prstGeom>
          <a:noFill/>
          <a:ln w="25400">
            <a:noFill/>
            <a:miter lim="800000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dirty="0" smtClean="0">
                <a:latin typeface="Arial" pitchFamily="34" charset="0"/>
                <a:cs typeface="Arial" pitchFamily="34" charset="0"/>
              </a:rPr>
              <a:t>cricket bowling</a:t>
            </a:r>
            <a:endParaRPr lang="en-US" sz="15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6" name="TextBox 105"/>
          <p:cNvSpPr txBox="1"/>
          <p:nvPr/>
        </p:nvSpPr>
        <p:spPr>
          <a:xfrm>
            <a:off x="6766987" y="6553200"/>
            <a:ext cx="239706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Slide Credit: Yao/Fei-Fei</a:t>
            </a:r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2935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Rectangle 231"/>
          <p:cNvSpPr/>
          <p:nvPr/>
        </p:nvSpPr>
        <p:spPr>
          <a:xfrm>
            <a:off x="1295400" y="1295400"/>
            <a:ext cx="533400" cy="3810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226314" name="Object 10"/>
          <p:cNvGraphicFramePr>
            <a:graphicFrameLocks noChangeAspect="1"/>
          </p:cNvGraphicFramePr>
          <p:nvPr/>
        </p:nvGraphicFramePr>
        <p:xfrm>
          <a:off x="508000" y="1262063"/>
          <a:ext cx="1371600" cy="558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4654" name="Equation" r:id="rId3" imgW="1371600" imgH="558720" progId="Equation.DSMT4">
                  <p:embed/>
                </p:oleObj>
              </mc:Choice>
              <mc:Fallback>
                <p:oleObj name="Equation" r:id="rId3" imgW="1371600" imgH="55872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8000" y="1262063"/>
                        <a:ext cx="1371600" cy="558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Subtitle 2"/>
          <p:cNvSpPr txBox="1">
            <a:spLocks/>
          </p:cNvSpPr>
          <p:nvPr/>
        </p:nvSpPr>
        <p:spPr>
          <a:xfrm>
            <a:off x="2514600" y="381000"/>
            <a:ext cx="4572000" cy="5334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Model Learning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53" name="Subtitle 2"/>
          <p:cNvSpPr txBox="1">
            <a:spLocks/>
          </p:cNvSpPr>
          <p:nvPr/>
        </p:nvSpPr>
        <p:spPr>
          <a:xfrm>
            <a:off x="533400" y="4191000"/>
            <a:ext cx="1066800" cy="3810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200" b="1" i="0" u="sng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Goals:</a:t>
            </a:r>
            <a:endParaRPr kumimoji="0" lang="en-US" sz="2200" b="1" i="0" u="sng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156" name="TextBox 155"/>
          <p:cNvSpPr txBox="1"/>
          <p:nvPr/>
        </p:nvSpPr>
        <p:spPr>
          <a:xfrm>
            <a:off x="609600" y="4663440"/>
            <a:ext cx="2514600" cy="384721"/>
          </a:xfrm>
          <a:prstGeom prst="rect">
            <a:avLst/>
          </a:prstGeom>
          <a:noFill/>
          <a:ln w="25400">
            <a:noFill/>
            <a:miter lim="800000"/>
          </a:ln>
        </p:spPr>
        <p:txBody>
          <a:bodyPr wrap="square" rtlCol="0">
            <a:spAutoFit/>
          </a:bodyPr>
          <a:lstStyle/>
          <a:p>
            <a:r>
              <a:rPr lang="en-US" sz="1900" dirty="0" smtClean="0">
                <a:latin typeface="Arial" pitchFamily="34" charset="0"/>
                <a:cs typeface="Arial" pitchFamily="34" charset="0"/>
              </a:rPr>
              <a:t>Hidden human poses</a:t>
            </a:r>
          </a:p>
        </p:txBody>
      </p:sp>
      <p:sp>
        <p:nvSpPr>
          <p:cNvPr id="157" name="TextBox 156"/>
          <p:cNvSpPr txBox="1"/>
          <p:nvPr/>
        </p:nvSpPr>
        <p:spPr>
          <a:xfrm>
            <a:off x="609600" y="5029200"/>
            <a:ext cx="2590800" cy="384721"/>
          </a:xfrm>
          <a:prstGeom prst="rect">
            <a:avLst/>
          </a:prstGeom>
          <a:noFill/>
          <a:ln w="25400">
            <a:noFill/>
            <a:miter lim="800000"/>
          </a:ln>
        </p:spPr>
        <p:txBody>
          <a:bodyPr wrap="square" rtlCol="0">
            <a:spAutoFit/>
          </a:bodyPr>
          <a:lstStyle/>
          <a:p>
            <a:r>
              <a:rPr lang="en-US" sz="1900" dirty="0" smtClean="0">
                <a:latin typeface="Arial" pitchFamily="34" charset="0"/>
                <a:cs typeface="Arial" pitchFamily="34" charset="0"/>
              </a:rPr>
              <a:t>Structural connectivity</a:t>
            </a:r>
          </a:p>
        </p:txBody>
      </p:sp>
      <p:sp>
        <p:nvSpPr>
          <p:cNvPr id="158" name="TextBox 157"/>
          <p:cNvSpPr txBox="1"/>
          <p:nvPr/>
        </p:nvSpPr>
        <p:spPr>
          <a:xfrm>
            <a:off x="609600" y="5394960"/>
            <a:ext cx="2590800" cy="384721"/>
          </a:xfrm>
          <a:prstGeom prst="rect">
            <a:avLst/>
          </a:prstGeom>
          <a:noFill/>
          <a:ln w="25400">
            <a:noFill/>
            <a:miter lim="800000"/>
          </a:ln>
        </p:spPr>
        <p:txBody>
          <a:bodyPr wrap="square" rtlCol="0">
            <a:spAutoFit/>
          </a:bodyPr>
          <a:lstStyle/>
          <a:p>
            <a:r>
              <a:rPr lang="en-US" sz="19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Potential parameters</a:t>
            </a:r>
          </a:p>
        </p:txBody>
      </p:sp>
      <p:sp>
        <p:nvSpPr>
          <p:cNvPr id="159" name="TextBox 158"/>
          <p:cNvSpPr txBox="1"/>
          <p:nvPr/>
        </p:nvSpPr>
        <p:spPr>
          <a:xfrm>
            <a:off x="609600" y="5760720"/>
            <a:ext cx="2209800" cy="384721"/>
          </a:xfrm>
          <a:prstGeom prst="rect">
            <a:avLst/>
          </a:prstGeom>
          <a:noFill/>
          <a:ln w="25400">
            <a:noFill/>
            <a:miter lim="800000"/>
          </a:ln>
        </p:spPr>
        <p:txBody>
          <a:bodyPr wrap="square" rtlCol="0">
            <a:spAutoFit/>
          </a:bodyPr>
          <a:lstStyle/>
          <a:p>
            <a:r>
              <a:rPr lang="en-US" sz="19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Potential weights</a:t>
            </a:r>
          </a:p>
        </p:txBody>
      </p:sp>
      <p:grpSp>
        <p:nvGrpSpPr>
          <p:cNvPr id="2" name="Group 8"/>
          <p:cNvGrpSpPr>
            <a:grpSpLocks noChangeAspect="1"/>
          </p:cNvGrpSpPr>
          <p:nvPr/>
        </p:nvGrpSpPr>
        <p:grpSpPr>
          <a:xfrm>
            <a:off x="1371600" y="1097280"/>
            <a:ext cx="2668273" cy="3017520"/>
            <a:chOff x="5089169" y="1219200"/>
            <a:chExt cx="3369031" cy="3810000"/>
          </a:xfrm>
        </p:grpSpPr>
        <p:sp>
          <p:nvSpPr>
            <p:cNvPr id="104" name="Oval 103"/>
            <p:cNvSpPr>
              <a:spLocks noChangeAspect="1"/>
            </p:cNvSpPr>
            <p:nvPr/>
          </p:nvSpPr>
          <p:spPr>
            <a:xfrm>
              <a:off x="6858000" y="2176272"/>
              <a:ext cx="365760" cy="365760"/>
            </a:xfrm>
            <a:prstGeom prst="ellipse">
              <a:avLst/>
            </a:prstGeom>
            <a:noFill/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300" i="1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H</a:t>
              </a:r>
              <a:endParaRPr lang="en-US" sz="13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05" name="Oval 104"/>
            <p:cNvSpPr>
              <a:spLocks noChangeAspect="1"/>
            </p:cNvSpPr>
            <p:nvPr/>
          </p:nvSpPr>
          <p:spPr>
            <a:xfrm>
              <a:off x="5105400" y="2895600"/>
              <a:ext cx="365760" cy="365760"/>
            </a:xfrm>
            <a:prstGeom prst="ellipse">
              <a:avLst/>
            </a:prstGeom>
            <a:noFill/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300" i="1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O</a:t>
              </a:r>
              <a:endParaRPr lang="en-US" sz="13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06" name="Oval 105"/>
            <p:cNvSpPr>
              <a:spLocks noChangeAspect="1"/>
            </p:cNvSpPr>
            <p:nvPr/>
          </p:nvSpPr>
          <p:spPr>
            <a:xfrm>
              <a:off x="6019800" y="1219200"/>
              <a:ext cx="365760" cy="365760"/>
            </a:xfrm>
            <a:prstGeom prst="ellipse">
              <a:avLst/>
            </a:prstGeom>
            <a:noFill/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300" i="1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A</a:t>
              </a:r>
              <a:endParaRPr lang="en-US" sz="13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grpSp>
          <p:nvGrpSpPr>
            <p:cNvPr id="3" name="Group 177"/>
            <p:cNvGrpSpPr/>
            <p:nvPr/>
          </p:nvGrpSpPr>
          <p:grpSpPr>
            <a:xfrm>
              <a:off x="6165477" y="2488468"/>
              <a:ext cx="1904327" cy="1085536"/>
              <a:chOff x="5632077" y="2793268"/>
              <a:chExt cx="1904327" cy="1085536"/>
            </a:xfrm>
          </p:grpSpPr>
          <p:cxnSp>
            <p:nvCxnSpPr>
              <p:cNvPr id="191" name="Straight Connector 190"/>
              <p:cNvCxnSpPr>
                <a:stCxn id="149" idx="0"/>
                <a:endCxn id="104" idx="3"/>
              </p:cNvCxnSpPr>
              <p:nvPr/>
            </p:nvCxnSpPr>
            <p:spPr>
              <a:xfrm rot="5400000" flipH="1" flipV="1">
                <a:off x="5496754" y="2928592"/>
                <a:ext cx="1016732" cy="746086"/>
              </a:xfrm>
              <a:prstGeom prst="line">
                <a:avLst/>
              </a:prstGeom>
              <a:ln w="22225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2" name="Straight Connector 191"/>
              <p:cNvCxnSpPr>
                <a:stCxn id="136" idx="0"/>
                <a:endCxn id="104" idx="4"/>
              </p:cNvCxnSpPr>
              <p:nvPr/>
            </p:nvCxnSpPr>
            <p:spPr>
              <a:xfrm rot="5400000" flipH="1" flipV="1">
                <a:off x="5961724" y="3264245"/>
                <a:ext cx="963168" cy="128343"/>
              </a:xfrm>
              <a:prstGeom prst="line">
                <a:avLst/>
              </a:prstGeom>
              <a:ln w="22225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3" name="Straight Connector 192"/>
              <p:cNvCxnSpPr>
                <a:stCxn id="135" idx="1"/>
                <a:endCxn id="104" idx="5"/>
              </p:cNvCxnSpPr>
              <p:nvPr/>
            </p:nvCxnSpPr>
            <p:spPr>
              <a:xfrm rot="16200000" flipV="1">
                <a:off x="6543832" y="2886232"/>
                <a:ext cx="1085536" cy="899608"/>
              </a:xfrm>
              <a:prstGeom prst="line">
                <a:avLst/>
              </a:prstGeom>
              <a:ln w="22225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aphicFrame>
          <p:nvGraphicFramePr>
            <p:cNvPr id="109" name="Object 4"/>
            <p:cNvGraphicFramePr>
              <a:graphicFrameLocks noChangeAspect="1"/>
            </p:cNvGraphicFramePr>
            <p:nvPr/>
          </p:nvGraphicFramePr>
          <p:xfrm>
            <a:off x="7391400" y="4781550"/>
            <a:ext cx="381000" cy="1714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94655" name="Equation" r:id="rId5" imgW="330120" imgH="164880" progId="Equation.DSMT4">
                    <p:embed/>
                  </p:oleObj>
                </mc:Choice>
                <mc:Fallback>
                  <p:oleObj name="Equation" r:id="rId5" imgW="330120" imgH="16488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391400" y="4781550"/>
                          <a:ext cx="381000" cy="17145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pSp>
          <p:nvGrpSpPr>
            <p:cNvPr id="6" name="Group 182"/>
            <p:cNvGrpSpPr/>
            <p:nvPr/>
          </p:nvGrpSpPr>
          <p:grpSpPr>
            <a:xfrm>
              <a:off x="5089169" y="4233881"/>
              <a:ext cx="457200" cy="399079"/>
              <a:chOff x="4555769" y="4538681"/>
              <a:chExt cx="457200" cy="399079"/>
            </a:xfrm>
          </p:grpSpPr>
          <p:sp>
            <p:nvSpPr>
              <p:cNvPr id="189" name="TextBox 188"/>
              <p:cNvSpPr txBox="1"/>
              <p:nvPr/>
            </p:nvSpPr>
            <p:spPr>
              <a:xfrm>
                <a:off x="4555769" y="4538681"/>
                <a:ext cx="457200" cy="3583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300" i="1" dirty="0" smtClean="0">
                    <a:latin typeface="Times New Roman" pitchFamily="18" charset="0"/>
                    <a:cs typeface="Times New Roman" pitchFamily="18" charset="0"/>
                  </a:rPr>
                  <a:t>f</a:t>
                </a:r>
                <a:r>
                  <a:rPr lang="en-US" sz="1300" i="1" baseline="-25000" dirty="0" smtClean="0">
                    <a:latin typeface="Times New Roman" pitchFamily="18" charset="0"/>
                    <a:cs typeface="Times New Roman" pitchFamily="18" charset="0"/>
                  </a:rPr>
                  <a:t>O</a:t>
                </a:r>
                <a:endParaRPr lang="en-US" sz="1300" i="1" baseline="-250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90" name="Oval 189"/>
              <p:cNvSpPr>
                <a:spLocks noChangeAspect="1"/>
              </p:cNvSpPr>
              <p:nvPr/>
            </p:nvSpPr>
            <p:spPr>
              <a:xfrm>
                <a:off x="4572000" y="4572000"/>
                <a:ext cx="365760" cy="365760"/>
              </a:xfrm>
              <a:prstGeom prst="ellipse">
                <a:avLst/>
              </a:prstGeom>
              <a:noFill/>
              <a:ln w="222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i="1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grpSp>
          <p:nvGrpSpPr>
            <p:cNvPr id="7" name="Group 183"/>
            <p:cNvGrpSpPr/>
            <p:nvPr/>
          </p:nvGrpSpPr>
          <p:grpSpPr>
            <a:xfrm>
              <a:off x="5943600" y="4648200"/>
              <a:ext cx="457200" cy="381000"/>
              <a:chOff x="5410200" y="5010150"/>
              <a:chExt cx="457200" cy="381000"/>
            </a:xfrm>
          </p:grpSpPr>
          <p:sp>
            <p:nvSpPr>
              <p:cNvPr id="187" name="TextBox 186"/>
              <p:cNvSpPr txBox="1"/>
              <p:nvPr/>
            </p:nvSpPr>
            <p:spPr>
              <a:xfrm>
                <a:off x="5410200" y="5010150"/>
                <a:ext cx="457200" cy="3583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300" i="1" dirty="0" smtClean="0">
                    <a:latin typeface="Times New Roman" pitchFamily="18" charset="0"/>
                    <a:cs typeface="Times New Roman" pitchFamily="18" charset="0"/>
                  </a:rPr>
                  <a:t>f</a:t>
                </a:r>
                <a:r>
                  <a:rPr lang="en-US" sz="1300" baseline="-25000" dirty="0" smtClean="0">
                    <a:latin typeface="Times New Roman" pitchFamily="18" charset="0"/>
                    <a:cs typeface="Times New Roman" pitchFamily="18" charset="0"/>
                  </a:rPr>
                  <a:t>1</a:t>
                </a:r>
                <a:endParaRPr lang="en-US" sz="1300" baseline="-250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88" name="Oval 187"/>
              <p:cNvSpPr>
                <a:spLocks noChangeAspect="1"/>
              </p:cNvSpPr>
              <p:nvPr/>
            </p:nvSpPr>
            <p:spPr>
              <a:xfrm>
                <a:off x="5425440" y="5025390"/>
                <a:ext cx="365760" cy="365760"/>
              </a:xfrm>
              <a:prstGeom prst="ellipse">
                <a:avLst/>
              </a:prstGeom>
              <a:noFill/>
              <a:ln w="222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 baseline="-250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grpSp>
          <p:nvGrpSpPr>
            <p:cNvPr id="8" name="Group 184"/>
            <p:cNvGrpSpPr/>
            <p:nvPr/>
          </p:nvGrpSpPr>
          <p:grpSpPr>
            <a:xfrm>
              <a:off x="6705600" y="4648200"/>
              <a:ext cx="457200" cy="381000"/>
              <a:chOff x="6172200" y="4953000"/>
              <a:chExt cx="457200" cy="381000"/>
            </a:xfrm>
          </p:grpSpPr>
          <p:sp>
            <p:nvSpPr>
              <p:cNvPr id="185" name="TextBox 184"/>
              <p:cNvSpPr txBox="1"/>
              <p:nvPr/>
            </p:nvSpPr>
            <p:spPr>
              <a:xfrm>
                <a:off x="6172200" y="4953000"/>
                <a:ext cx="457200" cy="3583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300" i="1" dirty="0" smtClean="0">
                    <a:latin typeface="Times New Roman" pitchFamily="18" charset="0"/>
                    <a:cs typeface="Times New Roman" pitchFamily="18" charset="0"/>
                  </a:rPr>
                  <a:t>f</a:t>
                </a:r>
                <a:r>
                  <a:rPr lang="en-US" sz="1300" baseline="-25000" dirty="0" smtClean="0">
                    <a:latin typeface="Times New Roman" pitchFamily="18" charset="0"/>
                    <a:cs typeface="Times New Roman" pitchFamily="18" charset="0"/>
                  </a:rPr>
                  <a:t>2</a:t>
                </a:r>
                <a:endParaRPr lang="en-US" sz="1300" baseline="-250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86" name="Oval 185"/>
              <p:cNvSpPr>
                <a:spLocks noChangeAspect="1"/>
              </p:cNvSpPr>
              <p:nvPr/>
            </p:nvSpPr>
            <p:spPr>
              <a:xfrm>
                <a:off x="6187440" y="4968240"/>
                <a:ext cx="365760" cy="365760"/>
              </a:xfrm>
              <a:prstGeom prst="ellipse">
                <a:avLst/>
              </a:prstGeom>
              <a:noFill/>
              <a:ln w="222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 baseline="-250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grpSp>
          <p:nvGrpSpPr>
            <p:cNvPr id="9" name="Group 185"/>
            <p:cNvGrpSpPr/>
            <p:nvPr/>
          </p:nvGrpSpPr>
          <p:grpSpPr>
            <a:xfrm>
              <a:off x="8001000" y="4648200"/>
              <a:ext cx="457200" cy="381000"/>
              <a:chOff x="7467600" y="5029200"/>
              <a:chExt cx="457200" cy="381000"/>
            </a:xfrm>
          </p:grpSpPr>
          <p:sp>
            <p:nvSpPr>
              <p:cNvPr id="170" name="TextBox 169"/>
              <p:cNvSpPr txBox="1"/>
              <p:nvPr/>
            </p:nvSpPr>
            <p:spPr>
              <a:xfrm>
                <a:off x="7467600" y="5029200"/>
                <a:ext cx="457200" cy="3583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300" i="1" dirty="0" smtClean="0">
                    <a:latin typeface="Times New Roman" pitchFamily="18" charset="0"/>
                    <a:cs typeface="Times New Roman" pitchFamily="18" charset="0"/>
                  </a:rPr>
                  <a:t>f</a:t>
                </a:r>
                <a:r>
                  <a:rPr lang="en-US" sz="1300" i="1" baseline="-25000" dirty="0" smtClean="0">
                    <a:latin typeface="Times New Roman" pitchFamily="18" charset="0"/>
                    <a:cs typeface="Times New Roman" pitchFamily="18" charset="0"/>
                  </a:rPr>
                  <a:t>N</a:t>
                </a:r>
                <a:endParaRPr lang="en-US" sz="1300" i="1" baseline="-250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84" name="Oval 183"/>
              <p:cNvSpPr>
                <a:spLocks noChangeAspect="1"/>
              </p:cNvSpPr>
              <p:nvPr/>
            </p:nvSpPr>
            <p:spPr>
              <a:xfrm>
                <a:off x="7482840" y="5044440"/>
                <a:ext cx="365760" cy="365760"/>
              </a:xfrm>
              <a:prstGeom prst="ellipse">
                <a:avLst/>
              </a:prstGeom>
              <a:noFill/>
              <a:ln w="222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 baseline="-250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graphicFrame>
          <p:nvGraphicFramePr>
            <p:cNvPr id="114" name="Object 4"/>
            <p:cNvGraphicFramePr>
              <a:graphicFrameLocks noChangeAspect="1"/>
            </p:cNvGraphicFramePr>
            <p:nvPr/>
          </p:nvGraphicFramePr>
          <p:xfrm>
            <a:off x="7315200" y="3657600"/>
            <a:ext cx="381000" cy="1714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94656" name="Equation" r:id="rId7" imgW="330120" imgH="164880" progId="Equation.DSMT4">
                    <p:embed/>
                  </p:oleObj>
                </mc:Choice>
                <mc:Fallback>
                  <p:oleObj name="Equation" r:id="rId7" imgW="330120" imgH="16488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315200" y="3657600"/>
                          <a:ext cx="381000" cy="17145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pSp>
          <p:nvGrpSpPr>
            <p:cNvPr id="10" name="Group 156"/>
            <p:cNvGrpSpPr/>
            <p:nvPr/>
          </p:nvGrpSpPr>
          <p:grpSpPr>
            <a:xfrm>
              <a:off x="5936877" y="3505200"/>
              <a:ext cx="457200" cy="381000"/>
              <a:chOff x="5403477" y="3790950"/>
              <a:chExt cx="457200" cy="381000"/>
            </a:xfrm>
          </p:grpSpPr>
          <p:sp>
            <p:nvSpPr>
              <p:cNvPr id="146" name="Oval 145"/>
              <p:cNvSpPr>
                <a:spLocks noChangeAspect="1"/>
              </p:cNvSpPr>
              <p:nvPr/>
            </p:nvSpPr>
            <p:spPr>
              <a:xfrm>
                <a:off x="5425440" y="3806190"/>
                <a:ext cx="365760" cy="365760"/>
              </a:xfrm>
              <a:prstGeom prst="ellipse">
                <a:avLst/>
              </a:prstGeom>
              <a:noFill/>
              <a:ln w="222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 baseline="-250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49" name="TextBox 148"/>
              <p:cNvSpPr txBox="1"/>
              <p:nvPr/>
            </p:nvSpPr>
            <p:spPr>
              <a:xfrm>
                <a:off x="5403477" y="3790950"/>
                <a:ext cx="457200" cy="3583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300" i="1" dirty="0" smtClean="0">
                    <a:latin typeface="Times New Roman" pitchFamily="18" charset="0"/>
                    <a:cs typeface="Times New Roman" pitchFamily="18" charset="0"/>
                  </a:rPr>
                  <a:t>P</a:t>
                </a:r>
                <a:r>
                  <a:rPr lang="en-US" sz="1300" baseline="-25000" dirty="0" smtClean="0">
                    <a:latin typeface="Times New Roman" pitchFamily="18" charset="0"/>
                    <a:cs typeface="Times New Roman" pitchFamily="18" charset="0"/>
                  </a:rPr>
                  <a:t>1</a:t>
                </a:r>
                <a:endParaRPr lang="en-US" sz="1300" baseline="-250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grpSp>
          <p:nvGrpSpPr>
            <p:cNvPr id="11" name="Group 157"/>
            <p:cNvGrpSpPr/>
            <p:nvPr/>
          </p:nvGrpSpPr>
          <p:grpSpPr>
            <a:xfrm>
              <a:off x="6683936" y="3505200"/>
              <a:ext cx="457200" cy="381000"/>
              <a:chOff x="6150536" y="3733800"/>
              <a:chExt cx="457200" cy="381000"/>
            </a:xfrm>
          </p:grpSpPr>
          <p:sp>
            <p:nvSpPr>
              <p:cNvPr id="136" name="TextBox 135"/>
              <p:cNvSpPr txBox="1"/>
              <p:nvPr/>
            </p:nvSpPr>
            <p:spPr>
              <a:xfrm>
                <a:off x="6150536" y="3733800"/>
                <a:ext cx="457200" cy="3583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300" i="1" dirty="0" smtClean="0">
                    <a:latin typeface="Times New Roman" pitchFamily="18" charset="0"/>
                    <a:cs typeface="Times New Roman" pitchFamily="18" charset="0"/>
                  </a:rPr>
                  <a:t>P</a:t>
                </a:r>
                <a:r>
                  <a:rPr lang="en-US" sz="1300" baseline="-25000" dirty="0" smtClean="0">
                    <a:latin typeface="Times New Roman" pitchFamily="18" charset="0"/>
                    <a:cs typeface="Times New Roman" pitchFamily="18" charset="0"/>
                  </a:rPr>
                  <a:t>2</a:t>
                </a:r>
                <a:endParaRPr lang="en-US" sz="1300" baseline="-250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37" name="Oval 136"/>
              <p:cNvSpPr>
                <a:spLocks noChangeAspect="1"/>
              </p:cNvSpPr>
              <p:nvPr/>
            </p:nvSpPr>
            <p:spPr>
              <a:xfrm>
                <a:off x="6187440" y="3749040"/>
                <a:ext cx="365760" cy="365760"/>
              </a:xfrm>
              <a:prstGeom prst="ellipse">
                <a:avLst/>
              </a:prstGeom>
              <a:noFill/>
              <a:ln w="222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 baseline="-250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grpSp>
          <p:nvGrpSpPr>
            <p:cNvPr id="12" name="Group 158"/>
            <p:cNvGrpSpPr/>
            <p:nvPr/>
          </p:nvGrpSpPr>
          <p:grpSpPr>
            <a:xfrm>
              <a:off x="7991288" y="3505200"/>
              <a:ext cx="457200" cy="381000"/>
              <a:chOff x="7457888" y="3810000"/>
              <a:chExt cx="457200" cy="381000"/>
            </a:xfrm>
          </p:grpSpPr>
          <p:sp>
            <p:nvSpPr>
              <p:cNvPr id="134" name="TextBox 133"/>
              <p:cNvSpPr txBox="1"/>
              <p:nvPr/>
            </p:nvSpPr>
            <p:spPr>
              <a:xfrm>
                <a:off x="7457888" y="3810000"/>
                <a:ext cx="457200" cy="3583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300" i="1" dirty="0" smtClean="0">
                    <a:latin typeface="Times New Roman" pitchFamily="18" charset="0"/>
                    <a:cs typeface="Times New Roman" pitchFamily="18" charset="0"/>
                  </a:rPr>
                  <a:t>P</a:t>
                </a:r>
                <a:r>
                  <a:rPr lang="en-US" sz="1300" i="1" baseline="-25000" dirty="0" smtClean="0">
                    <a:latin typeface="Times New Roman" pitchFamily="18" charset="0"/>
                    <a:cs typeface="Times New Roman" pitchFamily="18" charset="0"/>
                  </a:rPr>
                  <a:t>N</a:t>
                </a:r>
                <a:endParaRPr lang="en-US" sz="1300" i="1" baseline="-250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35" name="Oval 134"/>
              <p:cNvSpPr>
                <a:spLocks noChangeAspect="1"/>
              </p:cNvSpPr>
              <p:nvPr/>
            </p:nvSpPr>
            <p:spPr>
              <a:xfrm>
                <a:off x="7482840" y="3825240"/>
                <a:ext cx="365760" cy="365760"/>
              </a:xfrm>
              <a:prstGeom prst="ellipse">
                <a:avLst/>
              </a:prstGeom>
              <a:noFill/>
              <a:ln w="222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 baseline="-250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grpSp>
          <p:nvGrpSpPr>
            <p:cNvPr id="13" name="Group 180"/>
            <p:cNvGrpSpPr/>
            <p:nvPr/>
          </p:nvGrpSpPr>
          <p:grpSpPr>
            <a:xfrm>
              <a:off x="5288280" y="3261360"/>
              <a:ext cx="2910840" cy="1402080"/>
              <a:chOff x="4754880" y="3566160"/>
              <a:chExt cx="2910840" cy="1402080"/>
            </a:xfrm>
          </p:grpSpPr>
          <p:cxnSp>
            <p:nvCxnSpPr>
              <p:cNvPr id="130" name="Straight Connector 24"/>
              <p:cNvCxnSpPr>
                <a:stCxn id="190" idx="0"/>
                <a:endCxn id="105" idx="4"/>
              </p:cNvCxnSpPr>
              <p:nvPr/>
            </p:nvCxnSpPr>
            <p:spPr>
              <a:xfrm rot="5400000" flipH="1" flipV="1">
                <a:off x="4251960" y="4069080"/>
                <a:ext cx="1005840" cy="0"/>
              </a:xfrm>
              <a:prstGeom prst="line">
                <a:avLst/>
              </a:prstGeom>
              <a:ln w="222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1" name="Straight Connector 130"/>
              <p:cNvCxnSpPr>
                <a:stCxn id="188" idx="0"/>
                <a:endCxn id="146" idx="4"/>
              </p:cNvCxnSpPr>
              <p:nvPr/>
            </p:nvCxnSpPr>
            <p:spPr>
              <a:xfrm rot="5400000" flipH="1" flipV="1">
                <a:off x="5219700" y="4579620"/>
                <a:ext cx="777240" cy="0"/>
              </a:xfrm>
              <a:prstGeom prst="line">
                <a:avLst/>
              </a:prstGeom>
              <a:ln w="222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2" name="Straight Connector 131"/>
              <p:cNvCxnSpPr>
                <a:stCxn id="186" idx="0"/>
                <a:endCxn id="137" idx="4"/>
              </p:cNvCxnSpPr>
              <p:nvPr/>
            </p:nvCxnSpPr>
            <p:spPr>
              <a:xfrm rot="5400000" flipH="1" flipV="1">
                <a:off x="5981700" y="4579620"/>
                <a:ext cx="777240" cy="0"/>
              </a:xfrm>
              <a:prstGeom prst="line">
                <a:avLst/>
              </a:prstGeom>
              <a:ln w="222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3" name="Straight Connector 132"/>
              <p:cNvCxnSpPr>
                <a:stCxn id="184" idx="0"/>
                <a:endCxn id="135" idx="4"/>
              </p:cNvCxnSpPr>
              <p:nvPr/>
            </p:nvCxnSpPr>
            <p:spPr>
              <a:xfrm rot="5400000" flipH="1" flipV="1">
                <a:off x="7277100" y="4579620"/>
                <a:ext cx="777240" cy="0"/>
              </a:xfrm>
              <a:prstGeom prst="line">
                <a:avLst/>
              </a:prstGeom>
              <a:ln w="222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4" name="Group 178"/>
            <p:cNvGrpSpPr/>
            <p:nvPr/>
          </p:nvGrpSpPr>
          <p:grpSpPr>
            <a:xfrm>
              <a:off x="5417595" y="3078480"/>
              <a:ext cx="2598645" cy="624840"/>
              <a:chOff x="4884195" y="3383280"/>
              <a:chExt cx="2598645" cy="624840"/>
            </a:xfrm>
          </p:grpSpPr>
          <p:cxnSp>
            <p:nvCxnSpPr>
              <p:cNvPr id="127" name="Straight Connector 126"/>
              <p:cNvCxnSpPr>
                <a:stCxn id="105" idx="5"/>
                <a:endCxn id="149" idx="1"/>
              </p:cNvCxnSpPr>
              <p:nvPr/>
            </p:nvCxnSpPr>
            <p:spPr>
              <a:xfrm rot="16200000" flipH="1">
                <a:off x="4905554" y="3491238"/>
                <a:ext cx="476564" cy="519282"/>
              </a:xfrm>
              <a:prstGeom prst="line">
                <a:avLst/>
              </a:prstGeom>
              <a:ln w="22225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8" name="Straight Connector 127"/>
              <p:cNvCxnSpPr/>
              <p:nvPr/>
            </p:nvCxnSpPr>
            <p:spPr>
              <a:xfrm>
                <a:off x="4953000" y="3474720"/>
                <a:ext cx="1234440" cy="438912"/>
              </a:xfrm>
              <a:prstGeom prst="line">
                <a:avLst/>
              </a:prstGeom>
              <a:ln w="22225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9" name="Straight Connector 128"/>
              <p:cNvCxnSpPr>
                <a:stCxn id="135" idx="2"/>
                <a:endCxn id="105" idx="6"/>
              </p:cNvCxnSpPr>
              <p:nvPr/>
            </p:nvCxnSpPr>
            <p:spPr>
              <a:xfrm rot="10800000">
                <a:off x="4937760" y="3383280"/>
                <a:ext cx="2545080" cy="624840"/>
              </a:xfrm>
              <a:prstGeom prst="line">
                <a:avLst/>
              </a:prstGeom>
              <a:ln w="22225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20" name="Straight Connector 18"/>
            <p:cNvCxnSpPr>
              <a:stCxn id="146" idx="6"/>
              <a:endCxn id="137" idx="2"/>
            </p:cNvCxnSpPr>
            <p:nvPr/>
          </p:nvCxnSpPr>
          <p:spPr>
            <a:xfrm>
              <a:off x="6324600" y="3703320"/>
              <a:ext cx="396240" cy="0"/>
            </a:xfrm>
            <a:prstGeom prst="line">
              <a:avLst/>
            </a:prstGeom>
            <a:ln w="22225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1" name="Freeform 19"/>
            <p:cNvSpPr/>
            <p:nvPr/>
          </p:nvSpPr>
          <p:spPr>
            <a:xfrm>
              <a:off x="6248400" y="3886200"/>
              <a:ext cx="1845945" cy="228600"/>
            </a:xfrm>
            <a:custGeom>
              <a:avLst/>
              <a:gdLst>
                <a:gd name="connsiteX0" fmla="*/ 0 w 1857375"/>
                <a:gd name="connsiteY0" fmla="*/ 0 h 257175"/>
                <a:gd name="connsiteX1" fmla="*/ 17145 w 1857375"/>
                <a:gd name="connsiteY1" fmla="*/ 5715 h 257175"/>
                <a:gd name="connsiteX2" fmla="*/ 28575 w 1857375"/>
                <a:gd name="connsiteY2" fmla="*/ 34290 h 257175"/>
                <a:gd name="connsiteX3" fmla="*/ 34290 w 1857375"/>
                <a:gd name="connsiteY3" fmla="*/ 51435 h 257175"/>
                <a:gd name="connsiteX4" fmla="*/ 68580 w 1857375"/>
                <a:gd name="connsiteY4" fmla="*/ 85725 h 257175"/>
                <a:gd name="connsiteX5" fmla="*/ 108585 w 1857375"/>
                <a:gd name="connsiteY5" fmla="*/ 125730 h 257175"/>
                <a:gd name="connsiteX6" fmla="*/ 142875 w 1857375"/>
                <a:gd name="connsiteY6" fmla="*/ 154305 h 257175"/>
                <a:gd name="connsiteX7" fmla="*/ 160020 w 1857375"/>
                <a:gd name="connsiteY7" fmla="*/ 160020 h 257175"/>
                <a:gd name="connsiteX8" fmla="*/ 194310 w 1857375"/>
                <a:gd name="connsiteY8" fmla="*/ 182880 h 257175"/>
                <a:gd name="connsiteX9" fmla="*/ 234315 w 1857375"/>
                <a:gd name="connsiteY9" fmla="*/ 194310 h 257175"/>
                <a:gd name="connsiteX10" fmla="*/ 251460 w 1857375"/>
                <a:gd name="connsiteY10" fmla="*/ 205740 h 257175"/>
                <a:gd name="connsiteX11" fmla="*/ 274320 w 1857375"/>
                <a:gd name="connsiteY11" fmla="*/ 211455 h 257175"/>
                <a:gd name="connsiteX12" fmla="*/ 314325 w 1857375"/>
                <a:gd name="connsiteY12" fmla="*/ 222885 h 257175"/>
                <a:gd name="connsiteX13" fmla="*/ 348615 w 1857375"/>
                <a:gd name="connsiteY13" fmla="*/ 228600 h 257175"/>
                <a:gd name="connsiteX14" fmla="*/ 377190 w 1857375"/>
                <a:gd name="connsiteY14" fmla="*/ 234315 h 257175"/>
                <a:gd name="connsiteX15" fmla="*/ 440055 w 1857375"/>
                <a:gd name="connsiteY15" fmla="*/ 245745 h 257175"/>
                <a:gd name="connsiteX16" fmla="*/ 462915 w 1857375"/>
                <a:gd name="connsiteY16" fmla="*/ 251460 h 257175"/>
                <a:gd name="connsiteX17" fmla="*/ 834390 w 1857375"/>
                <a:gd name="connsiteY17" fmla="*/ 257175 h 257175"/>
                <a:gd name="connsiteX18" fmla="*/ 1148715 w 1857375"/>
                <a:gd name="connsiteY18" fmla="*/ 251460 h 257175"/>
                <a:gd name="connsiteX19" fmla="*/ 1388745 w 1857375"/>
                <a:gd name="connsiteY19" fmla="*/ 240030 h 257175"/>
                <a:gd name="connsiteX20" fmla="*/ 1428750 w 1857375"/>
                <a:gd name="connsiteY20" fmla="*/ 234315 h 257175"/>
                <a:gd name="connsiteX21" fmla="*/ 1480185 w 1857375"/>
                <a:gd name="connsiteY21" fmla="*/ 222885 h 257175"/>
                <a:gd name="connsiteX22" fmla="*/ 1508760 w 1857375"/>
                <a:gd name="connsiteY22" fmla="*/ 217170 h 257175"/>
                <a:gd name="connsiteX23" fmla="*/ 1531620 w 1857375"/>
                <a:gd name="connsiteY23" fmla="*/ 205740 h 257175"/>
                <a:gd name="connsiteX24" fmla="*/ 1571625 w 1857375"/>
                <a:gd name="connsiteY24" fmla="*/ 194310 h 257175"/>
                <a:gd name="connsiteX25" fmla="*/ 1588770 w 1857375"/>
                <a:gd name="connsiteY25" fmla="*/ 188595 h 257175"/>
                <a:gd name="connsiteX26" fmla="*/ 1628775 w 1857375"/>
                <a:gd name="connsiteY26" fmla="*/ 182880 h 257175"/>
                <a:gd name="connsiteX27" fmla="*/ 1663065 w 1857375"/>
                <a:gd name="connsiteY27" fmla="*/ 165735 h 257175"/>
                <a:gd name="connsiteX28" fmla="*/ 1680210 w 1857375"/>
                <a:gd name="connsiteY28" fmla="*/ 160020 h 257175"/>
                <a:gd name="connsiteX29" fmla="*/ 1697355 w 1857375"/>
                <a:gd name="connsiteY29" fmla="*/ 148590 h 257175"/>
                <a:gd name="connsiteX30" fmla="*/ 1731645 w 1857375"/>
                <a:gd name="connsiteY30" fmla="*/ 137160 h 257175"/>
                <a:gd name="connsiteX31" fmla="*/ 1765935 w 1857375"/>
                <a:gd name="connsiteY31" fmla="*/ 120015 h 257175"/>
                <a:gd name="connsiteX32" fmla="*/ 1823085 w 1857375"/>
                <a:gd name="connsiteY32" fmla="*/ 80010 h 257175"/>
                <a:gd name="connsiteX33" fmla="*/ 1840230 w 1857375"/>
                <a:gd name="connsiteY33" fmla="*/ 68580 h 257175"/>
                <a:gd name="connsiteX34" fmla="*/ 1845945 w 1857375"/>
                <a:gd name="connsiteY34" fmla="*/ 51435 h 257175"/>
                <a:gd name="connsiteX35" fmla="*/ 1857375 w 1857375"/>
                <a:gd name="connsiteY35" fmla="*/ 34290 h 257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1857375" h="257175">
                  <a:moveTo>
                    <a:pt x="0" y="0"/>
                  </a:moveTo>
                  <a:cubicBezTo>
                    <a:pt x="5715" y="1905"/>
                    <a:pt x="13288" y="1087"/>
                    <a:pt x="17145" y="5715"/>
                  </a:cubicBezTo>
                  <a:cubicBezTo>
                    <a:pt x="23712" y="13596"/>
                    <a:pt x="24973" y="24684"/>
                    <a:pt x="28575" y="34290"/>
                  </a:cubicBezTo>
                  <a:cubicBezTo>
                    <a:pt x="30690" y="39931"/>
                    <a:pt x="30592" y="46680"/>
                    <a:pt x="34290" y="51435"/>
                  </a:cubicBezTo>
                  <a:cubicBezTo>
                    <a:pt x="44214" y="64194"/>
                    <a:pt x="59614" y="72275"/>
                    <a:pt x="68580" y="85725"/>
                  </a:cubicBezTo>
                  <a:cubicBezTo>
                    <a:pt x="94782" y="125027"/>
                    <a:pt x="78408" y="115671"/>
                    <a:pt x="108585" y="125730"/>
                  </a:cubicBezTo>
                  <a:cubicBezTo>
                    <a:pt x="121224" y="138369"/>
                    <a:pt x="126962" y="146348"/>
                    <a:pt x="142875" y="154305"/>
                  </a:cubicBezTo>
                  <a:cubicBezTo>
                    <a:pt x="148263" y="156999"/>
                    <a:pt x="154754" y="157094"/>
                    <a:pt x="160020" y="160020"/>
                  </a:cubicBezTo>
                  <a:cubicBezTo>
                    <a:pt x="172028" y="166691"/>
                    <a:pt x="180983" y="179548"/>
                    <a:pt x="194310" y="182880"/>
                  </a:cubicBezTo>
                  <a:cubicBezTo>
                    <a:pt x="201634" y="184711"/>
                    <a:pt x="226116" y="190211"/>
                    <a:pt x="234315" y="194310"/>
                  </a:cubicBezTo>
                  <a:cubicBezTo>
                    <a:pt x="240458" y="197382"/>
                    <a:pt x="245147" y="203034"/>
                    <a:pt x="251460" y="205740"/>
                  </a:cubicBezTo>
                  <a:cubicBezTo>
                    <a:pt x="258679" y="208834"/>
                    <a:pt x="266768" y="209297"/>
                    <a:pt x="274320" y="211455"/>
                  </a:cubicBezTo>
                  <a:cubicBezTo>
                    <a:pt x="299739" y="218718"/>
                    <a:pt x="284548" y="216930"/>
                    <a:pt x="314325" y="222885"/>
                  </a:cubicBezTo>
                  <a:cubicBezTo>
                    <a:pt x="325688" y="225158"/>
                    <a:pt x="337214" y="226527"/>
                    <a:pt x="348615" y="228600"/>
                  </a:cubicBezTo>
                  <a:cubicBezTo>
                    <a:pt x="358172" y="230338"/>
                    <a:pt x="367633" y="232577"/>
                    <a:pt x="377190" y="234315"/>
                  </a:cubicBezTo>
                  <a:cubicBezTo>
                    <a:pt x="411310" y="240519"/>
                    <a:pt x="408292" y="238687"/>
                    <a:pt x="440055" y="245745"/>
                  </a:cubicBezTo>
                  <a:cubicBezTo>
                    <a:pt x="447722" y="247449"/>
                    <a:pt x="455064" y="251232"/>
                    <a:pt x="462915" y="251460"/>
                  </a:cubicBezTo>
                  <a:cubicBezTo>
                    <a:pt x="586703" y="255048"/>
                    <a:pt x="710565" y="255270"/>
                    <a:pt x="834390" y="257175"/>
                  </a:cubicBezTo>
                  <a:lnTo>
                    <a:pt x="1148715" y="251460"/>
                  </a:lnTo>
                  <a:cubicBezTo>
                    <a:pt x="1228777" y="248984"/>
                    <a:pt x="1388745" y="240030"/>
                    <a:pt x="1388745" y="240030"/>
                  </a:cubicBezTo>
                  <a:cubicBezTo>
                    <a:pt x="1402080" y="238125"/>
                    <a:pt x="1415463" y="236530"/>
                    <a:pt x="1428750" y="234315"/>
                  </a:cubicBezTo>
                  <a:cubicBezTo>
                    <a:pt x="1463223" y="228569"/>
                    <a:pt x="1449360" y="229735"/>
                    <a:pt x="1480185" y="222885"/>
                  </a:cubicBezTo>
                  <a:cubicBezTo>
                    <a:pt x="1489667" y="220778"/>
                    <a:pt x="1499235" y="219075"/>
                    <a:pt x="1508760" y="217170"/>
                  </a:cubicBezTo>
                  <a:cubicBezTo>
                    <a:pt x="1516380" y="213360"/>
                    <a:pt x="1523789" y="209096"/>
                    <a:pt x="1531620" y="205740"/>
                  </a:cubicBezTo>
                  <a:cubicBezTo>
                    <a:pt x="1545323" y="199867"/>
                    <a:pt x="1557125" y="198453"/>
                    <a:pt x="1571625" y="194310"/>
                  </a:cubicBezTo>
                  <a:cubicBezTo>
                    <a:pt x="1577417" y="192655"/>
                    <a:pt x="1582863" y="189776"/>
                    <a:pt x="1588770" y="188595"/>
                  </a:cubicBezTo>
                  <a:cubicBezTo>
                    <a:pt x="1601979" y="185953"/>
                    <a:pt x="1615440" y="184785"/>
                    <a:pt x="1628775" y="182880"/>
                  </a:cubicBezTo>
                  <a:cubicBezTo>
                    <a:pt x="1671869" y="168515"/>
                    <a:pt x="1618750" y="187892"/>
                    <a:pt x="1663065" y="165735"/>
                  </a:cubicBezTo>
                  <a:cubicBezTo>
                    <a:pt x="1668453" y="163041"/>
                    <a:pt x="1674822" y="162714"/>
                    <a:pt x="1680210" y="160020"/>
                  </a:cubicBezTo>
                  <a:cubicBezTo>
                    <a:pt x="1686353" y="156948"/>
                    <a:pt x="1691078" y="151380"/>
                    <a:pt x="1697355" y="148590"/>
                  </a:cubicBezTo>
                  <a:cubicBezTo>
                    <a:pt x="1708365" y="143697"/>
                    <a:pt x="1721620" y="143843"/>
                    <a:pt x="1731645" y="137160"/>
                  </a:cubicBezTo>
                  <a:cubicBezTo>
                    <a:pt x="1753802" y="122388"/>
                    <a:pt x="1742274" y="127902"/>
                    <a:pt x="1765935" y="120015"/>
                  </a:cubicBezTo>
                  <a:cubicBezTo>
                    <a:pt x="1799785" y="94628"/>
                    <a:pt x="1780870" y="108154"/>
                    <a:pt x="1823085" y="80010"/>
                  </a:cubicBezTo>
                  <a:lnTo>
                    <a:pt x="1840230" y="68580"/>
                  </a:lnTo>
                  <a:cubicBezTo>
                    <a:pt x="1842135" y="62865"/>
                    <a:pt x="1843251" y="56823"/>
                    <a:pt x="1845945" y="51435"/>
                  </a:cubicBezTo>
                  <a:cubicBezTo>
                    <a:pt x="1849017" y="45292"/>
                    <a:pt x="1857375" y="34290"/>
                    <a:pt x="1857375" y="34290"/>
                  </a:cubicBezTo>
                </a:path>
              </a:pathLst>
            </a:custGeom>
            <a:ln w="22225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2" name="Freeform 20"/>
            <p:cNvSpPr/>
            <p:nvPr/>
          </p:nvSpPr>
          <p:spPr>
            <a:xfrm>
              <a:off x="7086600" y="3810000"/>
              <a:ext cx="990600" cy="174362"/>
            </a:xfrm>
            <a:custGeom>
              <a:avLst/>
              <a:gdLst>
                <a:gd name="connsiteX0" fmla="*/ 0 w 1040130"/>
                <a:gd name="connsiteY0" fmla="*/ 0 h 202937"/>
                <a:gd name="connsiteX1" fmla="*/ 51435 w 1040130"/>
                <a:gd name="connsiteY1" fmla="*/ 74295 h 202937"/>
                <a:gd name="connsiteX2" fmla="*/ 74295 w 1040130"/>
                <a:gd name="connsiteY2" fmla="*/ 108585 h 202937"/>
                <a:gd name="connsiteX3" fmla="*/ 85725 w 1040130"/>
                <a:gd name="connsiteY3" fmla="*/ 125730 h 202937"/>
                <a:gd name="connsiteX4" fmla="*/ 102870 w 1040130"/>
                <a:gd name="connsiteY4" fmla="*/ 137160 h 202937"/>
                <a:gd name="connsiteX5" fmla="*/ 137160 w 1040130"/>
                <a:gd name="connsiteY5" fmla="*/ 148590 h 202937"/>
                <a:gd name="connsiteX6" fmla="*/ 205740 w 1040130"/>
                <a:gd name="connsiteY6" fmla="*/ 160020 h 202937"/>
                <a:gd name="connsiteX7" fmla="*/ 280035 w 1040130"/>
                <a:gd name="connsiteY7" fmla="*/ 165735 h 202937"/>
                <a:gd name="connsiteX8" fmla="*/ 314325 w 1040130"/>
                <a:gd name="connsiteY8" fmla="*/ 171450 h 202937"/>
                <a:gd name="connsiteX9" fmla="*/ 365760 w 1040130"/>
                <a:gd name="connsiteY9" fmla="*/ 177165 h 202937"/>
                <a:gd name="connsiteX10" fmla="*/ 388620 w 1040130"/>
                <a:gd name="connsiteY10" fmla="*/ 182880 h 202937"/>
                <a:gd name="connsiteX11" fmla="*/ 468630 w 1040130"/>
                <a:gd name="connsiteY11" fmla="*/ 188595 h 202937"/>
                <a:gd name="connsiteX12" fmla="*/ 640080 w 1040130"/>
                <a:gd name="connsiteY12" fmla="*/ 188595 h 202937"/>
                <a:gd name="connsiteX13" fmla="*/ 657225 w 1040130"/>
                <a:gd name="connsiteY13" fmla="*/ 182880 h 202937"/>
                <a:gd name="connsiteX14" fmla="*/ 691515 w 1040130"/>
                <a:gd name="connsiteY14" fmla="*/ 177165 h 202937"/>
                <a:gd name="connsiteX15" fmla="*/ 708660 w 1040130"/>
                <a:gd name="connsiteY15" fmla="*/ 171450 h 202937"/>
                <a:gd name="connsiteX16" fmla="*/ 737235 w 1040130"/>
                <a:gd name="connsiteY16" fmla="*/ 165735 h 202937"/>
                <a:gd name="connsiteX17" fmla="*/ 760095 w 1040130"/>
                <a:gd name="connsiteY17" fmla="*/ 160020 h 202937"/>
                <a:gd name="connsiteX18" fmla="*/ 788670 w 1040130"/>
                <a:gd name="connsiteY18" fmla="*/ 154305 h 202937"/>
                <a:gd name="connsiteX19" fmla="*/ 811530 w 1040130"/>
                <a:gd name="connsiteY19" fmla="*/ 148590 h 202937"/>
                <a:gd name="connsiteX20" fmla="*/ 845820 w 1040130"/>
                <a:gd name="connsiteY20" fmla="*/ 142875 h 202937"/>
                <a:gd name="connsiteX21" fmla="*/ 897255 w 1040130"/>
                <a:gd name="connsiteY21" fmla="*/ 125730 h 202937"/>
                <a:gd name="connsiteX22" fmla="*/ 914400 w 1040130"/>
                <a:gd name="connsiteY22" fmla="*/ 120015 h 202937"/>
                <a:gd name="connsiteX23" fmla="*/ 931545 w 1040130"/>
                <a:gd name="connsiteY23" fmla="*/ 108585 h 202937"/>
                <a:gd name="connsiteX24" fmla="*/ 965835 w 1040130"/>
                <a:gd name="connsiteY24" fmla="*/ 97155 h 202937"/>
                <a:gd name="connsiteX25" fmla="*/ 982980 w 1040130"/>
                <a:gd name="connsiteY25" fmla="*/ 85725 h 202937"/>
                <a:gd name="connsiteX26" fmla="*/ 1017270 w 1040130"/>
                <a:gd name="connsiteY26" fmla="*/ 74295 h 202937"/>
                <a:gd name="connsiteX27" fmla="*/ 1040130 w 1040130"/>
                <a:gd name="connsiteY27" fmla="*/ 62865 h 2029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1040130" h="202937">
                  <a:moveTo>
                    <a:pt x="0" y="0"/>
                  </a:moveTo>
                  <a:cubicBezTo>
                    <a:pt x="34408" y="34408"/>
                    <a:pt x="8715" y="5943"/>
                    <a:pt x="51435" y="74295"/>
                  </a:cubicBezTo>
                  <a:cubicBezTo>
                    <a:pt x="58716" y="85944"/>
                    <a:pt x="66675" y="97155"/>
                    <a:pt x="74295" y="108585"/>
                  </a:cubicBezTo>
                  <a:cubicBezTo>
                    <a:pt x="78105" y="114300"/>
                    <a:pt x="80010" y="121920"/>
                    <a:pt x="85725" y="125730"/>
                  </a:cubicBezTo>
                  <a:cubicBezTo>
                    <a:pt x="91440" y="129540"/>
                    <a:pt x="96593" y="134370"/>
                    <a:pt x="102870" y="137160"/>
                  </a:cubicBezTo>
                  <a:cubicBezTo>
                    <a:pt x="113880" y="142053"/>
                    <a:pt x="125730" y="144780"/>
                    <a:pt x="137160" y="148590"/>
                  </a:cubicBezTo>
                  <a:cubicBezTo>
                    <a:pt x="168999" y="159203"/>
                    <a:pt x="153103" y="155235"/>
                    <a:pt x="205740" y="160020"/>
                  </a:cubicBezTo>
                  <a:cubicBezTo>
                    <a:pt x="230476" y="162269"/>
                    <a:pt x="255270" y="163830"/>
                    <a:pt x="280035" y="165735"/>
                  </a:cubicBezTo>
                  <a:cubicBezTo>
                    <a:pt x="291465" y="167640"/>
                    <a:pt x="302839" y="169919"/>
                    <a:pt x="314325" y="171450"/>
                  </a:cubicBezTo>
                  <a:cubicBezTo>
                    <a:pt x="331424" y="173730"/>
                    <a:pt x="348710" y="174542"/>
                    <a:pt x="365760" y="177165"/>
                  </a:cubicBezTo>
                  <a:cubicBezTo>
                    <a:pt x="373523" y="178359"/>
                    <a:pt x="380814" y="182013"/>
                    <a:pt x="388620" y="182880"/>
                  </a:cubicBezTo>
                  <a:cubicBezTo>
                    <a:pt x="415194" y="185833"/>
                    <a:pt x="441960" y="186690"/>
                    <a:pt x="468630" y="188595"/>
                  </a:cubicBezTo>
                  <a:cubicBezTo>
                    <a:pt x="540342" y="202937"/>
                    <a:pt x="505166" y="198232"/>
                    <a:pt x="640080" y="188595"/>
                  </a:cubicBezTo>
                  <a:cubicBezTo>
                    <a:pt x="646089" y="188166"/>
                    <a:pt x="651344" y="184187"/>
                    <a:pt x="657225" y="182880"/>
                  </a:cubicBezTo>
                  <a:cubicBezTo>
                    <a:pt x="668537" y="180366"/>
                    <a:pt x="680203" y="179679"/>
                    <a:pt x="691515" y="177165"/>
                  </a:cubicBezTo>
                  <a:cubicBezTo>
                    <a:pt x="697396" y="175858"/>
                    <a:pt x="702816" y="172911"/>
                    <a:pt x="708660" y="171450"/>
                  </a:cubicBezTo>
                  <a:cubicBezTo>
                    <a:pt x="718084" y="169094"/>
                    <a:pt x="727753" y="167842"/>
                    <a:pt x="737235" y="165735"/>
                  </a:cubicBezTo>
                  <a:cubicBezTo>
                    <a:pt x="744902" y="164031"/>
                    <a:pt x="752428" y="161724"/>
                    <a:pt x="760095" y="160020"/>
                  </a:cubicBezTo>
                  <a:cubicBezTo>
                    <a:pt x="769577" y="157913"/>
                    <a:pt x="779188" y="156412"/>
                    <a:pt x="788670" y="154305"/>
                  </a:cubicBezTo>
                  <a:cubicBezTo>
                    <a:pt x="796337" y="152601"/>
                    <a:pt x="803828" y="150130"/>
                    <a:pt x="811530" y="148590"/>
                  </a:cubicBezTo>
                  <a:cubicBezTo>
                    <a:pt x="822893" y="146317"/>
                    <a:pt x="834578" y="145685"/>
                    <a:pt x="845820" y="142875"/>
                  </a:cubicBezTo>
                  <a:lnTo>
                    <a:pt x="897255" y="125730"/>
                  </a:lnTo>
                  <a:cubicBezTo>
                    <a:pt x="902970" y="123825"/>
                    <a:pt x="909388" y="123357"/>
                    <a:pt x="914400" y="120015"/>
                  </a:cubicBezTo>
                  <a:cubicBezTo>
                    <a:pt x="920115" y="116205"/>
                    <a:pt x="925268" y="111375"/>
                    <a:pt x="931545" y="108585"/>
                  </a:cubicBezTo>
                  <a:cubicBezTo>
                    <a:pt x="942555" y="103692"/>
                    <a:pt x="955810" y="103838"/>
                    <a:pt x="965835" y="97155"/>
                  </a:cubicBezTo>
                  <a:cubicBezTo>
                    <a:pt x="971550" y="93345"/>
                    <a:pt x="976703" y="88515"/>
                    <a:pt x="982980" y="85725"/>
                  </a:cubicBezTo>
                  <a:cubicBezTo>
                    <a:pt x="993990" y="80832"/>
                    <a:pt x="1005840" y="78105"/>
                    <a:pt x="1017270" y="74295"/>
                  </a:cubicBezTo>
                  <a:cubicBezTo>
                    <a:pt x="1036971" y="67728"/>
                    <a:pt x="1030155" y="72840"/>
                    <a:pt x="1040130" y="62865"/>
                  </a:cubicBezTo>
                </a:path>
              </a:pathLst>
            </a:custGeom>
            <a:ln w="22225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5" name="Group 176"/>
            <p:cNvGrpSpPr/>
            <p:nvPr/>
          </p:nvGrpSpPr>
          <p:grpSpPr>
            <a:xfrm>
              <a:off x="5334000" y="1524000"/>
              <a:ext cx="1577564" cy="1425164"/>
              <a:chOff x="4800600" y="1828800"/>
              <a:chExt cx="1577564" cy="1425164"/>
            </a:xfrm>
          </p:grpSpPr>
          <p:cxnSp>
            <p:nvCxnSpPr>
              <p:cNvPr id="124" name="Straight Connector 123"/>
              <p:cNvCxnSpPr>
                <a:stCxn id="105" idx="7"/>
              </p:cNvCxnSpPr>
              <p:nvPr/>
            </p:nvCxnSpPr>
            <p:spPr>
              <a:xfrm rot="5400000" flipH="1" flipV="1">
                <a:off x="5310916" y="2240280"/>
                <a:ext cx="586964" cy="1440404"/>
              </a:xfrm>
              <a:prstGeom prst="line">
                <a:avLst/>
              </a:prstGeom>
              <a:ln w="222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5" name="Straight Connector 16"/>
              <p:cNvCxnSpPr>
                <a:endCxn id="106" idx="3"/>
              </p:cNvCxnSpPr>
              <p:nvPr/>
            </p:nvCxnSpPr>
            <p:spPr>
              <a:xfrm rot="5400000" flipH="1" flipV="1">
                <a:off x="4488180" y="2148616"/>
                <a:ext cx="1364204" cy="739364"/>
              </a:xfrm>
              <a:prstGeom prst="line">
                <a:avLst/>
              </a:prstGeom>
              <a:ln w="222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6" name="Straight Connector 17"/>
              <p:cNvCxnSpPr>
                <a:endCxn id="104" idx="1"/>
              </p:cNvCxnSpPr>
              <p:nvPr/>
            </p:nvCxnSpPr>
            <p:spPr>
              <a:xfrm rot="16200000" flipH="1">
                <a:off x="5731764" y="1888236"/>
                <a:ext cx="705836" cy="586964"/>
              </a:xfrm>
              <a:prstGeom prst="line">
                <a:avLst/>
              </a:prstGeom>
              <a:ln w="222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aphicFrame>
        <p:nvGraphicFramePr>
          <p:cNvPr id="195" name="Object 4"/>
          <p:cNvGraphicFramePr>
            <a:graphicFrameLocks noChangeAspect="1"/>
          </p:cNvGraphicFramePr>
          <p:nvPr/>
        </p:nvGraphicFramePr>
        <p:xfrm>
          <a:off x="7391400" y="2055955"/>
          <a:ext cx="381000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4657" name="Equation" r:id="rId8" imgW="330120" imgH="164880" progId="Equation.DSMT4">
                  <p:embed/>
                </p:oleObj>
              </mc:Choice>
              <mc:Fallback>
                <p:oleObj name="Equation" r:id="rId8" imgW="330120" imgH="1648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91400" y="2055955"/>
                        <a:ext cx="381000" cy="1714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8" name="Subtitle 2"/>
          <p:cNvSpPr txBox="1">
            <a:spLocks/>
          </p:cNvSpPr>
          <p:nvPr/>
        </p:nvSpPr>
        <p:spPr>
          <a:xfrm>
            <a:off x="4953000" y="990600"/>
            <a:ext cx="990600" cy="3810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200" b="1" i="0" u="sng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Input:</a:t>
            </a:r>
            <a:endParaRPr kumimoji="0" lang="en-US" sz="2200" b="1" i="0" u="sng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199" name="Rectangle 198"/>
          <p:cNvSpPr/>
          <p:nvPr/>
        </p:nvSpPr>
        <p:spPr>
          <a:xfrm>
            <a:off x="5334000" y="1447800"/>
            <a:ext cx="667512" cy="109728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0" name="Rectangle 199"/>
          <p:cNvSpPr/>
          <p:nvPr/>
        </p:nvSpPr>
        <p:spPr>
          <a:xfrm>
            <a:off x="5294376" y="1493520"/>
            <a:ext cx="667512" cy="109728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6" name="Group 139"/>
          <p:cNvGrpSpPr/>
          <p:nvPr/>
        </p:nvGrpSpPr>
        <p:grpSpPr>
          <a:xfrm>
            <a:off x="5257800" y="1541605"/>
            <a:ext cx="666118" cy="1097280"/>
            <a:chOff x="5715000" y="1236805"/>
            <a:chExt cx="666118" cy="1097280"/>
          </a:xfrm>
        </p:grpSpPr>
        <p:pic>
          <p:nvPicPr>
            <p:cNvPr id="202" name="Picture 201" descr="image15.png"/>
            <p:cNvPicPr>
              <a:picLocks noChangeAspect="1"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5715000" y="1236805"/>
              <a:ext cx="666118" cy="1097280"/>
            </a:xfrm>
            <a:prstGeom prst="rect">
              <a:avLst/>
            </a:prstGeom>
          </p:spPr>
        </p:pic>
        <p:sp>
          <p:nvSpPr>
            <p:cNvPr id="203" name="Rectangle 202"/>
            <p:cNvSpPr/>
            <p:nvPr/>
          </p:nvSpPr>
          <p:spPr>
            <a:xfrm rot="17506315">
              <a:off x="5863176" y="1421970"/>
              <a:ext cx="82891" cy="344962"/>
            </a:xfrm>
            <a:prstGeom prst="rect">
              <a:avLst/>
            </a:prstGeom>
            <a:noFill/>
            <a:ln w="22225" cap="sq">
              <a:solidFill>
                <a:srgbClr val="FF0000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7" name="Group 31"/>
            <p:cNvGrpSpPr/>
            <p:nvPr/>
          </p:nvGrpSpPr>
          <p:grpSpPr>
            <a:xfrm>
              <a:off x="5946785" y="1284212"/>
              <a:ext cx="332652" cy="979636"/>
              <a:chOff x="2665422" y="2046565"/>
              <a:chExt cx="993334" cy="2925298"/>
            </a:xfrm>
          </p:grpSpPr>
          <p:sp>
            <p:nvSpPr>
              <p:cNvPr id="206" name="Rounded Rectangle 205"/>
              <p:cNvSpPr/>
              <p:nvPr/>
            </p:nvSpPr>
            <p:spPr>
              <a:xfrm rot="20605871">
                <a:off x="2665422" y="2046565"/>
                <a:ext cx="456991" cy="533400"/>
              </a:xfrm>
              <a:prstGeom prst="roundRect">
                <a:avLst/>
              </a:prstGeom>
              <a:noFill/>
              <a:ln w="19050">
                <a:solidFill>
                  <a:srgbClr val="FF00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7" name="Rounded Rectangle 18"/>
              <p:cNvSpPr/>
              <p:nvPr/>
            </p:nvSpPr>
            <p:spPr>
              <a:xfrm rot="20255247">
                <a:off x="2895497" y="2503028"/>
                <a:ext cx="641572" cy="914400"/>
              </a:xfrm>
              <a:prstGeom prst="roundRect">
                <a:avLst/>
              </a:prstGeom>
              <a:noFill/>
              <a:ln w="19050">
                <a:solidFill>
                  <a:srgbClr val="FF00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8" name="Rounded Rectangle 207"/>
              <p:cNvSpPr/>
              <p:nvPr/>
            </p:nvSpPr>
            <p:spPr>
              <a:xfrm rot="19957910">
                <a:off x="3217280" y="2419908"/>
                <a:ext cx="228070" cy="460483"/>
              </a:xfrm>
              <a:prstGeom prst="roundRect">
                <a:avLst/>
              </a:prstGeom>
              <a:noFill/>
              <a:ln w="19050"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9" name="Rounded Rectangle 208"/>
              <p:cNvSpPr/>
              <p:nvPr/>
            </p:nvSpPr>
            <p:spPr>
              <a:xfrm rot="3966386">
                <a:off x="3067035" y="2675718"/>
                <a:ext cx="238043" cy="592658"/>
              </a:xfrm>
              <a:prstGeom prst="roundRect">
                <a:avLst/>
              </a:prstGeom>
              <a:noFill/>
              <a:ln w="19050"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0" name="Rounded Rectangle 209"/>
              <p:cNvSpPr/>
              <p:nvPr/>
            </p:nvSpPr>
            <p:spPr>
              <a:xfrm rot="21417997">
                <a:off x="2677367" y="2741022"/>
                <a:ext cx="228070" cy="536685"/>
              </a:xfrm>
              <a:prstGeom prst="roundRect">
                <a:avLst/>
              </a:prstGeom>
              <a:noFill/>
              <a:ln w="19050"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1" name="Rounded Rectangle 210"/>
              <p:cNvSpPr/>
              <p:nvPr/>
            </p:nvSpPr>
            <p:spPr>
              <a:xfrm rot="10584277">
                <a:off x="2751946" y="3046086"/>
                <a:ext cx="207937" cy="386515"/>
              </a:xfrm>
              <a:prstGeom prst="roundRect">
                <a:avLst/>
              </a:prstGeom>
              <a:noFill/>
              <a:ln w="19050"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2" name="Rounded Rectangle 211"/>
              <p:cNvSpPr/>
              <p:nvPr/>
            </p:nvSpPr>
            <p:spPr>
              <a:xfrm rot="789981">
                <a:off x="3270414" y="3357572"/>
                <a:ext cx="388342" cy="697760"/>
              </a:xfrm>
              <a:prstGeom prst="roundRect">
                <a:avLst/>
              </a:prstGeom>
              <a:noFill/>
              <a:ln w="19050">
                <a:solidFill>
                  <a:srgbClr val="00FF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3" name="Rounded Rectangle 212"/>
              <p:cNvSpPr/>
              <p:nvPr/>
            </p:nvSpPr>
            <p:spPr>
              <a:xfrm rot="789981">
                <a:off x="2898612" y="3490953"/>
                <a:ext cx="396225" cy="741242"/>
              </a:xfrm>
              <a:prstGeom prst="roundRect">
                <a:avLst/>
              </a:prstGeom>
              <a:noFill/>
              <a:ln w="19050">
                <a:solidFill>
                  <a:srgbClr val="00FF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4" name="Rounded Rectangle 213"/>
              <p:cNvSpPr/>
              <p:nvPr/>
            </p:nvSpPr>
            <p:spPr>
              <a:xfrm rot="222206">
                <a:off x="3198888" y="3988078"/>
                <a:ext cx="318735" cy="969630"/>
              </a:xfrm>
              <a:prstGeom prst="roundRect">
                <a:avLst/>
              </a:prstGeom>
              <a:noFill/>
              <a:ln w="19050">
                <a:solidFill>
                  <a:srgbClr val="00FF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5" name="Rounded Rectangle 214"/>
              <p:cNvSpPr/>
              <p:nvPr/>
            </p:nvSpPr>
            <p:spPr>
              <a:xfrm rot="18974320">
                <a:off x="2986136" y="4115779"/>
                <a:ext cx="343390" cy="856084"/>
              </a:xfrm>
              <a:prstGeom prst="roundRect">
                <a:avLst/>
              </a:prstGeom>
              <a:noFill/>
              <a:ln w="19050">
                <a:solidFill>
                  <a:srgbClr val="00FF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05" name="Rectangle 204"/>
            <p:cNvSpPr>
              <a:spLocks noChangeAspect="1"/>
            </p:cNvSpPr>
            <p:nvPr/>
          </p:nvSpPr>
          <p:spPr>
            <a:xfrm rot="17535029">
              <a:off x="5843053" y="1402747"/>
              <a:ext cx="125549" cy="379098"/>
            </a:xfrm>
            <a:prstGeom prst="rect">
              <a:avLst/>
            </a:prstGeom>
            <a:noFill/>
            <a:ln w="9525" cap="sq">
              <a:solidFill>
                <a:srgbClr val="FF0000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16" name="Rectangle 215"/>
          <p:cNvSpPr/>
          <p:nvPr/>
        </p:nvSpPr>
        <p:spPr>
          <a:xfrm>
            <a:off x="6391656" y="1447800"/>
            <a:ext cx="667512" cy="109728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7" name="Rectangle 216"/>
          <p:cNvSpPr/>
          <p:nvPr/>
        </p:nvSpPr>
        <p:spPr>
          <a:xfrm>
            <a:off x="6355080" y="1493520"/>
            <a:ext cx="667512" cy="109728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8" name="Group 133"/>
          <p:cNvGrpSpPr>
            <a:grpSpLocks noChangeAspect="1"/>
          </p:cNvGrpSpPr>
          <p:nvPr/>
        </p:nvGrpSpPr>
        <p:grpSpPr>
          <a:xfrm>
            <a:off x="6324600" y="1541605"/>
            <a:ext cx="666118" cy="1097280"/>
            <a:chOff x="5486400" y="1905000"/>
            <a:chExt cx="1981200" cy="3263576"/>
          </a:xfrm>
        </p:grpSpPr>
        <p:pic>
          <p:nvPicPr>
            <p:cNvPr id="219" name="Picture 218" descr="object.png"/>
            <p:cNvPicPr>
              <a:picLocks noChangeAspect="1"/>
            </p:cNvPicPr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5486400" y="1905000"/>
              <a:ext cx="1981200" cy="3263576"/>
            </a:xfrm>
            <a:prstGeom prst="rect">
              <a:avLst/>
            </a:prstGeom>
          </p:spPr>
        </p:pic>
        <p:sp>
          <p:nvSpPr>
            <p:cNvPr id="220" name="Rounded Rectangle 219"/>
            <p:cNvSpPr/>
            <p:nvPr/>
          </p:nvSpPr>
          <p:spPr>
            <a:xfrm>
              <a:off x="6248400" y="2209800"/>
              <a:ext cx="304800" cy="457200"/>
            </a:xfrm>
            <a:prstGeom prst="roundRect">
              <a:avLst/>
            </a:prstGeom>
            <a:noFill/>
            <a:ln w="19050">
              <a:solidFill>
                <a:srgbClr val="FF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1" name="Rounded Rectangle 220"/>
            <p:cNvSpPr/>
            <p:nvPr/>
          </p:nvSpPr>
          <p:spPr>
            <a:xfrm>
              <a:off x="6172200" y="2590800"/>
              <a:ext cx="609600" cy="990600"/>
            </a:xfrm>
            <a:prstGeom prst="roundRect">
              <a:avLst/>
            </a:prstGeom>
            <a:noFill/>
            <a:ln w="19050">
              <a:solidFill>
                <a:srgbClr val="FF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2" name="Rounded Rectangle 221"/>
            <p:cNvSpPr/>
            <p:nvPr/>
          </p:nvSpPr>
          <p:spPr>
            <a:xfrm rot="8355878">
              <a:off x="6602823" y="2157337"/>
              <a:ext cx="169963" cy="448723"/>
            </a:xfrm>
            <a:prstGeom prst="roundRect">
              <a:avLst/>
            </a:prstGeom>
            <a:noFill/>
            <a:ln w="19050"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3" name="Rounded Rectangle 222"/>
            <p:cNvSpPr/>
            <p:nvPr/>
          </p:nvSpPr>
          <p:spPr>
            <a:xfrm rot="13506310">
              <a:off x="6630061" y="2442439"/>
              <a:ext cx="173357" cy="334049"/>
            </a:xfrm>
            <a:prstGeom prst="roundRect">
              <a:avLst/>
            </a:prstGeom>
            <a:noFill/>
            <a:ln w="19050"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4" name="Rounded Rectangle 223"/>
            <p:cNvSpPr/>
            <p:nvPr/>
          </p:nvSpPr>
          <p:spPr>
            <a:xfrm rot="8268781">
              <a:off x="5892401" y="2302939"/>
              <a:ext cx="228070" cy="460483"/>
            </a:xfrm>
            <a:prstGeom prst="roundRect">
              <a:avLst/>
            </a:prstGeom>
            <a:noFill/>
            <a:ln w="19050"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5" name="Rounded Rectangle 224"/>
            <p:cNvSpPr/>
            <p:nvPr/>
          </p:nvSpPr>
          <p:spPr>
            <a:xfrm rot="14320704">
              <a:off x="6033628" y="1815719"/>
              <a:ext cx="187210" cy="704952"/>
            </a:xfrm>
            <a:prstGeom prst="roundRect">
              <a:avLst/>
            </a:prstGeom>
            <a:noFill/>
            <a:ln w="19050"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6" name="Rounded Rectangle 225"/>
            <p:cNvSpPr/>
            <p:nvPr/>
          </p:nvSpPr>
          <p:spPr>
            <a:xfrm rot="378764">
              <a:off x="6481815" y="3626266"/>
              <a:ext cx="378692" cy="719559"/>
            </a:xfrm>
            <a:prstGeom prst="roundRect">
              <a:avLst/>
            </a:prstGeom>
            <a:noFill/>
            <a:ln w="19050">
              <a:solidFill>
                <a:srgbClr val="00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7" name="Rounded Rectangle 226"/>
            <p:cNvSpPr/>
            <p:nvPr/>
          </p:nvSpPr>
          <p:spPr>
            <a:xfrm rot="21413603">
              <a:off x="6171024" y="3620222"/>
              <a:ext cx="383504" cy="591266"/>
            </a:xfrm>
            <a:prstGeom prst="roundRect">
              <a:avLst/>
            </a:prstGeom>
            <a:noFill/>
            <a:ln w="19050">
              <a:solidFill>
                <a:srgbClr val="00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8" name="Rounded Rectangle 227"/>
            <p:cNvSpPr/>
            <p:nvPr/>
          </p:nvSpPr>
          <p:spPr>
            <a:xfrm rot="21249300">
              <a:off x="6248594" y="4132084"/>
              <a:ext cx="304739" cy="897974"/>
            </a:xfrm>
            <a:prstGeom prst="roundRect">
              <a:avLst/>
            </a:prstGeom>
            <a:noFill/>
            <a:ln w="19050">
              <a:solidFill>
                <a:srgbClr val="00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9" name="Rounded Rectangle 228"/>
            <p:cNvSpPr/>
            <p:nvPr/>
          </p:nvSpPr>
          <p:spPr>
            <a:xfrm rot="1220503">
              <a:off x="6412503" y="4222644"/>
              <a:ext cx="281870" cy="556311"/>
            </a:xfrm>
            <a:prstGeom prst="roundRect">
              <a:avLst/>
            </a:prstGeom>
            <a:noFill/>
            <a:ln w="19050">
              <a:solidFill>
                <a:srgbClr val="00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0" name="Rectangle 229"/>
            <p:cNvSpPr/>
            <p:nvPr/>
          </p:nvSpPr>
          <p:spPr>
            <a:xfrm>
              <a:off x="6404187" y="1938867"/>
              <a:ext cx="112889" cy="112889"/>
            </a:xfrm>
            <a:prstGeom prst="rect">
              <a:avLst/>
            </a:prstGeom>
            <a:noFill/>
            <a:ln w="22225" cap="sq">
              <a:solidFill>
                <a:srgbClr val="FF0000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1" name="Rectangle 230"/>
            <p:cNvSpPr>
              <a:spLocks noChangeAspect="1"/>
            </p:cNvSpPr>
            <p:nvPr/>
          </p:nvSpPr>
          <p:spPr>
            <a:xfrm>
              <a:off x="6370320" y="1905000"/>
              <a:ext cx="182880" cy="182880"/>
            </a:xfrm>
            <a:prstGeom prst="rect">
              <a:avLst/>
            </a:prstGeom>
            <a:noFill/>
            <a:ln w="9525" cap="sq">
              <a:solidFill>
                <a:srgbClr val="FF0000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6" name="TextBox 95"/>
          <p:cNvSpPr txBox="1"/>
          <p:nvPr/>
        </p:nvSpPr>
        <p:spPr>
          <a:xfrm>
            <a:off x="5181600" y="2618601"/>
            <a:ext cx="914400" cy="553998"/>
          </a:xfrm>
          <a:prstGeom prst="rect">
            <a:avLst/>
          </a:prstGeom>
          <a:noFill/>
          <a:ln w="25400">
            <a:noFill/>
            <a:miter lim="800000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dirty="0" smtClean="0">
                <a:latin typeface="Arial" pitchFamily="34" charset="0"/>
                <a:cs typeface="Arial" pitchFamily="34" charset="0"/>
              </a:rPr>
              <a:t>cricket shot</a:t>
            </a:r>
            <a:endParaRPr lang="en-US" sz="15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7" name="TextBox 96"/>
          <p:cNvSpPr txBox="1"/>
          <p:nvPr/>
        </p:nvSpPr>
        <p:spPr>
          <a:xfrm>
            <a:off x="6248400" y="2608405"/>
            <a:ext cx="990600" cy="553998"/>
          </a:xfrm>
          <a:prstGeom prst="rect">
            <a:avLst/>
          </a:prstGeom>
          <a:noFill/>
          <a:ln w="25400">
            <a:noFill/>
            <a:miter lim="800000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dirty="0" smtClean="0">
                <a:latin typeface="Arial" pitchFamily="34" charset="0"/>
                <a:cs typeface="Arial" pitchFamily="34" charset="0"/>
              </a:rPr>
              <a:t>cricket bowling</a:t>
            </a:r>
            <a:endParaRPr lang="en-US" sz="15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5" name="TextBox 94"/>
          <p:cNvSpPr txBox="1"/>
          <p:nvPr/>
        </p:nvSpPr>
        <p:spPr>
          <a:xfrm>
            <a:off x="6766987" y="6525126"/>
            <a:ext cx="239706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Slide Credit: Yao/Fei-Fei</a:t>
            </a:r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4508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Oval 286"/>
          <p:cNvSpPr>
            <a:spLocks noChangeAspect="1"/>
          </p:cNvSpPr>
          <p:nvPr/>
        </p:nvSpPr>
        <p:spPr>
          <a:xfrm>
            <a:off x="2727960" y="1819656"/>
            <a:ext cx="374904" cy="374904"/>
          </a:xfrm>
          <a:prstGeom prst="ellipse">
            <a:avLst/>
          </a:prstGeom>
          <a:solidFill>
            <a:srgbClr val="0000FF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ubtitle 2"/>
          <p:cNvSpPr txBox="1">
            <a:spLocks/>
          </p:cNvSpPr>
          <p:nvPr/>
        </p:nvSpPr>
        <p:spPr>
          <a:xfrm>
            <a:off x="2514600" y="381000"/>
            <a:ext cx="4572000" cy="5334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Model Learning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53" name="Subtitle 2"/>
          <p:cNvSpPr txBox="1">
            <a:spLocks/>
          </p:cNvSpPr>
          <p:nvPr/>
        </p:nvSpPr>
        <p:spPr>
          <a:xfrm>
            <a:off x="533400" y="4191000"/>
            <a:ext cx="1066800" cy="3810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200" b="1" i="0" u="sng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Goals:</a:t>
            </a:r>
            <a:endParaRPr kumimoji="0" lang="en-US" sz="2200" b="1" i="0" u="sng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3505200" y="5596128"/>
            <a:ext cx="2667000" cy="384721"/>
          </a:xfrm>
          <a:prstGeom prst="rect">
            <a:avLst/>
          </a:prstGeom>
          <a:noFill/>
          <a:ln w="25400">
            <a:noFill/>
            <a:miter lim="800000"/>
          </a:ln>
        </p:spPr>
        <p:txBody>
          <a:bodyPr wrap="square" rtlCol="0">
            <a:spAutoFit/>
          </a:bodyPr>
          <a:lstStyle/>
          <a:p>
            <a:r>
              <a:rPr lang="en-US" sz="1900" b="1" dirty="0" smtClean="0">
                <a:latin typeface="Arial" pitchFamily="34" charset="0"/>
                <a:cs typeface="Arial" pitchFamily="34" charset="0"/>
              </a:rPr>
              <a:t>Parameter estimation</a:t>
            </a:r>
          </a:p>
        </p:txBody>
      </p:sp>
      <p:sp>
        <p:nvSpPr>
          <p:cNvPr id="139" name="TextBox 138"/>
          <p:cNvSpPr txBox="1"/>
          <p:nvPr/>
        </p:nvSpPr>
        <p:spPr>
          <a:xfrm>
            <a:off x="3505200" y="4672584"/>
            <a:ext cx="2133600" cy="384721"/>
          </a:xfrm>
          <a:prstGeom prst="rect">
            <a:avLst/>
          </a:prstGeom>
          <a:noFill/>
          <a:ln w="25400">
            <a:noFill/>
            <a:miter lim="800000"/>
          </a:ln>
        </p:spPr>
        <p:txBody>
          <a:bodyPr wrap="square" rtlCol="0">
            <a:spAutoFit/>
          </a:bodyPr>
          <a:lstStyle/>
          <a:p>
            <a:r>
              <a:rPr lang="en-US" sz="1900" b="1" dirty="0" smtClean="0">
                <a:latin typeface="Arial" pitchFamily="34" charset="0"/>
                <a:cs typeface="Arial" pitchFamily="34" charset="0"/>
              </a:rPr>
              <a:t>Hidden variables</a:t>
            </a:r>
          </a:p>
        </p:txBody>
      </p:sp>
      <p:sp>
        <p:nvSpPr>
          <p:cNvPr id="140" name="TextBox 139"/>
          <p:cNvSpPr txBox="1"/>
          <p:nvPr/>
        </p:nvSpPr>
        <p:spPr>
          <a:xfrm>
            <a:off x="3505200" y="5038344"/>
            <a:ext cx="2286000" cy="384721"/>
          </a:xfrm>
          <a:prstGeom prst="rect">
            <a:avLst/>
          </a:prstGeom>
          <a:noFill/>
          <a:ln w="25400">
            <a:noFill/>
            <a:miter lim="800000"/>
          </a:ln>
        </p:spPr>
        <p:txBody>
          <a:bodyPr wrap="square" rtlCol="0">
            <a:spAutoFit/>
          </a:bodyPr>
          <a:lstStyle/>
          <a:p>
            <a:r>
              <a:rPr lang="en-US" sz="1900" b="1" dirty="0" smtClean="0">
                <a:latin typeface="Arial" pitchFamily="34" charset="0"/>
                <a:cs typeface="Arial" pitchFamily="34" charset="0"/>
              </a:rPr>
              <a:t>Structure learning</a:t>
            </a:r>
          </a:p>
        </p:txBody>
      </p:sp>
      <p:sp>
        <p:nvSpPr>
          <p:cNvPr id="161" name="Left Brace 160"/>
          <p:cNvSpPr/>
          <p:nvPr/>
        </p:nvSpPr>
        <p:spPr>
          <a:xfrm flipH="1">
            <a:off x="3212592" y="5562600"/>
            <a:ext cx="228600" cy="438912"/>
          </a:xfrm>
          <a:prstGeom prst="leftBrace">
            <a:avLst>
              <a:gd name="adj1" fmla="val 30019"/>
              <a:gd name="adj2" fmla="val 50000"/>
            </a:avLst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2" name="Straight Arrow Connector 161"/>
          <p:cNvCxnSpPr/>
          <p:nvPr/>
        </p:nvCxnSpPr>
        <p:spPr>
          <a:xfrm>
            <a:off x="3200400" y="4864608"/>
            <a:ext cx="304800" cy="1489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4" name="Straight Arrow Connector 163"/>
          <p:cNvCxnSpPr/>
          <p:nvPr/>
        </p:nvCxnSpPr>
        <p:spPr>
          <a:xfrm>
            <a:off x="3200400" y="5221224"/>
            <a:ext cx="304800" cy="1489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oup 8"/>
          <p:cNvGrpSpPr>
            <a:grpSpLocks noChangeAspect="1"/>
          </p:cNvGrpSpPr>
          <p:nvPr/>
        </p:nvGrpSpPr>
        <p:grpSpPr>
          <a:xfrm>
            <a:off x="1371600" y="1097280"/>
            <a:ext cx="2668273" cy="3017520"/>
            <a:chOff x="5089169" y="1219200"/>
            <a:chExt cx="3369031" cy="3810000"/>
          </a:xfrm>
        </p:grpSpPr>
        <p:sp>
          <p:nvSpPr>
            <p:cNvPr id="203" name="Oval 202"/>
            <p:cNvSpPr>
              <a:spLocks noChangeAspect="1"/>
            </p:cNvSpPr>
            <p:nvPr/>
          </p:nvSpPr>
          <p:spPr>
            <a:xfrm>
              <a:off x="6858000" y="2176272"/>
              <a:ext cx="365760" cy="365760"/>
            </a:xfrm>
            <a:prstGeom prst="ellipse">
              <a:avLst/>
            </a:prstGeom>
            <a:noFill/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300" i="1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H</a:t>
              </a:r>
              <a:endParaRPr lang="en-US" sz="13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04" name="Oval 203"/>
            <p:cNvSpPr>
              <a:spLocks noChangeAspect="1"/>
            </p:cNvSpPr>
            <p:nvPr/>
          </p:nvSpPr>
          <p:spPr>
            <a:xfrm>
              <a:off x="5105400" y="2895600"/>
              <a:ext cx="365760" cy="365760"/>
            </a:xfrm>
            <a:prstGeom prst="ellipse">
              <a:avLst/>
            </a:prstGeom>
            <a:noFill/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300" i="1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O</a:t>
              </a:r>
              <a:endParaRPr lang="en-US" sz="13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05" name="Oval 204"/>
            <p:cNvSpPr>
              <a:spLocks noChangeAspect="1"/>
            </p:cNvSpPr>
            <p:nvPr/>
          </p:nvSpPr>
          <p:spPr>
            <a:xfrm>
              <a:off x="6019800" y="1219200"/>
              <a:ext cx="365760" cy="365760"/>
            </a:xfrm>
            <a:prstGeom prst="ellipse">
              <a:avLst/>
            </a:prstGeom>
            <a:noFill/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300" i="1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A</a:t>
              </a:r>
              <a:endParaRPr lang="en-US" sz="13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grpSp>
          <p:nvGrpSpPr>
            <p:cNvPr id="3" name="Group 177"/>
            <p:cNvGrpSpPr/>
            <p:nvPr/>
          </p:nvGrpSpPr>
          <p:grpSpPr>
            <a:xfrm>
              <a:off x="6165477" y="2488468"/>
              <a:ext cx="1904327" cy="1085536"/>
              <a:chOff x="5632077" y="2793268"/>
              <a:chExt cx="1904327" cy="1085536"/>
            </a:xfrm>
          </p:grpSpPr>
          <p:cxnSp>
            <p:nvCxnSpPr>
              <p:cNvPr id="246" name="Straight Connector 245"/>
              <p:cNvCxnSpPr>
                <a:stCxn id="237" idx="0"/>
                <a:endCxn id="203" idx="3"/>
              </p:cNvCxnSpPr>
              <p:nvPr/>
            </p:nvCxnSpPr>
            <p:spPr>
              <a:xfrm rot="5400000" flipH="1" flipV="1">
                <a:off x="5496754" y="2928592"/>
                <a:ext cx="1016732" cy="746086"/>
              </a:xfrm>
              <a:prstGeom prst="line">
                <a:avLst/>
              </a:prstGeom>
              <a:ln w="25400">
                <a:solidFill>
                  <a:srgbClr val="0000FF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7" name="Straight Connector 246"/>
              <p:cNvCxnSpPr>
                <a:stCxn id="234" idx="0"/>
                <a:endCxn id="203" idx="4"/>
              </p:cNvCxnSpPr>
              <p:nvPr/>
            </p:nvCxnSpPr>
            <p:spPr>
              <a:xfrm rot="5400000" flipH="1" flipV="1">
                <a:off x="5961724" y="3264245"/>
                <a:ext cx="963168" cy="128343"/>
              </a:xfrm>
              <a:prstGeom prst="line">
                <a:avLst/>
              </a:prstGeom>
              <a:ln w="25400">
                <a:solidFill>
                  <a:srgbClr val="0000FF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8" name="Straight Connector 247"/>
              <p:cNvCxnSpPr>
                <a:stCxn id="233" idx="1"/>
                <a:endCxn id="203" idx="5"/>
              </p:cNvCxnSpPr>
              <p:nvPr/>
            </p:nvCxnSpPr>
            <p:spPr>
              <a:xfrm rot="16200000" flipV="1">
                <a:off x="6543832" y="2886232"/>
                <a:ext cx="1085536" cy="899608"/>
              </a:xfrm>
              <a:prstGeom prst="line">
                <a:avLst/>
              </a:prstGeom>
              <a:ln w="25400">
                <a:solidFill>
                  <a:srgbClr val="0000FF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aphicFrame>
          <p:nvGraphicFramePr>
            <p:cNvPr id="207" name="Object 4"/>
            <p:cNvGraphicFramePr>
              <a:graphicFrameLocks noChangeAspect="1"/>
            </p:cNvGraphicFramePr>
            <p:nvPr/>
          </p:nvGraphicFramePr>
          <p:xfrm>
            <a:off x="7391400" y="4781550"/>
            <a:ext cx="381000" cy="1714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95682" name="Equation" r:id="rId4" imgW="330120" imgH="164880" progId="Equation.DSMT4">
                    <p:embed/>
                  </p:oleObj>
                </mc:Choice>
                <mc:Fallback>
                  <p:oleObj name="Equation" r:id="rId4" imgW="330120" imgH="16488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391400" y="4781550"/>
                          <a:ext cx="381000" cy="17145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pSp>
          <p:nvGrpSpPr>
            <p:cNvPr id="6" name="Group 182"/>
            <p:cNvGrpSpPr/>
            <p:nvPr/>
          </p:nvGrpSpPr>
          <p:grpSpPr>
            <a:xfrm>
              <a:off x="5089169" y="4233881"/>
              <a:ext cx="457200" cy="399079"/>
              <a:chOff x="4555769" y="4538681"/>
              <a:chExt cx="457200" cy="399079"/>
            </a:xfrm>
          </p:grpSpPr>
          <p:sp>
            <p:nvSpPr>
              <p:cNvPr id="244" name="TextBox 243"/>
              <p:cNvSpPr txBox="1"/>
              <p:nvPr/>
            </p:nvSpPr>
            <p:spPr>
              <a:xfrm>
                <a:off x="4555769" y="4538681"/>
                <a:ext cx="457200" cy="3583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300" i="1" dirty="0" smtClean="0">
                    <a:latin typeface="Times New Roman" pitchFamily="18" charset="0"/>
                    <a:cs typeface="Times New Roman" pitchFamily="18" charset="0"/>
                  </a:rPr>
                  <a:t>f</a:t>
                </a:r>
                <a:r>
                  <a:rPr lang="en-US" sz="1300" i="1" baseline="-25000" dirty="0" smtClean="0">
                    <a:latin typeface="Times New Roman" pitchFamily="18" charset="0"/>
                    <a:cs typeface="Times New Roman" pitchFamily="18" charset="0"/>
                  </a:rPr>
                  <a:t>O</a:t>
                </a:r>
                <a:endParaRPr lang="en-US" sz="1300" i="1" baseline="-250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245" name="Oval 244"/>
              <p:cNvSpPr>
                <a:spLocks noChangeAspect="1"/>
              </p:cNvSpPr>
              <p:nvPr/>
            </p:nvSpPr>
            <p:spPr>
              <a:xfrm>
                <a:off x="4572000" y="4572000"/>
                <a:ext cx="365760" cy="365760"/>
              </a:xfrm>
              <a:prstGeom prst="ellipse">
                <a:avLst/>
              </a:prstGeom>
              <a:noFill/>
              <a:ln w="222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i="1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grpSp>
          <p:nvGrpSpPr>
            <p:cNvPr id="7" name="Group 183"/>
            <p:cNvGrpSpPr/>
            <p:nvPr/>
          </p:nvGrpSpPr>
          <p:grpSpPr>
            <a:xfrm>
              <a:off x="5943600" y="4648200"/>
              <a:ext cx="457200" cy="381000"/>
              <a:chOff x="5410200" y="5010150"/>
              <a:chExt cx="457200" cy="381000"/>
            </a:xfrm>
          </p:grpSpPr>
          <p:sp>
            <p:nvSpPr>
              <p:cNvPr id="242" name="TextBox 241"/>
              <p:cNvSpPr txBox="1"/>
              <p:nvPr/>
            </p:nvSpPr>
            <p:spPr>
              <a:xfrm>
                <a:off x="5410200" y="5010150"/>
                <a:ext cx="457200" cy="3583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300" i="1" dirty="0" smtClean="0">
                    <a:latin typeface="Times New Roman" pitchFamily="18" charset="0"/>
                    <a:cs typeface="Times New Roman" pitchFamily="18" charset="0"/>
                  </a:rPr>
                  <a:t>f</a:t>
                </a:r>
                <a:r>
                  <a:rPr lang="en-US" sz="1300" baseline="-25000" dirty="0" smtClean="0">
                    <a:latin typeface="Times New Roman" pitchFamily="18" charset="0"/>
                    <a:cs typeface="Times New Roman" pitchFamily="18" charset="0"/>
                  </a:rPr>
                  <a:t>1</a:t>
                </a:r>
                <a:endParaRPr lang="en-US" sz="1300" baseline="-250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243" name="Oval 242"/>
              <p:cNvSpPr>
                <a:spLocks noChangeAspect="1"/>
              </p:cNvSpPr>
              <p:nvPr/>
            </p:nvSpPr>
            <p:spPr>
              <a:xfrm>
                <a:off x="5425440" y="5025390"/>
                <a:ext cx="365760" cy="365760"/>
              </a:xfrm>
              <a:prstGeom prst="ellipse">
                <a:avLst/>
              </a:prstGeom>
              <a:noFill/>
              <a:ln w="222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 baseline="-250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grpSp>
          <p:nvGrpSpPr>
            <p:cNvPr id="8" name="Group 184"/>
            <p:cNvGrpSpPr/>
            <p:nvPr/>
          </p:nvGrpSpPr>
          <p:grpSpPr>
            <a:xfrm>
              <a:off x="6705600" y="4648200"/>
              <a:ext cx="457200" cy="381000"/>
              <a:chOff x="6172200" y="4953000"/>
              <a:chExt cx="457200" cy="381000"/>
            </a:xfrm>
          </p:grpSpPr>
          <p:sp>
            <p:nvSpPr>
              <p:cNvPr id="240" name="TextBox 239"/>
              <p:cNvSpPr txBox="1"/>
              <p:nvPr/>
            </p:nvSpPr>
            <p:spPr>
              <a:xfrm>
                <a:off x="6172200" y="4953000"/>
                <a:ext cx="457200" cy="3583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300" i="1" dirty="0" smtClean="0">
                    <a:latin typeface="Times New Roman" pitchFamily="18" charset="0"/>
                    <a:cs typeface="Times New Roman" pitchFamily="18" charset="0"/>
                  </a:rPr>
                  <a:t>f</a:t>
                </a:r>
                <a:r>
                  <a:rPr lang="en-US" sz="1300" baseline="-25000" dirty="0" smtClean="0">
                    <a:latin typeface="Times New Roman" pitchFamily="18" charset="0"/>
                    <a:cs typeface="Times New Roman" pitchFamily="18" charset="0"/>
                  </a:rPr>
                  <a:t>2</a:t>
                </a:r>
                <a:endParaRPr lang="en-US" sz="1300" baseline="-250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241" name="Oval 240"/>
              <p:cNvSpPr>
                <a:spLocks noChangeAspect="1"/>
              </p:cNvSpPr>
              <p:nvPr/>
            </p:nvSpPr>
            <p:spPr>
              <a:xfrm>
                <a:off x="6187440" y="4968240"/>
                <a:ext cx="365760" cy="365760"/>
              </a:xfrm>
              <a:prstGeom prst="ellipse">
                <a:avLst/>
              </a:prstGeom>
              <a:noFill/>
              <a:ln w="222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 baseline="-250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grpSp>
          <p:nvGrpSpPr>
            <p:cNvPr id="9" name="Group 185"/>
            <p:cNvGrpSpPr/>
            <p:nvPr/>
          </p:nvGrpSpPr>
          <p:grpSpPr>
            <a:xfrm>
              <a:off x="8001000" y="4648200"/>
              <a:ext cx="457200" cy="381000"/>
              <a:chOff x="7467600" y="5029200"/>
              <a:chExt cx="457200" cy="381000"/>
            </a:xfrm>
          </p:grpSpPr>
          <p:sp>
            <p:nvSpPr>
              <p:cNvPr id="238" name="TextBox 237"/>
              <p:cNvSpPr txBox="1"/>
              <p:nvPr/>
            </p:nvSpPr>
            <p:spPr>
              <a:xfrm>
                <a:off x="7467600" y="5029200"/>
                <a:ext cx="457200" cy="3583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300" i="1" dirty="0" smtClean="0">
                    <a:latin typeface="Times New Roman" pitchFamily="18" charset="0"/>
                    <a:cs typeface="Times New Roman" pitchFamily="18" charset="0"/>
                  </a:rPr>
                  <a:t>f</a:t>
                </a:r>
                <a:r>
                  <a:rPr lang="en-US" sz="1300" i="1" baseline="-25000" dirty="0" smtClean="0">
                    <a:latin typeface="Times New Roman" pitchFamily="18" charset="0"/>
                    <a:cs typeface="Times New Roman" pitchFamily="18" charset="0"/>
                  </a:rPr>
                  <a:t>N</a:t>
                </a:r>
                <a:endParaRPr lang="en-US" sz="1300" i="1" baseline="-250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239" name="Oval 238"/>
              <p:cNvSpPr>
                <a:spLocks noChangeAspect="1"/>
              </p:cNvSpPr>
              <p:nvPr/>
            </p:nvSpPr>
            <p:spPr>
              <a:xfrm>
                <a:off x="7482840" y="5044440"/>
                <a:ext cx="365760" cy="365760"/>
              </a:xfrm>
              <a:prstGeom prst="ellipse">
                <a:avLst/>
              </a:prstGeom>
              <a:noFill/>
              <a:ln w="222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 baseline="-250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graphicFrame>
          <p:nvGraphicFramePr>
            <p:cNvPr id="212" name="Object 4"/>
            <p:cNvGraphicFramePr>
              <a:graphicFrameLocks noChangeAspect="1"/>
            </p:cNvGraphicFramePr>
            <p:nvPr/>
          </p:nvGraphicFramePr>
          <p:xfrm>
            <a:off x="7315200" y="3657600"/>
            <a:ext cx="381000" cy="1714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95683" name="Equation" r:id="rId6" imgW="330120" imgH="164880" progId="Equation.DSMT4">
                    <p:embed/>
                  </p:oleObj>
                </mc:Choice>
                <mc:Fallback>
                  <p:oleObj name="Equation" r:id="rId6" imgW="330120" imgH="16488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315200" y="3657600"/>
                          <a:ext cx="381000" cy="17145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pSp>
          <p:nvGrpSpPr>
            <p:cNvPr id="10" name="Group 156"/>
            <p:cNvGrpSpPr/>
            <p:nvPr/>
          </p:nvGrpSpPr>
          <p:grpSpPr>
            <a:xfrm>
              <a:off x="5936877" y="3505200"/>
              <a:ext cx="457200" cy="381000"/>
              <a:chOff x="5403477" y="3790950"/>
              <a:chExt cx="457200" cy="381000"/>
            </a:xfrm>
          </p:grpSpPr>
          <p:sp>
            <p:nvSpPr>
              <p:cNvPr id="236" name="Oval 235"/>
              <p:cNvSpPr>
                <a:spLocks noChangeAspect="1"/>
              </p:cNvSpPr>
              <p:nvPr/>
            </p:nvSpPr>
            <p:spPr>
              <a:xfrm>
                <a:off x="5425440" y="3806190"/>
                <a:ext cx="365760" cy="365760"/>
              </a:xfrm>
              <a:prstGeom prst="ellipse">
                <a:avLst/>
              </a:prstGeom>
              <a:noFill/>
              <a:ln w="222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 baseline="-250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237" name="TextBox 236"/>
              <p:cNvSpPr txBox="1"/>
              <p:nvPr/>
            </p:nvSpPr>
            <p:spPr>
              <a:xfrm>
                <a:off x="5403477" y="3790950"/>
                <a:ext cx="457200" cy="3583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300" i="1" dirty="0" smtClean="0">
                    <a:latin typeface="Times New Roman" pitchFamily="18" charset="0"/>
                    <a:cs typeface="Times New Roman" pitchFamily="18" charset="0"/>
                  </a:rPr>
                  <a:t>P</a:t>
                </a:r>
                <a:r>
                  <a:rPr lang="en-US" sz="1300" baseline="-25000" dirty="0" smtClean="0">
                    <a:latin typeface="Times New Roman" pitchFamily="18" charset="0"/>
                    <a:cs typeface="Times New Roman" pitchFamily="18" charset="0"/>
                  </a:rPr>
                  <a:t>1</a:t>
                </a:r>
                <a:endParaRPr lang="en-US" sz="1300" baseline="-250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grpSp>
          <p:nvGrpSpPr>
            <p:cNvPr id="11" name="Group 157"/>
            <p:cNvGrpSpPr/>
            <p:nvPr/>
          </p:nvGrpSpPr>
          <p:grpSpPr>
            <a:xfrm>
              <a:off x="6683936" y="3505200"/>
              <a:ext cx="457200" cy="381000"/>
              <a:chOff x="6150536" y="3733800"/>
              <a:chExt cx="457200" cy="381000"/>
            </a:xfrm>
          </p:grpSpPr>
          <p:sp>
            <p:nvSpPr>
              <p:cNvPr id="234" name="TextBox 233"/>
              <p:cNvSpPr txBox="1"/>
              <p:nvPr/>
            </p:nvSpPr>
            <p:spPr>
              <a:xfrm>
                <a:off x="6150536" y="3733800"/>
                <a:ext cx="457200" cy="3583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300" i="1" dirty="0" smtClean="0">
                    <a:latin typeface="Times New Roman" pitchFamily="18" charset="0"/>
                    <a:cs typeface="Times New Roman" pitchFamily="18" charset="0"/>
                  </a:rPr>
                  <a:t>P</a:t>
                </a:r>
                <a:r>
                  <a:rPr lang="en-US" sz="1300" baseline="-25000" dirty="0" smtClean="0">
                    <a:latin typeface="Times New Roman" pitchFamily="18" charset="0"/>
                    <a:cs typeface="Times New Roman" pitchFamily="18" charset="0"/>
                  </a:rPr>
                  <a:t>2</a:t>
                </a:r>
                <a:endParaRPr lang="en-US" sz="1300" baseline="-250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235" name="Oval 234"/>
              <p:cNvSpPr>
                <a:spLocks noChangeAspect="1"/>
              </p:cNvSpPr>
              <p:nvPr/>
            </p:nvSpPr>
            <p:spPr>
              <a:xfrm>
                <a:off x="6187440" y="3749040"/>
                <a:ext cx="365760" cy="365760"/>
              </a:xfrm>
              <a:prstGeom prst="ellipse">
                <a:avLst/>
              </a:prstGeom>
              <a:noFill/>
              <a:ln w="222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 baseline="-250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grpSp>
          <p:nvGrpSpPr>
            <p:cNvPr id="12" name="Group 158"/>
            <p:cNvGrpSpPr/>
            <p:nvPr/>
          </p:nvGrpSpPr>
          <p:grpSpPr>
            <a:xfrm>
              <a:off x="7991288" y="3505200"/>
              <a:ext cx="457200" cy="381000"/>
              <a:chOff x="7457888" y="3810000"/>
              <a:chExt cx="457200" cy="381000"/>
            </a:xfrm>
          </p:grpSpPr>
          <p:sp>
            <p:nvSpPr>
              <p:cNvPr id="232" name="TextBox 231"/>
              <p:cNvSpPr txBox="1"/>
              <p:nvPr/>
            </p:nvSpPr>
            <p:spPr>
              <a:xfrm>
                <a:off x="7457888" y="3810000"/>
                <a:ext cx="457200" cy="3583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300" i="1" dirty="0" smtClean="0">
                    <a:latin typeface="Times New Roman" pitchFamily="18" charset="0"/>
                    <a:cs typeface="Times New Roman" pitchFamily="18" charset="0"/>
                  </a:rPr>
                  <a:t>P</a:t>
                </a:r>
                <a:r>
                  <a:rPr lang="en-US" sz="1300" i="1" baseline="-25000" dirty="0" smtClean="0">
                    <a:latin typeface="Times New Roman" pitchFamily="18" charset="0"/>
                    <a:cs typeface="Times New Roman" pitchFamily="18" charset="0"/>
                  </a:rPr>
                  <a:t>N</a:t>
                </a:r>
                <a:endParaRPr lang="en-US" sz="1300" i="1" baseline="-250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233" name="Oval 232"/>
              <p:cNvSpPr>
                <a:spLocks noChangeAspect="1"/>
              </p:cNvSpPr>
              <p:nvPr/>
            </p:nvSpPr>
            <p:spPr>
              <a:xfrm>
                <a:off x="7482840" y="3825240"/>
                <a:ext cx="365760" cy="365760"/>
              </a:xfrm>
              <a:prstGeom prst="ellipse">
                <a:avLst/>
              </a:prstGeom>
              <a:noFill/>
              <a:ln w="222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 baseline="-250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grpSp>
          <p:nvGrpSpPr>
            <p:cNvPr id="13" name="Group 180"/>
            <p:cNvGrpSpPr/>
            <p:nvPr/>
          </p:nvGrpSpPr>
          <p:grpSpPr>
            <a:xfrm>
              <a:off x="5288280" y="3261360"/>
              <a:ext cx="2910840" cy="1402080"/>
              <a:chOff x="4754880" y="3566160"/>
              <a:chExt cx="2910840" cy="1402080"/>
            </a:xfrm>
          </p:grpSpPr>
          <p:cxnSp>
            <p:nvCxnSpPr>
              <p:cNvPr id="228" name="Straight Connector 24"/>
              <p:cNvCxnSpPr>
                <a:stCxn id="245" idx="0"/>
                <a:endCxn id="204" idx="4"/>
              </p:cNvCxnSpPr>
              <p:nvPr/>
            </p:nvCxnSpPr>
            <p:spPr>
              <a:xfrm rot="5400000" flipH="1" flipV="1">
                <a:off x="4251960" y="4069080"/>
                <a:ext cx="1005840" cy="0"/>
              </a:xfrm>
              <a:prstGeom prst="line">
                <a:avLst/>
              </a:prstGeom>
              <a:ln w="222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9" name="Straight Connector 228"/>
              <p:cNvCxnSpPr>
                <a:stCxn id="243" idx="0"/>
                <a:endCxn id="236" idx="4"/>
              </p:cNvCxnSpPr>
              <p:nvPr/>
            </p:nvCxnSpPr>
            <p:spPr>
              <a:xfrm rot="5400000" flipH="1" flipV="1">
                <a:off x="5219700" y="4579620"/>
                <a:ext cx="777240" cy="0"/>
              </a:xfrm>
              <a:prstGeom prst="line">
                <a:avLst/>
              </a:prstGeom>
              <a:ln w="222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0" name="Straight Connector 229"/>
              <p:cNvCxnSpPr>
                <a:stCxn id="241" idx="0"/>
                <a:endCxn id="235" idx="4"/>
              </p:cNvCxnSpPr>
              <p:nvPr/>
            </p:nvCxnSpPr>
            <p:spPr>
              <a:xfrm rot="5400000" flipH="1" flipV="1">
                <a:off x="5981700" y="4579620"/>
                <a:ext cx="777240" cy="0"/>
              </a:xfrm>
              <a:prstGeom prst="line">
                <a:avLst/>
              </a:prstGeom>
              <a:ln w="222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1" name="Straight Connector 230"/>
              <p:cNvCxnSpPr>
                <a:stCxn id="239" idx="0"/>
                <a:endCxn id="233" idx="4"/>
              </p:cNvCxnSpPr>
              <p:nvPr/>
            </p:nvCxnSpPr>
            <p:spPr>
              <a:xfrm rot="5400000" flipH="1" flipV="1">
                <a:off x="7277100" y="4579620"/>
                <a:ext cx="777240" cy="0"/>
              </a:xfrm>
              <a:prstGeom prst="line">
                <a:avLst/>
              </a:prstGeom>
              <a:ln w="222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4" name="Group 178"/>
            <p:cNvGrpSpPr/>
            <p:nvPr/>
          </p:nvGrpSpPr>
          <p:grpSpPr>
            <a:xfrm>
              <a:off x="5417595" y="3078480"/>
              <a:ext cx="2598645" cy="624840"/>
              <a:chOff x="4884195" y="3383280"/>
              <a:chExt cx="2598645" cy="624840"/>
            </a:xfrm>
          </p:grpSpPr>
          <p:cxnSp>
            <p:nvCxnSpPr>
              <p:cNvPr id="225" name="Straight Connector 224"/>
              <p:cNvCxnSpPr>
                <a:stCxn id="204" idx="5"/>
                <a:endCxn id="237" idx="1"/>
              </p:cNvCxnSpPr>
              <p:nvPr/>
            </p:nvCxnSpPr>
            <p:spPr>
              <a:xfrm rot="16200000" flipH="1">
                <a:off x="4905554" y="3491238"/>
                <a:ext cx="476564" cy="519282"/>
              </a:xfrm>
              <a:prstGeom prst="line">
                <a:avLst/>
              </a:prstGeom>
              <a:ln w="25400">
                <a:solidFill>
                  <a:srgbClr val="0000FF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6" name="Straight Connector 225"/>
              <p:cNvCxnSpPr/>
              <p:nvPr/>
            </p:nvCxnSpPr>
            <p:spPr>
              <a:xfrm>
                <a:off x="4953000" y="3474720"/>
                <a:ext cx="1234440" cy="438912"/>
              </a:xfrm>
              <a:prstGeom prst="line">
                <a:avLst/>
              </a:prstGeom>
              <a:ln w="25400">
                <a:solidFill>
                  <a:srgbClr val="0000FF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7" name="Straight Connector 226"/>
              <p:cNvCxnSpPr>
                <a:stCxn id="233" idx="2"/>
                <a:endCxn id="204" idx="6"/>
              </p:cNvCxnSpPr>
              <p:nvPr/>
            </p:nvCxnSpPr>
            <p:spPr>
              <a:xfrm rot="10800000">
                <a:off x="4937760" y="3383280"/>
                <a:ext cx="2545080" cy="624840"/>
              </a:xfrm>
              <a:prstGeom prst="line">
                <a:avLst/>
              </a:prstGeom>
              <a:ln w="25400">
                <a:solidFill>
                  <a:srgbClr val="0000FF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218" name="Straight Connector 18"/>
            <p:cNvCxnSpPr>
              <a:stCxn id="236" idx="6"/>
              <a:endCxn id="235" idx="2"/>
            </p:cNvCxnSpPr>
            <p:nvPr/>
          </p:nvCxnSpPr>
          <p:spPr>
            <a:xfrm>
              <a:off x="6324600" y="3703320"/>
              <a:ext cx="396240" cy="0"/>
            </a:xfrm>
            <a:prstGeom prst="line">
              <a:avLst/>
            </a:prstGeom>
            <a:ln w="25400">
              <a:solidFill>
                <a:srgbClr val="0000FF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9" name="Freeform 19"/>
            <p:cNvSpPr/>
            <p:nvPr/>
          </p:nvSpPr>
          <p:spPr>
            <a:xfrm>
              <a:off x="6248400" y="3886200"/>
              <a:ext cx="1845945" cy="228600"/>
            </a:xfrm>
            <a:custGeom>
              <a:avLst/>
              <a:gdLst>
                <a:gd name="connsiteX0" fmla="*/ 0 w 1857375"/>
                <a:gd name="connsiteY0" fmla="*/ 0 h 257175"/>
                <a:gd name="connsiteX1" fmla="*/ 17145 w 1857375"/>
                <a:gd name="connsiteY1" fmla="*/ 5715 h 257175"/>
                <a:gd name="connsiteX2" fmla="*/ 28575 w 1857375"/>
                <a:gd name="connsiteY2" fmla="*/ 34290 h 257175"/>
                <a:gd name="connsiteX3" fmla="*/ 34290 w 1857375"/>
                <a:gd name="connsiteY3" fmla="*/ 51435 h 257175"/>
                <a:gd name="connsiteX4" fmla="*/ 68580 w 1857375"/>
                <a:gd name="connsiteY4" fmla="*/ 85725 h 257175"/>
                <a:gd name="connsiteX5" fmla="*/ 108585 w 1857375"/>
                <a:gd name="connsiteY5" fmla="*/ 125730 h 257175"/>
                <a:gd name="connsiteX6" fmla="*/ 142875 w 1857375"/>
                <a:gd name="connsiteY6" fmla="*/ 154305 h 257175"/>
                <a:gd name="connsiteX7" fmla="*/ 160020 w 1857375"/>
                <a:gd name="connsiteY7" fmla="*/ 160020 h 257175"/>
                <a:gd name="connsiteX8" fmla="*/ 194310 w 1857375"/>
                <a:gd name="connsiteY8" fmla="*/ 182880 h 257175"/>
                <a:gd name="connsiteX9" fmla="*/ 234315 w 1857375"/>
                <a:gd name="connsiteY9" fmla="*/ 194310 h 257175"/>
                <a:gd name="connsiteX10" fmla="*/ 251460 w 1857375"/>
                <a:gd name="connsiteY10" fmla="*/ 205740 h 257175"/>
                <a:gd name="connsiteX11" fmla="*/ 274320 w 1857375"/>
                <a:gd name="connsiteY11" fmla="*/ 211455 h 257175"/>
                <a:gd name="connsiteX12" fmla="*/ 314325 w 1857375"/>
                <a:gd name="connsiteY12" fmla="*/ 222885 h 257175"/>
                <a:gd name="connsiteX13" fmla="*/ 348615 w 1857375"/>
                <a:gd name="connsiteY13" fmla="*/ 228600 h 257175"/>
                <a:gd name="connsiteX14" fmla="*/ 377190 w 1857375"/>
                <a:gd name="connsiteY14" fmla="*/ 234315 h 257175"/>
                <a:gd name="connsiteX15" fmla="*/ 440055 w 1857375"/>
                <a:gd name="connsiteY15" fmla="*/ 245745 h 257175"/>
                <a:gd name="connsiteX16" fmla="*/ 462915 w 1857375"/>
                <a:gd name="connsiteY16" fmla="*/ 251460 h 257175"/>
                <a:gd name="connsiteX17" fmla="*/ 834390 w 1857375"/>
                <a:gd name="connsiteY17" fmla="*/ 257175 h 257175"/>
                <a:gd name="connsiteX18" fmla="*/ 1148715 w 1857375"/>
                <a:gd name="connsiteY18" fmla="*/ 251460 h 257175"/>
                <a:gd name="connsiteX19" fmla="*/ 1388745 w 1857375"/>
                <a:gd name="connsiteY19" fmla="*/ 240030 h 257175"/>
                <a:gd name="connsiteX20" fmla="*/ 1428750 w 1857375"/>
                <a:gd name="connsiteY20" fmla="*/ 234315 h 257175"/>
                <a:gd name="connsiteX21" fmla="*/ 1480185 w 1857375"/>
                <a:gd name="connsiteY21" fmla="*/ 222885 h 257175"/>
                <a:gd name="connsiteX22" fmla="*/ 1508760 w 1857375"/>
                <a:gd name="connsiteY22" fmla="*/ 217170 h 257175"/>
                <a:gd name="connsiteX23" fmla="*/ 1531620 w 1857375"/>
                <a:gd name="connsiteY23" fmla="*/ 205740 h 257175"/>
                <a:gd name="connsiteX24" fmla="*/ 1571625 w 1857375"/>
                <a:gd name="connsiteY24" fmla="*/ 194310 h 257175"/>
                <a:gd name="connsiteX25" fmla="*/ 1588770 w 1857375"/>
                <a:gd name="connsiteY25" fmla="*/ 188595 h 257175"/>
                <a:gd name="connsiteX26" fmla="*/ 1628775 w 1857375"/>
                <a:gd name="connsiteY26" fmla="*/ 182880 h 257175"/>
                <a:gd name="connsiteX27" fmla="*/ 1663065 w 1857375"/>
                <a:gd name="connsiteY27" fmla="*/ 165735 h 257175"/>
                <a:gd name="connsiteX28" fmla="*/ 1680210 w 1857375"/>
                <a:gd name="connsiteY28" fmla="*/ 160020 h 257175"/>
                <a:gd name="connsiteX29" fmla="*/ 1697355 w 1857375"/>
                <a:gd name="connsiteY29" fmla="*/ 148590 h 257175"/>
                <a:gd name="connsiteX30" fmla="*/ 1731645 w 1857375"/>
                <a:gd name="connsiteY30" fmla="*/ 137160 h 257175"/>
                <a:gd name="connsiteX31" fmla="*/ 1765935 w 1857375"/>
                <a:gd name="connsiteY31" fmla="*/ 120015 h 257175"/>
                <a:gd name="connsiteX32" fmla="*/ 1823085 w 1857375"/>
                <a:gd name="connsiteY32" fmla="*/ 80010 h 257175"/>
                <a:gd name="connsiteX33" fmla="*/ 1840230 w 1857375"/>
                <a:gd name="connsiteY33" fmla="*/ 68580 h 257175"/>
                <a:gd name="connsiteX34" fmla="*/ 1845945 w 1857375"/>
                <a:gd name="connsiteY34" fmla="*/ 51435 h 257175"/>
                <a:gd name="connsiteX35" fmla="*/ 1857375 w 1857375"/>
                <a:gd name="connsiteY35" fmla="*/ 34290 h 257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1857375" h="257175">
                  <a:moveTo>
                    <a:pt x="0" y="0"/>
                  </a:moveTo>
                  <a:cubicBezTo>
                    <a:pt x="5715" y="1905"/>
                    <a:pt x="13288" y="1087"/>
                    <a:pt x="17145" y="5715"/>
                  </a:cubicBezTo>
                  <a:cubicBezTo>
                    <a:pt x="23712" y="13596"/>
                    <a:pt x="24973" y="24684"/>
                    <a:pt x="28575" y="34290"/>
                  </a:cubicBezTo>
                  <a:cubicBezTo>
                    <a:pt x="30690" y="39931"/>
                    <a:pt x="30592" y="46680"/>
                    <a:pt x="34290" y="51435"/>
                  </a:cubicBezTo>
                  <a:cubicBezTo>
                    <a:pt x="44214" y="64194"/>
                    <a:pt x="59614" y="72275"/>
                    <a:pt x="68580" y="85725"/>
                  </a:cubicBezTo>
                  <a:cubicBezTo>
                    <a:pt x="94782" y="125027"/>
                    <a:pt x="78408" y="115671"/>
                    <a:pt x="108585" y="125730"/>
                  </a:cubicBezTo>
                  <a:cubicBezTo>
                    <a:pt x="121224" y="138369"/>
                    <a:pt x="126962" y="146348"/>
                    <a:pt x="142875" y="154305"/>
                  </a:cubicBezTo>
                  <a:cubicBezTo>
                    <a:pt x="148263" y="156999"/>
                    <a:pt x="154754" y="157094"/>
                    <a:pt x="160020" y="160020"/>
                  </a:cubicBezTo>
                  <a:cubicBezTo>
                    <a:pt x="172028" y="166691"/>
                    <a:pt x="180983" y="179548"/>
                    <a:pt x="194310" y="182880"/>
                  </a:cubicBezTo>
                  <a:cubicBezTo>
                    <a:pt x="201634" y="184711"/>
                    <a:pt x="226116" y="190211"/>
                    <a:pt x="234315" y="194310"/>
                  </a:cubicBezTo>
                  <a:cubicBezTo>
                    <a:pt x="240458" y="197382"/>
                    <a:pt x="245147" y="203034"/>
                    <a:pt x="251460" y="205740"/>
                  </a:cubicBezTo>
                  <a:cubicBezTo>
                    <a:pt x="258679" y="208834"/>
                    <a:pt x="266768" y="209297"/>
                    <a:pt x="274320" y="211455"/>
                  </a:cubicBezTo>
                  <a:cubicBezTo>
                    <a:pt x="299739" y="218718"/>
                    <a:pt x="284548" y="216930"/>
                    <a:pt x="314325" y="222885"/>
                  </a:cubicBezTo>
                  <a:cubicBezTo>
                    <a:pt x="325688" y="225158"/>
                    <a:pt x="337214" y="226527"/>
                    <a:pt x="348615" y="228600"/>
                  </a:cubicBezTo>
                  <a:cubicBezTo>
                    <a:pt x="358172" y="230338"/>
                    <a:pt x="367633" y="232577"/>
                    <a:pt x="377190" y="234315"/>
                  </a:cubicBezTo>
                  <a:cubicBezTo>
                    <a:pt x="411310" y="240519"/>
                    <a:pt x="408292" y="238687"/>
                    <a:pt x="440055" y="245745"/>
                  </a:cubicBezTo>
                  <a:cubicBezTo>
                    <a:pt x="447722" y="247449"/>
                    <a:pt x="455064" y="251232"/>
                    <a:pt x="462915" y="251460"/>
                  </a:cubicBezTo>
                  <a:cubicBezTo>
                    <a:pt x="586703" y="255048"/>
                    <a:pt x="710565" y="255270"/>
                    <a:pt x="834390" y="257175"/>
                  </a:cubicBezTo>
                  <a:lnTo>
                    <a:pt x="1148715" y="251460"/>
                  </a:lnTo>
                  <a:cubicBezTo>
                    <a:pt x="1228777" y="248984"/>
                    <a:pt x="1388745" y="240030"/>
                    <a:pt x="1388745" y="240030"/>
                  </a:cubicBezTo>
                  <a:cubicBezTo>
                    <a:pt x="1402080" y="238125"/>
                    <a:pt x="1415463" y="236530"/>
                    <a:pt x="1428750" y="234315"/>
                  </a:cubicBezTo>
                  <a:cubicBezTo>
                    <a:pt x="1463223" y="228569"/>
                    <a:pt x="1449360" y="229735"/>
                    <a:pt x="1480185" y="222885"/>
                  </a:cubicBezTo>
                  <a:cubicBezTo>
                    <a:pt x="1489667" y="220778"/>
                    <a:pt x="1499235" y="219075"/>
                    <a:pt x="1508760" y="217170"/>
                  </a:cubicBezTo>
                  <a:cubicBezTo>
                    <a:pt x="1516380" y="213360"/>
                    <a:pt x="1523789" y="209096"/>
                    <a:pt x="1531620" y="205740"/>
                  </a:cubicBezTo>
                  <a:cubicBezTo>
                    <a:pt x="1545323" y="199867"/>
                    <a:pt x="1557125" y="198453"/>
                    <a:pt x="1571625" y="194310"/>
                  </a:cubicBezTo>
                  <a:cubicBezTo>
                    <a:pt x="1577417" y="192655"/>
                    <a:pt x="1582863" y="189776"/>
                    <a:pt x="1588770" y="188595"/>
                  </a:cubicBezTo>
                  <a:cubicBezTo>
                    <a:pt x="1601979" y="185953"/>
                    <a:pt x="1615440" y="184785"/>
                    <a:pt x="1628775" y="182880"/>
                  </a:cubicBezTo>
                  <a:cubicBezTo>
                    <a:pt x="1671869" y="168515"/>
                    <a:pt x="1618750" y="187892"/>
                    <a:pt x="1663065" y="165735"/>
                  </a:cubicBezTo>
                  <a:cubicBezTo>
                    <a:pt x="1668453" y="163041"/>
                    <a:pt x="1674822" y="162714"/>
                    <a:pt x="1680210" y="160020"/>
                  </a:cubicBezTo>
                  <a:cubicBezTo>
                    <a:pt x="1686353" y="156948"/>
                    <a:pt x="1691078" y="151380"/>
                    <a:pt x="1697355" y="148590"/>
                  </a:cubicBezTo>
                  <a:cubicBezTo>
                    <a:pt x="1708365" y="143697"/>
                    <a:pt x="1721620" y="143843"/>
                    <a:pt x="1731645" y="137160"/>
                  </a:cubicBezTo>
                  <a:cubicBezTo>
                    <a:pt x="1753802" y="122388"/>
                    <a:pt x="1742274" y="127902"/>
                    <a:pt x="1765935" y="120015"/>
                  </a:cubicBezTo>
                  <a:cubicBezTo>
                    <a:pt x="1799785" y="94628"/>
                    <a:pt x="1780870" y="108154"/>
                    <a:pt x="1823085" y="80010"/>
                  </a:cubicBezTo>
                  <a:lnTo>
                    <a:pt x="1840230" y="68580"/>
                  </a:lnTo>
                  <a:cubicBezTo>
                    <a:pt x="1842135" y="62865"/>
                    <a:pt x="1843251" y="56823"/>
                    <a:pt x="1845945" y="51435"/>
                  </a:cubicBezTo>
                  <a:cubicBezTo>
                    <a:pt x="1849017" y="45292"/>
                    <a:pt x="1857375" y="34290"/>
                    <a:pt x="1857375" y="34290"/>
                  </a:cubicBezTo>
                </a:path>
              </a:pathLst>
            </a:custGeom>
            <a:ln w="25400">
              <a:solidFill>
                <a:srgbClr val="0000FF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0" name="Freeform 20"/>
            <p:cNvSpPr/>
            <p:nvPr/>
          </p:nvSpPr>
          <p:spPr>
            <a:xfrm>
              <a:off x="7086600" y="3810000"/>
              <a:ext cx="990600" cy="174362"/>
            </a:xfrm>
            <a:custGeom>
              <a:avLst/>
              <a:gdLst>
                <a:gd name="connsiteX0" fmla="*/ 0 w 1040130"/>
                <a:gd name="connsiteY0" fmla="*/ 0 h 202937"/>
                <a:gd name="connsiteX1" fmla="*/ 51435 w 1040130"/>
                <a:gd name="connsiteY1" fmla="*/ 74295 h 202937"/>
                <a:gd name="connsiteX2" fmla="*/ 74295 w 1040130"/>
                <a:gd name="connsiteY2" fmla="*/ 108585 h 202937"/>
                <a:gd name="connsiteX3" fmla="*/ 85725 w 1040130"/>
                <a:gd name="connsiteY3" fmla="*/ 125730 h 202937"/>
                <a:gd name="connsiteX4" fmla="*/ 102870 w 1040130"/>
                <a:gd name="connsiteY4" fmla="*/ 137160 h 202937"/>
                <a:gd name="connsiteX5" fmla="*/ 137160 w 1040130"/>
                <a:gd name="connsiteY5" fmla="*/ 148590 h 202937"/>
                <a:gd name="connsiteX6" fmla="*/ 205740 w 1040130"/>
                <a:gd name="connsiteY6" fmla="*/ 160020 h 202937"/>
                <a:gd name="connsiteX7" fmla="*/ 280035 w 1040130"/>
                <a:gd name="connsiteY7" fmla="*/ 165735 h 202937"/>
                <a:gd name="connsiteX8" fmla="*/ 314325 w 1040130"/>
                <a:gd name="connsiteY8" fmla="*/ 171450 h 202937"/>
                <a:gd name="connsiteX9" fmla="*/ 365760 w 1040130"/>
                <a:gd name="connsiteY9" fmla="*/ 177165 h 202937"/>
                <a:gd name="connsiteX10" fmla="*/ 388620 w 1040130"/>
                <a:gd name="connsiteY10" fmla="*/ 182880 h 202937"/>
                <a:gd name="connsiteX11" fmla="*/ 468630 w 1040130"/>
                <a:gd name="connsiteY11" fmla="*/ 188595 h 202937"/>
                <a:gd name="connsiteX12" fmla="*/ 640080 w 1040130"/>
                <a:gd name="connsiteY12" fmla="*/ 188595 h 202937"/>
                <a:gd name="connsiteX13" fmla="*/ 657225 w 1040130"/>
                <a:gd name="connsiteY13" fmla="*/ 182880 h 202937"/>
                <a:gd name="connsiteX14" fmla="*/ 691515 w 1040130"/>
                <a:gd name="connsiteY14" fmla="*/ 177165 h 202937"/>
                <a:gd name="connsiteX15" fmla="*/ 708660 w 1040130"/>
                <a:gd name="connsiteY15" fmla="*/ 171450 h 202937"/>
                <a:gd name="connsiteX16" fmla="*/ 737235 w 1040130"/>
                <a:gd name="connsiteY16" fmla="*/ 165735 h 202937"/>
                <a:gd name="connsiteX17" fmla="*/ 760095 w 1040130"/>
                <a:gd name="connsiteY17" fmla="*/ 160020 h 202937"/>
                <a:gd name="connsiteX18" fmla="*/ 788670 w 1040130"/>
                <a:gd name="connsiteY18" fmla="*/ 154305 h 202937"/>
                <a:gd name="connsiteX19" fmla="*/ 811530 w 1040130"/>
                <a:gd name="connsiteY19" fmla="*/ 148590 h 202937"/>
                <a:gd name="connsiteX20" fmla="*/ 845820 w 1040130"/>
                <a:gd name="connsiteY20" fmla="*/ 142875 h 202937"/>
                <a:gd name="connsiteX21" fmla="*/ 897255 w 1040130"/>
                <a:gd name="connsiteY21" fmla="*/ 125730 h 202937"/>
                <a:gd name="connsiteX22" fmla="*/ 914400 w 1040130"/>
                <a:gd name="connsiteY22" fmla="*/ 120015 h 202937"/>
                <a:gd name="connsiteX23" fmla="*/ 931545 w 1040130"/>
                <a:gd name="connsiteY23" fmla="*/ 108585 h 202937"/>
                <a:gd name="connsiteX24" fmla="*/ 965835 w 1040130"/>
                <a:gd name="connsiteY24" fmla="*/ 97155 h 202937"/>
                <a:gd name="connsiteX25" fmla="*/ 982980 w 1040130"/>
                <a:gd name="connsiteY25" fmla="*/ 85725 h 202937"/>
                <a:gd name="connsiteX26" fmla="*/ 1017270 w 1040130"/>
                <a:gd name="connsiteY26" fmla="*/ 74295 h 202937"/>
                <a:gd name="connsiteX27" fmla="*/ 1040130 w 1040130"/>
                <a:gd name="connsiteY27" fmla="*/ 62865 h 2029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1040130" h="202937">
                  <a:moveTo>
                    <a:pt x="0" y="0"/>
                  </a:moveTo>
                  <a:cubicBezTo>
                    <a:pt x="34408" y="34408"/>
                    <a:pt x="8715" y="5943"/>
                    <a:pt x="51435" y="74295"/>
                  </a:cubicBezTo>
                  <a:cubicBezTo>
                    <a:pt x="58716" y="85944"/>
                    <a:pt x="66675" y="97155"/>
                    <a:pt x="74295" y="108585"/>
                  </a:cubicBezTo>
                  <a:cubicBezTo>
                    <a:pt x="78105" y="114300"/>
                    <a:pt x="80010" y="121920"/>
                    <a:pt x="85725" y="125730"/>
                  </a:cubicBezTo>
                  <a:cubicBezTo>
                    <a:pt x="91440" y="129540"/>
                    <a:pt x="96593" y="134370"/>
                    <a:pt x="102870" y="137160"/>
                  </a:cubicBezTo>
                  <a:cubicBezTo>
                    <a:pt x="113880" y="142053"/>
                    <a:pt x="125730" y="144780"/>
                    <a:pt x="137160" y="148590"/>
                  </a:cubicBezTo>
                  <a:cubicBezTo>
                    <a:pt x="168999" y="159203"/>
                    <a:pt x="153103" y="155235"/>
                    <a:pt x="205740" y="160020"/>
                  </a:cubicBezTo>
                  <a:cubicBezTo>
                    <a:pt x="230476" y="162269"/>
                    <a:pt x="255270" y="163830"/>
                    <a:pt x="280035" y="165735"/>
                  </a:cubicBezTo>
                  <a:cubicBezTo>
                    <a:pt x="291465" y="167640"/>
                    <a:pt x="302839" y="169919"/>
                    <a:pt x="314325" y="171450"/>
                  </a:cubicBezTo>
                  <a:cubicBezTo>
                    <a:pt x="331424" y="173730"/>
                    <a:pt x="348710" y="174542"/>
                    <a:pt x="365760" y="177165"/>
                  </a:cubicBezTo>
                  <a:cubicBezTo>
                    <a:pt x="373523" y="178359"/>
                    <a:pt x="380814" y="182013"/>
                    <a:pt x="388620" y="182880"/>
                  </a:cubicBezTo>
                  <a:cubicBezTo>
                    <a:pt x="415194" y="185833"/>
                    <a:pt x="441960" y="186690"/>
                    <a:pt x="468630" y="188595"/>
                  </a:cubicBezTo>
                  <a:cubicBezTo>
                    <a:pt x="540342" y="202937"/>
                    <a:pt x="505166" y="198232"/>
                    <a:pt x="640080" y="188595"/>
                  </a:cubicBezTo>
                  <a:cubicBezTo>
                    <a:pt x="646089" y="188166"/>
                    <a:pt x="651344" y="184187"/>
                    <a:pt x="657225" y="182880"/>
                  </a:cubicBezTo>
                  <a:cubicBezTo>
                    <a:pt x="668537" y="180366"/>
                    <a:pt x="680203" y="179679"/>
                    <a:pt x="691515" y="177165"/>
                  </a:cubicBezTo>
                  <a:cubicBezTo>
                    <a:pt x="697396" y="175858"/>
                    <a:pt x="702816" y="172911"/>
                    <a:pt x="708660" y="171450"/>
                  </a:cubicBezTo>
                  <a:cubicBezTo>
                    <a:pt x="718084" y="169094"/>
                    <a:pt x="727753" y="167842"/>
                    <a:pt x="737235" y="165735"/>
                  </a:cubicBezTo>
                  <a:cubicBezTo>
                    <a:pt x="744902" y="164031"/>
                    <a:pt x="752428" y="161724"/>
                    <a:pt x="760095" y="160020"/>
                  </a:cubicBezTo>
                  <a:cubicBezTo>
                    <a:pt x="769577" y="157913"/>
                    <a:pt x="779188" y="156412"/>
                    <a:pt x="788670" y="154305"/>
                  </a:cubicBezTo>
                  <a:cubicBezTo>
                    <a:pt x="796337" y="152601"/>
                    <a:pt x="803828" y="150130"/>
                    <a:pt x="811530" y="148590"/>
                  </a:cubicBezTo>
                  <a:cubicBezTo>
                    <a:pt x="822893" y="146317"/>
                    <a:pt x="834578" y="145685"/>
                    <a:pt x="845820" y="142875"/>
                  </a:cubicBezTo>
                  <a:lnTo>
                    <a:pt x="897255" y="125730"/>
                  </a:lnTo>
                  <a:cubicBezTo>
                    <a:pt x="902970" y="123825"/>
                    <a:pt x="909388" y="123357"/>
                    <a:pt x="914400" y="120015"/>
                  </a:cubicBezTo>
                  <a:cubicBezTo>
                    <a:pt x="920115" y="116205"/>
                    <a:pt x="925268" y="111375"/>
                    <a:pt x="931545" y="108585"/>
                  </a:cubicBezTo>
                  <a:cubicBezTo>
                    <a:pt x="942555" y="103692"/>
                    <a:pt x="955810" y="103838"/>
                    <a:pt x="965835" y="97155"/>
                  </a:cubicBezTo>
                  <a:cubicBezTo>
                    <a:pt x="971550" y="93345"/>
                    <a:pt x="976703" y="88515"/>
                    <a:pt x="982980" y="85725"/>
                  </a:cubicBezTo>
                  <a:cubicBezTo>
                    <a:pt x="993990" y="80832"/>
                    <a:pt x="1005840" y="78105"/>
                    <a:pt x="1017270" y="74295"/>
                  </a:cubicBezTo>
                  <a:cubicBezTo>
                    <a:pt x="1036971" y="67728"/>
                    <a:pt x="1030155" y="72840"/>
                    <a:pt x="1040130" y="62865"/>
                  </a:cubicBezTo>
                </a:path>
              </a:pathLst>
            </a:custGeom>
            <a:ln w="25400">
              <a:solidFill>
                <a:srgbClr val="0000FF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5" name="Group 176"/>
            <p:cNvGrpSpPr/>
            <p:nvPr/>
          </p:nvGrpSpPr>
          <p:grpSpPr>
            <a:xfrm>
              <a:off x="5334000" y="1524000"/>
              <a:ext cx="1577564" cy="1425164"/>
              <a:chOff x="4800600" y="1828800"/>
              <a:chExt cx="1577564" cy="1425164"/>
            </a:xfrm>
          </p:grpSpPr>
          <p:cxnSp>
            <p:nvCxnSpPr>
              <p:cNvPr id="222" name="Straight Connector 221"/>
              <p:cNvCxnSpPr>
                <a:stCxn id="204" idx="7"/>
              </p:cNvCxnSpPr>
              <p:nvPr/>
            </p:nvCxnSpPr>
            <p:spPr>
              <a:xfrm rot="5400000" flipH="1" flipV="1">
                <a:off x="5310916" y="2240280"/>
                <a:ext cx="586964" cy="1440404"/>
              </a:xfrm>
              <a:prstGeom prst="line">
                <a:avLst/>
              </a:prstGeom>
              <a:ln w="222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3" name="Straight Connector 16"/>
              <p:cNvCxnSpPr>
                <a:endCxn id="205" idx="3"/>
              </p:cNvCxnSpPr>
              <p:nvPr/>
            </p:nvCxnSpPr>
            <p:spPr>
              <a:xfrm rot="5400000" flipH="1" flipV="1">
                <a:off x="4488180" y="2148616"/>
                <a:ext cx="1364204" cy="739364"/>
              </a:xfrm>
              <a:prstGeom prst="line">
                <a:avLst/>
              </a:prstGeom>
              <a:ln w="222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4" name="Straight Connector 17"/>
              <p:cNvCxnSpPr>
                <a:endCxn id="203" idx="1"/>
              </p:cNvCxnSpPr>
              <p:nvPr/>
            </p:nvCxnSpPr>
            <p:spPr>
              <a:xfrm rot="16200000" flipH="1">
                <a:off x="5731764" y="1888236"/>
                <a:ext cx="705836" cy="586964"/>
              </a:xfrm>
              <a:prstGeom prst="line">
                <a:avLst/>
              </a:prstGeom>
              <a:ln w="222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aphicFrame>
        <p:nvGraphicFramePr>
          <p:cNvPr id="250" name="Object 4"/>
          <p:cNvGraphicFramePr>
            <a:graphicFrameLocks noChangeAspect="1"/>
          </p:cNvGraphicFramePr>
          <p:nvPr/>
        </p:nvGraphicFramePr>
        <p:xfrm>
          <a:off x="7391400" y="2055955"/>
          <a:ext cx="381000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5684" name="Equation" r:id="rId7" imgW="330120" imgH="164880" progId="Equation.DSMT4">
                  <p:embed/>
                </p:oleObj>
              </mc:Choice>
              <mc:Fallback>
                <p:oleObj name="Equation" r:id="rId7" imgW="330120" imgH="1648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91400" y="2055955"/>
                        <a:ext cx="381000" cy="1714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53" name="Subtitle 2"/>
          <p:cNvSpPr txBox="1">
            <a:spLocks/>
          </p:cNvSpPr>
          <p:nvPr/>
        </p:nvSpPr>
        <p:spPr>
          <a:xfrm>
            <a:off x="4953000" y="990600"/>
            <a:ext cx="990600" cy="3810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200" b="1" i="0" u="sng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Input:</a:t>
            </a:r>
            <a:endParaRPr kumimoji="0" lang="en-US" sz="2200" b="1" i="0" u="sng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254" name="Rectangle 253"/>
          <p:cNvSpPr/>
          <p:nvPr/>
        </p:nvSpPr>
        <p:spPr>
          <a:xfrm>
            <a:off x="5334000" y="1447800"/>
            <a:ext cx="667512" cy="109728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5" name="Rectangle 254"/>
          <p:cNvSpPr/>
          <p:nvPr/>
        </p:nvSpPr>
        <p:spPr>
          <a:xfrm>
            <a:off x="5294376" y="1493520"/>
            <a:ext cx="667512" cy="109728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6" name="Group 139"/>
          <p:cNvGrpSpPr/>
          <p:nvPr/>
        </p:nvGrpSpPr>
        <p:grpSpPr>
          <a:xfrm>
            <a:off x="5257800" y="1541605"/>
            <a:ext cx="666118" cy="1097280"/>
            <a:chOff x="5715000" y="1236805"/>
            <a:chExt cx="666118" cy="1097280"/>
          </a:xfrm>
        </p:grpSpPr>
        <p:pic>
          <p:nvPicPr>
            <p:cNvPr id="257" name="Picture 256" descr="image15.png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5715000" y="1236805"/>
              <a:ext cx="666118" cy="1097280"/>
            </a:xfrm>
            <a:prstGeom prst="rect">
              <a:avLst/>
            </a:prstGeom>
          </p:spPr>
        </p:pic>
        <p:sp>
          <p:nvSpPr>
            <p:cNvPr id="258" name="Rectangle 257"/>
            <p:cNvSpPr/>
            <p:nvPr/>
          </p:nvSpPr>
          <p:spPr>
            <a:xfrm rot="17506315">
              <a:off x="5863176" y="1421970"/>
              <a:ext cx="82891" cy="344962"/>
            </a:xfrm>
            <a:prstGeom prst="rect">
              <a:avLst/>
            </a:prstGeom>
            <a:noFill/>
            <a:ln w="22225" cap="sq">
              <a:solidFill>
                <a:srgbClr val="FF0000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7" name="Group 31"/>
            <p:cNvGrpSpPr/>
            <p:nvPr/>
          </p:nvGrpSpPr>
          <p:grpSpPr>
            <a:xfrm>
              <a:off x="5946785" y="1284210"/>
              <a:ext cx="332652" cy="979636"/>
              <a:chOff x="2665422" y="2046565"/>
              <a:chExt cx="993334" cy="2925298"/>
            </a:xfrm>
          </p:grpSpPr>
          <p:sp>
            <p:nvSpPr>
              <p:cNvPr id="261" name="Rounded Rectangle 260"/>
              <p:cNvSpPr/>
              <p:nvPr/>
            </p:nvSpPr>
            <p:spPr>
              <a:xfrm rot="20605871">
                <a:off x="2665422" y="2046565"/>
                <a:ext cx="456991" cy="533400"/>
              </a:xfrm>
              <a:prstGeom prst="roundRect">
                <a:avLst/>
              </a:prstGeom>
              <a:noFill/>
              <a:ln w="19050">
                <a:solidFill>
                  <a:srgbClr val="FF00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2" name="Rounded Rectangle 18"/>
              <p:cNvSpPr/>
              <p:nvPr/>
            </p:nvSpPr>
            <p:spPr>
              <a:xfrm rot="20255247">
                <a:off x="2895497" y="2503028"/>
                <a:ext cx="641572" cy="914400"/>
              </a:xfrm>
              <a:prstGeom prst="roundRect">
                <a:avLst/>
              </a:prstGeom>
              <a:noFill/>
              <a:ln w="19050">
                <a:solidFill>
                  <a:srgbClr val="FF00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3" name="Rounded Rectangle 262"/>
              <p:cNvSpPr/>
              <p:nvPr/>
            </p:nvSpPr>
            <p:spPr>
              <a:xfrm rot="19957910">
                <a:off x="3217280" y="2419908"/>
                <a:ext cx="228070" cy="460483"/>
              </a:xfrm>
              <a:prstGeom prst="roundRect">
                <a:avLst/>
              </a:prstGeom>
              <a:noFill/>
              <a:ln w="19050"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4" name="Rounded Rectangle 263"/>
              <p:cNvSpPr/>
              <p:nvPr/>
            </p:nvSpPr>
            <p:spPr>
              <a:xfrm rot="3966386">
                <a:off x="3067035" y="2675718"/>
                <a:ext cx="238043" cy="592658"/>
              </a:xfrm>
              <a:prstGeom prst="roundRect">
                <a:avLst/>
              </a:prstGeom>
              <a:noFill/>
              <a:ln w="19050"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5" name="Rounded Rectangle 264"/>
              <p:cNvSpPr/>
              <p:nvPr/>
            </p:nvSpPr>
            <p:spPr>
              <a:xfrm rot="21417997">
                <a:off x="2677367" y="2741022"/>
                <a:ext cx="228070" cy="536685"/>
              </a:xfrm>
              <a:prstGeom prst="roundRect">
                <a:avLst/>
              </a:prstGeom>
              <a:noFill/>
              <a:ln w="19050"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6" name="Rounded Rectangle 265"/>
              <p:cNvSpPr/>
              <p:nvPr/>
            </p:nvSpPr>
            <p:spPr>
              <a:xfrm rot="10584277">
                <a:off x="2751946" y="3046086"/>
                <a:ext cx="207937" cy="386515"/>
              </a:xfrm>
              <a:prstGeom prst="roundRect">
                <a:avLst/>
              </a:prstGeom>
              <a:noFill/>
              <a:ln w="19050"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7" name="Rounded Rectangle 266"/>
              <p:cNvSpPr/>
              <p:nvPr/>
            </p:nvSpPr>
            <p:spPr>
              <a:xfrm rot="789981">
                <a:off x="3270414" y="3357572"/>
                <a:ext cx="388342" cy="697760"/>
              </a:xfrm>
              <a:prstGeom prst="roundRect">
                <a:avLst/>
              </a:prstGeom>
              <a:noFill/>
              <a:ln w="19050">
                <a:solidFill>
                  <a:srgbClr val="00FF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8" name="Rounded Rectangle 267"/>
              <p:cNvSpPr/>
              <p:nvPr/>
            </p:nvSpPr>
            <p:spPr>
              <a:xfrm rot="789981">
                <a:off x="2898612" y="3490953"/>
                <a:ext cx="396225" cy="741242"/>
              </a:xfrm>
              <a:prstGeom prst="roundRect">
                <a:avLst/>
              </a:prstGeom>
              <a:noFill/>
              <a:ln w="19050">
                <a:solidFill>
                  <a:srgbClr val="00FF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9" name="Rounded Rectangle 268"/>
              <p:cNvSpPr/>
              <p:nvPr/>
            </p:nvSpPr>
            <p:spPr>
              <a:xfrm rot="222206">
                <a:off x="3198888" y="3988078"/>
                <a:ext cx="318735" cy="969630"/>
              </a:xfrm>
              <a:prstGeom prst="roundRect">
                <a:avLst/>
              </a:prstGeom>
              <a:noFill/>
              <a:ln w="19050">
                <a:solidFill>
                  <a:srgbClr val="00FF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0" name="Rounded Rectangle 269"/>
              <p:cNvSpPr/>
              <p:nvPr/>
            </p:nvSpPr>
            <p:spPr>
              <a:xfrm rot="18974320">
                <a:off x="2986136" y="4115779"/>
                <a:ext cx="343390" cy="856084"/>
              </a:xfrm>
              <a:prstGeom prst="roundRect">
                <a:avLst/>
              </a:prstGeom>
              <a:noFill/>
              <a:ln w="19050">
                <a:solidFill>
                  <a:srgbClr val="00FF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60" name="Rectangle 259"/>
            <p:cNvSpPr>
              <a:spLocks noChangeAspect="1"/>
            </p:cNvSpPr>
            <p:nvPr/>
          </p:nvSpPr>
          <p:spPr>
            <a:xfrm rot="17535029">
              <a:off x="5843053" y="1402747"/>
              <a:ext cx="125549" cy="379098"/>
            </a:xfrm>
            <a:prstGeom prst="rect">
              <a:avLst/>
            </a:prstGeom>
            <a:noFill/>
            <a:ln w="9525" cap="sq">
              <a:solidFill>
                <a:srgbClr val="FF0000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71" name="Rectangle 270"/>
          <p:cNvSpPr/>
          <p:nvPr/>
        </p:nvSpPr>
        <p:spPr>
          <a:xfrm>
            <a:off x="6391656" y="1447800"/>
            <a:ext cx="667512" cy="109728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2" name="Rectangle 271"/>
          <p:cNvSpPr/>
          <p:nvPr/>
        </p:nvSpPr>
        <p:spPr>
          <a:xfrm>
            <a:off x="6355080" y="1493520"/>
            <a:ext cx="667512" cy="109728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8" name="Group 133"/>
          <p:cNvGrpSpPr>
            <a:grpSpLocks noChangeAspect="1"/>
          </p:cNvGrpSpPr>
          <p:nvPr/>
        </p:nvGrpSpPr>
        <p:grpSpPr>
          <a:xfrm>
            <a:off x="6324600" y="1541605"/>
            <a:ext cx="666118" cy="1097280"/>
            <a:chOff x="5486400" y="1905000"/>
            <a:chExt cx="1981200" cy="3263576"/>
          </a:xfrm>
        </p:grpSpPr>
        <p:pic>
          <p:nvPicPr>
            <p:cNvPr id="274" name="Picture 273" descr="object.png"/>
            <p:cNvPicPr>
              <a:picLocks noChangeAspect="1"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5486400" y="1905000"/>
              <a:ext cx="1981200" cy="3263576"/>
            </a:xfrm>
            <a:prstGeom prst="rect">
              <a:avLst/>
            </a:prstGeom>
          </p:spPr>
        </p:pic>
        <p:sp>
          <p:nvSpPr>
            <p:cNvPr id="275" name="Rounded Rectangle 274"/>
            <p:cNvSpPr/>
            <p:nvPr/>
          </p:nvSpPr>
          <p:spPr>
            <a:xfrm>
              <a:off x="6248400" y="2209800"/>
              <a:ext cx="304800" cy="457200"/>
            </a:xfrm>
            <a:prstGeom prst="roundRect">
              <a:avLst/>
            </a:prstGeom>
            <a:noFill/>
            <a:ln w="19050">
              <a:solidFill>
                <a:srgbClr val="FF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6" name="Rounded Rectangle 275"/>
            <p:cNvSpPr/>
            <p:nvPr/>
          </p:nvSpPr>
          <p:spPr>
            <a:xfrm>
              <a:off x="6172200" y="2590800"/>
              <a:ext cx="609600" cy="990600"/>
            </a:xfrm>
            <a:prstGeom prst="roundRect">
              <a:avLst/>
            </a:prstGeom>
            <a:noFill/>
            <a:ln w="19050">
              <a:solidFill>
                <a:srgbClr val="FF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7" name="Rounded Rectangle 276"/>
            <p:cNvSpPr/>
            <p:nvPr/>
          </p:nvSpPr>
          <p:spPr>
            <a:xfrm rot="8355878">
              <a:off x="6602823" y="2157337"/>
              <a:ext cx="169963" cy="448723"/>
            </a:xfrm>
            <a:prstGeom prst="roundRect">
              <a:avLst/>
            </a:prstGeom>
            <a:noFill/>
            <a:ln w="19050"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8" name="Rounded Rectangle 277"/>
            <p:cNvSpPr/>
            <p:nvPr/>
          </p:nvSpPr>
          <p:spPr>
            <a:xfrm rot="13506310">
              <a:off x="6630061" y="2442439"/>
              <a:ext cx="173357" cy="334049"/>
            </a:xfrm>
            <a:prstGeom prst="roundRect">
              <a:avLst/>
            </a:prstGeom>
            <a:noFill/>
            <a:ln w="19050"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9" name="Rounded Rectangle 278"/>
            <p:cNvSpPr/>
            <p:nvPr/>
          </p:nvSpPr>
          <p:spPr>
            <a:xfrm rot="8268781">
              <a:off x="5892401" y="2302939"/>
              <a:ext cx="228070" cy="460483"/>
            </a:xfrm>
            <a:prstGeom prst="roundRect">
              <a:avLst/>
            </a:prstGeom>
            <a:noFill/>
            <a:ln w="19050"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0" name="Rounded Rectangle 279"/>
            <p:cNvSpPr/>
            <p:nvPr/>
          </p:nvSpPr>
          <p:spPr>
            <a:xfrm rot="14320704">
              <a:off x="6033628" y="1815719"/>
              <a:ext cx="187210" cy="704952"/>
            </a:xfrm>
            <a:prstGeom prst="roundRect">
              <a:avLst/>
            </a:prstGeom>
            <a:noFill/>
            <a:ln w="19050"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1" name="Rounded Rectangle 280"/>
            <p:cNvSpPr/>
            <p:nvPr/>
          </p:nvSpPr>
          <p:spPr>
            <a:xfrm rot="378764">
              <a:off x="6481815" y="3626266"/>
              <a:ext cx="378692" cy="719559"/>
            </a:xfrm>
            <a:prstGeom prst="roundRect">
              <a:avLst/>
            </a:prstGeom>
            <a:noFill/>
            <a:ln w="19050">
              <a:solidFill>
                <a:srgbClr val="00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2" name="Rounded Rectangle 281"/>
            <p:cNvSpPr/>
            <p:nvPr/>
          </p:nvSpPr>
          <p:spPr>
            <a:xfrm rot="21413603">
              <a:off x="6171024" y="3620222"/>
              <a:ext cx="383504" cy="591266"/>
            </a:xfrm>
            <a:prstGeom prst="roundRect">
              <a:avLst/>
            </a:prstGeom>
            <a:noFill/>
            <a:ln w="19050">
              <a:solidFill>
                <a:srgbClr val="00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3" name="Rounded Rectangle 282"/>
            <p:cNvSpPr/>
            <p:nvPr/>
          </p:nvSpPr>
          <p:spPr>
            <a:xfrm rot="21249300">
              <a:off x="6248594" y="4132084"/>
              <a:ext cx="304739" cy="897974"/>
            </a:xfrm>
            <a:prstGeom prst="roundRect">
              <a:avLst/>
            </a:prstGeom>
            <a:noFill/>
            <a:ln w="19050">
              <a:solidFill>
                <a:srgbClr val="00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4" name="Rounded Rectangle 283"/>
            <p:cNvSpPr/>
            <p:nvPr/>
          </p:nvSpPr>
          <p:spPr>
            <a:xfrm rot="1220503">
              <a:off x="6412503" y="4222644"/>
              <a:ext cx="281870" cy="556311"/>
            </a:xfrm>
            <a:prstGeom prst="roundRect">
              <a:avLst/>
            </a:prstGeom>
            <a:noFill/>
            <a:ln w="19050">
              <a:solidFill>
                <a:srgbClr val="00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5" name="Rectangle 284"/>
            <p:cNvSpPr/>
            <p:nvPr/>
          </p:nvSpPr>
          <p:spPr>
            <a:xfrm>
              <a:off x="6404187" y="1938867"/>
              <a:ext cx="112889" cy="112889"/>
            </a:xfrm>
            <a:prstGeom prst="rect">
              <a:avLst/>
            </a:prstGeom>
            <a:noFill/>
            <a:ln w="22225" cap="sq">
              <a:solidFill>
                <a:srgbClr val="FF0000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6" name="Rectangle 285"/>
            <p:cNvSpPr>
              <a:spLocks noChangeAspect="1"/>
            </p:cNvSpPr>
            <p:nvPr/>
          </p:nvSpPr>
          <p:spPr>
            <a:xfrm>
              <a:off x="6370320" y="1905000"/>
              <a:ext cx="182880" cy="182880"/>
            </a:xfrm>
            <a:prstGeom prst="rect">
              <a:avLst/>
            </a:prstGeom>
            <a:noFill/>
            <a:ln w="9525" cap="sq">
              <a:solidFill>
                <a:srgbClr val="FF0000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2" name="Rectangle 101"/>
          <p:cNvSpPr/>
          <p:nvPr/>
        </p:nvSpPr>
        <p:spPr>
          <a:xfrm>
            <a:off x="1295400" y="1295400"/>
            <a:ext cx="533400" cy="3810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03" name="Object 10"/>
          <p:cNvGraphicFramePr>
            <a:graphicFrameLocks noChangeAspect="1"/>
          </p:cNvGraphicFramePr>
          <p:nvPr/>
        </p:nvGraphicFramePr>
        <p:xfrm>
          <a:off x="508000" y="1262063"/>
          <a:ext cx="1371600" cy="558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5685" name="Equation" r:id="rId10" imgW="1371600" imgH="558720" progId="Equation.DSMT4">
                  <p:embed/>
                </p:oleObj>
              </mc:Choice>
              <mc:Fallback>
                <p:oleObj name="Equation" r:id="rId10" imgW="1371600" imgH="55872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8000" y="1262063"/>
                        <a:ext cx="1371600" cy="558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4" name="TextBox 103"/>
          <p:cNvSpPr txBox="1"/>
          <p:nvPr/>
        </p:nvSpPr>
        <p:spPr>
          <a:xfrm>
            <a:off x="5181600" y="2618601"/>
            <a:ext cx="914400" cy="553998"/>
          </a:xfrm>
          <a:prstGeom prst="rect">
            <a:avLst/>
          </a:prstGeom>
          <a:noFill/>
          <a:ln w="25400">
            <a:noFill/>
            <a:miter lim="800000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dirty="0" smtClean="0">
                <a:latin typeface="Arial" pitchFamily="34" charset="0"/>
                <a:cs typeface="Arial" pitchFamily="34" charset="0"/>
              </a:rPr>
              <a:t>cricket shot</a:t>
            </a:r>
            <a:endParaRPr lang="en-US" sz="15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5" name="TextBox 104"/>
          <p:cNvSpPr txBox="1"/>
          <p:nvPr/>
        </p:nvSpPr>
        <p:spPr>
          <a:xfrm>
            <a:off x="6248400" y="2608405"/>
            <a:ext cx="990600" cy="553998"/>
          </a:xfrm>
          <a:prstGeom prst="rect">
            <a:avLst/>
          </a:prstGeom>
          <a:noFill/>
          <a:ln w="25400">
            <a:noFill/>
            <a:miter lim="800000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dirty="0" smtClean="0">
                <a:latin typeface="Arial" pitchFamily="34" charset="0"/>
                <a:cs typeface="Arial" pitchFamily="34" charset="0"/>
              </a:rPr>
              <a:t>cricket bowling</a:t>
            </a:r>
            <a:endParaRPr lang="en-US" sz="15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10" name="TextBox 109"/>
          <p:cNvSpPr txBox="1"/>
          <p:nvPr/>
        </p:nvSpPr>
        <p:spPr>
          <a:xfrm>
            <a:off x="609600" y="4663440"/>
            <a:ext cx="2514600" cy="384721"/>
          </a:xfrm>
          <a:prstGeom prst="rect">
            <a:avLst/>
          </a:prstGeom>
          <a:noFill/>
          <a:ln w="25400">
            <a:noFill/>
            <a:miter lim="800000"/>
          </a:ln>
        </p:spPr>
        <p:txBody>
          <a:bodyPr wrap="square" rtlCol="0">
            <a:spAutoFit/>
          </a:bodyPr>
          <a:lstStyle/>
          <a:p>
            <a:r>
              <a:rPr lang="en-US" sz="1900" dirty="0" smtClean="0">
                <a:latin typeface="Arial" pitchFamily="34" charset="0"/>
                <a:cs typeface="Arial" pitchFamily="34" charset="0"/>
              </a:rPr>
              <a:t>Hidden human poses</a:t>
            </a:r>
          </a:p>
        </p:txBody>
      </p:sp>
      <p:sp>
        <p:nvSpPr>
          <p:cNvPr id="111" name="TextBox 110"/>
          <p:cNvSpPr txBox="1"/>
          <p:nvPr/>
        </p:nvSpPr>
        <p:spPr>
          <a:xfrm>
            <a:off x="609600" y="5029200"/>
            <a:ext cx="2590800" cy="384721"/>
          </a:xfrm>
          <a:prstGeom prst="rect">
            <a:avLst/>
          </a:prstGeom>
          <a:noFill/>
          <a:ln w="25400">
            <a:noFill/>
            <a:miter lim="800000"/>
          </a:ln>
        </p:spPr>
        <p:txBody>
          <a:bodyPr wrap="square" rtlCol="0">
            <a:spAutoFit/>
          </a:bodyPr>
          <a:lstStyle/>
          <a:p>
            <a:r>
              <a:rPr lang="en-US" sz="1900" dirty="0" smtClean="0">
                <a:latin typeface="Arial" pitchFamily="34" charset="0"/>
                <a:cs typeface="Arial" pitchFamily="34" charset="0"/>
              </a:rPr>
              <a:t>Structural connectivity</a:t>
            </a:r>
          </a:p>
        </p:txBody>
      </p:sp>
      <p:sp>
        <p:nvSpPr>
          <p:cNvPr id="112" name="TextBox 111"/>
          <p:cNvSpPr txBox="1"/>
          <p:nvPr/>
        </p:nvSpPr>
        <p:spPr>
          <a:xfrm>
            <a:off x="609600" y="5394960"/>
            <a:ext cx="2590800" cy="384721"/>
          </a:xfrm>
          <a:prstGeom prst="rect">
            <a:avLst/>
          </a:prstGeom>
          <a:noFill/>
          <a:ln w="25400">
            <a:noFill/>
            <a:miter lim="800000"/>
          </a:ln>
        </p:spPr>
        <p:txBody>
          <a:bodyPr wrap="square" rtlCol="0">
            <a:spAutoFit/>
          </a:bodyPr>
          <a:lstStyle/>
          <a:p>
            <a:r>
              <a:rPr lang="en-US" sz="1900" dirty="0" smtClean="0">
                <a:latin typeface="Arial" pitchFamily="34" charset="0"/>
                <a:cs typeface="Arial" pitchFamily="34" charset="0"/>
              </a:rPr>
              <a:t>Potential parameters</a:t>
            </a:r>
          </a:p>
        </p:txBody>
      </p:sp>
      <p:sp>
        <p:nvSpPr>
          <p:cNvPr id="113" name="TextBox 112"/>
          <p:cNvSpPr txBox="1"/>
          <p:nvPr/>
        </p:nvSpPr>
        <p:spPr>
          <a:xfrm>
            <a:off x="609600" y="5760720"/>
            <a:ext cx="2209800" cy="384721"/>
          </a:xfrm>
          <a:prstGeom prst="rect">
            <a:avLst/>
          </a:prstGeom>
          <a:noFill/>
          <a:ln w="25400">
            <a:noFill/>
            <a:miter lim="800000"/>
          </a:ln>
        </p:spPr>
        <p:txBody>
          <a:bodyPr wrap="square" rtlCol="0">
            <a:spAutoFit/>
          </a:bodyPr>
          <a:lstStyle/>
          <a:p>
            <a:r>
              <a:rPr lang="en-US" sz="1900" dirty="0" smtClean="0">
                <a:latin typeface="Arial" pitchFamily="34" charset="0"/>
                <a:cs typeface="Arial" pitchFamily="34" charset="0"/>
              </a:rPr>
              <a:t>Potential weights</a:t>
            </a:r>
          </a:p>
        </p:txBody>
      </p:sp>
      <p:sp>
        <p:nvSpPr>
          <p:cNvPr id="107" name="TextBox 106"/>
          <p:cNvSpPr txBox="1"/>
          <p:nvPr/>
        </p:nvSpPr>
        <p:spPr>
          <a:xfrm>
            <a:off x="6766987" y="6525126"/>
            <a:ext cx="239706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Slide Credit: Yao/Fei-Fei</a:t>
            </a:r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414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Oval 286"/>
          <p:cNvSpPr>
            <a:spLocks noChangeAspect="1"/>
          </p:cNvSpPr>
          <p:nvPr/>
        </p:nvSpPr>
        <p:spPr>
          <a:xfrm>
            <a:off x="2727960" y="1819656"/>
            <a:ext cx="374904" cy="374904"/>
          </a:xfrm>
          <a:prstGeom prst="ellipse">
            <a:avLst/>
          </a:prstGeom>
          <a:solidFill>
            <a:srgbClr val="0000FF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ubtitle 2"/>
          <p:cNvSpPr txBox="1">
            <a:spLocks/>
          </p:cNvSpPr>
          <p:nvPr/>
        </p:nvSpPr>
        <p:spPr>
          <a:xfrm>
            <a:off x="2514600" y="381000"/>
            <a:ext cx="4572000" cy="5334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Model Learning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53" name="Subtitle 2"/>
          <p:cNvSpPr txBox="1">
            <a:spLocks/>
          </p:cNvSpPr>
          <p:nvPr/>
        </p:nvSpPr>
        <p:spPr>
          <a:xfrm>
            <a:off x="533400" y="4191000"/>
            <a:ext cx="1066800" cy="3810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200" b="1" i="0" u="sng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Goals:</a:t>
            </a:r>
            <a:endParaRPr kumimoji="0" lang="en-US" sz="2200" b="1" i="0" u="sng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2" name="Group 8"/>
          <p:cNvGrpSpPr>
            <a:grpSpLocks noChangeAspect="1"/>
          </p:cNvGrpSpPr>
          <p:nvPr/>
        </p:nvGrpSpPr>
        <p:grpSpPr>
          <a:xfrm>
            <a:off x="1371600" y="1097280"/>
            <a:ext cx="2668273" cy="3017520"/>
            <a:chOff x="5089169" y="1219200"/>
            <a:chExt cx="3369031" cy="3810000"/>
          </a:xfrm>
        </p:grpSpPr>
        <p:sp>
          <p:nvSpPr>
            <p:cNvPr id="203" name="Oval 202"/>
            <p:cNvSpPr>
              <a:spLocks noChangeAspect="1"/>
            </p:cNvSpPr>
            <p:nvPr/>
          </p:nvSpPr>
          <p:spPr>
            <a:xfrm>
              <a:off x="6858000" y="2176272"/>
              <a:ext cx="365760" cy="365760"/>
            </a:xfrm>
            <a:prstGeom prst="ellipse">
              <a:avLst/>
            </a:prstGeom>
            <a:noFill/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300" i="1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H</a:t>
              </a:r>
              <a:endParaRPr lang="en-US" sz="13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04" name="Oval 203"/>
            <p:cNvSpPr>
              <a:spLocks noChangeAspect="1"/>
            </p:cNvSpPr>
            <p:nvPr/>
          </p:nvSpPr>
          <p:spPr>
            <a:xfrm>
              <a:off x="5105400" y="2895600"/>
              <a:ext cx="365760" cy="365760"/>
            </a:xfrm>
            <a:prstGeom prst="ellipse">
              <a:avLst/>
            </a:prstGeom>
            <a:noFill/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300" i="1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O</a:t>
              </a:r>
              <a:endParaRPr lang="en-US" sz="13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05" name="Oval 204"/>
            <p:cNvSpPr>
              <a:spLocks noChangeAspect="1"/>
            </p:cNvSpPr>
            <p:nvPr/>
          </p:nvSpPr>
          <p:spPr>
            <a:xfrm>
              <a:off x="6019800" y="1219200"/>
              <a:ext cx="365760" cy="365760"/>
            </a:xfrm>
            <a:prstGeom prst="ellipse">
              <a:avLst/>
            </a:prstGeom>
            <a:noFill/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300" i="1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A</a:t>
              </a:r>
              <a:endParaRPr lang="en-US" sz="13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grpSp>
          <p:nvGrpSpPr>
            <p:cNvPr id="3" name="Group 177"/>
            <p:cNvGrpSpPr/>
            <p:nvPr/>
          </p:nvGrpSpPr>
          <p:grpSpPr>
            <a:xfrm>
              <a:off x="6165477" y="2488468"/>
              <a:ext cx="1904327" cy="1085536"/>
              <a:chOff x="5632077" y="2793268"/>
              <a:chExt cx="1904327" cy="1085536"/>
            </a:xfrm>
          </p:grpSpPr>
          <p:cxnSp>
            <p:nvCxnSpPr>
              <p:cNvPr id="246" name="Straight Connector 245"/>
              <p:cNvCxnSpPr>
                <a:stCxn id="237" idx="0"/>
                <a:endCxn id="203" idx="3"/>
              </p:cNvCxnSpPr>
              <p:nvPr/>
            </p:nvCxnSpPr>
            <p:spPr>
              <a:xfrm rot="5400000" flipH="1" flipV="1">
                <a:off x="5496754" y="2928592"/>
                <a:ext cx="1016732" cy="746086"/>
              </a:xfrm>
              <a:prstGeom prst="line">
                <a:avLst/>
              </a:prstGeom>
              <a:ln w="22225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7" name="Straight Connector 246"/>
              <p:cNvCxnSpPr>
                <a:stCxn id="234" idx="0"/>
                <a:endCxn id="203" idx="4"/>
              </p:cNvCxnSpPr>
              <p:nvPr/>
            </p:nvCxnSpPr>
            <p:spPr>
              <a:xfrm rot="5400000" flipH="1" flipV="1">
                <a:off x="5961724" y="3264245"/>
                <a:ext cx="963168" cy="128343"/>
              </a:xfrm>
              <a:prstGeom prst="line">
                <a:avLst/>
              </a:prstGeom>
              <a:ln w="22225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8" name="Straight Connector 247"/>
              <p:cNvCxnSpPr>
                <a:stCxn id="233" idx="1"/>
                <a:endCxn id="203" idx="5"/>
              </p:cNvCxnSpPr>
              <p:nvPr/>
            </p:nvCxnSpPr>
            <p:spPr>
              <a:xfrm rot="16200000" flipV="1">
                <a:off x="6543832" y="2886232"/>
                <a:ext cx="1085536" cy="899608"/>
              </a:xfrm>
              <a:prstGeom prst="line">
                <a:avLst/>
              </a:prstGeom>
              <a:ln w="22225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aphicFrame>
          <p:nvGraphicFramePr>
            <p:cNvPr id="207" name="Object 4"/>
            <p:cNvGraphicFramePr>
              <a:graphicFrameLocks noChangeAspect="1"/>
            </p:cNvGraphicFramePr>
            <p:nvPr/>
          </p:nvGraphicFramePr>
          <p:xfrm>
            <a:off x="7391400" y="4781550"/>
            <a:ext cx="381000" cy="1714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96682" name="Equation" r:id="rId4" imgW="330120" imgH="164880" progId="Equation.DSMT4">
                    <p:embed/>
                  </p:oleObj>
                </mc:Choice>
                <mc:Fallback>
                  <p:oleObj name="Equation" r:id="rId4" imgW="330120" imgH="16488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391400" y="4781550"/>
                          <a:ext cx="381000" cy="17145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pSp>
          <p:nvGrpSpPr>
            <p:cNvPr id="6" name="Group 182"/>
            <p:cNvGrpSpPr/>
            <p:nvPr/>
          </p:nvGrpSpPr>
          <p:grpSpPr>
            <a:xfrm>
              <a:off x="5089169" y="4233881"/>
              <a:ext cx="457200" cy="399079"/>
              <a:chOff x="4555769" y="4538681"/>
              <a:chExt cx="457200" cy="399079"/>
            </a:xfrm>
          </p:grpSpPr>
          <p:sp>
            <p:nvSpPr>
              <p:cNvPr id="244" name="TextBox 243"/>
              <p:cNvSpPr txBox="1"/>
              <p:nvPr/>
            </p:nvSpPr>
            <p:spPr>
              <a:xfrm>
                <a:off x="4555769" y="4538681"/>
                <a:ext cx="457200" cy="3583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300" i="1" dirty="0" smtClean="0">
                    <a:latin typeface="Times New Roman" pitchFamily="18" charset="0"/>
                    <a:cs typeface="Times New Roman" pitchFamily="18" charset="0"/>
                  </a:rPr>
                  <a:t>f</a:t>
                </a:r>
                <a:r>
                  <a:rPr lang="en-US" sz="1300" i="1" baseline="-25000" dirty="0" smtClean="0">
                    <a:latin typeface="Times New Roman" pitchFamily="18" charset="0"/>
                    <a:cs typeface="Times New Roman" pitchFamily="18" charset="0"/>
                  </a:rPr>
                  <a:t>O</a:t>
                </a:r>
                <a:endParaRPr lang="en-US" sz="1300" i="1" baseline="-250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245" name="Oval 244"/>
              <p:cNvSpPr>
                <a:spLocks noChangeAspect="1"/>
              </p:cNvSpPr>
              <p:nvPr/>
            </p:nvSpPr>
            <p:spPr>
              <a:xfrm>
                <a:off x="4572000" y="4572000"/>
                <a:ext cx="365760" cy="365760"/>
              </a:xfrm>
              <a:prstGeom prst="ellipse">
                <a:avLst/>
              </a:prstGeom>
              <a:noFill/>
              <a:ln w="222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i="1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grpSp>
          <p:nvGrpSpPr>
            <p:cNvPr id="7" name="Group 183"/>
            <p:cNvGrpSpPr/>
            <p:nvPr/>
          </p:nvGrpSpPr>
          <p:grpSpPr>
            <a:xfrm>
              <a:off x="5943600" y="4648200"/>
              <a:ext cx="457200" cy="381000"/>
              <a:chOff x="5410200" y="5010150"/>
              <a:chExt cx="457200" cy="381000"/>
            </a:xfrm>
          </p:grpSpPr>
          <p:sp>
            <p:nvSpPr>
              <p:cNvPr id="242" name="TextBox 241"/>
              <p:cNvSpPr txBox="1"/>
              <p:nvPr/>
            </p:nvSpPr>
            <p:spPr>
              <a:xfrm>
                <a:off x="5410200" y="5010150"/>
                <a:ext cx="457200" cy="3583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300" i="1" dirty="0" smtClean="0">
                    <a:latin typeface="Times New Roman" pitchFamily="18" charset="0"/>
                    <a:cs typeface="Times New Roman" pitchFamily="18" charset="0"/>
                  </a:rPr>
                  <a:t>f</a:t>
                </a:r>
                <a:r>
                  <a:rPr lang="en-US" sz="1300" baseline="-25000" dirty="0" smtClean="0">
                    <a:latin typeface="Times New Roman" pitchFamily="18" charset="0"/>
                    <a:cs typeface="Times New Roman" pitchFamily="18" charset="0"/>
                  </a:rPr>
                  <a:t>1</a:t>
                </a:r>
                <a:endParaRPr lang="en-US" sz="1300" baseline="-250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243" name="Oval 242"/>
              <p:cNvSpPr>
                <a:spLocks noChangeAspect="1"/>
              </p:cNvSpPr>
              <p:nvPr/>
            </p:nvSpPr>
            <p:spPr>
              <a:xfrm>
                <a:off x="5425440" y="5025390"/>
                <a:ext cx="365760" cy="365760"/>
              </a:xfrm>
              <a:prstGeom prst="ellipse">
                <a:avLst/>
              </a:prstGeom>
              <a:noFill/>
              <a:ln w="222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 baseline="-250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grpSp>
          <p:nvGrpSpPr>
            <p:cNvPr id="8" name="Group 184"/>
            <p:cNvGrpSpPr/>
            <p:nvPr/>
          </p:nvGrpSpPr>
          <p:grpSpPr>
            <a:xfrm>
              <a:off x="6705600" y="4648200"/>
              <a:ext cx="457200" cy="381000"/>
              <a:chOff x="6172200" y="4953000"/>
              <a:chExt cx="457200" cy="381000"/>
            </a:xfrm>
          </p:grpSpPr>
          <p:sp>
            <p:nvSpPr>
              <p:cNvPr id="240" name="TextBox 239"/>
              <p:cNvSpPr txBox="1"/>
              <p:nvPr/>
            </p:nvSpPr>
            <p:spPr>
              <a:xfrm>
                <a:off x="6172200" y="4953000"/>
                <a:ext cx="457200" cy="3583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300" i="1" dirty="0" smtClean="0">
                    <a:latin typeface="Times New Roman" pitchFamily="18" charset="0"/>
                    <a:cs typeface="Times New Roman" pitchFamily="18" charset="0"/>
                  </a:rPr>
                  <a:t>f</a:t>
                </a:r>
                <a:r>
                  <a:rPr lang="en-US" sz="1300" baseline="-25000" dirty="0" smtClean="0">
                    <a:latin typeface="Times New Roman" pitchFamily="18" charset="0"/>
                    <a:cs typeface="Times New Roman" pitchFamily="18" charset="0"/>
                  </a:rPr>
                  <a:t>2</a:t>
                </a:r>
                <a:endParaRPr lang="en-US" sz="1300" baseline="-250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241" name="Oval 240"/>
              <p:cNvSpPr>
                <a:spLocks noChangeAspect="1"/>
              </p:cNvSpPr>
              <p:nvPr/>
            </p:nvSpPr>
            <p:spPr>
              <a:xfrm>
                <a:off x="6187440" y="4968240"/>
                <a:ext cx="365760" cy="365760"/>
              </a:xfrm>
              <a:prstGeom prst="ellipse">
                <a:avLst/>
              </a:prstGeom>
              <a:noFill/>
              <a:ln w="222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 baseline="-250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grpSp>
          <p:nvGrpSpPr>
            <p:cNvPr id="9" name="Group 185"/>
            <p:cNvGrpSpPr/>
            <p:nvPr/>
          </p:nvGrpSpPr>
          <p:grpSpPr>
            <a:xfrm>
              <a:off x="8001000" y="4648200"/>
              <a:ext cx="457200" cy="381000"/>
              <a:chOff x="7467600" y="5029200"/>
              <a:chExt cx="457200" cy="381000"/>
            </a:xfrm>
          </p:grpSpPr>
          <p:sp>
            <p:nvSpPr>
              <p:cNvPr id="238" name="TextBox 237"/>
              <p:cNvSpPr txBox="1"/>
              <p:nvPr/>
            </p:nvSpPr>
            <p:spPr>
              <a:xfrm>
                <a:off x="7467600" y="5029200"/>
                <a:ext cx="457200" cy="3583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300" i="1" dirty="0" smtClean="0">
                    <a:latin typeface="Times New Roman" pitchFamily="18" charset="0"/>
                    <a:cs typeface="Times New Roman" pitchFamily="18" charset="0"/>
                  </a:rPr>
                  <a:t>f</a:t>
                </a:r>
                <a:r>
                  <a:rPr lang="en-US" sz="1300" i="1" baseline="-25000" dirty="0" smtClean="0">
                    <a:latin typeface="Times New Roman" pitchFamily="18" charset="0"/>
                    <a:cs typeface="Times New Roman" pitchFamily="18" charset="0"/>
                  </a:rPr>
                  <a:t>N</a:t>
                </a:r>
                <a:endParaRPr lang="en-US" sz="1300" i="1" baseline="-250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239" name="Oval 238"/>
              <p:cNvSpPr>
                <a:spLocks noChangeAspect="1"/>
              </p:cNvSpPr>
              <p:nvPr/>
            </p:nvSpPr>
            <p:spPr>
              <a:xfrm>
                <a:off x="7482840" y="5044440"/>
                <a:ext cx="365760" cy="365760"/>
              </a:xfrm>
              <a:prstGeom prst="ellipse">
                <a:avLst/>
              </a:prstGeom>
              <a:noFill/>
              <a:ln w="222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 baseline="-250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graphicFrame>
          <p:nvGraphicFramePr>
            <p:cNvPr id="212" name="Object 4"/>
            <p:cNvGraphicFramePr>
              <a:graphicFrameLocks noChangeAspect="1"/>
            </p:cNvGraphicFramePr>
            <p:nvPr/>
          </p:nvGraphicFramePr>
          <p:xfrm>
            <a:off x="7315200" y="3657600"/>
            <a:ext cx="381000" cy="1714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96683" name="Equation" r:id="rId6" imgW="330120" imgH="164880" progId="Equation.DSMT4">
                    <p:embed/>
                  </p:oleObj>
                </mc:Choice>
                <mc:Fallback>
                  <p:oleObj name="Equation" r:id="rId6" imgW="330120" imgH="16488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315200" y="3657600"/>
                          <a:ext cx="381000" cy="17145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pSp>
          <p:nvGrpSpPr>
            <p:cNvPr id="10" name="Group 156"/>
            <p:cNvGrpSpPr/>
            <p:nvPr/>
          </p:nvGrpSpPr>
          <p:grpSpPr>
            <a:xfrm>
              <a:off x="5936877" y="3505200"/>
              <a:ext cx="457200" cy="381000"/>
              <a:chOff x="5403477" y="3790950"/>
              <a:chExt cx="457200" cy="381000"/>
            </a:xfrm>
          </p:grpSpPr>
          <p:sp>
            <p:nvSpPr>
              <p:cNvPr id="236" name="Oval 235"/>
              <p:cNvSpPr>
                <a:spLocks noChangeAspect="1"/>
              </p:cNvSpPr>
              <p:nvPr/>
            </p:nvSpPr>
            <p:spPr>
              <a:xfrm>
                <a:off x="5425440" y="3806190"/>
                <a:ext cx="365760" cy="365760"/>
              </a:xfrm>
              <a:prstGeom prst="ellipse">
                <a:avLst/>
              </a:prstGeom>
              <a:noFill/>
              <a:ln w="222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 baseline="-250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237" name="TextBox 236"/>
              <p:cNvSpPr txBox="1"/>
              <p:nvPr/>
            </p:nvSpPr>
            <p:spPr>
              <a:xfrm>
                <a:off x="5403477" y="3790950"/>
                <a:ext cx="457200" cy="3583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300" i="1" dirty="0" smtClean="0">
                    <a:latin typeface="Times New Roman" pitchFamily="18" charset="0"/>
                    <a:cs typeface="Times New Roman" pitchFamily="18" charset="0"/>
                  </a:rPr>
                  <a:t>P</a:t>
                </a:r>
                <a:r>
                  <a:rPr lang="en-US" sz="1300" baseline="-25000" dirty="0" smtClean="0">
                    <a:latin typeface="Times New Roman" pitchFamily="18" charset="0"/>
                    <a:cs typeface="Times New Roman" pitchFamily="18" charset="0"/>
                  </a:rPr>
                  <a:t>1</a:t>
                </a:r>
                <a:endParaRPr lang="en-US" sz="1300" baseline="-250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grpSp>
          <p:nvGrpSpPr>
            <p:cNvPr id="11" name="Group 157"/>
            <p:cNvGrpSpPr/>
            <p:nvPr/>
          </p:nvGrpSpPr>
          <p:grpSpPr>
            <a:xfrm>
              <a:off x="6683936" y="3505200"/>
              <a:ext cx="457200" cy="381000"/>
              <a:chOff x="6150536" y="3733800"/>
              <a:chExt cx="457200" cy="381000"/>
            </a:xfrm>
          </p:grpSpPr>
          <p:sp>
            <p:nvSpPr>
              <p:cNvPr id="234" name="TextBox 233"/>
              <p:cNvSpPr txBox="1"/>
              <p:nvPr/>
            </p:nvSpPr>
            <p:spPr>
              <a:xfrm>
                <a:off x="6150536" y="3733800"/>
                <a:ext cx="457200" cy="3583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300" i="1" dirty="0" smtClean="0">
                    <a:latin typeface="Times New Roman" pitchFamily="18" charset="0"/>
                    <a:cs typeface="Times New Roman" pitchFamily="18" charset="0"/>
                  </a:rPr>
                  <a:t>P</a:t>
                </a:r>
                <a:r>
                  <a:rPr lang="en-US" sz="1300" baseline="-25000" dirty="0" smtClean="0">
                    <a:latin typeface="Times New Roman" pitchFamily="18" charset="0"/>
                    <a:cs typeface="Times New Roman" pitchFamily="18" charset="0"/>
                  </a:rPr>
                  <a:t>2</a:t>
                </a:r>
                <a:endParaRPr lang="en-US" sz="1300" baseline="-250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235" name="Oval 234"/>
              <p:cNvSpPr>
                <a:spLocks noChangeAspect="1"/>
              </p:cNvSpPr>
              <p:nvPr/>
            </p:nvSpPr>
            <p:spPr>
              <a:xfrm>
                <a:off x="6187440" y="3749040"/>
                <a:ext cx="365760" cy="365760"/>
              </a:xfrm>
              <a:prstGeom prst="ellipse">
                <a:avLst/>
              </a:prstGeom>
              <a:noFill/>
              <a:ln w="222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 baseline="-250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grpSp>
          <p:nvGrpSpPr>
            <p:cNvPr id="12" name="Group 158"/>
            <p:cNvGrpSpPr/>
            <p:nvPr/>
          </p:nvGrpSpPr>
          <p:grpSpPr>
            <a:xfrm>
              <a:off x="7991288" y="3505200"/>
              <a:ext cx="457200" cy="381000"/>
              <a:chOff x="7457888" y="3810000"/>
              <a:chExt cx="457200" cy="381000"/>
            </a:xfrm>
          </p:grpSpPr>
          <p:sp>
            <p:nvSpPr>
              <p:cNvPr id="232" name="TextBox 231"/>
              <p:cNvSpPr txBox="1"/>
              <p:nvPr/>
            </p:nvSpPr>
            <p:spPr>
              <a:xfrm>
                <a:off x="7457888" y="3810000"/>
                <a:ext cx="457200" cy="3583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300" i="1" dirty="0" smtClean="0">
                    <a:latin typeface="Times New Roman" pitchFamily="18" charset="0"/>
                    <a:cs typeface="Times New Roman" pitchFamily="18" charset="0"/>
                  </a:rPr>
                  <a:t>P</a:t>
                </a:r>
                <a:r>
                  <a:rPr lang="en-US" sz="1300" i="1" baseline="-25000" dirty="0" smtClean="0">
                    <a:latin typeface="Times New Roman" pitchFamily="18" charset="0"/>
                    <a:cs typeface="Times New Roman" pitchFamily="18" charset="0"/>
                  </a:rPr>
                  <a:t>N</a:t>
                </a:r>
                <a:endParaRPr lang="en-US" sz="1300" i="1" baseline="-250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233" name="Oval 232"/>
              <p:cNvSpPr>
                <a:spLocks noChangeAspect="1"/>
              </p:cNvSpPr>
              <p:nvPr/>
            </p:nvSpPr>
            <p:spPr>
              <a:xfrm>
                <a:off x="7482840" y="3825240"/>
                <a:ext cx="365760" cy="365760"/>
              </a:xfrm>
              <a:prstGeom prst="ellipse">
                <a:avLst/>
              </a:prstGeom>
              <a:noFill/>
              <a:ln w="222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 baseline="-250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grpSp>
          <p:nvGrpSpPr>
            <p:cNvPr id="13" name="Group 180"/>
            <p:cNvGrpSpPr/>
            <p:nvPr/>
          </p:nvGrpSpPr>
          <p:grpSpPr>
            <a:xfrm>
              <a:off x="5288280" y="3261360"/>
              <a:ext cx="2910840" cy="1402080"/>
              <a:chOff x="4754880" y="3566160"/>
              <a:chExt cx="2910840" cy="1402080"/>
            </a:xfrm>
          </p:grpSpPr>
          <p:cxnSp>
            <p:nvCxnSpPr>
              <p:cNvPr id="228" name="Straight Connector 24"/>
              <p:cNvCxnSpPr>
                <a:stCxn id="245" idx="0"/>
                <a:endCxn id="204" idx="4"/>
              </p:cNvCxnSpPr>
              <p:nvPr/>
            </p:nvCxnSpPr>
            <p:spPr>
              <a:xfrm rot="5400000" flipH="1" flipV="1">
                <a:off x="4251960" y="4069080"/>
                <a:ext cx="1005840" cy="0"/>
              </a:xfrm>
              <a:prstGeom prst="line">
                <a:avLst/>
              </a:prstGeom>
              <a:ln w="222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9" name="Straight Connector 228"/>
              <p:cNvCxnSpPr>
                <a:stCxn id="243" idx="0"/>
                <a:endCxn id="236" idx="4"/>
              </p:cNvCxnSpPr>
              <p:nvPr/>
            </p:nvCxnSpPr>
            <p:spPr>
              <a:xfrm rot="5400000" flipH="1" flipV="1">
                <a:off x="5219700" y="4579620"/>
                <a:ext cx="777240" cy="0"/>
              </a:xfrm>
              <a:prstGeom prst="line">
                <a:avLst/>
              </a:prstGeom>
              <a:ln w="222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0" name="Straight Connector 229"/>
              <p:cNvCxnSpPr>
                <a:stCxn id="241" idx="0"/>
                <a:endCxn id="235" idx="4"/>
              </p:cNvCxnSpPr>
              <p:nvPr/>
            </p:nvCxnSpPr>
            <p:spPr>
              <a:xfrm rot="5400000" flipH="1" flipV="1">
                <a:off x="5981700" y="4579620"/>
                <a:ext cx="777240" cy="0"/>
              </a:xfrm>
              <a:prstGeom prst="line">
                <a:avLst/>
              </a:prstGeom>
              <a:ln w="222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1" name="Straight Connector 230"/>
              <p:cNvCxnSpPr>
                <a:stCxn id="239" idx="0"/>
                <a:endCxn id="233" idx="4"/>
              </p:cNvCxnSpPr>
              <p:nvPr/>
            </p:nvCxnSpPr>
            <p:spPr>
              <a:xfrm rot="5400000" flipH="1" flipV="1">
                <a:off x="7277100" y="4579620"/>
                <a:ext cx="777240" cy="0"/>
              </a:xfrm>
              <a:prstGeom prst="line">
                <a:avLst/>
              </a:prstGeom>
              <a:ln w="222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4" name="Group 178"/>
            <p:cNvGrpSpPr/>
            <p:nvPr/>
          </p:nvGrpSpPr>
          <p:grpSpPr>
            <a:xfrm>
              <a:off x="5417595" y="3078480"/>
              <a:ext cx="2598645" cy="624840"/>
              <a:chOff x="4884195" y="3383280"/>
              <a:chExt cx="2598645" cy="624840"/>
            </a:xfrm>
          </p:grpSpPr>
          <p:cxnSp>
            <p:nvCxnSpPr>
              <p:cNvPr id="225" name="Straight Connector 224"/>
              <p:cNvCxnSpPr>
                <a:stCxn id="204" idx="5"/>
                <a:endCxn id="237" idx="1"/>
              </p:cNvCxnSpPr>
              <p:nvPr/>
            </p:nvCxnSpPr>
            <p:spPr>
              <a:xfrm rot="16200000" flipH="1">
                <a:off x="4905554" y="3491238"/>
                <a:ext cx="476564" cy="519282"/>
              </a:xfrm>
              <a:prstGeom prst="line">
                <a:avLst/>
              </a:prstGeom>
              <a:ln w="22225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6" name="Straight Connector 225"/>
              <p:cNvCxnSpPr/>
              <p:nvPr/>
            </p:nvCxnSpPr>
            <p:spPr>
              <a:xfrm>
                <a:off x="4953000" y="3474720"/>
                <a:ext cx="1234440" cy="438912"/>
              </a:xfrm>
              <a:prstGeom prst="line">
                <a:avLst/>
              </a:prstGeom>
              <a:ln w="22225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7" name="Straight Connector 226"/>
              <p:cNvCxnSpPr>
                <a:stCxn id="233" idx="2"/>
                <a:endCxn id="204" idx="6"/>
              </p:cNvCxnSpPr>
              <p:nvPr/>
            </p:nvCxnSpPr>
            <p:spPr>
              <a:xfrm rot="10800000">
                <a:off x="4937760" y="3383280"/>
                <a:ext cx="2545080" cy="624840"/>
              </a:xfrm>
              <a:prstGeom prst="line">
                <a:avLst/>
              </a:prstGeom>
              <a:ln w="22225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218" name="Straight Connector 18"/>
            <p:cNvCxnSpPr>
              <a:stCxn id="236" idx="6"/>
              <a:endCxn id="235" idx="2"/>
            </p:cNvCxnSpPr>
            <p:nvPr/>
          </p:nvCxnSpPr>
          <p:spPr>
            <a:xfrm>
              <a:off x="6324600" y="3703320"/>
              <a:ext cx="396240" cy="0"/>
            </a:xfrm>
            <a:prstGeom prst="line">
              <a:avLst/>
            </a:prstGeom>
            <a:ln w="22225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9" name="Freeform 19"/>
            <p:cNvSpPr/>
            <p:nvPr/>
          </p:nvSpPr>
          <p:spPr>
            <a:xfrm>
              <a:off x="6248400" y="3886200"/>
              <a:ext cx="1845945" cy="228600"/>
            </a:xfrm>
            <a:custGeom>
              <a:avLst/>
              <a:gdLst>
                <a:gd name="connsiteX0" fmla="*/ 0 w 1857375"/>
                <a:gd name="connsiteY0" fmla="*/ 0 h 257175"/>
                <a:gd name="connsiteX1" fmla="*/ 17145 w 1857375"/>
                <a:gd name="connsiteY1" fmla="*/ 5715 h 257175"/>
                <a:gd name="connsiteX2" fmla="*/ 28575 w 1857375"/>
                <a:gd name="connsiteY2" fmla="*/ 34290 h 257175"/>
                <a:gd name="connsiteX3" fmla="*/ 34290 w 1857375"/>
                <a:gd name="connsiteY3" fmla="*/ 51435 h 257175"/>
                <a:gd name="connsiteX4" fmla="*/ 68580 w 1857375"/>
                <a:gd name="connsiteY4" fmla="*/ 85725 h 257175"/>
                <a:gd name="connsiteX5" fmla="*/ 108585 w 1857375"/>
                <a:gd name="connsiteY5" fmla="*/ 125730 h 257175"/>
                <a:gd name="connsiteX6" fmla="*/ 142875 w 1857375"/>
                <a:gd name="connsiteY6" fmla="*/ 154305 h 257175"/>
                <a:gd name="connsiteX7" fmla="*/ 160020 w 1857375"/>
                <a:gd name="connsiteY7" fmla="*/ 160020 h 257175"/>
                <a:gd name="connsiteX8" fmla="*/ 194310 w 1857375"/>
                <a:gd name="connsiteY8" fmla="*/ 182880 h 257175"/>
                <a:gd name="connsiteX9" fmla="*/ 234315 w 1857375"/>
                <a:gd name="connsiteY9" fmla="*/ 194310 h 257175"/>
                <a:gd name="connsiteX10" fmla="*/ 251460 w 1857375"/>
                <a:gd name="connsiteY10" fmla="*/ 205740 h 257175"/>
                <a:gd name="connsiteX11" fmla="*/ 274320 w 1857375"/>
                <a:gd name="connsiteY11" fmla="*/ 211455 h 257175"/>
                <a:gd name="connsiteX12" fmla="*/ 314325 w 1857375"/>
                <a:gd name="connsiteY12" fmla="*/ 222885 h 257175"/>
                <a:gd name="connsiteX13" fmla="*/ 348615 w 1857375"/>
                <a:gd name="connsiteY13" fmla="*/ 228600 h 257175"/>
                <a:gd name="connsiteX14" fmla="*/ 377190 w 1857375"/>
                <a:gd name="connsiteY14" fmla="*/ 234315 h 257175"/>
                <a:gd name="connsiteX15" fmla="*/ 440055 w 1857375"/>
                <a:gd name="connsiteY15" fmla="*/ 245745 h 257175"/>
                <a:gd name="connsiteX16" fmla="*/ 462915 w 1857375"/>
                <a:gd name="connsiteY16" fmla="*/ 251460 h 257175"/>
                <a:gd name="connsiteX17" fmla="*/ 834390 w 1857375"/>
                <a:gd name="connsiteY17" fmla="*/ 257175 h 257175"/>
                <a:gd name="connsiteX18" fmla="*/ 1148715 w 1857375"/>
                <a:gd name="connsiteY18" fmla="*/ 251460 h 257175"/>
                <a:gd name="connsiteX19" fmla="*/ 1388745 w 1857375"/>
                <a:gd name="connsiteY19" fmla="*/ 240030 h 257175"/>
                <a:gd name="connsiteX20" fmla="*/ 1428750 w 1857375"/>
                <a:gd name="connsiteY20" fmla="*/ 234315 h 257175"/>
                <a:gd name="connsiteX21" fmla="*/ 1480185 w 1857375"/>
                <a:gd name="connsiteY21" fmla="*/ 222885 h 257175"/>
                <a:gd name="connsiteX22" fmla="*/ 1508760 w 1857375"/>
                <a:gd name="connsiteY22" fmla="*/ 217170 h 257175"/>
                <a:gd name="connsiteX23" fmla="*/ 1531620 w 1857375"/>
                <a:gd name="connsiteY23" fmla="*/ 205740 h 257175"/>
                <a:gd name="connsiteX24" fmla="*/ 1571625 w 1857375"/>
                <a:gd name="connsiteY24" fmla="*/ 194310 h 257175"/>
                <a:gd name="connsiteX25" fmla="*/ 1588770 w 1857375"/>
                <a:gd name="connsiteY25" fmla="*/ 188595 h 257175"/>
                <a:gd name="connsiteX26" fmla="*/ 1628775 w 1857375"/>
                <a:gd name="connsiteY26" fmla="*/ 182880 h 257175"/>
                <a:gd name="connsiteX27" fmla="*/ 1663065 w 1857375"/>
                <a:gd name="connsiteY27" fmla="*/ 165735 h 257175"/>
                <a:gd name="connsiteX28" fmla="*/ 1680210 w 1857375"/>
                <a:gd name="connsiteY28" fmla="*/ 160020 h 257175"/>
                <a:gd name="connsiteX29" fmla="*/ 1697355 w 1857375"/>
                <a:gd name="connsiteY29" fmla="*/ 148590 h 257175"/>
                <a:gd name="connsiteX30" fmla="*/ 1731645 w 1857375"/>
                <a:gd name="connsiteY30" fmla="*/ 137160 h 257175"/>
                <a:gd name="connsiteX31" fmla="*/ 1765935 w 1857375"/>
                <a:gd name="connsiteY31" fmla="*/ 120015 h 257175"/>
                <a:gd name="connsiteX32" fmla="*/ 1823085 w 1857375"/>
                <a:gd name="connsiteY32" fmla="*/ 80010 h 257175"/>
                <a:gd name="connsiteX33" fmla="*/ 1840230 w 1857375"/>
                <a:gd name="connsiteY33" fmla="*/ 68580 h 257175"/>
                <a:gd name="connsiteX34" fmla="*/ 1845945 w 1857375"/>
                <a:gd name="connsiteY34" fmla="*/ 51435 h 257175"/>
                <a:gd name="connsiteX35" fmla="*/ 1857375 w 1857375"/>
                <a:gd name="connsiteY35" fmla="*/ 34290 h 257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1857375" h="257175">
                  <a:moveTo>
                    <a:pt x="0" y="0"/>
                  </a:moveTo>
                  <a:cubicBezTo>
                    <a:pt x="5715" y="1905"/>
                    <a:pt x="13288" y="1087"/>
                    <a:pt x="17145" y="5715"/>
                  </a:cubicBezTo>
                  <a:cubicBezTo>
                    <a:pt x="23712" y="13596"/>
                    <a:pt x="24973" y="24684"/>
                    <a:pt x="28575" y="34290"/>
                  </a:cubicBezTo>
                  <a:cubicBezTo>
                    <a:pt x="30690" y="39931"/>
                    <a:pt x="30592" y="46680"/>
                    <a:pt x="34290" y="51435"/>
                  </a:cubicBezTo>
                  <a:cubicBezTo>
                    <a:pt x="44214" y="64194"/>
                    <a:pt x="59614" y="72275"/>
                    <a:pt x="68580" y="85725"/>
                  </a:cubicBezTo>
                  <a:cubicBezTo>
                    <a:pt x="94782" y="125027"/>
                    <a:pt x="78408" y="115671"/>
                    <a:pt x="108585" y="125730"/>
                  </a:cubicBezTo>
                  <a:cubicBezTo>
                    <a:pt x="121224" y="138369"/>
                    <a:pt x="126962" y="146348"/>
                    <a:pt x="142875" y="154305"/>
                  </a:cubicBezTo>
                  <a:cubicBezTo>
                    <a:pt x="148263" y="156999"/>
                    <a:pt x="154754" y="157094"/>
                    <a:pt x="160020" y="160020"/>
                  </a:cubicBezTo>
                  <a:cubicBezTo>
                    <a:pt x="172028" y="166691"/>
                    <a:pt x="180983" y="179548"/>
                    <a:pt x="194310" y="182880"/>
                  </a:cubicBezTo>
                  <a:cubicBezTo>
                    <a:pt x="201634" y="184711"/>
                    <a:pt x="226116" y="190211"/>
                    <a:pt x="234315" y="194310"/>
                  </a:cubicBezTo>
                  <a:cubicBezTo>
                    <a:pt x="240458" y="197382"/>
                    <a:pt x="245147" y="203034"/>
                    <a:pt x="251460" y="205740"/>
                  </a:cubicBezTo>
                  <a:cubicBezTo>
                    <a:pt x="258679" y="208834"/>
                    <a:pt x="266768" y="209297"/>
                    <a:pt x="274320" y="211455"/>
                  </a:cubicBezTo>
                  <a:cubicBezTo>
                    <a:pt x="299739" y="218718"/>
                    <a:pt x="284548" y="216930"/>
                    <a:pt x="314325" y="222885"/>
                  </a:cubicBezTo>
                  <a:cubicBezTo>
                    <a:pt x="325688" y="225158"/>
                    <a:pt x="337214" y="226527"/>
                    <a:pt x="348615" y="228600"/>
                  </a:cubicBezTo>
                  <a:cubicBezTo>
                    <a:pt x="358172" y="230338"/>
                    <a:pt x="367633" y="232577"/>
                    <a:pt x="377190" y="234315"/>
                  </a:cubicBezTo>
                  <a:cubicBezTo>
                    <a:pt x="411310" y="240519"/>
                    <a:pt x="408292" y="238687"/>
                    <a:pt x="440055" y="245745"/>
                  </a:cubicBezTo>
                  <a:cubicBezTo>
                    <a:pt x="447722" y="247449"/>
                    <a:pt x="455064" y="251232"/>
                    <a:pt x="462915" y="251460"/>
                  </a:cubicBezTo>
                  <a:cubicBezTo>
                    <a:pt x="586703" y="255048"/>
                    <a:pt x="710565" y="255270"/>
                    <a:pt x="834390" y="257175"/>
                  </a:cubicBezTo>
                  <a:lnTo>
                    <a:pt x="1148715" y="251460"/>
                  </a:lnTo>
                  <a:cubicBezTo>
                    <a:pt x="1228777" y="248984"/>
                    <a:pt x="1388745" y="240030"/>
                    <a:pt x="1388745" y="240030"/>
                  </a:cubicBezTo>
                  <a:cubicBezTo>
                    <a:pt x="1402080" y="238125"/>
                    <a:pt x="1415463" y="236530"/>
                    <a:pt x="1428750" y="234315"/>
                  </a:cubicBezTo>
                  <a:cubicBezTo>
                    <a:pt x="1463223" y="228569"/>
                    <a:pt x="1449360" y="229735"/>
                    <a:pt x="1480185" y="222885"/>
                  </a:cubicBezTo>
                  <a:cubicBezTo>
                    <a:pt x="1489667" y="220778"/>
                    <a:pt x="1499235" y="219075"/>
                    <a:pt x="1508760" y="217170"/>
                  </a:cubicBezTo>
                  <a:cubicBezTo>
                    <a:pt x="1516380" y="213360"/>
                    <a:pt x="1523789" y="209096"/>
                    <a:pt x="1531620" y="205740"/>
                  </a:cubicBezTo>
                  <a:cubicBezTo>
                    <a:pt x="1545323" y="199867"/>
                    <a:pt x="1557125" y="198453"/>
                    <a:pt x="1571625" y="194310"/>
                  </a:cubicBezTo>
                  <a:cubicBezTo>
                    <a:pt x="1577417" y="192655"/>
                    <a:pt x="1582863" y="189776"/>
                    <a:pt x="1588770" y="188595"/>
                  </a:cubicBezTo>
                  <a:cubicBezTo>
                    <a:pt x="1601979" y="185953"/>
                    <a:pt x="1615440" y="184785"/>
                    <a:pt x="1628775" y="182880"/>
                  </a:cubicBezTo>
                  <a:cubicBezTo>
                    <a:pt x="1671869" y="168515"/>
                    <a:pt x="1618750" y="187892"/>
                    <a:pt x="1663065" y="165735"/>
                  </a:cubicBezTo>
                  <a:cubicBezTo>
                    <a:pt x="1668453" y="163041"/>
                    <a:pt x="1674822" y="162714"/>
                    <a:pt x="1680210" y="160020"/>
                  </a:cubicBezTo>
                  <a:cubicBezTo>
                    <a:pt x="1686353" y="156948"/>
                    <a:pt x="1691078" y="151380"/>
                    <a:pt x="1697355" y="148590"/>
                  </a:cubicBezTo>
                  <a:cubicBezTo>
                    <a:pt x="1708365" y="143697"/>
                    <a:pt x="1721620" y="143843"/>
                    <a:pt x="1731645" y="137160"/>
                  </a:cubicBezTo>
                  <a:cubicBezTo>
                    <a:pt x="1753802" y="122388"/>
                    <a:pt x="1742274" y="127902"/>
                    <a:pt x="1765935" y="120015"/>
                  </a:cubicBezTo>
                  <a:cubicBezTo>
                    <a:pt x="1799785" y="94628"/>
                    <a:pt x="1780870" y="108154"/>
                    <a:pt x="1823085" y="80010"/>
                  </a:cubicBezTo>
                  <a:lnTo>
                    <a:pt x="1840230" y="68580"/>
                  </a:lnTo>
                  <a:cubicBezTo>
                    <a:pt x="1842135" y="62865"/>
                    <a:pt x="1843251" y="56823"/>
                    <a:pt x="1845945" y="51435"/>
                  </a:cubicBezTo>
                  <a:cubicBezTo>
                    <a:pt x="1849017" y="45292"/>
                    <a:pt x="1857375" y="34290"/>
                    <a:pt x="1857375" y="34290"/>
                  </a:cubicBezTo>
                </a:path>
              </a:pathLst>
            </a:custGeom>
            <a:ln w="22225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0" name="Freeform 20"/>
            <p:cNvSpPr/>
            <p:nvPr/>
          </p:nvSpPr>
          <p:spPr>
            <a:xfrm>
              <a:off x="7086600" y="3810000"/>
              <a:ext cx="990600" cy="174362"/>
            </a:xfrm>
            <a:custGeom>
              <a:avLst/>
              <a:gdLst>
                <a:gd name="connsiteX0" fmla="*/ 0 w 1040130"/>
                <a:gd name="connsiteY0" fmla="*/ 0 h 202937"/>
                <a:gd name="connsiteX1" fmla="*/ 51435 w 1040130"/>
                <a:gd name="connsiteY1" fmla="*/ 74295 h 202937"/>
                <a:gd name="connsiteX2" fmla="*/ 74295 w 1040130"/>
                <a:gd name="connsiteY2" fmla="*/ 108585 h 202937"/>
                <a:gd name="connsiteX3" fmla="*/ 85725 w 1040130"/>
                <a:gd name="connsiteY3" fmla="*/ 125730 h 202937"/>
                <a:gd name="connsiteX4" fmla="*/ 102870 w 1040130"/>
                <a:gd name="connsiteY4" fmla="*/ 137160 h 202937"/>
                <a:gd name="connsiteX5" fmla="*/ 137160 w 1040130"/>
                <a:gd name="connsiteY5" fmla="*/ 148590 h 202937"/>
                <a:gd name="connsiteX6" fmla="*/ 205740 w 1040130"/>
                <a:gd name="connsiteY6" fmla="*/ 160020 h 202937"/>
                <a:gd name="connsiteX7" fmla="*/ 280035 w 1040130"/>
                <a:gd name="connsiteY7" fmla="*/ 165735 h 202937"/>
                <a:gd name="connsiteX8" fmla="*/ 314325 w 1040130"/>
                <a:gd name="connsiteY8" fmla="*/ 171450 h 202937"/>
                <a:gd name="connsiteX9" fmla="*/ 365760 w 1040130"/>
                <a:gd name="connsiteY9" fmla="*/ 177165 h 202937"/>
                <a:gd name="connsiteX10" fmla="*/ 388620 w 1040130"/>
                <a:gd name="connsiteY10" fmla="*/ 182880 h 202937"/>
                <a:gd name="connsiteX11" fmla="*/ 468630 w 1040130"/>
                <a:gd name="connsiteY11" fmla="*/ 188595 h 202937"/>
                <a:gd name="connsiteX12" fmla="*/ 640080 w 1040130"/>
                <a:gd name="connsiteY12" fmla="*/ 188595 h 202937"/>
                <a:gd name="connsiteX13" fmla="*/ 657225 w 1040130"/>
                <a:gd name="connsiteY13" fmla="*/ 182880 h 202937"/>
                <a:gd name="connsiteX14" fmla="*/ 691515 w 1040130"/>
                <a:gd name="connsiteY14" fmla="*/ 177165 h 202937"/>
                <a:gd name="connsiteX15" fmla="*/ 708660 w 1040130"/>
                <a:gd name="connsiteY15" fmla="*/ 171450 h 202937"/>
                <a:gd name="connsiteX16" fmla="*/ 737235 w 1040130"/>
                <a:gd name="connsiteY16" fmla="*/ 165735 h 202937"/>
                <a:gd name="connsiteX17" fmla="*/ 760095 w 1040130"/>
                <a:gd name="connsiteY17" fmla="*/ 160020 h 202937"/>
                <a:gd name="connsiteX18" fmla="*/ 788670 w 1040130"/>
                <a:gd name="connsiteY18" fmla="*/ 154305 h 202937"/>
                <a:gd name="connsiteX19" fmla="*/ 811530 w 1040130"/>
                <a:gd name="connsiteY19" fmla="*/ 148590 h 202937"/>
                <a:gd name="connsiteX20" fmla="*/ 845820 w 1040130"/>
                <a:gd name="connsiteY20" fmla="*/ 142875 h 202937"/>
                <a:gd name="connsiteX21" fmla="*/ 897255 w 1040130"/>
                <a:gd name="connsiteY21" fmla="*/ 125730 h 202937"/>
                <a:gd name="connsiteX22" fmla="*/ 914400 w 1040130"/>
                <a:gd name="connsiteY22" fmla="*/ 120015 h 202937"/>
                <a:gd name="connsiteX23" fmla="*/ 931545 w 1040130"/>
                <a:gd name="connsiteY23" fmla="*/ 108585 h 202937"/>
                <a:gd name="connsiteX24" fmla="*/ 965835 w 1040130"/>
                <a:gd name="connsiteY24" fmla="*/ 97155 h 202937"/>
                <a:gd name="connsiteX25" fmla="*/ 982980 w 1040130"/>
                <a:gd name="connsiteY25" fmla="*/ 85725 h 202937"/>
                <a:gd name="connsiteX26" fmla="*/ 1017270 w 1040130"/>
                <a:gd name="connsiteY26" fmla="*/ 74295 h 202937"/>
                <a:gd name="connsiteX27" fmla="*/ 1040130 w 1040130"/>
                <a:gd name="connsiteY27" fmla="*/ 62865 h 2029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1040130" h="202937">
                  <a:moveTo>
                    <a:pt x="0" y="0"/>
                  </a:moveTo>
                  <a:cubicBezTo>
                    <a:pt x="34408" y="34408"/>
                    <a:pt x="8715" y="5943"/>
                    <a:pt x="51435" y="74295"/>
                  </a:cubicBezTo>
                  <a:cubicBezTo>
                    <a:pt x="58716" y="85944"/>
                    <a:pt x="66675" y="97155"/>
                    <a:pt x="74295" y="108585"/>
                  </a:cubicBezTo>
                  <a:cubicBezTo>
                    <a:pt x="78105" y="114300"/>
                    <a:pt x="80010" y="121920"/>
                    <a:pt x="85725" y="125730"/>
                  </a:cubicBezTo>
                  <a:cubicBezTo>
                    <a:pt x="91440" y="129540"/>
                    <a:pt x="96593" y="134370"/>
                    <a:pt x="102870" y="137160"/>
                  </a:cubicBezTo>
                  <a:cubicBezTo>
                    <a:pt x="113880" y="142053"/>
                    <a:pt x="125730" y="144780"/>
                    <a:pt x="137160" y="148590"/>
                  </a:cubicBezTo>
                  <a:cubicBezTo>
                    <a:pt x="168999" y="159203"/>
                    <a:pt x="153103" y="155235"/>
                    <a:pt x="205740" y="160020"/>
                  </a:cubicBezTo>
                  <a:cubicBezTo>
                    <a:pt x="230476" y="162269"/>
                    <a:pt x="255270" y="163830"/>
                    <a:pt x="280035" y="165735"/>
                  </a:cubicBezTo>
                  <a:cubicBezTo>
                    <a:pt x="291465" y="167640"/>
                    <a:pt x="302839" y="169919"/>
                    <a:pt x="314325" y="171450"/>
                  </a:cubicBezTo>
                  <a:cubicBezTo>
                    <a:pt x="331424" y="173730"/>
                    <a:pt x="348710" y="174542"/>
                    <a:pt x="365760" y="177165"/>
                  </a:cubicBezTo>
                  <a:cubicBezTo>
                    <a:pt x="373523" y="178359"/>
                    <a:pt x="380814" y="182013"/>
                    <a:pt x="388620" y="182880"/>
                  </a:cubicBezTo>
                  <a:cubicBezTo>
                    <a:pt x="415194" y="185833"/>
                    <a:pt x="441960" y="186690"/>
                    <a:pt x="468630" y="188595"/>
                  </a:cubicBezTo>
                  <a:cubicBezTo>
                    <a:pt x="540342" y="202937"/>
                    <a:pt x="505166" y="198232"/>
                    <a:pt x="640080" y="188595"/>
                  </a:cubicBezTo>
                  <a:cubicBezTo>
                    <a:pt x="646089" y="188166"/>
                    <a:pt x="651344" y="184187"/>
                    <a:pt x="657225" y="182880"/>
                  </a:cubicBezTo>
                  <a:cubicBezTo>
                    <a:pt x="668537" y="180366"/>
                    <a:pt x="680203" y="179679"/>
                    <a:pt x="691515" y="177165"/>
                  </a:cubicBezTo>
                  <a:cubicBezTo>
                    <a:pt x="697396" y="175858"/>
                    <a:pt x="702816" y="172911"/>
                    <a:pt x="708660" y="171450"/>
                  </a:cubicBezTo>
                  <a:cubicBezTo>
                    <a:pt x="718084" y="169094"/>
                    <a:pt x="727753" y="167842"/>
                    <a:pt x="737235" y="165735"/>
                  </a:cubicBezTo>
                  <a:cubicBezTo>
                    <a:pt x="744902" y="164031"/>
                    <a:pt x="752428" y="161724"/>
                    <a:pt x="760095" y="160020"/>
                  </a:cubicBezTo>
                  <a:cubicBezTo>
                    <a:pt x="769577" y="157913"/>
                    <a:pt x="779188" y="156412"/>
                    <a:pt x="788670" y="154305"/>
                  </a:cubicBezTo>
                  <a:cubicBezTo>
                    <a:pt x="796337" y="152601"/>
                    <a:pt x="803828" y="150130"/>
                    <a:pt x="811530" y="148590"/>
                  </a:cubicBezTo>
                  <a:cubicBezTo>
                    <a:pt x="822893" y="146317"/>
                    <a:pt x="834578" y="145685"/>
                    <a:pt x="845820" y="142875"/>
                  </a:cubicBezTo>
                  <a:lnTo>
                    <a:pt x="897255" y="125730"/>
                  </a:lnTo>
                  <a:cubicBezTo>
                    <a:pt x="902970" y="123825"/>
                    <a:pt x="909388" y="123357"/>
                    <a:pt x="914400" y="120015"/>
                  </a:cubicBezTo>
                  <a:cubicBezTo>
                    <a:pt x="920115" y="116205"/>
                    <a:pt x="925268" y="111375"/>
                    <a:pt x="931545" y="108585"/>
                  </a:cubicBezTo>
                  <a:cubicBezTo>
                    <a:pt x="942555" y="103692"/>
                    <a:pt x="955810" y="103838"/>
                    <a:pt x="965835" y="97155"/>
                  </a:cubicBezTo>
                  <a:cubicBezTo>
                    <a:pt x="971550" y="93345"/>
                    <a:pt x="976703" y="88515"/>
                    <a:pt x="982980" y="85725"/>
                  </a:cubicBezTo>
                  <a:cubicBezTo>
                    <a:pt x="993990" y="80832"/>
                    <a:pt x="1005840" y="78105"/>
                    <a:pt x="1017270" y="74295"/>
                  </a:cubicBezTo>
                  <a:cubicBezTo>
                    <a:pt x="1036971" y="67728"/>
                    <a:pt x="1030155" y="72840"/>
                    <a:pt x="1040130" y="62865"/>
                  </a:cubicBezTo>
                </a:path>
              </a:pathLst>
            </a:custGeom>
            <a:ln w="22225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5" name="Group 176"/>
            <p:cNvGrpSpPr/>
            <p:nvPr/>
          </p:nvGrpSpPr>
          <p:grpSpPr>
            <a:xfrm>
              <a:off x="5334000" y="1524000"/>
              <a:ext cx="1577564" cy="1425164"/>
              <a:chOff x="4800600" y="1828800"/>
              <a:chExt cx="1577564" cy="1425164"/>
            </a:xfrm>
          </p:grpSpPr>
          <p:cxnSp>
            <p:nvCxnSpPr>
              <p:cNvPr id="222" name="Straight Connector 221"/>
              <p:cNvCxnSpPr>
                <a:stCxn id="204" idx="7"/>
              </p:cNvCxnSpPr>
              <p:nvPr/>
            </p:nvCxnSpPr>
            <p:spPr>
              <a:xfrm rot="5400000" flipH="1" flipV="1">
                <a:off x="5310916" y="2240280"/>
                <a:ext cx="586964" cy="1440404"/>
              </a:xfrm>
              <a:prstGeom prst="line">
                <a:avLst/>
              </a:prstGeom>
              <a:ln w="222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3" name="Straight Connector 16"/>
              <p:cNvCxnSpPr>
                <a:endCxn id="205" idx="3"/>
              </p:cNvCxnSpPr>
              <p:nvPr/>
            </p:nvCxnSpPr>
            <p:spPr>
              <a:xfrm rot="5400000" flipH="1" flipV="1">
                <a:off x="4488180" y="2148616"/>
                <a:ext cx="1364204" cy="739364"/>
              </a:xfrm>
              <a:prstGeom prst="line">
                <a:avLst/>
              </a:prstGeom>
              <a:ln w="222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4" name="Straight Connector 17"/>
              <p:cNvCxnSpPr>
                <a:endCxn id="203" idx="1"/>
              </p:cNvCxnSpPr>
              <p:nvPr/>
            </p:nvCxnSpPr>
            <p:spPr>
              <a:xfrm rot="16200000" flipH="1">
                <a:off x="5731764" y="1888236"/>
                <a:ext cx="705836" cy="586964"/>
              </a:xfrm>
              <a:prstGeom prst="line">
                <a:avLst/>
              </a:prstGeom>
              <a:ln w="222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53" name="Subtitle 2"/>
          <p:cNvSpPr txBox="1">
            <a:spLocks/>
          </p:cNvSpPr>
          <p:nvPr/>
        </p:nvSpPr>
        <p:spPr>
          <a:xfrm>
            <a:off x="4495800" y="1295400"/>
            <a:ext cx="1600200" cy="3810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200" b="1" i="0" u="sng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Approach:</a:t>
            </a:r>
            <a:endParaRPr kumimoji="0" lang="en-US" sz="2200" b="1" i="0" u="sng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110" name="TextBox 109"/>
          <p:cNvSpPr txBox="1"/>
          <p:nvPr/>
        </p:nvSpPr>
        <p:spPr>
          <a:xfrm>
            <a:off x="5334000" y="1981200"/>
            <a:ext cx="1295400" cy="323165"/>
          </a:xfrm>
          <a:prstGeom prst="rect">
            <a:avLst/>
          </a:prstGeom>
          <a:noFill/>
          <a:ln w="25400">
            <a:noFill/>
            <a:miter lim="800000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dirty="0" smtClean="0">
                <a:latin typeface="Arial" pitchFamily="34" charset="0"/>
                <a:cs typeface="Arial" pitchFamily="34" charset="0"/>
              </a:rPr>
              <a:t>croquet shot</a:t>
            </a:r>
            <a:endParaRPr lang="en-US" sz="15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0" name="Picture 99" descr="image10.bmp"/>
          <p:cNvPicPr>
            <a:picLocks noChangeAspect="1"/>
          </p:cNvPicPr>
          <p:nvPr/>
        </p:nvPicPr>
        <p:blipFill>
          <a:blip r:embed="rId7" cstate="print"/>
          <a:srcRect l="12438"/>
          <a:stretch>
            <a:fillRect/>
          </a:stretch>
        </p:blipFill>
        <p:spPr>
          <a:xfrm>
            <a:off x="4966648" y="4038600"/>
            <a:ext cx="900752" cy="1371600"/>
          </a:xfrm>
          <a:prstGeom prst="rect">
            <a:avLst/>
          </a:prstGeom>
        </p:spPr>
      </p:pic>
      <p:grpSp>
        <p:nvGrpSpPr>
          <p:cNvPr id="16" name="Group 138"/>
          <p:cNvGrpSpPr/>
          <p:nvPr/>
        </p:nvGrpSpPr>
        <p:grpSpPr>
          <a:xfrm>
            <a:off x="4572000" y="4876800"/>
            <a:ext cx="589787" cy="1086565"/>
            <a:chOff x="4207900" y="4296263"/>
            <a:chExt cx="589787" cy="1086565"/>
          </a:xfrm>
        </p:grpSpPr>
        <p:sp>
          <p:nvSpPr>
            <p:cNvPr id="107" name="Rounded Rectangle 106"/>
            <p:cNvSpPr/>
            <p:nvPr/>
          </p:nvSpPr>
          <p:spPr>
            <a:xfrm rot="21096953">
              <a:off x="4207900" y="4296263"/>
              <a:ext cx="205740" cy="246888"/>
            </a:xfrm>
            <a:prstGeom prst="roundRect">
              <a:avLst/>
            </a:prstGeom>
            <a:noFill/>
            <a:ln w="22225">
              <a:solidFill>
                <a:srgbClr val="FF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9" name="Rounded Rectangle 108"/>
            <p:cNvSpPr/>
            <p:nvPr/>
          </p:nvSpPr>
          <p:spPr>
            <a:xfrm rot="19236430">
              <a:off x="4386398" y="4358369"/>
              <a:ext cx="321742" cy="411480"/>
            </a:xfrm>
            <a:prstGeom prst="roundRect">
              <a:avLst/>
            </a:prstGeom>
            <a:noFill/>
            <a:ln w="22225">
              <a:solidFill>
                <a:srgbClr val="FF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6" name="Rounded Rectangle 115"/>
            <p:cNvSpPr/>
            <p:nvPr/>
          </p:nvSpPr>
          <p:spPr>
            <a:xfrm rot="21298183">
              <a:off x="4238414" y="4450901"/>
              <a:ext cx="137160" cy="274320"/>
            </a:xfrm>
            <a:prstGeom prst="roundRect">
              <a:avLst/>
            </a:prstGeom>
            <a:noFill/>
            <a:ln w="22225"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8" name="Rounded Rectangle 117"/>
            <p:cNvSpPr/>
            <p:nvPr/>
          </p:nvSpPr>
          <p:spPr>
            <a:xfrm rot="290976">
              <a:off x="4238330" y="4682028"/>
              <a:ext cx="137160" cy="342900"/>
            </a:xfrm>
            <a:prstGeom prst="roundRect">
              <a:avLst/>
            </a:prstGeom>
            <a:noFill/>
            <a:ln w="22225"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1" name="Rounded Rectangle 120"/>
            <p:cNvSpPr/>
            <p:nvPr/>
          </p:nvSpPr>
          <p:spPr>
            <a:xfrm>
              <a:off x="4619379" y="4665126"/>
              <a:ext cx="178308" cy="342900"/>
            </a:xfrm>
            <a:prstGeom prst="roundRect">
              <a:avLst/>
            </a:prstGeom>
            <a:noFill/>
            <a:ln w="22225">
              <a:solidFill>
                <a:srgbClr val="00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2" name="Rounded Rectangle 121"/>
            <p:cNvSpPr/>
            <p:nvPr/>
          </p:nvSpPr>
          <p:spPr>
            <a:xfrm>
              <a:off x="4619379" y="4998780"/>
              <a:ext cx="164592" cy="384048"/>
            </a:xfrm>
            <a:prstGeom prst="roundRect">
              <a:avLst/>
            </a:prstGeom>
            <a:noFill/>
            <a:ln w="22225">
              <a:solidFill>
                <a:srgbClr val="00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3" name="Rounded Rectangle 122"/>
            <p:cNvSpPr/>
            <p:nvPr/>
          </p:nvSpPr>
          <p:spPr>
            <a:xfrm rot="20826390">
              <a:off x="4484172" y="4363929"/>
              <a:ext cx="137160" cy="274320"/>
            </a:xfrm>
            <a:prstGeom prst="roundRect">
              <a:avLst/>
            </a:prstGeom>
            <a:noFill/>
            <a:ln w="22225"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4" name="Rounded Rectangle 123"/>
            <p:cNvSpPr/>
            <p:nvPr/>
          </p:nvSpPr>
          <p:spPr>
            <a:xfrm rot="4662136">
              <a:off x="4400594" y="4529435"/>
              <a:ext cx="137160" cy="342900"/>
            </a:xfrm>
            <a:prstGeom prst="roundRect">
              <a:avLst/>
            </a:prstGeom>
            <a:noFill/>
            <a:ln w="22225"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5" name="Rounded Rectangle 124"/>
            <p:cNvSpPr/>
            <p:nvPr/>
          </p:nvSpPr>
          <p:spPr>
            <a:xfrm>
              <a:off x="4454787" y="4698701"/>
              <a:ext cx="178308" cy="329184"/>
            </a:xfrm>
            <a:prstGeom prst="roundRect">
              <a:avLst/>
            </a:prstGeom>
            <a:noFill/>
            <a:ln w="22225">
              <a:solidFill>
                <a:srgbClr val="00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6" name="Rounded Rectangle 125"/>
            <p:cNvSpPr/>
            <p:nvPr/>
          </p:nvSpPr>
          <p:spPr>
            <a:xfrm>
              <a:off x="4454787" y="5023211"/>
              <a:ext cx="164592" cy="356616"/>
            </a:xfrm>
            <a:prstGeom prst="roundRect">
              <a:avLst/>
            </a:prstGeom>
            <a:noFill/>
            <a:ln w="22225">
              <a:solidFill>
                <a:srgbClr val="00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01" name="Picture 100" descr="image09.bmp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6134100" y="4038600"/>
            <a:ext cx="1028700" cy="1371600"/>
          </a:xfrm>
          <a:prstGeom prst="rect">
            <a:avLst/>
          </a:prstGeom>
        </p:spPr>
      </p:pic>
      <p:grpSp>
        <p:nvGrpSpPr>
          <p:cNvPr id="17" name="Group 141"/>
          <p:cNvGrpSpPr>
            <a:grpSpLocks noChangeAspect="1"/>
          </p:cNvGrpSpPr>
          <p:nvPr/>
        </p:nvGrpSpPr>
        <p:grpSpPr>
          <a:xfrm>
            <a:off x="6964680" y="4876800"/>
            <a:ext cx="731520" cy="1111419"/>
            <a:chOff x="7564608" y="4294604"/>
            <a:chExt cx="795528" cy="1208668"/>
          </a:xfrm>
        </p:grpSpPr>
        <p:sp>
          <p:nvSpPr>
            <p:cNvPr id="128" name="Rounded Rectangle 127"/>
            <p:cNvSpPr/>
            <p:nvPr/>
          </p:nvSpPr>
          <p:spPr>
            <a:xfrm rot="4538760">
              <a:off x="8140680" y="4280888"/>
              <a:ext cx="205740" cy="233172"/>
            </a:xfrm>
            <a:prstGeom prst="roundRect">
              <a:avLst/>
            </a:prstGeom>
            <a:noFill/>
            <a:ln w="22225">
              <a:solidFill>
                <a:srgbClr val="FF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9" name="Rounded Rectangle 128"/>
            <p:cNvSpPr/>
            <p:nvPr/>
          </p:nvSpPr>
          <p:spPr>
            <a:xfrm rot="3518307">
              <a:off x="7790816" y="4317848"/>
              <a:ext cx="301752" cy="466344"/>
            </a:xfrm>
            <a:prstGeom prst="roundRect">
              <a:avLst/>
            </a:prstGeom>
            <a:noFill/>
            <a:ln w="22225">
              <a:solidFill>
                <a:srgbClr val="FF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0" name="Rounded Rectangle 129"/>
            <p:cNvSpPr/>
            <p:nvPr/>
          </p:nvSpPr>
          <p:spPr>
            <a:xfrm rot="1565005">
              <a:off x="7907508" y="4420620"/>
              <a:ext cx="137160" cy="274320"/>
            </a:xfrm>
            <a:prstGeom prst="roundRect">
              <a:avLst/>
            </a:prstGeom>
            <a:noFill/>
            <a:ln w="22225"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1" name="Rounded Rectangle 130"/>
            <p:cNvSpPr/>
            <p:nvPr/>
          </p:nvSpPr>
          <p:spPr>
            <a:xfrm rot="20365900">
              <a:off x="7902689" y="4649795"/>
              <a:ext cx="137160" cy="315468"/>
            </a:xfrm>
            <a:prstGeom prst="roundRect">
              <a:avLst/>
            </a:prstGeom>
            <a:noFill/>
            <a:ln w="22225"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2" name="Rounded Rectangle 131"/>
            <p:cNvSpPr/>
            <p:nvPr/>
          </p:nvSpPr>
          <p:spPr>
            <a:xfrm rot="20340745">
              <a:off x="7820010" y="4737477"/>
              <a:ext cx="178308" cy="342900"/>
            </a:xfrm>
            <a:prstGeom prst="roundRect">
              <a:avLst/>
            </a:prstGeom>
            <a:noFill/>
            <a:ln w="22225">
              <a:solidFill>
                <a:srgbClr val="00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3" name="Rounded Rectangle 132"/>
            <p:cNvSpPr/>
            <p:nvPr/>
          </p:nvSpPr>
          <p:spPr>
            <a:xfrm rot="21152408">
              <a:off x="7893792" y="5050728"/>
              <a:ext cx="164592" cy="384048"/>
            </a:xfrm>
            <a:prstGeom prst="roundRect">
              <a:avLst/>
            </a:prstGeom>
            <a:noFill/>
            <a:ln w="22225">
              <a:solidFill>
                <a:srgbClr val="00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4" name="Rounded Rectangle 133"/>
            <p:cNvSpPr/>
            <p:nvPr/>
          </p:nvSpPr>
          <p:spPr>
            <a:xfrm rot="204171">
              <a:off x="7621961" y="4680312"/>
              <a:ext cx="192024" cy="356616"/>
            </a:xfrm>
            <a:prstGeom prst="roundRect">
              <a:avLst/>
            </a:prstGeom>
            <a:noFill/>
            <a:ln w="22225">
              <a:solidFill>
                <a:srgbClr val="00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5" name="Rounded Rectangle 134"/>
            <p:cNvSpPr/>
            <p:nvPr/>
          </p:nvSpPr>
          <p:spPr>
            <a:xfrm rot="1090080">
              <a:off x="7564608" y="5036928"/>
              <a:ext cx="164592" cy="466344"/>
            </a:xfrm>
            <a:prstGeom prst="roundRect">
              <a:avLst/>
            </a:prstGeom>
            <a:noFill/>
            <a:ln w="22225">
              <a:solidFill>
                <a:srgbClr val="00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6" name="Rounded Rectangle 135"/>
            <p:cNvSpPr/>
            <p:nvPr/>
          </p:nvSpPr>
          <p:spPr>
            <a:xfrm rot="18591997">
              <a:off x="7989804" y="4573505"/>
              <a:ext cx="123444" cy="274320"/>
            </a:xfrm>
            <a:prstGeom prst="roundRect">
              <a:avLst/>
            </a:prstGeom>
            <a:noFill/>
            <a:ln w="22225"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04" name="Picture 103" descr="p-image05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5562600" y="2286000"/>
            <a:ext cx="993115" cy="1371600"/>
          </a:xfrm>
          <a:prstGeom prst="rect">
            <a:avLst/>
          </a:prstGeom>
        </p:spPr>
      </p:pic>
      <p:grpSp>
        <p:nvGrpSpPr>
          <p:cNvPr id="18" name="Group 126"/>
          <p:cNvGrpSpPr>
            <a:grpSpLocks noChangeAspect="1"/>
          </p:cNvGrpSpPr>
          <p:nvPr/>
        </p:nvGrpSpPr>
        <p:grpSpPr>
          <a:xfrm>
            <a:off x="6477000" y="2133600"/>
            <a:ext cx="469633" cy="1188720"/>
            <a:chOff x="6928306" y="2209800"/>
            <a:chExt cx="438324" cy="1109472"/>
          </a:xfrm>
        </p:grpSpPr>
        <p:sp>
          <p:nvSpPr>
            <p:cNvPr id="140" name="Rounded Rectangle 139"/>
            <p:cNvSpPr/>
            <p:nvPr/>
          </p:nvSpPr>
          <p:spPr>
            <a:xfrm>
              <a:off x="7046590" y="2209800"/>
              <a:ext cx="173736" cy="201168"/>
            </a:xfrm>
            <a:prstGeom prst="roundRect">
              <a:avLst/>
            </a:prstGeom>
            <a:noFill/>
            <a:ln w="22225">
              <a:solidFill>
                <a:srgbClr val="FF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1" name="Rounded Rectangle 18"/>
            <p:cNvSpPr/>
            <p:nvPr/>
          </p:nvSpPr>
          <p:spPr>
            <a:xfrm>
              <a:off x="7006624" y="2362200"/>
              <a:ext cx="268566" cy="382773"/>
            </a:xfrm>
            <a:prstGeom prst="roundRect">
              <a:avLst/>
            </a:prstGeom>
            <a:noFill/>
            <a:ln w="22225">
              <a:solidFill>
                <a:srgbClr val="FF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3" name="Rounded Rectangle 142"/>
            <p:cNvSpPr/>
            <p:nvPr/>
          </p:nvSpPr>
          <p:spPr>
            <a:xfrm rot="709519">
              <a:off x="7172722" y="2640783"/>
              <a:ext cx="91440" cy="274320"/>
            </a:xfrm>
            <a:prstGeom prst="roundRect">
              <a:avLst/>
            </a:prstGeom>
            <a:noFill/>
            <a:ln w="22225"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4" name="Rounded Rectangle 143"/>
            <p:cNvSpPr/>
            <p:nvPr/>
          </p:nvSpPr>
          <p:spPr>
            <a:xfrm rot="21417997">
              <a:off x="6928306" y="2404855"/>
              <a:ext cx="95471" cy="246888"/>
            </a:xfrm>
            <a:prstGeom prst="roundRect">
              <a:avLst/>
            </a:prstGeom>
            <a:noFill/>
            <a:ln w="22225"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7" name="Rounded Rectangle 146"/>
            <p:cNvSpPr/>
            <p:nvPr/>
          </p:nvSpPr>
          <p:spPr>
            <a:xfrm>
              <a:off x="6991726" y="2734056"/>
              <a:ext cx="137160" cy="274320"/>
            </a:xfrm>
            <a:prstGeom prst="roundRect">
              <a:avLst/>
            </a:prstGeom>
            <a:noFill/>
            <a:ln w="22225">
              <a:solidFill>
                <a:srgbClr val="00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8" name="Rounded Rectangle 147"/>
            <p:cNvSpPr/>
            <p:nvPr/>
          </p:nvSpPr>
          <p:spPr>
            <a:xfrm rot="21336357">
              <a:off x="7010014" y="2999232"/>
              <a:ext cx="128016" cy="320040"/>
            </a:xfrm>
            <a:prstGeom prst="roundRect">
              <a:avLst/>
            </a:prstGeom>
            <a:noFill/>
            <a:ln w="22225">
              <a:solidFill>
                <a:srgbClr val="00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1" name="Rounded Rectangle 150"/>
            <p:cNvSpPr/>
            <p:nvPr/>
          </p:nvSpPr>
          <p:spPr>
            <a:xfrm rot="230014">
              <a:off x="7211182" y="2395728"/>
              <a:ext cx="95471" cy="246888"/>
            </a:xfrm>
            <a:prstGeom prst="roundRect">
              <a:avLst/>
            </a:prstGeom>
            <a:noFill/>
            <a:ln w="22225"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2" name="Rounded Rectangle 151"/>
            <p:cNvSpPr/>
            <p:nvPr/>
          </p:nvSpPr>
          <p:spPr>
            <a:xfrm rot="19678954">
              <a:off x="7027438" y="2633472"/>
              <a:ext cx="91440" cy="274320"/>
            </a:xfrm>
            <a:prstGeom prst="roundRect">
              <a:avLst/>
            </a:prstGeom>
            <a:noFill/>
            <a:ln w="22225"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4" name="Rounded Rectangle 153"/>
            <p:cNvSpPr/>
            <p:nvPr/>
          </p:nvSpPr>
          <p:spPr>
            <a:xfrm rot="21133971">
              <a:off x="7183750" y="2724912"/>
              <a:ext cx="137160" cy="274320"/>
            </a:xfrm>
            <a:prstGeom prst="roundRect">
              <a:avLst/>
            </a:prstGeom>
            <a:noFill/>
            <a:ln w="22225">
              <a:solidFill>
                <a:srgbClr val="00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5" name="Rounded Rectangle 154"/>
            <p:cNvSpPr/>
            <p:nvPr/>
          </p:nvSpPr>
          <p:spPr>
            <a:xfrm rot="21047803">
              <a:off x="7238614" y="2990088"/>
              <a:ext cx="128016" cy="320040"/>
            </a:xfrm>
            <a:prstGeom prst="roundRect">
              <a:avLst/>
            </a:prstGeom>
            <a:noFill/>
            <a:ln w="22225">
              <a:solidFill>
                <a:srgbClr val="00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9" name="Group 144"/>
          <p:cNvGrpSpPr>
            <a:grpSpLocks noChangeAspect="1"/>
          </p:cNvGrpSpPr>
          <p:nvPr/>
        </p:nvGrpSpPr>
        <p:grpSpPr>
          <a:xfrm>
            <a:off x="4648200" y="4800600"/>
            <a:ext cx="469633" cy="1188720"/>
            <a:chOff x="6928306" y="2209800"/>
            <a:chExt cx="438324" cy="1109472"/>
          </a:xfrm>
        </p:grpSpPr>
        <p:sp>
          <p:nvSpPr>
            <p:cNvPr id="146" name="Rounded Rectangle 145"/>
            <p:cNvSpPr/>
            <p:nvPr/>
          </p:nvSpPr>
          <p:spPr>
            <a:xfrm>
              <a:off x="7046590" y="2209800"/>
              <a:ext cx="173736" cy="201168"/>
            </a:xfrm>
            <a:prstGeom prst="roundRect">
              <a:avLst/>
            </a:prstGeom>
            <a:noFill/>
            <a:ln w="22225">
              <a:solidFill>
                <a:srgbClr val="FF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9" name="Rounded Rectangle 18"/>
            <p:cNvSpPr/>
            <p:nvPr/>
          </p:nvSpPr>
          <p:spPr>
            <a:xfrm>
              <a:off x="7006624" y="2362200"/>
              <a:ext cx="268566" cy="382773"/>
            </a:xfrm>
            <a:prstGeom prst="roundRect">
              <a:avLst/>
            </a:prstGeom>
            <a:noFill/>
            <a:ln w="22225">
              <a:solidFill>
                <a:srgbClr val="FF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3" name="Rounded Rectangle 152"/>
            <p:cNvSpPr/>
            <p:nvPr/>
          </p:nvSpPr>
          <p:spPr>
            <a:xfrm rot="709519">
              <a:off x="7172722" y="2640783"/>
              <a:ext cx="91440" cy="274320"/>
            </a:xfrm>
            <a:prstGeom prst="roundRect">
              <a:avLst/>
            </a:prstGeom>
            <a:noFill/>
            <a:ln w="22225"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1" name="Rounded Rectangle 160"/>
            <p:cNvSpPr/>
            <p:nvPr/>
          </p:nvSpPr>
          <p:spPr>
            <a:xfrm rot="21417997">
              <a:off x="6928306" y="2404855"/>
              <a:ext cx="95471" cy="246888"/>
            </a:xfrm>
            <a:prstGeom prst="roundRect">
              <a:avLst/>
            </a:prstGeom>
            <a:noFill/>
            <a:ln w="22225"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2" name="Rounded Rectangle 161"/>
            <p:cNvSpPr/>
            <p:nvPr/>
          </p:nvSpPr>
          <p:spPr>
            <a:xfrm>
              <a:off x="6991726" y="2734056"/>
              <a:ext cx="137160" cy="274320"/>
            </a:xfrm>
            <a:prstGeom prst="roundRect">
              <a:avLst/>
            </a:prstGeom>
            <a:noFill/>
            <a:ln w="22225">
              <a:solidFill>
                <a:srgbClr val="00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3" name="Rounded Rectangle 162"/>
            <p:cNvSpPr/>
            <p:nvPr/>
          </p:nvSpPr>
          <p:spPr>
            <a:xfrm rot="21336357">
              <a:off x="7010014" y="2999232"/>
              <a:ext cx="128016" cy="320040"/>
            </a:xfrm>
            <a:prstGeom prst="roundRect">
              <a:avLst/>
            </a:prstGeom>
            <a:noFill/>
            <a:ln w="22225">
              <a:solidFill>
                <a:srgbClr val="00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4" name="Rounded Rectangle 163"/>
            <p:cNvSpPr/>
            <p:nvPr/>
          </p:nvSpPr>
          <p:spPr>
            <a:xfrm rot="230014">
              <a:off x="7211182" y="2395728"/>
              <a:ext cx="95471" cy="246888"/>
            </a:xfrm>
            <a:prstGeom prst="roundRect">
              <a:avLst/>
            </a:prstGeom>
            <a:noFill/>
            <a:ln w="22225"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5" name="Rounded Rectangle 164"/>
            <p:cNvSpPr/>
            <p:nvPr/>
          </p:nvSpPr>
          <p:spPr>
            <a:xfrm rot="19678954">
              <a:off x="7027438" y="2633472"/>
              <a:ext cx="91440" cy="274320"/>
            </a:xfrm>
            <a:prstGeom prst="roundRect">
              <a:avLst/>
            </a:prstGeom>
            <a:noFill/>
            <a:ln w="22225"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6" name="Rounded Rectangle 165"/>
            <p:cNvSpPr/>
            <p:nvPr/>
          </p:nvSpPr>
          <p:spPr>
            <a:xfrm rot="21133971">
              <a:off x="7183750" y="2724912"/>
              <a:ext cx="137160" cy="274320"/>
            </a:xfrm>
            <a:prstGeom prst="roundRect">
              <a:avLst/>
            </a:prstGeom>
            <a:noFill/>
            <a:ln w="22225">
              <a:solidFill>
                <a:srgbClr val="00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7" name="Rounded Rectangle 166"/>
            <p:cNvSpPr/>
            <p:nvPr/>
          </p:nvSpPr>
          <p:spPr>
            <a:xfrm rot="21047803">
              <a:off x="7238614" y="2990088"/>
              <a:ext cx="128016" cy="320040"/>
            </a:xfrm>
            <a:prstGeom prst="roundRect">
              <a:avLst/>
            </a:prstGeom>
            <a:noFill/>
            <a:ln w="22225">
              <a:solidFill>
                <a:srgbClr val="00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0" name="Group 167"/>
          <p:cNvGrpSpPr>
            <a:grpSpLocks noChangeAspect="1"/>
          </p:cNvGrpSpPr>
          <p:nvPr/>
        </p:nvGrpSpPr>
        <p:grpSpPr>
          <a:xfrm>
            <a:off x="7029276" y="4800600"/>
            <a:ext cx="469633" cy="1188720"/>
            <a:chOff x="6928306" y="2209800"/>
            <a:chExt cx="438324" cy="1109472"/>
          </a:xfrm>
        </p:grpSpPr>
        <p:sp>
          <p:nvSpPr>
            <p:cNvPr id="169" name="Rounded Rectangle 168"/>
            <p:cNvSpPr/>
            <p:nvPr/>
          </p:nvSpPr>
          <p:spPr>
            <a:xfrm>
              <a:off x="7046590" y="2209800"/>
              <a:ext cx="173736" cy="201168"/>
            </a:xfrm>
            <a:prstGeom prst="roundRect">
              <a:avLst/>
            </a:prstGeom>
            <a:noFill/>
            <a:ln w="22225">
              <a:solidFill>
                <a:srgbClr val="FF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0" name="Rounded Rectangle 18"/>
            <p:cNvSpPr/>
            <p:nvPr/>
          </p:nvSpPr>
          <p:spPr>
            <a:xfrm>
              <a:off x="7006624" y="2362200"/>
              <a:ext cx="268566" cy="382773"/>
            </a:xfrm>
            <a:prstGeom prst="roundRect">
              <a:avLst/>
            </a:prstGeom>
            <a:noFill/>
            <a:ln w="22225">
              <a:solidFill>
                <a:srgbClr val="FF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1" name="Rounded Rectangle 170"/>
            <p:cNvSpPr/>
            <p:nvPr/>
          </p:nvSpPr>
          <p:spPr>
            <a:xfrm rot="709519">
              <a:off x="7172722" y="2640783"/>
              <a:ext cx="91440" cy="274320"/>
            </a:xfrm>
            <a:prstGeom prst="roundRect">
              <a:avLst/>
            </a:prstGeom>
            <a:noFill/>
            <a:ln w="22225"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2" name="Rounded Rectangle 171"/>
            <p:cNvSpPr/>
            <p:nvPr/>
          </p:nvSpPr>
          <p:spPr>
            <a:xfrm rot="21417997">
              <a:off x="6928306" y="2404855"/>
              <a:ext cx="95471" cy="246888"/>
            </a:xfrm>
            <a:prstGeom prst="roundRect">
              <a:avLst/>
            </a:prstGeom>
            <a:noFill/>
            <a:ln w="22225"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3" name="Rounded Rectangle 172"/>
            <p:cNvSpPr/>
            <p:nvPr/>
          </p:nvSpPr>
          <p:spPr>
            <a:xfrm>
              <a:off x="6991726" y="2734056"/>
              <a:ext cx="137160" cy="274320"/>
            </a:xfrm>
            <a:prstGeom prst="roundRect">
              <a:avLst/>
            </a:prstGeom>
            <a:noFill/>
            <a:ln w="22225">
              <a:solidFill>
                <a:srgbClr val="00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4" name="Rounded Rectangle 173"/>
            <p:cNvSpPr/>
            <p:nvPr/>
          </p:nvSpPr>
          <p:spPr>
            <a:xfrm rot="21336357">
              <a:off x="7010014" y="2999232"/>
              <a:ext cx="128016" cy="320040"/>
            </a:xfrm>
            <a:prstGeom prst="roundRect">
              <a:avLst/>
            </a:prstGeom>
            <a:noFill/>
            <a:ln w="22225">
              <a:solidFill>
                <a:srgbClr val="00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5" name="Rounded Rectangle 174"/>
            <p:cNvSpPr/>
            <p:nvPr/>
          </p:nvSpPr>
          <p:spPr>
            <a:xfrm rot="230014">
              <a:off x="7211182" y="2395728"/>
              <a:ext cx="95471" cy="246888"/>
            </a:xfrm>
            <a:prstGeom prst="roundRect">
              <a:avLst/>
            </a:prstGeom>
            <a:noFill/>
            <a:ln w="22225"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6" name="Rounded Rectangle 175"/>
            <p:cNvSpPr/>
            <p:nvPr/>
          </p:nvSpPr>
          <p:spPr>
            <a:xfrm rot="19678954">
              <a:off x="7027438" y="2633472"/>
              <a:ext cx="91440" cy="274320"/>
            </a:xfrm>
            <a:prstGeom prst="roundRect">
              <a:avLst/>
            </a:prstGeom>
            <a:noFill/>
            <a:ln w="22225"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7" name="Rounded Rectangle 176"/>
            <p:cNvSpPr/>
            <p:nvPr/>
          </p:nvSpPr>
          <p:spPr>
            <a:xfrm rot="21133971">
              <a:off x="7183750" y="2724912"/>
              <a:ext cx="137160" cy="274320"/>
            </a:xfrm>
            <a:prstGeom prst="roundRect">
              <a:avLst/>
            </a:prstGeom>
            <a:noFill/>
            <a:ln w="22225">
              <a:solidFill>
                <a:srgbClr val="00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8" name="Rounded Rectangle 177"/>
            <p:cNvSpPr/>
            <p:nvPr/>
          </p:nvSpPr>
          <p:spPr>
            <a:xfrm rot="21047803">
              <a:off x="7238614" y="2990088"/>
              <a:ext cx="128016" cy="320040"/>
            </a:xfrm>
            <a:prstGeom prst="roundRect">
              <a:avLst/>
            </a:prstGeom>
            <a:noFill/>
            <a:ln w="22225">
              <a:solidFill>
                <a:srgbClr val="00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" name="Group 183"/>
          <p:cNvGrpSpPr/>
          <p:nvPr/>
        </p:nvGrpSpPr>
        <p:grpSpPr>
          <a:xfrm>
            <a:off x="7010400" y="4953000"/>
            <a:ext cx="457200" cy="762000"/>
            <a:chOff x="7924800" y="3429000"/>
            <a:chExt cx="457200" cy="762000"/>
          </a:xfrm>
        </p:grpSpPr>
        <p:cxnSp>
          <p:nvCxnSpPr>
            <p:cNvPr id="180" name="Straight Connector 179"/>
            <p:cNvCxnSpPr/>
            <p:nvPr/>
          </p:nvCxnSpPr>
          <p:spPr>
            <a:xfrm rot="5400000">
              <a:off x="7772400" y="3581400"/>
              <a:ext cx="762000" cy="457200"/>
            </a:xfrm>
            <a:prstGeom prst="line">
              <a:avLst/>
            </a:prstGeom>
            <a:ln w="635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3" name="Straight Connector 182"/>
            <p:cNvCxnSpPr/>
            <p:nvPr/>
          </p:nvCxnSpPr>
          <p:spPr>
            <a:xfrm rot="16200000" flipH="1">
              <a:off x="7772400" y="3581400"/>
              <a:ext cx="762000" cy="457200"/>
            </a:xfrm>
            <a:prstGeom prst="line">
              <a:avLst/>
            </a:prstGeom>
            <a:ln w="635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2" name="Group 184"/>
          <p:cNvGrpSpPr/>
          <p:nvPr/>
        </p:nvGrpSpPr>
        <p:grpSpPr>
          <a:xfrm>
            <a:off x="4648200" y="4953000"/>
            <a:ext cx="457200" cy="762000"/>
            <a:chOff x="7924800" y="3429000"/>
            <a:chExt cx="457200" cy="762000"/>
          </a:xfrm>
        </p:grpSpPr>
        <p:cxnSp>
          <p:nvCxnSpPr>
            <p:cNvPr id="186" name="Straight Connector 185"/>
            <p:cNvCxnSpPr/>
            <p:nvPr/>
          </p:nvCxnSpPr>
          <p:spPr>
            <a:xfrm rot="5400000">
              <a:off x="7772400" y="3581400"/>
              <a:ext cx="762000" cy="457200"/>
            </a:xfrm>
            <a:prstGeom prst="line">
              <a:avLst/>
            </a:prstGeom>
            <a:ln w="635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7" name="Straight Connector 186"/>
            <p:cNvCxnSpPr/>
            <p:nvPr/>
          </p:nvCxnSpPr>
          <p:spPr>
            <a:xfrm rot="16200000" flipH="1">
              <a:off x="7772400" y="3581400"/>
              <a:ext cx="762000" cy="457200"/>
            </a:xfrm>
            <a:prstGeom prst="line">
              <a:avLst/>
            </a:prstGeom>
            <a:ln w="635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aphicFrame>
        <p:nvGraphicFramePr>
          <p:cNvPr id="138" name="Object 10"/>
          <p:cNvGraphicFramePr>
            <a:graphicFrameLocks noChangeAspect="1"/>
          </p:cNvGraphicFramePr>
          <p:nvPr/>
        </p:nvGraphicFramePr>
        <p:xfrm>
          <a:off x="508000" y="1262063"/>
          <a:ext cx="1371600" cy="558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6684" name="Equation" r:id="rId10" imgW="1371600" imgH="558720" progId="Equation.DSMT4">
                  <p:embed/>
                </p:oleObj>
              </mc:Choice>
              <mc:Fallback>
                <p:oleObj name="Equation" r:id="rId10" imgW="1371600" imgH="55872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8000" y="1262063"/>
                        <a:ext cx="1371600" cy="558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2" name="TextBox 181"/>
          <p:cNvSpPr txBox="1"/>
          <p:nvPr/>
        </p:nvSpPr>
        <p:spPr>
          <a:xfrm>
            <a:off x="609600" y="4663440"/>
            <a:ext cx="2667000" cy="384721"/>
          </a:xfrm>
          <a:prstGeom prst="rect">
            <a:avLst/>
          </a:prstGeom>
          <a:noFill/>
          <a:ln w="25400">
            <a:noFill/>
            <a:miter lim="800000"/>
          </a:ln>
        </p:spPr>
        <p:txBody>
          <a:bodyPr wrap="square" rtlCol="0">
            <a:spAutoFit/>
          </a:bodyPr>
          <a:lstStyle/>
          <a:p>
            <a:r>
              <a:rPr lang="en-US" sz="19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Hidden human poses</a:t>
            </a:r>
          </a:p>
        </p:txBody>
      </p:sp>
      <p:sp>
        <p:nvSpPr>
          <p:cNvPr id="188" name="TextBox 187"/>
          <p:cNvSpPr txBox="1"/>
          <p:nvPr/>
        </p:nvSpPr>
        <p:spPr>
          <a:xfrm>
            <a:off x="609600" y="5029200"/>
            <a:ext cx="2590800" cy="384721"/>
          </a:xfrm>
          <a:prstGeom prst="rect">
            <a:avLst/>
          </a:prstGeom>
          <a:noFill/>
          <a:ln w="25400">
            <a:noFill/>
            <a:miter lim="800000"/>
          </a:ln>
        </p:spPr>
        <p:txBody>
          <a:bodyPr wrap="square" rtlCol="0">
            <a:spAutoFit/>
          </a:bodyPr>
          <a:lstStyle/>
          <a:p>
            <a:r>
              <a:rPr lang="en-US" sz="1900" dirty="0" smtClean="0">
                <a:latin typeface="Arial" pitchFamily="34" charset="0"/>
                <a:cs typeface="Arial" pitchFamily="34" charset="0"/>
              </a:rPr>
              <a:t>Structural connectivity</a:t>
            </a:r>
          </a:p>
        </p:txBody>
      </p:sp>
      <p:sp>
        <p:nvSpPr>
          <p:cNvPr id="189" name="TextBox 188"/>
          <p:cNvSpPr txBox="1"/>
          <p:nvPr/>
        </p:nvSpPr>
        <p:spPr>
          <a:xfrm>
            <a:off x="609600" y="5394960"/>
            <a:ext cx="2590800" cy="384721"/>
          </a:xfrm>
          <a:prstGeom prst="rect">
            <a:avLst/>
          </a:prstGeom>
          <a:noFill/>
          <a:ln w="25400">
            <a:noFill/>
            <a:miter lim="800000"/>
          </a:ln>
        </p:spPr>
        <p:txBody>
          <a:bodyPr wrap="square" rtlCol="0">
            <a:spAutoFit/>
          </a:bodyPr>
          <a:lstStyle/>
          <a:p>
            <a:r>
              <a:rPr lang="en-US" sz="1900" dirty="0" smtClean="0">
                <a:latin typeface="Arial" pitchFamily="34" charset="0"/>
                <a:cs typeface="Arial" pitchFamily="34" charset="0"/>
              </a:rPr>
              <a:t>Potential parameters</a:t>
            </a:r>
          </a:p>
        </p:txBody>
      </p:sp>
      <p:sp>
        <p:nvSpPr>
          <p:cNvPr id="190" name="TextBox 189"/>
          <p:cNvSpPr txBox="1"/>
          <p:nvPr/>
        </p:nvSpPr>
        <p:spPr>
          <a:xfrm>
            <a:off x="609600" y="5760720"/>
            <a:ext cx="2209800" cy="384721"/>
          </a:xfrm>
          <a:prstGeom prst="rect">
            <a:avLst/>
          </a:prstGeom>
          <a:noFill/>
          <a:ln w="25400">
            <a:noFill/>
            <a:miter lim="800000"/>
          </a:ln>
        </p:spPr>
        <p:txBody>
          <a:bodyPr wrap="square" rtlCol="0">
            <a:spAutoFit/>
          </a:bodyPr>
          <a:lstStyle/>
          <a:p>
            <a:r>
              <a:rPr lang="en-US" sz="1900" dirty="0" smtClean="0">
                <a:latin typeface="Arial" pitchFamily="34" charset="0"/>
                <a:cs typeface="Arial" pitchFamily="34" charset="0"/>
              </a:rPr>
              <a:t>Potential weights</a:t>
            </a:r>
          </a:p>
        </p:txBody>
      </p:sp>
      <p:sp>
        <p:nvSpPr>
          <p:cNvPr id="127" name="TextBox 126"/>
          <p:cNvSpPr txBox="1"/>
          <p:nvPr/>
        </p:nvSpPr>
        <p:spPr>
          <a:xfrm>
            <a:off x="6766987" y="6525126"/>
            <a:ext cx="239706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Slide Credit: Yao/Fei-Fei</a:t>
            </a:r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6662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53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53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53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2"/>
          <p:cNvSpPr txBox="1">
            <a:spLocks/>
          </p:cNvSpPr>
          <p:nvPr/>
        </p:nvSpPr>
        <p:spPr>
          <a:xfrm>
            <a:off x="2514600" y="381000"/>
            <a:ext cx="4572000" cy="5334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Model Learning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53" name="Subtitle 2"/>
          <p:cNvSpPr txBox="1">
            <a:spLocks/>
          </p:cNvSpPr>
          <p:nvPr/>
        </p:nvSpPr>
        <p:spPr>
          <a:xfrm>
            <a:off x="533400" y="4191000"/>
            <a:ext cx="1066800" cy="3810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200" b="1" i="0" u="sng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Goals:</a:t>
            </a:r>
            <a:endParaRPr kumimoji="0" lang="en-US" sz="2200" b="1" i="0" u="sng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2" name="Group 8"/>
          <p:cNvGrpSpPr>
            <a:grpSpLocks noChangeAspect="1"/>
          </p:cNvGrpSpPr>
          <p:nvPr/>
        </p:nvGrpSpPr>
        <p:grpSpPr>
          <a:xfrm>
            <a:off x="1371600" y="1097280"/>
            <a:ext cx="2668273" cy="3017520"/>
            <a:chOff x="5089169" y="1219200"/>
            <a:chExt cx="3369031" cy="3810000"/>
          </a:xfrm>
        </p:grpSpPr>
        <p:sp>
          <p:nvSpPr>
            <p:cNvPr id="203" name="Oval 202"/>
            <p:cNvSpPr>
              <a:spLocks noChangeAspect="1"/>
            </p:cNvSpPr>
            <p:nvPr/>
          </p:nvSpPr>
          <p:spPr>
            <a:xfrm>
              <a:off x="6858000" y="2176272"/>
              <a:ext cx="365760" cy="365760"/>
            </a:xfrm>
            <a:prstGeom prst="ellipse">
              <a:avLst/>
            </a:prstGeom>
            <a:noFill/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300" i="1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H</a:t>
              </a:r>
              <a:endParaRPr lang="en-US" sz="13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04" name="Oval 203"/>
            <p:cNvSpPr>
              <a:spLocks noChangeAspect="1"/>
            </p:cNvSpPr>
            <p:nvPr/>
          </p:nvSpPr>
          <p:spPr>
            <a:xfrm>
              <a:off x="5105400" y="2895600"/>
              <a:ext cx="365760" cy="365760"/>
            </a:xfrm>
            <a:prstGeom prst="ellipse">
              <a:avLst/>
            </a:prstGeom>
            <a:noFill/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300" i="1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O</a:t>
              </a:r>
              <a:endParaRPr lang="en-US" sz="13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05" name="Oval 204"/>
            <p:cNvSpPr>
              <a:spLocks noChangeAspect="1"/>
            </p:cNvSpPr>
            <p:nvPr/>
          </p:nvSpPr>
          <p:spPr>
            <a:xfrm>
              <a:off x="6019800" y="1219200"/>
              <a:ext cx="365760" cy="365760"/>
            </a:xfrm>
            <a:prstGeom prst="ellipse">
              <a:avLst/>
            </a:prstGeom>
            <a:noFill/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300" i="1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A</a:t>
              </a:r>
              <a:endParaRPr lang="en-US" sz="13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grpSp>
          <p:nvGrpSpPr>
            <p:cNvPr id="3" name="Group 177"/>
            <p:cNvGrpSpPr/>
            <p:nvPr/>
          </p:nvGrpSpPr>
          <p:grpSpPr>
            <a:xfrm>
              <a:off x="6165477" y="2488468"/>
              <a:ext cx="1904327" cy="1085536"/>
              <a:chOff x="5632077" y="2793268"/>
              <a:chExt cx="1904327" cy="1085536"/>
            </a:xfrm>
          </p:grpSpPr>
          <p:cxnSp>
            <p:nvCxnSpPr>
              <p:cNvPr id="246" name="Straight Connector 245"/>
              <p:cNvCxnSpPr>
                <a:stCxn id="237" idx="0"/>
                <a:endCxn id="203" idx="3"/>
              </p:cNvCxnSpPr>
              <p:nvPr/>
            </p:nvCxnSpPr>
            <p:spPr>
              <a:xfrm rot="5400000" flipH="1" flipV="1">
                <a:off x="5496754" y="2928592"/>
                <a:ext cx="1016732" cy="746086"/>
              </a:xfrm>
              <a:prstGeom prst="line">
                <a:avLst/>
              </a:prstGeom>
              <a:ln w="25400">
                <a:solidFill>
                  <a:srgbClr val="0000FF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7" name="Straight Connector 246"/>
              <p:cNvCxnSpPr>
                <a:stCxn id="234" idx="0"/>
                <a:endCxn id="203" idx="4"/>
              </p:cNvCxnSpPr>
              <p:nvPr/>
            </p:nvCxnSpPr>
            <p:spPr>
              <a:xfrm rot="5400000" flipH="1" flipV="1">
                <a:off x="5961724" y="3264245"/>
                <a:ext cx="963168" cy="128343"/>
              </a:xfrm>
              <a:prstGeom prst="line">
                <a:avLst/>
              </a:prstGeom>
              <a:ln w="25400">
                <a:solidFill>
                  <a:srgbClr val="0000FF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8" name="Straight Connector 247"/>
              <p:cNvCxnSpPr>
                <a:stCxn id="233" idx="1"/>
                <a:endCxn id="203" idx="5"/>
              </p:cNvCxnSpPr>
              <p:nvPr/>
            </p:nvCxnSpPr>
            <p:spPr>
              <a:xfrm rot="16200000" flipV="1">
                <a:off x="6543832" y="2886232"/>
                <a:ext cx="1085536" cy="899608"/>
              </a:xfrm>
              <a:prstGeom prst="line">
                <a:avLst/>
              </a:prstGeom>
              <a:ln w="25400">
                <a:solidFill>
                  <a:srgbClr val="0000FF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aphicFrame>
          <p:nvGraphicFramePr>
            <p:cNvPr id="207" name="Object 4"/>
            <p:cNvGraphicFramePr>
              <a:graphicFrameLocks noChangeAspect="1"/>
            </p:cNvGraphicFramePr>
            <p:nvPr/>
          </p:nvGraphicFramePr>
          <p:xfrm>
            <a:off x="7391400" y="4781550"/>
            <a:ext cx="381000" cy="1714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98094" name="Equation" r:id="rId3" imgW="330120" imgH="164880" progId="Equation.DSMT4">
                    <p:embed/>
                  </p:oleObj>
                </mc:Choice>
                <mc:Fallback>
                  <p:oleObj name="Equation" r:id="rId3" imgW="330120" imgH="16488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391400" y="4781550"/>
                          <a:ext cx="381000" cy="17145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pSp>
          <p:nvGrpSpPr>
            <p:cNvPr id="6" name="Group 182"/>
            <p:cNvGrpSpPr/>
            <p:nvPr/>
          </p:nvGrpSpPr>
          <p:grpSpPr>
            <a:xfrm>
              <a:off x="5089169" y="4233881"/>
              <a:ext cx="457200" cy="399079"/>
              <a:chOff x="4555769" y="4538681"/>
              <a:chExt cx="457200" cy="399079"/>
            </a:xfrm>
          </p:grpSpPr>
          <p:sp>
            <p:nvSpPr>
              <p:cNvPr id="244" name="TextBox 243"/>
              <p:cNvSpPr txBox="1"/>
              <p:nvPr/>
            </p:nvSpPr>
            <p:spPr>
              <a:xfrm>
                <a:off x="4555769" y="4538681"/>
                <a:ext cx="457200" cy="3583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300" i="1" dirty="0" smtClean="0">
                    <a:latin typeface="Times New Roman" pitchFamily="18" charset="0"/>
                    <a:cs typeface="Times New Roman" pitchFamily="18" charset="0"/>
                  </a:rPr>
                  <a:t>f</a:t>
                </a:r>
                <a:r>
                  <a:rPr lang="en-US" sz="1300" i="1" baseline="-25000" dirty="0" smtClean="0">
                    <a:latin typeface="Times New Roman" pitchFamily="18" charset="0"/>
                    <a:cs typeface="Times New Roman" pitchFamily="18" charset="0"/>
                  </a:rPr>
                  <a:t>O</a:t>
                </a:r>
                <a:endParaRPr lang="en-US" sz="1300" i="1" baseline="-250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245" name="Oval 244"/>
              <p:cNvSpPr>
                <a:spLocks noChangeAspect="1"/>
              </p:cNvSpPr>
              <p:nvPr/>
            </p:nvSpPr>
            <p:spPr>
              <a:xfrm>
                <a:off x="4572000" y="4572000"/>
                <a:ext cx="365760" cy="365760"/>
              </a:xfrm>
              <a:prstGeom prst="ellipse">
                <a:avLst/>
              </a:prstGeom>
              <a:noFill/>
              <a:ln w="222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i="1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grpSp>
          <p:nvGrpSpPr>
            <p:cNvPr id="7" name="Group 183"/>
            <p:cNvGrpSpPr/>
            <p:nvPr/>
          </p:nvGrpSpPr>
          <p:grpSpPr>
            <a:xfrm>
              <a:off x="5943600" y="4648200"/>
              <a:ext cx="457200" cy="381000"/>
              <a:chOff x="5410200" y="5010150"/>
              <a:chExt cx="457200" cy="381000"/>
            </a:xfrm>
          </p:grpSpPr>
          <p:sp>
            <p:nvSpPr>
              <p:cNvPr id="242" name="TextBox 241"/>
              <p:cNvSpPr txBox="1"/>
              <p:nvPr/>
            </p:nvSpPr>
            <p:spPr>
              <a:xfrm>
                <a:off x="5410200" y="5010150"/>
                <a:ext cx="457200" cy="3583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300" i="1" dirty="0" smtClean="0">
                    <a:latin typeface="Times New Roman" pitchFamily="18" charset="0"/>
                    <a:cs typeface="Times New Roman" pitchFamily="18" charset="0"/>
                  </a:rPr>
                  <a:t>f</a:t>
                </a:r>
                <a:r>
                  <a:rPr lang="en-US" sz="1300" baseline="-25000" dirty="0" smtClean="0">
                    <a:latin typeface="Times New Roman" pitchFamily="18" charset="0"/>
                    <a:cs typeface="Times New Roman" pitchFamily="18" charset="0"/>
                  </a:rPr>
                  <a:t>1</a:t>
                </a:r>
                <a:endParaRPr lang="en-US" sz="1300" baseline="-250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243" name="Oval 242"/>
              <p:cNvSpPr>
                <a:spLocks noChangeAspect="1"/>
              </p:cNvSpPr>
              <p:nvPr/>
            </p:nvSpPr>
            <p:spPr>
              <a:xfrm>
                <a:off x="5425440" y="5025390"/>
                <a:ext cx="365760" cy="365760"/>
              </a:xfrm>
              <a:prstGeom prst="ellipse">
                <a:avLst/>
              </a:prstGeom>
              <a:noFill/>
              <a:ln w="222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 baseline="-250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grpSp>
          <p:nvGrpSpPr>
            <p:cNvPr id="8" name="Group 184"/>
            <p:cNvGrpSpPr/>
            <p:nvPr/>
          </p:nvGrpSpPr>
          <p:grpSpPr>
            <a:xfrm>
              <a:off x="6705600" y="4648200"/>
              <a:ext cx="457200" cy="381000"/>
              <a:chOff x="6172200" y="4953000"/>
              <a:chExt cx="457200" cy="381000"/>
            </a:xfrm>
          </p:grpSpPr>
          <p:sp>
            <p:nvSpPr>
              <p:cNvPr id="240" name="TextBox 239"/>
              <p:cNvSpPr txBox="1"/>
              <p:nvPr/>
            </p:nvSpPr>
            <p:spPr>
              <a:xfrm>
                <a:off x="6172200" y="4953000"/>
                <a:ext cx="457200" cy="3583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300" i="1" dirty="0" smtClean="0">
                    <a:latin typeface="Times New Roman" pitchFamily="18" charset="0"/>
                    <a:cs typeface="Times New Roman" pitchFamily="18" charset="0"/>
                  </a:rPr>
                  <a:t>f</a:t>
                </a:r>
                <a:r>
                  <a:rPr lang="en-US" sz="1300" baseline="-25000" dirty="0" smtClean="0">
                    <a:latin typeface="Times New Roman" pitchFamily="18" charset="0"/>
                    <a:cs typeface="Times New Roman" pitchFamily="18" charset="0"/>
                  </a:rPr>
                  <a:t>2</a:t>
                </a:r>
                <a:endParaRPr lang="en-US" sz="1300" baseline="-250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241" name="Oval 240"/>
              <p:cNvSpPr>
                <a:spLocks noChangeAspect="1"/>
              </p:cNvSpPr>
              <p:nvPr/>
            </p:nvSpPr>
            <p:spPr>
              <a:xfrm>
                <a:off x="6187440" y="4968240"/>
                <a:ext cx="365760" cy="365760"/>
              </a:xfrm>
              <a:prstGeom prst="ellipse">
                <a:avLst/>
              </a:prstGeom>
              <a:noFill/>
              <a:ln w="222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 baseline="-250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grpSp>
          <p:nvGrpSpPr>
            <p:cNvPr id="9" name="Group 185"/>
            <p:cNvGrpSpPr/>
            <p:nvPr/>
          </p:nvGrpSpPr>
          <p:grpSpPr>
            <a:xfrm>
              <a:off x="8001000" y="4648200"/>
              <a:ext cx="457200" cy="381000"/>
              <a:chOff x="7467600" y="5029200"/>
              <a:chExt cx="457200" cy="381000"/>
            </a:xfrm>
          </p:grpSpPr>
          <p:sp>
            <p:nvSpPr>
              <p:cNvPr id="238" name="TextBox 237"/>
              <p:cNvSpPr txBox="1"/>
              <p:nvPr/>
            </p:nvSpPr>
            <p:spPr>
              <a:xfrm>
                <a:off x="7467600" y="5029200"/>
                <a:ext cx="457200" cy="3583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300" i="1" dirty="0" smtClean="0">
                    <a:latin typeface="Times New Roman" pitchFamily="18" charset="0"/>
                    <a:cs typeface="Times New Roman" pitchFamily="18" charset="0"/>
                  </a:rPr>
                  <a:t>f</a:t>
                </a:r>
                <a:r>
                  <a:rPr lang="en-US" sz="1300" i="1" baseline="-25000" dirty="0" smtClean="0">
                    <a:latin typeface="Times New Roman" pitchFamily="18" charset="0"/>
                    <a:cs typeface="Times New Roman" pitchFamily="18" charset="0"/>
                  </a:rPr>
                  <a:t>N</a:t>
                </a:r>
                <a:endParaRPr lang="en-US" sz="1300" i="1" baseline="-250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239" name="Oval 238"/>
              <p:cNvSpPr>
                <a:spLocks noChangeAspect="1"/>
              </p:cNvSpPr>
              <p:nvPr/>
            </p:nvSpPr>
            <p:spPr>
              <a:xfrm>
                <a:off x="7482840" y="5044440"/>
                <a:ext cx="365760" cy="365760"/>
              </a:xfrm>
              <a:prstGeom prst="ellipse">
                <a:avLst/>
              </a:prstGeom>
              <a:noFill/>
              <a:ln w="222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 baseline="-250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graphicFrame>
          <p:nvGraphicFramePr>
            <p:cNvPr id="212" name="Object 4"/>
            <p:cNvGraphicFramePr>
              <a:graphicFrameLocks noChangeAspect="1"/>
            </p:cNvGraphicFramePr>
            <p:nvPr/>
          </p:nvGraphicFramePr>
          <p:xfrm>
            <a:off x="7315200" y="3657600"/>
            <a:ext cx="381000" cy="1714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98095" name="Equation" r:id="rId5" imgW="330120" imgH="164880" progId="Equation.DSMT4">
                    <p:embed/>
                  </p:oleObj>
                </mc:Choice>
                <mc:Fallback>
                  <p:oleObj name="Equation" r:id="rId5" imgW="330120" imgH="16488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315200" y="3657600"/>
                          <a:ext cx="381000" cy="17145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pSp>
          <p:nvGrpSpPr>
            <p:cNvPr id="10" name="Group 156"/>
            <p:cNvGrpSpPr/>
            <p:nvPr/>
          </p:nvGrpSpPr>
          <p:grpSpPr>
            <a:xfrm>
              <a:off x="5936877" y="3505200"/>
              <a:ext cx="457200" cy="381000"/>
              <a:chOff x="5403477" y="3790950"/>
              <a:chExt cx="457200" cy="381000"/>
            </a:xfrm>
          </p:grpSpPr>
          <p:sp>
            <p:nvSpPr>
              <p:cNvPr id="236" name="Oval 235"/>
              <p:cNvSpPr>
                <a:spLocks noChangeAspect="1"/>
              </p:cNvSpPr>
              <p:nvPr/>
            </p:nvSpPr>
            <p:spPr>
              <a:xfrm>
                <a:off x="5425440" y="3806190"/>
                <a:ext cx="365760" cy="365760"/>
              </a:xfrm>
              <a:prstGeom prst="ellipse">
                <a:avLst/>
              </a:prstGeom>
              <a:noFill/>
              <a:ln w="222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 baseline="-250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237" name="TextBox 236"/>
              <p:cNvSpPr txBox="1"/>
              <p:nvPr/>
            </p:nvSpPr>
            <p:spPr>
              <a:xfrm>
                <a:off x="5403477" y="3790950"/>
                <a:ext cx="457200" cy="3583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300" i="1" dirty="0" smtClean="0">
                    <a:latin typeface="Times New Roman" pitchFamily="18" charset="0"/>
                    <a:cs typeface="Times New Roman" pitchFamily="18" charset="0"/>
                  </a:rPr>
                  <a:t>P</a:t>
                </a:r>
                <a:r>
                  <a:rPr lang="en-US" sz="1300" baseline="-25000" dirty="0" smtClean="0">
                    <a:latin typeface="Times New Roman" pitchFamily="18" charset="0"/>
                    <a:cs typeface="Times New Roman" pitchFamily="18" charset="0"/>
                  </a:rPr>
                  <a:t>1</a:t>
                </a:r>
                <a:endParaRPr lang="en-US" sz="1300" baseline="-250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grpSp>
          <p:nvGrpSpPr>
            <p:cNvPr id="11" name="Group 157"/>
            <p:cNvGrpSpPr/>
            <p:nvPr/>
          </p:nvGrpSpPr>
          <p:grpSpPr>
            <a:xfrm>
              <a:off x="6683936" y="3505200"/>
              <a:ext cx="457200" cy="381000"/>
              <a:chOff x="6150536" y="3733800"/>
              <a:chExt cx="457200" cy="381000"/>
            </a:xfrm>
          </p:grpSpPr>
          <p:sp>
            <p:nvSpPr>
              <p:cNvPr id="234" name="TextBox 233"/>
              <p:cNvSpPr txBox="1"/>
              <p:nvPr/>
            </p:nvSpPr>
            <p:spPr>
              <a:xfrm>
                <a:off x="6150536" y="3733800"/>
                <a:ext cx="457200" cy="3583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300" i="1" dirty="0" smtClean="0">
                    <a:latin typeface="Times New Roman" pitchFamily="18" charset="0"/>
                    <a:cs typeface="Times New Roman" pitchFamily="18" charset="0"/>
                  </a:rPr>
                  <a:t>P</a:t>
                </a:r>
                <a:r>
                  <a:rPr lang="en-US" sz="1300" baseline="-25000" dirty="0" smtClean="0">
                    <a:latin typeface="Times New Roman" pitchFamily="18" charset="0"/>
                    <a:cs typeface="Times New Roman" pitchFamily="18" charset="0"/>
                  </a:rPr>
                  <a:t>2</a:t>
                </a:r>
                <a:endParaRPr lang="en-US" sz="1300" baseline="-250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235" name="Oval 234"/>
              <p:cNvSpPr>
                <a:spLocks noChangeAspect="1"/>
              </p:cNvSpPr>
              <p:nvPr/>
            </p:nvSpPr>
            <p:spPr>
              <a:xfrm>
                <a:off x="6187440" y="3749040"/>
                <a:ext cx="365760" cy="365760"/>
              </a:xfrm>
              <a:prstGeom prst="ellipse">
                <a:avLst/>
              </a:prstGeom>
              <a:noFill/>
              <a:ln w="222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 baseline="-250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grpSp>
          <p:nvGrpSpPr>
            <p:cNvPr id="12" name="Group 158"/>
            <p:cNvGrpSpPr/>
            <p:nvPr/>
          </p:nvGrpSpPr>
          <p:grpSpPr>
            <a:xfrm>
              <a:off x="7991288" y="3505200"/>
              <a:ext cx="457200" cy="381000"/>
              <a:chOff x="7457888" y="3810000"/>
              <a:chExt cx="457200" cy="381000"/>
            </a:xfrm>
          </p:grpSpPr>
          <p:sp>
            <p:nvSpPr>
              <p:cNvPr id="232" name="TextBox 231"/>
              <p:cNvSpPr txBox="1"/>
              <p:nvPr/>
            </p:nvSpPr>
            <p:spPr>
              <a:xfrm>
                <a:off x="7457888" y="3810000"/>
                <a:ext cx="457200" cy="3583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300" i="1" dirty="0" smtClean="0">
                    <a:latin typeface="Times New Roman" pitchFamily="18" charset="0"/>
                    <a:cs typeface="Times New Roman" pitchFamily="18" charset="0"/>
                  </a:rPr>
                  <a:t>P</a:t>
                </a:r>
                <a:r>
                  <a:rPr lang="en-US" sz="1300" i="1" baseline="-25000" dirty="0" smtClean="0">
                    <a:latin typeface="Times New Roman" pitchFamily="18" charset="0"/>
                    <a:cs typeface="Times New Roman" pitchFamily="18" charset="0"/>
                  </a:rPr>
                  <a:t>N</a:t>
                </a:r>
                <a:endParaRPr lang="en-US" sz="1300" i="1" baseline="-250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233" name="Oval 232"/>
              <p:cNvSpPr>
                <a:spLocks noChangeAspect="1"/>
              </p:cNvSpPr>
              <p:nvPr/>
            </p:nvSpPr>
            <p:spPr>
              <a:xfrm>
                <a:off x="7482840" y="3825240"/>
                <a:ext cx="365760" cy="365760"/>
              </a:xfrm>
              <a:prstGeom prst="ellipse">
                <a:avLst/>
              </a:prstGeom>
              <a:noFill/>
              <a:ln w="222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 baseline="-250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grpSp>
          <p:nvGrpSpPr>
            <p:cNvPr id="13" name="Group 180"/>
            <p:cNvGrpSpPr/>
            <p:nvPr/>
          </p:nvGrpSpPr>
          <p:grpSpPr>
            <a:xfrm>
              <a:off x="5288280" y="3261360"/>
              <a:ext cx="2910840" cy="1402080"/>
              <a:chOff x="4754880" y="3566160"/>
              <a:chExt cx="2910840" cy="1402080"/>
            </a:xfrm>
          </p:grpSpPr>
          <p:cxnSp>
            <p:nvCxnSpPr>
              <p:cNvPr id="228" name="Straight Connector 24"/>
              <p:cNvCxnSpPr>
                <a:stCxn id="245" idx="0"/>
                <a:endCxn id="204" idx="4"/>
              </p:cNvCxnSpPr>
              <p:nvPr/>
            </p:nvCxnSpPr>
            <p:spPr>
              <a:xfrm rot="5400000" flipH="1" flipV="1">
                <a:off x="4251960" y="4069080"/>
                <a:ext cx="1005840" cy="0"/>
              </a:xfrm>
              <a:prstGeom prst="line">
                <a:avLst/>
              </a:prstGeom>
              <a:ln w="222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9" name="Straight Connector 228"/>
              <p:cNvCxnSpPr>
                <a:stCxn id="243" idx="0"/>
                <a:endCxn id="236" idx="4"/>
              </p:cNvCxnSpPr>
              <p:nvPr/>
            </p:nvCxnSpPr>
            <p:spPr>
              <a:xfrm rot="5400000" flipH="1" flipV="1">
                <a:off x="5219700" y="4579620"/>
                <a:ext cx="777240" cy="0"/>
              </a:xfrm>
              <a:prstGeom prst="line">
                <a:avLst/>
              </a:prstGeom>
              <a:ln w="222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0" name="Straight Connector 229"/>
              <p:cNvCxnSpPr>
                <a:stCxn id="241" idx="0"/>
                <a:endCxn id="235" idx="4"/>
              </p:cNvCxnSpPr>
              <p:nvPr/>
            </p:nvCxnSpPr>
            <p:spPr>
              <a:xfrm rot="5400000" flipH="1" flipV="1">
                <a:off x="5981700" y="4579620"/>
                <a:ext cx="777240" cy="0"/>
              </a:xfrm>
              <a:prstGeom prst="line">
                <a:avLst/>
              </a:prstGeom>
              <a:ln w="222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1" name="Straight Connector 230"/>
              <p:cNvCxnSpPr>
                <a:stCxn id="239" idx="0"/>
                <a:endCxn id="233" idx="4"/>
              </p:cNvCxnSpPr>
              <p:nvPr/>
            </p:nvCxnSpPr>
            <p:spPr>
              <a:xfrm rot="5400000" flipH="1" flipV="1">
                <a:off x="7277100" y="4579620"/>
                <a:ext cx="777240" cy="0"/>
              </a:xfrm>
              <a:prstGeom prst="line">
                <a:avLst/>
              </a:prstGeom>
              <a:ln w="222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4" name="Group 178"/>
            <p:cNvGrpSpPr/>
            <p:nvPr/>
          </p:nvGrpSpPr>
          <p:grpSpPr>
            <a:xfrm>
              <a:off x="5417595" y="3078480"/>
              <a:ext cx="2598645" cy="624840"/>
              <a:chOff x="4884195" y="3383280"/>
              <a:chExt cx="2598645" cy="624840"/>
            </a:xfrm>
          </p:grpSpPr>
          <p:cxnSp>
            <p:nvCxnSpPr>
              <p:cNvPr id="225" name="Straight Connector 224"/>
              <p:cNvCxnSpPr>
                <a:stCxn id="204" idx="5"/>
                <a:endCxn id="237" idx="1"/>
              </p:cNvCxnSpPr>
              <p:nvPr/>
            </p:nvCxnSpPr>
            <p:spPr>
              <a:xfrm rot="16200000" flipH="1">
                <a:off x="4905554" y="3491238"/>
                <a:ext cx="476564" cy="519282"/>
              </a:xfrm>
              <a:prstGeom prst="line">
                <a:avLst/>
              </a:prstGeom>
              <a:ln w="25400">
                <a:solidFill>
                  <a:srgbClr val="0000FF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6" name="Straight Connector 225"/>
              <p:cNvCxnSpPr/>
              <p:nvPr/>
            </p:nvCxnSpPr>
            <p:spPr>
              <a:xfrm>
                <a:off x="4953000" y="3474720"/>
                <a:ext cx="1234440" cy="438912"/>
              </a:xfrm>
              <a:prstGeom prst="line">
                <a:avLst/>
              </a:prstGeom>
              <a:ln w="25400">
                <a:solidFill>
                  <a:srgbClr val="0000FF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7" name="Straight Connector 226"/>
              <p:cNvCxnSpPr>
                <a:stCxn id="233" idx="2"/>
                <a:endCxn id="204" idx="6"/>
              </p:cNvCxnSpPr>
              <p:nvPr/>
            </p:nvCxnSpPr>
            <p:spPr>
              <a:xfrm rot="10800000">
                <a:off x="4937760" y="3383280"/>
                <a:ext cx="2545080" cy="624840"/>
              </a:xfrm>
              <a:prstGeom prst="line">
                <a:avLst/>
              </a:prstGeom>
              <a:ln w="25400">
                <a:solidFill>
                  <a:srgbClr val="0000FF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218" name="Straight Connector 18"/>
            <p:cNvCxnSpPr>
              <a:stCxn id="236" idx="6"/>
              <a:endCxn id="235" idx="2"/>
            </p:cNvCxnSpPr>
            <p:nvPr/>
          </p:nvCxnSpPr>
          <p:spPr>
            <a:xfrm>
              <a:off x="6324600" y="3703320"/>
              <a:ext cx="396240" cy="0"/>
            </a:xfrm>
            <a:prstGeom prst="line">
              <a:avLst/>
            </a:prstGeom>
            <a:ln w="25400">
              <a:solidFill>
                <a:srgbClr val="0000FF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9" name="Freeform 19"/>
            <p:cNvSpPr/>
            <p:nvPr/>
          </p:nvSpPr>
          <p:spPr>
            <a:xfrm>
              <a:off x="6248400" y="3886200"/>
              <a:ext cx="1845945" cy="228600"/>
            </a:xfrm>
            <a:custGeom>
              <a:avLst/>
              <a:gdLst>
                <a:gd name="connsiteX0" fmla="*/ 0 w 1857375"/>
                <a:gd name="connsiteY0" fmla="*/ 0 h 257175"/>
                <a:gd name="connsiteX1" fmla="*/ 17145 w 1857375"/>
                <a:gd name="connsiteY1" fmla="*/ 5715 h 257175"/>
                <a:gd name="connsiteX2" fmla="*/ 28575 w 1857375"/>
                <a:gd name="connsiteY2" fmla="*/ 34290 h 257175"/>
                <a:gd name="connsiteX3" fmla="*/ 34290 w 1857375"/>
                <a:gd name="connsiteY3" fmla="*/ 51435 h 257175"/>
                <a:gd name="connsiteX4" fmla="*/ 68580 w 1857375"/>
                <a:gd name="connsiteY4" fmla="*/ 85725 h 257175"/>
                <a:gd name="connsiteX5" fmla="*/ 108585 w 1857375"/>
                <a:gd name="connsiteY5" fmla="*/ 125730 h 257175"/>
                <a:gd name="connsiteX6" fmla="*/ 142875 w 1857375"/>
                <a:gd name="connsiteY6" fmla="*/ 154305 h 257175"/>
                <a:gd name="connsiteX7" fmla="*/ 160020 w 1857375"/>
                <a:gd name="connsiteY7" fmla="*/ 160020 h 257175"/>
                <a:gd name="connsiteX8" fmla="*/ 194310 w 1857375"/>
                <a:gd name="connsiteY8" fmla="*/ 182880 h 257175"/>
                <a:gd name="connsiteX9" fmla="*/ 234315 w 1857375"/>
                <a:gd name="connsiteY9" fmla="*/ 194310 h 257175"/>
                <a:gd name="connsiteX10" fmla="*/ 251460 w 1857375"/>
                <a:gd name="connsiteY10" fmla="*/ 205740 h 257175"/>
                <a:gd name="connsiteX11" fmla="*/ 274320 w 1857375"/>
                <a:gd name="connsiteY11" fmla="*/ 211455 h 257175"/>
                <a:gd name="connsiteX12" fmla="*/ 314325 w 1857375"/>
                <a:gd name="connsiteY12" fmla="*/ 222885 h 257175"/>
                <a:gd name="connsiteX13" fmla="*/ 348615 w 1857375"/>
                <a:gd name="connsiteY13" fmla="*/ 228600 h 257175"/>
                <a:gd name="connsiteX14" fmla="*/ 377190 w 1857375"/>
                <a:gd name="connsiteY14" fmla="*/ 234315 h 257175"/>
                <a:gd name="connsiteX15" fmla="*/ 440055 w 1857375"/>
                <a:gd name="connsiteY15" fmla="*/ 245745 h 257175"/>
                <a:gd name="connsiteX16" fmla="*/ 462915 w 1857375"/>
                <a:gd name="connsiteY16" fmla="*/ 251460 h 257175"/>
                <a:gd name="connsiteX17" fmla="*/ 834390 w 1857375"/>
                <a:gd name="connsiteY17" fmla="*/ 257175 h 257175"/>
                <a:gd name="connsiteX18" fmla="*/ 1148715 w 1857375"/>
                <a:gd name="connsiteY18" fmla="*/ 251460 h 257175"/>
                <a:gd name="connsiteX19" fmla="*/ 1388745 w 1857375"/>
                <a:gd name="connsiteY19" fmla="*/ 240030 h 257175"/>
                <a:gd name="connsiteX20" fmla="*/ 1428750 w 1857375"/>
                <a:gd name="connsiteY20" fmla="*/ 234315 h 257175"/>
                <a:gd name="connsiteX21" fmla="*/ 1480185 w 1857375"/>
                <a:gd name="connsiteY21" fmla="*/ 222885 h 257175"/>
                <a:gd name="connsiteX22" fmla="*/ 1508760 w 1857375"/>
                <a:gd name="connsiteY22" fmla="*/ 217170 h 257175"/>
                <a:gd name="connsiteX23" fmla="*/ 1531620 w 1857375"/>
                <a:gd name="connsiteY23" fmla="*/ 205740 h 257175"/>
                <a:gd name="connsiteX24" fmla="*/ 1571625 w 1857375"/>
                <a:gd name="connsiteY24" fmla="*/ 194310 h 257175"/>
                <a:gd name="connsiteX25" fmla="*/ 1588770 w 1857375"/>
                <a:gd name="connsiteY25" fmla="*/ 188595 h 257175"/>
                <a:gd name="connsiteX26" fmla="*/ 1628775 w 1857375"/>
                <a:gd name="connsiteY26" fmla="*/ 182880 h 257175"/>
                <a:gd name="connsiteX27" fmla="*/ 1663065 w 1857375"/>
                <a:gd name="connsiteY27" fmla="*/ 165735 h 257175"/>
                <a:gd name="connsiteX28" fmla="*/ 1680210 w 1857375"/>
                <a:gd name="connsiteY28" fmla="*/ 160020 h 257175"/>
                <a:gd name="connsiteX29" fmla="*/ 1697355 w 1857375"/>
                <a:gd name="connsiteY29" fmla="*/ 148590 h 257175"/>
                <a:gd name="connsiteX30" fmla="*/ 1731645 w 1857375"/>
                <a:gd name="connsiteY30" fmla="*/ 137160 h 257175"/>
                <a:gd name="connsiteX31" fmla="*/ 1765935 w 1857375"/>
                <a:gd name="connsiteY31" fmla="*/ 120015 h 257175"/>
                <a:gd name="connsiteX32" fmla="*/ 1823085 w 1857375"/>
                <a:gd name="connsiteY32" fmla="*/ 80010 h 257175"/>
                <a:gd name="connsiteX33" fmla="*/ 1840230 w 1857375"/>
                <a:gd name="connsiteY33" fmla="*/ 68580 h 257175"/>
                <a:gd name="connsiteX34" fmla="*/ 1845945 w 1857375"/>
                <a:gd name="connsiteY34" fmla="*/ 51435 h 257175"/>
                <a:gd name="connsiteX35" fmla="*/ 1857375 w 1857375"/>
                <a:gd name="connsiteY35" fmla="*/ 34290 h 257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1857375" h="257175">
                  <a:moveTo>
                    <a:pt x="0" y="0"/>
                  </a:moveTo>
                  <a:cubicBezTo>
                    <a:pt x="5715" y="1905"/>
                    <a:pt x="13288" y="1087"/>
                    <a:pt x="17145" y="5715"/>
                  </a:cubicBezTo>
                  <a:cubicBezTo>
                    <a:pt x="23712" y="13596"/>
                    <a:pt x="24973" y="24684"/>
                    <a:pt x="28575" y="34290"/>
                  </a:cubicBezTo>
                  <a:cubicBezTo>
                    <a:pt x="30690" y="39931"/>
                    <a:pt x="30592" y="46680"/>
                    <a:pt x="34290" y="51435"/>
                  </a:cubicBezTo>
                  <a:cubicBezTo>
                    <a:pt x="44214" y="64194"/>
                    <a:pt x="59614" y="72275"/>
                    <a:pt x="68580" y="85725"/>
                  </a:cubicBezTo>
                  <a:cubicBezTo>
                    <a:pt x="94782" y="125027"/>
                    <a:pt x="78408" y="115671"/>
                    <a:pt x="108585" y="125730"/>
                  </a:cubicBezTo>
                  <a:cubicBezTo>
                    <a:pt x="121224" y="138369"/>
                    <a:pt x="126962" y="146348"/>
                    <a:pt x="142875" y="154305"/>
                  </a:cubicBezTo>
                  <a:cubicBezTo>
                    <a:pt x="148263" y="156999"/>
                    <a:pt x="154754" y="157094"/>
                    <a:pt x="160020" y="160020"/>
                  </a:cubicBezTo>
                  <a:cubicBezTo>
                    <a:pt x="172028" y="166691"/>
                    <a:pt x="180983" y="179548"/>
                    <a:pt x="194310" y="182880"/>
                  </a:cubicBezTo>
                  <a:cubicBezTo>
                    <a:pt x="201634" y="184711"/>
                    <a:pt x="226116" y="190211"/>
                    <a:pt x="234315" y="194310"/>
                  </a:cubicBezTo>
                  <a:cubicBezTo>
                    <a:pt x="240458" y="197382"/>
                    <a:pt x="245147" y="203034"/>
                    <a:pt x="251460" y="205740"/>
                  </a:cubicBezTo>
                  <a:cubicBezTo>
                    <a:pt x="258679" y="208834"/>
                    <a:pt x="266768" y="209297"/>
                    <a:pt x="274320" y="211455"/>
                  </a:cubicBezTo>
                  <a:cubicBezTo>
                    <a:pt x="299739" y="218718"/>
                    <a:pt x="284548" y="216930"/>
                    <a:pt x="314325" y="222885"/>
                  </a:cubicBezTo>
                  <a:cubicBezTo>
                    <a:pt x="325688" y="225158"/>
                    <a:pt x="337214" y="226527"/>
                    <a:pt x="348615" y="228600"/>
                  </a:cubicBezTo>
                  <a:cubicBezTo>
                    <a:pt x="358172" y="230338"/>
                    <a:pt x="367633" y="232577"/>
                    <a:pt x="377190" y="234315"/>
                  </a:cubicBezTo>
                  <a:cubicBezTo>
                    <a:pt x="411310" y="240519"/>
                    <a:pt x="408292" y="238687"/>
                    <a:pt x="440055" y="245745"/>
                  </a:cubicBezTo>
                  <a:cubicBezTo>
                    <a:pt x="447722" y="247449"/>
                    <a:pt x="455064" y="251232"/>
                    <a:pt x="462915" y="251460"/>
                  </a:cubicBezTo>
                  <a:cubicBezTo>
                    <a:pt x="586703" y="255048"/>
                    <a:pt x="710565" y="255270"/>
                    <a:pt x="834390" y="257175"/>
                  </a:cubicBezTo>
                  <a:lnTo>
                    <a:pt x="1148715" y="251460"/>
                  </a:lnTo>
                  <a:cubicBezTo>
                    <a:pt x="1228777" y="248984"/>
                    <a:pt x="1388745" y="240030"/>
                    <a:pt x="1388745" y="240030"/>
                  </a:cubicBezTo>
                  <a:cubicBezTo>
                    <a:pt x="1402080" y="238125"/>
                    <a:pt x="1415463" y="236530"/>
                    <a:pt x="1428750" y="234315"/>
                  </a:cubicBezTo>
                  <a:cubicBezTo>
                    <a:pt x="1463223" y="228569"/>
                    <a:pt x="1449360" y="229735"/>
                    <a:pt x="1480185" y="222885"/>
                  </a:cubicBezTo>
                  <a:cubicBezTo>
                    <a:pt x="1489667" y="220778"/>
                    <a:pt x="1499235" y="219075"/>
                    <a:pt x="1508760" y="217170"/>
                  </a:cubicBezTo>
                  <a:cubicBezTo>
                    <a:pt x="1516380" y="213360"/>
                    <a:pt x="1523789" y="209096"/>
                    <a:pt x="1531620" y="205740"/>
                  </a:cubicBezTo>
                  <a:cubicBezTo>
                    <a:pt x="1545323" y="199867"/>
                    <a:pt x="1557125" y="198453"/>
                    <a:pt x="1571625" y="194310"/>
                  </a:cubicBezTo>
                  <a:cubicBezTo>
                    <a:pt x="1577417" y="192655"/>
                    <a:pt x="1582863" y="189776"/>
                    <a:pt x="1588770" y="188595"/>
                  </a:cubicBezTo>
                  <a:cubicBezTo>
                    <a:pt x="1601979" y="185953"/>
                    <a:pt x="1615440" y="184785"/>
                    <a:pt x="1628775" y="182880"/>
                  </a:cubicBezTo>
                  <a:cubicBezTo>
                    <a:pt x="1671869" y="168515"/>
                    <a:pt x="1618750" y="187892"/>
                    <a:pt x="1663065" y="165735"/>
                  </a:cubicBezTo>
                  <a:cubicBezTo>
                    <a:pt x="1668453" y="163041"/>
                    <a:pt x="1674822" y="162714"/>
                    <a:pt x="1680210" y="160020"/>
                  </a:cubicBezTo>
                  <a:cubicBezTo>
                    <a:pt x="1686353" y="156948"/>
                    <a:pt x="1691078" y="151380"/>
                    <a:pt x="1697355" y="148590"/>
                  </a:cubicBezTo>
                  <a:cubicBezTo>
                    <a:pt x="1708365" y="143697"/>
                    <a:pt x="1721620" y="143843"/>
                    <a:pt x="1731645" y="137160"/>
                  </a:cubicBezTo>
                  <a:cubicBezTo>
                    <a:pt x="1753802" y="122388"/>
                    <a:pt x="1742274" y="127902"/>
                    <a:pt x="1765935" y="120015"/>
                  </a:cubicBezTo>
                  <a:cubicBezTo>
                    <a:pt x="1799785" y="94628"/>
                    <a:pt x="1780870" y="108154"/>
                    <a:pt x="1823085" y="80010"/>
                  </a:cubicBezTo>
                  <a:lnTo>
                    <a:pt x="1840230" y="68580"/>
                  </a:lnTo>
                  <a:cubicBezTo>
                    <a:pt x="1842135" y="62865"/>
                    <a:pt x="1843251" y="56823"/>
                    <a:pt x="1845945" y="51435"/>
                  </a:cubicBezTo>
                  <a:cubicBezTo>
                    <a:pt x="1849017" y="45292"/>
                    <a:pt x="1857375" y="34290"/>
                    <a:pt x="1857375" y="34290"/>
                  </a:cubicBezTo>
                </a:path>
              </a:pathLst>
            </a:custGeom>
            <a:ln w="25400">
              <a:solidFill>
                <a:srgbClr val="0000FF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0" name="Freeform 20"/>
            <p:cNvSpPr/>
            <p:nvPr/>
          </p:nvSpPr>
          <p:spPr>
            <a:xfrm>
              <a:off x="7086600" y="3810000"/>
              <a:ext cx="990600" cy="174362"/>
            </a:xfrm>
            <a:custGeom>
              <a:avLst/>
              <a:gdLst>
                <a:gd name="connsiteX0" fmla="*/ 0 w 1040130"/>
                <a:gd name="connsiteY0" fmla="*/ 0 h 202937"/>
                <a:gd name="connsiteX1" fmla="*/ 51435 w 1040130"/>
                <a:gd name="connsiteY1" fmla="*/ 74295 h 202937"/>
                <a:gd name="connsiteX2" fmla="*/ 74295 w 1040130"/>
                <a:gd name="connsiteY2" fmla="*/ 108585 h 202937"/>
                <a:gd name="connsiteX3" fmla="*/ 85725 w 1040130"/>
                <a:gd name="connsiteY3" fmla="*/ 125730 h 202937"/>
                <a:gd name="connsiteX4" fmla="*/ 102870 w 1040130"/>
                <a:gd name="connsiteY4" fmla="*/ 137160 h 202937"/>
                <a:gd name="connsiteX5" fmla="*/ 137160 w 1040130"/>
                <a:gd name="connsiteY5" fmla="*/ 148590 h 202937"/>
                <a:gd name="connsiteX6" fmla="*/ 205740 w 1040130"/>
                <a:gd name="connsiteY6" fmla="*/ 160020 h 202937"/>
                <a:gd name="connsiteX7" fmla="*/ 280035 w 1040130"/>
                <a:gd name="connsiteY7" fmla="*/ 165735 h 202937"/>
                <a:gd name="connsiteX8" fmla="*/ 314325 w 1040130"/>
                <a:gd name="connsiteY8" fmla="*/ 171450 h 202937"/>
                <a:gd name="connsiteX9" fmla="*/ 365760 w 1040130"/>
                <a:gd name="connsiteY9" fmla="*/ 177165 h 202937"/>
                <a:gd name="connsiteX10" fmla="*/ 388620 w 1040130"/>
                <a:gd name="connsiteY10" fmla="*/ 182880 h 202937"/>
                <a:gd name="connsiteX11" fmla="*/ 468630 w 1040130"/>
                <a:gd name="connsiteY11" fmla="*/ 188595 h 202937"/>
                <a:gd name="connsiteX12" fmla="*/ 640080 w 1040130"/>
                <a:gd name="connsiteY12" fmla="*/ 188595 h 202937"/>
                <a:gd name="connsiteX13" fmla="*/ 657225 w 1040130"/>
                <a:gd name="connsiteY13" fmla="*/ 182880 h 202937"/>
                <a:gd name="connsiteX14" fmla="*/ 691515 w 1040130"/>
                <a:gd name="connsiteY14" fmla="*/ 177165 h 202937"/>
                <a:gd name="connsiteX15" fmla="*/ 708660 w 1040130"/>
                <a:gd name="connsiteY15" fmla="*/ 171450 h 202937"/>
                <a:gd name="connsiteX16" fmla="*/ 737235 w 1040130"/>
                <a:gd name="connsiteY16" fmla="*/ 165735 h 202937"/>
                <a:gd name="connsiteX17" fmla="*/ 760095 w 1040130"/>
                <a:gd name="connsiteY17" fmla="*/ 160020 h 202937"/>
                <a:gd name="connsiteX18" fmla="*/ 788670 w 1040130"/>
                <a:gd name="connsiteY18" fmla="*/ 154305 h 202937"/>
                <a:gd name="connsiteX19" fmla="*/ 811530 w 1040130"/>
                <a:gd name="connsiteY19" fmla="*/ 148590 h 202937"/>
                <a:gd name="connsiteX20" fmla="*/ 845820 w 1040130"/>
                <a:gd name="connsiteY20" fmla="*/ 142875 h 202937"/>
                <a:gd name="connsiteX21" fmla="*/ 897255 w 1040130"/>
                <a:gd name="connsiteY21" fmla="*/ 125730 h 202937"/>
                <a:gd name="connsiteX22" fmla="*/ 914400 w 1040130"/>
                <a:gd name="connsiteY22" fmla="*/ 120015 h 202937"/>
                <a:gd name="connsiteX23" fmla="*/ 931545 w 1040130"/>
                <a:gd name="connsiteY23" fmla="*/ 108585 h 202937"/>
                <a:gd name="connsiteX24" fmla="*/ 965835 w 1040130"/>
                <a:gd name="connsiteY24" fmla="*/ 97155 h 202937"/>
                <a:gd name="connsiteX25" fmla="*/ 982980 w 1040130"/>
                <a:gd name="connsiteY25" fmla="*/ 85725 h 202937"/>
                <a:gd name="connsiteX26" fmla="*/ 1017270 w 1040130"/>
                <a:gd name="connsiteY26" fmla="*/ 74295 h 202937"/>
                <a:gd name="connsiteX27" fmla="*/ 1040130 w 1040130"/>
                <a:gd name="connsiteY27" fmla="*/ 62865 h 2029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1040130" h="202937">
                  <a:moveTo>
                    <a:pt x="0" y="0"/>
                  </a:moveTo>
                  <a:cubicBezTo>
                    <a:pt x="34408" y="34408"/>
                    <a:pt x="8715" y="5943"/>
                    <a:pt x="51435" y="74295"/>
                  </a:cubicBezTo>
                  <a:cubicBezTo>
                    <a:pt x="58716" y="85944"/>
                    <a:pt x="66675" y="97155"/>
                    <a:pt x="74295" y="108585"/>
                  </a:cubicBezTo>
                  <a:cubicBezTo>
                    <a:pt x="78105" y="114300"/>
                    <a:pt x="80010" y="121920"/>
                    <a:pt x="85725" y="125730"/>
                  </a:cubicBezTo>
                  <a:cubicBezTo>
                    <a:pt x="91440" y="129540"/>
                    <a:pt x="96593" y="134370"/>
                    <a:pt x="102870" y="137160"/>
                  </a:cubicBezTo>
                  <a:cubicBezTo>
                    <a:pt x="113880" y="142053"/>
                    <a:pt x="125730" y="144780"/>
                    <a:pt x="137160" y="148590"/>
                  </a:cubicBezTo>
                  <a:cubicBezTo>
                    <a:pt x="168999" y="159203"/>
                    <a:pt x="153103" y="155235"/>
                    <a:pt x="205740" y="160020"/>
                  </a:cubicBezTo>
                  <a:cubicBezTo>
                    <a:pt x="230476" y="162269"/>
                    <a:pt x="255270" y="163830"/>
                    <a:pt x="280035" y="165735"/>
                  </a:cubicBezTo>
                  <a:cubicBezTo>
                    <a:pt x="291465" y="167640"/>
                    <a:pt x="302839" y="169919"/>
                    <a:pt x="314325" y="171450"/>
                  </a:cubicBezTo>
                  <a:cubicBezTo>
                    <a:pt x="331424" y="173730"/>
                    <a:pt x="348710" y="174542"/>
                    <a:pt x="365760" y="177165"/>
                  </a:cubicBezTo>
                  <a:cubicBezTo>
                    <a:pt x="373523" y="178359"/>
                    <a:pt x="380814" y="182013"/>
                    <a:pt x="388620" y="182880"/>
                  </a:cubicBezTo>
                  <a:cubicBezTo>
                    <a:pt x="415194" y="185833"/>
                    <a:pt x="441960" y="186690"/>
                    <a:pt x="468630" y="188595"/>
                  </a:cubicBezTo>
                  <a:cubicBezTo>
                    <a:pt x="540342" y="202937"/>
                    <a:pt x="505166" y="198232"/>
                    <a:pt x="640080" y="188595"/>
                  </a:cubicBezTo>
                  <a:cubicBezTo>
                    <a:pt x="646089" y="188166"/>
                    <a:pt x="651344" y="184187"/>
                    <a:pt x="657225" y="182880"/>
                  </a:cubicBezTo>
                  <a:cubicBezTo>
                    <a:pt x="668537" y="180366"/>
                    <a:pt x="680203" y="179679"/>
                    <a:pt x="691515" y="177165"/>
                  </a:cubicBezTo>
                  <a:cubicBezTo>
                    <a:pt x="697396" y="175858"/>
                    <a:pt x="702816" y="172911"/>
                    <a:pt x="708660" y="171450"/>
                  </a:cubicBezTo>
                  <a:cubicBezTo>
                    <a:pt x="718084" y="169094"/>
                    <a:pt x="727753" y="167842"/>
                    <a:pt x="737235" y="165735"/>
                  </a:cubicBezTo>
                  <a:cubicBezTo>
                    <a:pt x="744902" y="164031"/>
                    <a:pt x="752428" y="161724"/>
                    <a:pt x="760095" y="160020"/>
                  </a:cubicBezTo>
                  <a:cubicBezTo>
                    <a:pt x="769577" y="157913"/>
                    <a:pt x="779188" y="156412"/>
                    <a:pt x="788670" y="154305"/>
                  </a:cubicBezTo>
                  <a:cubicBezTo>
                    <a:pt x="796337" y="152601"/>
                    <a:pt x="803828" y="150130"/>
                    <a:pt x="811530" y="148590"/>
                  </a:cubicBezTo>
                  <a:cubicBezTo>
                    <a:pt x="822893" y="146317"/>
                    <a:pt x="834578" y="145685"/>
                    <a:pt x="845820" y="142875"/>
                  </a:cubicBezTo>
                  <a:lnTo>
                    <a:pt x="897255" y="125730"/>
                  </a:lnTo>
                  <a:cubicBezTo>
                    <a:pt x="902970" y="123825"/>
                    <a:pt x="909388" y="123357"/>
                    <a:pt x="914400" y="120015"/>
                  </a:cubicBezTo>
                  <a:cubicBezTo>
                    <a:pt x="920115" y="116205"/>
                    <a:pt x="925268" y="111375"/>
                    <a:pt x="931545" y="108585"/>
                  </a:cubicBezTo>
                  <a:cubicBezTo>
                    <a:pt x="942555" y="103692"/>
                    <a:pt x="955810" y="103838"/>
                    <a:pt x="965835" y="97155"/>
                  </a:cubicBezTo>
                  <a:cubicBezTo>
                    <a:pt x="971550" y="93345"/>
                    <a:pt x="976703" y="88515"/>
                    <a:pt x="982980" y="85725"/>
                  </a:cubicBezTo>
                  <a:cubicBezTo>
                    <a:pt x="993990" y="80832"/>
                    <a:pt x="1005840" y="78105"/>
                    <a:pt x="1017270" y="74295"/>
                  </a:cubicBezTo>
                  <a:cubicBezTo>
                    <a:pt x="1036971" y="67728"/>
                    <a:pt x="1030155" y="72840"/>
                    <a:pt x="1040130" y="62865"/>
                  </a:cubicBezTo>
                </a:path>
              </a:pathLst>
            </a:custGeom>
            <a:ln w="25400">
              <a:solidFill>
                <a:srgbClr val="0000FF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5" name="Group 176"/>
            <p:cNvGrpSpPr/>
            <p:nvPr/>
          </p:nvGrpSpPr>
          <p:grpSpPr>
            <a:xfrm>
              <a:off x="5334000" y="1524000"/>
              <a:ext cx="1577564" cy="1425164"/>
              <a:chOff x="4800600" y="1828800"/>
              <a:chExt cx="1577564" cy="1425164"/>
            </a:xfrm>
          </p:grpSpPr>
          <p:cxnSp>
            <p:nvCxnSpPr>
              <p:cNvPr id="222" name="Straight Connector 221"/>
              <p:cNvCxnSpPr>
                <a:stCxn id="204" idx="7"/>
              </p:cNvCxnSpPr>
              <p:nvPr/>
            </p:nvCxnSpPr>
            <p:spPr>
              <a:xfrm rot="5400000" flipH="1" flipV="1">
                <a:off x="5310916" y="2240280"/>
                <a:ext cx="586964" cy="1440404"/>
              </a:xfrm>
              <a:prstGeom prst="line">
                <a:avLst/>
              </a:prstGeom>
              <a:ln w="222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3" name="Straight Connector 16"/>
              <p:cNvCxnSpPr>
                <a:endCxn id="205" idx="3"/>
              </p:cNvCxnSpPr>
              <p:nvPr/>
            </p:nvCxnSpPr>
            <p:spPr>
              <a:xfrm rot="5400000" flipH="1" flipV="1">
                <a:off x="4488180" y="2148616"/>
                <a:ext cx="1364204" cy="739364"/>
              </a:xfrm>
              <a:prstGeom prst="line">
                <a:avLst/>
              </a:prstGeom>
              <a:ln w="222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4" name="Straight Connector 17"/>
              <p:cNvCxnSpPr>
                <a:endCxn id="203" idx="1"/>
              </p:cNvCxnSpPr>
              <p:nvPr/>
            </p:nvCxnSpPr>
            <p:spPr>
              <a:xfrm rot="16200000" flipH="1">
                <a:off x="5731764" y="1888236"/>
                <a:ext cx="705836" cy="586964"/>
              </a:xfrm>
              <a:prstGeom prst="line">
                <a:avLst/>
              </a:prstGeom>
              <a:ln w="222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53" name="Subtitle 2"/>
          <p:cNvSpPr txBox="1">
            <a:spLocks/>
          </p:cNvSpPr>
          <p:nvPr/>
        </p:nvSpPr>
        <p:spPr>
          <a:xfrm>
            <a:off x="4495800" y="1295400"/>
            <a:ext cx="1600200" cy="3810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200" b="1" i="0" u="sng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Approach:</a:t>
            </a:r>
            <a:endParaRPr kumimoji="0" lang="en-US" sz="2200" b="1" i="0" u="sng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73" name="Object 72"/>
          <p:cNvGraphicFramePr>
            <a:graphicFrameLocks noChangeAspect="1"/>
          </p:cNvGraphicFramePr>
          <p:nvPr/>
        </p:nvGraphicFramePr>
        <p:xfrm>
          <a:off x="5473700" y="1739900"/>
          <a:ext cx="2882900" cy="939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8096" name="Equation" r:id="rId6" imgW="2882880" imgH="939600" progId="Equation.DSMT4">
                  <p:embed/>
                </p:oleObj>
              </mc:Choice>
              <mc:Fallback>
                <p:oleObj name="Equation" r:id="rId6" imgW="2882880" imgH="9396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73700" y="1739900"/>
                        <a:ext cx="2882900" cy="9398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74" name="Straight Connector 73"/>
          <p:cNvCxnSpPr/>
          <p:nvPr/>
        </p:nvCxnSpPr>
        <p:spPr>
          <a:xfrm>
            <a:off x="6248400" y="2514599"/>
            <a:ext cx="685800" cy="0"/>
          </a:xfrm>
          <a:prstGeom prst="line">
            <a:avLst/>
          </a:prstGeom>
          <a:ln w="190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/>
          <p:cNvCxnSpPr/>
          <p:nvPr/>
        </p:nvCxnSpPr>
        <p:spPr>
          <a:xfrm>
            <a:off x="7239000" y="2514599"/>
            <a:ext cx="762000" cy="0"/>
          </a:xfrm>
          <a:prstGeom prst="line">
            <a:avLst/>
          </a:prstGeom>
          <a:ln w="190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Connector 75"/>
          <p:cNvCxnSpPr/>
          <p:nvPr/>
        </p:nvCxnSpPr>
        <p:spPr>
          <a:xfrm rot="5400000" flipH="1" flipV="1">
            <a:off x="6442994" y="2556793"/>
            <a:ext cx="144212" cy="76201"/>
          </a:xfrm>
          <a:prstGeom prst="line">
            <a:avLst/>
          </a:prstGeom>
          <a:ln w="19050">
            <a:solidFill>
              <a:srgbClr val="00B050"/>
            </a:solidFill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" name="TextBox 76"/>
          <p:cNvSpPr txBox="1"/>
          <p:nvPr/>
        </p:nvSpPr>
        <p:spPr>
          <a:xfrm>
            <a:off x="5715000" y="2615625"/>
            <a:ext cx="1371600" cy="584775"/>
          </a:xfrm>
          <a:prstGeom prst="rect">
            <a:avLst/>
          </a:prstGeom>
          <a:noFill/>
          <a:ln w="25400">
            <a:noFill/>
            <a:miter lim="800000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Joint density of the model</a:t>
            </a:r>
            <a:endParaRPr lang="en-US" sz="1600" dirty="0">
              <a:solidFill>
                <a:srgbClr val="00B05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8" name="TextBox 77"/>
          <p:cNvSpPr txBox="1"/>
          <p:nvPr/>
        </p:nvSpPr>
        <p:spPr>
          <a:xfrm>
            <a:off x="7010400" y="2615625"/>
            <a:ext cx="1828800" cy="584775"/>
          </a:xfrm>
          <a:prstGeom prst="rect">
            <a:avLst/>
          </a:prstGeom>
          <a:noFill/>
          <a:ln w="25400">
            <a:noFill/>
            <a:miter lim="800000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Gaussian priori of the edge number</a:t>
            </a:r>
            <a:endParaRPr lang="en-US" sz="1600" dirty="0">
              <a:solidFill>
                <a:srgbClr val="00B050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79" name="Straight Connector 78"/>
          <p:cNvCxnSpPr/>
          <p:nvPr/>
        </p:nvCxnSpPr>
        <p:spPr>
          <a:xfrm rot="16200000" flipV="1">
            <a:off x="7438686" y="2561885"/>
            <a:ext cx="134031" cy="76198"/>
          </a:xfrm>
          <a:prstGeom prst="line">
            <a:avLst/>
          </a:prstGeom>
          <a:ln w="19050">
            <a:solidFill>
              <a:srgbClr val="00B050"/>
            </a:solidFill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6" name="Group 78"/>
          <p:cNvGrpSpPr>
            <a:grpSpLocks noChangeAspect="1"/>
          </p:cNvGrpSpPr>
          <p:nvPr/>
        </p:nvGrpSpPr>
        <p:grpSpPr>
          <a:xfrm>
            <a:off x="5594261" y="3200400"/>
            <a:ext cx="920647" cy="1097280"/>
            <a:chOff x="5029200" y="1962150"/>
            <a:chExt cx="3276600" cy="3905250"/>
          </a:xfrm>
        </p:grpSpPr>
        <p:sp>
          <p:nvSpPr>
            <p:cNvPr id="81" name="Oval 80"/>
            <p:cNvSpPr>
              <a:spLocks noChangeAspect="1"/>
            </p:cNvSpPr>
            <p:nvPr/>
          </p:nvSpPr>
          <p:spPr>
            <a:xfrm>
              <a:off x="6781800" y="2919222"/>
              <a:ext cx="365760" cy="365760"/>
            </a:xfrm>
            <a:prstGeom prst="ellipse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82" name="Oval 81"/>
            <p:cNvSpPr>
              <a:spLocks noChangeAspect="1"/>
            </p:cNvSpPr>
            <p:nvPr/>
          </p:nvSpPr>
          <p:spPr>
            <a:xfrm>
              <a:off x="5029200" y="3638550"/>
              <a:ext cx="365760" cy="365760"/>
            </a:xfrm>
            <a:prstGeom prst="ellipse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83" name="Oval 82"/>
            <p:cNvSpPr>
              <a:spLocks noChangeAspect="1"/>
            </p:cNvSpPr>
            <p:nvPr/>
          </p:nvSpPr>
          <p:spPr>
            <a:xfrm>
              <a:off x="5943600" y="1962150"/>
              <a:ext cx="365760" cy="365760"/>
            </a:xfrm>
            <a:prstGeom prst="ellipse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84" name="Straight Connector 83"/>
            <p:cNvCxnSpPr>
              <a:endCxn id="81" idx="5"/>
            </p:cNvCxnSpPr>
            <p:nvPr/>
          </p:nvCxnSpPr>
          <p:spPr>
            <a:xfrm rot="16200000" flipV="1">
              <a:off x="7001032" y="3324382"/>
              <a:ext cx="1085536" cy="899608"/>
            </a:xfrm>
            <a:prstGeom prst="line">
              <a:avLst/>
            </a:prstGeom>
            <a:ln w="9525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aphicFrame>
          <p:nvGraphicFramePr>
            <p:cNvPr id="85" name="Object 4"/>
            <p:cNvGraphicFramePr>
              <a:graphicFrameLocks noChangeAspect="1"/>
            </p:cNvGraphicFramePr>
            <p:nvPr/>
          </p:nvGraphicFramePr>
          <p:xfrm>
            <a:off x="7315200" y="5695950"/>
            <a:ext cx="381000" cy="1714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98097" name="Equation" r:id="rId8" imgW="330120" imgH="164880" progId="Equation.DSMT4">
                    <p:embed/>
                  </p:oleObj>
                </mc:Choice>
                <mc:Fallback>
                  <p:oleObj name="Equation" r:id="rId8" imgW="330120" imgH="16488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315200" y="5695950"/>
                          <a:ext cx="381000" cy="17145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86" name="Oval 85"/>
            <p:cNvSpPr>
              <a:spLocks noChangeAspect="1"/>
            </p:cNvSpPr>
            <p:nvPr/>
          </p:nvSpPr>
          <p:spPr>
            <a:xfrm>
              <a:off x="5029200" y="5010150"/>
              <a:ext cx="365760" cy="365760"/>
            </a:xfrm>
            <a:prstGeom prst="ellipse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87" name="Oval 86"/>
            <p:cNvSpPr>
              <a:spLocks noChangeAspect="1"/>
            </p:cNvSpPr>
            <p:nvPr/>
          </p:nvSpPr>
          <p:spPr>
            <a:xfrm>
              <a:off x="5882640" y="5463540"/>
              <a:ext cx="365760" cy="365760"/>
            </a:xfrm>
            <a:prstGeom prst="ellipse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baseline="-25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88" name="Oval 87"/>
            <p:cNvSpPr>
              <a:spLocks noChangeAspect="1"/>
            </p:cNvSpPr>
            <p:nvPr/>
          </p:nvSpPr>
          <p:spPr>
            <a:xfrm>
              <a:off x="6644640" y="5406390"/>
              <a:ext cx="365760" cy="365760"/>
            </a:xfrm>
            <a:prstGeom prst="ellipse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baseline="-25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89" name="Oval 88"/>
            <p:cNvSpPr>
              <a:spLocks noChangeAspect="1"/>
            </p:cNvSpPr>
            <p:nvPr/>
          </p:nvSpPr>
          <p:spPr>
            <a:xfrm>
              <a:off x="7940040" y="5482590"/>
              <a:ext cx="365760" cy="365760"/>
            </a:xfrm>
            <a:prstGeom prst="ellipse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baseline="-25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graphicFrame>
          <p:nvGraphicFramePr>
            <p:cNvPr id="90" name="Object 4"/>
            <p:cNvGraphicFramePr>
              <a:graphicFrameLocks noChangeAspect="1"/>
            </p:cNvGraphicFramePr>
            <p:nvPr/>
          </p:nvGraphicFramePr>
          <p:xfrm>
            <a:off x="7315200" y="4476750"/>
            <a:ext cx="381000" cy="1714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98098" name="Equation" r:id="rId9" imgW="330120" imgH="164880" progId="Equation.DSMT4">
                    <p:embed/>
                  </p:oleObj>
                </mc:Choice>
                <mc:Fallback>
                  <p:oleObj name="Equation" r:id="rId9" imgW="330120" imgH="16488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315200" y="4476750"/>
                          <a:ext cx="381000" cy="17145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91" name="Oval 90"/>
            <p:cNvSpPr>
              <a:spLocks noChangeAspect="1"/>
            </p:cNvSpPr>
            <p:nvPr/>
          </p:nvSpPr>
          <p:spPr>
            <a:xfrm>
              <a:off x="5882640" y="4244340"/>
              <a:ext cx="365760" cy="365760"/>
            </a:xfrm>
            <a:prstGeom prst="ellipse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baseline="-25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92" name="Oval 91"/>
            <p:cNvSpPr>
              <a:spLocks noChangeAspect="1"/>
            </p:cNvSpPr>
            <p:nvPr/>
          </p:nvSpPr>
          <p:spPr>
            <a:xfrm>
              <a:off x="6644640" y="4187190"/>
              <a:ext cx="365760" cy="365760"/>
            </a:xfrm>
            <a:prstGeom prst="ellipse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baseline="-25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93" name="Oval 92"/>
            <p:cNvSpPr>
              <a:spLocks noChangeAspect="1"/>
            </p:cNvSpPr>
            <p:nvPr/>
          </p:nvSpPr>
          <p:spPr>
            <a:xfrm>
              <a:off x="7940040" y="4263390"/>
              <a:ext cx="365760" cy="365760"/>
            </a:xfrm>
            <a:prstGeom prst="ellipse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baseline="-25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94" name="Straight Connector 93"/>
            <p:cNvCxnSpPr/>
            <p:nvPr/>
          </p:nvCxnSpPr>
          <p:spPr>
            <a:xfrm rot="5400000" flipH="1" flipV="1">
              <a:off x="4709160" y="4507230"/>
              <a:ext cx="1005840" cy="0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Connector 94"/>
            <p:cNvCxnSpPr/>
            <p:nvPr/>
          </p:nvCxnSpPr>
          <p:spPr>
            <a:xfrm rot="5400000" flipH="1" flipV="1">
              <a:off x="5638800" y="5040630"/>
              <a:ext cx="853440" cy="0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Connector 95"/>
            <p:cNvCxnSpPr/>
            <p:nvPr/>
          </p:nvCxnSpPr>
          <p:spPr>
            <a:xfrm rot="5400000" flipH="1" flipV="1">
              <a:off x="6400800" y="4964430"/>
              <a:ext cx="853440" cy="0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Connector 96"/>
            <p:cNvCxnSpPr/>
            <p:nvPr/>
          </p:nvCxnSpPr>
          <p:spPr>
            <a:xfrm rot="5400000" flipH="1" flipV="1">
              <a:off x="7696200" y="5040630"/>
              <a:ext cx="853440" cy="0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Connector 97"/>
            <p:cNvCxnSpPr>
              <a:stCxn id="82" idx="5"/>
            </p:cNvCxnSpPr>
            <p:nvPr/>
          </p:nvCxnSpPr>
          <p:spPr>
            <a:xfrm rot="16200000" flipH="1">
              <a:off x="5410988" y="3881154"/>
              <a:ext cx="386820" cy="526004"/>
            </a:xfrm>
            <a:prstGeom prst="line">
              <a:avLst/>
            </a:prstGeom>
            <a:ln w="9525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/>
            <p:cNvCxnSpPr>
              <a:endCxn id="82" idx="6"/>
            </p:cNvCxnSpPr>
            <p:nvPr/>
          </p:nvCxnSpPr>
          <p:spPr>
            <a:xfrm rot="10800000">
              <a:off x="5394960" y="3821430"/>
              <a:ext cx="2545080" cy="548640"/>
            </a:xfrm>
            <a:prstGeom prst="line">
              <a:avLst/>
            </a:prstGeom>
            <a:ln w="9525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0" name="Freeform 99"/>
            <p:cNvSpPr/>
            <p:nvPr/>
          </p:nvSpPr>
          <p:spPr>
            <a:xfrm>
              <a:off x="6160770" y="4581525"/>
              <a:ext cx="1857375" cy="276225"/>
            </a:xfrm>
            <a:custGeom>
              <a:avLst/>
              <a:gdLst>
                <a:gd name="connsiteX0" fmla="*/ 0 w 1857375"/>
                <a:gd name="connsiteY0" fmla="*/ 0 h 257175"/>
                <a:gd name="connsiteX1" fmla="*/ 17145 w 1857375"/>
                <a:gd name="connsiteY1" fmla="*/ 5715 h 257175"/>
                <a:gd name="connsiteX2" fmla="*/ 28575 w 1857375"/>
                <a:gd name="connsiteY2" fmla="*/ 34290 h 257175"/>
                <a:gd name="connsiteX3" fmla="*/ 34290 w 1857375"/>
                <a:gd name="connsiteY3" fmla="*/ 51435 h 257175"/>
                <a:gd name="connsiteX4" fmla="*/ 68580 w 1857375"/>
                <a:gd name="connsiteY4" fmla="*/ 85725 h 257175"/>
                <a:gd name="connsiteX5" fmla="*/ 108585 w 1857375"/>
                <a:gd name="connsiteY5" fmla="*/ 125730 h 257175"/>
                <a:gd name="connsiteX6" fmla="*/ 142875 w 1857375"/>
                <a:gd name="connsiteY6" fmla="*/ 154305 h 257175"/>
                <a:gd name="connsiteX7" fmla="*/ 160020 w 1857375"/>
                <a:gd name="connsiteY7" fmla="*/ 160020 h 257175"/>
                <a:gd name="connsiteX8" fmla="*/ 194310 w 1857375"/>
                <a:gd name="connsiteY8" fmla="*/ 182880 h 257175"/>
                <a:gd name="connsiteX9" fmla="*/ 234315 w 1857375"/>
                <a:gd name="connsiteY9" fmla="*/ 194310 h 257175"/>
                <a:gd name="connsiteX10" fmla="*/ 251460 w 1857375"/>
                <a:gd name="connsiteY10" fmla="*/ 205740 h 257175"/>
                <a:gd name="connsiteX11" fmla="*/ 274320 w 1857375"/>
                <a:gd name="connsiteY11" fmla="*/ 211455 h 257175"/>
                <a:gd name="connsiteX12" fmla="*/ 314325 w 1857375"/>
                <a:gd name="connsiteY12" fmla="*/ 222885 h 257175"/>
                <a:gd name="connsiteX13" fmla="*/ 348615 w 1857375"/>
                <a:gd name="connsiteY13" fmla="*/ 228600 h 257175"/>
                <a:gd name="connsiteX14" fmla="*/ 377190 w 1857375"/>
                <a:gd name="connsiteY14" fmla="*/ 234315 h 257175"/>
                <a:gd name="connsiteX15" fmla="*/ 440055 w 1857375"/>
                <a:gd name="connsiteY15" fmla="*/ 245745 h 257175"/>
                <a:gd name="connsiteX16" fmla="*/ 462915 w 1857375"/>
                <a:gd name="connsiteY16" fmla="*/ 251460 h 257175"/>
                <a:gd name="connsiteX17" fmla="*/ 834390 w 1857375"/>
                <a:gd name="connsiteY17" fmla="*/ 257175 h 257175"/>
                <a:gd name="connsiteX18" fmla="*/ 1148715 w 1857375"/>
                <a:gd name="connsiteY18" fmla="*/ 251460 h 257175"/>
                <a:gd name="connsiteX19" fmla="*/ 1388745 w 1857375"/>
                <a:gd name="connsiteY19" fmla="*/ 240030 h 257175"/>
                <a:gd name="connsiteX20" fmla="*/ 1428750 w 1857375"/>
                <a:gd name="connsiteY20" fmla="*/ 234315 h 257175"/>
                <a:gd name="connsiteX21" fmla="*/ 1480185 w 1857375"/>
                <a:gd name="connsiteY21" fmla="*/ 222885 h 257175"/>
                <a:gd name="connsiteX22" fmla="*/ 1508760 w 1857375"/>
                <a:gd name="connsiteY22" fmla="*/ 217170 h 257175"/>
                <a:gd name="connsiteX23" fmla="*/ 1531620 w 1857375"/>
                <a:gd name="connsiteY23" fmla="*/ 205740 h 257175"/>
                <a:gd name="connsiteX24" fmla="*/ 1571625 w 1857375"/>
                <a:gd name="connsiteY24" fmla="*/ 194310 h 257175"/>
                <a:gd name="connsiteX25" fmla="*/ 1588770 w 1857375"/>
                <a:gd name="connsiteY25" fmla="*/ 188595 h 257175"/>
                <a:gd name="connsiteX26" fmla="*/ 1628775 w 1857375"/>
                <a:gd name="connsiteY26" fmla="*/ 182880 h 257175"/>
                <a:gd name="connsiteX27" fmla="*/ 1663065 w 1857375"/>
                <a:gd name="connsiteY27" fmla="*/ 165735 h 257175"/>
                <a:gd name="connsiteX28" fmla="*/ 1680210 w 1857375"/>
                <a:gd name="connsiteY28" fmla="*/ 160020 h 257175"/>
                <a:gd name="connsiteX29" fmla="*/ 1697355 w 1857375"/>
                <a:gd name="connsiteY29" fmla="*/ 148590 h 257175"/>
                <a:gd name="connsiteX30" fmla="*/ 1731645 w 1857375"/>
                <a:gd name="connsiteY30" fmla="*/ 137160 h 257175"/>
                <a:gd name="connsiteX31" fmla="*/ 1765935 w 1857375"/>
                <a:gd name="connsiteY31" fmla="*/ 120015 h 257175"/>
                <a:gd name="connsiteX32" fmla="*/ 1823085 w 1857375"/>
                <a:gd name="connsiteY32" fmla="*/ 80010 h 257175"/>
                <a:gd name="connsiteX33" fmla="*/ 1840230 w 1857375"/>
                <a:gd name="connsiteY33" fmla="*/ 68580 h 257175"/>
                <a:gd name="connsiteX34" fmla="*/ 1845945 w 1857375"/>
                <a:gd name="connsiteY34" fmla="*/ 51435 h 257175"/>
                <a:gd name="connsiteX35" fmla="*/ 1857375 w 1857375"/>
                <a:gd name="connsiteY35" fmla="*/ 34290 h 257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1857375" h="257175">
                  <a:moveTo>
                    <a:pt x="0" y="0"/>
                  </a:moveTo>
                  <a:cubicBezTo>
                    <a:pt x="5715" y="1905"/>
                    <a:pt x="13288" y="1087"/>
                    <a:pt x="17145" y="5715"/>
                  </a:cubicBezTo>
                  <a:cubicBezTo>
                    <a:pt x="23712" y="13596"/>
                    <a:pt x="24973" y="24684"/>
                    <a:pt x="28575" y="34290"/>
                  </a:cubicBezTo>
                  <a:cubicBezTo>
                    <a:pt x="30690" y="39931"/>
                    <a:pt x="30592" y="46680"/>
                    <a:pt x="34290" y="51435"/>
                  </a:cubicBezTo>
                  <a:cubicBezTo>
                    <a:pt x="44214" y="64194"/>
                    <a:pt x="59614" y="72275"/>
                    <a:pt x="68580" y="85725"/>
                  </a:cubicBezTo>
                  <a:cubicBezTo>
                    <a:pt x="94782" y="125027"/>
                    <a:pt x="78408" y="115671"/>
                    <a:pt x="108585" y="125730"/>
                  </a:cubicBezTo>
                  <a:cubicBezTo>
                    <a:pt x="121224" y="138369"/>
                    <a:pt x="126962" y="146348"/>
                    <a:pt x="142875" y="154305"/>
                  </a:cubicBezTo>
                  <a:cubicBezTo>
                    <a:pt x="148263" y="156999"/>
                    <a:pt x="154754" y="157094"/>
                    <a:pt x="160020" y="160020"/>
                  </a:cubicBezTo>
                  <a:cubicBezTo>
                    <a:pt x="172028" y="166691"/>
                    <a:pt x="180983" y="179548"/>
                    <a:pt x="194310" y="182880"/>
                  </a:cubicBezTo>
                  <a:cubicBezTo>
                    <a:pt x="201634" y="184711"/>
                    <a:pt x="226116" y="190211"/>
                    <a:pt x="234315" y="194310"/>
                  </a:cubicBezTo>
                  <a:cubicBezTo>
                    <a:pt x="240458" y="197382"/>
                    <a:pt x="245147" y="203034"/>
                    <a:pt x="251460" y="205740"/>
                  </a:cubicBezTo>
                  <a:cubicBezTo>
                    <a:pt x="258679" y="208834"/>
                    <a:pt x="266768" y="209297"/>
                    <a:pt x="274320" y="211455"/>
                  </a:cubicBezTo>
                  <a:cubicBezTo>
                    <a:pt x="299739" y="218718"/>
                    <a:pt x="284548" y="216930"/>
                    <a:pt x="314325" y="222885"/>
                  </a:cubicBezTo>
                  <a:cubicBezTo>
                    <a:pt x="325688" y="225158"/>
                    <a:pt x="337214" y="226527"/>
                    <a:pt x="348615" y="228600"/>
                  </a:cubicBezTo>
                  <a:cubicBezTo>
                    <a:pt x="358172" y="230338"/>
                    <a:pt x="367633" y="232577"/>
                    <a:pt x="377190" y="234315"/>
                  </a:cubicBezTo>
                  <a:cubicBezTo>
                    <a:pt x="411310" y="240519"/>
                    <a:pt x="408292" y="238687"/>
                    <a:pt x="440055" y="245745"/>
                  </a:cubicBezTo>
                  <a:cubicBezTo>
                    <a:pt x="447722" y="247449"/>
                    <a:pt x="455064" y="251232"/>
                    <a:pt x="462915" y="251460"/>
                  </a:cubicBezTo>
                  <a:cubicBezTo>
                    <a:pt x="586703" y="255048"/>
                    <a:pt x="710565" y="255270"/>
                    <a:pt x="834390" y="257175"/>
                  </a:cubicBezTo>
                  <a:lnTo>
                    <a:pt x="1148715" y="251460"/>
                  </a:lnTo>
                  <a:cubicBezTo>
                    <a:pt x="1228777" y="248984"/>
                    <a:pt x="1388745" y="240030"/>
                    <a:pt x="1388745" y="240030"/>
                  </a:cubicBezTo>
                  <a:cubicBezTo>
                    <a:pt x="1402080" y="238125"/>
                    <a:pt x="1415463" y="236530"/>
                    <a:pt x="1428750" y="234315"/>
                  </a:cubicBezTo>
                  <a:cubicBezTo>
                    <a:pt x="1463223" y="228569"/>
                    <a:pt x="1449360" y="229735"/>
                    <a:pt x="1480185" y="222885"/>
                  </a:cubicBezTo>
                  <a:cubicBezTo>
                    <a:pt x="1489667" y="220778"/>
                    <a:pt x="1499235" y="219075"/>
                    <a:pt x="1508760" y="217170"/>
                  </a:cubicBezTo>
                  <a:cubicBezTo>
                    <a:pt x="1516380" y="213360"/>
                    <a:pt x="1523789" y="209096"/>
                    <a:pt x="1531620" y="205740"/>
                  </a:cubicBezTo>
                  <a:cubicBezTo>
                    <a:pt x="1545323" y="199867"/>
                    <a:pt x="1557125" y="198453"/>
                    <a:pt x="1571625" y="194310"/>
                  </a:cubicBezTo>
                  <a:cubicBezTo>
                    <a:pt x="1577417" y="192655"/>
                    <a:pt x="1582863" y="189776"/>
                    <a:pt x="1588770" y="188595"/>
                  </a:cubicBezTo>
                  <a:cubicBezTo>
                    <a:pt x="1601979" y="185953"/>
                    <a:pt x="1615440" y="184785"/>
                    <a:pt x="1628775" y="182880"/>
                  </a:cubicBezTo>
                  <a:cubicBezTo>
                    <a:pt x="1671869" y="168515"/>
                    <a:pt x="1618750" y="187892"/>
                    <a:pt x="1663065" y="165735"/>
                  </a:cubicBezTo>
                  <a:cubicBezTo>
                    <a:pt x="1668453" y="163041"/>
                    <a:pt x="1674822" y="162714"/>
                    <a:pt x="1680210" y="160020"/>
                  </a:cubicBezTo>
                  <a:cubicBezTo>
                    <a:pt x="1686353" y="156948"/>
                    <a:pt x="1691078" y="151380"/>
                    <a:pt x="1697355" y="148590"/>
                  </a:cubicBezTo>
                  <a:cubicBezTo>
                    <a:pt x="1708365" y="143697"/>
                    <a:pt x="1721620" y="143843"/>
                    <a:pt x="1731645" y="137160"/>
                  </a:cubicBezTo>
                  <a:cubicBezTo>
                    <a:pt x="1753802" y="122388"/>
                    <a:pt x="1742274" y="127902"/>
                    <a:pt x="1765935" y="120015"/>
                  </a:cubicBezTo>
                  <a:cubicBezTo>
                    <a:pt x="1799785" y="94628"/>
                    <a:pt x="1780870" y="108154"/>
                    <a:pt x="1823085" y="80010"/>
                  </a:cubicBezTo>
                  <a:lnTo>
                    <a:pt x="1840230" y="68580"/>
                  </a:lnTo>
                  <a:cubicBezTo>
                    <a:pt x="1842135" y="62865"/>
                    <a:pt x="1843251" y="56823"/>
                    <a:pt x="1845945" y="51435"/>
                  </a:cubicBezTo>
                  <a:cubicBezTo>
                    <a:pt x="1849017" y="45292"/>
                    <a:pt x="1857375" y="34290"/>
                    <a:pt x="1857375" y="34290"/>
                  </a:cubicBezTo>
                </a:path>
              </a:pathLst>
            </a:custGeom>
            <a:ln w="9525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01" name="Straight Connector 100"/>
            <p:cNvCxnSpPr>
              <a:stCxn id="82" idx="7"/>
            </p:cNvCxnSpPr>
            <p:nvPr/>
          </p:nvCxnSpPr>
          <p:spPr>
            <a:xfrm rot="5400000" flipH="1" flipV="1">
              <a:off x="5768116" y="2678430"/>
              <a:ext cx="586964" cy="1440404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Straight Connector 105"/>
            <p:cNvCxnSpPr>
              <a:endCxn id="83" idx="3"/>
            </p:cNvCxnSpPr>
            <p:nvPr/>
          </p:nvCxnSpPr>
          <p:spPr>
            <a:xfrm rot="5400000" flipH="1" flipV="1">
              <a:off x="4945380" y="2586766"/>
              <a:ext cx="1364204" cy="739364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Straight Connector 106"/>
            <p:cNvCxnSpPr>
              <a:endCxn id="81" idx="1"/>
            </p:cNvCxnSpPr>
            <p:nvPr/>
          </p:nvCxnSpPr>
          <p:spPr>
            <a:xfrm rot="16200000" flipH="1">
              <a:off x="6188964" y="2326386"/>
              <a:ext cx="705836" cy="586964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" name="Group 276"/>
          <p:cNvGrpSpPr/>
          <p:nvPr/>
        </p:nvGrpSpPr>
        <p:grpSpPr>
          <a:xfrm>
            <a:off x="4900921" y="3827510"/>
            <a:ext cx="522079" cy="638155"/>
            <a:chOff x="4900921" y="3827510"/>
            <a:chExt cx="522079" cy="638155"/>
          </a:xfrm>
        </p:grpSpPr>
        <p:cxnSp>
          <p:nvCxnSpPr>
            <p:cNvPr id="109" name="Straight Connector 108"/>
            <p:cNvCxnSpPr/>
            <p:nvPr/>
          </p:nvCxnSpPr>
          <p:spPr>
            <a:xfrm rot="5400000">
              <a:off x="5095168" y="4137833"/>
              <a:ext cx="350865" cy="304799"/>
            </a:xfrm>
            <a:prstGeom prst="line">
              <a:avLst/>
            </a:prstGeom>
            <a:ln w="19050">
              <a:solidFill>
                <a:schemeClr val="tx1"/>
              </a:solidFill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6" name="TextBox 115"/>
            <p:cNvSpPr txBox="1"/>
            <p:nvPr/>
          </p:nvSpPr>
          <p:spPr>
            <a:xfrm rot="18661289">
              <a:off x="4795889" y="3932542"/>
              <a:ext cx="610173" cy="400110"/>
            </a:xfrm>
            <a:prstGeom prst="rect">
              <a:avLst/>
            </a:prstGeom>
            <a:noFill/>
            <a:ln w="25400">
              <a:noFill/>
              <a:miter lim="800000"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dirty="0" smtClean="0">
                  <a:latin typeface="Arial" pitchFamily="34" charset="0"/>
                  <a:cs typeface="Arial" pitchFamily="34" charset="0"/>
                </a:rPr>
                <a:t>Add an edge</a:t>
              </a:r>
              <a:endParaRPr lang="en-US" sz="1000" dirty="0"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18" name="Group 116"/>
          <p:cNvGrpSpPr/>
          <p:nvPr/>
        </p:nvGrpSpPr>
        <p:grpSpPr>
          <a:xfrm>
            <a:off x="4057753" y="4470400"/>
            <a:ext cx="920647" cy="1097280"/>
            <a:chOff x="3518132" y="3525520"/>
            <a:chExt cx="920647" cy="1097280"/>
          </a:xfrm>
        </p:grpSpPr>
        <p:sp>
          <p:nvSpPr>
            <p:cNvPr id="121" name="Oval 120"/>
            <p:cNvSpPr>
              <a:spLocks noChangeAspect="1"/>
            </p:cNvSpPr>
            <p:nvPr/>
          </p:nvSpPr>
          <p:spPr>
            <a:xfrm>
              <a:off x="4010571" y="3794434"/>
              <a:ext cx="102770" cy="102770"/>
            </a:xfrm>
            <a:prstGeom prst="ellipse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22" name="Oval 121"/>
            <p:cNvSpPr>
              <a:spLocks noChangeAspect="1"/>
            </p:cNvSpPr>
            <p:nvPr/>
          </p:nvSpPr>
          <p:spPr>
            <a:xfrm>
              <a:off x="3518132" y="3996548"/>
              <a:ext cx="102770" cy="102770"/>
            </a:xfrm>
            <a:prstGeom prst="ellipse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23" name="Oval 122"/>
            <p:cNvSpPr>
              <a:spLocks noChangeAspect="1"/>
            </p:cNvSpPr>
            <p:nvPr/>
          </p:nvSpPr>
          <p:spPr>
            <a:xfrm>
              <a:off x="3775057" y="3525520"/>
              <a:ext cx="102770" cy="102770"/>
            </a:xfrm>
            <a:prstGeom prst="ellipse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124" name="Straight Connector 123"/>
            <p:cNvCxnSpPr>
              <a:endCxn id="121" idx="5"/>
            </p:cNvCxnSpPr>
            <p:nvPr/>
          </p:nvCxnSpPr>
          <p:spPr>
            <a:xfrm rot="16200000" flipV="1">
              <a:off x="4072170" y="3908274"/>
              <a:ext cx="305009" cy="252769"/>
            </a:xfrm>
            <a:prstGeom prst="line">
              <a:avLst/>
            </a:prstGeom>
            <a:ln w="9525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aphicFrame>
          <p:nvGraphicFramePr>
            <p:cNvPr id="125" name="Object 4"/>
            <p:cNvGraphicFramePr>
              <a:graphicFrameLocks noChangeAspect="1"/>
            </p:cNvGraphicFramePr>
            <p:nvPr/>
          </p:nvGraphicFramePr>
          <p:xfrm>
            <a:off x="4160444" y="4574627"/>
            <a:ext cx="107052" cy="4817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98099" name="Equation" r:id="rId10" imgW="330120" imgH="164880" progId="Equation.DSMT4">
                    <p:embed/>
                  </p:oleObj>
                </mc:Choice>
                <mc:Fallback>
                  <p:oleObj name="Equation" r:id="rId10" imgW="330120" imgH="16488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160444" y="4574627"/>
                          <a:ext cx="107052" cy="48173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26" name="Oval 125"/>
            <p:cNvSpPr>
              <a:spLocks noChangeAspect="1"/>
            </p:cNvSpPr>
            <p:nvPr/>
          </p:nvSpPr>
          <p:spPr>
            <a:xfrm>
              <a:off x="3518132" y="4381934"/>
              <a:ext cx="102770" cy="102770"/>
            </a:xfrm>
            <a:prstGeom prst="ellipse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27" name="Oval 126"/>
            <p:cNvSpPr>
              <a:spLocks noChangeAspect="1"/>
            </p:cNvSpPr>
            <p:nvPr/>
          </p:nvSpPr>
          <p:spPr>
            <a:xfrm>
              <a:off x="3757928" y="4509325"/>
              <a:ext cx="102770" cy="102770"/>
            </a:xfrm>
            <a:prstGeom prst="ellipse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baseline="-25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28" name="Oval 127"/>
            <p:cNvSpPr>
              <a:spLocks noChangeAspect="1"/>
            </p:cNvSpPr>
            <p:nvPr/>
          </p:nvSpPr>
          <p:spPr>
            <a:xfrm>
              <a:off x="3972032" y="4493267"/>
              <a:ext cx="102770" cy="102770"/>
            </a:xfrm>
            <a:prstGeom prst="ellipse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baseline="-25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29" name="Oval 128"/>
            <p:cNvSpPr>
              <a:spLocks noChangeAspect="1"/>
            </p:cNvSpPr>
            <p:nvPr/>
          </p:nvSpPr>
          <p:spPr>
            <a:xfrm>
              <a:off x="4336009" y="4514678"/>
              <a:ext cx="102770" cy="102770"/>
            </a:xfrm>
            <a:prstGeom prst="ellipse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baseline="-25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graphicFrame>
          <p:nvGraphicFramePr>
            <p:cNvPr id="130" name="Object 4"/>
            <p:cNvGraphicFramePr>
              <a:graphicFrameLocks noChangeAspect="1"/>
            </p:cNvGraphicFramePr>
            <p:nvPr/>
          </p:nvGraphicFramePr>
          <p:xfrm>
            <a:off x="4160444" y="4232061"/>
            <a:ext cx="107052" cy="4817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98100" name="Equation" r:id="rId11" imgW="330120" imgH="164880" progId="Equation.DSMT4">
                    <p:embed/>
                  </p:oleObj>
                </mc:Choice>
                <mc:Fallback>
                  <p:oleObj name="Equation" r:id="rId11" imgW="330120" imgH="16488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160444" y="4232061"/>
                          <a:ext cx="107052" cy="48173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31" name="Oval 130"/>
            <p:cNvSpPr>
              <a:spLocks noChangeAspect="1"/>
            </p:cNvSpPr>
            <p:nvPr/>
          </p:nvSpPr>
          <p:spPr>
            <a:xfrm>
              <a:off x="3757928" y="4166760"/>
              <a:ext cx="102770" cy="102770"/>
            </a:xfrm>
            <a:prstGeom prst="ellipse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baseline="-25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32" name="Oval 131"/>
            <p:cNvSpPr>
              <a:spLocks noChangeAspect="1"/>
            </p:cNvSpPr>
            <p:nvPr/>
          </p:nvSpPr>
          <p:spPr>
            <a:xfrm>
              <a:off x="3972032" y="4150702"/>
              <a:ext cx="102770" cy="102770"/>
            </a:xfrm>
            <a:prstGeom prst="ellipse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baseline="-25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33" name="Oval 132"/>
            <p:cNvSpPr>
              <a:spLocks noChangeAspect="1"/>
            </p:cNvSpPr>
            <p:nvPr/>
          </p:nvSpPr>
          <p:spPr>
            <a:xfrm>
              <a:off x="4336009" y="4172112"/>
              <a:ext cx="102770" cy="102770"/>
            </a:xfrm>
            <a:prstGeom prst="ellipse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baseline="-25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134" name="Straight Connector 133"/>
            <p:cNvCxnSpPr/>
            <p:nvPr/>
          </p:nvCxnSpPr>
          <p:spPr>
            <a:xfrm rot="5400000" flipH="1" flipV="1">
              <a:off x="3428209" y="4240625"/>
              <a:ext cx="282617" cy="0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5" name="Straight Connector 134"/>
            <p:cNvCxnSpPr/>
            <p:nvPr/>
          </p:nvCxnSpPr>
          <p:spPr>
            <a:xfrm rot="5400000" flipH="1" flipV="1">
              <a:off x="3689415" y="4390498"/>
              <a:ext cx="239796" cy="0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6" name="Straight Connector 135"/>
            <p:cNvCxnSpPr/>
            <p:nvPr/>
          </p:nvCxnSpPr>
          <p:spPr>
            <a:xfrm rot="5400000" flipH="1" flipV="1">
              <a:off x="3903519" y="4369087"/>
              <a:ext cx="239796" cy="0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7" name="Straight Connector 136"/>
            <p:cNvCxnSpPr/>
            <p:nvPr/>
          </p:nvCxnSpPr>
          <p:spPr>
            <a:xfrm rot="5400000" flipH="1" flipV="1">
              <a:off x="4267496" y="4390498"/>
              <a:ext cx="239796" cy="0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8" name="Straight Connector 137"/>
            <p:cNvCxnSpPr>
              <a:stCxn id="122" idx="5"/>
            </p:cNvCxnSpPr>
            <p:nvPr/>
          </p:nvCxnSpPr>
          <p:spPr>
            <a:xfrm rot="16200000" flipH="1">
              <a:off x="3625406" y="4064713"/>
              <a:ext cx="108687" cy="147795"/>
            </a:xfrm>
            <a:prstGeom prst="line">
              <a:avLst/>
            </a:prstGeom>
            <a:ln w="9525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9" name="Straight Connector 138"/>
            <p:cNvCxnSpPr>
              <a:endCxn id="122" idx="6"/>
            </p:cNvCxnSpPr>
            <p:nvPr/>
          </p:nvCxnSpPr>
          <p:spPr>
            <a:xfrm rot="10800000">
              <a:off x="3620902" y="4047932"/>
              <a:ext cx="715107" cy="154154"/>
            </a:xfrm>
            <a:prstGeom prst="line">
              <a:avLst/>
            </a:prstGeom>
            <a:ln w="9525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0" name="Freeform 139"/>
            <p:cNvSpPr/>
            <p:nvPr/>
          </p:nvSpPr>
          <p:spPr>
            <a:xfrm>
              <a:off x="3836076" y="4261500"/>
              <a:ext cx="521878" cy="77612"/>
            </a:xfrm>
            <a:custGeom>
              <a:avLst/>
              <a:gdLst>
                <a:gd name="connsiteX0" fmla="*/ 0 w 1857375"/>
                <a:gd name="connsiteY0" fmla="*/ 0 h 257175"/>
                <a:gd name="connsiteX1" fmla="*/ 17145 w 1857375"/>
                <a:gd name="connsiteY1" fmla="*/ 5715 h 257175"/>
                <a:gd name="connsiteX2" fmla="*/ 28575 w 1857375"/>
                <a:gd name="connsiteY2" fmla="*/ 34290 h 257175"/>
                <a:gd name="connsiteX3" fmla="*/ 34290 w 1857375"/>
                <a:gd name="connsiteY3" fmla="*/ 51435 h 257175"/>
                <a:gd name="connsiteX4" fmla="*/ 68580 w 1857375"/>
                <a:gd name="connsiteY4" fmla="*/ 85725 h 257175"/>
                <a:gd name="connsiteX5" fmla="*/ 108585 w 1857375"/>
                <a:gd name="connsiteY5" fmla="*/ 125730 h 257175"/>
                <a:gd name="connsiteX6" fmla="*/ 142875 w 1857375"/>
                <a:gd name="connsiteY6" fmla="*/ 154305 h 257175"/>
                <a:gd name="connsiteX7" fmla="*/ 160020 w 1857375"/>
                <a:gd name="connsiteY7" fmla="*/ 160020 h 257175"/>
                <a:gd name="connsiteX8" fmla="*/ 194310 w 1857375"/>
                <a:gd name="connsiteY8" fmla="*/ 182880 h 257175"/>
                <a:gd name="connsiteX9" fmla="*/ 234315 w 1857375"/>
                <a:gd name="connsiteY9" fmla="*/ 194310 h 257175"/>
                <a:gd name="connsiteX10" fmla="*/ 251460 w 1857375"/>
                <a:gd name="connsiteY10" fmla="*/ 205740 h 257175"/>
                <a:gd name="connsiteX11" fmla="*/ 274320 w 1857375"/>
                <a:gd name="connsiteY11" fmla="*/ 211455 h 257175"/>
                <a:gd name="connsiteX12" fmla="*/ 314325 w 1857375"/>
                <a:gd name="connsiteY12" fmla="*/ 222885 h 257175"/>
                <a:gd name="connsiteX13" fmla="*/ 348615 w 1857375"/>
                <a:gd name="connsiteY13" fmla="*/ 228600 h 257175"/>
                <a:gd name="connsiteX14" fmla="*/ 377190 w 1857375"/>
                <a:gd name="connsiteY14" fmla="*/ 234315 h 257175"/>
                <a:gd name="connsiteX15" fmla="*/ 440055 w 1857375"/>
                <a:gd name="connsiteY15" fmla="*/ 245745 h 257175"/>
                <a:gd name="connsiteX16" fmla="*/ 462915 w 1857375"/>
                <a:gd name="connsiteY16" fmla="*/ 251460 h 257175"/>
                <a:gd name="connsiteX17" fmla="*/ 834390 w 1857375"/>
                <a:gd name="connsiteY17" fmla="*/ 257175 h 257175"/>
                <a:gd name="connsiteX18" fmla="*/ 1148715 w 1857375"/>
                <a:gd name="connsiteY18" fmla="*/ 251460 h 257175"/>
                <a:gd name="connsiteX19" fmla="*/ 1388745 w 1857375"/>
                <a:gd name="connsiteY19" fmla="*/ 240030 h 257175"/>
                <a:gd name="connsiteX20" fmla="*/ 1428750 w 1857375"/>
                <a:gd name="connsiteY20" fmla="*/ 234315 h 257175"/>
                <a:gd name="connsiteX21" fmla="*/ 1480185 w 1857375"/>
                <a:gd name="connsiteY21" fmla="*/ 222885 h 257175"/>
                <a:gd name="connsiteX22" fmla="*/ 1508760 w 1857375"/>
                <a:gd name="connsiteY22" fmla="*/ 217170 h 257175"/>
                <a:gd name="connsiteX23" fmla="*/ 1531620 w 1857375"/>
                <a:gd name="connsiteY23" fmla="*/ 205740 h 257175"/>
                <a:gd name="connsiteX24" fmla="*/ 1571625 w 1857375"/>
                <a:gd name="connsiteY24" fmla="*/ 194310 h 257175"/>
                <a:gd name="connsiteX25" fmla="*/ 1588770 w 1857375"/>
                <a:gd name="connsiteY25" fmla="*/ 188595 h 257175"/>
                <a:gd name="connsiteX26" fmla="*/ 1628775 w 1857375"/>
                <a:gd name="connsiteY26" fmla="*/ 182880 h 257175"/>
                <a:gd name="connsiteX27" fmla="*/ 1663065 w 1857375"/>
                <a:gd name="connsiteY27" fmla="*/ 165735 h 257175"/>
                <a:gd name="connsiteX28" fmla="*/ 1680210 w 1857375"/>
                <a:gd name="connsiteY28" fmla="*/ 160020 h 257175"/>
                <a:gd name="connsiteX29" fmla="*/ 1697355 w 1857375"/>
                <a:gd name="connsiteY29" fmla="*/ 148590 h 257175"/>
                <a:gd name="connsiteX30" fmla="*/ 1731645 w 1857375"/>
                <a:gd name="connsiteY30" fmla="*/ 137160 h 257175"/>
                <a:gd name="connsiteX31" fmla="*/ 1765935 w 1857375"/>
                <a:gd name="connsiteY31" fmla="*/ 120015 h 257175"/>
                <a:gd name="connsiteX32" fmla="*/ 1823085 w 1857375"/>
                <a:gd name="connsiteY32" fmla="*/ 80010 h 257175"/>
                <a:gd name="connsiteX33" fmla="*/ 1840230 w 1857375"/>
                <a:gd name="connsiteY33" fmla="*/ 68580 h 257175"/>
                <a:gd name="connsiteX34" fmla="*/ 1845945 w 1857375"/>
                <a:gd name="connsiteY34" fmla="*/ 51435 h 257175"/>
                <a:gd name="connsiteX35" fmla="*/ 1857375 w 1857375"/>
                <a:gd name="connsiteY35" fmla="*/ 34290 h 257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1857375" h="257175">
                  <a:moveTo>
                    <a:pt x="0" y="0"/>
                  </a:moveTo>
                  <a:cubicBezTo>
                    <a:pt x="5715" y="1905"/>
                    <a:pt x="13288" y="1087"/>
                    <a:pt x="17145" y="5715"/>
                  </a:cubicBezTo>
                  <a:cubicBezTo>
                    <a:pt x="23712" y="13596"/>
                    <a:pt x="24973" y="24684"/>
                    <a:pt x="28575" y="34290"/>
                  </a:cubicBezTo>
                  <a:cubicBezTo>
                    <a:pt x="30690" y="39931"/>
                    <a:pt x="30592" y="46680"/>
                    <a:pt x="34290" y="51435"/>
                  </a:cubicBezTo>
                  <a:cubicBezTo>
                    <a:pt x="44214" y="64194"/>
                    <a:pt x="59614" y="72275"/>
                    <a:pt x="68580" y="85725"/>
                  </a:cubicBezTo>
                  <a:cubicBezTo>
                    <a:pt x="94782" y="125027"/>
                    <a:pt x="78408" y="115671"/>
                    <a:pt x="108585" y="125730"/>
                  </a:cubicBezTo>
                  <a:cubicBezTo>
                    <a:pt x="121224" y="138369"/>
                    <a:pt x="126962" y="146348"/>
                    <a:pt x="142875" y="154305"/>
                  </a:cubicBezTo>
                  <a:cubicBezTo>
                    <a:pt x="148263" y="156999"/>
                    <a:pt x="154754" y="157094"/>
                    <a:pt x="160020" y="160020"/>
                  </a:cubicBezTo>
                  <a:cubicBezTo>
                    <a:pt x="172028" y="166691"/>
                    <a:pt x="180983" y="179548"/>
                    <a:pt x="194310" y="182880"/>
                  </a:cubicBezTo>
                  <a:cubicBezTo>
                    <a:pt x="201634" y="184711"/>
                    <a:pt x="226116" y="190211"/>
                    <a:pt x="234315" y="194310"/>
                  </a:cubicBezTo>
                  <a:cubicBezTo>
                    <a:pt x="240458" y="197382"/>
                    <a:pt x="245147" y="203034"/>
                    <a:pt x="251460" y="205740"/>
                  </a:cubicBezTo>
                  <a:cubicBezTo>
                    <a:pt x="258679" y="208834"/>
                    <a:pt x="266768" y="209297"/>
                    <a:pt x="274320" y="211455"/>
                  </a:cubicBezTo>
                  <a:cubicBezTo>
                    <a:pt x="299739" y="218718"/>
                    <a:pt x="284548" y="216930"/>
                    <a:pt x="314325" y="222885"/>
                  </a:cubicBezTo>
                  <a:cubicBezTo>
                    <a:pt x="325688" y="225158"/>
                    <a:pt x="337214" y="226527"/>
                    <a:pt x="348615" y="228600"/>
                  </a:cubicBezTo>
                  <a:cubicBezTo>
                    <a:pt x="358172" y="230338"/>
                    <a:pt x="367633" y="232577"/>
                    <a:pt x="377190" y="234315"/>
                  </a:cubicBezTo>
                  <a:cubicBezTo>
                    <a:pt x="411310" y="240519"/>
                    <a:pt x="408292" y="238687"/>
                    <a:pt x="440055" y="245745"/>
                  </a:cubicBezTo>
                  <a:cubicBezTo>
                    <a:pt x="447722" y="247449"/>
                    <a:pt x="455064" y="251232"/>
                    <a:pt x="462915" y="251460"/>
                  </a:cubicBezTo>
                  <a:cubicBezTo>
                    <a:pt x="586703" y="255048"/>
                    <a:pt x="710565" y="255270"/>
                    <a:pt x="834390" y="257175"/>
                  </a:cubicBezTo>
                  <a:lnTo>
                    <a:pt x="1148715" y="251460"/>
                  </a:lnTo>
                  <a:cubicBezTo>
                    <a:pt x="1228777" y="248984"/>
                    <a:pt x="1388745" y="240030"/>
                    <a:pt x="1388745" y="240030"/>
                  </a:cubicBezTo>
                  <a:cubicBezTo>
                    <a:pt x="1402080" y="238125"/>
                    <a:pt x="1415463" y="236530"/>
                    <a:pt x="1428750" y="234315"/>
                  </a:cubicBezTo>
                  <a:cubicBezTo>
                    <a:pt x="1463223" y="228569"/>
                    <a:pt x="1449360" y="229735"/>
                    <a:pt x="1480185" y="222885"/>
                  </a:cubicBezTo>
                  <a:cubicBezTo>
                    <a:pt x="1489667" y="220778"/>
                    <a:pt x="1499235" y="219075"/>
                    <a:pt x="1508760" y="217170"/>
                  </a:cubicBezTo>
                  <a:cubicBezTo>
                    <a:pt x="1516380" y="213360"/>
                    <a:pt x="1523789" y="209096"/>
                    <a:pt x="1531620" y="205740"/>
                  </a:cubicBezTo>
                  <a:cubicBezTo>
                    <a:pt x="1545323" y="199867"/>
                    <a:pt x="1557125" y="198453"/>
                    <a:pt x="1571625" y="194310"/>
                  </a:cubicBezTo>
                  <a:cubicBezTo>
                    <a:pt x="1577417" y="192655"/>
                    <a:pt x="1582863" y="189776"/>
                    <a:pt x="1588770" y="188595"/>
                  </a:cubicBezTo>
                  <a:cubicBezTo>
                    <a:pt x="1601979" y="185953"/>
                    <a:pt x="1615440" y="184785"/>
                    <a:pt x="1628775" y="182880"/>
                  </a:cubicBezTo>
                  <a:cubicBezTo>
                    <a:pt x="1671869" y="168515"/>
                    <a:pt x="1618750" y="187892"/>
                    <a:pt x="1663065" y="165735"/>
                  </a:cubicBezTo>
                  <a:cubicBezTo>
                    <a:pt x="1668453" y="163041"/>
                    <a:pt x="1674822" y="162714"/>
                    <a:pt x="1680210" y="160020"/>
                  </a:cubicBezTo>
                  <a:cubicBezTo>
                    <a:pt x="1686353" y="156948"/>
                    <a:pt x="1691078" y="151380"/>
                    <a:pt x="1697355" y="148590"/>
                  </a:cubicBezTo>
                  <a:cubicBezTo>
                    <a:pt x="1708365" y="143697"/>
                    <a:pt x="1721620" y="143843"/>
                    <a:pt x="1731645" y="137160"/>
                  </a:cubicBezTo>
                  <a:cubicBezTo>
                    <a:pt x="1753802" y="122388"/>
                    <a:pt x="1742274" y="127902"/>
                    <a:pt x="1765935" y="120015"/>
                  </a:cubicBezTo>
                  <a:cubicBezTo>
                    <a:pt x="1799785" y="94628"/>
                    <a:pt x="1780870" y="108154"/>
                    <a:pt x="1823085" y="80010"/>
                  </a:cubicBezTo>
                  <a:lnTo>
                    <a:pt x="1840230" y="68580"/>
                  </a:lnTo>
                  <a:cubicBezTo>
                    <a:pt x="1842135" y="62865"/>
                    <a:pt x="1843251" y="56823"/>
                    <a:pt x="1845945" y="51435"/>
                  </a:cubicBezTo>
                  <a:cubicBezTo>
                    <a:pt x="1849017" y="45292"/>
                    <a:pt x="1857375" y="34290"/>
                    <a:pt x="1857375" y="34290"/>
                  </a:cubicBezTo>
                </a:path>
              </a:pathLst>
            </a:custGeom>
            <a:ln w="9525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41" name="Straight Connector 140"/>
            <p:cNvCxnSpPr>
              <a:stCxn id="122" idx="7"/>
            </p:cNvCxnSpPr>
            <p:nvPr/>
          </p:nvCxnSpPr>
          <p:spPr>
            <a:xfrm rot="5400000" flipH="1" flipV="1">
              <a:off x="3725750" y="3726777"/>
              <a:ext cx="164923" cy="404719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2" name="Straight Connector 141"/>
            <p:cNvCxnSpPr>
              <a:endCxn id="123" idx="3"/>
            </p:cNvCxnSpPr>
            <p:nvPr/>
          </p:nvCxnSpPr>
          <p:spPr>
            <a:xfrm rot="5400000" flipH="1" flipV="1">
              <a:off x="3494581" y="3701022"/>
              <a:ext cx="383308" cy="207744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3" name="Straight Connector 142"/>
            <p:cNvCxnSpPr>
              <a:endCxn id="121" idx="1"/>
            </p:cNvCxnSpPr>
            <p:nvPr/>
          </p:nvCxnSpPr>
          <p:spPr>
            <a:xfrm rot="16200000" flipH="1">
              <a:off x="3843998" y="3627861"/>
              <a:ext cx="198323" cy="16492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4" name="Straight Connector 143"/>
            <p:cNvCxnSpPr>
              <a:stCxn id="131" idx="0"/>
              <a:endCxn id="121" idx="3"/>
            </p:cNvCxnSpPr>
            <p:nvPr/>
          </p:nvCxnSpPr>
          <p:spPr>
            <a:xfrm rot="5400000" flipH="1" flipV="1">
              <a:off x="3775164" y="3916303"/>
              <a:ext cx="284606" cy="216308"/>
            </a:xfrm>
            <a:prstGeom prst="line">
              <a:avLst/>
            </a:prstGeom>
            <a:ln w="25400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" name="Group 141"/>
          <p:cNvGrpSpPr/>
          <p:nvPr/>
        </p:nvGrpSpPr>
        <p:grpSpPr>
          <a:xfrm>
            <a:off x="5048353" y="4470400"/>
            <a:ext cx="920647" cy="1097280"/>
            <a:chOff x="4591166" y="3525520"/>
            <a:chExt cx="920647" cy="1097280"/>
          </a:xfrm>
        </p:grpSpPr>
        <p:sp>
          <p:nvSpPr>
            <p:cNvPr id="146" name="Oval 145"/>
            <p:cNvSpPr>
              <a:spLocks noChangeAspect="1"/>
            </p:cNvSpPr>
            <p:nvPr/>
          </p:nvSpPr>
          <p:spPr>
            <a:xfrm>
              <a:off x="5083605" y="3794434"/>
              <a:ext cx="102770" cy="102770"/>
            </a:xfrm>
            <a:prstGeom prst="ellipse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47" name="Oval 146"/>
            <p:cNvSpPr>
              <a:spLocks noChangeAspect="1"/>
            </p:cNvSpPr>
            <p:nvPr/>
          </p:nvSpPr>
          <p:spPr>
            <a:xfrm>
              <a:off x="4591166" y="3996548"/>
              <a:ext cx="102770" cy="102770"/>
            </a:xfrm>
            <a:prstGeom prst="ellipse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48" name="Oval 147"/>
            <p:cNvSpPr>
              <a:spLocks noChangeAspect="1"/>
            </p:cNvSpPr>
            <p:nvPr/>
          </p:nvSpPr>
          <p:spPr>
            <a:xfrm>
              <a:off x="4848091" y="3525520"/>
              <a:ext cx="102770" cy="102770"/>
            </a:xfrm>
            <a:prstGeom prst="ellipse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149" name="Straight Connector 148"/>
            <p:cNvCxnSpPr>
              <a:endCxn id="146" idx="5"/>
            </p:cNvCxnSpPr>
            <p:nvPr/>
          </p:nvCxnSpPr>
          <p:spPr>
            <a:xfrm rot="16200000" flipV="1">
              <a:off x="5145204" y="3908274"/>
              <a:ext cx="305009" cy="252769"/>
            </a:xfrm>
            <a:prstGeom prst="line">
              <a:avLst/>
            </a:prstGeom>
            <a:ln w="9525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aphicFrame>
          <p:nvGraphicFramePr>
            <p:cNvPr id="150" name="Object 4"/>
            <p:cNvGraphicFramePr>
              <a:graphicFrameLocks noChangeAspect="1"/>
            </p:cNvGraphicFramePr>
            <p:nvPr/>
          </p:nvGraphicFramePr>
          <p:xfrm>
            <a:off x="5233478" y="4574627"/>
            <a:ext cx="107052" cy="4817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98101" name="Equation" r:id="rId12" imgW="330120" imgH="164880" progId="Equation.DSMT4">
                    <p:embed/>
                  </p:oleObj>
                </mc:Choice>
                <mc:Fallback>
                  <p:oleObj name="Equation" r:id="rId12" imgW="330120" imgH="16488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233478" y="4574627"/>
                          <a:ext cx="107052" cy="48173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51" name="Oval 150"/>
            <p:cNvSpPr>
              <a:spLocks noChangeAspect="1"/>
            </p:cNvSpPr>
            <p:nvPr/>
          </p:nvSpPr>
          <p:spPr>
            <a:xfrm>
              <a:off x="4591166" y="4381934"/>
              <a:ext cx="102770" cy="102770"/>
            </a:xfrm>
            <a:prstGeom prst="ellipse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52" name="Oval 151"/>
            <p:cNvSpPr>
              <a:spLocks noChangeAspect="1"/>
            </p:cNvSpPr>
            <p:nvPr/>
          </p:nvSpPr>
          <p:spPr>
            <a:xfrm>
              <a:off x="4830962" y="4509325"/>
              <a:ext cx="102770" cy="102770"/>
            </a:xfrm>
            <a:prstGeom prst="ellipse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baseline="-25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53" name="Oval 152"/>
            <p:cNvSpPr>
              <a:spLocks noChangeAspect="1"/>
            </p:cNvSpPr>
            <p:nvPr/>
          </p:nvSpPr>
          <p:spPr>
            <a:xfrm>
              <a:off x="5045066" y="4493267"/>
              <a:ext cx="102770" cy="102770"/>
            </a:xfrm>
            <a:prstGeom prst="ellipse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baseline="-25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54" name="Oval 153"/>
            <p:cNvSpPr>
              <a:spLocks noChangeAspect="1"/>
            </p:cNvSpPr>
            <p:nvPr/>
          </p:nvSpPr>
          <p:spPr>
            <a:xfrm>
              <a:off x="5409043" y="4514678"/>
              <a:ext cx="102770" cy="102770"/>
            </a:xfrm>
            <a:prstGeom prst="ellipse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baseline="-25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graphicFrame>
          <p:nvGraphicFramePr>
            <p:cNvPr id="155" name="Object 4"/>
            <p:cNvGraphicFramePr>
              <a:graphicFrameLocks noChangeAspect="1"/>
            </p:cNvGraphicFramePr>
            <p:nvPr/>
          </p:nvGraphicFramePr>
          <p:xfrm>
            <a:off x="5233478" y="4232061"/>
            <a:ext cx="107052" cy="4817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98102" name="Equation" r:id="rId13" imgW="330120" imgH="164880" progId="Equation.DSMT4">
                    <p:embed/>
                  </p:oleObj>
                </mc:Choice>
                <mc:Fallback>
                  <p:oleObj name="Equation" r:id="rId13" imgW="330120" imgH="16488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233478" y="4232061"/>
                          <a:ext cx="107052" cy="48173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60" name="Oval 159"/>
            <p:cNvSpPr>
              <a:spLocks noChangeAspect="1"/>
            </p:cNvSpPr>
            <p:nvPr/>
          </p:nvSpPr>
          <p:spPr>
            <a:xfrm>
              <a:off x="4830962" y="4166760"/>
              <a:ext cx="102770" cy="102770"/>
            </a:xfrm>
            <a:prstGeom prst="ellipse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baseline="-25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61" name="Oval 160"/>
            <p:cNvSpPr>
              <a:spLocks noChangeAspect="1"/>
            </p:cNvSpPr>
            <p:nvPr/>
          </p:nvSpPr>
          <p:spPr>
            <a:xfrm>
              <a:off x="5045066" y="4150702"/>
              <a:ext cx="102770" cy="102770"/>
            </a:xfrm>
            <a:prstGeom prst="ellipse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baseline="-25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62" name="Oval 161"/>
            <p:cNvSpPr>
              <a:spLocks noChangeAspect="1"/>
            </p:cNvSpPr>
            <p:nvPr/>
          </p:nvSpPr>
          <p:spPr>
            <a:xfrm>
              <a:off x="5409043" y="4172112"/>
              <a:ext cx="102770" cy="102770"/>
            </a:xfrm>
            <a:prstGeom prst="ellipse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baseline="-25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163" name="Straight Connector 162"/>
            <p:cNvCxnSpPr/>
            <p:nvPr/>
          </p:nvCxnSpPr>
          <p:spPr>
            <a:xfrm rot="5400000" flipH="1" flipV="1">
              <a:off x="4501243" y="4240625"/>
              <a:ext cx="282617" cy="0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4" name="Straight Connector 163"/>
            <p:cNvCxnSpPr/>
            <p:nvPr/>
          </p:nvCxnSpPr>
          <p:spPr>
            <a:xfrm rot="5400000" flipH="1" flipV="1">
              <a:off x="4762449" y="4390498"/>
              <a:ext cx="239796" cy="0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5" name="Straight Connector 164"/>
            <p:cNvCxnSpPr/>
            <p:nvPr/>
          </p:nvCxnSpPr>
          <p:spPr>
            <a:xfrm rot="5400000" flipH="1" flipV="1">
              <a:off x="4976553" y="4369087"/>
              <a:ext cx="239796" cy="0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6" name="Straight Connector 165"/>
            <p:cNvCxnSpPr/>
            <p:nvPr/>
          </p:nvCxnSpPr>
          <p:spPr>
            <a:xfrm rot="5400000" flipH="1" flipV="1">
              <a:off x="5340530" y="4390498"/>
              <a:ext cx="239796" cy="0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7" name="Straight Connector 166"/>
            <p:cNvCxnSpPr>
              <a:stCxn id="147" idx="5"/>
            </p:cNvCxnSpPr>
            <p:nvPr/>
          </p:nvCxnSpPr>
          <p:spPr>
            <a:xfrm rot="16200000" flipH="1">
              <a:off x="4698440" y="4064713"/>
              <a:ext cx="108687" cy="147795"/>
            </a:xfrm>
            <a:prstGeom prst="line">
              <a:avLst/>
            </a:prstGeom>
            <a:ln w="9525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8" name="Straight Connector 167"/>
            <p:cNvCxnSpPr>
              <a:endCxn id="147" idx="6"/>
            </p:cNvCxnSpPr>
            <p:nvPr/>
          </p:nvCxnSpPr>
          <p:spPr>
            <a:xfrm rot="10800000">
              <a:off x="4693936" y="4047932"/>
              <a:ext cx="715107" cy="154154"/>
            </a:xfrm>
            <a:prstGeom prst="line">
              <a:avLst/>
            </a:prstGeom>
            <a:ln w="9525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9" name="Freeform 168"/>
            <p:cNvSpPr/>
            <p:nvPr/>
          </p:nvSpPr>
          <p:spPr>
            <a:xfrm>
              <a:off x="4909110" y="4261500"/>
              <a:ext cx="521878" cy="77612"/>
            </a:xfrm>
            <a:custGeom>
              <a:avLst/>
              <a:gdLst>
                <a:gd name="connsiteX0" fmla="*/ 0 w 1857375"/>
                <a:gd name="connsiteY0" fmla="*/ 0 h 257175"/>
                <a:gd name="connsiteX1" fmla="*/ 17145 w 1857375"/>
                <a:gd name="connsiteY1" fmla="*/ 5715 h 257175"/>
                <a:gd name="connsiteX2" fmla="*/ 28575 w 1857375"/>
                <a:gd name="connsiteY2" fmla="*/ 34290 h 257175"/>
                <a:gd name="connsiteX3" fmla="*/ 34290 w 1857375"/>
                <a:gd name="connsiteY3" fmla="*/ 51435 h 257175"/>
                <a:gd name="connsiteX4" fmla="*/ 68580 w 1857375"/>
                <a:gd name="connsiteY4" fmla="*/ 85725 h 257175"/>
                <a:gd name="connsiteX5" fmla="*/ 108585 w 1857375"/>
                <a:gd name="connsiteY5" fmla="*/ 125730 h 257175"/>
                <a:gd name="connsiteX6" fmla="*/ 142875 w 1857375"/>
                <a:gd name="connsiteY6" fmla="*/ 154305 h 257175"/>
                <a:gd name="connsiteX7" fmla="*/ 160020 w 1857375"/>
                <a:gd name="connsiteY7" fmla="*/ 160020 h 257175"/>
                <a:gd name="connsiteX8" fmla="*/ 194310 w 1857375"/>
                <a:gd name="connsiteY8" fmla="*/ 182880 h 257175"/>
                <a:gd name="connsiteX9" fmla="*/ 234315 w 1857375"/>
                <a:gd name="connsiteY9" fmla="*/ 194310 h 257175"/>
                <a:gd name="connsiteX10" fmla="*/ 251460 w 1857375"/>
                <a:gd name="connsiteY10" fmla="*/ 205740 h 257175"/>
                <a:gd name="connsiteX11" fmla="*/ 274320 w 1857375"/>
                <a:gd name="connsiteY11" fmla="*/ 211455 h 257175"/>
                <a:gd name="connsiteX12" fmla="*/ 314325 w 1857375"/>
                <a:gd name="connsiteY12" fmla="*/ 222885 h 257175"/>
                <a:gd name="connsiteX13" fmla="*/ 348615 w 1857375"/>
                <a:gd name="connsiteY13" fmla="*/ 228600 h 257175"/>
                <a:gd name="connsiteX14" fmla="*/ 377190 w 1857375"/>
                <a:gd name="connsiteY14" fmla="*/ 234315 h 257175"/>
                <a:gd name="connsiteX15" fmla="*/ 440055 w 1857375"/>
                <a:gd name="connsiteY15" fmla="*/ 245745 h 257175"/>
                <a:gd name="connsiteX16" fmla="*/ 462915 w 1857375"/>
                <a:gd name="connsiteY16" fmla="*/ 251460 h 257175"/>
                <a:gd name="connsiteX17" fmla="*/ 834390 w 1857375"/>
                <a:gd name="connsiteY17" fmla="*/ 257175 h 257175"/>
                <a:gd name="connsiteX18" fmla="*/ 1148715 w 1857375"/>
                <a:gd name="connsiteY18" fmla="*/ 251460 h 257175"/>
                <a:gd name="connsiteX19" fmla="*/ 1388745 w 1857375"/>
                <a:gd name="connsiteY19" fmla="*/ 240030 h 257175"/>
                <a:gd name="connsiteX20" fmla="*/ 1428750 w 1857375"/>
                <a:gd name="connsiteY20" fmla="*/ 234315 h 257175"/>
                <a:gd name="connsiteX21" fmla="*/ 1480185 w 1857375"/>
                <a:gd name="connsiteY21" fmla="*/ 222885 h 257175"/>
                <a:gd name="connsiteX22" fmla="*/ 1508760 w 1857375"/>
                <a:gd name="connsiteY22" fmla="*/ 217170 h 257175"/>
                <a:gd name="connsiteX23" fmla="*/ 1531620 w 1857375"/>
                <a:gd name="connsiteY23" fmla="*/ 205740 h 257175"/>
                <a:gd name="connsiteX24" fmla="*/ 1571625 w 1857375"/>
                <a:gd name="connsiteY24" fmla="*/ 194310 h 257175"/>
                <a:gd name="connsiteX25" fmla="*/ 1588770 w 1857375"/>
                <a:gd name="connsiteY25" fmla="*/ 188595 h 257175"/>
                <a:gd name="connsiteX26" fmla="*/ 1628775 w 1857375"/>
                <a:gd name="connsiteY26" fmla="*/ 182880 h 257175"/>
                <a:gd name="connsiteX27" fmla="*/ 1663065 w 1857375"/>
                <a:gd name="connsiteY27" fmla="*/ 165735 h 257175"/>
                <a:gd name="connsiteX28" fmla="*/ 1680210 w 1857375"/>
                <a:gd name="connsiteY28" fmla="*/ 160020 h 257175"/>
                <a:gd name="connsiteX29" fmla="*/ 1697355 w 1857375"/>
                <a:gd name="connsiteY29" fmla="*/ 148590 h 257175"/>
                <a:gd name="connsiteX30" fmla="*/ 1731645 w 1857375"/>
                <a:gd name="connsiteY30" fmla="*/ 137160 h 257175"/>
                <a:gd name="connsiteX31" fmla="*/ 1765935 w 1857375"/>
                <a:gd name="connsiteY31" fmla="*/ 120015 h 257175"/>
                <a:gd name="connsiteX32" fmla="*/ 1823085 w 1857375"/>
                <a:gd name="connsiteY32" fmla="*/ 80010 h 257175"/>
                <a:gd name="connsiteX33" fmla="*/ 1840230 w 1857375"/>
                <a:gd name="connsiteY33" fmla="*/ 68580 h 257175"/>
                <a:gd name="connsiteX34" fmla="*/ 1845945 w 1857375"/>
                <a:gd name="connsiteY34" fmla="*/ 51435 h 257175"/>
                <a:gd name="connsiteX35" fmla="*/ 1857375 w 1857375"/>
                <a:gd name="connsiteY35" fmla="*/ 34290 h 257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1857375" h="257175">
                  <a:moveTo>
                    <a:pt x="0" y="0"/>
                  </a:moveTo>
                  <a:cubicBezTo>
                    <a:pt x="5715" y="1905"/>
                    <a:pt x="13288" y="1087"/>
                    <a:pt x="17145" y="5715"/>
                  </a:cubicBezTo>
                  <a:cubicBezTo>
                    <a:pt x="23712" y="13596"/>
                    <a:pt x="24973" y="24684"/>
                    <a:pt x="28575" y="34290"/>
                  </a:cubicBezTo>
                  <a:cubicBezTo>
                    <a:pt x="30690" y="39931"/>
                    <a:pt x="30592" y="46680"/>
                    <a:pt x="34290" y="51435"/>
                  </a:cubicBezTo>
                  <a:cubicBezTo>
                    <a:pt x="44214" y="64194"/>
                    <a:pt x="59614" y="72275"/>
                    <a:pt x="68580" y="85725"/>
                  </a:cubicBezTo>
                  <a:cubicBezTo>
                    <a:pt x="94782" y="125027"/>
                    <a:pt x="78408" y="115671"/>
                    <a:pt x="108585" y="125730"/>
                  </a:cubicBezTo>
                  <a:cubicBezTo>
                    <a:pt x="121224" y="138369"/>
                    <a:pt x="126962" y="146348"/>
                    <a:pt x="142875" y="154305"/>
                  </a:cubicBezTo>
                  <a:cubicBezTo>
                    <a:pt x="148263" y="156999"/>
                    <a:pt x="154754" y="157094"/>
                    <a:pt x="160020" y="160020"/>
                  </a:cubicBezTo>
                  <a:cubicBezTo>
                    <a:pt x="172028" y="166691"/>
                    <a:pt x="180983" y="179548"/>
                    <a:pt x="194310" y="182880"/>
                  </a:cubicBezTo>
                  <a:cubicBezTo>
                    <a:pt x="201634" y="184711"/>
                    <a:pt x="226116" y="190211"/>
                    <a:pt x="234315" y="194310"/>
                  </a:cubicBezTo>
                  <a:cubicBezTo>
                    <a:pt x="240458" y="197382"/>
                    <a:pt x="245147" y="203034"/>
                    <a:pt x="251460" y="205740"/>
                  </a:cubicBezTo>
                  <a:cubicBezTo>
                    <a:pt x="258679" y="208834"/>
                    <a:pt x="266768" y="209297"/>
                    <a:pt x="274320" y="211455"/>
                  </a:cubicBezTo>
                  <a:cubicBezTo>
                    <a:pt x="299739" y="218718"/>
                    <a:pt x="284548" y="216930"/>
                    <a:pt x="314325" y="222885"/>
                  </a:cubicBezTo>
                  <a:cubicBezTo>
                    <a:pt x="325688" y="225158"/>
                    <a:pt x="337214" y="226527"/>
                    <a:pt x="348615" y="228600"/>
                  </a:cubicBezTo>
                  <a:cubicBezTo>
                    <a:pt x="358172" y="230338"/>
                    <a:pt x="367633" y="232577"/>
                    <a:pt x="377190" y="234315"/>
                  </a:cubicBezTo>
                  <a:cubicBezTo>
                    <a:pt x="411310" y="240519"/>
                    <a:pt x="408292" y="238687"/>
                    <a:pt x="440055" y="245745"/>
                  </a:cubicBezTo>
                  <a:cubicBezTo>
                    <a:pt x="447722" y="247449"/>
                    <a:pt x="455064" y="251232"/>
                    <a:pt x="462915" y="251460"/>
                  </a:cubicBezTo>
                  <a:cubicBezTo>
                    <a:pt x="586703" y="255048"/>
                    <a:pt x="710565" y="255270"/>
                    <a:pt x="834390" y="257175"/>
                  </a:cubicBezTo>
                  <a:lnTo>
                    <a:pt x="1148715" y="251460"/>
                  </a:lnTo>
                  <a:cubicBezTo>
                    <a:pt x="1228777" y="248984"/>
                    <a:pt x="1388745" y="240030"/>
                    <a:pt x="1388745" y="240030"/>
                  </a:cubicBezTo>
                  <a:cubicBezTo>
                    <a:pt x="1402080" y="238125"/>
                    <a:pt x="1415463" y="236530"/>
                    <a:pt x="1428750" y="234315"/>
                  </a:cubicBezTo>
                  <a:cubicBezTo>
                    <a:pt x="1463223" y="228569"/>
                    <a:pt x="1449360" y="229735"/>
                    <a:pt x="1480185" y="222885"/>
                  </a:cubicBezTo>
                  <a:cubicBezTo>
                    <a:pt x="1489667" y="220778"/>
                    <a:pt x="1499235" y="219075"/>
                    <a:pt x="1508760" y="217170"/>
                  </a:cubicBezTo>
                  <a:cubicBezTo>
                    <a:pt x="1516380" y="213360"/>
                    <a:pt x="1523789" y="209096"/>
                    <a:pt x="1531620" y="205740"/>
                  </a:cubicBezTo>
                  <a:cubicBezTo>
                    <a:pt x="1545323" y="199867"/>
                    <a:pt x="1557125" y="198453"/>
                    <a:pt x="1571625" y="194310"/>
                  </a:cubicBezTo>
                  <a:cubicBezTo>
                    <a:pt x="1577417" y="192655"/>
                    <a:pt x="1582863" y="189776"/>
                    <a:pt x="1588770" y="188595"/>
                  </a:cubicBezTo>
                  <a:cubicBezTo>
                    <a:pt x="1601979" y="185953"/>
                    <a:pt x="1615440" y="184785"/>
                    <a:pt x="1628775" y="182880"/>
                  </a:cubicBezTo>
                  <a:cubicBezTo>
                    <a:pt x="1671869" y="168515"/>
                    <a:pt x="1618750" y="187892"/>
                    <a:pt x="1663065" y="165735"/>
                  </a:cubicBezTo>
                  <a:cubicBezTo>
                    <a:pt x="1668453" y="163041"/>
                    <a:pt x="1674822" y="162714"/>
                    <a:pt x="1680210" y="160020"/>
                  </a:cubicBezTo>
                  <a:cubicBezTo>
                    <a:pt x="1686353" y="156948"/>
                    <a:pt x="1691078" y="151380"/>
                    <a:pt x="1697355" y="148590"/>
                  </a:cubicBezTo>
                  <a:cubicBezTo>
                    <a:pt x="1708365" y="143697"/>
                    <a:pt x="1721620" y="143843"/>
                    <a:pt x="1731645" y="137160"/>
                  </a:cubicBezTo>
                  <a:cubicBezTo>
                    <a:pt x="1753802" y="122388"/>
                    <a:pt x="1742274" y="127902"/>
                    <a:pt x="1765935" y="120015"/>
                  </a:cubicBezTo>
                  <a:cubicBezTo>
                    <a:pt x="1799785" y="94628"/>
                    <a:pt x="1780870" y="108154"/>
                    <a:pt x="1823085" y="80010"/>
                  </a:cubicBezTo>
                  <a:lnTo>
                    <a:pt x="1840230" y="68580"/>
                  </a:lnTo>
                  <a:cubicBezTo>
                    <a:pt x="1842135" y="62865"/>
                    <a:pt x="1843251" y="56823"/>
                    <a:pt x="1845945" y="51435"/>
                  </a:cubicBezTo>
                  <a:cubicBezTo>
                    <a:pt x="1849017" y="45292"/>
                    <a:pt x="1857375" y="34290"/>
                    <a:pt x="1857375" y="34290"/>
                  </a:cubicBezTo>
                </a:path>
              </a:pathLst>
            </a:custGeom>
            <a:ln w="9525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70" name="Straight Connector 169"/>
            <p:cNvCxnSpPr>
              <a:stCxn id="147" idx="7"/>
            </p:cNvCxnSpPr>
            <p:nvPr/>
          </p:nvCxnSpPr>
          <p:spPr>
            <a:xfrm rot="5400000" flipH="1" flipV="1">
              <a:off x="4798784" y="3726777"/>
              <a:ext cx="164923" cy="404719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1" name="Straight Connector 170"/>
            <p:cNvCxnSpPr>
              <a:endCxn id="148" idx="3"/>
            </p:cNvCxnSpPr>
            <p:nvPr/>
          </p:nvCxnSpPr>
          <p:spPr>
            <a:xfrm rot="5400000" flipH="1" flipV="1">
              <a:off x="4567615" y="3701022"/>
              <a:ext cx="383308" cy="207744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2" name="Straight Connector 171"/>
            <p:cNvCxnSpPr>
              <a:endCxn id="146" idx="1"/>
            </p:cNvCxnSpPr>
            <p:nvPr/>
          </p:nvCxnSpPr>
          <p:spPr>
            <a:xfrm rot="16200000" flipH="1">
              <a:off x="4917032" y="3627861"/>
              <a:ext cx="198323" cy="16492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3" name="Straight Connector 172"/>
            <p:cNvCxnSpPr/>
            <p:nvPr/>
          </p:nvCxnSpPr>
          <p:spPr>
            <a:xfrm rot="16200000" flipV="1">
              <a:off x="4818117" y="3923753"/>
              <a:ext cx="117819" cy="366180"/>
            </a:xfrm>
            <a:prstGeom prst="line">
              <a:avLst/>
            </a:prstGeom>
            <a:ln w="25400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" name="Group 166"/>
          <p:cNvGrpSpPr/>
          <p:nvPr/>
        </p:nvGrpSpPr>
        <p:grpSpPr>
          <a:xfrm>
            <a:off x="6426200" y="4470400"/>
            <a:ext cx="920647" cy="1097280"/>
            <a:chOff x="6248400" y="3525520"/>
            <a:chExt cx="920647" cy="1097280"/>
          </a:xfrm>
        </p:grpSpPr>
        <p:sp>
          <p:nvSpPr>
            <p:cNvPr id="175" name="Oval 174"/>
            <p:cNvSpPr>
              <a:spLocks noChangeAspect="1"/>
            </p:cNvSpPr>
            <p:nvPr/>
          </p:nvSpPr>
          <p:spPr>
            <a:xfrm>
              <a:off x="6740839" y="3794434"/>
              <a:ext cx="102770" cy="102770"/>
            </a:xfrm>
            <a:prstGeom prst="ellipse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76" name="Oval 175"/>
            <p:cNvSpPr>
              <a:spLocks noChangeAspect="1"/>
            </p:cNvSpPr>
            <p:nvPr/>
          </p:nvSpPr>
          <p:spPr>
            <a:xfrm>
              <a:off x="6248400" y="3996548"/>
              <a:ext cx="102770" cy="102770"/>
            </a:xfrm>
            <a:prstGeom prst="ellipse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77" name="Oval 176"/>
            <p:cNvSpPr>
              <a:spLocks noChangeAspect="1"/>
            </p:cNvSpPr>
            <p:nvPr/>
          </p:nvSpPr>
          <p:spPr>
            <a:xfrm>
              <a:off x="6505325" y="3525520"/>
              <a:ext cx="102770" cy="102770"/>
            </a:xfrm>
            <a:prstGeom prst="ellipse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178" name="Straight Connector 177"/>
            <p:cNvCxnSpPr>
              <a:endCxn id="175" idx="5"/>
            </p:cNvCxnSpPr>
            <p:nvPr/>
          </p:nvCxnSpPr>
          <p:spPr>
            <a:xfrm rot="16200000" flipV="1">
              <a:off x="6802438" y="3908274"/>
              <a:ext cx="305009" cy="252769"/>
            </a:xfrm>
            <a:prstGeom prst="line">
              <a:avLst/>
            </a:prstGeom>
            <a:ln w="9525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aphicFrame>
          <p:nvGraphicFramePr>
            <p:cNvPr id="179" name="Object 4"/>
            <p:cNvGraphicFramePr>
              <a:graphicFrameLocks noChangeAspect="1"/>
            </p:cNvGraphicFramePr>
            <p:nvPr/>
          </p:nvGraphicFramePr>
          <p:xfrm>
            <a:off x="6890712" y="4574627"/>
            <a:ext cx="107052" cy="4817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98103" name="Equation" r:id="rId14" imgW="330120" imgH="164880" progId="Equation.DSMT4">
                    <p:embed/>
                  </p:oleObj>
                </mc:Choice>
                <mc:Fallback>
                  <p:oleObj name="Equation" r:id="rId14" imgW="330120" imgH="16488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890712" y="4574627"/>
                          <a:ext cx="107052" cy="48173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80" name="Oval 179"/>
            <p:cNvSpPr>
              <a:spLocks noChangeAspect="1"/>
            </p:cNvSpPr>
            <p:nvPr/>
          </p:nvSpPr>
          <p:spPr>
            <a:xfrm>
              <a:off x="6248400" y="4381934"/>
              <a:ext cx="102770" cy="102770"/>
            </a:xfrm>
            <a:prstGeom prst="ellipse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81" name="Oval 180"/>
            <p:cNvSpPr>
              <a:spLocks noChangeAspect="1"/>
            </p:cNvSpPr>
            <p:nvPr/>
          </p:nvSpPr>
          <p:spPr>
            <a:xfrm>
              <a:off x="6488196" y="4509325"/>
              <a:ext cx="102770" cy="102770"/>
            </a:xfrm>
            <a:prstGeom prst="ellipse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baseline="-25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82" name="Oval 181"/>
            <p:cNvSpPr>
              <a:spLocks noChangeAspect="1"/>
            </p:cNvSpPr>
            <p:nvPr/>
          </p:nvSpPr>
          <p:spPr>
            <a:xfrm>
              <a:off x="6702300" y="4493267"/>
              <a:ext cx="102770" cy="102770"/>
            </a:xfrm>
            <a:prstGeom prst="ellipse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baseline="-25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83" name="Oval 182"/>
            <p:cNvSpPr>
              <a:spLocks noChangeAspect="1"/>
            </p:cNvSpPr>
            <p:nvPr/>
          </p:nvSpPr>
          <p:spPr>
            <a:xfrm>
              <a:off x="7066277" y="4514678"/>
              <a:ext cx="102770" cy="102770"/>
            </a:xfrm>
            <a:prstGeom prst="ellipse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baseline="-25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graphicFrame>
          <p:nvGraphicFramePr>
            <p:cNvPr id="184" name="Object 4"/>
            <p:cNvGraphicFramePr>
              <a:graphicFrameLocks noChangeAspect="1"/>
            </p:cNvGraphicFramePr>
            <p:nvPr/>
          </p:nvGraphicFramePr>
          <p:xfrm>
            <a:off x="6890712" y="4232061"/>
            <a:ext cx="107052" cy="4817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98104" name="Equation" r:id="rId15" imgW="330120" imgH="164880" progId="Equation.DSMT4">
                    <p:embed/>
                  </p:oleObj>
                </mc:Choice>
                <mc:Fallback>
                  <p:oleObj name="Equation" r:id="rId15" imgW="330120" imgH="16488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890712" y="4232061"/>
                          <a:ext cx="107052" cy="48173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85" name="Oval 184"/>
            <p:cNvSpPr>
              <a:spLocks noChangeAspect="1"/>
            </p:cNvSpPr>
            <p:nvPr/>
          </p:nvSpPr>
          <p:spPr>
            <a:xfrm>
              <a:off x="6488196" y="4166760"/>
              <a:ext cx="102770" cy="102770"/>
            </a:xfrm>
            <a:prstGeom prst="ellipse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baseline="-25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86" name="Oval 185"/>
            <p:cNvSpPr>
              <a:spLocks noChangeAspect="1"/>
            </p:cNvSpPr>
            <p:nvPr/>
          </p:nvSpPr>
          <p:spPr>
            <a:xfrm>
              <a:off x="6702300" y="4150702"/>
              <a:ext cx="102770" cy="102770"/>
            </a:xfrm>
            <a:prstGeom prst="ellipse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baseline="-25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87" name="Oval 186"/>
            <p:cNvSpPr>
              <a:spLocks noChangeAspect="1"/>
            </p:cNvSpPr>
            <p:nvPr/>
          </p:nvSpPr>
          <p:spPr>
            <a:xfrm>
              <a:off x="7066277" y="4172112"/>
              <a:ext cx="102770" cy="102770"/>
            </a:xfrm>
            <a:prstGeom prst="ellipse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baseline="-25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188" name="Straight Connector 187"/>
            <p:cNvCxnSpPr/>
            <p:nvPr/>
          </p:nvCxnSpPr>
          <p:spPr>
            <a:xfrm rot="5400000" flipH="1" flipV="1">
              <a:off x="6158477" y="4240625"/>
              <a:ext cx="282617" cy="0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9" name="Straight Connector 188"/>
            <p:cNvCxnSpPr/>
            <p:nvPr/>
          </p:nvCxnSpPr>
          <p:spPr>
            <a:xfrm rot="5400000" flipH="1" flipV="1">
              <a:off x="6419683" y="4390498"/>
              <a:ext cx="239796" cy="0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0" name="Straight Connector 189"/>
            <p:cNvCxnSpPr/>
            <p:nvPr/>
          </p:nvCxnSpPr>
          <p:spPr>
            <a:xfrm rot="5400000" flipH="1" flipV="1">
              <a:off x="6633787" y="4369087"/>
              <a:ext cx="239796" cy="0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1" name="Straight Connector 190"/>
            <p:cNvCxnSpPr/>
            <p:nvPr/>
          </p:nvCxnSpPr>
          <p:spPr>
            <a:xfrm rot="5400000" flipH="1" flipV="1">
              <a:off x="6997764" y="4390498"/>
              <a:ext cx="239796" cy="0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2" name="Straight Connector 191"/>
            <p:cNvCxnSpPr>
              <a:stCxn id="176" idx="5"/>
            </p:cNvCxnSpPr>
            <p:nvPr/>
          </p:nvCxnSpPr>
          <p:spPr>
            <a:xfrm rot="16200000" flipH="1">
              <a:off x="6355674" y="4064713"/>
              <a:ext cx="108687" cy="147795"/>
            </a:xfrm>
            <a:prstGeom prst="line">
              <a:avLst/>
            </a:prstGeom>
            <a:ln w="9525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3" name="Straight Connector 192"/>
            <p:cNvCxnSpPr>
              <a:endCxn id="176" idx="6"/>
            </p:cNvCxnSpPr>
            <p:nvPr/>
          </p:nvCxnSpPr>
          <p:spPr>
            <a:xfrm rot="10800000">
              <a:off x="6351170" y="4047932"/>
              <a:ext cx="715107" cy="154154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4" name="Freeform 193"/>
            <p:cNvSpPr/>
            <p:nvPr/>
          </p:nvSpPr>
          <p:spPr>
            <a:xfrm>
              <a:off x="6566344" y="4261500"/>
              <a:ext cx="521878" cy="77612"/>
            </a:xfrm>
            <a:custGeom>
              <a:avLst/>
              <a:gdLst>
                <a:gd name="connsiteX0" fmla="*/ 0 w 1857375"/>
                <a:gd name="connsiteY0" fmla="*/ 0 h 257175"/>
                <a:gd name="connsiteX1" fmla="*/ 17145 w 1857375"/>
                <a:gd name="connsiteY1" fmla="*/ 5715 h 257175"/>
                <a:gd name="connsiteX2" fmla="*/ 28575 w 1857375"/>
                <a:gd name="connsiteY2" fmla="*/ 34290 h 257175"/>
                <a:gd name="connsiteX3" fmla="*/ 34290 w 1857375"/>
                <a:gd name="connsiteY3" fmla="*/ 51435 h 257175"/>
                <a:gd name="connsiteX4" fmla="*/ 68580 w 1857375"/>
                <a:gd name="connsiteY4" fmla="*/ 85725 h 257175"/>
                <a:gd name="connsiteX5" fmla="*/ 108585 w 1857375"/>
                <a:gd name="connsiteY5" fmla="*/ 125730 h 257175"/>
                <a:gd name="connsiteX6" fmla="*/ 142875 w 1857375"/>
                <a:gd name="connsiteY6" fmla="*/ 154305 h 257175"/>
                <a:gd name="connsiteX7" fmla="*/ 160020 w 1857375"/>
                <a:gd name="connsiteY7" fmla="*/ 160020 h 257175"/>
                <a:gd name="connsiteX8" fmla="*/ 194310 w 1857375"/>
                <a:gd name="connsiteY8" fmla="*/ 182880 h 257175"/>
                <a:gd name="connsiteX9" fmla="*/ 234315 w 1857375"/>
                <a:gd name="connsiteY9" fmla="*/ 194310 h 257175"/>
                <a:gd name="connsiteX10" fmla="*/ 251460 w 1857375"/>
                <a:gd name="connsiteY10" fmla="*/ 205740 h 257175"/>
                <a:gd name="connsiteX11" fmla="*/ 274320 w 1857375"/>
                <a:gd name="connsiteY11" fmla="*/ 211455 h 257175"/>
                <a:gd name="connsiteX12" fmla="*/ 314325 w 1857375"/>
                <a:gd name="connsiteY12" fmla="*/ 222885 h 257175"/>
                <a:gd name="connsiteX13" fmla="*/ 348615 w 1857375"/>
                <a:gd name="connsiteY13" fmla="*/ 228600 h 257175"/>
                <a:gd name="connsiteX14" fmla="*/ 377190 w 1857375"/>
                <a:gd name="connsiteY14" fmla="*/ 234315 h 257175"/>
                <a:gd name="connsiteX15" fmla="*/ 440055 w 1857375"/>
                <a:gd name="connsiteY15" fmla="*/ 245745 h 257175"/>
                <a:gd name="connsiteX16" fmla="*/ 462915 w 1857375"/>
                <a:gd name="connsiteY16" fmla="*/ 251460 h 257175"/>
                <a:gd name="connsiteX17" fmla="*/ 834390 w 1857375"/>
                <a:gd name="connsiteY17" fmla="*/ 257175 h 257175"/>
                <a:gd name="connsiteX18" fmla="*/ 1148715 w 1857375"/>
                <a:gd name="connsiteY18" fmla="*/ 251460 h 257175"/>
                <a:gd name="connsiteX19" fmla="*/ 1388745 w 1857375"/>
                <a:gd name="connsiteY19" fmla="*/ 240030 h 257175"/>
                <a:gd name="connsiteX20" fmla="*/ 1428750 w 1857375"/>
                <a:gd name="connsiteY20" fmla="*/ 234315 h 257175"/>
                <a:gd name="connsiteX21" fmla="*/ 1480185 w 1857375"/>
                <a:gd name="connsiteY21" fmla="*/ 222885 h 257175"/>
                <a:gd name="connsiteX22" fmla="*/ 1508760 w 1857375"/>
                <a:gd name="connsiteY22" fmla="*/ 217170 h 257175"/>
                <a:gd name="connsiteX23" fmla="*/ 1531620 w 1857375"/>
                <a:gd name="connsiteY23" fmla="*/ 205740 h 257175"/>
                <a:gd name="connsiteX24" fmla="*/ 1571625 w 1857375"/>
                <a:gd name="connsiteY24" fmla="*/ 194310 h 257175"/>
                <a:gd name="connsiteX25" fmla="*/ 1588770 w 1857375"/>
                <a:gd name="connsiteY25" fmla="*/ 188595 h 257175"/>
                <a:gd name="connsiteX26" fmla="*/ 1628775 w 1857375"/>
                <a:gd name="connsiteY26" fmla="*/ 182880 h 257175"/>
                <a:gd name="connsiteX27" fmla="*/ 1663065 w 1857375"/>
                <a:gd name="connsiteY27" fmla="*/ 165735 h 257175"/>
                <a:gd name="connsiteX28" fmla="*/ 1680210 w 1857375"/>
                <a:gd name="connsiteY28" fmla="*/ 160020 h 257175"/>
                <a:gd name="connsiteX29" fmla="*/ 1697355 w 1857375"/>
                <a:gd name="connsiteY29" fmla="*/ 148590 h 257175"/>
                <a:gd name="connsiteX30" fmla="*/ 1731645 w 1857375"/>
                <a:gd name="connsiteY30" fmla="*/ 137160 h 257175"/>
                <a:gd name="connsiteX31" fmla="*/ 1765935 w 1857375"/>
                <a:gd name="connsiteY31" fmla="*/ 120015 h 257175"/>
                <a:gd name="connsiteX32" fmla="*/ 1823085 w 1857375"/>
                <a:gd name="connsiteY32" fmla="*/ 80010 h 257175"/>
                <a:gd name="connsiteX33" fmla="*/ 1840230 w 1857375"/>
                <a:gd name="connsiteY33" fmla="*/ 68580 h 257175"/>
                <a:gd name="connsiteX34" fmla="*/ 1845945 w 1857375"/>
                <a:gd name="connsiteY34" fmla="*/ 51435 h 257175"/>
                <a:gd name="connsiteX35" fmla="*/ 1857375 w 1857375"/>
                <a:gd name="connsiteY35" fmla="*/ 34290 h 257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1857375" h="257175">
                  <a:moveTo>
                    <a:pt x="0" y="0"/>
                  </a:moveTo>
                  <a:cubicBezTo>
                    <a:pt x="5715" y="1905"/>
                    <a:pt x="13288" y="1087"/>
                    <a:pt x="17145" y="5715"/>
                  </a:cubicBezTo>
                  <a:cubicBezTo>
                    <a:pt x="23712" y="13596"/>
                    <a:pt x="24973" y="24684"/>
                    <a:pt x="28575" y="34290"/>
                  </a:cubicBezTo>
                  <a:cubicBezTo>
                    <a:pt x="30690" y="39931"/>
                    <a:pt x="30592" y="46680"/>
                    <a:pt x="34290" y="51435"/>
                  </a:cubicBezTo>
                  <a:cubicBezTo>
                    <a:pt x="44214" y="64194"/>
                    <a:pt x="59614" y="72275"/>
                    <a:pt x="68580" y="85725"/>
                  </a:cubicBezTo>
                  <a:cubicBezTo>
                    <a:pt x="94782" y="125027"/>
                    <a:pt x="78408" y="115671"/>
                    <a:pt x="108585" y="125730"/>
                  </a:cubicBezTo>
                  <a:cubicBezTo>
                    <a:pt x="121224" y="138369"/>
                    <a:pt x="126962" y="146348"/>
                    <a:pt x="142875" y="154305"/>
                  </a:cubicBezTo>
                  <a:cubicBezTo>
                    <a:pt x="148263" y="156999"/>
                    <a:pt x="154754" y="157094"/>
                    <a:pt x="160020" y="160020"/>
                  </a:cubicBezTo>
                  <a:cubicBezTo>
                    <a:pt x="172028" y="166691"/>
                    <a:pt x="180983" y="179548"/>
                    <a:pt x="194310" y="182880"/>
                  </a:cubicBezTo>
                  <a:cubicBezTo>
                    <a:pt x="201634" y="184711"/>
                    <a:pt x="226116" y="190211"/>
                    <a:pt x="234315" y="194310"/>
                  </a:cubicBezTo>
                  <a:cubicBezTo>
                    <a:pt x="240458" y="197382"/>
                    <a:pt x="245147" y="203034"/>
                    <a:pt x="251460" y="205740"/>
                  </a:cubicBezTo>
                  <a:cubicBezTo>
                    <a:pt x="258679" y="208834"/>
                    <a:pt x="266768" y="209297"/>
                    <a:pt x="274320" y="211455"/>
                  </a:cubicBezTo>
                  <a:cubicBezTo>
                    <a:pt x="299739" y="218718"/>
                    <a:pt x="284548" y="216930"/>
                    <a:pt x="314325" y="222885"/>
                  </a:cubicBezTo>
                  <a:cubicBezTo>
                    <a:pt x="325688" y="225158"/>
                    <a:pt x="337214" y="226527"/>
                    <a:pt x="348615" y="228600"/>
                  </a:cubicBezTo>
                  <a:cubicBezTo>
                    <a:pt x="358172" y="230338"/>
                    <a:pt x="367633" y="232577"/>
                    <a:pt x="377190" y="234315"/>
                  </a:cubicBezTo>
                  <a:cubicBezTo>
                    <a:pt x="411310" y="240519"/>
                    <a:pt x="408292" y="238687"/>
                    <a:pt x="440055" y="245745"/>
                  </a:cubicBezTo>
                  <a:cubicBezTo>
                    <a:pt x="447722" y="247449"/>
                    <a:pt x="455064" y="251232"/>
                    <a:pt x="462915" y="251460"/>
                  </a:cubicBezTo>
                  <a:cubicBezTo>
                    <a:pt x="586703" y="255048"/>
                    <a:pt x="710565" y="255270"/>
                    <a:pt x="834390" y="257175"/>
                  </a:cubicBezTo>
                  <a:lnTo>
                    <a:pt x="1148715" y="251460"/>
                  </a:lnTo>
                  <a:cubicBezTo>
                    <a:pt x="1228777" y="248984"/>
                    <a:pt x="1388745" y="240030"/>
                    <a:pt x="1388745" y="240030"/>
                  </a:cubicBezTo>
                  <a:cubicBezTo>
                    <a:pt x="1402080" y="238125"/>
                    <a:pt x="1415463" y="236530"/>
                    <a:pt x="1428750" y="234315"/>
                  </a:cubicBezTo>
                  <a:cubicBezTo>
                    <a:pt x="1463223" y="228569"/>
                    <a:pt x="1449360" y="229735"/>
                    <a:pt x="1480185" y="222885"/>
                  </a:cubicBezTo>
                  <a:cubicBezTo>
                    <a:pt x="1489667" y="220778"/>
                    <a:pt x="1499235" y="219075"/>
                    <a:pt x="1508760" y="217170"/>
                  </a:cubicBezTo>
                  <a:cubicBezTo>
                    <a:pt x="1516380" y="213360"/>
                    <a:pt x="1523789" y="209096"/>
                    <a:pt x="1531620" y="205740"/>
                  </a:cubicBezTo>
                  <a:cubicBezTo>
                    <a:pt x="1545323" y="199867"/>
                    <a:pt x="1557125" y="198453"/>
                    <a:pt x="1571625" y="194310"/>
                  </a:cubicBezTo>
                  <a:cubicBezTo>
                    <a:pt x="1577417" y="192655"/>
                    <a:pt x="1582863" y="189776"/>
                    <a:pt x="1588770" y="188595"/>
                  </a:cubicBezTo>
                  <a:cubicBezTo>
                    <a:pt x="1601979" y="185953"/>
                    <a:pt x="1615440" y="184785"/>
                    <a:pt x="1628775" y="182880"/>
                  </a:cubicBezTo>
                  <a:cubicBezTo>
                    <a:pt x="1671869" y="168515"/>
                    <a:pt x="1618750" y="187892"/>
                    <a:pt x="1663065" y="165735"/>
                  </a:cubicBezTo>
                  <a:cubicBezTo>
                    <a:pt x="1668453" y="163041"/>
                    <a:pt x="1674822" y="162714"/>
                    <a:pt x="1680210" y="160020"/>
                  </a:cubicBezTo>
                  <a:cubicBezTo>
                    <a:pt x="1686353" y="156948"/>
                    <a:pt x="1691078" y="151380"/>
                    <a:pt x="1697355" y="148590"/>
                  </a:cubicBezTo>
                  <a:cubicBezTo>
                    <a:pt x="1708365" y="143697"/>
                    <a:pt x="1721620" y="143843"/>
                    <a:pt x="1731645" y="137160"/>
                  </a:cubicBezTo>
                  <a:cubicBezTo>
                    <a:pt x="1753802" y="122388"/>
                    <a:pt x="1742274" y="127902"/>
                    <a:pt x="1765935" y="120015"/>
                  </a:cubicBezTo>
                  <a:cubicBezTo>
                    <a:pt x="1799785" y="94628"/>
                    <a:pt x="1780870" y="108154"/>
                    <a:pt x="1823085" y="80010"/>
                  </a:cubicBezTo>
                  <a:lnTo>
                    <a:pt x="1840230" y="68580"/>
                  </a:lnTo>
                  <a:cubicBezTo>
                    <a:pt x="1842135" y="62865"/>
                    <a:pt x="1843251" y="56823"/>
                    <a:pt x="1845945" y="51435"/>
                  </a:cubicBezTo>
                  <a:cubicBezTo>
                    <a:pt x="1849017" y="45292"/>
                    <a:pt x="1857375" y="34290"/>
                    <a:pt x="1857375" y="34290"/>
                  </a:cubicBezTo>
                </a:path>
              </a:pathLst>
            </a:custGeom>
            <a:ln w="9525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95" name="Straight Connector 194"/>
            <p:cNvCxnSpPr>
              <a:stCxn id="176" idx="7"/>
            </p:cNvCxnSpPr>
            <p:nvPr/>
          </p:nvCxnSpPr>
          <p:spPr>
            <a:xfrm rot="5400000" flipH="1" flipV="1">
              <a:off x="6456018" y="3726777"/>
              <a:ext cx="164923" cy="404719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6" name="Straight Connector 195"/>
            <p:cNvCxnSpPr>
              <a:endCxn id="177" idx="3"/>
            </p:cNvCxnSpPr>
            <p:nvPr/>
          </p:nvCxnSpPr>
          <p:spPr>
            <a:xfrm rot="5400000" flipH="1" flipV="1">
              <a:off x="6224849" y="3701022"/>
              <a:ext cx="383308" cy="207744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7" name="Straight Connector 196"/>
            <p:cNvCxnSpPr>
              <a:endCxn id="175" idx="1"/>
            </p:cNvCxnSpPr>
            <p:nvPr/>
          </p:nvCxnSpPr>
          <p:spPr>
            <a:xfrm rot="16200000" flipH="1">
              <a:off x="6574266" y="3627861"/>
              <a:ext cx="198323" cy="16492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aphicFrame>
          <p:nvGraphicFramePr>
            <p:cNvPr id="198" name="Object 197"/>
            <p:cNvGraphicFramePr>
              <a:graphicFrameLocks noChangeAspect="1"/>
            </p:cNvGraphicFramePr>
            <p:nvPr/>
          </p:nvGraphicFramePr>
          <p:xfrm>
            <a:off x="6553200" y="4013200"/>
            <a:ext cx="146050" cy="15728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98105" name="Equation" r:id="rId16" imgW="164880" imgH="177480" progId="Equation.DSMT4">
                    <p:embed/>
                  </p:oleObj>
                </mc:Choice>
                <mc:Fallback>
                  <p:oleObj name="Equation" r:id="rId16" imgW="164880" imgH="17748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553200" y="4013200"/>
                          <a:ext cx="146050" cy="157285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21" name="Group 191"/>
          <p:cNvGrpSpPr/>
          <p:nvPr/>
        </p:nvGrpSpPr>
        <p:grpSpPr>
          <a:xfrm>
            <a:off x="7416800" y="4470400"/>
            <a:ext cx="920647" cy="1097280"/>
            <a:chOff x="7327694" y="3525520"/>
            <a:chExt cx="920647" cy="1097280"/>
          </a:xfrm>
        </p:grpSpPr>
        <p:sp>
          <p:nvSpPr>
            <p:cNvPr id="200" name="Oval 199"/>
            <p:cNvSpPr>
              <a:spLocks noChangeAspect="1"/>
            </p:cNvSpPr>
            <p:nvPr/>
          </p:nvSpPr>
          <p:spPr>
            <a:xfrm>
              <a:off x="7820133" y="3794434"/>
              <a:ext cx="102770" cy="102770"/>
            </a:xfrm>
            <a:prstGeom prst="ellipse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01" name="Oval 200"/>
            <p:cNvSpPr>
              <a:spLocks noChangeAspect="1"/>
            </p:cNvSpPr>
            <p:nvPr/>
          </p:nvSpPr>
          <p:spPr>
            <a:xfrm>
              <a:off x="7327694" y="3996548"/>
              <a:ext cx="102770" cy="102770"/>
            </a:xfrm>
            <a:prstGeom prst="ellipse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02" name="Oval 201"/>
            <p:cNvSpPr>
              <a:spLocks noChangeAspect="1"/>
            </p:cNvSpPr>
            <p:nvPr/>
          </p:nvSpPr>
          <p:spPr>
            <a:xfrm>
              <a:off x="7584619" y="3525520"/>
              <a:ext cx="102770" cy="102770"/>
            </a:xfrm>
            <a:prstGeom prst="ellipse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206" name="Straight Connector 205"/>
            <p:cNvCxnSpPr>
              <a:endCxn id="200" idx="5"/>
            </p:cNvCxnSpPr>
            <p:nvPr/>
          </p:nvCxnSpPr>
          <p:spPr>
            <a:xfrm rot="16200000" flipV="1">
              <a:off x="7881732" y="3908274"/>
              <a:ext cx="305009" cy="252769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aphicFrame>
          <p:nvGraphicFramePr>
            <p:cNvPr id="208" name="Object 4"/>
            <p:cNvGraphicFramePr>
              <a:graphicFrameLocks noChangeAspect="1"/>
            </p:cNvGraphicFramePr>
            <p:nvPr/>
          </p:nvGraphicFramePr>
          <p:xfrm>
            <a:off x="7970006" y="4574627"/>
            <a:ext cx="107052" cy="4817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98106" name="Equation" r:id="rId18" imgW="330120" imgH="164880" progId="Equation.DSMT4">
                    <p:embed/>
                  </p:oleObj>
                </mc:Choice>
                <mc:Fallback>
                  <p:oleObj name="Equation" r:id="rId18" imgW="330120" imgH="16488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970006" y="4574627"/>
                          <a:ext cx="107052" cy="48173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09" name="Oval 208"/>
            <p:cNvSpPr>
              <a:spLocks noChangeAspect="1"/>
            </p:cNvSpPr>
            <p:nvPr/>
          </p:nvSpPr>
          <p:spPr>
            <a:xfrm>
              <a:off x="7327694" y="4381934"/>
              <a:ext cx="102770" cy="102770"/>
            </a:xfrm>
            <a:prstGeom prst="ellipse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10" name="Oval 209"/>
            <p:cNvSpPr>
              <a:spLocks noChangeAspect="1"/>
            </p:cNvSpPr>
            <p:nvPr/>
          </p:nvSpPr>
          <p:spPr>
            <a:xfrm>
              <a:off x="7567490" y="4509325"/>
              <a:ext cx="102770" cy="102770"/>
            </a:xfrm>
            <a:prstGeom prst="ellipse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baseline="-25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11" name="Oval 210"/>
            <p:cNvSpPr>
              <a:spLocks noChangeAspect="1"/>
            </p:cNvSpPr>
            <p:nvPr/>
          </p:nvSpPr>
          <p:spPr>
            <a:xfrm>
              <a:off x="7781594" y="4493267"/>
              <a:ext cx="102770" cy="102770"/>
            </a:xfrm>
            <a:prstGeom prst="ellipse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baseline="-25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13" name="Oval 212"/>
            <p:cNvSpPr>
              <a:spLocks noChangeAspect="1"/>
            </p:cNvSpPr>
            <p:nvPr/>
          </p:nvSpPr>
          <p:spPr>
            <a:xfrm>
              <a:off x="8145571" y="4514678"/>
              <a:ext cx="102770" cy="102770"/>
            </a:xfrm>
            <a:prstGeom prst="ellipse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baseline="-25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graphicFrame>
          <p:nvGraphicFramePr>
            <p:cNvPr id="214" name="Object 4"/>
            <p:cNvGraphicFramePr>
              <a:graphicFrameLocks noChangeAspect="1"/>
            </p:cNvGraphicFramePr>
            <p:nvPr/>
          </p:nvGraphicFramePr>
          <p:xfrm>
            <a:off x="7970006" y="4232061"/>
            <a:ext cx="107052" cy="4817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98107" name="Equation" r:id="rId19" imgW="330120" imgH="164880" progId="Equation.DSMT4">
                    <p:embed/>
                  </p:oleObj>
                </mc:Choice>
                <mc:Fallback>
                  <p:oleObj name="Equation" r:id="rId19" imgW="330120" imgH="16488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970006" y="4232061"/>
                          <a:ext cx="107052" cy="48173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15" name="Oval 214"/>
            <p:cNvSpPr>
              <a:spLocks noChangeAspect="1"/>
            </p:cNvSpPr>
            <p:nvPr/>
          </p:nvSpPr>
          <p:spPr>
            <a:xfrm>
              <a:off x="7567490" y="4166760"/>
              <a:ext cx="102770" cy="102770"/>
            </a:xfrm>
            <a:prstGeom prst="ellipse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baseline="-25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16" name="Oval 215"/>
            <p:cNvSpPr>
              <a:spLocks noChangeAspect="1"/>
            </p:cNvSpPr>
            <p:nvPr/>
          </p:nvSpPr>
          <p:spPr>
            <a:xfrm>
              <a:off x="7781594" y="4150702"/>
              <a:ext cx="102770" cy="102770"/>
            </a:xfrm>
            <a:prstGeom prst="ellipse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baseline="-25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17" name="Oval 216"/>
            <p:cNvSpPr>
              <a:spLocks noChangeAspect="1"/>
            </p:cNvSpPr>
            <p:nvPr/>
          </p:nvSpPr>
          <p:spPr>
            <a:xfrm>
              <a:off x="8145571" y="4172112"/>
              <a:ext cx="102770" cy="102770"/>
            </a:xfrm>
            <a:prstGeom prst="ellipse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baseline="-25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221" name="Straight Connector 220"/>
            <p:cNvCxnSpPr/>
            <p:nvPr/>
          </p:nvCxnSpPr>
          <p:spPr>
            <a:xfrm rot="5400000" flipH="1" flipV="1">
              <a:off x="7237771" y="4240625"/>
              <a:ext cx="282617" cy="0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0" name="Straight Connector 249"/>
            <p:cNvCxnSpPr/>
            <p:nvPr/>
          </p:nvCxnSpPr>
          <p:spPr>
            <a:xfrm rot="5400000" flipH="1" flipV="1">
              <a:off x="7498977" y="4390498"/>
              <a:ext cx="239796" cy="0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1" name="Straight Connector 250"/>
            <p:cNvCxnSpPr/>
            <p:nvPr/>
          </p:nvCxnSpPr>
          <p:spPr>
            <a:xfrm rot="5400000" flipH="1" flipV="1">
              <a:off x="7713081" y="4369087"/>
              <a:ext cx="239796" cy="0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2" name="Straight Connector 251"/>
            <p:cNvCxnSpPr/>
            <p:nvPr/>
          </p:nvCxnSpPr>
          <p:spPr>
            <a:xfrm rot="5400000" flipH="1" flipV="1">
              <a:off x="8077058" y="4390498"/>
              <a:ext cx="239796" cy="0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4" name="Straight Connector 253"/>
            <p:cNvCxnSpPr>
              <a:stCxn id="201" idx="5"/>
            </p:cNvCxnSpPr>
            <p:nvPr/>
          </p:nvCxnSpPr>
          <p:spPr>
            <a:xfrm rot="16200000" flipH="1">
              <a:off x="7434968" y="4064713"/>
              <a:ext cx="108687" cy="147795"/>
            </a:xfrm>
            <a:prstGeom prst="line">
              <a:avLst/>
            </a:prstGeom>
            <a:ln w="9525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5" name="Straight Connector 254"/>
            <p:cNvCxnSpPr>
              <a:endCxn id="201" idx="6"/>
            </p:cNvCxnSpPr>
            <p:nvPr/>
          </p:nvCxnSpPr>
          <p:spPr>
            <a:xfrm rot="10800000">
              <a:off x="7430464" y="4047932"/>
              <a:ext cx="715107" cy="154154"/>
            </a:xfrm>
            <a:prstGeom prst="line">
              <a:avLst/>
            </a:prstGeom>
            <a:ln w="9525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6" name="Freeform 255"/>
            <p:cNvSpPr/>
            <p:nvPr/>
          </p:nvSpPr>
          <p:spPr>
            <a:xfrm>
              <a:off x="7645638" y="4261500"/>
              <a:ext cx="521878" cy="77612"/>
            </a:xfrm>
            <a:custGeom>
              <a:avLst/>
              <a:gdLst>
                <a:gd name="connsiteX0" fmla="*/ 0 w 1857375"/>
                <a:gd name="connsiteY0" fmla="*/ 0 h 257175"/>
                <a:gd name="connsiteX1" fmla="*/ 17145 w 1857375"/>
                <a:gd name="connsiteY1" fmla="*/ 5715 h 257175"/>
                <a:gd name="connsiteX2" fmla="*/ 28575 w 1857375"/>
                <a:gd name="connsiteY2" fmla="*/ 34290 h 257175"/>
                <a:gd name="connsiteX3" fmla="*/ 34290 w 1857375"/>
                <a:gd name="connsiteY3" fmla="*/ 51435 h 257175"/>
                <a:gd name="connsiteX4" fmla="*/ 68580 w 1857375"/>
                <a:gd name="connsiteY4" fmla="*/ 85725 h 257175"/>
                <a:gd name="connsiteX5" fmla="*/ 108585 w 1857375"/>
                <a:gd name="connsiteY5" fmla="*/ 125730 h 257175"/>
                <a:gd name="connsiteX6" fmla="*/ 142875 w 1857375"/>
                <a:gd name="connsiteY6" fmla="*/ 154305 h 257175"/>
                <a:gd name="connsiteX7" fmla="*/ 160020 w 1857375"/>
                <a:gd name="connsiteY7" fmla="*/ 160020 h 257175"/>
                <a:gd name="connsiteX8" fmla="*/ 194310 w 1857375"/>
                <a:gd name="connsiteY8" fmla="*/ 182880 h 257175"/>
                <a:gd name="connsiteX9" fmla="*/ 234315 w 1857375"/>
                <a:gd name="connsiteY9" fmla="*/ 194310 h 257175"/>
                <a:gd name="connsiteX10" fmla="*/ 251460 w 1857375"/>
                <a:gd name="connsiteY10" fmla="*/ 205740 h 257175"/>
                <a:gd name="connsiteX11" fmla="*/ 274320 w 1857375"/>
                <a:gd name="connsiteY11" fmla="*/ 211455 h 257175"/>
                <a:gd name="connsiteX12" fmla="*/ 314325 w 1857375"/>
                <a:gd name="connsiteY12" fmla="*/ 222885 h 257175"/>
                <a:gd name="connsiteX13" fmla="*/ 348615 w 1857375"/>
                <a:gd name="connsiteY13" fmla="*/ 228600 h 257175"/>
                <a:gd name="connsiteX14" fmla="*/ 377190 w 1857375"/>
                <a:gd name="connsiteY14" fmla="*/ 234315 h 257175"/>
                <a:gd name="connsiteX15" fmla="*/ 440055 w 1857375"/>
                <a:gd name="connsiteY15" fmla="*/ 245745 h 257175"/>
                <a:gd name="connsiteX16" fmla="*/ 462915 w 1857375"/>
                <a:gd name="connsiteY16" fmla="*/ 251460 h 257175"/>
                <a:gd name="connsiteX17" fmla="*/ 834390 w 1857375"/>
                <a:gd name="connsiteY17" fmla="*/ 257175 h 257175"/>
                <a:gd name="connsiteX18" fmla="*/ 1148715 w 1857375"/>
                <a:gd name="connsiteY18" fmla="*/ 251460 h 257175"/>
                <a:gd name="connsiteX19" fmla="*/ 1388745 w 1857375"/>
                <a:gd name="connsiteY19" fmla="*/ 240030 h 257175"/>
                <a:gd name="connsiteX20" fmla="*/ 1428750 w 1857375"/>
                <a:gd name="connsiteY20" fmla="*/ 234315 h 257175"/>
                <a:gd name="connsiteX21" fmla="*/ 1480185 w 1857375"/>
                <a:gd name="connsiteY21" fmla="*/ 222885 h 257175"/>
                <a:gd name="connsiteX22" fmla="*/ 1508760 w 1857375"/>
                <a:gd name="connsiteY22" fmla="*/ 217170 h 257175"/>
                <a:gd name="connsiteX23" fmla="*/ 1531620 w 1857375"/>
                <a:gd name="connsiteY23" fmla="*/ 205740 h 257175"/>
                <a:gd name="connsiteX24" fmla="*/ 1571625 w 1857375"/>
                <a:gd name="connsiteY24" fmla="*/ 194310 h 257175"/>
                <a:gd name="connsiteX25" fmla="*/ 1588770 w 1857375"/>
                <a:gd name="connsiteY25" fmla="*/ 188595 h 257175"/>
                <a:gd name="connsiteX26" fmla="*/ 1628775 w 1857375"/>
                <a:gd name="connsiteY26" fmla="*/ 182880 h 257175"/>
                <a:gd name="connsiteX27" fmla="*/ 1663065 w 1857375"/>
                <a:gd name="connsiteY27" fmla="*/ 165735 h 257175"/>
                <a:gd name="connsiteX28" fmla="*/ 1680210 w 1857375"/>
                <a:gd name="connsiteY28" fmla="*/ 160020 h 257175"/>
                <a:gd name="connsiteX29" fmla="*/ 1697355 w 1857375"/>
                <a:gd name="connsiteY29" fmla="*/ 148590 h 257175"/>
                <a:gd name="connsiteX30" fmla="*/ 1731645 w 1857375"/>
                <a:gd name="connsiteY30" fmla="*/ 137160 h 257175"/>
                <a:gd name="connsiteX31" fmla="*/ 1765935 w 1857375"/>
                <a:gd name="connsiteY31" fmla="*/ 120015 h 257175"/>
                <a:gd name="connsiteX32" fmla="*/ 1823085 w 1857375"/>
                <a:gd name="connsiteY32" fmla="*/ 80010 h 257175"/>
                <a:gd name="connsiteX33" fmla="*/ 1840230 w 1857375"/>
                <a:gd name="connsiteY33" fmla="*/ 68580 h 257175"/>
                <a:gd name="connsiteX34" fmla="*/ 1845945 w 1857375"/>
                <a:gd name="connsiteY34" fmla="*/ 51435 h 257175"/>
                <a:gd name="connsiteX35" fmla="*/ 1857375 w 1857375"/>
                <a:gd name="connsiteY35" fmla="*/ 34290 h 257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1857375" h="257175">
                  <a:moveTo>
                    <a:pt x="0" y="0"/>
                  </a:moveTo>
                  <a:cubicBezTo>
                    <a:pt x="5715" y="1905"/>
                    <a:pt x="13288" y="1087"/>
                    <a:pt x="17145" y="5715"/>
                  </a:cubicBezTo>
                  <a:cubicBezTo>
                    <a:pt x="23712" y="13596"/>
                    <a:pt x="24973" y="24684"/>
                    <a:pt x="28575" y="34290"/>
                  </a:cubicBezTo>
                  <a:cubicBezTo>
                    <a:pt x="30690" y="39931"/>
                    <a:pt x="30592" y="46680"/>
                    <a:pt x="34290" y="51435"/>
                  </a:cubicBezTo>
                  <a:cubicBezTo>
                    <a:pt x="44214" y="64194"/>
                    <a:pt x="59614" y="72275"/>
                    <a:pt x="68580" y="85725"/>
                  </a:cubicBezTo>
                  <a:cubicBezTo>
                    <a:pt x="94782" y="125027"/>
                    <a:pt x="78408" y="115671"/>
                    <a:pt x="108585" y="125730"/>
                  </a:cubicBezTo>
                  <a:cubicBezTo>
                    <a:pt x="121224" y="138369"/>
                    <a:pt x="126962" y="146348"/>
                    <a:pt x="142875" y="154305"/>
                  </a:cubicBezTo>
                  <a:cubicBezTo>
                    <a:pt x="148263" y="156999"/>
                    <a:pt x="154754" y="157094"/>
                    <a:pt x="160020" y="160020"/>
                  </a:cubicBezTo>
                  <a:cubicBezTo>
                    <a:pt x="172028" y="166691"/>
                    <a:pt x="180983" y="179548"/>
                    <a:pt x="194310" y="182880"/>
                  </a:cubicBezTo>
                  <a:cubicBezTo>
                    <a:pt x="201634" y="184711"/>
                    <a:pt x="226116" y="190211"/>
                    <a:pt x="234315" y="194310"/>
                  </a:cubicBezTo>
                  <a:cubicBezTo>
                    <a:pt x="240458" y="197382"/>
                    <a:pt x="245147" y="203034"/>
                    <a:pt x="251460" y="205740"/>
                  </a:cubicBezTo>
                  <a:cubicBezTo>
                    <a:pt x="258679" y="208834"/>
                    <a:pt x="266768" y="209297"/>
                    <a:pt x="274320" y="211455"/>
                  </a:cubicBezTo>
                  <a:cubicBezTo>
                    <a:pt x="299739" y="218718"/>
                    <a:pt x="284548" y="216930"/>
                    <a:pt x="314325" y="222885"/>
                  </a:cubicBezTo>
                  <a:cubicBezTo>
                    <a:pt x="325688" y="225158"/>
                    <a:pt x="337214" y="226527"/>
                    <a:pt x="348615" y="228600"/>
                  </a:cubicBezTo>
                  <a:cubicBezTo>
                    <a:pt x="358172" y="230338"/>
                    <a:pt x="367633" y="232577"/>
                    <a:pt x="377190" y="234315"/>
                  </a:cubicBezTo>
                  <a:cubicBezTo>
                    <a:pt x="411310" y="240519"/>
                    <a:pt x="408292" y="238687"/>
                    <a:pt x="440055" y="245745"/>
                  </a:cubicBezTo>
                  <a:cubicBezTo>
                    <a:pt x="447722" y="247449"/>
                    <a:pt x="455064" y="251232"/>
                    <a:pt x="462915" y="251460"/>
                  </a:cubicBezTo>
                  <a:cubicBezTo>
                    <a:pt x="586703" y="255048"/>
                    <a:pt x="710565" y="255270"/>
                    <a:pt x="834390" y="257175"/>
                  </a:cubicBezTo>
                  <a:lnTo>
                    <a:pt x="1148715" y="251460"/>
                  </a:lnTo>
                  <a:cubicBezTo>
                    <a:pt x="1228777" y="248984"/>
                    <a:pt x="1388745" y="240030"/>
                    <a:pt x="1388745" y="240030"/>
                  </a:cubicBezTo>
                  <a:cubicBezTo>
                    <a:pt x="1402080" y="238125"/>
                    <a:pt x="1415463" y="236530"/>
                    <a:pt x="1428750" y="234315"/>
                  </a:cubicBezTo>
                  <a:cubicBezTo>
                    <a:pt x="1463223" y="228569"/>
                    <a:pt x="1449360" y="229735"/>
                    <a:pt x="1480185" y="222885"/>
                  </a:cubicBezTo>
                  <a:cubicBezTo>
                    <a:pt x="1489667" y="220778"/>
                    <a:pt x="1499235" y="219075"/>
                    <a:pt x="1508760" y="217170"/>
                  </a:cubicBezTo>
                  <a:cubicBezTo>
                    <a:pt x="1516380" y="213360"/>
                    <a:pt x="1523789" y="209096"/>
                    <a:pt x="1531620" y="205740"/>
                  </a:cubicBezTo>
                  <a:cubicBezTo>
                    <a:pt x="1545323" y="199867"/>
                    <a:pt x="1557125" y="198453"/>
                    <a:pt x="1571625" y="194310"/>
                  </a:cubicBezTo>
                  <a:cubicBezTo>
                    <a:pt x="1577417" y="192655"/>
                    <a:pt x="1582863" y="189776"/>
                    <a:pt x="1588770" y="188595"/>
                  </a:cubicBezTo>
                  <a:cubicBezTo>
                    <a:pt x="1601979" y="185953"/>
                    <a:pt x="1615440" y="184785"/>
                    <a:pt x="1628775" y="182880"/>
                  </a:cubicBezTo>
                  <a:cubicBezTo>
                    <a:pt x="1671869" y="168515"/>
                    <a:pt x="1618750" y="187892"/>
                    <a:pt x="1663065" y="165735"/>
                  </a:cubicBezTo>
                  <a:cubicBezTo>
                    <a:pt x="1668453" y="163041"/>
                    <a:pt x="1674822" y="162714"/>
                    <a:pt x="1680210" y="160020"/>
                  </a:cubicBezTo>
                  <a:cubicBezTo>
                    <a:pt x="1686353" y="156948"/>
                    <a:pt x="1691078" y="151380"/>
                    <a:pt x="1697355" y="148590"/>
                  </a:cubicBezTo>
                  <a:cubicBezTo>
                    <a:pt x="1708365" y="143697"/>
                    <a:pt x="1721620" y="143843"/>
                    <a:pt x="1731645" y="137160"/>
                  </a:cubicBezTo>
                  <a:cubicBezTo>
                    <a:pt x="1753802" y="122388"/>
                    <a:pt x="1742274" y="127902"/>
                    <a:pt x="1765935" y="120015"/>
                  </a:cubicBezTo>
                  <a:cubicBezTo>
                    <a:pt x="1799785" y="94628"/>
                    <a:pt x="1780870" y="108154"/>
                    <a:pt x="1823085" y="80010"/>
                  </a:cubicBezTo>
                  <a:lnTo>
                    <a:pt x="1840230" y="68580"/>
                  </a:lnTo>
                  <a:cubicBezTo>
                    <a:pt x="1842135" y="62865"/>
                    <a:pt x="1843251" y="56823"/>
                    <a:pt x="1845945" y="51435"/>
                  </a:cubicBezTo>
                  <a:cubicBezTo>
                    <a:pt x="1849017" y="45292"/>
                    <a:pt x="1857375" y="34290"/>
                    <a:pt x="1857375" y="34290"/>
                  </a:cubicBezTo>
                </a:path>
              </a:pathLst>
            </a:custGeom>
            <a:ln w="9525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57" name="Straight Connector 256"/>
            <p:cNvCxnSpPr>
              <a:stCxn id="201" idx="7"/>
            </p:cNvCxnSpPr>
            <p:nvPr/>
          </p:nvCxnSpPr>
          <p:spPr>
            <a:xfrm rot="5400000" flipH="1" flipV="1">
              <a:off x="7535312" y="3726777"/>
              <a:ext cx="164923" cy="404719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8" name="Straight Connector 257"/>
            <p:cNvCxnSpPr>
              <a:endCxn id="202" idx="3"/>
            </p:cNvCxnSpPr>
            <p:nvPr/>
          </p:nvCxnSpPr>
          <p:spPr>
            <a:xfrm rot="5400000" flipH="1" flipV="1">
              <a:off x="7304143" y="3701022"/>
              <a:ext cx="383308" cy="207744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9" name="Straight Connector 258"/>
            <p:cNvCxnSpPr>
              <a:endCxn id="200" idx="1"/>
            </p:cNvCxnSpPr>
            <p:nvPr/>
          </p:nvCxnSpPr>
          <p:spPr>
            <a:xfrm rot="16200000" flipH="1">
              <a:off x="7653560" y="3627861"/>
              <a:ext cx="198323" cy="16492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aphicFrame>
          <p:nvGraphicFramePr>
            <p:cNvPr id="260" name="Object 33"/>
            <p:cNvGraphicFramePr>
              <a:graphicFrameLocks noChangeAspect="1"/>
            </p:cNvGraphicFramePr>
            <p:nvPr/>
          </p:nvGraphicFramePr>
          <p:xfrm>
            <a:off x="7937397" y="3937000"/>
            <a:ext cx="146050" cy="15716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98108" name="Equation" r:id="rId20" imgW="164880" imgH="177480" progId="Equation.DSMT4">
                    <p:embed/>
                  </p:oleObj>
                </mc:Choice>
                <mc:Fallback>
                  <p:oleObj name="Equation" r:id="rId20" imgW="164880" imgH="17748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937397" y="3937000"/>
                          <a:ext cx="146050" cy="157163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aphicFrame>
        <p:nvGraphicFramePr>
          <p:cNvPr id="261" name="Object 35"/>
          <p:cNvGraphicFramePr>
            <a:graphicFrameLocks noChangeAspect="1"/>
          </p:cNvGraphicFramePr>
          <p:nvPr/>
        </p:nvGraphicFramePr>
        <p:xfrm>
          <a:off x="5892800" y="4932680"/>
          <a:ext cx="355600" cy="177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8109" name="Equation" r:id="rId21" imgW="355320" imgH="177480" progId="Equation.DSMT4">
                  <p:embed/>
                </p:oleObj>
              </mc:Choice>
              <mc:Fallback>
                <p:oleObj name="Equation" r:id="rId21" imgW="355320" imgH="1774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92800" y="4932680"/>
                        <a:ext cx="355600" cy="1778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2" name="Rectangle 261"/>
          <p:cNvSpPr/>
          <p:nvPr/>
        </p:nvSpPr>
        <p:spPr>
          <a:xfrm>
            <a:off x="5054600" y="4470400"/>
            <a:ext cx="914400" cy="10668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263" name="Object 36"/>
          <p:cNvGraphicFramePr>
            <a:graphicFrameLocks noChangeAspect="1"/>
          </p:cNvGraphicFramePr>
          <p:nvPr/>
        </p:nvGraphicFramePr>
        <p:xfrm>
          <a:off x="8255000" y="4856480"/>
          <a:ext cx="355600" cy="177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8110" name="Equation" r:id="rId23" imgW="355320" imgH="177480" progId="Equation.DSMT4">
                  <p:embed/>
                </p:oleObj>
              </mc:Choice>
              <mc:Fallback>
                <p:oleObj name="Equation" r:id="rId23" imgW="355320" imgH="1774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55000" y="4856480"/>
                        <a:ext cx="355600" cy="1778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64" name="Object 37"/>
          <p:cNvGraphicFramePr>
            <a:graphicFrameLocks noChangeAspect="1"/>
          </p:cNvGraphicFramePr>
          <p:nvPr/>
        </p:nvGraphicFramePr>
        <p:xfrm>
          <a:off x="6045200" y="6248400"/>
          <a:ext cx="355600" cy="177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8111" name="Equation" r:id="rId24" imgW="355320" imgH="177480" progId="Equation.DSMT4">
                  <p:embed/>
                </p:oleObj>
              </mc:Choice>
              <mc:Fallback>
                <p:oleObj name="Equation" r:id="rId24" imgW="355320" imgH="1774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45200" y="6248400"/>
                        <a:ext cx="355600" cy="1778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65" name="Object 38"/>
          <p:cNvGraphicFramePr>
            <a:graphicFrameLocks noChangeAspect="1"/>
          </p:cNvGraphicFramePr>
          <p:nvPr/>
        </p:nvGraphicFramePr>
        <p:xfrm>
          <a:off x="4775200" y="6248400"/>
          <a:ext cx="355600" cy="177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8112" name="Equation" r:id="rId25" imgW="355320" imgH="177480" progId="Equation.DSMT4">
                  <p:embed/>
                </p:oleObj>
              </mc:Choice>
              <mc:Fallback>
                <p:oleObj name="Equation" r:id="rId25" imgW="355320" imgH="1774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75200" y="6248400"/>
                        <a:ext cx="355600" cy="1778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2" name="Group 277"/>
          <p:cNvGrpSpPr/>
          <p:nvPr/>
        </p:nvGrpSpPr>
        <p:grpSpPr>
          <a:xfrm>
            <a:off x="6654800" y="3779069"/>
            <a:ext cx="504939" cy="700799"/>
            <a:chOff x="6654800" y="3779069"/>
            <a:chExt cx="504939" cy="700799"/>
          </a:xfrm>
        </p:grpSpPr>
        <p:cxnSp>
          <p:nvCxnSpPr>
            <p:cNvPr id="266" name="Straight Connector 265"/>
            <p:cNvCxnSpPr/>
            <p:nvPr/>
          </p:nvCxnSpPr>
          <p:spPr>
            <a:xfrm rot="16200000" flipH="1">
              <a:off x="6631767" y="4139554"/>
              <a:ext cx="350865" cy="304799"/>
            </a:xfrm>
            <a:prstGeom prst="line">
              <a:avLst/>
            </a:prstGeom>
            <a:ln w="19050">
              <a:solidFill>
                <a:schemeClr val="tx1"/>
              </a:solidFill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7" name="TextBox 266"/>
            <p:cNvSpPr txBox="1"/>
            <p:nvPr/>
          </p:nvSpPr>
          <p:spPr>
            <a:xfrm rot="2938711" flipH="1">
              <a:off x="6609284" y="3929414"/>
              <a:ext cx="700799" cy="400110"/>
            </a:xfrm>
            <a:prstGeom prst="rect">
              <a:avLst/>
            </a:prstGeom>
            <a:noFill/>
            <a:ln w="25400">
              <a:noFill/>
              <a:miter lim="800000"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dirty="0" smtClean="0">
                  <a:latin typeface="Arial" pitchFamily="34" charset="0"/>
                  <a:cs typeface="Arial" pitchFamily="34" charset="0"/>
                </a:rPr>
                <a:t>Remove an edge</a:t>
              </a:r>
              <a:endParaRPr lang="en-US" sz="1000" dirty="0"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23" name="Group 278"/>
          <p:cNvGrpSpPr/>
          <p:nvPr/>
        </p:nvGrpSpPr>
        <p:grpSpPr>
          <a:xfrm>
            <a:off x="4824721" y="5503910"/>
            <a:ext cx="522079" cy="638155"/>
            <a:chOff x="4824721" y="5503910"/>
            <a:chExt cx="522079" cy="638155"/>
          </a:xfrm>
        </p:grpSpPr>
        <p:cxnSp>
          <p:nvCxnSpPr>
            <p:cNvPr id="268" name="Straight Connector 267"/>
            <p:cNvCxnSpPr/>
            <p:nvPr/>
          </p:nvCxnSpPr>
          <p:spPr>
            <a:xfrm rot="5400000">
              <a:off x="5018968" y="5814233"/>
              <a:ext cx="350865" cy="304799"/>
            </a:xfrm>
            <a:prstGeom prst="line">
              <a:avLst/>
            </a:prstGeom>
            <a:ln w="19050">
              <a:solidFill>
                <a:schemeClr val="tx1"/>
              </a:solidFill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9" name="TextBox 268"/>
            <p:cNvSpPr txBox="1"/>
            <p:nvPr/>
          </p:nvSpPr>
          <p:spPr>
            <a:xfrm rot="18661289">
              <a:off x="4719689" y="5608942"/>
              <a:ext cx="610173" cy="400110"/>
            </a:xfrm>
            <a:prstGeom prst="rect">
              <a:avLst/>
            </a:prstGeom>
            <a:noFill/>
            <a:ln w="25400">
              <a:noFill/>
              <a:miter lim="800000"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dirty="0" smtClean="0">
                  <a:latin typeface="Arial" pitchFamily="34" charset="0"/>
                  <a:cs typeface="Arial" pitchFamily="34" charset="0"/>
                </a:rPr>
                <a:t>Add an edge</a:t>
              </a:r>
              <a:endParaRPr lang="en-US" sz="1000" dirty="0"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24" name="Group 279"/>
          <p:cNvGrpSpPr/>
          <p:nvPr/>
        </p:nvGrpSpPr>
        <p:grpSpPr>
          <a:xfrm>
            <a:off x="5816600" y="5455469"/>
            <a:ext cx="504939" cy="700799"/>
            <a:chOff x="5816600" y="5455469"/>
            <a:chExt cx="504939" cy="700799"/>
          </a:xfrm>
        </p:grpSpPr>
        <p:cxnSp>
          <p:nvCxnSpPr>
            <p:cNvPr id="270" name="Straight Connector 269"/>
            <p:cNvCxnSpPr/>
            <p:nvPr/>
          </p:nvCxnSpPr>
          <p:spPr>
            <a:xfrm rot="16200000" flipH="1">
              <a:off x="5793567" y="5815954"/>
              <a:ext cx="350865" cy="304799"/>
            </a:xfrm>
            <a:prstGeom prst="line">
              <a:avLst/>
            </a:prstGeom>
            <a:ln w="19050">
              <a:solidFill>
                <a:schemeClr val="tx1"/>
              </a:solidFill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1" name="TextBox 270"/>
            <p:cNvSpPr txBox="1"/>
            <p:nvPr/>
          </p:nvSpPr>
          <p:spPr>
            <a:xfrm rot="2938711" flipH="1">
              <a:off x="5771084" y="5605814"/>
              <a:ext cx="700799" cy="400110"/>
            </a:xfrm>
            <a:prstGeom prst="rect">
              <a:avLst/>
            </a:prstGeom>
            <a:noFill/>
            <a:ln w="25400">
              <a:noFill/>
              <a:miter lim="800000"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dirty="0" smtClean="0">
                  <a:latin typeface="Arial" pitchFamily="34" charset="0"/>
                  <a:cs typeface="Arial" pitchFamily="34" charset="0"/>
                </a:rPr>
                <a:t>Remove an edge</a:t>
              </a:r>
              <a:endParaRPr lang="en-US" sz="1000" dirty="0"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276" name="TextBox 275"/>
          <p:cNvSpPr txBox="1"/>
          <p:nvPr/>
        </p:nvSpPr>
        <p:spPr>
          <a:xfrm>
            <a:off x="4038600" y="2023646"/>
            <a:ext cx="1447800" cy="369332"/>
          </a:xfrm>
          <a:prstGeom prst="rect">
            <a:avLst/>
          </a:prstGeom>
          <a:noFill/>
          <a:ln w="25400">
            <a:noFill/>
            <a:miter lim="800000"/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rial" pitchFamily="34" charset="0"/>
                <a:cs typeface="Arial" pitchFamily="34" charset="0"/>
              </a:rPr>
              <a:t>Hill-climbing</a:t>
            </a:r>
          </a:p>
        </p:txBody>
      </p:sp>
      <p:graphicFrame>
        <p:nvGraphicFramePr>
          <p:cNvPr id="230423" name="Object 23"/>
          <p:cNvGraphicFramePr>
            <a:graphicFrameLocks noChangeAspect="1"/>
          </p:cNvGraphicFramePr>
          <p:nvPr/>
        </p:nvGraphicFramePr>
        <p:xfrm>
          <a:off x="508000" y="1262063"/>
          <a:ext cx="1371600" cy="558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8113" name="Equation" r:id="rId26" imgW="1371600" imgH="558720" progId="Equation.DSMT4">
                  <p:embed/>
                </p:oleObj>
              </mc:Choice>
              <mc:Fallback>
                <p:oleObj name="Equation" r:id="rId26" imgW="1371600" imgH="55872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8000" y="1262063"/>
                        <a:ext cx="1371600" cy="558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72" name="TextBox 271"/>
          <p:cNvSpPr txBox="1"/>
          <p:nvPr/>
        </p:nvSpPr>
        <p:spPr>
          <a:xfrm>
            <a:off x="609600" y="4663440"/>
            <a:ext cx="2514600" cy="384721"/>
          </a:xfrm>
          <a:prstGeom prst="rect">
            <a:avLst/>
          </a:prstGeom>
          <a:noFill/>
          <a:ln w="25400">
            <a:noFill/>
            <a:miter lim="800000"/>
          </a:ln>
        </p:spPr>
        <p:txBody>
          <a:bodyPr wrap="square" rtlCol="0">
            <a:spAutoFit/>
          </a:bodyPr>
          <a:lstStyle/>
          <a:p>
            <a:r>
              <a:rPr lang="en-US" sz="1900" dirty="0" smtClean="0">
                <a:latin typeface="Arial" pitchFamily="34" charset="0"/>
                <a:cs typeface="Arial" pitchFamily="34" charset="0"/>
              </a:rPr>
              <a:t>Hidden human poses</a:t>
            </a:r>
          </a:p>
        </p:txBody>
      </p:sp>
      <p:sp>
        <p:nvSpPr>
          <p:cNvPr id="273" name="TextBox 272"/>
          <p:cNvSpPr txBox="1"/>
          <p:nvPr/>
        </p:nvSpPr>
        <p:spPr>
          <a:xfrm>
            <a:off x="609600" y="5029200"/>
            <a:ext cx="2819400" cy="384721"/>
          </a:xfrm>
          <a:prstGeom prst="rect">
            <a:avLst/>
          </a:prstGeom>
          <a:noFill/>
          <a:ln w="25400">
            <a:noFill/>
            <a:miter lim="800000"/>
          </a:ln>
        </p:spPr>
        <p:txBody>
          <a:bodyPr wrap="square" rtlCol="0">
            <a:spAutoFit/>
          </a:bodyPr>
          <a:lstStyle/>
          <a:p>
            <a:r>
              <a:rPr lang="en-US" sz="19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Structural connectivity</a:t>
            </a:r>
          </a:p>
        </p:txBody>
      </p:sp>
      <p:sp>
        <p:nvSpPr>
          <p:cNvPr id="274" name="TextBox 273"/>
          <p:cNvSpPr txBox="1"/>
          <p:nvPr/>
        </p:nvSpPr>
        <p:spPr>
          <a:xfrm>
            <a:off x="609600" y="5394960"/>
            <a:ext cx="2590800" cy="384721"/>
          </a:xfrm>
          <a:prstGeom prst="rect">
            <a:avLst/>
          </a:prstGeom>
          <a:noFill/>
          <a:ln w="25400">
            <a:noFill/>
            <a:miter lim="800000"/>
          </a:ln>
        </p:spPr>
        <p:txBody>
          <a:bodyPr wrap="square" rtlCol="0">
            <a:spAutoFit/>
          </a:bodyPr>
          <a:lstStyle/>
          <a:p>
            <a:r>
              <a:rPr lang="en-US" sz="1900" dirty="0" smtClean="0">
                <a:latin typeface="Arial" pitchFamily="34" charset="0"/>
                <a:cs typeface="Arial" pitchFamily="34" charset="0"/>
              </a:rPr>
              <a:t>Potential parameters</a:t>
            </a:r>
          </a:p>
        </p:txBody>
      </p:sp>
      <p:sp>
        <p:nvSpPr>
          <p:cNvPr id="275" name="TextBox 274"/>
          <p:cNvSpPr txBox="1"/>
          <p:nvPr/>
        </p:nvSpPr>
        <p:spPr>
          <a:xfrm>
            <a:off x="609600" y="5760720"/>
            <a:ext cx="2209800" cy="384721"/>
          </a:xfrm>
          <a:prstGeom prst="rect">
            <a:avLst/>
          </a:prstGeom>
          <a:noFill/>
          <a:ln w="25400">
            <a:noFill/>
            <a:miter lim="800000"/>
          </a:ln>
        </p:spPr>
        <p:txBody>
          <a:bodyPr wrap="square" rtlCol="0">
            <a:spAutoFit/>
          </a:bodyPr>
          <a:lstStyle/>
          <a:p>
            <a:r>
              <a:rPr lang="en-US" sz="1900" dirty="0" smtClean="0">
                <a:latin typeface="Arial" pitchFamily="34" charset="0"/>
                <a:cs typeface="Arial" pitchFamily="34" charset="0"/>
              </a:rPr>
              <a:t>Potential weights</a:t>
            </a:r>
          </a:p>
        </p:txBody>
      </p:sp>
      <p:sp>
        <p:nvSpPr>
          <p:cNvPr id="249" name="TextBox 248"/>
          <p:cNvSpPr txBox="1"/>
          <p:nvPr/>
        </p:nvSpPr>
        <p:spPr>
          <a:xfrm>
            <a:off x="6766987" y="6525126"/>
            <a:ext cx="239706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Slide Credit: Yao/Fei-Fei</a:t>
            </a:r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8224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2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Rectangle 72"/>
          <p:cNvSpPr/>
          <p:nvPr/>
        </p:nvSpPr>
        <p:spPr>
          <a:xfrm>
            <a:off x="1524000" y="1295400"/>
            <a:ext cx="304800" cy="3810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ubtitle 2"/>
          <p:cNvSpPr txBox="1">
            <a:spLocks/>
          </p:cNvSpPr>
          <p:nvPr/>
        </p:nvSpPr>
        <p:spPr>
          <a:xfrm>
            <a:off x="2514600" y="381000"/>
            <a:ext cx="4572000" cy="5334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Model Learning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53" name="Subtitle 2"/>
          <p:cNvSpPr txBox="1">
            <a:spLocks/>
          </p:cNvSpPr>
          <p:nvPr/>
        </p:nvSpPr>
        <p:spPr>
          <a:xfrm>
            <a:off x="533400" y="4191000"/>
            <a:ext cx="1066800" cy="3810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200" b="1" i="0" u="sng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Goals:</a:t>
            </a:r>
            <a:endParaRPr kumimoji="0" lang="en-US" sz="2200" b="1" i="0" u="sng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2" name="Group 8"/>
          <p:cNvGrpSpPr>
            <a:grpSpLocks noChangeAspect="1"/>
          </p:cNvGrpSpPr>
          <p:nvPr/>
        </p:nvGrpSpPr>
        <p:grpSpPr>
          <a:xfrm>
            <a:off x="1371600" y="1097280"/>
            <a:ext cx="2668273" cy="3017520"/>
            <a:chOff x="5089169" y="1219200"/>
            <a:chExt cx="3369031" cy="3810000"/>
          </a:xfrm>
        </p:grpSpPr>
        <p:sp>
          <p:nvSpPr>
            <p:cNvPr id="203" name="Oval 202"/>
            <p:cNvSpPr>
              <a:spLocks noChangeAspect="1"/>
            </p:cNvSpPr>
            <p:nvPr/>
          </p:nvSpPr>
          <p:spPr>
            <a:xfrm>
              <a:off x="6858000" y="2176272"/>
              <a:ext cx="365760" cy="365760"/>
            </a:xfrm>
            <a:prstGeom prst="ellipse">
              <a:avLst/>
            </a:prstGeom>
            <a:noFill/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300" i="1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H</a:t>
              </a:r>
              <a:endParaRPr lang="en-US" sz="13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04" name="Oval 203"/>
            <p:cNvSpPr>
              <a:spLocks noChangeAspect="1"/>
            </p:cNvSpPr>
            <p:nvPr/>
          </p:nvSpPr>
          <p:spPr>
            <a:xfrm>
              <a:off x="5105400" y="2895600"/>
              <a:ext cx="365760" cy="365760"/>
            </a:xfrm>
            <a:prstGeom prst="ellipse">
              <a:avLst/>
            </a:prstGeom>
            <a:noFill/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300" i="1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O</a:t>
              </a:r>
              <a:endParaRPr lang="en-US" sz="13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05" name="Oval 204"/>
            <p:cNvSpPr>
              <a:spLocks noChangeAspect="1"/>
            </p:cNvSpPr>
            <p:nvPr/>
          </p:nvSpPr>
          <p:spPr>
            <a:xfrm>
              <a:off x="6019800" y="1219200"/>
              <a:ext cx="365760" cy="365760"/>
            </a:xfrm>
            <a:prstGeom prst="ellipse">
              <a:avLst/>
            </a:prstGeom>
            <a:noFill/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300" i="1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A</a:t>
              </a:r>
              <a:endParaRPr lang="en-US" sz="13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grpSp>
          <p:nvGrpSpPr>
            <p:cNvPr id="3" name="Group 177"/>
            <p:cNvGrpSpPr/>
            <p:nvPr/>
          </p:nvGrpSpPr>
          <p:grpSpPr>
            <a:xfrm>
              <a:off x="6165477" y="2488468"/>
              <a:ext cx="1904327" cy="1085536"/>
              <a:chOff x="5632077" y="2793268"/>
              <a:chExt cx="1904327" cy="1085536"/>
            </a:xfrm>
          </p:grpSpPr>
          <p:cxnSp>
            <p:nvCxnSpPr>
              <p:cNvPr id="246" name="Straight Connector 245"/>
              <p:cNvCxnSpPr>
                <a:stCxn id="237" idx="0"/>
                <a:endCxn id="203" idx="3"/>
              </p:cNvCxnSpPr>
              <p:nvPr/>
            </p:nvCxnSpPr>
            <p:spPr>
              <a:xfrm rot="5400000" flipH="1" flipV="1">
                <a:off x="5496754" y="2928592"/>
                <a:ext cx="1016732" cy="746086"/>
              </a:xfrm>
              <a:prstGeom prst="line">
                <a:avLst/>
              </a:prstGeom>
              <a:ln w="22225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7" name="Straight Connector 246"/>
              <p:cNvCxnSpPr>
                <a:stCxn id="234" idx="0"/>
                <a:endCxn id="203" idx="4"/>
              </p:cNvCxnSpPr>
              <p:nvPr/>
            </p:nvCxnSpPr>
            <p:spPr>
              <a:xfrm rot="5400000" flipH="1" flipV="1">
                <a:off x="5961724" y="3264245"/>
                <a:ext cx="963168" cy="128343"/>
              </a:xfrm>
              <a:prstGeom prst="line">
                <a:avLst/>
              </a:prstGeom>
              <a:ln w="22225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8" name="Straight Connector 247"/>
              <p:cNvCxnSpPr>
                <a:stCxn id="233" idx="1"/>
                <a:endCxn id="203" idx="5"/>
              </p:cNvCxnSpPr>
              <p:nvPr/>
            </p:nvCxnSpPr>
            <p:spPr>
              <a:xfrm rot="16200000" flipV="1">
                <a:off x="6543832" y="2886232"/>
                <a:ext cx="1085536" cy="899608"/>
              </a:xfrm>
              <a:prstGeom prst="line">
                <a:avLst/>
              </a:prstGeom>
              <a:ln w="22225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aphicFrame>
          <p:nvGraphicFramePr>
            <p:cNvPr id="207" name="Object 4"/>
            <p:cNvGraphicFramePr>
              <a:graphicFrameLocks noChangeAspect="1"/>
            </p:cNvGraphicFramePr>
            <p:nvPr/>
          </p:nvGraphicFramePr>
          <p:xfrm>
            <a:off x="7391400" y="4781550"/>
            <a:ext cx="381000" cy="1714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98911" name="Equation" r:id="rId3" imgW="330120" imgH="164880" progId="Equation.DSMT4">
                    <p:embed/>
                  </p:oleObj>
                </mc:Choice>
                <mc:Fallback>
                  <p:oleObj name="Equation" r:id="rId3" imgW="330120" imgH="16488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391400" y="4781550"/>
                          <a:ext cx="381000" cy="17145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pSp>
          <p:nvGrpSpPr>
            <p:cNvPr id="6" name="Group 182"/>
            <p:cNvGrpSpPr/>
            <p:nvPr/>
          </p:nvGrpSpPr>
          <p:grpSpPr>
            <a:xfrm>
              <a:off x="5089169" y="4233881"/>
              <a:ext cx="457200" cy="399079"/>
              <a:chOff x="4555769" y="4538681"/>
              <a:chExt cx="457200" cy="399079"/>
            </a:xfrm>
          </p:grpSpPr>
          <p:sp>
            <p:nvSpPr>
              <p:cNvPr id="244" name="TextBox 243"/>
              <p:cNvSpPr txBox="1"/>
              <p:nvPr/>
            </p:nvSpPr>
            <p:spPr>
              <a:xfrm>
                <a:off x="4555769" y="4538681"/>
                <a:ext cx="457200" cy="3583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300" i="1" dirty="0" smtClean="0">
                    <a:latin typeface="Times New Roman" pitchFamily="18" charset="0"/>
                    <a:cs typeface="Times New Roman" pitchFamily="18" charset="0"/>
                  </a:rPr>
                  <a:t>f</a:t>
                </a:r>
                <a:r>
                  <a:rPr lang="en-US" sz="1300" i="1" baseline="-25000" dirty="0" smtClean="0">
                    <a:latin typeface="Times New Roman" pitchFamily="18" charset="0"/>
                    <a:cs typeface="Times New Roman" pitchFamily="18" charset="0"/>
                  </a:rPr>
                  <a:t>O</a:t>
                </a:r>
                <a:endParaRPr lang="en-US" sz="1300" i="1" baseline="-250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245" name="Oval 244"/>
              <p:cNvSpPr>
                <a:spLocks noChangeAspect="1"/>
              </p:cNvSpPr>
              <p:nvPr/>
            </p:nvSpPr>
            <p:spPr>
              <a:xfrm>
                <a:off x="4572000" y="4572000"/>
                <a:ext cx="365760" cy="365760"/>
              </a:xfrm>
              <a:prstGeom prst="ellipse">
                <a:avLst/>
              </a:prstGeom>
              <a:noFill/>
              <a:ln w="222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i="1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grpSp>
          <p:nvGrpSpPr>
            <p:cNvPr id="7" name="Group 183"/>
            <p:cNvGrpSpPr/>
            <p:nvPr/>
          </p:nvGrpSpPr>
          <p:grpSpPr>
            <a:xfrm>
              <a:off x="5943600" y="4648200"/>
              <a:ext cx="457200" cy="381000"/>
              <a:chOff x="5410200" y="5010150"/>
              <a:chExt cx="457200" cy="381000"/>
            </a:xfrm>
          </p:grpSpPr>
          <p:sp>
            <p:nvSpPr>
              <p:cNvPr id="242" name="TextBox 241"/>
              <p:cNvSpPr txBox="1"/>
              <p:nvPr/>
            </p:nvSpPr>
            <p:spPr>
              <a:xfrm>
                <a:off x="5410200" y="5010150"/>
                <a:ext cx="457200" cy="3583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300" i="1" dirty="0" smtClean="0">
                    <a:latin typeface="Times New Roman" pitchFamily="18" charset="0"/>
                    <a:cs typeface="Times New Roman" pitchFamily="18" charset="0"/>
                  </a:rPr>
                  <a:t>f</a:t>
                </a:r>
                <a:r>
                  <a:rPr lang="en-US" sz="1300" baseline="-25000" dirty="0" smtClean="0">
                    <a:latin typeface="Times New Roman" pitchFamily="18" charset="0"/>
                    <a:cs typeface="Times New Roman" pitchFamily="18" charset="0"/>
                  </a:rPr>
                  <a:t>1</a:t>
                </a:r>
                <a:endParaRPr lang="en-US" sz="1300" baseline="-250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243" name="Oval 242"/>
              <p:cNvSpPr>
                <a:spLocks noChangeAspect="1"/>
              </p:cNvSpPr>
              <p:nvPr/>
            </p:nvSpPr>
            <p:spPr>
              <a:xfrm>
                <a:off x="5425440" y="5025390"/>
                <a:ext cx="365760" cy="365760"/>
              </a:xfrm>
              <a:prstGeom prst="ellipse">
                <a:avLst/>
              </a:prstGeom>
              <a:noFill/>
              <a:ln w="222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 baseline="-250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grpSp>
          <p:nvGrpSpPr>
            <p:cNvPr id="8" name="Group 184"/>
            <p:cNvGrpSpPr/>
            <p:nvPr/>
          </p:nvGrpSpPr>
          <p:grpSpPr>
            <a:xfrm>
              <a:off x="6705600" y="4648200"/>
              <a:ext cx="457200" cy="381000"/>
              <a:chOff x="6172200" y="4953000"/>
              <a:chExt cx="457200" cy="381000"/>
            </a:xfrm>
          </p:grpSpPr>
          <p:sp>
            <p:nvSpPr>
              <p:cNvPr id="240" name="TextBox 239"/>
              <p:cNvSpPr txBox="1"/>
              <p:nvPr/>
            </p:nvSpPr>
            <p:spPr>
              <a:xfrm>
                <a:off x="6172200" y="4953000"/>
                <a:ext cx="457200" cy="3583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300" i="1" dirty="0" smtClean="0">
                    <a:latin typeface="Times New Roman" pitchFamily="18" charset="0"/>
                    <a:cs typeface="Times New Roman" pitchFamily="18" charset="0"/>
                  </a:rPr>
                  <a:t>f</a:t>
                </a:r>
                <a:r>
                  <a:rPr lang="en-US" sz="1300" baseline="-25000" dirty="0" smtClean="0">
                    <a:latin typeface="Times New Roman" pitchFamily="18" charset="0"/>
                    <a:cs typeface="Times New Roman" pitchFamily="18" charset="0"/>
                  </a:rPr>
                  <a:t>2</a:t>
                </a:r>
                <a:endParaRPr lang="en-US" sz="1300" baseline="-250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241" name="Oval 240"/>
              <p:cNvSpPr>
                <a:spLocks noChangeAspect="1"/>
              </p:cNvSpPr>
              <p:nvPr/>
            </p:nvSpPr>
            <p:spPr>
              <a:xfrm>
                <a:off x="6187440" y="4968240"/>
                <a:ext cx="365760" cy="365760"/>
              </a:xfrm>
              <a:prstGeom prst="ellipse">
                <a:avLst/>
              </a:prstGeom>
              <a:noFill/>
              <a:ln w="222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 baseline="-250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grpSp>
          <p:nvGrpSpPr>
            <p:cNvPr id="9" name="Group 185"/>
            <p:cNvGrpSpPr/>
            <p:nvPr/>
          </p:nvGrpSpPr>
          <p:grpSpPr>
            <a:xfrm>
              <a:off x="8001000" y="4648200"/>
              <a:ext cx="457200" cy="381000"/>
              <a:chOff x="7467600" y="5029200"/>
              <a:chExt cx="457200" cy="381000"/>
            </a:xfrm>
          </p:grpSpPr>
          <p:sp>
            <p:nvSpPr>
              <p:cNvPr id="238" name="TextBox 237"/>
              <p:cNvSpPr txBox="1"/>
              <p:nvPr/>
            </p:nvSpPr>
            <p:spPr>
              <a:xfrm>
                <a:off x="7467600" y="5029200"/>
                <a:ext cx="457200" cy="3583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300" i="1" dirty="0" smtClean="0">
                    <a:latin typeface="Times New Roman" pitchFamily="18" charset="0"/>
                    <a:cs typeface="Times New Roman" pitchFamily="18" charset="0"/>
                  </a:rPr>
                  <a:t>f</a:t>
                </a:r>
                <a:r>
                  <a:rPr lang="en-US" sz="1300" i="1" baseline="-25000" dirty="0" smtClean="0">
                    <a:latin typeface="Times New Roman" pitchFamily="18" charset="0"/>
                    <a:cs typeface="Times New Roman" pitchFamily="18" charset="0"/>
                  </a:rPr>
                  <a:t>N</a:t>
                </a:r>
                <a:endParaRPr lang="en-US" sz="1300" i="1" baseline="-250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239" name="Oval 238"/>
              <p:cNvSpPr>
                <a:spLocks noChangeAspect="1"/>
              </p:cNvSpPr>
              <p:nvPr/>
            </p:nvSpPr>
            <p:spPr>
              <a:xfrm>
                <a:off x="7482840" y="5044440"/>
                <a:ext cx="365760" cy="365760"/>
              </a:xfrm>
              <a:prstGeom prst="ellipse">
                <a:avLst/>
              </a:prstGeom>
              <a:noFill/>
              <a:ln w="222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 baseline="-250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graphicFrame>
          <p:nvGraphicFramePr>
            <p:cNvPr id="212" name="Object 4"/>
            <p:cNvGraphicFramePr>
              <a:graphicFrameLocks noChangeAspect="1"/>
            </p:cNvGraphicFramePr>
            <p:nvPr/>
          </p:nvGraphicFramePr>
          <p:xfrm>
            <a:off x="7315200" y="3657600"/>
            <a:ext cx="381000" cy="1714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98912" name="Equation" r:id="rId5" imgW="330120" imgH="164880" progId="Equation.DSMT4">
                    <p:embed/>
                  </p:oleObj>
                </mc:Choice>
                <mc:Fallback>
                  <p:oleObj name="Equation" r:id="rId5" imgW="330120" imgH="16488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315200" y="3657600"/>
                          <a:ext cx="381000" cy="17145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pSp>
          <p:nvGrpSpPr>
            <p:cNvPr id="10" name="Group 156"/>
            <p:cNvGrpSpPr/>
            <p:nvPr/>
          </p:nvGrpSpPr>
          <p:grpSpPr>
            <a:xfrm>
              <a:off x="5936877" y="3505200"/>
              <a:ext cx="457200" cy="381000"/>
              <a:chOff x="5403477" y="3790950"/>
              <a:chExt cx="457200" cy="381000"/>
            </a:xfrm>
          </p:grpSpPr>
          <p:sp>
            <p:nvSpPr>
              <p:cNvPr id="236" name="Oval 235"/>
              <p:cNvSpPr>
                <a:spLocks noChangeAspect="1"/>
              </p:cNvSpPr>
              <p:nvPr/>
            </p:nvSpPr>
            <p:spPr>
              <a:xfrm>
                <a:off x="5425440" y="3806190"/>
                <a:ext cx="365760" cy="365760"/>
              </a:xfrm>
              <a:prstGeom prst="ellipse">
                <a:avLst/>
              </a:prstGeom>
              <a:noFill/>
              <a:ln w="222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 baseline="-250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237" name="TextBox 236"/>
              <p:cNvSpPr txBox="1"/>
              <p:nvPr/>
            </p:nvSpPr>
            <p:spPr>
              <a:xfrm>
                <a:off x="5403477" y="3790950"/>
                <a:ext cx="457200" cy="3583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300" i="1" dirty="0" smtClean="0">
                    <a:latin typeface="Times New Roman" pitchFamily="18" charset="0"/>
                    <a:cs typeface="Times New Roman" pitchFamily="18" charset="0"/>
                  </a:rPr>
                  <a:t>P</a:t>
                </a:r>
                <a:r>
                  <a:rPr lang="en-US" sz="1300" baseline="-25000" dirty="0" smtClean="0">
                    <a:latin typeface="Times New Roman" pitchFamily="18" charset="0"/>
                    <a:cs typeface="Times New Roman" pitchFamily="18" charset="0"/>
                  </a:rPr>
                  <a:t>1</a:t>
                </a:r>
                <a:endParaRPr lang="en-US" sz="1300" baseline="-250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grpSp>
          <p:nvGrpSpPr>
            <p:cNvPr id="11" name="Group 157"/>
            <p:cNvGrpSpPr/>
            <p:nvPr/>
          </p:nvGrpSpPr>
          <p:grpSpPr>
            <a:xfrm>
              <a:off x="6683936" y="3505200"/>
              <a:ext cx="457200" cy="381000"/>
              <a:chOff x="6150536" y="3733800"/>
              <a:chExt cx="457200" cy="381000"/>
            </a:xfrm>
          </p:grpSpPr>
          <p:sp>
            <p:nvSpPr>
              <p:cNvPr id="234" name="TextBox 233"/>
              <p:cNvSpPr txBox="1"/>
              <p:nvPr/>
            </p:nvSpPr>
            <p:spPr>
              <a:xfrm>
                <a:off x="6150536" y="3733800"/>
                <a:ext cx="457200" cy="3583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300" i="1" dirty="0" smtClean="0">
                    <a:latin typeface="Times New Roman" pitchFamily="18" charset="0"/>
                    <a:cs typeface="Times New Roman" pitchFamily="18" charset="0"/>
                  </a:rPr>
                  <a:t>P</a:t>
                </a:r>
                <a:r>
                  <a:rPr lang="en-US" sz="1300" baseline="-25000" dirty="0" smtClean="0">
                    <a:latin typeface="Times New Roman" pitchFamily="18" charset="0"/>
                    <a:cs typeface="Times New Roman" pitchFamily="18" charset="0"/>
                  </a:rPr>
                  <a:t>2</a:t>
                </a:r>
                <a:endParaRPr lang="en-US" sz="1300" baseline="-250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235" name="Oval 234"/>
              <p:cNvSpPr>
                <a:spLocks noChangeAspect="1"/>
              </p:cNvSpPr>
              <p:nvPr/>
            </p:nvSpPr>
            <p:spPr>
              <a:xfrm>
                <a:off x="6187440" y="3749040"/>
                <a:ext cx="365760" cy="365760"/>
              </a:xfrm>
              <a:prstGeom prst="ellipse">
                <a:avLst/>
              </a:prstGeom>
              <a:noFill/>
              <a:ln w="222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 baseline="-250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grpSp>
          <p:nvGrpSpPr>
            <p:cNvPr id="12" name="Group 158"/>
            <p:cNvGrpSpPr/>
            <p:nvPr/>
          </p:nvGrpSpPr>
          <p:grpSpPr>
            <a:xfrm>
              <a:off x="7991288" y="3505200"/>
              <a:ext cx="457200" cy="381000"/>
              <a:chOff x="7457888" y="3810000"/>
              <a:chExt cx="457200" cy="381000"/>
            </a:xfrm>
          </p:grpSpPr>
          <p:sp>
            <p:nvSpPr>
              <p:cNvPr id="232" name="TextBox 231"/>
              <p:cNvSpPr txBox="1"/>
              <p:nvPr/>
            </p:nvSpPr>
            <p:spPr>
              <a:xfrm>
                <a:off x="7457888" y="3810000"/>
                <a:ext cx="457200" cy="3583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300" i="1" dirty="0" smtClean="0">
                    <a:latin typeface="Times New Roman" pitchFamily="18" charset="0"/>
                    <a:cs typeface="Times New Roman" pitchFamily="18" charset="0"/>
                  </a:rPr>
                  <a:t>P</a:t>
                </a:r>
                <a:r>
                  <a:rPr lang="en-US" sz="1300" i="1" baseline="-25000" dirty="0" smtClean="0">
                    <a:latin typeface="Times New Roman" pitchFamily="18" charset="0"/>
                    <a:cs typeface="Times New Roman" pitchFamily="18" charset="0"/>
                  </a:rPr>
                  <a:t>N</a:t>
                </a:r>
                <a:endParaRPr lang="en-US" sz="1300" i="1" baseline="-250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233" name="Oval 232"/>
              <p:cNvSpPr>
                <a:spLocks noChangeAspect="1"/>
              </p:cNvSpPr>
              <p:nvPr/>
            </p:nvSpPr>
            <p:spPr>
              <a:xfrm>
                <a:off x="7482840" y="3825240"/>
                <a:ext cx="365760" cy="365760"/>
              </a:xfrm>
              <a:prstGeom prst="ellipse">
                <a:avLst/>
              </a:prstGeom>
              <a:noFill/>
              <a:ln w="222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 baseline="-250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grpSp>
          <p:nvGrpSpPr>
            <p:cNvPr id="13" name="Group 180"/>
            <p:cNvGrpSpPr/>
            <p:nvPr/>
          </p:nvGrpSpPr>
          <p:grpSpPr>
            <a:xfrm>
              <a:off x="5288280" y="3261360"/>
              <a:ext cx="2910840" cy="1402080"/>
              <a:chOff x="4754880" y="3566160"/>
              <a:chExt cx="2910840" cy="1402080"/>
            </a:xfrm>
          </p:grpSpPr>
          <p:cxnSp>
            <p:nvCxnSpPr>
              <p:cNvPr id="228" name="Straight Connector 24"/>
              <p:cNvCxnSpPr>
                <a:stCxn id="245" idx="0"/>
                <a:endCxn id="204" idx="4"/>
              </p:cNvCxnSpPr>
              <p:nvPr/>
            </p:nvCxnSpPr>
            <p:spPr>
              <a:xfrm rot="5400000" flipH="1" flipV="1">
                <a:off x="4251960" y="4069080"/>
                <a:ext cx="1005840" cy="0"/>
              </a:xfrm>
              <a:prstGeom prst="line">
                <a:avLst/>
              </a:prstGeom>
              <a:ln w="222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9" name="Straight Connector 228"/>
              <p:cNvCxnSpPr>
                <a:stCxn id="243" idx="0"/>
                <a:endCxn id="236" idx="4"/>
              </p:cNvCxnSpPr>
              <p:nvPr/>
            </p:nvCxnSpPr>
            <p:spPr>
              <a:xfrm rot="5400000" flipH="1" flipV="1">
                <a:off x="5219700" y="4579620"/>
                <a:ext cx="777240" cy="0"/>
              </a:xfrm>
              <a:prstGeom prst="line">
                <a:avLst/>
              </a:prstGeom>
              <a:ln w="222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0" name="Straight Connector 229"/>
              <p:cNvCxnSpPr>
                <a:stCxn id="241" idx="0"/>
                <a:endCxn id="235" idx="4"/>
              </p:cNvCxnSpPr>
              <p:nvPr/>
            </p:nvCxnSpPr>
            <p:spPr>
              <a:xfrm rot="5400000" flipH="1" flipV="1">
                <a:off x="5981700" y="4579620"/>
                <a:ext cx="777240" cy="0"/>
              </a:xfrm>
              <a:prstGeom prst="line">
                <a:avLst/>
              </a:prstGeom>
              <a:ln w="222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1" name="Straight Connector 230"/>
              <p:cNvCxnSpPr>
                <a:stCxn id="239" idx="0"/>
                <a:endCxn id="233" idx="4"/>
              </p:cNvCxnSpPr>
              <p:nvPr/>
            </p:nvCxnSpPr>
            <p:spPr>
              <a:xfrm rot="5400000" flipH="1" flipV="1">
                <a:off x="7277100" y="4579620"/>
                <a:ext cx="777240" cy="0"/>
              </a:xfrm>
              <a:prstGeom prst="line">
                <a:avLst/>
              </a:prstGeom>
              <a:ln w="222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4" name="Group 178"/>
            <p:cNvGrpSpPr/>
            <p:nvPr/>
          </p:nvGrpSpPr>
          <p:grpSpPr>
            <a:xfrm>
              <a:off x="5417595" y="3078480"/>
              <a:ext cx="2598645" cy="624840"/>
              <a:chOff x="4884195" y="3383280"/>
              <a:chExt cx="2598645" cy="624840"/>
            </a:xfrm>
          </p:grpSpPr>
          <p:cxnSp>
            <p:nvCxnSpPr>
              <p:cNvPr id="225" name="Straight Connector 224"/>
              <p:cNvCxnSpPr>
                <a:stCxn id="204" idx="5"/>
                <a:endCxn id="237" idx="1"/>
              </p:cNvCxnSpPr>
              <p:nvPr/>
            </p:nvCxnSpPr>
            <p:spPr>
              <a:xfrm rot="16200000" flipH="1">
                <a:off x="4905554" y="3491238"/>
                <a:ext cx="476564" cy="519282"/>
              </a:xfrm>
              <a:prstGeom prst="line">
                <a:avLst/>
              </a:prstGeom>
              <a:ln w="22225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6" name="Straight Connector 225"/>
              <p:cNvCxnSpPr/>
              <p:nvPr/>
            </p:nvCxnSpPr>
            <p:spPr>
              <a:xfrm>
                <a:off x="4953000" y="3474720"/>
                <a:ext cx="1234440" cy="438912"/>
              </a:xfrm>
              <a:prstGeom prst="line">
                <a:avLst/>
              </a:prstGeom>
              <a:ln w="22225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7" name="Straight Connector 226"/>
              <p:cNvCxnSpPr>
                <a:stCxn id="233" idx="2"/>
                <a:endCxn id="204" idx="6"/>
              </p:cNvCxnSpPr>
              <p:nvPr/>
            </p:nvCxnSpPr>
            <p:spPr>
              <a:xfrm rot="10800000">
                <a:off x="4937760" y="3383280"/>
                <a:ext cx="2545080" cy="624840"/>
              </a:xfrm>
              <a:prstGeom prst="line">
                <a:avLst/>
              </a:prstGeom>
              <a:ln w="22225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218" name="Straight Connector 18"/>
            <p:cNvCxnSpPr>
              <a:stCxn id="236" idx="6"/>
              <a:endCxn id="235" idx="2"/>
            </p:cNvCxnSpPr>
            <p:nvPr/>
          </p:nvCxnSpPr>
          <p:spPr>
            <a:xfrm>
              <a:off x="6324600" y="3703320"/>
              <a:ext cx="396240" cy="0"/>
            </a:xfrm>
            <a:prstGeom prst="line">
              <a:avLst/>
            </a:prstGeom>
            <a:ln w="22225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9" name="Freeform 19"/>
            <p:cNvSpPr/>
            <p:nvPr/>
          </p:nvSpPr>
          <p:spPr>
            <a:xfrm>
              <a:off x="6248400" y="3886200"/>
              <a:ext cx="1845945" cy="228600"/>
            </a:xfrm>
            <a:custGeom>
              <a:avLst/>
              <a:gdLst>
                <a:gd name="connsiteX0" fmla="*/ 0 w 1857375"/>
                <a:gd name="connsiteY0" fmla="*/ 0 h 257175"/>
                <a:gd name="connsiteX1" fmla="*/ 17145 w 1857375"/>
                <a:gd name="connsiteY1" fmla="*/ 5715 h 257175"/>
                <a:gd name="connsiteX2" fmla="*/ 28575 w 1857375"/>
                <a:gd name="connsiteY2" fmla="*/ 34290 h 257175"/>
                <a:gd name="connsiteX3" fmla="*/ 34290 w 1857375"/>
                <a:gd name="connsiteY3" fmla="*/ 51435 h 257175"/>
                <a:gd name="connsiteX4" fmla="*/ 68580 w 1857375"/>
                <a:gd name="connsiteY4" fmla="*/ 85725 h 257175"/>
                <a:gd name="connsiteX5" fmla="*/ 108585 w 1857375"/>
                <a:gd name="connsiteY5" fmla="*/ 125730 h 257175"/>
                <a:gd name="connsiteX6" fmla="*/ 142875 w 1857375"/>
                <a:gd name="connsiteY6" fmla="*/ 154305 h 257175"/>
                <a:gd name="connsiteX7" fmla="*/ 160020 w 1857375"/>
                <a:gd name="connsiteY7" fmla="*/ 160020 h 257175"/>
                <a:gd name="connsiteX8" fmla="*/ 194310 w 1857375"/>
                <a:gd name="connsiteY8" fmla="*/ 182880 h 257175"/>
                <a:gd name="connsiteX9" fmla="*/ 234315 w 1857375"/>
                <a:gd name="connsiteY9" fmla="*/ 194310 h 257175"/>
                <a:gd name="connsiteX10" fmla="*/ 251460 w 1857375"/>
                <a:gd name="connsiteY10" fmla="*/ 205740 h 257175"/>
                <a:gd name="connsiteX11" fmla="*/ 274320 w 1857375"/>
                <a:gd name="connsiteY11" fmla="*/ 211455 h 257175"/>
                <a:gd name="connsiteX12" fmla="*/ 314325 w 1857375"/>
                <a:gd name="connsiteY12" fmla="*/ 222885 h 257175"/>
                <a:gd name="connsiteX13" fmla="*/ 348615 w 1857375"/>
                <a:gd name="connsiteY13" fmla="*/ 228600 h 257175"/>
                <a:gd name="connsiteX14" fmla="*/ 377190 w 1857375"/>
                <a:gd name="connsiteY14" fmla="*/ 234315 h 257175"/>
                <a:gd name="connsiteX15" fmla="*/ 440055 w 1857375"/>
                <a:gd name="connsiteY15" fmla="*/ 245745 h 257175"/>
                <a:gd name="connsiteX16" fmla="*/ 462915 w 1857375"/>
                <a:gd name="connsiteY16" fmla="*/ 251460 h 257175"/>
                <a:gd name="connsiteX17" fmla="*/ 834390 w 1857375"/>
                <a:gd name="connsiteY17" fmla="*/ 257175 h 257175"/>
                <a:gd name="connsiteX18" fmla="*/ 1148715 w 1857375"/>
                <a:gd name="connsiteY18" fmla="*/ 251460 h 257175"/>
                <a:gd name="connsiteX19" fmla="*/ 1388745 w 1857375"/>
                <a:gd name="connsiteY19" fmla="*/ 240030 h 257175"/>
                <a:gd name="connsiteX20" fmla="*/ 1428750 w 1857375"/>
                <a:gd name="connsiteY20" fmla="*/ 234315 h 257175"/>
                <a:gd name="connsiteX21" fmla="*/ 1480185 w 1857375"/>
                <a:gd name="connsiteY21" fmla="*/ 222885 h 257175"/>
                <a:gd name="connsiteX22" fmla="*/ 1508760 w 1857375"/>
                <a:gd name="connsiteY22" fmla="*/ 217170 h 257175"/>
                <a:gd name="connsiteX23" fmla="*/ 1531620 w 1857375"/>
                <a:gd name="connsiteY23" fmla="*/ 205740 h 257175"/>
                <a:gd name="connsiteX24" fmla="*/ 1571625 w 1857375"/>
                <a:gd name="connsiteY24" fmla="*/ 194310 h 257175"/>
                <a:gd name="connsiteX25" fmla="*/ 1588770 w 1857375"/>
                <a:gd name="connsiteY25" fmla="*/ 188595 h 257175"/>
                <a:gd name="connsiteX26" fmla="*/ 1628775 w 1857375"/>
                <a:gd name="connsiteY26" fmla="*/ 182880 h 257175"/>
                <a:gd name="connsiteX27" fmla="*/ 1663065 w 1857375"/>
                <a:gd name="connsiteY27" fmla="*/ 165735 h 257175"/>
                <a:gd name="connsiteX28" fmla="*/ 1680210 w 1857375"/>
                <a:gd name="connsiteY28" fmla="*/ 160020 h 257175"/>
                <a:gd name="connsiteX29" fmla="*/ 1697355 w 1857375"/>
                <a:gd name="connsiteY29" fmla="*/ 148590 h 257175"/>
                <a:gd name="connsiteX30" fmla="*/ 1731645 w 1857375"/>
                <a:gd name="connsiteY30" fmla="*/ 137160 h 257175"/>
                <a:gd name="connsiteX31" fmla="*/ 1765935 w 1857375"/>
                <a:gd name="connsiteY31" fmla="*/ 120015 h 257175"/>
                <a:gd name="connsiteX32" fmla="*/ 1823085 w 1857375"/>
                <a:gd name="connsiteY32" fmla="*/ 80010 h 257175"/>
                <a:gd name="connsiteX33" fmla="*/ 1840230 w 1857375"/>
                <a:gd name="connsiteY33" fmla="*/ 68580 h 257175"/>
                <a:gd name="connsiteX34" fmla="*/ 1845945 w 1857375"/>
                <a:gd name="connsiteY34" fmla="*/ 51435 h 257175"/>
                <a:gd name="connsiteX35" fmla="*/ 1857375 w 1857375"/>
                <a:gd name="connsiteY35" fmla="*/ 34290 h 257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1857375" h="257175">
                  <a:moveTo>
                    <a:pt x="0" y="0"/>
                  </a:moveTo>
                  <a:cubicBezTo>
                    <a:pt x="5715" y="1905"/>
                    <a:pt x="13288" y="1087"/>
                    <a:pt x="17145" y="5715"/>
                  </a:cubicBezTo>
                  <a:cubicBezTo>
                    <a:pt x="23712" y="13596"/>
                    <a:pt x="24973" y="24684"/>
                    <a:pt x="28575" y="34290"/>
                  </a:cubicBezTo>
                  <a:cubicBezTo>
                    <a:pt x="30690" y="39931"/>
                    <a:pt x="30592" y="46680"/>
                    <a:pt x="34290" y="51435"/>
                  </a:cubicBezTo>
                  <a:cubicBezTo>
                    <a:pt x="44214" y="64194"/>
                    <a:pt x="59614" y="72275"/>
                    <a:pt x="68580" y="85725"/>
                  </a:cubicBezTo>
                  <a:cubicBezTo>
                    <a:pt x="94782" y="125027"/>
                    <a:pt x="78408" y="115671"/>
                    <a:pt x="108585" y="125730"/>
                  </a:cubicBezTo>
                  <a:cubicBezTo>
                    <a:pt x="121224" y="138369"/>
                    <a:pt x="126962" y="146348"/>
                    <a:pt x="142875" y="154305"/>
                  </a:cubicBezTo>
                  <a:cubicBezTo>
                    <a:pt x="148263" y="156999"/>
                    <a:pt x="154754" y="157094"/>
                    <a:pt x="160020" y="160020"/>
                  </a:cubicBezTo>
                  <a:cubicBezTo>
                    <a:pt x="172028" y="166691"/>
                    <a:pt x="180983" y="179548"/>
                    <a:pt x="194310" y="182880"/>
                  </a:cubicBezTo>
                  <a:cubicBezTo>
                    <a:pt x="201634" y="184711"/>
                    <a:pt x="226116" y="190211"/>
                    <a:pt x="234315" y="194310"/>
                  </a:cubicBezTo>
                  <a:cubicBezTo>
                    <a:pt x="240458" y="197382"/>
                    <a:pt x="245147" y="203034"/>
                    <a:pt x="251460" y="205740"/>
                  </a:cubicBezTo>
                  <a:cubicBezTo>
                    <a:pt x="258679" y="208834"/>
                    <a:pt x="266768" y="209297"/>
                    <a:pt x="274320" y="211455"/>
                  </a:cubicBezTo>
                  <a:cubicBezTo>
                    <a:pt x="299739" y="218718"/>
                    <a:pt x="284548" y="216930"/>
                    <a:pt x="314325" y="222885"/>
                  </a:cubicBezTo>
                  <a:cubicBezTo>
                    <a:pt x="325688" y="225158"/>
                    <a:pt x="337214" y="226527"/>
                    <a:pt x="348615" y="228600"/>
                  </a:cubicBezTo>
                  <a:cubicBezTo>
                    <a:pt x="358172" y="230338"/>
                    <a:pt x="367633" y="232577"/>
                    <a:pt x="377190" y="234315"/>
                  </a:cubicBezTo>
                  <a:cubicBezTo>
                    <a:pt x="411310" y="240519"/>
                    <a:pt x="408292" y="238687"/>
                    <a:pt x="440055" y="245745"/>
                  </a:cubicBezTo>
                  <a:cubicBezTo>
                    <a:pt x="447722" y="247449"/>
                    <a:pt x="455064" y="251232"/>
                    <a:pt x="462915" y="251460"/>
                  </a:cubicBezTo>
                  <a:cubicBezTo>
                    <a:pt x="586703" y="255048"/>
                    <a:pt x="710565" y="255270"/>
                    <a:pt x="834390" y="257175"/>
                  </a:cubicBezTo>
                  <a:lnTo>
                    <a:pt x="1148715" y="251460"/>
                  </a:lnTo>
                  <a:cubicBezTo>
                    <a:pt x="1228777" y="248984"/>
                    <a:pt x="1388745" y="240030"/>
                    <a:pt x="1388745" y="240030"/>
                  </a:cubicBezTo>
                  <a:cubicBezTo>
                    <a:pt x="1402080" y="238125"/>
                    <a:pt x="1415463" y="236530"/>
                    <a:pt x="1428750" y="234315"/>
                  </a:cubicBezTo>
                  <a:cubicBezTo>
                    <a:pt x="1463223" y="228569"/>
                    <a:pt x="1449360" y="229735"/>
                    <a:pt x="1480185" y="222885"/>
                  </a:cubicBezTo>
                  <a:cubicBezTo>
                    <a:pt x="1489667" y="220778"/>
                    <a:pt x="1499235" y="219075"/>
                    <a:pt x="1508760" y="217170"/>
                  </a:cubicBezTo>
                  <a:cubicBezTo>
                    <a:pt x="1516380" y="213360"/>
                    <a:pt x="1523789" y="209096"/>
                    <a:pt x="1531620" y="205740"/>
                  </a:cubicBezTo>
                  <a:cubicBezTo>
                    <a:pt x="1545323" y="199867"/>
                    <a:pt x="1557125" y="198453"/>
                    <a:pt x="1571625" y="194310"/>
                  </a:cubicBezTo>
                  <a:cubicBezTo>
                    <a:pt x="1577417" y="192655"/>
                    <a:pt x="1582863" y="189776"/>
                    <a:pt x="1588770" y="188595"/>
                  </a:cubicBezTo>
                  <a:cubicBezTo>
                    <a:pt x="1601979" y="185953"/>
                    <a:pt x="1615440" y="184785"/>
                    <a:pt x="1628775" y="182880"/>
                  </a:cubicBezTo>
                  <a:cubicBezTo>
                    <a:pt x="1671869" y="168515"/>
                    <a:pt x="1618750" y="187892"/>
                    <a:pt x="1663065" y="165735"/>
                  </a:cubicBezTo>
                  <a:cubicBezTo>
                    <a:pt x="1668453" y="163041"/>
                    <a:pt x="1674822" y="162714"/>
                    <a:pt x="1680210" y="160020"/>
                  </a:cubicBezTo>
                  <a:cubicBezTo>
                    <a:pt x="1686353" y="156948"/>
                    <a:pt x="1691078" y="151380"/>
                    <a:pt x="1697355" y="148590"/>
                  </a:cubicBezTo>
                  <a:cubicBezTo>
                    <a:pt x="1708365" y="143697"/>
                    <a:pt x="1721620" y="143843"/>
                    <a:pt x="1731645" y="137160"/>
                  </a:cubicBezTo>
                  <a:cubicBezTo>
                    <a:pt x="1753802" y="122388"/>
                    <a:pt x="1742274" y="127902"/>
                    <a:pt x="1765935" y="120015"/>
                  </a:cubicBezTo>
                  <a:cubicBezTo>
                    <a:pt x="1799785" y="94628"/>
                    <a:pt x="1780870" y="108154"/>
                    <a:pt x="1823085" y="80010"/>
                  </a:cubicBezTo>
                  <a:lnTo>
                    <a:pt x="1840230" y="68580"/>
                  </a:lnTo>
                  <a:cubicBezTo>
                    <a:pt x="1842135" y="62865"/>
                    <a:pt x="1843251" y="56823"/>
                    <a:pt x="1845945" y="51435"/>
                  </a:cubicBezTo>
                  <a:cubicBezTo>
                    <a:pt x="1849017" y="45292"/>
                    <a:pt x="1857375" y="34290"/>
                    <a:pt x="1857375" y="34290"/>
                  </a:cubicBezTo>
                </a:path>
              </a:pathLst>
            </a:custGeom>
            <a:ln w="22225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0" name="Freeform 20"/>
            <p:cNvSpPr/>
            <p:nvPr/>
          </p:nvSpPr>
          <p:spPr>
            <a:xfrm>
              <a:off x="7086600" y="3810000"/>
              <a:ext cx="990600" cy="174362"/>
            </a:xfrm>
            <a:custGeom>
              <a:avLst/>
              <a:gdLst>
                <a:gd name="connsiteX0" fmla="*/ 0 w 1040130"/>
                <a:gd name="connsiteY0" fmla="*/ 0 h 202937"/>
                <a:gd name="connsiteX1" fmla="*/ 51435 w 1040130"/>
                <a:gd name="connsiteY1" fmla="*/ 74295 h 202937"/>
                <a:gd name="connsiteX2" fmla="*/ 74295 w 1040130"/>
                <a:gd name="connsiteY2" fmla="*/ 108585 h 202937"/>
                <a:gd name="connsiteX3" fmla="*/ 85725 w 1040130"/>
                <a:gd name="connsiteY3" fmla="*/ 125730 h 202937"/>
                <a:gd name="connsiteX4" fmla="*/ 102870 w 1040130"/>
                <a:gd name="connsiteY4" fmla="*/ 137160 h 202937"/>
                <a:gd name="connsiteX5" fmla="*/ 137160 w 1040130"/>
                <a:gd name="connsiteY5" fmla="*/ 148590 h 202937"/>
                <a:gd name="connsiteX6" fmla="*/ 205740 w 1040130"/>
                <a:gd name="connsiteY6" fmla="*/ 160020 h 202937"/>
                <a:gd name="connsiteX7" fmla="*/ 280035 w 1040130"/>
                <a:gd name="connsiteY7" fmla="*/ 165735 h 202937"/>
                <a:gd name="connsiteX8" fmla="*/ 314325 w 1040130"/>
                <a:gd name="connsiteY8" fmla="*/ 171450 h 202937"/>
                <a:gd name="connsiteX9" fmla="*/ 365760 w 1040130"/>
                <a:gd name="connsiteY9" fmla="*/ 177165 h 202937"/>
                <a:gd name="connsiteX10" fmla="*/ 388620 w 1040130"/>
                <a:gd name="connsiteY10" fmla="*/ 182880 h 202937"/>
                <a:gd name="connsiteX11" fmla="*/ 468630 w 1040130"/>
                <a:gd name="connsiteY11" fmla="*/ 188595 h 202937"/>
                <a:gd name="connsiteX12" fmla="*/ 640080 w 1040130"/>
                <a:gd name="connsiteY12" fmla="*/ 188595 h 202937"/>
                <a:gd name="connsiteX13" fmla="*/ 657225 w 1040130"/>
                <a:gd name="connsiteY13" fmla="*/ 182880 h 202937"/>
                <a:gd name="connsiteX14" fmla="*/ 691515 w 1040130"/>
                <a:gd name="connsiteY14" fmla="*/ 177165 h 202937"/>
                <a:gd name="connsiteX15" fmla="*/ 708660 w 1040130"/>
                <a:gd name="connsiteY15" fmla="*/ 171450 h 202937"/>
                <a:gd name="connsiteX16" fmla="*/ 737235 w 1040130"/>
                <a:gd name="connsiteY16" fmla="*/ 165735 h 202937"/>
                <a:gd name="connsiteX17" fmla="*/ 760095 w 1040130"/>
                <a:gd name="connsiteY17" fmla="*/ 160020 h 202937"/>
                <a:gd name="connsiteX18" fmla="*/ 788670 w 1040130"/>
                <a:gd name="connsiteY18" fmla="*/ 154305 h 202937"/>
                <a:gd name="connsiteX19" fmla="*/ 811530 w 1040130"/>
                <a:gd name="connsiteY19" fmla="*/ 148590 h 202937"/>
                <a:gd name="connsiteX20" fmla="*/ 845820 w 1040130"/>
                <a:gd name="connsiteY20" fmla="*/ 142875 h 202937"/>
                <a:gd name="connsiteX21" fmla="*/ 897255 w 1040130"/>
                <a:gd name="connsiteY21" fmla="*/ 125730 h 202937"/>
                <a:gd name="connsiteX22" fmla="*/ 914400 w 1040130"/>
                <a:gd name="connsiteY22" fmla="*/ 120015 h 202937"/>
                <a:gd name="connsiteX23" fmla="*/ 931545 w 1040130"/>
                <a:gd name="connsiteY23" fmla="*/ 108585 h 202937"/>
                <a:gd name="connsiteX24" fmla="*/ 965835 w 1040130"/>
                <a:gd name="connsiteY24" fmla="*/ 97155 h 202937"/>
                <a:gd name="connsiteX25" fmla="*/ 982980 w 1040130"/>
                <a:gd name="connsiteY25" fmla="*/ 85725 h 202937"/>
                <a:gd name="connsiteX26" fmla="*/ 1017270 w 1040130"/>
                <a:gd name="connsiteY26" fmla="*/ 74295 h 202937"/>
                <a:gd name="connsiteX27" fmla="*/ 1040130 w 1040130"/>
                <a:gd name="connsiteY27" fmla="*/ 62865 h 2029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1040130" h="202937">
                  <a:moveTo>
                    <a:pt x="0" y="0"/>
                  </a:moveTo>
                  <a:cubicBezTo>
                    <a:pt x="34408" y="34408"/>
                    <a:pt x="8715" y="5943"/>
                    <a:pt x="51435" y="74295"/>
                  </a:cubicBezTo>
                  <a:cubicBezTo>
                    <a:pt x="58716" y="85944"/>
                    <a:pt x="66675" y="97155"/>
                    <a:pt x="74295" y="108585"/>
                  </a:cubicBezTo>
                  <a:cubicBezTo>
                    <a:pt x="78105" y="114300"/>
                    <a:pt x="80010" y="121920"/>
                    <a:pt x="85725" y="125730"/>
                  </a:cubicBezTo>
                  <a:cubicBezTo>
                    <a:pt x="91440" y="129540"/>
                    <a:pt x="96593" y="134370"/>
                    <a:pt x="102870" y="137160"/>
                  </a:cubicBezTo>
                  <a:cubicBezTo>
                    <a:pt x="113880" y="142053"/>
                    <a:pt x="125730" y="144780"/>
                    <a:pt x="137160" y="148590"/>
                  </a:cubicBezTo>
                  <a:cubicBezTo>
                    <a:pt x="168999" y="159203"/>
                    <a:pt x="153103" y="155235"/>
                    <a:pt x="205740" y="160020"/>
                  </a:cubicBezTo>
                  <a:cubicBezTo>
                    <a:pt x="230476" y="162269"/>
                    <a:pt x="255270" y="163830"/>
                    <a:pt x="280035" y="165735"/>
                  </a:cubicBezTo>
                  <a:cubicBezTo>
                    <a:pt x="291465" y="167640"/>
                    <a:pt x="302839" y="169919"/>
                    <a:pt x="314325" y="171450"/>
                  </a:cubicBezTo>
                  <a:cubicBezTo>
                    <a:pt x="331424" y="173730"/>
                    <a:pt x="348710" y="174542"/>
                    <a:pt x="365760" y="177165"/>
                  </a:cubicBezTo>
                  <a:cubicBezTo>
                    <a:pt x="373523" y="178359"/>
                    <a:pt x="380814" y="182013"/>
                    <a:pt x="388620" y="182880"/>
                  </a:cubicBezTo>
                  <a:cubicBezTo>
                    <a:pt x="415194" y="185833"/>
                    <a:pt x="441960" y="186690"/>
                    <a:pt x="468630" y="188595"/>
                  </a:cubicBezTo>
                  <a:cubicBezTo>
                    <a:pt x="540342" y="202937"/>
                    <a:pt x="505166" y="198232"/>
                    <a:pt x="640080" y="188595"/>
                  </a:cubicBezTo>
                  <a:cubicBezTo>
                    <a:pt x="646089" y="188166"/>
                    <a:pt x="651344" y="184187"/>
                    <a:pt x="657225" y="182880"/>
                  </a:cubicBezTo>
                  <a:cubicBezTo>
                    <a:pt x="668537" y="180366"/>
                    <a:pt x="680203" y="179679"/>
                    <a:pt x="691515" y="177165"/>
                  </a:cubicBezTo>
                  <a:cubicBezTo>
                    <a:pt x="697396" y="175858"/>
                    <a:pt x="702816" y="172911"/>
                    <a:pt x="708660" y="171450"/>
                  </a:cubicBezTo>
                  <a:cubicBezTo>
                    <a:pt x="718084" y="169094"/>
                    <a:pt x="727753" y="167842"/>
                    <a:pt x="737235" y="165735"/>
                  </a:cubicBezTo>
                  <a:cubicBezTo>
                    <a:pt x="744902" y="164031"/>
                    <a:pt x="752428" y="161724"/>
                    <a:pt x="760095" y="160020"/>
                  </a:cubicBezTo>
                  <a:cubicBezTo>
                    <a:pt x="769577" y="157913"/>
                    <a:pt x="779188" y="156412"/>
                    <a:pt x="788670" y="154305"/>
                  </a:cubicBezTo>
                  <a:cubicBezTo>
                    <a:pt x="796337" y="152601"/>
                    <a:pt x="803828" y="150130"/>
                    <a:pt x="811530" y="148590"/>
                  </a:cubicBezTo>
                  <a:cubicBezTo>
                    <a:pt x="822893" y="146317"/>
                    <a:pt x="834578" y="145685"/>
                    <a:pt x="845820" y="142875"/>
                  </a:cubicBezTo>
                  <a:lnTo>
                    <a:pt x="897255" y="125730"/>
                  </a:lnTo>
                  <a:cubicBezTo>
                    <a:pt x="902970" y="123825"/>
                    <a:pt x="909388" y="123357"/>
                    <a:pt x="914400" y="120015"/>
                  </a:cubicBezTo>
                  <a:cubicBezTo>
                    <a:pt x="920115" y="116205"/>
                    <a:pt x="925268" y="111375"/>
                    <a:pt x="931545" y="108585"/>
                  </a:cubicBezTo>
                  <a:cubicBezTo>
                    <a:pt x="942555" y="103692"/>
                    <a:pt x="955810" y="103838"/>
                    <a:pt x="965835" y="97155"/>
                  </a:cubicBezTo>
                  <a:cubicBezTo>
                    <a:pt x="971550" y="93345"/>
                    <a:pt x="976703" y="88515"/>
                    <a:pt x="982980" y="85725"/>
                  </a:cubicBezTo>
                  <a:cubicBezTo>
                    <a:pt x="993990" y="80832"/>
                    <a:pt x="1005840" y="78105"/>
                    <a:pt x="1017270" y="74295"/>
                  </a:cubicBezTo>
                  <a:cubicBezTo>
                    <a:pt x="1036971" y="67728"/>
                    <a:pt x="1030155" y="72840"/>
                    <a:pt x="1040130" y="62865"/>
                  </a:cubicBezTo>
                </a:path>
              </a:pathLst>
            </a:custGeom>
            <a:ln w="22225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5" name="Group 176"/>
            <p:cNvGrpSpPr/>
            <p:nvPr/>
          </p:nvGrpSpPr>
          <p:grpSpPr>
            <a:xfrm>
              <a:off x="5334000" y="1524000"/>
              <a:ext cx="1577564" cy="1425164"/>
              <a:chOff x="4800600" y="1828800"/>
              <a:chExt cx="1577564" cy="1425164"/>
            </a:xfrm>
          </p:grpSpPr>
          <p:cxnSp>
            <p:nvCxnSpPr>
              <p:cNvPr id="222" name="Straight Connector 221"/>
              <p:cNvCxnSpPr>
                <a:stCxn id="204" idx="7"/>
              </p:cNvCxnSpPr>
              <p:nvPr/>
            </p:nvCxnSpPr>
            <p:spPr>
              <a:xfrm rot="5400000" flipH="1" flipV="1">
                <a:off x="5310916" y="2240280"/>
                <a:ext cx="586964" cy="1440404"/>
              </a:xfrm>
              <a:prstGeom prst="line">
                <a:avLst/>
              </a:prstGeom>
              <a:ln w="222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3" name="Straight Connector 16"/>
              <p:cNvCxnSpPr>
                <a:endCxn id="205" idx="3"/>
              </p:cNvCxnSpPr>
              <p:nvPr/>
            </p:nvCxnSpPr>
            <p:spPr>
              <a:xfrm rot="5400000" flipH="1" flipV="1">
                <a:off x="4488180" y="2148616"/>
                <a:ext cx="1364204" cy="739364"/>
              </a:xfrm>
              <a:prstGeom prst="line">
                <a:avLst/>
              </a:prstGeom>
              <a:ln w="222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4" name="Straight Connector 17"/>
              <p:cNvCxnSpPr>
                <a:endCxn id="203" idx="1"/>
              </p:cNvCxnSpPr>
              <p:nvPr/>
            </p:nvCxnSpPr>
            <p:spPr>
              <a:xfrm rot="16200000" flipH="1">
                <a:off x="5731764" y="1888236"/>
                <a:ext cx="705836" cy="586964"/>
              </a:xfrm>
              <a:prstGeom prst="line">
                <a:avLst/>
              </a:prstGeom>
              <a:ln w="222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53" name="Subtitle 2"/>
          <p:cNvSpPr txBox="1">
            <a:spLocks/>
          </p:cNvSpPr>
          <p:nvPr/>
        </p:nvSpPr>
        <p:spPr>
          <a:xfrm>
            <a:off x="4495800" y="1295400"/>
            <a:ext cx="1600200" cy="3810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200" b="1" i="0" u="sng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Approach:</a:t>
            </a:r>
            <a:endParaRPr kumimoji="0" lang="en-US" sz="2200" b="1" i="0" u="sng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16" name="Group 85"/>
          <p:cNvGrpSpPr/>
          <p:nvPr/>
        </p:nvGrpSpPr>
        <p:grpSpPr>
          <a:xfrm>
            <a:off x="1563624" y="1335024"/>
            <a:ext cx="2186194" cy="2051913"/>
            <a:chOff x="4900406" y="2215287"/>
            <a:chExt cx="2186194" cy="2051913"/>
          </a:xfrm>
        </p:grpSpPr>
        <p:cxnSp>
          <p:nvCxnSpPr>
            <p:cNvPr id="74" name="Straight Connector 73"/>
            <p:cNvCxnSpPr/>
            <p:nvPr/>
          </p:nvCxnSpPr>
          <p:spPr>
            <a:xfrm rot="5400000" flipH="1" flipV="1">
              <a:off x="5451760" y="3086322"/>
              <a:ext cx="805252" cy="590900"/>
            </a:xfrm>
            <a:prstGeom prst="line">
              <a:avLst/>
            </a:prstGeom>
            <a:ln w="22225">
              <a:solidFill>
                <a:srgbClr val="0000FF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/>
            <p:cNvCxnSpPr/>
            <p:nvPr/>
          </p:nvCxnSpPr>
          <p:spPr>
            <a:xfrm rot="5400000" flipH="1" flipV="1">
              <a:off x="5820016" y="3352159"/>
              <a:ext cx="762829" cy="101648"/>
            </a:xfrm>
            <a:prstGeom prst="line">
              <a:avLst/>
            </a:prstGeom>
            <a:ln w="22225">
              <a:solidFill>
                <a:srgbClr val="0000FF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/>
            <p:cNvCxnSpPr/>
            <p:nvPr/>
          </p:nvCxnSpPr>
          <p:spPr>
            <a:xfrm rot="16200000" flipV="1">
              <a:off x="6281046" y="3052773"/>
              <a:ext cx="859745" cy="712490"/>
            </a:xfrm>
            <a:prstGeom prst="line">
              <a:avLst/>
            </a:prstGeom>
            <a:ln w="22225">
              <a:solidFill>
                <a:srgbClr val="0000FF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/>
            <p:cNvCxnSpPr/>
            <p:nvPr/>
          </p:nvCxnSpPr>
          <p:spPr>
            <a:xfrm rot="16200000" flipH="1">
              <a:off x="4983529" y="3531938"/>
              <a:ext cx="377438" cy="411271"/>
            </a:xfrm>
            <a:prstGeom prst="line">
              <a:avLst/>
            </a:prstGeom>
            <a:ln w="22225">
              <a:solidFill>
                <a:srgbClr val="0000FF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/>
            <p:cNvCxnSpPr/>
            <p:nvPr/>
          </p:nvCxnSpPr>
          <p:spPr>
            <a:xfrm>
              <a:off x="5021107" y="3518855"/>
              <a:ext cx="977677" cy="347618"/>
            </a:xfrm>
            <a:prstGeom prst="line">
              <a:avLst/>
            </a:prstGeom>
            <a:ln w="22225">
              <a:solidFill>
                <a:srgbClr val="0000FF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/>
            <p:cNvCxnSpPr/>
            <p:nvPr/>
          </p:nvCxnSpPr>
          <p:spPr>
            <a:xfrm rot="10800000">
              <a:off x="5009036" y="3446435"/>
              <a:ext cx="2015704" cy="494873"/>
            </a:xfrm>
            <a:prstGeom prst="line">
              <a:avLst/>
            </a:prstGeom>
            <a:ln w="22225">
              <a:solidFill>
                <a:srgbClr val="0000FF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18"/>
            <p:cNvCxnSpPr/>
            <p:nvPr/>
          </p:nvCxnSpPr>
          <p:spPr>
            <a:xfrm>
              <a:off x="5684962" y="3941308"/>
              <a:ext cx="313822" cy="0"/>
            </a:xfrm>
            <a:prstGeom prst="line">
              <a:avLst/>
            </a:prstGeom>
            <a:ln w="22225">
              <a:solidFill>
                <a:srgbClr val="0000FF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1" name="Freeform 19"/>
            <p:cNvSpPr/>
            <p:nvPr/>
          </p:nvSpPr>
          <p:spPr>
            <a:xfrm>
              <a:off x="5624611" y="4086149"/>
              <a:ext cx="1461989" cy="181051"/>
            </a:xfrm>
            <a:custGeom>
              <a:avLst/>
              <a:gdLst>
                <a:gd name="connsiteX0" fmla="*/ 0 w 1857375"/>
                <a:gd name="connsiteY0" fmla="*/ 0 h 257175"/>
                <a:gd name="connsiteX1" fmla="*/ 17145 w 1857375"/>
                <a:gd name="connsiteY1" fmla="*/ 5715 h 257175"/>
                <a:gd name="connsiteX2" fmla="*/ 28575 w 1857375"/>
                <a:gd name="connsiteY2" fmla="*/ 34290 h 257175"/>
                <a:gd name="connsiteX3" fmla="*/ 34290 w 1857375"/>
                <a:gd name="connsiteY3" fmla="*/ 51435 h 257175"/>
                <a:gd name="connsiteX4" fmla="*/ 68580 w 1857375"/>
                <a:gd name="connsiteY4" fmla="*/ 85725 h 257175"/>
                <a:gd name="connsiteX5" fmla="*/ 108585 w 1857375"/>
                <a:gd name="connsiteY5" fmla="*/ 125730 h 257175"/>
                <a:gd name="connsiteX6" fmla="*/ 142875 w 1857375"/>
                <a:gd name="connsiteY6" fmla="*/ 154305 h 257175"/>
                <a:gd name="connsiteX7" fmla="*/ 160020 w 1857375"/>
                <a:gd name="connsiteY7" fmla="*/ 160020 h 257175"/>
                <a:gd name="connsiteX8" fmla="*/ 194310 w 1857375"/>
                <a:gd name="connsiteY8" fmla="*/ 182880 h 257175"/>
                <a:gd name="connsiteX9" fmla="*/ 234315 w 1857375"/>
                <a:gd name="connsiteY9" fmla="*/ 194310 h 257175"/>
                <a:gd name="connsiteX10" fmla="*/ 251460 w 1857375"/>
                <a:gd name="connsiteY10" fmla="*/ 205740 h 257175"/>
                <a:gd name="connsiteX11" fmla="*/ 274320 w 1857375"/>
                <a:gd name="connsiteY11" fmla="*/ 211455 h 257175"/>
                <a:gd name="connsiteX12" fmla="*/ 314325 w 1857375"/>
                <a:gd name="connsiteY12" fmla="*/ 222885 h 257175"/>
                <a:gd name="connsiteX13" fmla="*/ 348615 w 1857375"/>
                <a:gd name="connsiteY13" fmla="*/ 228600 h 257175"/>
                <a:gd name="connsiteX14" fmla="*/ 377190 w 1857375"/>
                <a:gd name="connsiteY14" fmla="*/ 234315 h 257175"/>
                <a:gd name="connsiteX15" fmla="*/ 440055 w 1857375"/>
                <a:gd name="connsiteY15" fmla="*/ 245745 h 257175"/>
                <a:gd name="connsiteX16" fmla="*/ 462915 w 1857375"/>
                <a:gd name="connsiteY16" fmla="*/ 251460 h 257175"/>
                <a:gd name="connsiteX17" fmla="*/ 834390 w 1857375"/>
                <a:gd name="connsiteY17" fmla="*/ 257175 h 257175"/>
                <a:gd name="connsiteX18" fmla="*/ 1148715 w 1857375"/>
                <a:gd name="connsiteY18" fmla="*/ 251460 h 257175"/>
                <a:gd name="connsiteX19" fmla="*/ 1388745 w 1857375"/>
                <a:gd name="connsiteY19" fmla="*/ 240030 h 257175"/>
                <a:gd name="connsiteX20" fmla="*/ 1428750 w 1857375"/>
                <a:gd name="connsiteY20" fmla="*/ 234315 h 257175"/>
                <a:gd name="connsiteX21" fmla="*/ 1480185 w 1857375"/>
                <a:gd name="connsiteY21" fmla="*/ 222885 h 257175"/>
                <a:gd name="connsiteX22" fmla="*/ 1508760 w 1857375"/>
                <a:gd name="connsiteY22" fmla="*/ 217170 h 257175"/>
                <a:gd name="connsiteX23" fmla="*/ 1531620 w 1857375"/>
                <a:gd name="connsiteY23" fmla="*/ 205740 h 257175"/>
                <a:gd name="connsiteX24" fmla="*/ 1571625 w 1857375"/>
                <a:gd name="connsiteY24" fmla="*/ 194310 h 257175"/>
                <a:gd name="connsiteX25" fmla="*/ 1588770 w 1857375"/>
                <a:gd name="connsiteY25" fmla="*/ 188595 h 257175"/>
                <a:gd name="connsiteX26" fmla="*/ 1628775 w 1857375"/>
                <a:gd name="connsiteY26" fmla="*/ 182880 h 257175"/>
                <a:gd name="connsiteX27" fmla="*/ 1663065 w 1857375"/>
                <a:gd name="connsiteY27" fmla="*/ 165735 h 257175"/>
                <a:gd name="connsiteX28" fmla="*/ 1680210 w 1857375"/>
                <a:gd name="connsiteY28" fmla="*/ 160020 h 257175"/>
                <a:gd name="connsiteX29" fmla="*/ 1697355 w 1857375"/>
                <a:gd name="connsiteY29" fmla="*/ 148590 h 257175"/>
                <a:gd name="connsiteX30" fmla="*/ 1731645 w 1857375"/>
                <a:gd name="connsiteY30" fmla="*/ 137160 h 257175"/>
                <a:gd name="connsiteX31" fmla="*/ 1765935 w 1857375"/>
                <a:gd name="connsiteY31" fmla="*/ 120015 h 257175"/>
                <a:gd name="connsiteX32" fmla="*/ 1823085 w 1857375"/>
                <a:gd name="connsiteY32" fmla="*/ 80010 h 257175"/>
                <a:gd name="connsiteX33" fmla="*/ 1840230 w 1857375"/>
                <a:gd name="connsiteY33" fmla="*/ 68580 h 257175"/>
                <a:gd name="connsiteX34" fmla="*/ 1845945 w 1857375"/>
                <a:gd name="connsiteY34" fmla="*/ 51435 h 257175"/>
                <a:gd name="connsiteX35" fmla="*/ 1857375 w 1857375"/>
                <a:gd name="connsiteY35" fmla="*/ 34290 h 257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1857375" h="257175">
                  <a:moveTo>
                    <a:pt x="0" y="0"/>
                  </a:moveTo>
                  <a:cubicBezTo>
                    <a:pt x="5715" y="1905"/>
                    <a:pt x="13288" y="1087"/>
                    <a:pt x="17145" y="5715"/>
                  </a:cubicBezTo>
                  <a:cubicBezTo>
                    <a:pt x="23712" y="13596"/>
                    <a:pt x="24973" y="24684"/>
                    <a:pt x="28575" y="34290"/>
                  </a:cubicBezTo>
                  <a:cubicBezTo>
                    <a:pt x="30690" y="39931"/>
                    <a:pt x="30592" y="46680"/>
                    <a:pt x="34290" y="51435"/>
                  </a:cubicBezTo>
                  <a:cubicBezTo>
                    <a:pt x="44214" y="64194"/>
                    <a:pt x="59614" y="72275"/>
                    <a:pt x="68580" y="85725"/>
                  </a:cubicBezTo>
                  <a:cubicBezTo>
                    <a:pt x="94782" y="125027"/>
                    <a:pt x="78408" y="115671"/>
                    <a:pt x="108585" y="125730"/>
                  </a:cubicBezTo>
                  <a:cubicBezTo>
                    <a:pt x="121224" y="138369"/>
                    <a:pt x="126962" y="146348"/>
                    <a:pt x="142875" y="154305"/>
                  </a:cubicBezTo>
                  <a:cubicBezTo>
                    <a:pt x="148263" y="156999"/>
                    <a:pt x="154754" y="157094"/>
                    <a:pt x="160020" y="160020"/>
                  </a:cubicBezTo>
                  <a:cubicBezTo>
                    <a:pt x="172028" y="166691"/>
                    <a:pt x="180983" y="179548"/>
                    <a:pt x="194310" y="182880"/>
                  </a:cubicBezTo>
                  <a:cubicBezTo>
                    <a:pt x="201634" y="184711"/>
                    <a:pt x="226116" y="190211"/>
                    <a:pt x="234315" y="194310"/>
                  </a:cubicBezTo>
                  <a:cubicBezTo>
                    <a:pt x="240458" y="197382"/>
                    <a:pt x="245147" y="203034"/>
                    <a:pt x="251460" y="205740"/>
                  </a:cubicBezTo>
                  <a:cubicBezTo>
                    <a:pt x="258679" y="208834"/>
                    <a:pt x="266768" y="209297"/>
                    <a:pt x="274320" y="211455"/>
                  </a:cubicBezTo>
                  <a:cubicBezTo>
                    <a:pt x="299739" y="218718"/>
                    <a:pt x="284548" y="216930"/>
                    <a:pt x="314325" y="222885"/>
                  </a:cubicBezTo>
                  <a:cubicBezTo>
                    <a:pt x="325688" y="225158"/>
                    <a:pt x="337214" y="226527"/>
                    <a:pt x="348615" y="228600"/>
                  </a:cubicBezTo>
                  <a:cubicBezTo>
                    <a:pt x="358172" y="230338"/>
                    <a:pt x="367633" y="232577"/>
                    <a:pt x="377190" y="234315"/>
                  </a:cubicBezTo>
                  <a:cubicBezTo>
                    <a:pt x="411310" y="240519"/>
                    <a:pt x="408292" y="238687"/>
                    <a:pt x="440055" y="245745"/>
                  </a:cubicBezTo>
                  <a:cubicBezTo>
                    <a:pt x="447722" y="247449"/>
                    <a:pt x="455064" y="251232"/>
                    <a:pt x="462915" y="251460"/>
                  </a:cubicBezTo>
                  <a:cubicBezTo>
                    <a:pt x="586703" y="255048"/>
                    <a:pt x="710565" y="255270"/>
                    <a:pt x="834390" y="257175"/>
                  </a:cubicBezTo>
                  <a:lnTo>
                    <a:pt x="1148715" y="251460"/>
                  </a:lnTo>
                  <a:cubicBezTo>
                    <a:pt x="1228777" y="248984"/>
                    <a:pt x="1388745" y="240030"/>
                    <a:pt x="1388745" y="240030"/>
                  </a:cubicBezTo>
                  <a:cubicBezTo>
                    <a:pt x="1402080" y="238125"/>
                    <a:pt x="1415463" y="236530"/>
                    <a:pt x="1428750" y="234315"/>
                  </a:cubicBezTo>
                  <a:cubicBezTo>
                    <a:pt x="1463223" y="228569"/>
                    <a:pt x="1449360" y="229735"/>
                    <a:pt x="1480185" y="222885"/>
                  </a:cubicBezTo>
                  <a:cubicBezTo>
                    <a:pt x="1489667" y="220778"/>
                    <a:pt x="1499235" y="219075"/>
                    <a:pt x="1508760" y="217170"/>
                  </a:cubicBezTo>
                  <a:cubicBezTo>
                    <a:pt x="1516380" y="213360"/>
                    <a:pt x="1523789" y="209096"/>
                    <a:pt x="1531620" y="205740"/>
                  </a:cubicBezTo>
                  <a:cubicBezTo>
                    <a:pt x="1545323" y="199867"/>
                    <a:pt x="1557125" y="198453"/>
                    <a:pt x="1571625" y="194310"/>
                  </a:cubicBezTo>
                  <a:cubicBezTo>
                    <a:pt x="1577417" y="192655"/>
                    <a:pt x="1582863" y="189776"/>
                    <a:pt x="1588770" y="188595"/>
                  </a:cubicBezTo>
                  <a:cubicBezTo>
                    <a:pt x="1601979" y="185953"/>
                    <a:pt x="1615440" y="184785"/>
                    <a:pt x="1628775" y="182880"/>
                  </a:cubicBezTo>
                  <a:cubicBezTo>
                    <a:pt x="1671869" y="168515"/>
                    <a:pt x="1618750" y="187892"/>
                    <a:pt x="1663065" y="165735"/>
                  </a:cubicBezTo>
                  <a:cubicBezTo>
                    <a:pt x="1668453" y="163041"/>
                    <a:pt x="1674822" y="162714"/>
                    <a:pt x="1680210" y="160020"/>
                  </a:cubicBezTo>
                  <a:cubicBezTo>
                    <a:pt x="1686353" y="156948"/>
                    <a:pt x="1691078" y="151380"/>
                    <a:pt x="1697355" y="148590"/>
                  </a:cubicBezTo>
                  <a:cubicBezTo>
                    <a:pt x="1708365" y="143697"/>
                    <a:pt x="1721620" y="143843"/>
                    <a:pt x="1731645" y="137160"/>
                  </a:cubicBezTo>
                  <a:cubicBezTo>
                    <a:pt x="1753802" y="122388"/>
                    <a:pt x="1742274" y="127902"/>
                    <a:pt x="1765935" y="120015"/>
                  </a:cubicBezTo>
                  <a:cubicBezTo>
                    <a:pt x="1799785" y="94628"/>
                    <a:pt x="1780870" y="108154"/>
                    <a:pt x="1823085" y="80010"/>
                  </a:cubicBezTo>
                  <a:lnTo>
                    <a:pt x="1840230" y="68580"/>
                  </a:lnTo>
                  <a:cubicBezTo>
                    <a:pt x="1842135" y="62865"/>
                    <a:pt x="1843251" y="56823"/>
                    <a:pt x="1845945" y="51435"/>
                  </a:cubicBezTo>
                  <a:cubicBezTo>
                    <a:pt x="1849017" y="45292"/>
                    <a:pt x="1857375" y="34290"/>
                    <a:pt x="1857375" y="34290"/>
                  </a:cubicBezTo>
                </a:path>
              </a:pathLst>
            </a:custGeom>
            <a:ln w="22225">
              <a:solidFill>
                <a:srgbClr val="0000FF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" name="Freeform 20"/>
            <p:cNvSpPr/>
            <p:nvPr/>
          </p:nvSpPr>
          <p:spPr>
            <a:xfrm>
              <a:off x="6288466" y="4025799"/>
              <a:ext cx="784555" cy="138095"/>
            </a:xfrm>
            <a:custGeom>
              <a:avLst/>
              <a:gdLst>
                <a:gd name="connsiteX0" fmla="*/ 0 w 1040130"/>
                <a:gd name="connsiteY0" fmla="*/ 0 h 202937"/>
                <a:gd name="connsiteX1" fmla="*/ 51435 w 1040130"/>
                <a:gd name="connsiteY1" fmla="*/ 74295 h 202937"/>
                <a:gd name="connsiteX2" fmla="*/ 74295 w 1040130"/>
                <a:gd name="connsiteY2" fmla="*/ 108585 h 202937"/>
                <a:gd name="connsiteX3" fmla="*/ 85725 w 1040130"/>
                <a:gd name="connsiteY3" fmla="*/ 125730 h 202937"/>
                <a:gd name="connsiteX4" fmla="*/ 102870 w 1040130"/>
                <a:gd name="connsiteY4" fmla="*/ 137160 h 202937"/>
                <a:gd name="connsiteX5" fmla="*/ 137160 w 1040130"/>
                <a:gd name="connsiteY5" fmla="*/ 148590 h 202937"/>
                <a:gd name="connsiteX6" fmla="*/ 205740 w 1040130"/>
                <a:gd name="connsiteY6" fmla="*/ 160020 h 202937"/>
                <a:gd name="connsiteX7" fmla="*/ 280035 w 1040130"/>
                <a:gd name="connsiteY7" fmla="*/ 165735 h 202937"/>
                <a:gd name="connsiteX8" fmla="*/ 314325 w 1040130"/>
                <a:gd name="connsiteY8" fmla="*/ 171450 h 202937"/>
                <a:gd name="connsiteX9" fmla="*/ 365760 w 1040130"/>
                <a:gd name="connsiteY9" fmla="*/ 177165 h 202937"/>
                <a:gd name="connsiteX10" fmla="*/ 388620 w 1040130"/>
                <a:gd name="connsiteY10" fmla="*/ 182880 h 202937"/>
                <a:gd name="connsiteX11" fmla="*/ 468630 w 1040130"/>
                <a:gd name="connsiteY11" fmla="*/ 188595 h 202937"/>
                <a:gd name="connsiteX12" fmla="*/ 640080 w 1040130"/>
                <a:gd name="connsiteY12" fmla="*/ 188595 h 202937"/>
                <a:gd name="connsiteX13" fmla="*/ 657225 w 1040130"/>
                <a:gd name="connsiteY13" fmla="*/ 182880 h 202937"/>
                <a:gd name="connsiteX14" fmla="*/ 691515 w 1040130"/>
                <a:gd name="connsiteY14" fmla="*/ 177165 h 202937"/>
                <a:gd name="connsiteX15" fmla="*/ 708660 w 1040130"/>
                <a:gd name="connsiteY15" fmla="*/ 171450 h 202937"/>
                <a:gd name="connsiteX16" fmla="*/ 737235 w 1040130"/>
                <a:gd name="connsiteY16" fmla="*/ 165735 h 202937"/>
                <a:gd name="connsiteX17" fmla="*/ 760095 w 1040130"/>
                <a:gd name="connsiteY17" fmla="*/ 160020 h 202937"/>
                <a:gd name="connsiteX18" fmla="*/ 788670 w 1040130"/>
                <a:gd name="connsiteY18" fmla="*/ 154305 h 202937"/>
                <a:gd name="connsiteX19" fmla="*/ 811530 w 1040130"/>
                <a:gd name="connsiteY19" fmla="*/ 148590 h 202937"/>
                <a:gd name="connsiteX20" fmla="*/ 845820 w 1040130"/>
                <a:gd name="connsiteY20" fmla="*/ 142875 h 202937"/>
                <a:gd name="connsiteX21" fmla="*/ 897255 w 1040130"/>
                <a:gd name="connsiteY21" fmla="*/ 125730 h 202937"/>
                <a:gd name="connsiteX22" fmla="*/ 914400 w 1040130"/>
                <a:gd name="connsiteY22" fmla="*/ 120015 h 202937"/>
                <a:gd name="connsiteX23" fmla="*/ 931545 w 1040130"/>
                <a:gd name="connsiteY23" fmla="*/ 108585 h 202937"/>
                <a:gd name="connsiteX24" fmla="*/ 965835 w 1040130"/>
                <a:gd name="connsiteY24" fmla="*/ 97155 h 202937"/>
                <a:gd name="connsiteX25" fmla="*/ 982980 w 1040130"/>
                <a:gd name="connsiteY25" fmla="*/ 85725 h 202937"/>
                <a:gd name="connsiteX26" fmla="*/ 1017270 w 1040130"/>
                <a:gd name="connsiteY26" fmla="*/ 74295 h 202937"/>
                <a:gd name="connsiteX27" fmla="*/ 1040130 w 1040130"/>
                <a:gd name="connsiteY27" fmla="*/ 62865 h 2029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1040130" h="202937">
                  <a:moveTo>
                    <a:pt x="0" y="0"/>
                  </a:moveTo>
                  <a:cubicBezTo>
                    <a:pt x="34408" y="34408"/>
                    <a:pt x="8715" y="5943"/>
                    <a:pt x="51435" y="74295"/>
                  </a:cubicBezTo>
                  <a:cubicBezTo>
                    <a:pt x="58716" y="85944"/>
                    <a:pt x="66675" y="97155"/>
                    <a:pt x="74295" y="108585"/>
                  </a:cubicBezTo>
                  <a:cubicBezTo>
                    <a:pt x="78105" y="114300"/>
                    <a:pt x="80010" y="121920"/>
                    <a:pt x="85725" y="125730"/>
                  </a:cubicBezTo>
                  <a:cubicBezTo>
                    <a:pt x="91440" y="129540"/>
                    <a:pt x="96593" y="134370"/>
                    <a:pt x="102870" y="137160"/>
                  </a:cubicBezTo>
                  <a:cubicBezTo>
                    <a:pt x="113880" y="142053"/>
                    <a:pt x="125730" y="144780"/>
                    <a:pt x="137160" y="148590"/>
                  </a:cubicBezTo>
                  <a:cubicBezTo>
                    <a:pt x="168999" y="159203"/>
                    <a:pt x="153103" y="155235"/>
                    <a:pt x="205740" y="160020"/>
                  </a:cubicBezTo>
                  <a:cubicBezTo>
                    <a:pt x="230476" y="162269"/>
                    <a:pt x="255270" y="163830"/>
                    <a:pt x="280035" y="165735"/>
                  </a:cubicBezTo>
                  <a:cubicBezTo>
                    <a:pt x="291465" y="167640"/>
                    <a:pt x="302839" y="169919"/>
                    <a:pt x="314325" y="171450"/>
                  </a:cubicBezTo>
                  <a:cubicBezTo>
                    <a:pt x="331424" y="173730"/>
                    <a:pt x="348710" y="174542"/>
                    <a:pt x="365760" y="177165"/>
                  </a:cubicBezTo>
                  <a:cubicBezTo>
                    <a:pt x="373523" y="178359"/>
                    <a:pt x="380814" y="182013"/>
                    <a:pt x="388620" y="182880"/>
                  </a:cubicBezTo>
                  <a:cubicBezTo>
                    <a:pt x="415194" y="185833"/>
                    <a:pt x="441960" y="186690"/>
                    <a:pt x="468630" y="188595"/>
                  </a:cubicBezTo>
                  <a:cubicBezTo>
                    <a:pt x="540342" y="202937"/>
                    <a:pt x="505166" y="198232"/>
                    <a:pt x="640080" y="188595"/>
                  </a:cubicBezTo>
                  <a:cubicBezTo>
                    <a:pt x="646089" y="188166"/>
                    <a:pt x="651344" y="184187"/>
                    <a:pt x="657225" y="182880"/>
                  </a:cubicBezTo>
                  <a:cubicBezTo>
                    <a:pt x="668537" y="180366"/>
                    <a:pt x="680203" y="179679"/>
                    <a:pt x="691515" y="177165"/>
                  </a:cubicBezTo>
                  <a:cubicBezTo>
                    <a:pt x="697396" y="175858"/>
                    <a:pt x="702816" y="172911"/>
                    <a:pt x="708660" y="171450"/>
                  </a:cubicBezTo>
                  <a:cubicBezTo>
                    <a:pt x="718084" y="169094"/>
                    <a:pt x="727753" y="167842"/>
                    <a:pt x="737235" y="165735"/>
                  </a:cubicBezTo>
                  <a:cubicBezTo>
                    <a:pt x="744902" y="164031"/>
                    <a:pt x="752428" y="161724"/>
                    <a:pt x="760095" y="160020"/>
                  </a:cubicBezTo>
                  <a:cubicBezTo>
                    <a:pt x="769577" y="157913"/>
                    <a:pt x="779188" y="156412"/>
                    <a:pt x="788670" y="154305"/>
                  </a:cubicBezTo>
                  <a:cubicBezTo>
                    <a:pt x="796337" y="152601"/>
                    <a:pt x="803828" y="150130"/>
                    <a:pt x="811530" y="148590"/>
                  </a:cubicBezTo>
                  <a:cubicBezTo>
                    <a:pt x="822893" y="146317"/>
                    <a:pt x="834578" y="145685"/>
                    <a:pt x="845820" y="142875"/>
                  </a:cubicBezTo>
                  <a:lnTo>
                    <a:pt x="897255" y="125730"/>
                  </a:lnTo>
                  <a:cubicBezTo>
                    <a:pt x="902970" y="123825"/>
                    <a:pt x="909388" y="123357"/>
                    <a:pt x="914400" y="120015"/>
                  </a:cubicBezTo>
                  <a:cubicBezTo>
                    <a:pt x="920115" y="116205"/>
                    <a:pt x="925268" y="111375"/>
                    <a:pt x="931545" y="108585"/>
                  </a:cubicBezTo>
                  <a:cubicBezTo>
                    <a:pt x="942555" y="103692"/>
                    <a:pt x="955810" y="103838"/>
                    <a:pt x="965835" y="97155"/>
                  </a:cubicBezTo>
                  <a:cubicBezTo>
                    <a:pt x="971550" y="93345"/>
                    <a:pt x="976703" y="88515"/>
                    <a:pt x="982980" y="85725"/>
                  </a:cubicBezTo>
                  <a:cubicBezTo>
                    <a:pt x="993990" y="80832"/>
                    <a:pt x="1005840" y="78105"/>
                    <a:pt x="1017270" y="74295"/>
                  </a:cubicBezTo>
                  <a:cubicBezTo>
                    <a:pt x="1036971" y="67728"/>
                    <a:pt x="1030155" y="72840"/>
                    <a:pt x="1040130" y="62865"/>
                  </a:cubicBezTo>
                </a:path>
              </a:pathLst>
            </a:custGeom>
            <a:ln w="22225">
              <a:solidFill>
                <a:srgbClr val="0000FF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83" name="Straight Connector 82"/>
            <p:cNvCxnSpPr/>
            <p:nvPr/>
          </p:nvCxnSpPr>
          <p:spPr>
            <a:xfrm rot="5400000" flipH="1" flipV="1">
              <a:off x="5304576" y="2541179"/>
              <a:ext cx="464876" cy="1140800"/>
            </a:xfrm>
            <a:prstGeom prst="line">
              <a:avLst/>
            </a:prstGeom>
            <a:ln w="22225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16"/>
            <p:cNvCxnSpPr/>
            <p:nvPr/>
          </p:nvCxnSpPr>
          <p:spPr>
            <a:xfrm rot="5400000" flipH="1" flipV="1">
              <a:off x="4652969" y="2468581"/>
              <a:ext cx="1080450" cy="585576"/>
            </a:xfrm>
            <a:prstGeom prst="line">
              <a:avLst/>
            </a:prstGeom>
            <a:ln w="22225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17"/>
            <p:cNvCxnSpPr/>
            <p:nvPr/>
          </p:nvCxnSpPr>
          <p:spPr>
            <a:xfrm rot="16200000" flipH="1">
              <a:off x="5637888" y="2262360"/>
              <a:ext cx="559022" cy="464876"/>
            </a:xfrm>
            <a:prstGeom prst="line">
              <a:avLst/>
            </a:prstGeom>
            <a:ln w="22225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" name="Group 90"/>
          <p:cNvGrpSpPr/>
          <p:nvPr/>
        </p:nvGrpSpPr>
        <p:grpSpPr>
          <a:xfrm>
            <a:off x="1524000" y="2706624"/>
            <a:ext cx="2305386" cy="1110447"/>
            <a:chOff x="4247814" y="2743200"/>
            <a:chExt cx="2305386" cy="1110447"/>
          </a:xfrm>
        </p:grpSpPr>
        <p:cxnSp>
          <p:nvCxnSpPr>
            <p:cNvPr id="87" name="Straight Connector 24"/>
            <p:cNvCxnSpPr/>
            <p:nvPr/>
          </p:nvCxnSpPr>
          <p:spPr>
            <a:xfrm rot="5400000" flipH="1" flipV="1">
              <a:off x="3849501" y="3141513"/>
              <a:ext cx="796625" cy="0"/>
            </a:xfrm>
            <a:prstGeom prst="line">
              <a:avLst/>
            </a:prstGeom>
            <a:ln w="22225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/>
            <p:cNvCxnSpPr/>
            <p:nvPr/>
          </p:nvCxnSpPr>
          <p:spPr>
            <a:xfrm rot="5400000" flipH="1" flipV="1">
              <a:off x="4615952" y="3545860"/>
              <a:ext cx="615574" cy="0"/>
            </a:xfrm>
            <a:prstGeom prst="line">
              <a:avLst/>
            </a:prstGeom>
            <a:ln w="22225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/>
            <p:cNvCxnSpPr/>
            <p:nvPr/>
          </p:nvCxnSpPr>
          <p:spPr>
            <a:xfrm rot="5400000" flipH="1" flipV="1">
              <a:off x="5219456" y="3545860"/>
              <a:ext cx="615574" cy="0"/>
            </a:xfrm>
            <a:prstGeom prst="line">
              <a:avLst/>
            </a:prstGeom>
            <a:ln w="22225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/>
            <p:cNvCxnSpPr/>
            <p:nvPr/>
          </p:nvCxnSpPr>
          <p:spPr>
            <a:xfrm rot="5400000" flipH="1" flipV="1">
              <a:off x="6245413" y="3545860"/>
              <a:ext cx="615574" cy="0"/>
            </a:xfrm>
            <a:prstGeom prst="line">
              <a:avLst/>
            </a:prstGeom>
            <a:ln w="22225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aphicFrame>
        <p:nvGraphicFramePr>
          <p:cNvPr id="229382" name="Object 6"/>
          <p:cNvGraphicFramePr>
            <a:graphicFrameLocks noChangeAspect="1"/>
          </p:cNvGraphicFramePr>
          <p:nvPr/>
        </p:nvGraphicFramePr>
        <p:xfrm>
          <a:off x="6946900" y="2501900"/>
          <a:ext cx="838200" cy="279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8913" name="Equation" r:id="rId6" imgW="838080" imgH="279360" progId="Equation.DSMT4">
                  <p:embed/>
                </p:oleObj>
              </mc:Choice>
              <mc:Fallback>
                <p:oleObj name="Equation" r:id="rId6" imgW="838080" imgH="27936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46900" y="2501900"/>
                        <a:ext cx="838200" cy="279400"/>
                      </a:xfrm>
                      <a:prstGeom prst="rect">
                        <a:avLst/>
                      </a:prstGeom>
                      <a:solidFill>
                        <a:schemeClr val="bg1">
                          <a:alpha val="89999"/>
                        </a:schemeClr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9383" name="Object 7"/>
          <p:cNvGraphicFramePr>
            <a:graphicFrameLocks noChangeAspect="1"/>
          </p:cNvGraphicFramePr>
          <p:nvPr/>
        </p:nvGraphicFramePr>
        <p:xfrm>
          <a:off x="4991100" y="2501900"/>
          <a:ext cx="787400" cy="279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8914" name="Equation" r:id="rId8" imgW="787320" imgH="279360" progId="Equation.DSMT4">
                  <p:embed/>
                </p:oleObj>
              </mc:Choice>
              <mc:Fallback>
                <p:oleObj name="Equation" r:id="rId8" imgW="787320" imgH="27936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91100" y="2501900"/>
                        <a:ext cx="787400" cy="279400"/>
                      </a:xfrm>
                      <a:prstGeom prst="rect">
                        <a:avLst/>
                      </a:prstGeom>
                      <a:solidFill>
                        <a:schemeClr val="bg1">
                          <a:alpha val="89999"/>
                        </a:schemeClr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9384" name="Object 8"/>
          <p:cNvGraphicFramePr>
            <a:graphicFrameLocks noChangeAspect="1"/>
          </p:cNvGraphicFramePr>
          <p:nvPr/>
        </p:nvGraphicFramePr>
        <p:xfrm>
          <a:off x="5956300" y="2501900"/>
          <a:ext cx="825500" cy="279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8915" name="Equation" r:id="rId10" imgW="825480" imgH="279360" progId="Equation.DSMT4">
                  <p:embed/>
                </p:oleObj>
              </mc:Choice>
              <mc:Fallback>
                <p:oleObj name="Equation" r:id="rId10" imgW="825480" imgH="27936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56300" y="2501900"/>
                        <a:ext cx="825500" cy="279400"/>
                      </a:xfrm>
                      <a:prstGeom prst="rect">
                        <a:avLst/>
                      </a:prstGeom>
                      <a:solidFill>
                        <a:schemeClr val="bg1">
                          <a:alpha val="89999"/>
                        </a:schemeClr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9385" name="Object 9"/>
          <p:cNvGraphicFramePr>
            <a:graphicFrameLocks noChangeAspect="1"/>
          </p:cNvGraphicFramePr>
          <p:nvPr/>
        </p:nvGraphicFramePr>
        <p:xfrm>
          <a:off x="5956300" y="2844800"/>
          <a:ext cx="838200" cy="279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8916" name="Equation" r:id="rId12" imgW="838080" imgH="279360" progId="Equation.DSMT4">
                  <p:embed/>
                </p:oleObj>
              </mc:Choice>
              <mc:Fallback>
                <p:oleObj name="Equation" r:id="rId12" imgW="838080" imgH="27936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56300" y="2844800"/>
                        <a:ext cx="838200" cy="279400"/>
                      </a:xfrm>
                      <a:prstGeom prst="rect">
                        <a:avLst/>
                      </a:prstGeom>
                      <a:solidFill>
                        <a:schemeClr val="bg1">
                          <a:alpha val="89999"/>
                        </a:schemeClr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9386" name="Object 10"/>
          <p:cNvGraphicFramePr>
            <a:graphicFrameLocks noChangeAspect="1"/>
          </p:cNvGraphicFramePr>
          <p:nvPr/>
        </p:nvGraphicFramePr>
        <p:xfrm>
          <a:off x="6946900" y="2819400"/>
          <a:ext cx="901700" cy="279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8917" name="Equation" r:id="rId14" imgW="901440" imgH="279360" progId="Equation.DSMT4">
                  <p:embed/>
                </p:oleObj>
              </mc:Choice>
              <mc:Fallback>
                <p:oleObj name="Equation" r:id="rId14" imgW="901440" imgH="27936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46900" y="2819400"/>
                        <a:ext cx="901700" cy="279400"/>
                      </a:xfrm>
                      <a:prstGeom prst="rect">
                        <a:avLst/>
                      </a:prstGeom>
                      <a:solidFill>
                        <a:schemeClr val="bg1">
                          <a:alpha val="89999"/>
                        </a:schemeClr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9387" name="Object 11"/>
          <p:cNvGraphicFramePr>
            <a:graphicFrameLocks noChangeAspect="1"/>
          </p:cNvGraphicFramePr>
          <p:nvPr/>
        </p:nvGraphicFramePr>
        <p:xfrm>
          <a:off x="4984750" y="2844800"/>
          <a:ext cx="876300" cy="279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8918" name="Equation" r:id="rId16" imgW="876240" imgH="279360" progId="Equation.DSMT4">
                  <p:embed/>
                </p:oleObj>
              </mc:Choice>
              <mc:Fallback>
                <p:oleObj name="Equation" r:id="rId16" imgW="876240" imgH="27936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84750" y="2844800"/>
                        <a:ext cx="876300" cy="279400"/>
                      </a:xfrm>
                      <a:prstGeom prst="rect">
                        <a:avLst/>
                      </a:prstGeom>
                      <a:solidFill>
                        <a:schemeClr val="bg1">
                          <a:alpha val="89999"/>
                        </a:schemeClr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9388" name="Object 12"/>
          <p:cNvGraphicFramePr>
            <a:graphicFrameLocks noChangeAspect="1"/>
          </p:cNvGraphicFramePr>
          <p:nvPr/>
        </p:nvGraphicFramePr>
        <p:xfrm>
          <a:off x="4991100" y="3810000"/>
          <a:ext cx="876300" cy="279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8919" name="Equation" r:id="rId18" imgW="876240" imgH="279360" progId="Equation.DSMT4">
                  <p:embed/>
                </p:oleObj>
              </mc:Choice>
              <mc:Fallback>
                <p:oleObj name="Equation" r:id="rId18" imgW="876240" imgH="27936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91100" y="3810000"/>
                        <a:ext cx="876300" cy="279400"/>
                      </a:xfrm>
                      <a:prstGeom prst="rect">
                        <a:avLst/>
                      </a:prstGeom>
                      <a:solidFill>
                        <a:schemeClr val="bg1">
                          <a:alpha val="89999"/>
                        </a:schemeClr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9389" name="Object 13"/>
          <p:cNvGraphicFramePr>
            <a:graphicFrameLocks noChangeAspect="1"/>
          </p:cNvGraphicFramePr>
          <p:nvPr/>
        </p:nvGraphicFramePr>
        <p:xfrm>
          <a:off x="5994400" y="3816350"/>
          <a:ext cx="939800" cy="304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8920" name="Equation" r:id="rId20" imgW="939600" imgH="304560" progId="Equation.DSMT4">
                  <p:embed/>
                </p:oleObj>
              </mc:Choice>
              <mc:Fallback>
                <p:oleObj name="Equation" r:id="rId20" imgW="939600" imgH="30456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94400" y="3816350"/>
                        <a:ext cx="939800" cy="304800"/>
                      </a:xfrm>
                      <a:prstGeom prst="rect">
                        <a:avLst/>
                      </a:prstGeom>
                      <a:solidFill>
                        <a:schemeClr val="bg1">
                          <a:alpha val="89999"/>
                        </a:schemeClr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1" name="TextBox 100"/>
          <p:cNvSpPr txBox="1"/>
          <p:nvPr/>
        </p:nvSpPr>
        <p:spPr>
          <a:xfrm>
            <a:off x="4724400" y="2057400"/>
            <a:ext cx="2667000" cy="384721"/>
          </a:xfrm>
          <a:prstGeom prst="rect">
            <a:avLst/>
          </a:prstGeom>
          <a:noFill/>
          <a:ln w="25400">
            <a:noFill/>
            <a:miter lim="800000"/>
          </a:ln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1900" dirty="0" smtClean="0">
                <a:latin typeface="Arial" pitchFamily="34" charset="0"/>
                <a:cs typeface="Arial" pitchFamily="34" charset="0"/>
              </a:rPr>
              <a:t> Maximum likelihood</a:t>
            </a:r>
          </a:p>
        </p:txBody>
      </p:sp>
      <p:sp>
        <p:nvSpPr>
          <p:cNvPr id="106" name="TextBox 105"/>
          <p:cNvSpPr txBox="1"/>
          <p:nvPr/>
        </p:nvSpPr>
        <p:spPr>
          <a:xfrm>
            <a:off x="4724400" y="3392557"/>
            <a:ext cx="2743200" cy="384721"/>
          </a:xfrm>
          <a:prstGeom prst="rect">
            <a:avLst/>
          </a:prstGeom>
          <a:noFill/>
          <a:ln w="25400">
            <a:noFill/>
            <a:miter lim="800000"/>
          </a:ln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1900" dirty="0" smtClean="0">
                <a:latin typeface="Arial" pitchFamily="34" charset="0"/>
                <a:cs typeface="Arial" pitchFamily="34" charset="0"/>
              </a:rPr>
              <a:t> Standard </a:t>
            </a:r>
            <a:r>
              <a:rPr lang="en-US" sz="1900" dirty="0" err="1" smtClean="0">
                <a:latin typeface="Arial" pitchFamily="34" charset="0"/>
                <a:cs typeface="Arial" pitchFamily="34" charset="0"/>
              </a:rPr>
              <a:t>AdaBoost</a:t>
            </a:r>
            <a:endParaRPr lang="en-US" sz="1900" dirty="0" smtClean="0"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252941" name="Object 13"/>
          <p:cNvGraphicFramePr>
            <a:graphicFrameLocks noChangeAspect="1"/>
          </p:cNvGraphicFramePr>
          <p:nvPr/>
        </p:nvGraphicFramePr>
        <p:xfrm>
          <a:off x="508000" y="1262063"/>
          <a:ext cx="1371600" cy="558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8921" name="Equation" r:id="rId22" imgW="1371600" imgH="558720" progId="Equation.DSMT4">
                  <p:embed/>
                </p:oleObj>
              </mc:Choice>
              <mc:Fallback>
                <p:oleObj name="Equation" r:id="rId22" imgW="1371600" imgH="55872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8000" y="1262063"/>
                        <a:ext cx="1371600" cy="558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1" name="TextBox 90"/>
          <p:cNvSpPr txBox="1"/>
          <p:nvPr/>
        </p:nvSpPr>
        <p:spPr>
          <a:xfrm>
            <a:off x="609600" y="4663440"/>
            <a:ext cx="2514600" cy="384721"/>
          </a:xfrm>
          <a:prstGeom prst="rect">
            <a:avLst/>
          </a:prstGeom>
          <a:noFill/>
          <a:ln w="25400">
            <a:noFill/>
            <a:miter lim="800000"/>
          </a:ln>
        </p:spPr>
        <p:txBody>
          <a:bodyPr wrap="square" rtlCol="0">
            <a:spAutoFit/>
          </a:bodyPr>
          <a:lstStyle/>
          <a:p>
            <a:r>
              <a:rPr lang="en-US" sz="1900" dirty="0" smtClean="0">
                <a:latin typeface="Arial" pitchFamily="34" charset="0"/>
                <a:cs typeface="Arial" pitchFamily="34" charset="0"/>
              </a:rPr>
              <a:t>Hidden human poses</a:t>
            </a:r>
          </a:p>
        </p:txBody>
      </p:sp>
      <p:sp>
        <p:nvSpPr>
          <p:cNvPr id="92" name="TextBox 91"/>
          <p:cNvSpPr txBox="1"/>
          <p:nvPr/>
        </p:nvSpPr>
        <p:spPr>
          <a:xfrm>
            <a:off x="609600" y="5029200"/>
            <a:ext cx="2590800" cy="384721"/>
          </a:xfrm>
          <a:prstGeom prst="rect">
            <a:avLst/>
          </a:prstGeom>
          <a:noFill/>
          <a:ln w="25400">
            <a:noFill/>
            <a:miter lim="800000"/>
          </a:ln>
        </p:spPr>
        <p:txBody>
          <a:bodyPr wrap="square" rtlCol="0">
            <a:spAutoFit/>
          </a:bodyPr>
          <a:lstStyle/>
          <a:p>
            <a:r>
              <a:rPr lang="en-US" sz="1900" dirty="0" smtClean="0">
                <a:latin typeface="Arial" pitchFamily="34" charset="0"/>
                <a:cs typeface="Arial" pitchFamily="34" charset="0"/>
              </a:rPr>
              <a:t>Structural connectivity</a:t>
            </a:r>
          </a:p>
        </p:txBody>
      </p:sp>
      <p:sp>
        <p:nvSpPr>
          <p:cNvPr id="93" name="TextBox 92"/>
          <p:cNvSpPr txBox="1"/>
          <p:nvPr/>
        </p:nvSpPr>
        <p:spPr>
          <a:xfrm>
            <a:off x="609600" y="5394960"/>
            <a:ext cx="2590800" cy="384721"/>
          </a:xfrm>
          <a:prstGeom prst="rect">
            <a:avLst/>
          </a:prstGeom>
          <a:noFill/>
          <a:ln w="25400">
            <a:noFill/>
            <a:miter lim="800000"/>
          </a:ln>
        </p:spPr>
        <p:txBody>
          <a:bodyPr wrap="square" rtlCol="0">
            <a:spAutoFit/>
          </a:bodyPr>
          <a:lstStyle/>
          <a:p>
            <a:r>
              <a:rPr lang="en-US" sz="19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Potential parameters</a:t>
            </a:r>
          </a:p>
        </p:txBody>
      </p:sp>
      <p:sp>
        <p:nvSpPr>
          <p:cNvPr id="94" name="TextBox 93"/>
          <p:cNvSpPr txBox="1"/>
          <p:nvPr/>
        </p:nvSpPr>
        <p:spPr>
          <a:xfrm>
            <a:off x="609600" y="5760720"/>
            <a:ext cx="2209800" cy="384721"/>
          </a:xfrm>
          <a:prstGeom prst="rect">
            <a:avLst/>
          </a:prstGeom>
          <a:noFill/>
          <a:ln w="25400">
            <a:noFill/>
            <a:miter lim="800000"/>
          </a:ln>
        </p:spPr>
        <p:txBody>
          <a:bodyPr wrap="square" rtlCol="0">
            <a:spAutoFit/>
          </a:bodyPr>
          <a:lstStyle/>
          <a:p>
            <a:r>
              <a:rPr lang="en-US" sz="1900" dirty="0" smtClean="0">
                <a:latin typeface="Arial" pitchFamily="34" charset="0"/>
                <a:cs typeface="Arial" pitchFamily="34" charset="0"/>
              </a:rPr>
              <a:t>Potential weights</a:t>
            </a:r>
          </a:p>
        </p:txBody>
      </p:sp>
      <p:sp>
        <p:nvSpPr>
          <p:cNvPr id="95" name="TextBox 94"/>
          <p:cNvSpPr txBox="1"/>
          <p:nvPr/>
        </p:nvSpPr>
        <p:spPr>
          <a:xfrm>
            <a:off x="6766987" y="6525126"/>
            <a:ext cx="239706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Slide Credit: Yao/Fei-Fei</a:t>
            </a:r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7597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1" grpId="0"/>
      <p:bldP spid="106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Rectangle 271"/>
          <p:cNvSpPr/>
          <p:nvPr/>
        </p:nvSpPr>
        <p:spPr>
          <a:xfrm>
            <a:off x="1295400" y="1295400"/>
            <a:ext cx="304800" cy="3810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ubtitle 2"/>
          <p:cNvSpPr txBox="1">
            <a:spLocks/>
          </p:cNvSpPr>
          <p:nvPr/>
        </p:nvSpPr>
        <p:spPr>
          <a:xfrm>
            <a:off x="2514600" y="381000"/>
            <a:ext cx="4572000" cy="5334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Model Learning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53" name="Subtitle 2"/>
          <p:cNvSpPr txBox="1">
            <a:spLocks/>
          </p:cNvSpPr>
          <p:nvPr/>
        </p:nvSpPr>
        <p:spPr>
          <a:xfrm>
            <a:off x="533400" y="4191000"/>
            <a:ext cx="1066800" cy="3810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200" b="1" i="0" u="sng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Goals:</a:t>
            </a:r>
            <a:endParaRPr kumimoji="0" lang="en-US" sz="2200" b="1" i="0" u="sng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2" name="Group 8"/>
          <p:cNvGrpSpPr>
            <a:grpSpLocks noChangeAspect="1"/>
          </p:cNvGrpSpPr>
          <p:nvPr/>
        </p:nvGrpSpPr>
        <p:grpSpPr>
          <a:xfrm>
            <a:off x="1371600" y="1097280"/>
            <a:ext cx="2668273" cy="3017520"/>
            <a:chOff x="5089169" y="1219200"/>
            <a:chExt cx="3369031" cy="3810000"/>
          </a:xfrm>
        </p:grpSpPr>
        <p:sp>
          <p:nvSpPr>
            <p:cNvPr id="203" name="Oval 202"/>
            <p:cNvSpPr>
              <a:spLocks noChangeAspect="1"/>
            </p:cNvSpPr>
            <p:nvPr/>
          </p:nvSpPr>
          <p:spPr>
            <a:xfrm>
              <a:off x="6858000" y="2176272"/>
              <a:ext cx="365760" cy="365760"/>
            </a:xfrm>
            <a:prstGeom prst="ellipse">
              <a:avLst/>
            </a:prstGeom>
            <a:noFill/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300" i="1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H</a:t>
              </a:r>
              <a:endParaRPr lang="en-US" sz="13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04" name="Oval 203"/>
            <p:cNvSpPr>
              <a:spLocks noChangeAspect="1"/>
            </p:cNvSpPr>
            <p:nvPr/>
          </p:nvSpPr>
          <p:spPr>
            <a:xfrm>
              <a:off x="5105400" y="2895600"/>
              <a:ext cx="365760" cy="365760"/>
            </a:xfrm>
            <a:prstGeom prst="ellipse">
              <a:avLst/>
            </a:prstGeom>
            <a:noFill/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300" i="1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O</a:t>
              </a:r>
              <a:endParaRPr lang="en-US" sz="13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05" name="Oval 204"/>
            <p:cNvSpPr>
              <a:spLocks noChangeAspect="1"/>
            </p:cNvSpPr>
            <p:nvPr/>
          </p:nvSpPr>
          <p:spPr>
            <a:xfrm>
              <a:off x="6019800" y="1219200"/>
              <a:ext cx="365760" cy="365760"/>
            </a:xfrm>
            <a:prstGeom prst="ellipse">
              <a:avLst/>
            </a:prstGeom>
            <a:noFill/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300" i="1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A</a:t>
              </a:r>
              <a:endParaRPr lang="en-US" sz="13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grpSp>
          <p:nvGrpSpPr>
            <p:cNvPr id="3" name="Group 177"/>
            <p:cNvGrpSpPr/>
            <p:nvPr/>
          </p:nvGrpSpPr>
          <p:grpSpPr>
            <a:xfrm>
              <a:off x="6165477" y="2488468"/>
              <a:ext cx="1904327" cy="1085536"/>
              <a:chOff x="5632077" y="2793268"/>
              <a:chExt cx="1904327" cy="1085536"/>
            </a:xfrm>
          </p:grpSpPr>
          <p:cxnSp>
            <p:nvCxnSpPr>
              <p:cNvPr id="246" name="Straight Connector 245"/>
              <p:cNvCxnSpPr>
                <a:stCxn id="237" idx="0"/>
                <a:endCxn id="203" idx="3"/>
              </p:cNvCxnSpPr>
              <p:nvPr/>
            </p:nvCxnSpPr>
            <p:spPr>
              <a:xfrm rot="5400000" flipH="1" flipV="1">
                <a:off x="5496754" y="2928592"/>
                <a:ext cx="1016732" cy="746086"/>
              </a:xfrm>
              <a:prstGeom prst="line">
                <a:avLst/>
              </a:prstGeom>
              <a:ln w="22225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7" name="Straight Connector 246"/>
              <p:cNvCxnSpPr>
                <a:stCxn id="234" idx="0"/>
                <a:endCxn id="203" idx="4"/>
              </p:cNvCxnSpPr>
              <p:nvPr/>
            </p:nvCxnSpPr>
            <p:spPr>
              <a:xfrm rot="5400000" flipH="1" flipV="1">
                <a:off x="5961724" y="3264245"/>
                <a:ext cx="963168" cy="128343"/>
              </a:xfrm>
              <a:prstGeom prst="line">
                <a:avLst/>
              </a:prstGeom>
              <a:ln w="22225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8" name="Straight Connector 247"/>
              <p:cNvCxnSpPr>
                <a:stCxn id="233" idx="1"/>
                <a:endCxn id="203" idx="5"/>
              </p:cNvCxnSpPr>
              <p:nvPr/>
            </p:nvCxnSpPr>
            <p:spPr>
              <a:xfrm rot="16200000" flipV="1">
                <a:off x="6543832" y="2886232"/>
                <a:ext cx="1085536" cy="899608"/>
              </a:xfrm>
              <a:prstGeom prst="line">
                <a:avLst/>
              </a:prstGeom>
              <a:ln w="22225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aphicFrame>
          <p:nvGraphicFramePr>
            <p:cNvPr id="207" name="Object 4"/>
            <p:cNvGraphicFramePr>
              <a:graphicFrameLocks noChangeAspect="1"/>
            </p:cNvGraphicFramePr>
            <p:nvPr/>
          </p:nvGraphicFramePr>
          <p:xfrm>
            <a:off x="7391400" y="4781550"/>
            <a:ext cx="381000" cy="1714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99797" name="Equation" r:id="rId3" imgW="330120" imgH="164880" progId="Equation.DSMT4">
                    <p:embed/>
                  </p:oleObj>
                </mc:Choice>
                <mc:Fallback>
                  <p:oleObj name="Equation" r:id="rId3" imgW="330120" imgH="16488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391400" y="4781550"/>
                          <a:ext cx="381000" cy="17145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pSp>
          <p:nvGrpSpPr>
            <p:cNvPr id="6" name="Group 182"/>
            <p:cNvGrpSpPr/>
            <p:nvPr/>
          </p:nvGrpSpPr>
          <p:grpSpPr>
            <a:xfrm>
              <a:off x="5089169" y="4233881"/>
              <a:ext cx="457200" cy="399079"/>
              <a:chOff x="4555769" y="4538681"/>
              <a:chExt cx="457200" cy="399079"/>
            </a:xfrm>
          </p:grpSpPr>
          <p:sp>
            <p:nvSpPr>
              <p:cNvPr id="244" name="TextBox 243"/>
              <p:cNvSpPr txBox="1"/>
              <p:nvPr/>
            </p:nvSpPr>
            <p:spPr>
              <a:xfrm>
                <a:off x="4555769" y="4538681"/>
                <a:ext cx="457200" cy="3583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300" i="1" dirty="0" smtClean="0">
                    <a:latin typeface="Times New Roman" pitchFamily="18" charset="0"/>
                    <a:cs typeface="Times New Roman" pitchFamily="18" charset="0"/>
                  </a:rPr>
                  <a:t>f</a:t>
                </a:r>
                <a:r>
                  <a:rPr lang="en-US" sz="1300" i="1" baseline="-25000" dirty="0" smtClean="0">
                    <a:latin typeface="Times New Roman" pitchFamily="18" charset="0"/>
                    <a:cs typeface="Times New Roman" pitchFamily="18" charset="0"/>
                  </a:rPr>
                  <a:t>O</a:t>
                </a:r>
                <a:endParaRPr lang="en-US" sz="1300" i="1" baseline="-250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245" name="Oval 244"/>
              <p:cNvSpPr>
                <a:spLocks noChangeAspect="1"/>
              </p:cNvSpPr>
              <p:nvPr/>
            </p:nvSpPr>
            <p:spPr>
              <a:xfrm>
                <a:off x="4572000" y="4572000"/>
                <a:ext cx="365760" cy="365760"/>
              </a:xfrm>
              <a:prstGeom prst="ellipse">
                <a:avLst/>
              </a:prstGeom>
              <a:noFill/>
              <a:ln w="222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i="1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grpSp>
          <p:nvGrpSpPr>
            <p:cNvPr id="7" name="Group 183"/>
            <p:cNvGrpSpPr/>
            <p:nvPr/>
          </p:nvGrpSpPr>
          <p:grpSpPr>
            <a:xfrm>
              <a:off x="5943600" y="4648200"/>
              <a:ext cx="457200" cy="381000"/>
              <a:chOff x="5410200" y="5010150"/>
              <a:chExt cx="457200" cy="381000"/>
            </a:xfrm>
          </p:grpSpPr>
          <p:sp>
            <p:nvSpPr>
              <p:cNvPr id="242" name="TextBox 241"/>
              <p:cNvSpPr txBox="1"/>
              <p:nvPr/>
            </p:nvSpPr>
            <p:spPr>
              <a:xfrm>
                <a:off x="5410200" y="5010150"/>
                <a:ext cx="457200" cy="3583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300" i="1" dirty="0" smtClean="0">
                    <a:latin typeface="Times New Roman" pitchFamily="18" charset="0"/>
                    <a:cs typeface="Times New Roman" pitchFamily="18" charset="0"/>
                  </a:rPr>
                  <a:t>f</a:t>
                </a:r>
                <a:r>
                  <a:rPr lang="en-US" sz="1300" baseline="-25000" dirty="0" smtClean="0">
                    <a:latin typeface="Times New Roman" pitchFamily="18" charset="0"/>
                    <a:cs typeface="Times New Roman" pitchFamily="18" charset="0"/>
                  </a:rPr>
                  <a:t>1</a:t>
                </a:r>
                <a:endParaRPr lang="en-US" sz="1300" baseline="-250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243" name="Oval 242"/>
              <p:cNvSpPr>
                <a:spLocks noChangeAspect="1"/>
              </p:cNvSpPr>
              <p:nvPr/>
            </p:nvSpPr>
            <p:spPr>
              <a:xfrm>
                <a:off x="5425440" y="5025390"/>
                <a:ext cx="365760" cy="365760"/>
              </a:xfrm>
              <a:prstGeom prst="ellipse">
                <a:avLst/>
              </a:prstGeom>
              <a:noFill/>
              <a:ln w="222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 baseline="-250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grpSp>
          <p:nvGrpSpPr>
            <p:cNvPr id="8" name="Group 184"/>
            <p:cNvGrpSpPr/>
            <p:nvPr/>
          </p:nvGrpSpPr>
          <p:grpSpPr>
            <a:xfrm>
              <a:off x="6705600" y="4648200"/>
              <a:ext cx="457200" cy="381000"/>
              <a:chOff x="6172200" y="4953000"/>
              <a:chExt cx="457200" cy="381000"/>
            </a:xfrm>
          </p:grpSpPr>
          <p:sp>
            <p:nvSpPr>
              <p:cNvPr id="240" name="TextBox 239"/>
              <p:cNvSpPr txBox="1"/>
              <p:nvPr/>
            </p:nvSpPr>
            <p:spPr>
              <a:xfrm>
                <a:off x="6172200" y="4953000"/>
                <a:ext cx="457200" cy="3583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300" i="1" dirty="0" smtClean="0">
                    <a:latin typeface="Times New Roman" pitchFamily="18" charset="0"/>
                    <a:cs typeface="Times New Roman" pitchFamily="18" charset="0"/>
                  </a:rPr>
                  <a:t>f</a:t>
                </a:r>
                <a:r>
                  <a:rPr lang="en-US" sz="1300" baseline="-25000" dirty="0" smtClean="0">
                    <a:latin typeface="Times New Roman" pitchFamily="18" charset="0"/>
                    <a:cs typeface="Times New Roman" pitchFamily="18" charset="0"/>
                  </a:rPr>
                  <a:t>2</a:t>
                </a:r>
                <a:endParaRPr lang="en-US" sz="1300" baseline="-250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241" name="Oval 240"/>
              <p:cNvSpPr>
                <a:spLocks noChangeAspect="1"/>
              </p:cNvSpPr>
              <p:nvPr/>
            </p:nvSpPr>
            <p:spPr>
              <a:xfrm>
                <a:off x="6187440" y="4968240"/>
                <a:ext cx="365760" cy="365760"/>
              </a:xfrm>
              <a:prstGeom prst="ellipse">
                <a:avLst/>
              </a:prstGeom>
              <a:noFill/>
              <a:ln w="222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 baseline="-250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grpSp>
          <p:nvGrpSpPr>
            <p:cNvPr id="9" name="Group 185"/>
            <p:cNvGrpSpPr/>
            <p:nvPr/>
          </p:nvGrpSpPr>
          <p:grpSpPr>
            <a:xfrm>
              <a:off x="8001000" y="4648200"/>
              <a:ext cx="457200" cy="381000"/>
              <a:chOff x="7467600" y="5029200"/>
              <a:chExt cx="457200" cy="381000"/>
            </a:xfrm>
          </p:grpSpPr>
          <p:sp>
            <p:nvSpPr>
              <p:cNvPr id="238" name="TextBox 237"/>
              <p:cNvSpPr txBox="1"/>
              <p:nvPr/>
            </p:nvSpPr>
            <p:spPr>
              <a:xfrm>
                <a:off x="7467600" y="5029200"/>
                <a:ext cx="457200" cy="3583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300" i="1" dirty="0" smtClean="0">
                    <a:latin typeface="Times New Roman" pitchFamily="18" charset="0"/>
                    <a:cs typeface="Times New Roman" pitchFamily="18" charset="0"/>
                  </a:rPr>
                  <a:t>f</a:t>
                </a:r>
                <a:r>
                  <a:rPr lang="en-US" sz="1300" i="1" baseline="-25000" dirty="0" smtClean="0">
                    <a:latin typeface="Times New Roman" pitchFamily="18" charset="0"/>
                    <a:cs typeface="Times New Roman" pitchFamily="18" charset="0"/>
                  </a:rPr>
                  <a:t>N</a:t>
                </a:r>
                <a:endParaRPr lang="en-US" sz="1300" i="1" baseline="-250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239" name="Oval 238"/>
              <p:cNvSpPr>
                <a:spLocks noChangeAspect="1"/>
              </p:cNvSpPr>
              <p:nvPr/>
            </p:nvSpPr>
            <p:spPr>
              <a:xfrm>
                <a:off x="7482840" y="5044440"/>
                <a:ext cx="365760" cy="365760"/>
              </a:xfrm>
              <a:prstGeom prst="ellipse">
                <a:avLst/>
              </a:prstGeom>
              <a:noFill/>
              <a:ln w="222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 baseline="-250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graphicFrame>
          <p:nvGraphicFramePr>
            <p:cNvPr id="212" name="Object 4"/>
            <p:cNvGraphicFramePr>
              <a:graphicFrameLocks noChangeAspect="1"/>
            </p:cNvGraphicFramePr>
            <p:nvPr/>
          </p:nvGraphicFramePr>
          <p:xfrm>
            <a:off x="7315200" y="3657600"/>
            <a:ext cx="381000" cy="1714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99798" name="Equation" r:id="rId5" imgW="330120" imgH="164880" progId="Equation.DSMT4">
                    <p:embed/>
                  </p:oleObj>
                </mc:Choice>
                <mc:Fallback>
                  <p:oleObj name="Equation" r:id="rId5" imgW="330120" imgH="16488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315200" y="3657600"/>
                          <a:ext cx="381000" cy="17145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pSp>
          <p:nvGrpSpPr>
            <p:cNvPr id="10" name="Group 156"/>
            <p:cNvGrpSpPr/>
            <p:nvPr/>
          </p:nvGrpSpPr>
          <p:grpSpPr>
            <a:xfrm>
              <a:off x="5936877" y="3505200"/>
              <a:ext cx="457200" cy="381000"/>
              <a:chOff x="5403477" y="3790950"/>
              <a:chExt cx="457200" cy="381000"/>
            </a:xfrm>
          </p:grpSpPr>
          <p:sp>
            <p:nvSpPr>
              <p:cNvPr id="236" name="Oval 235"/>
              <p:cNvSpPr>
                <a:spLocks noChangeAspect="1"/>
              </p:cNvSpPr>
              <p:nvPr/>
            </p:nvSpPr>
            <p:spPr>
              <a:xfrm>
                <a:off x="5425440" y="3806190"/>
                <a:ext cx="365760" cy="365760"/>
              </a:xfrm>
              <a:prstGeom prst="ellipse">
                <a:avLst/>
              </a:prstGeom>
              <a:noFill/>
              <a:ln w="222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 baseline="-250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237" name="TextBox 236"/>
              <p:cNvSpPr txBox="1"/>
              <p:nvPr/>
            </p:nvSpPr>
            <p:spPr>
              <a:xfrm>
                <a:off x="5403477" y="3790950"/>
                <a:ext cx="457200" cy="3583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300" i="1" dirty="0" smtClean="0">
                    <a:latin typeface="Times New Roman" pitchFamily="18" charset="0"/>
                    <a:cs typeface="Times New Roman" pitchFamily="18" charset="0"/>
                  </a:rPr>
                  <a:t>P</a:t>
                </a:r>
                <a:r>
                  <a:rPr lang="en-US" sz="1300" baseline="-25000" dirty="0" smtClean="0">
                    <a:latin typeface="Times New Roman" pitchFamily="18" charset="0"/>
                    <a:cs typeface="Times New Roman" pitchFamily="18" charset="0"/>
                  </a:rPr>
                  <a:t>1</a:t>
                </a:r>
                <a:endParaRPr lang="en-US" sz="1300" baseline="-250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grpSp>
          <p:nvGrpSpPr>
            <p:cNvPr id="11" name="Group 157"/>
            <p:cNvGrpSpPr/>
            <p:nvPr/>
          </p:nvGrpSpPr>
          <p:grpSpPr>
            <a:xfrm>
              <a:off x="6683936" y="3505200"/>
              <a:ext cx="457200" cy="381000"/>
              <a:chOff x="6150536" y="3733800"/>
              <a:chExt cx="457200" cy="381000"/>
            </a:xfrm>
          </p:grpSpPr>
          <p:sp>
            <p:nvSpPr>
              <p:cNvPr id="234" name="TextBox 233"/>
              <p:cNvSpPr txBox="1"/>
              <p:nvPr/>
            </p:nvSpPr>
            <p:spPr>
              <a:xfrm>
                <a:off x="6150536" y="3733800"/>
                <a:ext cx="457200" cy="3583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300" i="1" dirty="0" smtClean="0">
                    <a:latin typeface="Times New Roman" pitchFamily="18" charset="0"/>
                    <a:cs typeface="Times New Roman" pitchFamily="18" charset="0"/>
                  </a:rPr>
                  <a:t>P</a:t>
                </a:r>
                <a:r>
                  <a:rPr lang="en-US" sz="1300" baseline="-25000" dirty="0" smtClean="0">
                    <a:latin typeface="Times New Roman" pitchFamily="18" charset="0"/>
                    <a:cs typeface="Times New Roman" pitchFamily="18" charset="0"/>
                  </a:rPr>
                  <a:t>2</a:t>
                </a:r>
                <a:endParaRPr lang="en-US" sz="1300" baseline="-250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235" name="Oval 234"/>
              <p:cNvSpPr>
                <a:spLocks noChangeAspect="1"/>
              </p:cNvSpPr>
              <p:nvPr/>
            </p:nvSpPr>
            <p:spPr>
              <a:xfrm>
                <a:off x="6187440" y="3749040"/>
                <a:ext cx="365760" cy="365760"/>
              </a:xfrm>
              <a:prstGeom prst="ellipse">
                <a:avLst/>
              </a:prstGeom>
              <a:noFill/>
              <a:ln w="222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 baseline="-250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grpSp>
          <p:nvGrpSpPr>
            <p:cNvPr id="12" name="Group 158"/>
            <p:cNvGrpSpPr/>
            <p:nvPr/>
          </p:nvGrpSpPr>
          <p:grpSpPr>
            <a:xfrm>
              <a:off x="7991288" y="3505200"/>
              <a:ext cx="457200" cy="381000"/>
              <a:chOff x="7457888" y="3810000"/>
              <a:chExt cx="457200" cy="381000"/>
            </a:xfrm>
          </p:grpSpPr>
          <p:sp>
            <p:nvSpPr>
              <p:cNvPr id="232" name="TextBox 231"/>
              <p:cNvSpPr txBox="1"/>
              <p:nvPr/>
            </p:nvSpPr>
            <p:spPr>
              <a:xfrm>
                <a:off x="7457888" y="3810000"/>
                <a:ext cx="457200" cy="3583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300" i="1" dirty="0" smtClean="0">
                    <a:latin typeface="Times New Roman" pitchFamily="18" charset="0"/>
                    <a:cs typeface="Times New Roman" pitchFamily="18" charset="0"/>
                  </a:rPr>
                  <a:t>P</a:t>
                </a:r>
                <a:r>
                  <a:rPr lang="en-US" sz="1300" i="1" baseline="-25000" dirty="0" smtClean="0">
                    <a:latin typeface="Times New Roman" pitchFamily="18" charset="0"/>
                    <a:cs typeface="Times New Roman" pitchFamily="18" charset="0"/>
                  </a:rPr>
                  <a:t>N</a:t>
                </a:r>
                <a:endParaRPr lang="en-US" sz="1300" i="1" baseline="-250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233" name="Oval 232"/>
              <p:cNvSpPr>
                <a:spLocks noChangeAspect="1"/>
              </p:cNvSpPr>
              <p:nvPr/>
            </p:nvSpPr>
            <p:spPr>
              <a:xfrm>
                <a:off x="7482840" y="3825240"/>
                <a:ext cx="365760" cy="365760"/>
              </a:xfrm>
              <a:prstGeom prst="ellipse">
                <a:avLst/>
              </a:prstGeom>
              <a:noFill/>
              <a:ln w="222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 baseline="-250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grpSp>
          <p:nvGrpSpPr>
            <p:cNvPr id="13" name="Group 180"/>
            <p:cNvGrpSpPr/>
            <p:nvPr/>
          </p:nvGrpSpPr>
          <p:grpSpPr>
            <a:xfrm>
              <a:off x="5288280" y="3261360"/>
              <a:ext cx="2910840" cy="1402080"/>
              <a:chOff x="4754880" y="3566160"/>
              <a:chExt cx="2910840" cy="1402080"/>
            </a:xfrm>
          </p:grpSpPr>
          <p:cxnSp>
            <p:nvCxnSpPr>
              <p:cNvPr id="228" name="Straight Connector 24"/>
              <p:cNvCxnSpPr>
                <a:stCxn id="245" idx="0"/>
                <a:endCxn id="204" idx="4"/>
              </p:cNvCxnSpPr>
              <p:nvPr/>
            </p:nvCxnSpPr>
            <p:spPr>
              <a:xfrm rot="5400000" flipH="1" flipV="1">
                <a:off x="4251960" y="4069080"/>
                <a:ext cx="1005840" cy="0"/>
              </a:xfrm>
              <a:prstGeom prst="line">
                <a:avLst/>
              </a:prstGeom>
              <a:ln w="222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9" name="Straight Connector 228"/>
              <p:cNvCxnSpPr>
                <a:stCxn id="243" idx="0"/>
                <a:endCxn id="236" idx="4"/>
              </p:cNvCxnSpPr>
              <p:nvPr/>
            </p:nvCxnSpPr>
            <p:spPr>
              <a:xfrm rot="5400000" flipH="1" flipV="1">
                <a:off x="5219700" y="4579620"/>
                <a:ext cx="777240" cy="0"/>
              </a:xfrm>
              <a:prstGeom prst="line">
                <a:avLst/>
              </a:prstGeom>
              <a:ln w="222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0" name="Straight Connector 229"/>
              <p:cNvCxnSpPr>
                <a:stCxn id="241" idx="0"/>
                <a:endCxn id="235" idx="4"/>
              </p:cNvCxnSpPr>
              <p:nvPr/>
            </p:nvCxnSpPr>
            <p:spPr>
              <a:xfrm rot="5400000" flipH="1" flipV="1">
                <a:off x="5981700" y="4579620"/>
                <a:ext cx="777240" cy="0"/>
              </a:xfrm>
              <a:prstGeom prst="line">
                <a:avLst/>
              </a:prstGeom>
              <a:ln w="222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1" name="Straight Connector 230"/>
              <p:cNvCxnSpPr>
                <a:stCxn id="239" idx="0"/>
                <a:endCxn id="233" idx="4"/>
              </p:cNvCxnSpPr>
              <p:nvPr/>
            </p:nvCxnSpPr>
            <p:spPr>
              <a:xfrm rot="5400000" flipH="1" flipV="1">
                <a:off x="7277100" y="4579620"/>
                <a:ext cx="777240" cy="0"/>
              </a:xfrm>
              <a:prstGeom prst="line">
                <a:avLst/>
              </a:prstGeom>
              <a:ln w="222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4" name="Group 178"/>
            <p:cNvGrpSpPr/>
            <p:nvPr/>
          </p:nvGrpSpPr>
          <p:grpSpPr>
            <a:xfrm>
              <a:off x="5417595" y="3078480"/>
              <a:ext cx="2598645" cy="624840"/>
              <a:chOff x="4884195" y="3383280"/>
              <a:chExt cx="2598645" cy="624840"/>
            </a:xfrm>
          </p:grpSpPr>
          <p:cxnSp>
            <p:nvCxnSpPr>
              <p:cNvPr id="225" name="Straight Connector 224"/>
              <p:cNvCxnSpPr>
                <a:stCxn id="204" idx="5"/>
                <a:endCxn id="237" idx="1"/>
              </p:cNvCxnSpPr>
              <p:nvPr/>
            </p:nvCxnSpPr>
            <p:spPr>
              <a:xfrm rot="16200000" flipH="1">
                <a:off x="4905554" y="3491238"/>
                <a:ext cx="476564" cy="519282"/>
              </a:xfrm>
              <a:prstGeom prst="line">
                <a:avLst/>
              </a:prstGeom>
              <a:ln w="22225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6" name="Straight Connector 225"/>
              <p:cNvCxnSpPr/>
              <p:nvPr/>
            </p:nvCxnSpPr>
            <p:spPr>
              <a:xfrm>
                <a:off x="4953000" y="3474720"/>
                <a:ext cx="1234440" cy="438912"/>
              </a:xfrm>
              <a:prstGeom prst="line">
                <a:avLst/>
              </a:prstGeom>
              <a:ln w="22225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7" name="Straight Connector 226"/>
              <p:cNvCxnSpPr>
                <a:stCxn id="233" idx="2"/>
                <a:endCxn id="204" idx="6"/>
              </p:cNvCxnSpPr>
              <p:nvPr/>
            </p:nvCxnSpPr>
            <p:spPr>
              <a:xfrm rot="10800000">
                <a:off x="4937760" y="3383280"/>
                <a:ext cx="2545080" cy="624840"/>
              </a:xfrm>
              <a:prstGeom prst="line">
                <a:avLst/>
              </a:prstGeom>
              <a:ln w="22225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218" name="Straight Connector 18"/>
            <p:cNvCxnSpPr>
              <a:stCxn id="236" idx="6"/>
              <a:endCxn id="235" idx="2"/>
            </p:cNvCxnSpPr>
            <p:nvPr/>
          </p:nvCxnSpPr>
          <p:spPr>
            <a:xfrm>
              <a:off x="6324600" y="3703320"/>
              <a:ext cx="396240" cy="0"/>
            </a:xfrm>
            <a:prstGeom prst="line">
              <a:avLst/>
            </a:prstGeom>
            <a:ln w="22225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9" name="Freeform 19"/>
            <p:cNvSpPr/>
            <p:nvPr/>
          </p:nvSpPr>
          <p:spPr>
            <a:xfrm>
              <a:off x="6248400" y="3886200"/>
              <a:ext cx="1845945" cy="228600"/>
            </a:xfrm>
            <a:custGeom>
              <a:avLst/>
              <a:gdLst>
                <a:gd name="connsiteX0" fmla="*/ 0 w 1857375"/>
                <a:gd name="connsiteY0" fmla="*/ 0 h 257175"/>
                <a:gd name="connsiteX1" fmla="*/ 17145 w 1857375"/>
                <a:gd name="connsiteY1" fmla="*/ 5715 h 257175"/>
                <a:gd name="connsiteX2" fmla="*/ 28575 w 1857375"/>
                <a:gd name="connsiteY2" fmla="*/ 34290 h 257175"/>
                <a:gd name="connsiteX3" fmla="*/ 34290 w 1857375"/>
                <a:gd name="connsiteY3" fmla="*/ 51435 h 257175"/>
                <a:gd name="connsiteX4" fmla="*/ 68580 w 1857375"/>
                <a:gd name="connsiteY4" fmla="*/ 85725 h 257175"/>
                <a:gd name="connsiteX5" fmla="*/ 108585 w 1857375"/>
                <a:gd name="connsiteY5" fmla="*/ 125730 h 257175"/>
                <a:gd name="connsiteX6" fmla="*/ 142875 w 1857375"/>
                <a:gd name="connsiteY6" fmla="*/ 154305 h 257175"/>
                <a:gd name="connsiteX7" fmla="*/ 160020 w 1857375"/>
                <a:gd name="connsiteY7" fmla="*/ 160020 h 257175"/>
                <a:gd name="connsiteX8" fmla="*/ 194310 w 1857375"/>
                <a:gd name="connsiteY8" fmla="*/ 182880 h 257175"/>
                <a:gd name="connsiteX9" fmla="*/ 234315 w 1857375"/>
                <a:gd name="connsiteY9" fmla="*/ 194310 h 257175"/>
                <a:gd name="connsiteX10" fmla="*/ 251460 w 1857375"/>
                <a:gd name="connsiteY10" fmla="*/ 205740 h 257175"/>
                <a:gd name="connsiteX11" fmla="*/ 274320 w 1857375"/>
                <a:gd name="connsiteY11" fmla="*/ 211455 h 257175"/>
                <a:gd name="connsiteX12" fmla="*/ 314325 w 1857375"/>
                <a:gd name="connsiteY12" fmla="*/ 222885 h 257175"/>
                <a:gd name="connsiteX13" fmla="*/ 348615 w 1857375"/>
                <a:gd name="connsiteY13" fmla="*/ 228600 h 257175"/>
                <a:gd name="connsiteX14" fmla="*/ 377190 w 1857375"/>
                <a:gd name="connsiteY14" fmla="*/ 234315 h 257175"/>
                <a:gd name="connsiteX15" fmla="*/ 440055 w 1857375"/>
                <a:gd name="connsiteY15" fmla="*/ 245745 h 257175"/>
                <a:gd name="connsiteX16" fmla="*/ 462915 w 1857375"/>
                <a:gd name="connsiteY16" fmla="*/ 251460 h 257175"/>
                <a:gd name="connsiteX17" fmla="*/ 834390 w 1857375"/>
                <a:gd name="connsiteY17" fmla="*/ 257175 h 257175"/>
                <a:gd name="connsiteX18" fmla="*/ 1148715 w 1857375"/>
                <a:gd name="connsiteY18" fmla="*/ 251460 h 257175"/>
                <a:gd name="connsiteX19" fmla="*/ 1388745 w 1857375"/>
                <a:gd name="connsiteY19" fmla="*/ 240030 h 257175"/>
                <a:gd name="connsiteX20" fmla="*/ 1428750 w 1857375"/>
                <a:gd name="connsiteY20" fmla="*/ 234315 h 257175"/>
                <a:gd name="connsiteX21" fmla="*/ 1480185 w 1857375"/>
                <a:gd name="connsiteY21" fmla="*/ 222885 h 257175"/>
                <a:gd name="connsiteX22" fmla="*/ 1508760 w 1857375"/>
                <a:gd name="connsiteY22" fmla="*/ 217170 h 257175"/>
                <a:gd name="connsiteX23" fmla="*/ 1531620 w 1857375"/>
                <a:gd name="connsiteY23" fmla="*/ 205740 h 257175"/>
                <a:gd name="connsiteX24" fmla="*/ 1571625 w 1857375"/>
                <a:gd name="connsiteY24" fmla="*/ 194310 h 257175"/>
                <a:gd name="connsiteX25" fmla="*/ 1588770 w 1857375"/>
                <a:gd name="connsiteY25" fmla="*/ 188595 h 257175"/>
                <a:gd name="connsiteX26" fmla="*/ 1628775 w 1857375"/>
                <a:gd name="connsiteY26" fmla="*/ 182880 h 257175"/>
                <a:gd name="connsiteX27" fmla="*/ 1663065 w 1857375"/>
                <a:gd name="connsiteY27" fmla="*/ 165735 h 257175"/>
                <a:gd name="connsiteX28" fmla="*/ 1680210 w 1857375"/>
                <a:gd name="connsiteY28" fmla="*/ 160020 h 257175"/>
                <a:gd name="connsiteX29" fmla="*/ 1697355 w 1857375"/>
                <a:gd name="connsiteY29" fmla="*/ 148590 h 257175"/>
                <a:gd name="connsiteX30" fmla="*/ 1731645 w 1857375"/>
                <a:gd name="connsiteY30" fmla="*/ 137160 h 257175"/>
                <a:gd name="connsiteX31" fmla="*/ 1765935 w 1857375"/>
                <a:gd name="connsiteY31" fmla="*/ 120015 h 257175"/>
                <a:gd name="connsiteX32" fmla="*/ 1823085 w 1857375"/>
                <a:gd name="connsiteY32" fmla="*/ 80010 h 257175"/>
                <a:gd name="connsiteX33" fmla="*/ 1840230 w 1857375"/>
                <a:gd name="connsiteY33" fmla="*/ 68580 h 257175"/>
                <a:gd name="connsiteX34" fmla="*/ 1845945 w 1857375"/>
                <a:gd name="connsiteY34" fmla="*/ 51435 h 257175"/>
                <a:gd name="connsiteX35" fmla="*/ 1857375 w 1857375"/>
                <a:gd name="connsiteY35" fmla="*/ 34290 h 257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1857375" h="257175">
                  <a:moveTo>
                    <a:pt x="0" y="0"/>
                  </a:moveTo>
                  <a:cubicBezTo>
                    <a:pt x="5715" y="1905"/>
                    <a:pt x="13288" y="1087"/>
                    <a:pt x="17145" y="5715"/>
                  </a:cubicBezTo>
                  <a:cubicBezTo>
                    <a:pt x="23712" y="13596"/>
                    <a:pt x="24973" y="24684"/>
                    <a:pt x="28575" y="34290"/>
                  </a:cubicBezTo>
                  <a:cubicBezTo>
                    <a:pt x="30690" y="39931"/>
                    <a:pt x="30592" y="46680"/>
                    <a:pt x="34290" y="51435"/>
                  </a:cubicBezTo>
                  <a:cubicBezTo>
                    <a:pt x="44214" y="64194"/>
                    <a:pt x="59614" y="72275"/>
                    <a:pt x="68580" y="85725"/>
                  </a:cubicBezTo>
                  <a:cubicBezTo>
                    <a:pt x="94782" y="125027"/>
                    <a:pt x="78408" y="115671"/>
                    <a:pt x="108585" y="125730"/>
                  </a:cubicBezTo>
                  <a:cubicBezTo>
                    <a:pt x="121224" y="138369"/>
                    <a:pt x="126962" y="146348"/>
                    <a:pt x="142875" y="154305"/>
                  </a:cubicBezTo>
                  <a:cubicBezTo>
                    <a:pt x="148263" y="156999"/>
                    <a:pt x="154754" y="157094"/>
                    <a:pt x="160020" y="160020"/>
                  </a:cubicBezTo>
                  <a:cubicBezTo>
                    <a:pt x="172028" y="166691"/>
                    <a:pt x="180983" y="179548"/>
                    <a:pt x="194310" y="182880"/>
                  </a:cubicBezTo>
                  <a:cubicBezTo>
                    <a:pt x="201634" y="184711"/>
                    <a:pt x="226116" y="190211"/>
                    <a:pt x="234315" y="194310"/>
                  </a:cubicBezTo>
                  <a:cubicBezTo>
                    <a:pt x="240458" y="197382"/>
                    <a:pt x="245147" y="203034"/>
                    <a:pt x="251460" y="205740"/>
                  </a:cubicBezTo>
                  <a:cubicBezTo>
                    <a:pt x="258679" y="208834"/>
                    <a:pt x="266768" y="209297"/>
                    <a:pt x="274320" y="211455"/>
                  </a:cubicBezTo>
                  <a:cubicBezTo>
                    <a:pt x="299739" y="218718"/>
                    <a:pt x="284548" y="216930"/>
                    <a:pt x="314325" y="222885"/>
                  </a:cubicBezTo>
                  <a:cubicBezTo>
                    <a:pt x="325688" y="225158"/>
                    <a:pt x="337214" y="226527"/>
                    <a:pt x="348615" y="228600"/>
                  </a:cubicBezTo>
                  <a:cubicBezTo>
                    <a:pt x="358172" y="230338"/>
                    <a:pt x="367633" y="232577"/>
                    <a:pt x="377190" y="234315"/>
                  </a:cubicBezTo>
                  <a:cubicBezTo>
                    <a:pt x="411310" y="240519"/>
                    <a:pt x="408292" y="238687"/>
                    <a:pt x="440055" y="245745"/>
                  </a:cubicBezTo>
                  <a:cubicBezTo>
                    <a:pt x="447722" y="247449"/>
                    <a:pt x="455064" y="251232"/>
                    <a:pt x="462915" y="251460"/>
                  </a:cubicBezTo>
                  <a:cubicBezTo>
                    <a:pt x="586703" y="255048"/>
                    <a:pt x="710565" y="255270"/>
                    <a:pt x="834390" y="257175"/>
                  </a:cubicBezTo>
                  <a:lnTo>
                    <a:pt x="1148715" y="251460"/>
                  </a:lnTo>
                  <a:cubicBezTo>
                    <a:pt x="1228777" y="248984"/>
                    <a:pt x="1388745" y="240030"/>
                    <a:pt x="1388745" y="240030"/>
                  </a:cubicBezTo>
                  <a:cubicBezTo>
                    <a:pt x="1402080" y="238125"/>
                    <a:pt x="1415463" y="236530"/>
                    <a:pt x="1428750" y="234315"/>
                  </a:cubicBezTo>
                  <a:cubicBezTo>
                    <a:pt x="1463223" y="228569"/>
                    <a:pt x="1449360" y="229735"/>
                    <a:pt x="1480185" y="222885"/>
                  </a:cubicBezTo>
                  <a:cubicBezTo>
                    <a:pt x="1489667" y="220778"/>
                    <a:pt x="1499235" y="219075"/>
                    <a:pt x="1508760" y="217170"/>
                  </a:cubicBezTo>
                  <a:cubicBezTo>
                    <a:pt x="1516380" y="213360"/>
                    <a:pt x="1523789" y="209096"/>
                    <a:pt x="1531620" y="205740"/>
                  </a:cubicBezTo>
                  <a:cubicBezTo>
                    <a:pt x="1545323" y="199867"/>
                    <a:pt x="1557125" y="198453"/>
                    <a:pt x="1571625" y="194310"/>
                  </a:cubicBezTo>
                  <a:cubicBezTo>
                    <a:pt x="1577417" y="192655"/>
                    <a:pt x="1582863" y="189776"/>
                    <a:pt x="1588770" y="188595"/>
                  </a:cubicBezTo>
                  <a:cubicBezTo>
                    <a:pt x="1601979" y="185953"/>
                    <a:pt x="1615440" y="184785"/>
                    <a:pt x="1628775" y="182880"/>
                  </a:cubicBezTo>
                  <a:cubicBezTo>
                    <a:pt x="1671869" y="168515"/>
                    <a:pt x="1618750" y="187892"/>
                    <a:pt x="1663065" y="165735"/>
                  </a:cubicBezTo>
                  <a:cubicBezTo>
                    <a:pt x="1668453" y="163041"/>
                    <a:pt x="1674822" y="162714"/>
                    <a:pt x="1680210" y="160020"/>
                  </a:cubicBezTo>
                  <a:cubicBezTo>
                    <a:pt x="1686353" y="156948"/>
                    <a:pt x="1691078" y="151380"/>
                    <a:pt x="1697355" y="148590"/>
                  </a:cubicBezTo>
                  <a:cubicBezTo>
                    <a:pt x="1708365" y="143697"/>
                    <a:pt x="1721620" y="143843"/>
                    <a:pt x="1731645" y="137160"/>
                  </a:cubicBezTo>
                  <a:cubicBezTo>
                    <a:pt x="1753802" y="122388"/>
                    <a:pt x="1742274" y="127902"/>
                    <a:pt x="1765935" y="120015"/>
                  </a:cubicBezTo>
                  <a:cubicBezTo>
                    <a:pt x="1799785" y="94628"/>
                    <a:pt x="1780870" y="108154"/>
                    <a:pt x="1823085" y="80010"/>
                  </a:cubicBezTo>
                  <a:lnTo>
                    <a:pt x="1840230" y="68580"/>
                  </a:lnTo>
                  <a:cubicBezTo>
                    <a:pt x="1842135" y="62865"/>
                    <a:pt x="1843251" y="56823"/>
                    <a:pt x="1845945" y="51435"/>
                  </a:cubicBezTo>
                  <a:cubicBezTo>
                    <a:pt x="1849017" y="45292"/>
                    <a:pt x="1857375" y="34290"/>
                    <a:pt x="1857375" y="34290"/>
                  </a:cubicBezTo>
                </a:path>
              </a:pathLst>
            </a:custGeom>
            <a:ln w="22225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0" name="Freeform 20"/>
            <p:cNvSpPr/>
            <p:nvPr/>
          </p:nvSpPr>
          <p:spPr>
            <a:xfrm>
              <a:off x="7086600" y="3810000"/>
              <a:ext cx="990600" cy="174362"/>
            </a:xfrm>
            <a:custGeom>
              <a:avLst/>
              <a:gdLst>
                <a:gd name="connsiteX0" fmla="*/ 0 w 1040130"/>
                <a:gd name="connsiteY0" fmla="*/ 0 h 202937"/>
                <a:gd name="connsiteX1" fmla="*/ 51435 w 1040130"/>
                <a:gd name="connsiteY1" fmla="*/ 74295 h 202937"/>
                <a:gd name="connsiteX2" fmla="*/ 74295 w 1040130"/>
                <a:gd name="connsiteY2" fmla="*/ 108585 h 202937"/>
                <a:gd name="connsiteX3" fmla="*/ 85725 w 1040130"/>
                <a:gd name="connsiteY3" fmla="*/ 125730 h 202937"/>
                <a:gd name="connsiteX4" fmla="*/ 102870 w 1040130"/>
                <a:gd name="connsiteY4" fmla="*/ 137160 h 202937"/>
                <a:gd name="connsiteX5" fmla="*/ 137160 w 1040130"/>
                <a:gd name="connsiteY5" fmla="*/ 148590 h 202937"/>
                <a:gd name="connsiteX6" fmla="*/ 205740 w 1040130"/>
                <a:gd name="connsiteY6" fmla="*/ 160020 h 202937"/>
                <a:gd name="connsiteX7" fmla="*/ 280035 w 1040130"/>
                <a:gd name="connsiteY7" fmla="*/ 165735 h 202937"/>
                <a:gd name="connsiteX8" fmla="*/ 314325 w 1040130"/>
                <a:gd name="connsiteY8" fmla="*/ 171450 h 202937"/>
                <a:gd name="connsiteX9" fmla="*/ 365760 w 1040130"/>
                <a:gd name="connsiteY9" fmla="*/ 177165 h 202937"/>
                <a:gd name="connsiteX10" fmla="*/ 388620 w 1040130"/>
                <a:gd name="connsiteY10" fmla="*/ 182880 h 202937"/>
                <a:gd name="connsiteX11" fmla="*/ 468630 w 1040130"/>
                <a:gd name="connsiteY11" fmla="*/ 188595 h 202937"/>
                <a:gd name="connsiteX12" fmla="*/ 640080 w 1040130"/>
                <a:gd name="connsiteY12" fmla="*/ 188595 h 202937"/>
                <a:gd name="connsiteX13" fmla="*/ 657225 w 1040130"/>
                <a:gd name="connsiteY13" fmla="*/ 182880 h 202937"/>
                <a:gd name="connsiteX14" fmla="*/ 691515 w 1040130"/>
                <a:gd name="connsiteY14" fmla="*/ 177165 h 202937"/>
                <a:gd name="connsiteX15" fmla="*/ 708660 w 1040130"/>
                <a:gd name="connsiteY15" fmla="*/ 171450 h 202937"/>
                <a:gd name="connsiteX16" fmla="*/ 737235 w 1040130"/>
                <a:gd name="connsiteY16" fmla="*/ 165735 h 202937"/>
                <a:gd name="connsiteX17" fmla="*/ 760095 w 1040130"/>
                <a:gd name="connsiteY17" fmla="*/ 160020 h 202937"/>
                <a:gd name="connsiteX18" fmla="*/ 788670 w 1040130"/>
                <a:gd name="connsiteY18" fmla="*/ 154305 h 202937"/>
                <a:gd name="connsiteX19" fmla="*/ 811530 w 1040130"/>
                <a:gd name="connsiteY19" fmla="*/ 148590 h 202937"/>
                <a:gd name="connsiteX20" fmla="*/ 845820 w 1040130"/>
                <a:gd name="connsiteY20" fmla="*/ 142875 h 202937"/>
                <a:gd name="connsiteX21" fmla="*/ 897255 w 1040130"/>
                <a:gd name="connsiteY21" fmla="*/ 125730 h 202937"/>
                <a:gd name="connsiteX22" fmla="*/ 914400 w 1040130"/>
                <a:gd name="connsiteY22" fmla="*/ 120015 h 202937"/>
                <a:gd name="connsiteX23" fmla="*/ 931545 w 1040130"/>
                <a:gd name="connsiteY23" fmla="*/ 108585 h 202937"/>
                <a:gd name="connsiteX24" fmla="*/ 965835 w 1040130"/>
                <a:gd name="connsiteY24" fmla="*/ 97155 h 202937"/>
                <a:gd name="connsiteX25" fmla="*/ 982980 w 1040130"/>
                <a:gd name="connsiteY25" fmla="*/ 85725 h 202937"/>
                <a:gd name="connsiteX26" fmla="*/ 1017270 w 1040130"/>
                <a:gd name="connsiteY26" fmla="*/ 74295 h 202937"/>
                <a:gd name="connsiteX27" fmla="*/ 1040130 w 1040130"/>
                <a:gd name="connsiteY27" fmla="*/ 62865 h 2029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1040130" h="202937">
                  <a:moveTo>
                    <a:pt x="0" y="0"/>
                  </a:moveTo>
                  <a:cubicBezTo>
                    <a:pt x="34408" y="34408"/>
                    <a:pt x="8715" y="5943"/>
                    <a:pt x="51435" y="74295"/>
                  </a:cubicBezTo>
                  <a:cubicBezTo>
                    <a:pt x="58716" y="85944"/>
                    <a:pt x="66675" y="97155"/>
                    <a:pt x="74295" y="108585"/>
                  </a:cubicBezTo>
                  <a:cubicBezTo>
                    <a:pt x="78105" y="114300"/>
                    <a:pt x="80010" y="121920"/>
                    <a:pt x="85725" y="125730"/>
                  </a:cubicBezTo>
                  <a:cubicBezTo>
                    <a:pt x="91440" y="129540"/>
                    <a:pt x="96593" y="134370"/>
                    <a:pt x="102870" y="137160"/>
                  </a:cubicBezTo>
                  <a:cubicBezTo>
                    <a:pt x="113880" y="142053"/>
                    <a:pt x="125730" y="144780"/>
                    <a:pt x="137160" y="148590"/>
                  </a:cubicBezTo>
                  <a:cubicBezTo>
                    <a:pt x="168999" y="159203"/>
                    <a:pt x="153103" y="155235"/>
                    <a:pt x="205740" y="160020"/>
                  </a:cubicBezTo>
                  <a:cubicBezTo>
                    <a:pt x="230476" y="162269"/>
                    <a:pt x="255270" y="163830"/>
                    <a:pt x="280035" y="165735"/>
                  </a:cubicBezTo>
                  <a:cubicBezTo>
                    <a:pt x="291465" y="167640"/>
                    <a:pt x="302839" y="169919"/>
                    <a:pt x="314325" y="171450"/>
                  </a:cubicBezTo>
                  <a:cubicBezTo>
                    <a:pt x="331424" y="173730"/>
                    <a:pt x="348710" y="174542"/>
                    <a:pt x="365760" y="177165"/>
                  </a:cubicBezTo>
                  <a:cubicBezTo>
                    <a:pt x="373523" y="178359"/>
                    <a:pt x="380814" y="182013"/>
                    <a:pt x="388620" y="182880"/>
                  </a:cubicBezTo>
                  <a:cubicBezTo>
                    <a:pt x="415194" y="185833"/>
                    <a:pt x="441960" y="186690"/>
                    <a:pt x="468630" y="188595"/>
                  </a:cubicBezTo>
                  <a:cubicBezTo>
                    <a:pt x="540342" y="202937"/>
                    <a:pt x="505166" y="198232"/>
                    <a:pt x="640080" y="188595"/>
                  </a:cubicBezTo>
                  <a:cubicBezTo>
                    <a:pt x="646089" y="188166"/>
                    <a:pt x="651344" y="184187"/>
                    <a:pt x="657225" y="182880"/>
                  </a:cubicBezTo>
                  <a:cubicBezTo>
                    <a:pt x="668537" y="180366"/>
                    <a:pt x="680203" y="179679"/>
                    <a:pt x="691515" y="177165"/>
                  </a:cubicBezTo>
                  <a:cubicBezTo>
                    <a:pt x="697396" y="175858"/>
                    <a:pt x="702816" y="172911"/>
                    <a:pt x="708660" y="171450"/>
                  </a:cubicBezTo>
                  <a:cubicBezTo>
                    <a:pt x="718084" y="169094"/>
                    <a:pt x="727753" y="167842"/>
                    <a:pt x="737235" y="165735"/>
                  </a:cubicBezTo>
                  <a:cubicBezTo>
                    <a:pt x="744902" y="164031"/>
                    <a:pt x="752428" y="161724"/>
                    <a:pt x="760095" y="160020"/>
                  </a:cubicBezTo>
                  <a:cubicBezTo>
                    <a:pt x="769577" y="157913"/>
                    <a:pt x="779188" y="156412"/>
                    <a:pt x="788670" y="154305"/>
                  </a:cubicBezTo>
                  <a:cubicBezTo>
                    <a:pt x="796337" y="152601"/>
                    <a:pt x="803828" y="150130"/>
                    <a:pt x="811530" y="148590"/>
                  </a:cubicBezTo>
                  <a:cubicBezTo>
                    <a:pt x="822893" y="146317"/>
                    <a:pt x="834578" y="145685"/>
                    <a:pt x="845820" y="142875"/>
                  </a:cubicBezTo>
                  <a:lnTo>
                    <a:pt x="897255" y="125730"/>
                  </a:lnTo>
                  <a:cubicBezTo>
                    <a:pt x="902970" y="123825"/>
                    <a:pt x="909388" y="123357"/>
                    <a:pt x="914400" y="120015"/>
                  </a:cubicBezTo>
                  <a:cubicBezTo>
                    <a:pt x="920115" y="116205"/>
                    <a:pt x="925268" y="111375"/>
                    <a:pt x="931545" y="108585"/>
                  </a:cubicBezTo>
                  <a:cubicBezTo>
                    <a:pt x="942555" y="103692"/>
                    <a:pt x="955810" y="103838"/>
                    <a:pt x="965835" y="97155"/>
                  </a:cubicBezTo>
                  <a:cubicBezTo>
                    <a:pt x="971550" y="93345"/>
                    <a:pt x="976703" y="88515"/>
                    <a:pt x="982980" y="85725"/>
                  </a:cubicBezTo>
                  <a:cubicBezTo>
                    <a:pt x="993990" y="80832"/>
                    <a:pt x="1005840" y="78105"/>
                    <a:pt x="1017270" y="74295"/>
                  </a:cubicBezTo>
                  <a:cubicBezTo>
                    <a:pt x="1036971" y="67728"/>
                    <a:pt x="1030155" y="72840"/>
                    <a:pt x="1040130" y="62865"/>
                  </a:cubicBezTo>
                </a:path>
              </a:pathLst>
            </a:custGeom>
            <a:ln w="22225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5" name="Group 176"/>
            <p:cNvGrpSpPr/>
            <p:nvPr/>
          </p:nvGrpSpPr>
          <p:grpSpPr>
            <a:xfrm>
              <a:off x="5334000" y="1524000"/>
              <a:ext cx="1577564" cy="1425164"/>
              <a:chOff x="4800600" y="1828800"/>
              <a:chExt cx="1577564" cy="1425164"/>
            </a:xfrm>
          </p:grpSpPr>
          <p:cxnSp>
            <p:nvCxnSpPr>
              <p:cNvPr id="222" name="Straight Connector 221"/>
              <p:cNvCxnSpPr>
                <a:stCxn id="204" idx="7"/>
              </p:cNvCxnSpPr>
              <p:nvPr/>
            </p:nvCxnSpPr>
            <p:spPr>
              <a:xfrm rot="5400000" flipH="1" flipV="1">
                <a:off x="5310916" y="2240280"/>
                <a:ext cx="586964" cy="1440404"/>
              </a:xfrm>
              <a:prstGeom prst="line">
                <a:avLst/>
              </a:prstGeom>
              <a:ln w="222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3" name="Straight Connector 16"/>
              <p:cNvCxnSpPr>
                <a:endCxn id="205" idx="3"/>
              </p:cNvCxnSpPr>
              <p:nvPr/>
            </p:nvCxnSpPr>
            <p:spPr>
              <a:xfrm rot="5400000" flipH="1" flipV="1">
                <a:off x="4488180" y="2148616"/>
                <a:ext cx="1364204" cy="739364"/>
              </a:xfrm>
              <a:prstGeom prst="line">
                <a:avLst/>
              </a:prstGeom>
              <a:ln w="222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4" name="Straight Connector 17"/>
              <p:cNvCxnSpPr>
                <a:endCxn id="203" idx="1"/>
              </p:cNvCxnSpPr>
              <p:nvPr/>
            </p:nvCxnSpPr>
            <p:spPr>
              <a:xfrm rot="16200000" flipH="1">
                <a:off x="5731764" y="1888236"/>
                <a:ext cx="705836" cy="586964"/>
              </a:xfrm>
              <a:prstGeom prst="line">
                <a:avLst/>
              </a:prstGeom>
              <a:ln w="222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53" name="Subtitle 2"/>
          <p:cNvSpPr txBox="1">
            <a:spLocks/>
          </p:cNvSpPr>
          <p:nvPr/>
        </p:nvSpPr>
        <p:spPr>
          <a:xfrm>
            <a:off x="4495800" y="1295400"/>
            <a:ext cx="1600200" cy="3810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200" b="1" i="0" u="sng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Approach:</a:t>
            </a:r>
            <a:endParaRPr kumimoji="0" lang="en-US" sz="2200" b="1" i="0" u="sng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273" name="TextBox 272"/>
          <p:cNvSpPr txBox="1"/>
          <p:nvPr/>
        </p:nvSpPr>
        <p:spPr>
          <a:xfrm>
            <a:off x="4495800" y="1905000"/>
            <a:ext cx="2514600" cy="384721"/>
          </a:xfrm>
          <a:prstGeom prst="rect">
            <a:avLst/>
          </a:prstGeom>
          <a:noFill/>
          <a:ln w="25400">
            <a:noFill/>
            <a:miter lim="800000"/>
          </a:ln>
        </p:spPr>
        <p:txBody>
          <a:bodyPr wrap="square" rtlCol="0">
            <a:spAutoFit/>
          </a:bodyPr>
          <a:lstStyle/>
          <a:p>
            <a:r>
              <a:rPr lang="en-US" sz="1900" dirty="0" smtClean="0">
                <a:latin typeface="Arial" pitchFamily="34" charset="0"/>
                <a:cs typeface="Arial" pitchFamily="34" charset="0"/>
              </a:rPr>
              <a:t>Max-margin learning</a:t>
            </a:r>
          </a:p>
        </p:txBody>
      </p:sp>
      <p:graphicFrame>
        <p:nvGraphicFramePr>
          <p:cNvPr id="274" name="Object 273"/>
          <p:cNvGraphicFramePr>
            <a:graphicFrameLocks noChangeAspect="1"/>
          </p:cNvGraphicFramePr>
          <p:nvPr/>
        </p:nvGraphicFramePr>
        <p:xfrm>
          <a:off x="4832350" y="2413000"/>
          <a:ext cx="2425700" cy="660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9799" name="Equation" r:id="rId6" imgW="2425680" imgH="660240" progId="Equation.DSMT4">
                  <p:embed/>
                </p:oleObj>
              </mc:Choice>
              <mc:Fallback>
                <p:oleObj name="Equation" r:id="rId6" imgW="2425680" imgH="6602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32350" y="2413000"/>
                        <a:ext cx="2425700" cy="6604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75" name="TextBox 274"/>
          <p:cNvSpPr txBox="1"/>
          <p:nvPr/>
        </p:nvSpPr>
        <p:spPr>
          <a:xfrm>
            <a:off x="4724400" y="5009852"/>
            <a:ext cx="3505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15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sz="1600" i="1" baseline="-25000" dirty="0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1500" dirty="0" smtClean="0">
                <a:latin typeface="Arial" pitchFamily="34" charset="0"/>
                <a:cs typeface="Arial" pitchFamily="34" charset="0"/>
              </a:rPr>
              <a:t>: Potential values of the </a:t>
            </a:r>
            <a:r>
              <a:rPr lang="en-US" sz="1600" i="1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1500" dirty="0" err="1" smtClean="0">
                <a:latin typeface="Arial" pitchFamily="34" charset="0"/>
                <a:cs typeface="Arial" pitchFamily="34" charset="0"/>
              </a:rPr>
              <a:t>-th</a:t>
            </a:r>
            <a:r>
              <a:rPr lang="en-US" sz="1500" dirty="0" smtClean="0">
                <a:latin typeface="Arial" pitchFamily="34" charset="0"/>
                <a:cs typeface="Arial" pitchFamily="34" charset="0"/>
              </a:rPr>
              <a:t> image.</a:t>
            </a:r>
          </a:p>
          <a:p>
            <a:pPr>
              <a:buFont typeface="Arial" pitchFamily="34" charset="0"/>
              <a:buChar char="•"/>
            </a:pPr>
            <a:r>
              <a:rPr lang="en-US" sz="15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w</a:t>
            </a:r>
            <a:r>
              <a:rPr lang="en-US" sz="1600" i="1" baseline="-25000" dirty="0" smtClean="0">
                <a:latin typeface="Times New Roman" pitchFamily="18" charset="0"/>
                <a:cs typeface="Times New Roman" pitchFamily="18" charset="0"/>
              </a:rPr>
              <a:t>r</a:t>
            </a:r>
            <a:r>
              <a:rPr lang="en-US" sz="1500" dirty="0" smtClean="0">
                <a:latin typeface="Arial" pitchFamily="34" charset="0"/>
                <a:cs typeface="Arial" pitchFamily="34" charset="0"/>
              </a:rPr>
              <a:t>: Potential weights of the </a:t>
            </a:r>
            <a:r>
              <a:rPr lang="en-US" sz="1600" i="1" dirty="0" smtClean="0">
                <a:latin typeface="Times New Roman" pitchFamily="18" charset="0"/>
                <a:cs typeface="Times New Roman" pitchFamily="18" charset="0"/>
              </a:rPr>
              <a:t>r</a:t>
            </a:r>
            <a:r>
              <a:rPr lang="en-US" sz="1500" dirty="0" smtClean="0">
                <a:latin typeface="Arial" pitchFamily="34" charset="0"/>
                <a:cs typeface="Arial" pitchFamily="34" charset="0"/>
              </a:rPr>
              <a:t>-</a:t>
            </a:r>
            <a:r>
              <a:rPr lang="en-US" sz="1500" dirty="0" err="1" smtClean="0">
                <a:latin typeface="Arial" pitchFamily="34" charset="0"/>
                <a:cs typeface="Arial" pitchFamily="34" charset="0"/>
              </a:rPr>
              <a:t>th</a:t>
            </a:r>
            <a:r>
              <a:rPr lang="en-US" sz="1500" dirty="0" smtClean="0">
                <a:latin typeface="Arial" pitchFamily="34" charset="0"/>
                <a:cs typeface="Arial" pitchFamily="34" charset="0"/>
              </a:rPr>
              <a:t> pose.</a:t>
            </a:r>
          </a:p>
          <a:p>
            <a:pPr>
              <a:buFont typeface="Arial" pitchFamily="34" charset="0"/>
              <a:buChar char="•"/>
            </a:pPr>
            <a:r>
              <a:rPr lang="en-US" sz="15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600" i="1" dirty="0" smtClean="0">
                <a:latin typeface="Times New Roman" pitchFamily="18" charset="0"/>
                <a:cs typeface="Times New Roman" pitchFamily="18" charset="0"/>
              </a:rPr>
              <a:t>y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1600" i="1" dirty="0" smtClean="0">
                <a:latin typeface="Times New Roman" pitchFamily="18" charset="0"/>
                <a:cs typeface="Times New Roman" pitchFamily="18" charset="0"/>
              </a:rPr>
              <a:t>r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)</a:t>
            </a:r>
            <a:r>
              <a:rPr lang="en-US" sz="1500" dirty="0" smtClean="0">
                <a:latin typeface="Arial" pitchFamily="34" charset="0"/>
                <a:cs typeface="Arial" pitchFamily="34" charset="0"/>
              </a:rPr>
              <a:t>: Activity of the </a:t>
            </a:r>
            <a:r>
              <a:rPr lang="en-US" sz="1600" i="1" dirty="0" smtClean="0">
                <a:latin typeface="Times New Roman" pitchFamily="18" charset="0"/>
                <a:cs typeface="Times New Roman" pitchFamily="18" charset="0"/>
              </a:rPr>
              <a:t>r</a:t>
            </a:r>
            <a:r>
              <a:rPr lang="en-US" sz="1500" dirty="0" smtClean="0">
                <a:latin typeface="Arial" pitchFamily="34" charset="0"/>
                <a:cs typeface="Arial" pitchFamily="34" charset="0"/>
              </a:rPr>
              <a:t>-</a:t>
            </a:r>
            <a:r>
              <a:rPr lang="en-US" sz="1500" dirty="0" err="1" smtClean="0">
                <a:latin typeface="Arial" pitchFamily="34" charset="0"/>
                <a:cs typeface="Arial" pitchFamily="34" charset="0"/>
              </a:rPr>
              <a:t>th</a:t>
            </a:r>
            <a:r>
              <a:rPr lang="en-US" sz="1500" dirty="0" smtClean="0">
                <a:latin typeface="Arial" pitchFamily="34" charset="0"/>
                <a:cs typeface="Arial" pitchFamily="34" charset="0"/>
              </a:rPr>
              <a:t> pose.</a:t>
            </a:r>
          </a:p>
          <a:p>
            <a:pPr>
              <a:buFont typeface="Arial" pitchFamily="34" charset="0"/>
              <a:buChar char="•"/>
            </a:pPr>
            <a:r>
              <a:rPr lang="en-US" sz="15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l-GR" sz="1600" i="1" dirty="0" smtClean="0">
                <a:latin typeface="Times New Roman" pitchFamily="18" charset="0"/>
                <a:cs typeface="Times New Roman" pitchFamily="18" charset="0"/>
              </a:rPr>
              <a:t>ξ</a:t>
            </a:r>
            <a:r>
              <a:rPr lang="en-US" sz="1600" i="1" baseline="-25000" dirty="0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1500" dirty="0" smtClean="0">
                <a:latin typeface="Arial" pitchFamily="34" charset="0"/>
                <a:cs typeface="Arial" pitchFamily="34" charset="0"/>
              </a:rPr>
              <a:t>: A slack variable for the </a:t>
            </a:r>
            <a:r>
              <a:rPr lang="en-US" sz="1600" i="1" dirty="0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1500" dirty="0" smtClean="0">
                <a:latin typeface="Arial" pitchFamily="34" charset="0"/>
                <a:cs typeface="Arial" pitchFamily="34" charset="0"/>
              </a:rPr>
              <a:t>-</a:t>
            </a:r>
            <a:r>
              <a:rPr lang="en-US" sz="1500" dirty="0" err="1" smtClean="0">
                <a:latin typeface="Arial" pitchFamily="34" charset="0"/>
                <a:cs typeface="Arial" pitchFamily="34" charset="0"/>
              </a:rPr>
              <a:t>th</a:t>
            </a:r>
            <a:r>
              <a:rPr lang="en-US" sz="1500" dirty="0" smtClean="0">
                <a:latin typeface="Arial" pitchFamily="34" charset="0"/>
                <a:cs typeface="Arial" pitchFamily="34" charset="0"/>
              </a:rPr>
              <a:t> image.</a:t>
            </a:r>
          </a:p>
        </p:txBody>
      </p:sp>
      <p:sp>
        <p:nvSpPr>
          <p:cNvPr id="278" name="TextBox 277"/>
          <p:cNvSpPr txBox="1"/>
          <p:nvPr/>
        </p:nvSpPr>
        <p:spPr>
          <a:xfrm>
            <a:off x="5715000" y="4706035"/>
            <a:ext cx="1219200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00" b="1" dirty="0" smtClean="0">
                <a:latin typeface="Arial" pitchFamily="34" charset="0"/>
                <a:cs typeface="Arial" pitchFamily="34" charset="0"/>
              </a:rPr>
              <a:t>Notations</a:t>
            </a:r>
            <a:endParaRPr lang="en-US" sz="17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79" name="Rectangle 278"/>
          <p:cNvSpPr/>
          <p:nvPr/>
        </p:nvSpPr>
        <p:spPr>
          <a:xfrm>
            <a:off x="4648200" y="4648200"/>
            <a:ext cx="3581400" cy="1447800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231447" name="Object 23"/>
          <p:cNvGraphicFramePr>
            <a:graphicFrameLocks noChangeAspect="1"/>
          </p:cNvGraphicFramePr>
          <p:nvPr/>
        </p:nvGraphicFramePr>
        <p:xfrm>
          <a:off x="4743450" y="3295650"/>
          <a:ext cx="2819400" cy="1079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9800" name="Equation" r:id="rId8" imgW="2819160" imgH="1079280" progId="Equation.DSMT4">
                  <p:embed/>
                </p:oleObj>
              </mc:Choice>
              <mc:Fallback>
                <p:oleObj name="Equation" r:id="rId8" imgW="2819160" imgH="10792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43450" y="3295650"/>
                        <a:ext cx="2819400" cy="1079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1448" name="Object 24"/>
          <p:cNvGraphicFramePr>
            <a:graphicFrameLocks noChangeAspect="1"/>
          </p:cNvGraphicFramePr>
          <p:nvPr/>
        </p:nvGraphicFramePr>
        <p:xfrm>
          <a:off x="508000" y="1262063"/>
          <a:ext cx="1371600" cy="558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9801" name="Equation" r:id="rId10" imgW="1371600" imgH="558720" progId="Equation.DSMT4">
                  <p:embed/>
                </p:oleObj>
              </mc:Choice>
              <mc:Fallback>
                <p:oleObj name="Equation" r:id="rId10" imgW="1371600" imgH="55872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8000" y="1262063"/>
                        <a:ext cx="1371600" cy="558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6" name="TextBox 65"/>
          <p:cNvSpPr txBox="1"/>
          <p:nvPr/>
        </p:nvSpPr>
        <p:spPr>
          <a:xfrm>
            <a:off x="609600" y="4663440"/>
            <a:ext cx="2514600" cy="384721"/>
          </a:xfrm>
          <a:prstGeom prst="rect">
            <a:avLst/>
          </a:prstGeom>
          <a:noFill/>
          <a:ln w="25400">
            <a:noFill/>
            <a:miter lim="800000"/>
          </a:ln>
        </p:spPr>
        <p:txBody>
          <a:bodyPr wrap="square" rtlCol="0">
            <a:spAutoFit/>
          </a:bodyPr>
          <a:lstStyle/>
          <a:p>
            <a:r>
              <a:rPr lang="en-US" sz="1900" dirty="0" smtClean="0">
                <a:latin typeface="Arial" pitchFamily="34" charset="0"/>
                <a:cs typeface="Arial" pitchFamily="34" charset="0"/>
              </a:rPr>
              <a:t>Hidden human poses</a:t>
            </a:r>
          </a:p>
        </p:txBody>
      </p:sp>
      <p:sp>
        <p:nvSpPr>
          <p:cNvPr id="67" name="TextBox 66"/>
          <p:cNvSpPr txBox="1"/>
          <p:nvPr/>
        </p:nvSpPr>
        <p:spPr>
          <a:xfrm>
            <a:off x="609600" y="5029200"/>
            <a:ext cx="2590800" cy="384721"/>
          </a:xfrm>
          <a:prstGeom prst="rect">
            <a:avLst/>
          </a:prstGeom>
          <a:noFill/>
          <a:ln w="25400">
            <a:noFill/>
            <a:miter lim="800000"/>
          </a:ln>
        </p:spPr>
        <p:txBody>
          <a:bodyPr wrap="square" rtlCol="0">
            <a:spAutoFit/>
          </a:bodyPr>
          <a:lstStyle/>
          <a:p>
            <a:r>
              <a:rPr lang="en-US" sz="1900" dirty="0" smtClean="0">
                <a:latin typeface="Arial" pitchFamily="34" charset="0"/>
                <a:cs typeface="Arial" pitchFamily="34" charset="0"/>
              </a:rPr>
              <a:t>Structural connectivity</a:t>
            </a:r>
          </a:p>
        </p:txBody>
      </p:sp>
      <p:sp>
        <p:nvSpPr>
          <p:cNvPr id="68" name="TextBox 67"/>
          <p:cNvSpPr txBox="1"/>
          <p:nvPr/>
        </p:nvSpPr>
        <p:spPr>
          <a:xfrm>
            <a:off x="609600" y="5394960"/>
            <a:ext cx="2590800" cy="384721"/>
          </a:xfrm>
          <a:prstGeom prst="rect">
            <a:avLst/>
          </a:prstGeom>
          <a:noFill/>
          <a:ln w="25400">
            <a:noFill/>
            <a:miter lim="800000"/>
          </a:ln>
        </p:spPr>
        <p:txBody>
          <a:bodyPr wrap="square" rtlCol="0">
            <a:spAutoFit/>
          </a:bodyPr>
          <a:lstStyle/>
          <a:p>
            <a:r>
              <a:rPr lang="en-US" sz="1900" dirty="0" smtClean="0">
                <a:latin typeface="Arial" pitchFamily="34" charset="0"/>
                <a:cs typeface="Arial" pitchFamily="34" charset="0"/>
              </a:rPr>
              <a:t>Potential parameters</a:t>
            </a:r>
          </a:p>
        </p:txBody>
      </p:sp>
      <p:sp>
        <p:nvSpPr>
          <p:cNvPr id="69" name="TextBox 68"/>
          <p:cNvSpPr txBox="1"/>
          <p:nvPr/>
        </p:nvSpPr>
        <p:spPr>
          <a:xfrm>
            <a:off x="609600" y="5760720"/>
            <a:ext cx="2209800" cy="384721"/>
          </a:xfrm>
          <a:prstGeom prst="rect">
            <a:avLst/>
          </a:prstGeom>
          <a:noFill/>
          <a:ln w="25400">
            <a:noFill/>
            <a:miter lim="800000"/>
          </a:ln>
        </p:spPr>
        <p:txBody>
          <a:bodyPr wrap="square" rtlCol="0">
            <a:spAutoFit/>
          </a:bodyPr>
          <a:lstStyle/>
          <a:p>
            <a:r>
              <a:rPr lang="en-US" sz="19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Potential weights</a:t>
            </a:r>
          </a:p>
        </p:txBody>
      </p:sp>
      <p:sp>
        <p:nvSpPr>
          <p:cNvPr id="65" name="TextBox 64"/>
          <p:cNvSpPr txBox="1"/>
          <p:nvPr/>
        </p:nvSpPr>
        <p:spPr>
          <a:xfrm>
            <a:off x="6766987" y="6525126"/>
            <a:ext cx="239706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Slide Credit: Yao/Fei-Fei</a:t>
            </a:r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1298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model_0_1.bmp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661160" y="1295400"/>
            <a:ext cx="762000" cy="1429538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 rot="20249105">
            <a:off x="1859280" y="1610493"/>
            <a:ext cx="100584" cy="235265"/>
          </a:xfrm>
          <a:prstGeom prst="rect">
            <a:avLst/>
          </a:prstGeom>
          <a:solidFill>
            <a:srgbClr val="00FF00">
              <a:alpha val="3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ubtitle 2"/>
          <p:cNvSpPr txBox="1">
            <a:spLocks/>
          </p:cNvSpPr>
          <p:nvPr/>
        </p:nvSpPr>
        <p:spPr>
          <a:xfrm>
            <a:off x="762000" y="381000"/>
            <a:ext cx="7848600" cy="5334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Learning Results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Picture 7" descr="0_image13.bmp"/>
          <p:cNvPicPr>
            <a:picLocks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712723" y="1219200"/>
            <a:ext cx="1005840" cy="1645920"/>
          </a:xfrm>
          <a:prstGeom prst="rect">
            <a:avLst/>
          </a:prstGeom>
        </p:spPr>
      </p:pic>
      <p:pic>
        <p:nvPicPr>
          <p:cNvPr id="9" name="Picture 8" descr="0_image28.bmp"/>
          <p:cNvPicPr>
            <a:picLocks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855720" y="1219200"/>
            <a:ext cx="1005840" cy="1645920"/>
          </a:xfrm>
          <a:prstGeom prst="rect">
            <a:avLst/>
          </a:prstGeom>
        </p:spPr>
      </p:pic>
      <p:pic>
        <p:nvPicPr>
          <p:cNvPr id="11" name="Picture 10" descr="0_image06.bmp"/>
          <p:cNvPicPr>
            <a:picLocks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278880" y="1219200"/>
            <a:ext cx="1005840" cy="1645920"/>
          </a:xfrm>
          <a:prstGeom prst="rect">
            <a:avLst/>
          </a:prstGeom>
        </p:spPr>
      </p:pic>
      <p:pic>
        <p:nvPicPr>
          <p:cNvPr id="12" name="Picture 11" descr="0_image19.bmp"/>
          <p:cNvPicPr>
            <a:picLocks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421880" y="1219200"/>
            <a:ext cx="1005840" cy="164592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304800" y="1447800"/>
            <a:ext cx="1143000" cy="877163"/>
          </a:xfrm>
          <a:prstGeom prst="rect">
            <a:avLst/>
          </a:prstGeom>
          <a:noFill/>
          <a:ln w="25400">
            <a:noFill/>
            <a:miter lim="800000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700" dirty="0" smtClean="0">
                <a:latin typeface="Arial" pitchFamily="34" charset="0"/>
                <a:cs typeface="Arial" pitchFamily="34" charset="0"/>
              </a:rPr>
              <a:t>Cricket defensive shot</a:t>
            </a:r>
          </a:p>
        </p:txBody>
      </p:sp>
      <p:sp>
        <p:nvSpPr>
          <p:cNvPr id="17" name="Rectangle 16"/>
          <p:cNvSpPr/>
          <p:nvPr/>
        </p:nvSpPr>
        <p:spPr>
          <a:xfrm rot="1133184">
            <a:off x="2164616" y="1798411"/>
            <a:ext cx="180558" cy="418885"/>
          </a:xfrm>
          <a:prstGeom prst="rect">
            <a:avLst/>
          </a:prstGeom>
          <a:solidFill>
            <a:srgbClr val="00FFFF">
              <a:alpha val="3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 rot="1855381">
            <a:off x="1923895" y="1588102"/>
            <a:ext cx="100584" cy="235265"/>
          </a:xfrm>
          <a:prstGeom prst="rect">
            <a:avLst/>
          </a:prstGeom>
          <a:solidFill>
            <a:srgbClr val="00FF00">
              <a:alpha val="3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8181" name="Picture 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334000" y="1264920"/>
            <a:ext cx="546015" cy="15544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8182" name="Picture 6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763543" y="2895600"/>
            <a:ext cx="507217" cy="1737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8183" name="Picture 7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334000" y="3002547"/>
            <a:ext cx="642380" cy="14932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8184" name="Picture 8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654856" y="4876800"/>
            <a:ext cx="768304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8185" name="Picture 9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5410200" y="4724400"/>
            <a:ext cx="523559" cy="15544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8186" name="Picture 10"/>
          <p:cNvPicPr>
            <a:picLocks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2727960" y="2971800"/>
            <a:ext cx="1005840" cy="16459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8187" name="Picture 11"/>
          <p:cNvPicPr>
            <a:picLocks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3870960" y="2971800"/>
            <a:ext cx="1005840" cy="16459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8188" name="Picture 12"/>
          <p:cNvPicPr>
            <a:picLocks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6309360" y="2971800"/>
            <a:ext cx="1005840" cy="16459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8189" name="Picture 13"/>
          <p:cNvPicPr>
            <a:picLocks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7452360" y="2971800"/>
            <a:ext cx="1005840" cy="16459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8190" name="Picture 14"/>
          <p:cNvPicPr>
            <a:picLocks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2727960" y="4724400"/>
            <a:ext cx="1005840" cy="16459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8191" name="Picture 15"/>
          <p:cNvPicPr>
            <a:picLocks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3870960" y="4724400"/>
            <a:ext cx="1005840" cy="16459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8192" name="Picture 16"/>
          <p:cNvPicPr>
            <a:picLocks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6309360" y="4724400"/>
            <a:ext cx="1005840" cy="16459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8193" name="Picture 17"/>
          <p:cNvPicPr>
            <a:picLocks noChangeArrowheads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7452360" y="4724400"/>
            <a:ext cx="1005840" cy="16459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" name="TextBox 35"/>
          <p:cNvSpPr txBox="1"/>
          <p:nvPr/>
        </p:nvSpPr>
        <p:spPr>
          <a:xfrm>
            <a:off x="304800" y="3200400"/>
            <a:ext cx="1143000" cy="615553"/>
          </a:xfrm>
          <a:prstGeom prst="rect">
            <a:avLst/>
          </a:prstGeom>
          <a:noFill/>
          <a:ln w="25400">
            <a:noFill/>
            <a:miter lim="800000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700" dirty="0" smtClean="0">
                <a:latin typeface="Arial" pitchFamily="34" charset="0"/>
                <a:cs typeface="Arial" pitchFamily="34" charset="0"/>
              </a:rPr>
              <a:t>Cricket bowling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304800" y="4870847"/>
            <a:ext cx="1143000" cy="615553"/>
          </a:xfrm>
          <a:prstGeom prst="rect">
            <a:avLst/>
          </a:prstGeom>
          <a:noFill/>
          <a:ln w="25400">
            <a:noFill/>
            <a:miter lim="800000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700" dirty="0" smtClean="0">
                <a:latin typeface="Arial" pitchFamily="34" charset="0"/>
                <a:cs typeface="Arial" pitchFamily="34" charset="0"/>
              </a:rPr>
              <a:t>Croquet shot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6766987" y="6525126"/>
            <a:ext cx="239706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Slide Credit: Yao/Fei-Fei</a:t>
            </a:r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8173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17" grpId="0" animBg="1"/>
      <p:bldP spid="18" grpId="0" animBg="1"/>
      <p:bldP spid="36" grpId="0"/>
      <p:bldP spid="3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5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Representing people</a:t>
            </a:r>
          </a:p>
        </p:txBody>
      </p:sp>
      <p:graphicFrame>
        <p:nvGraphicFramePr>
          <p:cNvPr id="28674" name="Object 4"/>
          <p:cNvGraphicFramePr>
            <a:graphicFrameLocks noGrp="1" noChangeAspect="1"/>
          </p:cNvGraphicFramePr>
          <p:nvPr>
            <p:ph idx="1"/>
          </p:nvPr>
        </p:nvGraphicFramePr>
        <p:xfrm>
          <a:off x="0" y="0"/>
          <a:ext cx="9144000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841" name="Image" r:id="rId4" imgW="13003175" imgH="9752381" progId="Photoshop.Image.10">
                  <p:embed/>
                </p:oleObj>
              </mc:Choice>
              <mc:Fallback>
                <p:oleObj name="Image" r:id="rId4" imgW="13003175" imgH="9752381" progId="Photoshop.Image.10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0" cy="685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8676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125" y="1219200"/>
            <a:ext cx="3495675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7" name="Rectangle 8"/>
          <p:cNvSpPr>
            <a:spLocks noChangeArrowheads="1"/>
          </p:cNvSpPr>
          <p:nvPr/>
        </p:nvSpPr>
        <p:spPr bwMode="auto">
          <a:xfrm>
            <a:off x="5029200" y="2209800"/>
            <a:ext cx="228600" cy="304800"/>
          </a:xfrm>
          <a:prstGeom prst="rect">
            <a:avLst/>
          </a:prstGeom>
          <a:noFill/>
          <a:ln w="762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9014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2"/>
          <p:cNvSpPr txBox="1">
            <a:spLocks/>
          </p:cNvSpPr>
          <p:nvPr/>
        </p:nvSpPr>
        <p:spPr>
          <a:xfrm>
            <a:off x="762000" y="381000"/>
            <a:ext cx="7848600" cy="5334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Learning Results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304800" y="3200400"/>
            <a:ext cx="1143000" cy="615553"/>
          </a:xfrm>
          <a:prstGeom prst="rect">
            <a:avLst/>
          </a:prstGeom>
          <a:noFill/>
          <a:ln w="25400">
            <a:noFill/>
            <a:miter lim="800000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700" dirty="0" smtClean="0">
                <a:latin typeface="Arial" pitchFamily="34" charset="0"/>
                <a:cs typeface="Arial" pitchFamily="34" charset="0"/>
              </a:rPr>
              <a:t>Tennis serve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304800" y="4870847"/>
            <a:ext cx="1143000" cy="615553"/>
          </a:xfrm>
          <a:prstGeom prst="rect">
            <a:avLst/>
          </a:prstGeom>
          <a:noFill/>
          <a:ln w="25400">
            <a:noFill/>
            <a:miter lim="800000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700" dirty="0" smtClean="0">
                <a:latin typeface="Arial" pitchFamily="34" charset="0"/>
                <a:cs typeface="Arial" pitchFamily="34" charset="0"/>
              </a:rPr>
              <a:t>Volleyball smash</a:t>
            </a:r>
          </a:p>
        </p:txBody>
      </p:sp>
      <p:pic>
        <p:nvPicPr>
          <p:cNvPr id="192514" name="Picture 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295400" y="1280160"/>
            <a:ext cx="1391384" cy="1463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TextBox 15"/>
          <p:cNvSpPr txBox="1"/>
          <p:nvPr/>
        </p:nvSpPr>
        <p:spPr>
          <a:xfrm>
            <a:off x="228600" y="1447800"/>
            <a:ext cx="1143000" cy="615553"/>
          </a:xfrm>
          <a:prstGeom prst="rect">
            <a:avLst/>
          </a:prstGeom>
          <a:noFill/>
          <a:ln w="25400">
            <a:noFill/>
            <a:miter lim="800000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700" dirty="0" smtClean="0">
                <a:latin typeface="Arial" pitchFamily="34" charset="0"/>
                <a:cs typeface="Arial" pitchFamily="34" charset="0"/>
              </a:rPr>
              <a:t>Tennis forehand</a:t>
            </a:r>
          </a:p>
        </p:txBody>
      </p:sp>
      <p:pic>
        <p:nvPicPr>
          <p:cNvPr id="192516" name="Picture 4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840635" y="2819400"/>
            <a:ext cx="597765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2517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54067" y="3017520"/>
            <a:ext cx="941933" cy="15544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2518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676400" y="4770120"/>
            <a:ext cx="647700" cy="15544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2519" name="Picture 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410200" y="4663440"/>
            <a:ext cx="579120" cy="1737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2520" name="Picture 8"/>
          <p:cNvPicPr>
            <a:picLocks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727960" y="1219200"/>
            <a:ext cx="1005840" cy="16459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2521" name="Picture 9"/>
          <p:cNvPicPr>
            <a:picLocks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870960" y="1219200"/>
            <a:ext cx="1005840" cy="16459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2515" name="Picture 3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829092" y="1371600"/>
            <a:ext cx="1419308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2522" name="Picture 10"/>
          <p:cNvPicPr>
            <a:picLocks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309360" y="1219200"/>
            <a:ext cx="1005840" cy="16459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2523" name="Picture 11"/>
          <p:cNvPicPr>
            <a:picLocks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7452360" y="1219200"/>
            <a:ext cx="1005840" cy="16459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2524" name="Picture 12"/>
          <p:cNvPicPr>
            <a:picLocks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2727960" y="2971800"/>
            <a:ext cx="1005840" cy="16459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2525" name="Picture 13"/>
          <p:cNvPicPr>
            <a:picLocks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3870960" y="2971800"/>
            <a:ext cx="1005840" cy="16459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2526" name="Picture 14"/>
          <p:cNvPicPr>
            <a:picLocks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6309360" y="2971800"/>
            <a:ext cx="1005840" cy="16459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2527" name="Picture 15"/>
          <p:cNvPicPr>
            <a:picLocks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7452360" y="2971800"/>
            <a:ext cx="1005840" cy="16459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2528" name="Picture 16"/>
          <p:cNvPicPr>
            <a:picLocks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2743200" y="4724400"/>
            <a:ext cx="1005840" cy="16459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2529" name="Picture 17"/>
          <p:cNvPicPr>
            <a:picLocks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3870960" y="4724400"/>
            <a:ext cx="1005840" cy="16459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2530" name="Picture 18"/>
          <p:cNvPicPr>
            <a:picLocks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6309360" y="4724400"/>
            <a:ext cx="1005840" cy="16459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2531" name="Picture 19"/>
          <p:cNvPicPr>
            <a:picLocks noChangeArrowheads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7467600" y="4724400"/>
            <a:ext cx="1005840" cy="16459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" name="TextBox 24"/>
          <p:cNvSpPr txBox="1"/>
          <p:nvPr/>
        </p:nvSpPr>
        <p:spPr>
          <a:xfrm>
            <a:off x="6766987" y="6525126"/>
            <a:ext cx="239706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Slide Credit: Yao/Fei-Fei</a:t>
            </a:r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2347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model_3_2.bmp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895600" y="2438400"/>
            <a:ext cx="1037990" cy="1005840"/>
          </a:xfrm>
          <a:prstGeom prst="rect">
            <a:avLst/>
          </a:prstGeom>
        </p:spPr>
      </p:pic>
      <p:pic>
        <p:nvPicPr>
          <p:cNvPr id="10" name="Picture 9" descr="model_5_2.bmp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239000" y="2243372"/>
            <a:ext cx="490298" cy="1463040"/>
          </a:xfrm>
          <a:prstGeom prst="rect">
            <a:avLst/>
          </a:prstGeom>
        </p:spPr>
      </p:pic>
      <p:graphicFrame>
        <p:nvGraphicFramePr>
          <p:cNvPr id="13" name="Object 12"/>
          <p:cNvGraphicFramePr>
            <a:graphicFrameLocks noChangeAspect="1"/>
          </p:cNvGraphicFramePr>
          <p:nvPr/>
        </p:nvGraphicFramePr>
        <p:xfrm>
          <a:off x="3422650" y="908050"/>
          <a:ext cx="165100" cy="228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0775" name="Equation" r:id="rId5" imgW="164880" imgH="228600" progId="Equation.DSMT4">
                  <p:embed/>
                </p:oleObj>
              </mc:Choice>
              <mc:Fallback>
                <p:oleObj name="Equation" r:id="rId5" imgW="164880" imgH="2286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22650" y="908050"/>
                        <a:ext cx="165100" cy="2286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4579" name="Object 3"/>
          <p:cNvGraphicFramePr>
            <a:graphicFrameLocks noChangeAspect="1"/>
          </p:cNvGraphicFramePr>
          <p:nvPr/>
        </p:nvGraphicFramePr>
        <p:xfrm>
          <a:off x="4800600" y="2800350"/>
          <a:ext cx="381000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0776" name="Equation" r:id="rId7" imgW="330120" imgH="164880" progId="Equation.DSMT4">
                  <p:embed/>
                </p:oleObj>
              </mc:Choice>
              <mc:Fallback>
                <p:oleObj name="Equation" r:id="rId7" imgW="330120" imgH="1648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00600" y="2800350"/>
                        <a:ext cx="381000" cy="1714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4580" name="Object 4"/>
          <p:cNvGraphicFramePr>
            <a:graphicFrameLocks noChangeAspect="1"/>
          </p:cNvGraphicFramePr>
          <p:nvPr/>
        </p:nvGraphicFramePr>
        <p:xfrm>
          <a:off x="5410200" y="2800350"/>
          <a:ext cx="381000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0777" name="Equation" r:id="rId9" imgW="330120" imgH="164880" progId="Equation.DSMT4">
                  <p:embed/>
                </p:oleObj>
              </mc:Choice>
              <mc:Fallback>
                <p:oleObj name="Equation" r:id="rId9" imgW="330120" imgH="1648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10200" y="2800350"/>
                        <a:ext cx="381000" cy="1714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9" name="Subtitle 2"/>
          <p:cNvSpPr txBox="1">
            <a:spLocks/>
          </p:cNvSpPr>
          <p:nvPr/>
        </p:nvSpPr>
        <p:spPr>
          <a:xfrm>
            <a:off x="228600" y="304800"/>
            <a:ext cx="3276600" cy="5334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Model Inference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Picture 6" descr="model_3_1.bmp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1371600" y="2395772"/>
            <a:ext cx="1049000" cy="109728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1219200" y="2167172"/>
            <a:ext cx="6705600" cy="1569720"/>
          </a:xfrm>
          <a:prstGeom prst="rect">
            <a:avLst/>
          </a:prstGeom>
          <a:noFill/>
          <a:ln w="19050">
            <a:solidFill>
              <a:srgbClr val="0000FF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 descr="image34.bmp"/>
          <p:cNvPicPr>
            <a:picLocks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3733800" y="487680"/>
            <a:ext cx="1737360" cy="118872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762000" y="1752600"/>
            <a:ext cx="2438400" cy="400110"/>
          </a:xfrm>
          <a:prstGeom prst="rect">
            <a:avLst/>
          </a:prstGeom>
          <a:noFill/>
          <a:ln w="25400">
            <a:noFill/>
            <a:miter lim="800000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latin typeface="Arial" pitchFamily="34" charset="0"/>
                <a:cs typeface="Arial" pitchFamily="34" charset="0"/>
              </a:rPr>
              <a:t>The learned models</a:t>
            </a:r>
            <a:endParaRPr lang="en-US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766987" y="6525126"/>
            <a:ext cx="239706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Slide Credit: Yao/Fei-Fei</a:t>
            </a:r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3448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model_5_2.bmp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467600" y="2319572"/>
            <a:ext cx="490298" cy="1463040"/>
          </a:xfrm>
          <a:prstGeom prst="rect">
            <a:avLst/>
          </a:prstGeom>
        </p:spPr>
      </p:pic>
      <p:graphicFrame>
        <p:nvGraphicFramePr>
          <p:cNvPr id="13" name="Object 12"/>
          <p:cNvGraphicFramePr>
            <a:graphicFrameLocks noChangeAspect="1"/>
          </p:cNvGraphicFramePr>
          <p:nvPr/>
        </p:nvGraphicFramePr>
        <p:xfrm>
          <a:off x="3422650" y="908050"/>
          <a:ext cx="165100" cy="228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1845" name="Equation" r:id="rId4" imgW="164880" imgH="228600" progId="Equation.DSMT4">
                  <p:embed/>
                </p:oleObj>
              </mc:Choice>
              <mc:Fallback>
                <p:oleObj name="Equation" r:id="rId4" imgW="164880" imgH="2286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22650" y="908050"/>
                        <a:ext cx="165100" cy="2286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4579" name="Object 3"/>
          <p:cNvGraphicFramePr>
            <a:graphicFrameLocks noChangeAspect="1"/>
          </p:cNvGraphicFramePr>
          <p:nvPr/>
        </p:nvGraphicFramePr>
        <p:xfrm>
          <a:off x="4800600" y="3227622"/>
          <a:ext cx="381000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1846" name="Equation" r:id="rId6" imgW="330120" imgH="164880" progId="Equation.DSMT4">
                  <p:embed/>
                </p:oleObj>
              </mc:Choice>
              <mc:Fallback>
                <p:oleObj name="Equation" r:id="rId6" imgW="330120" imgH="1648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00600" y="3227622"/>
                        <a:ext cx="381000" cy="1714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4580" name="Object 4"/>
          <p:cNvGraphicFramePr>
            <a:graphicFrameLocks noChangeAspect="1"/>
          </p:cNvGraphicFramePr>
          <p:nvPr/>
        </p:nvGraphicFramePr>
        <p:xfrm>
          <a:off x="5410200" y="3227622"/>
          <a:ext cx="381000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1847" name="Equation" r:id="rId8" imgW="330120" imgH="164880" progId="Equation.DSMT4">
                  <p:embed/>
                </p:oleObj>
              </mc:Choice>
              <mc:Fallback>
                <p:oleObj name="Equation" r:id="rId8" imgW="330120" imgH="1648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10200" y="3227622"/>
                        <a:ext cx="381000" cy="1714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9" name="Subtitle 2"/>
          <p:cNvSpPr txBox="1">
            <a:spLocks/>
          </p:cNvSpPr>
          <p:nvPr/>
        </p:nvSpPr>
        <p:spPr>
          <a:xfrm>
            <a:off x="228600" y="304800"/>
            <a:ext cx="3276600" cy="5334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Model Inference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Picture 6" descr="model_3_1.bmp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1371600" y="2395772"/>
            <a:ext cx="1049000" cy="1097280"/>
          </a:xfrm>
          <a:prstGeom prst="rect">
            <a:avLst/>
          </a:prstGeom>
        </p:spPr>
      </p:pic>
      <p:sp>
        <p:nvSpPr>
          <p:cNvPr id="50" name="TextBox 49"/>
          <p:cNvSpPr txBox="1"/>
          <p:nvPr/>
        </p:nvSpPr>
        <p:spPr>
          <a:xfrm>
            <a:off x="762000" y="1752600"/>
            <a:ext cx="2438400" cy="400110"/>
          </a:xfrm>
          <a:prstGeom prst="rect">
            <a:avLst/>
          </a:prstGeom>
          <a:noFill/>
          <a:ln w="25400">
            <a:noFill/>
            <a:miter lim="800000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latin typeface="Arial" pitchFamily="34" charset="0"/>
                <a:cs typeface="Arial" pitchFamily="34" charset="0"/>
              </a:rPr>
              <a:t>The learned models</a:t>
            </a:r>
            <a:endParaRPr lang="en-US" sz="20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5" name="Picture 14" descr="model_3_2.bmp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2895600" y="2438400"/>
            <a:ext cx="1037990" cy="1005840"/>
          </a:xfrm>
          <a:prstGeom prst="rect">
            <a:avLst/>
          </a:prstGeom>
        </p:spPr>
      </p:pic>
      <p:sp>
        <p:nvSpPr>
          <p:cNvPr id="78" name="Rectangle 77"/>
          <p:cNvSpPr/>
          <p:nvPr/>
        </p:nvSpPr>
        <p:spPr>
          <a:xfrm>
            <a:off x="2743200" y="2209800"/>
            <a:ext cx="5257800" cy="1600200"/>
          </a:xfrm>
          <a:prstGeom prst="rect">
            <a:avLst/>
          </a:prstGeom>
          <a:solidFill>
            <a:schemeClr val="bg1">
              <a:alpha val="9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Right Arrow 53"/>
          <p:cNvSpPr/>
          <p:nvPr/>
        </p:nvSpPr>
        <p:spPr>
          <a:xfrm rot="9216356">
            <a:off x="2482588" y="2025438"/>
            <a:ext cx="1263185" cy="152186"/>
          </a:xfrm>
          <a:prstGeom prst="rightArrow">
            <a:avLst>
              <a:gd name="adj1" fmla="val 50000"/>
              <a:gd name="adj2" fmla="val 74164"/>
            </a:avLst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838200" y="1752600"/>
            <a:ext cx="2286000" cy="381000"/>
          </a:xfrm>
          <a:prstGeom prst="rect">
            <a:avLst/>
          </a:prstGeom>
          <a:solidFill>
            <a:schemeClr val="bg1">
              <a:alpha val="5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32" name="Picture 31" descr="head.bmp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6372286" y="1524000"/>
            <a:ext cx="1704914" cy="1097280"/>
          </a:xfrm>
          <a:prstGeom prst="rect">
            <a:avLst/>
          </a:prstGeom>
        </p:spPr>
      </p:pic>
      <p:pic>
        <p:nvPicPr>
          <p:cNvPr id="33" name="Picture 32" descr="torso.bmp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6372286" y="2971800"/>
            <a:ext cx="1704914" cy="1097280"/>
          </a:xfrm>
          <a:prstGeom prst="rect">
            <a:avLst/>
          </a:prstGeom>
        </p:spPr>
      </p:pic>
      <p:pic>
        <p:nvPicPr>
          <p:cNvPr id="34" name="Picture 33" descr="tennis_racket.bmp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6372286" y="4876800"/>
            <a:ext cx="1704914" cy="1097280"/>
          </a:xfrm>
          <a:prstGeom prst="rect">
            <a:avLst/>
          </a:prstGeom>
        </p:spPr>
      </p:pic>
      <p:grpSp>
        <p:nvGrpSpPr>
          <p:cNvPr id="35" name="Group 129"/>
          <p:cNvGrpSpPr/>
          <p:nvPr/>
        </p:nvGrpSpPr>
        <p:grpSpPr>
          <a:xfrm>
            <a:off x="7010400" y="1600200"/>
            <a:ext cx="624840" cy="838200"/>
            <a:chOff x="6429314" y="1752600"/>
            <a:chExt cx="624840" cy="838200"/>
          </a:xfrm>
        </p:grpSpPr>
        <p:sp>
          <p:nvSpPr>
            <p:cNvPr id="36" name="Rectangle 35"/>
            <p:cNvSpPr/>
            <p:nvPr/>
          </p:nvSpPr>
          <p:spPr>
            <a:xfrm>
              <a:off x="6505514" y="1752600"/>
              <a:ext cx="228600" cy="228600"/>
            </a:xfrm>
            <a:prstGeom prst="rect">
              <a:avLst/>
            </a:prstGeom>
            <a:noFill/>
            <a:ln w="19050">
              <a:solidFill>
                <a:srgbClr val="FF00FF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Rectangle 36"/>
            <p:cNvSpPr/>
            <p:nvPr/>
          </p:nvSpPr>
          <p:spPr>
            <a:xfrm>
              <a:off x="6429314" y="2438400"/>
              <a:ext cx="152400" cy="152400"/>
            </a:xfrm>
            <a:prstGeom prst="rect">
              <a:avLst/>
            </a:prstGeom>
            <a:noFill/>
            <a:ln w="19050">
              <a:solidFill>
                <a:srgbClr val="FF00FF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Rectangle 37"/>
            <p:cNvSpPr/>
            <p:nvPr/>
          </p:nvSpPr>
          <p:spPr>
            <a:xfrm>
              <a:off x="6581714" y="2209800"/>
              <a:ext cx="152400" cy="152400"/>
            </a:xfrm>
            <a:prstGeom prst="rect">
              <a:avLst/>
            </a:prstGeom>
            <a:noFill/>
            <a:ln w="19050">
              <a:solidFill>
                <a:srgbClr val="FF00FF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Rectangle 38"/>
            <p:cNvSpPr/>
            <p:nvPr/>
          </p:nvSpPr>
          <p:spPr>
            <a:xfrm>
              <a:off x="6734114" y="2133600"/>
              <a:ext cx="152400" cy="152400"/>
            </a:xfrm>
            <a:prstGeom prst="rect">
              <a:avLst/>
            </a:prstGeom>
            <a:noFill/>
            <a:ln w="19050">
              <a:solidFill>
                <a:srgbClr val="FF00FF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Rectangle 39"/>
            <p:cNvSpPr>
              <a:spLocks noChangeAspect="1"/>
            </p:cNvSpPr>
            <p:nvPr/>
          </p:nvSpPr>
          <p:spPr>
            <a:xfrm>
              <a:off x="6962714" y="1828800"/>
              <a:ext cx="91440" cy="91440"/>
            </a:xfrm>
            <a:prstGeom prst="rect">
              <a:avLst/>
            </a:prstGeom>
            <a:noFill/>
            <a:ln w="19050">
              <a:solidFill>
                <a:srgbClr val="FF00FF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1" name="Group 130"/>
          <p:cNvGrpSpPr/>
          <p:nvPr/>
        </p:nvGrpSpPr>
        <p:grpSpPr>
          <a:xfrm>
            <a:off x="6743700" y="3048000"/>
            <a:ext cx="914400" cy="876300"/>
            <a:chOff x="6162614" y="2971800"/>
            <a:chExt cx="914400" cy="876300"/>
          </a:xfrm>
          <a:noFill/>
        </p:grpSpPr>
        <p:sp>
          <p:nvSpPr>
            <p:cNvPr id="42" name="Rectangle 41"/>
            <p:cNvSpPr/>
            <p:nvPr/>
          </p:nvSpPr>
          <p:spPr>
            <a:xfrm rot="3536382">
              <a:off x="6657914" y="3505200"/>
              <a:ext cx="228600" cy="304800"/>
            </a:xfrm>
            <a:prstGeom prst="rect">
              <a:avLst/>
            </a:prstGeom>
            <a:grpFill/>
            <a:ln w="19050">
              <a:solidFill>
                <a:srgbClr val="FF00FF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Rectangle 42"/>
            <p:cNvSpPr/>
            <p:nvPr/>
          </p:nvSpPr>
          <p:spPr>
            <a:xfrm rot="20738278">
              <a:off x="6810314" y="3124200"/>
              <a:ext cx="228600" cy="304800"/>
            </a:xfrm>
            <a:prstGeom prst="rect">
              <a:avLst/>
            </a:prstGeom>
            <a:grpFill/>
            <a:ln w="19050">
              <a:solidFill>
                <a:srgbClr val="FF00FF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Rectangle 43"/>
            <p:cNvSpPr/>
            <p:nvPr/>
          </p:nvSpPr>
          <p:spPr>
            <a:xfrm>
              <a:off x="6734114" y="2971800"/>
              <a:ext cx="228600" cy="304800"/>
            </a:xfrm>
            <a:prstGeom prst="rect">
              <a:avLst/>
            </a:prstGeom>
            <a:grpFill/>
            <a:ln w="19050">
              <a:solidFill>
                <a:srgbClr val="FF00FF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Rectangle 44"/>
            <p:cNvSpPr/>
            <p:nvPr/>
          </p:nvSpPr>
          <p:spPr>
            <a:xfrm rot="16999395">
              <a:off x="6429314" y="3276600"/>
              <a:ext cx="228600" cy="304800"/>
            </a:xfrm>
            <a:prstGeom prst="rect">
              <a:avLst/>
            </a:prstGeom>
            <a:grpFill/>
            <a:ln w="19050">
              <a:solidFill>
                <a:srgbClr val="FF00FF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Rectangle 45"/>
            <p:cNvSpPr/>
            <p:nvPr/>
          </p:nvSpPr>
          <p:spPr>
            <a:xfrm rot="20983662">
              <a:off x="6581714" y="3200400"/>
              <a:ext cx="228600" cy="304800"/>
            </a:xfrm>
            <a:prstGeom prst="rect">
              <a:avLst/>
            </a:prstGeom>
            <a:grpFill/>
            <a:ln w="19050">
              <a:solidFill>
                <a:srgbClr val="FF00FF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Rectangle 46"/>
            <p:cNvSpPr/>
            <p:nvPr/>
          </p:nvSpPr>
          <p:spPr>
            <a:xfrm rot="2986371">
              <a:off x="6353114" y="2971800"/>
              <a:ext cx="228600" cy="304800"/>
            </a:xfrm>
            <a:prstGeom prst="rect">
              <a:avLst/>
            </a:prstGeom>
            <a:grpFill/>
            <a:ln w="19050">
              <a:solidFill>
                <a:srgbClr val="FF00FF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Rectangle 47"/>
            <p:cNvSpPr/>
            <p:nvPr/>
          </p:nvSpPr>
          <p:spPr>
            <a:xfrm rot="978626">
              <a:off x="6505514" y="3048000"/>
              <a:ext cx="228600" cy="304800"/>
            </a:xfrm>
            <a:prstGeom prst="rect">
              <a:avLst/>
            </a:prstGeom>
            <a:grpFill/>
            <a:ln w="19050">
              <a:solidFill>
                <a:srgbClr val="FF00FF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Rectangle 48"/>
            <p:cNvSpPr/>
            <p:nvPr/>
          </p:nvSpPr>
          <p:spPr>
            <a:xfrm rot="18653509">
              <a:off x="6200714" y="3657600"/>
              <a:ext cx="152400" cy="228600"/>
            </a:xfrm>
            <a:prstGeom prst="rect">
              <a:avLst/>
            </a:prstGeom>
            <a:grpFill/>
            <a:ln w="19050">
              <a:solidFill>
                <a:srgbClr val="FF00FF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Rectangle 50"/>
            <p:cNvSpPr/>
            <p:nvPr/>
          </p:nvSpPr>
          <p:spPr>
            <a:xfrm rot="18606057">
              <a:off x="6886514" y="3505200"/>
              <a:ext cx="152400" cy="228600"/>
            </a:xfrm>
            <a:prstGeom prst="rect">
              <a:avLst/>
            </a:prstGeom>
            <a:grpFill/>
            <a:ln w="19050">
              <a:solidFill>
                <a:srgbClr val="FF00FF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2" name="Group 131"/>
          <p:cNvGrpSpPr/>
          <p:nvPr/>
        </p:nvGrpSpPr>
        <p:grpSpPr>
          <a:xfrm>
            <a:off x="6429790" y="4942602"/>
            <a:ext cx="1614101" cy="1059767"/>
            <a:chOff x="5848704" y="5064522"/>
            <a:chExt cx="1614101" cy="1059767"/>
          </a:xfrm>
        </p:grpSpPr>
        <p:sp>
          <p:nvSpPr>
            <p:cNvPr id="53" name="Rectangle 52"/>
            <p:cNvSpPr/>
            <p:nvPr/>
          </p:nvSpPr>
          <p:spPr>
            <a:xfrm rot="20681997">
              <a:off x="5856442" y="5125956"/>
              <a:ext cx="196735" cy="304800"/>
            </a:xfrm>
            <a:prstGeom prst="rect">
              <a:avLst/>
            </a:prstGeom>
            <a:noFill/>
            <a:ln w="19050">
              <a:solidFill>
                <a:srgbClr val="FF0000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Rectangle 54"/>
            <p:cNvSpPr/>
            <p:nvPr/>
          </p:nvSpPr>
          <p:spPr>
            <a:xfrm rot="18164278">
              <a:off x="5902736" y="5270560"/>
              <a:ext cx="196735" cy="304800"/>
            </a:xfrm>
            <a:prstGeom prst="rect">
              <a:avLst/>
            </a:prstGeom>
            <a:noFill/>
            <a:ln w="19050">
              <a:solidFill>
                <a:srgbClr val="FF0000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Rectangle 55"/>
            <p:cNvSpPr/>
            <p:nvPr/>
          </p:nvSpPr>
          <p:spPr>
            <a:xfrm rot="2272693">
              <a:off x="6397448" y="5819489"/>
              <a:ext cx="196735" cy="304800"/>
            </a:xfrm>
            <a:prstGeom prst="rect">
              <a:avLst/>
            </a:prstGeom>
            <a:noFill/>
            <a:ln w="19050">
              <a:solidFill>
                <a:srgbClr val="FF0000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Rectangle 56"/>
            <p:cNvSpPr/>
            <p:nvPr/>
          </p:nvSpPr>
          <p:spPr>
            <a:xfrm rot="223922">
              <a:off x="6149557" y="5263880"/>
              <a:ext cx="196735" cy="304800"/>
            </a:xfrm>
            <a:prstGeom prst="rect">
              <a:avLst/>
            </a:prstGeom>
            <a:noFill/>
            <a:ln w="19050">
              <a:solidFill>
                <a:srgbClr val="FF0000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Rectangle 57"/>
            <p:cNvSpPr/>
            <p:nvPr/>
          </p:nvSpPr>
          <p:spPr>
            <a:xfrm rot="20822612">
              <a:off x="6073357" y="5275976"/>
              <a:ext cx="196735" cy="304800"/>
            </a:xfrm>
            <a:prstGeom prst="rect">
              <a:avLst/>
            </a:prstGeom>
            <a:noFill/>
            <a:ln w="19050">
              <a:solidFill>
                <a:srgbClr val="FF0000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Rectangle 58"/>
            <p:cNvSpPr/>
            <p:nvPr/>
          </p:nvSpPr>
          <p:spPr>
            <a:xfrm>
              <a:off x="6764861" y="5317102"/>
              <a:ext cx="196735" cy="304800"/>
            </a:xfrm>
            <a:prstGeom prst="rect">
              <a:avLst/>
            </a:prstGeom>
            <a:noFill/>
            <a:ln w="19050">
              <a:solidFill>
                <a:srgbClr val="FF0000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Rectangle 59"/>
            <p:cNvSpPr/>
            <p:nvPr/>
          </p:nvSpPr>
          <p:spPr>
            <a:xfrm rot="684291">
              <a:off x="6987757" y="5274242"/>
              <a:ext cx="196735" cy="304800"/>
            </a:xfrm>
            <a:prstGeom prst="rect">
              <a:avLst/>
            </a:prstGeom>
            <a:noFill/>
            <a:ln w="19050">
              <a:solidFill>
                <a:srgbClr val="FF0000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Rectangle 60"/>
            <p:cNvSpPr/>
            <p:nvPr/>
          </p:nvSpPr>
          <p:spPr>
            <a:xfrm rot="19989655">
              <a:off x="6440299" y="5666036"/>
              <a:ext cx="170387" cy="253092"/>
            </a:xfrm>
            <a:prstGeom prst="rect">
              <a:avLst/>
            </a:prstGeom>
            <a:noFill/>
            <a:ln w="19050">
              <a:solidFill>
                <a:srgbClr val="FF0000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Rectangle 61"/>
            <p:cNvSpPr/>
            <p:nvPr/>
          </p:nvSpPr>
          <p:spPr>
            <a:xfrm rot="21389811">
              <a:off x="6530557" y="5111126"/>
              <a:ext cx="196735" cy="304800"/>
            </a:xfrm>
            <a:prstGeom prst="rect">
              <a:avLst/>
            </a:prstGeom>
            <a:noFill/>
            <a:ln w="19050">
              <a:solidFill>
                <a:srgbClr val="FF0000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Rectangle 62"/>
            <p:cNvSpPr/>
            <p:nvPr/>
          </p:nvSpPr>
          <p:spPr>
            <a:xfrm rot="16200000">
              <a:off x="6436136" y="5203768"/>
              <a:ext cx="196735" cy="304800"/>
            </a:xfrm>
            <a:prstGeom prst="rect">
              <a:avLst/>
            </a:prstGeom>
            <a:noFill/>
            <a:ln w="19050">
              <a:solidFill>
                <a:srgbClr val="FF0000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Rectangle 63"/>
            <p:cNvSpPr/>
            <p:nvPr/>
          </p:nvSpPr>
          <p:spPr>
            <a:xfrm rot="3133340">
              <a:off x="6968863" y="5010490"/>
              <a:ext cx="196735" cy="304800"/>
            </a:xfrm>
            <a:prstGeom prst="rect">
              <a:avLst/>
            </a:prstGeom>
            <a:noFill/>
            <a:ln w="19050">
              <a:solidFill>
                <a:srgbClr val="FF0000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Rectangle 64"/>
            <p:cNvSpPr/>
            <p:nvPr/>
          </p:nvSpPr>
          <p:spPr>
            <a:xfrm rot="5225477">
              <a:off x="7212037" y="5532825"/>
              <a:ext cx="196735" cy="304800"/>
            </a:xfrm>
            <a:prstGeom prst="rect">
              <a:avLst/>
            </a:prstGeom>
            <a:noFill/>
            <a:ln w="19050">
              <a:solidFill>
                <a:srgbClr val="FF0000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6" name="TextBox 65"/>
          <p:cNvSpPr txBox="1"/>
          <p:nvPr/>
        </p:nvSpPr>
        <p:spPr>
          <a:xfrm>
            <a:off x="6324600" y="2590800"/>
            <a:ext cx="1752600" cy="369332"/>
          </a:xfrm>
          <a:prstGeom prst="rect">
            <a:avLst/>
          </a:prstGeom>
          <a:noFill/>
          <a:ln w="25400">
            <a:noFill/>
            <a:miter lim="800000"/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Arial" pitchFamily="34" charset="0"/>
                <a:cs typeface="Arial" pitchFamily="34" charset="0"/>
              </a:rPr>
              <a:t>Head detection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6324600" y="4038600"/>
            <a:ext cx="1752600" cy="369332"/>
          </a:xfrm>
          <a:prstGeom prst="rect">
            <a:avLst/>
          </a:prstGeom>
          <a:noFill/>
          <a:ln w="25400">
            <a:noFill/>
            <a:miter lim="800000"/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Arial" pitchFamily="34" charset="0"/>
                <a:cs typeface="Arial" pitchFamily="34" charset="0"/>
              </a:rPr>
              <a:t>Torso detection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8" name="TextBox 67"/>
          <p:cNvSpPr txBox="1"/>
          <p:nvPr/>
        </p:nvSpPr>
        <p:spPr>
          <a:xfrm>
            <a:off x="5943600" y="5943600"/>
            <a:ext cx="2590800" cy="369332"/>
          </a:xfrm>
          <a:prstGeom prst="rect">
            <a:avLst/>
          </a:prstGeom>
          <a:noFill/>
          <a:ln w="25400">
            <a:noFill/>
            <a:miter lim="800000"/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Arial" pitchFamily="34" charset="0"/>
                <a:cs typeface="Arial" pitchFamily="34" charset="0"/>
              </a:rPr>
              <a:t>Tennis racket detection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70" name="Object 69"/>
          <p:cNvGraphicFramePr>
            <a:graphicFrameLocks noChangeAspect="1"/>
          </p:cNvGraphicFramePr>
          <p:nvPr/>
        </p:nvGraphicFramePr>
        <p:xfrm>
          <a:off x="7204136" y="4419600"/>
          <a:ext cx="101600" cy="342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1848" name="Equation" r:id="rId14" imgW="101520" imgH="342720" progId="Equation.DSMT4">
                  <p:embed/>
                </p:oleObj>
              </mc:Choice>
              <mc:Fallback>
                <p:oleObj name="Equation" r:id="rId14" imgW="101520" imgH="34272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04136" y="4419600"/>
                        <a:ext cx="101600" cy="3429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2" name="TextBox 71"/>
          <p:cNvSpPr txBox="1"/>
          <p:nvPr/>
        </p:nvSpPr>
        <p:spPr>
          <a:xfrm>
            <a:off x="0" y="6093023"/>
            <a:ext cx="4191000" cy="369332"/>
          </a:xfrm>
          <a:prstGeom prst="rect">
            <a:avLst/>
          </a:prstGeom>
          <a:noFill/>
          <a:ln w="25400">
            <a:noFill/>
            <a:miter lim="800000"/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rial" pitchFamily="34" charset="0"/>
                <a:cs typeface="Arial" pitchFamily="34" charset="0"/>
              </a:rPr>
              <a:t>Layout of the </a:t>
            </a:r>
            <a:r>
              <a:rPr lang="en-US" b="1" dirty="0" smtClean="0">
                <a:latin typeface="Arial" pitchFamily="34" charset="0"/>
                <a:cs typeface="Arial" pitchFamily="34" charset="0"/>
              </a:rPr>
              <a:t>object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and </a:t>
            </a:r>
            <a:r>
              <a:rPr lang="en-US" b="1" dirty="0" smtClean="0">
                <a:latin typeface="Arial" pitchFamily="34" charset="0"/>
                <a:cs typeface="Arial" pitchFamily="34" charset="0"/>
              </a:rPr>
              <a:t>body parts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.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73" name="Straight Connector 72"/>
          <p:cNvCxnSpPr/>
          <p:nvPr/>
        </p:nvCxnSpPr>
        <p:spPr>
          <a:xfrm rot="5400000" flipH="1" flipV="1">
            <a:off x="1866900" y="5981700"/>
            <a:ext cx="228600" cy="0"/>
          </a:xfrm>
          <a:prstGeom prst="line">
            <a:avLst/>
          </a:prstGeom>
          <a:ln w="19050">
            <a:solidFill>
              <a:schemeClr val="tx1"/>
            </a:solidFill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Connector 78"/>
          <p:cNvCxnSpPr/>
          <p:nvPr/>
        </p:nvCxnSpPr>
        <p:spPr>
          <a:xfrm rot="10800000">
            <a:off x="2362200" y="5876544"/>
            <a:ext cx="381000" cy="219456"/>
          </a:xfrm>
          <a:prstGeom prst="line">
            <a:avLst/>
          </a:prstGeom>
          <a:ln w="19050">
            <a:solidFill>
              <a:schemeClr val="tx1"/>
            </a:solidFill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" name="Rounded Rectangle 81"/>
          <p:cNvSpPr/>
          <p:nvPr/>
        </p:nvSpPr>
        <p:spPr>
          <a:xfrm>
            <a:off x="3657599" y="3962401"/>
            <a:ext cx="1905000" cy="1676400"/>
          </a:xfrm>
          <a:prstGeom prst="roundRect">
            <a:avLst>
              <a:gd name="adj" fmla="val 4762"/>
            </a:avLst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8" name="TextBox 107"/>
          <p:cNvSpPr txBox="1"/>
          <p:nvPr/>
        </p:nvSpPr>
        <p:spPr>
          <a:xfrm>
            <a:off x="3657600" y="4343400"/>
            <a:ext cx="1828799" cy="646331"/>
          </a:xfrm>
          <a:prstGeom prst="rect">
            <a:avLst/>
          </a:prstGeom>
          <a:noFill/>
          <a:ln w="25400">
            <a:noFill/>
            <a:miter lim="800000"/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Arial" pitchFamily="34" charset="0"/>
                <a:cs typeface="Arial" pitchFamily="34" charset="0"/>
              </a:rPr>
              <a:t>Compositional Inference</a:t>
            </a:r>
            <a:endParaRPr lang="en-US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9" name="TextBox 108"/>
          <p:cNvSpPr txBox="1"/>
          <p:nvPr/>
        </p:nvSpPr>
        <p:spPr>
          <a:xfrm>
            <a:off x="3886198" y="5105400"/>
            <a:ext cx="1600202" cy="307777"/>
          </a:xfrm>
          <a:prstGeom prst="rect">
            <a:avLst/>
          </a:prstGeom>
          <a:noFill/>
          <a:ln w="25400">
            <a:noFill/>
            <a:miter lim="800000"/>
          </a:ln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Arial" pitchFamily="34" charset="0"/>
                <a:cs typeface="Arial" pitchFamily="34" charset="0"/>
              </a:rPr>
              <a:t>[Chen et al, 2007]</a:t>
            </a:r>
            <a:endParaRPr lang="en-US" sz="1400" dirty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11" name="Straight Connector 110"/>
          <p:cNvCxnSpPr/>
          <p:nvPr/>
        </p:nvCxnSpPr>
        <p:spPr>
          <a:xfrm rot="5400000">
            <a:off x="6967728" y="1257300"/>
            <a:ext cx="381000" cy="0"/>
          </a:xfrm>
          <a:prstGeom prst="line">
            <a:avLst/>
          </a:prstGeom>
          <a:ln w="25400">
            <a:solidFill>
              <a:schemeClr val="tx1"/>
            </a:solidFill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" name="Straight Connector 111"/>
          <p:cNvCxnSpPr/>
          <p:nvPr/>
        </p:nvCxnSpPr>
        <p:spPr>
          <a:xfrm>
            <a:off x="5562600" y="1066800"/>
            <a:ext cx="1609344" cy="0"/>
          </a:xfrm>
          <a:prstGeom prst="line">
            <a:avLst/>
          </a:prstGeom>
          <a:ln w="31750">
            <a:solidFill>
              <a:schemeClr val="tx1"/>
            </a:solidFill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5" name="Straight Connector 144"/>
          <p:cNvCxnSpPr/>
          <p:nvPr/>
        </p:nvCxnSpPr>
        <p:spPr>
          <a:xfrm rot="10800000">
            <a:off x="5638801" y="4800599"/>
            <a:ext cx="457200" cy="0"/>
          </a:xfrm>
          <a:prstGeom prst="line">
            <a:avLst/>
          </a:prstGeom>
          <a:ln w="25400">
            <a:solidFill>
              <a:schemeClr val="tx1"/>
            </a:solidFill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9" name="Straight Connector 178"/>
          <p:cNvCxnSpPr/>
          <p:nvPr/>
        </p:nvCxnSpPr>
        <p:spPr>
          <a:xfrm rot="10800000">
            <a:off x="2971800" y="4800600"/>
            <a:ext cx="533400" cy="0"/>
          </a:xfrm>
          <a:prstGeom prst="line">
            <a:avLst/>
          </a:prstGeom>
          <a:ln w="25400">
            <a:solidFill>
              <a:schemeClr val="tx1"/>
            </a:solidFill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4" name="Picture 183" descr="image34.bmp"/>
          <p:cNvPicPr>
            <a:picLocks/>
          </p:cNvPicPr>
          <p:nvPr/>
        </p:nvPicPr>
        <p:blipFill>
          <a:blip r:embed="rId16" cstate="print"/>
          <a:stretch>
            <a:fillRect/>
          </a:stretch>
        </p:blipFill>
        <p:spPr>
          <a:xfrm>
            <a:off x="3733800" y="487680"/>
            <a:ext cx="1737360" cy="1188720"/>
          </a:xfrm>
          <a:prstGeom prst="rect">
            <a:avLst/>
          </a:prstGeom>
        </p:spPr>
      </p:pic>
      <p:pic>
        <p:nvPicPr>
          <p:cNvPr id="198" name="Picture 197" descr="image34.bmp"/>
          <p:cNvPicPr>
            <a:picLocks/>
          </p:cNvPicPr>
          <p:nvPr/>
        </p:nvPicPr>
        <p:blipFill>
          <a:blip r:embed="rId16" cstate="print"/>
          <a:stretch>
            <a:fillRect/>
          </a:stretch>
        </p:blipFill>
        <p:spPr>
          <a:xfrm>
            <a:off x="1082040" y="4267200"/>
            <a:ext cx="1737360" cy="1188720"/>
          </a:xfrm>
          <a:prstGeom prst="rect">
            <a:avLst/>
          </a:prstGeom>
        </p:spPr>
      </p:pic>
      <p:grpSp>
        <p:nvGrpSpPr>
          <p:cNvPr id="199" name="Group 198"/>
          <p:cNvGrpSpPr/>
          <p:nvPr/>
        </p:nvGrpSpPr>
        <p:grpSpPr>
          <a:xfrm>
            <a:off x="1213028" y="4237792"/>
            <a:ext cx="1309584" cy="1167166"/>
            <a:chOff x="1213028" y="4237792"/>
            <a:chExt cx="1309584" cy="1167166"/>
          </a:xfrm>
        </p:grpSpPr>
        <p:sp>
          <p:nvSpPr>
            <p:cNvPr id="200" name="Rounded Rectangle 199"/>
            <p:cNvSpPr/>
            <p:nvPr/>
          </p:nvSpPr>
          <p:spPr>
            <a:xfrm rot="21096953">
              <a:off x="1916986" y="4338853"/>
              <a:ext cx="161882" cy="176266"/>
            </a:xfrm>
            <a:prstGeom prst="roundRect">
              <a:avLst/>
            </a:prstGeom>
            <a:noFill/>
            <a:ln w="15875">
              <a:solidFill>
                <a:srgbClr val="FF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1" name="Rounded Rectangle 200"/>
            <p:cNvSpPr/>
            <p:nvPr/>
          </p:nvSpPr>
          <p:spPr>
            <a:xfrm rot="20543294">
              <a:off x="1947672" y="4491985"/>
              <a:ext cx="256032" cy="340686"/>
            </a:xfrm>
            <a:prstGeom prst="roundRect">
              <a:avLst/>
            </a:prstGeom>
            <a:noFill/>
            <a:ln w="15875">
              <a:solidFill>
                <a:srgbClr val="FF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2" name="Rounded Rectangle 201"/>
            <p:cNvSpPr/>
            <p:nvPr/>
          </p:nvSpPr>
          <p:spPr>
            <a:xfrm rot="3895502">
              <a:off x="1817969" y="4483727"/>
              <a:ext cx="101313" cy="201168"/>
            </a:xfrm>
            <a:prstGeom prst="roundRect">
              <a:avLst/>
            </a:prstGeom>
            <a:noFill/>
            <a:ln w="15875"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3" name="Rounded Rectangle 202"/>
            <p:cNvSpPr/>
            <p:nvPr/>
          </p:nvSpPr>
          <p:spPr>
            <a:xfrm rot="4633378">
              <a:off x="1618488" y="4517136"/>
              <a:ext cx="101313" cy="256032"/>
            </a:xfrm>
            <a:prstGeom prst="roundRect">
              <a:avLst/>
            </a:prstGeom>
            <a:noFill/>
            <a:ln w="15875"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4" name="Rounded Rectangle 203"/>
            <p:cNvSpPr/>
            <p:nvPr/>
          </p:nvSpPr>
          <p:spPr>
            <a:xfrm rot="17367858">
              <a:off x="2130140" y="4425696"/>
              <a:ext cx="101313" cy="225946"/>
            </a:xfrm>
            <a:prstGeom prst="roundRect">
              <a:avLst/>
            </a:prstGeom>
            <a:noFill/>
            <a:ln w="15875"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5" name="Rounded Rectangle 204"/>
            <p:cNvSpPr/>
            <p:nvPr/>
          </p:nvSpPr>
          <p:spPr>
            <a:xfrm rot="17830427">
              <a:off x="2358982" y="4514767"/>
              <a:ext cx="101313" cy="225946"/>
            </a:xfrm>
            <a:prstGeom prst="roundRect">
              <a:avLst/>
            </a:prstGeom>
            <a:noFill/>
            <a:ln w="15875"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6" name="Rounded Rectangle 205"/>
            <p:cNvSpPr/>
            <p:nvPr/>
          </p:nvSpPr>
          <p:spPr>
            <a:xfrm rot="19619271">
              <a:off x="2086424" y="4810364"/>
              <a:ext cx="109728" cy="219456"/>
            </a:xfrm>
            <a:prstGeom prst="roundRect">
              <a:avLst/>
            </a:prstGeom>
            <a:noFill/>
            <a:ln w="15875">
              <a:solidFill>
                <a:srgbClr val="00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7" name="Rounded Rectangle 206"/>
            <p:cNvSpPr/>
            <p:nvPr/>
          </p:nvSpPr>
          <p:spPr>
            <a:xfrm rot="1052645">
              <a:off x="2066544" y="4815413"/>
              <a:ext cx="137160" cy="275726"/>
            </a:xfrm>
            <a:prstGeom prst="roundRect">
              <a:avLst/>
            </a:prstGeom>
            <a:noFill/>
            <a:ln w="15875">
              <a:solidFill>
                <a:srgbClr val="00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8" name="Rounded Rectangle 207"/>
            <p:cNvSpPr/>
            <p:nvPr/>
          </p:nvSpPr>
          <p:spPr>
            <a:xfrm rot="19754422">
              <a:off x="2185364" y="4931359"/>
              <a:ext cx="109728" cy="292608"/>
            </a:xfrm>
            <a:prstGeom prst="roundRect">
              <a:avLst/>
            </a:prstGeom>
            <a:noFill/>
            <a:ln w="15875">
              <a:solidFill>
                <a:srgbClr val="00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9" name="Rounded Rectangle 208"/>
            <p:cNvSpPr/>
            <p:nvPr/>
          </p:nvSpPr>
          <p:spPr>
            <a:xfrm rot="21076085">
              <a:off x="2081178" y="5081681"/>
              <a:ext cx="131359" cy="323277"/>
            </a:xfrm>
            <a:prstGeom prst="roundRect">
              <a:avLst/>
            </a:prstGeom>
            <a:noFill/>
            <a:ln w="15875">
              <a:solidFill>
                <a:srgbClr val="00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0" name="Rectangle 209"/>
            <p:cNvSpPr/>
            <p:nvPr/>
          </p:nvSpPr>
          <p:spPr>
            <a:xfrm rot="19709669">
              <a:off x="1257815" y="4270564"/>
              <a:ext cx="292967" cy="488750"/>
            </a:xfrm>
            <a:prstGeom prst="rect">
              <a:avLst/>
            </a:prstGeom>
            <a:noFill/>
            <a:ln w="19050" cap="sq">
              <a:solidFill>
                <a:srgbClr val="FF0000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1" name="Rectangle 210"/>
            <p:cNvSpPr/>
            <p:nvPr/>
          </p:nvSpPr>
          <p:spPr>
            <a:xfrm rot="19709669">
              <a:off x="1213028" y="4237792"/>
              <a:ext cx="385515" cy="554206"/>
            </a:xfrm>
            <a:prstGeom prst="rect">
              <a:avLst/>
            </a:prstGeom>
            <a:noFill/>
            <a:ln w="6350" cap="sq">
              <a:solidFill>
                <a:srgbClr val="FF0000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aphicFrame>
        <p:nvGraphicFramePr>
          <p:cNvPr id="194569" name="Object 9"/>
          <p:cNvGraphicFramePr>
            <a:graphicFrameLocks noChangeAspect="1"/>
          </p:cNvGraphicFramePr>
          <p:nvPr/>
        </p:nvGraphicFramePr>
        <p:xfrm>
          <a:off x="850900" y="5429250"/>
          <a:ext cx="2159000" cy="50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1849" name="Equation" r:id="rId17" imgW="2158920" imgH="507960" progId="Equation.DSMT4">
                  <p:embed/>
                </p:oleObj>
              </mc:Choice>
              <mc:Fallback>
                <p:oleObj name="Equation" r:id="rId17" imgW="2158920" imgH="50796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50900" y="5429250"/>
                        <a:ext cx="2159000" cy="508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6" name="TextBox 75"/>
          <p:cNvSpPr txBox="1"/>
          <p:nvPr/>
        </p:nvSpPr>
        <p:spPr>
          <a:xfrm>
            <a:off x="6766987" y="6525126"/>
            <a:ext cx="239706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Slide Credit: Yao/Fei-Fei</a:t>
            </a:r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282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 animBg="1"/>
      <p:bldP spid="66" grpId="0"/>
      <p:bldP spid="67" grpId="0"/>
      <p:bldP spid="68" grpId="0"/>
      <p:bldP spid="72" grpId="0"/>
      <p:bldP spid="82" grpId="0" animBg="1"/>
      <p:bldP spid="108" grpId="0"/>
      <p:bldP spid="109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" name="Group 50"/>
          <p:cNvGrpSpPr/>
          <p:nvPr/>
        </p:nvGrpSpPr>
        <p:grpSpPr>
          <a:xfrm>
            <a:off x="6553200" y="4267200"/>
            <a:ext cx="1737360" cy="1188720"/>
            <a:chOff x="6553200" y="4267200"/>
            <a:chExt cx="1737360" cy="1188720"/>
          </a:xfrm>
        </p:grpSpPr>
        <p:pic>
          <p:nvPicPr>
            <p:cNvPr id="53" name="Picture 52" descr="image34.bmp"/>
            <p:cNvPicPr>
              <a:picLocks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553200" y="4267200"/>
              <a:ext cx="1737360" cy="1188720"/>
            </a:xfrm>
            <a:prstGeom prst="rect">
              <a:avLst/>
            </a:prstGeom>
          </p:spPr>
        </p:pic>
        <p:sp>
          <p:nvSpPr>
            <p:cNvPr id="129" name="Rounded Rectangle 128"/>
            <p:cNvSpPr/>
            <p:nvPr/>
          </p:nvSpPr>
          <p:spPr>
            <a:xfrm rot="21096953">
              <a:off x="7365500" y="4338853"/>
              <a:ext cx="161882" cy="176266"/>
            </a:xfrm>
            <a:prstGeom prst="roundRect">
              <a:avLst/>
            </a:prstGeom>
            <a:noFill/>
            <a:ln w="15875">
              <a:solidFill>
                <a:srgbClr val="FF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0" name="Rounded Rectangle 129"/>
            <p:cNvSpPr/>
            <p:nvPr/>
          </p:nvSpPr>
          <p:spPr>
            <a:xfrm rot="19123304">
              <a:off x="7386050" y="4472600"/>
              <a:ext cx="290514" cy="375984"/>
            </a:xfrm>
            <a:prstGeom prst="roundRect">
              <a:avLst/>
            </a:prstGeom>
            <a:noFill/>
            <a:ln w="15875">
              <a:solidFill>
                <a:srgbClr val="FF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1" name="Rounded Rectangle 130"/>
            <p:cNvSpPr/>
            <p:nvPr/>
          </p:nvSpPr>
          <p:spPr>
            <a:xfrm rot="3895502">
              <a:off x="7197929" y="4528550"/>
              <a:ext cx="101313" cy="239348"/>
            </a:xfrm>
            <a:prstGeom prst="roundRect">
              <a:avLst/>
            </a:prstGeom>
            <a:noFill/>
            <a:ln w="15875"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2" name="Rounded Rectangle 131"/>
            <p:cNvSpPr/>
            <p:nvPr/>
          </p:nvSpPr>
          <p:spPr>
            <a:xfrm rot="5400000">
              <a:off x="6936977" y="4555172"/>
              <a:ext cx="101313" cy="293304"/>
            </a:xfrm>
            <a:prstGeom prst="roundRect">
              <a:avLst/>
            </a:prstGeom>
            <a:noFill/>
            <a:ln w="15875"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3" name="Rounded Rectangle 132"/>
            <p:cNvSpPr/>
            <p:nvPr/>
          </p:nvSpPr>
          <p:spPr>
            <a:xfrm rot="15929895">
              <a:off x="7652826" y="4404120"/>
              <a:ext cx="101313" cy="225946"/>
            </a:xfrm>
            <a:prstGeom prst="roundRect">
              <a:avLst/>
            </a:prstGeom>
            <a:noFill/>
            <a:ln w="15875"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4" name="Rounded Rectangle 133"/>
            <p:cNvSpPr/>
            <p:nvPr/>
          </p:nvSpPr>
          <p:spPr>
            <a:xfrm rot="1137082">
              <a:off x="7736968" y="4480505"/>
              <a:ext cx="101313" cy="225946"/>
            </a:xfrm>
            <a:prstGeom prst="roundRect">
              <a:avLst/>
            </a:prstGeom>
            <a:noFill/>
            <a:ln w="15875"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5" name="Rounded Rectangle 134"/>
            <p:cNvSpPr/>
            <p:nvPr/>
          </p:nvSpPr>
          <p:spPr>
            <a:xfrm rot="20240996">
              <a:off x="7622526" y="4776850"/>
              <a:ext cx="131359" cy="257607"/>
            </a:xfrm>
            <a:prstGeom prst="roundRect">
              <a:avLst/>
            </a:prstGeom>
            <a:noFill/>
            <a:ln w="15875">
              <a:solidFill>
                <a:srgbClr val="00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6" name="Rounded Rectangle 135"/>
            <p:cNvSpPr/>
            <p:nvPr/>
          </p:nvSpPr>
          <p:spPr>
            <a:xfrm rot="18278513">
              <a:off x="7627627" y="4712533"/>
              <a:ext cx="137160" cy="275726"/>
            </a:xfrm>
            <a:prstGeom prst="roundRect">
              <a:avLst/>
            </a:prstGeom>
            <a:noFill/>
            <a:ln w="15875">
              <a:solidFill>
                <a:srgbClr val="00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7" name="Rounded Rectangle 136"/>
            <p:cNvSpPr/>
            <p:nvPr/>
          </p:nvSpPr>
          <p:spPr>
            <a:xfrm rot="19023045">
              <a:off x="7728268" y="4888929"/>
              <a:ext cx="131359" cy="323277"/>
            </a:xfrm>
            <a:prstGeom prst="roundRect">
              <a:avLst/>
            </a:prstGeom>
            <a:noFill/>
            <a:ln w="15875">
              <a:solidFill>
                <a:srgbClr val="00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8" name="Rounded Rectangle 137"/>
            <p:cNvSpPr/>
            <p:nvPr/>
          </p:nvSpPr>
          <p:spPr>
            <a:xfrm rot="18402655">
              <a:off x="7799362" y="4870684"/>
              <a:ext cx="131359" cy="323277"/>
            </a:xfrm>
            <a:prstGeom prst="roundRect">
              <a:avLst/>
            </a:prstGeom>
            <a:noFill/>
            <a:ln w="15875">
              <a:solidFill>
                <a:srgbClr val="00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9" name="Rectangle 138"/>
            <p:cNvSpPr/>
            <p:nvPr/>
          </p:nvSpPr>
          <p:spPr>
            <a:xfrm rot="20491859">
              <a:off x="6665863" y="4477467"/>
              <a:ext cx="172227" cy="175976"/>
            </a:xfrm>
            <a:prstGeom prst="rect">
              <a:avLst/>
            </a:prstGeom>
            <a:noFill/>
            <a:ln w="19050" cap="sq">
              <a:solidFill>
                <a:srgbClr val="FF0000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0" name="Rectangle 139"/>
            <p:cNvSpPr/>
            <p:nvPr/>
          </p:nvSpPr>
          <p:spPr>
            <a:xfrm rot="20491859">
              <a:off x="6638544" y="4442459"/>
              <a:ext cx="226633" cy="246888"/>
            </a:xfrm>
            <a:prstGeom prst="rect">
              <a:avLst/>
            </a:prstGeom>
            <a:noFill/>
            <a:ln w="6350" cap="sq">
              <a:solidFill>
                <a:srgbClr val="FF0000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52" name="Picture 51" descr="image34.bmp"/>
          <p:cNvPicPr>
            <a:picLocks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82040" y="4267200"/>
            <a:ext cx="1737360" cy="1188720"/>
          </a:xfrm>
          <a:prstGeom prst="rect">
            <a:avLst/>
          </a:prstGeom>
        </p:spPr>
      </p:pic>
      <p:graphicFrame>
        <p:nvGraphicFramePr>
          <p:cNvPr id="13" name="Object 12"/>
          <p:cNvGraphicFramePr>
            <a:graphicFrameLocks noChangeAspect="1"/>
          </p:cNvGraphicFramePr>
          <p:nvPr/>
        </p:nvGraphicFramePr>
        <p:xfrm>
          <a:off x="3422650" y="908050"/>
          <a:ext cx="165100" cy="228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2915" name="Equation" r:id="rId4" imgW="164880" imgH="228600" progId="Equation.DSMT4">
                  <p:embed/>
                </p:oleObj>
              </mc:Choice>
              <mc:Fallback>
                <p:oleObj name="Equation" r:id="rId4" imgW="164880" imgH="2286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22650" y="908050"/>
                        <a:ext cx="165100" cy="2286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9" name="Subtitle 2"/>
          <p:cNvSpPr txBox="1">
            <a:spLocks/>
          </p:cNvSpPr>
          <p:nvPr/>
        </p:nvSpPr>
        <p:spPr>
          <a:xfrm>
            <a:off x="228600" y="304800"/>
            <a:ext cx="3276600" cy="5334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Model Inference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Picture 6" descr="model_3_1.bmp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371600" y="2395772"/>
            <a:ext cx="1049000" cy="109728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1219200" y="2167172"/>
            <a:ext cx="6705600" cy="1569720"/>
          </a:xfrm>
          <a:prstGeom prst="rect">
            <a:avLst/>
          </a:prstGeom>
          <a:noFill/>
          <a:ln w="19050">
            <a:solidFill>
              <a:srgbClr val="0000FF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TextBox 49"/>
          <p:cNvSpPr txBox="1"/>
          <p:nvPr/>
        </p:nvSpPr>
        <p:spPr>
          <a:xfrm>
            <a:off x="762000" y="1752600"/>
            <a:ext cx="2438400" cy="400110"/>
          </a:xfrm>
          <a:prstGeom prst="rect">
            <a:avLst/>
          </a:prstGeom>
          <a:noFill/>
          <a:ln w="25400">
            <a:noFill/>
            <a:miter lim="800000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latin typeface="Arial" pitchFamily="34" charset="0"/>
                <a:cs typeface="Arial" pitchFamily="34" charset="0"/>
              </a:rPr>
              <a:t>The learned models</a:t>
            </a:r>
            <a:endParaRPr lang="en-US" sz="20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5" name="Picture 14" descr="model_3_2.bmp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895600" y="2438400"/>
            <a:ext cx="1037990" cy="1005840"/>
          </a:xfrm>
          <a:prstGeom prst="rect">
            <a:avLst/>
          </a:prstGeom>
        </p:spPr>
      </p:pic>
      <p:sp>
        <p:nvSpPr>
          <p:cNvPr id="54" name="Right Arrow 53"/>
          <p:cNvSpPr/>
          <p:nvPr/>
        </p:nvSpPr>
        <p:spPr>
          <a:xfrm rot="9216356">
            <a:off x="2482588" y="2025438"/>
            <a:ext cx="1263185" cy="152186"/>
          </a:xfrm>
          <a:prstGeom prst="rightArrow">
            <a:avLst>
              <a:gd name="adj1" fmla="val 50000"/>
              <a:gd name="adj2" fmla="val 74164"/>
            </a:avLst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6" name="Group 55"/>
          <p:cNvGrpSpPr/>
          <p:nvPr/>
        </p:nvGrpSpPr>
        <p:grpSpPr>
          <a:xfrm>
            <a:off x="1213028" y="4237792"/>
            <a:ext cx="1309584" cy="1167166"/>
            <a:chOff x="1213028" y="4237792"/>
            <a:chExt cx="1309584" cy="1167166"/>
          </a:xfrm>
        </p:grpSpPr>
        <p:sp>
          <p:nvSpPr>
            <p:cNvPr id="115" name="Rounded Rectangle 114"/>
            <p:cNvSpPr/>
            <p:nvPr/>
          </p:nvSpPr>
          <p:spPr>
            <a:xfrm rot="21096953">
              <a:off x="1916986" y="4338853"/>
              <a:ext cx="161882" cy="176266"/>
            </a:xfrm>
            <a:prstGeom prst="roundRect">
              <a:avLst/>
            </a:prstGeom>
            <a:noFill/>
            <a:ln w="15875">
              <a:solidFill>
                <a:srgbClr val="FF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6" name="Rounded Rectangle 115"/>
            <p:cNvSpPr/>
            <p:nvPr/>
          </p:nvSpPr>
          <p:spPr>
            <a:xfrm rot="20543294">
              <a:off x="1947672" y="4491985"/>
              <a:ext cx="256032" cy="340686"/>
            </a:xfrm>
            <a:prstGeom prst="roundRect">
              <a:avLst/>
            </a:prstGeom>
            <a:noFill/>
            <a:ln w="15875">
              <a:solidFill>
                <a:srgbClr val="FF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7" name="Rounded Rectangle 116"/>
            <p:cNvSpPr/>
            <p:nvPr/>
          </p:nvSpPr>
          <p:spPr>
            <a:xfrm rot="3895502">
              <a:off x="1817969" y="4483727"/>
              <a:ext cx="101313" cy="201168"/>
            </a:xfrm>
            <a:prstGeom prst="roundRect">
              <a:avLst/>
            </a:prstGeom>
            <a:noFill/>
            <a:ln w="15875"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8" name="Rounded Rectangle 117"/>
            <p:cNvSpPr/>
            <p:nvPr/>
          </p:nvSpPr>
          <p:spPr>
            <a:xfrm rot="4633378">
              <a:off x="1618488" y="4517136"/>
              <a:ext cx="101313" cy="256032"/>
            </a:xfrm>
            <a:prstGeom prst="roundRect">
              <a:avLst/>
            </a:prstGeom>
            <a:noFill/>
            <a:ln w="15875"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9" name="Rounded Rectangle 118"/>
            <p:cNvSpPr/>
            <p:nvPr/>
          </p:nvSpPr>
          <p:spPr>
            <a:xfrm rot="17367858">
              <a:off x="2130140" y="4425696"/>
              <a:ext cx="101313" cy="225946"/>
            </a:xfrm>
            <a:prstGeom prst="roundRect">
              <a:avLst/>
            </a:prstGeom>
            <a:noFill/>
            <a:ln w="15875"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0" name="Rounded Rectangle 119"/>
            <p:cNvSpPr/>
            <p:nvPr/>
          </p:nvSpPr>
          <p:spPr>
            <a:xfrm rot="17830427">
              <a:off x="2358982" y="4514767"/>
              <a:ext cx="101313" cy="225946"/>
            </a:xfrm>
            <a:prstGeom prst="roundRect">
              <a:avLst/>
            </a:prstGeom>
            <a:noFill/>
            <a:ln w="15875"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1" name="Rounded Rectangle 120"/>
            <p:cNvSpPr/>
            <p:nvPr/>
          </p:nvSpPr>
          <p:spPr>
            <a:xfrm rot="19619271">
              <a:off x="2086424" y="4810364"/>
              <a:ext cx="109728" cy="219456"/>
            </a:xfrm>
            <a:prstGeom prst="roundRect">
              <a:avLst/>
            </a:prstGeom>
            <a:noFill/>
            <a:ln w="15875">
              <a:solidFill>
                <a:srgbClr val="00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2" name="Rounded Rectangle 121"/>
            <p:cNvSpPr/>
            <p:nvPr/>
          </p:nvSpPr>
          <p:spPr>
            <a:xfrm rot="1052645">
              <a:off x="2066544" y="4815413"/>
              <a:ext cx="137160" cy="275726"/>
            </a:xfrm>
            <a:prstGeom prst="roundRect">
              <a:avLst/>
            </a:prstGeom>
            <a:noFill/>
            <a:ln w="15875">
              <a:solidFill>
                <a:srgbClr val="00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3" name="Rounded Rectangle 122"/>
            <p:cNvSpPr/>
            <p:nvPr/>
          </p:nvSpPr>
          <p:spPr>
            <a:xfrm rot="19754422">
              <a:off x="2185364" y="4931359"/>
              <a:ext cx="109728" cy="292608"/>
            </a:xfrm>
            <a:prstGeom prst="roundRect">
              <a:avLst/>
            </a:prstGeom>
            <a:noFill/>
            <a:ln w="15875">
              <a:solidFill>
                <a:srgbClr val="00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4" name="Rounded Rectangle 123"/>
            <p:cNvSpPr/>
            <p:nvPr/>
          </p:nvSpPr>
          <p:spPr>
            <a:xfrm rot="21076085">
              <a:off x="2081178" y="5081681"/>
              <a:ext cx="131359" cy="323277"/>
            </a:xfrm>
            <a:prstGeom prst="roundRect">
              <a:avLst/>
            </a:prstGeom>
            <a:noFill/>
            <a:ln w="15875">
              <a:solidFill>
                <a:srgbClr val="00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5" name="Rectangle 124"/>
            <p:cNvSpPr/>
            <p:nvPr/>
          </p:nvSpPr>
          <p:spPr>
            <a:xfrm rot="19709669">
              <a:off x="1257815" y="4270564"/>
              <a:ext cx="292967" cy="488750"/>
            </a:xfrm>
            <a:prstGeom prst="rect">
              <a:avLst/>
            </a:prstGeom>
            <a:noFill/>
            <a:ln w="19050" cap="sq">
              <a:solidFill>
                <a:srgbClr val="FF0000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6" name="Rectangle 125"/>
            <p:cNvSpPr/>
            <p:nvPr/>
          </p:nvSpPr>
          <p:spPr>
            <a:xfrm rot="19709669">
              <a:off x="1213028" y="4237792"/>
              <a:ext cx="385515" cy="554206"/>
            </a:xfrm>
            <a:prstGeom prst="rect">
              <a:avLst/>
            </a:prstGeom>
            <a:noFill/>
            <a:ln w="6350" cap="sq">
              <a:solidFill>
                <a:srgbClr val="FF0000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48" name="Picture 147" descr="model_5_2.bmp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7239000" y="2243372"/>
            <a:ext cx="490298" cy="1463040"/>
          </a:xfrm>
          <a:prstGeom prst="rect">
            <a:avLst/>
          </a:prstGeom>
        </p:spPr>
      </p:pic>
      <p:graphicFrame>
        <p:nvGraphicFramePr>
          <p:cNvPr id="197643" name="Object 11"/>
          <p:cNvGraphicFramePr>
            <a:graphicFrameLocks noChangeAspect="1"/>
          </p:cNvGraphicFramePr>
          <p:nvPr/>
        </p:nvGraphicFramePr>
        <p:xfrm>
          <a:off x="4800600" y="2800350"/>
          <a:ext cx="381000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2916" name="Equation" r:id="rId9" imgW="330120" imgH="164880" progId="Equation.DSMT4">
                  <p:embed/>
                </p:oleObj>
              </mc:Choice>
              <mc:Fallback>
                <p:oleObj name="Equation" r:id="rId9" imgW="330120" imgH="1648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00600" y="2800350"/>
                        <a:ext cx="381000" cy="1714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7644" name="Object 12"/>
          <p:cNvGraphicFramePr>
            <a:graphicFrameLocks noChangeAspect="1"/>
          </p:cNvGraphicFramePr>
          <p:nvPr/>
        </p:nvGraphicFramePr>
        <p:xfrm>
          <a:off x="5410200" y="2800350"/>
          <a:ext cx="381000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2917" name="Equation" r:id="rId11" imgW="330120" imgH="164880" progId="Equation.DSMT4">
                  <p:embed/>
                </p:oleObj>
              </mc:Choice>
              <mc:Fallback>
                <p:oleObj name="Equation" r:id="rId11" imgW="330120" imgH="1648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10200" y="2800350"/>
                        <a:ext cx="381000" cy="1714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7645" name="Object 13"/>
          <p:cNvGraphicFramePr>
            <a:graphicFrameLocks noChangeAspect="1"/>
          </p:cNvGraphicFramePr>
          <p:nvPr/>
        </p:nvGraphicFramePr>
        <p:xfrm>
          <a:off x="4343400" y="4724400"/>
          <a:ext cx="381000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2918" name="Equation" r:id="rId12" imgW="330120" imgH="164880" progId="Equation.DSMT4">
                  <p:embed/>
                </p:oleObj>
              </mc:Choice>
              <mc:Fallback>
                <p:oleObj name="Equation" r:id="rId12" imgW="330120" imgH="1648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43400" y="4724400"/>
                        <a:ext cx="381000" cy="1714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7646" name="Object 14"/>
          <p:cNvGraphicFramePr>
            <a:graphicFrameLocks noChangeAspect="1"/>
          </p:cNvGraphicFramePr>
          <p:nvPr/>
        </p:nvGraphicFramePr>
        <p:xfrm>
          <a:off x="5029200" y="4724400"/>
          <a:ext cx="381000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2919" name="Equation" r:id="rId13" imgW="330120" imgH="164880" progId="Equation.DSMT4">
                  <p:embed/>
                </p:oleObj>
              </mc:Choice>
              <mc:Fallback>
                <p:oleObj name="Equation" r:id="rId13" imgW="330120" imgH="1648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29200" y="4724400"/>
                        <a:ext cx="381000" cy="1714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7647" name="Object 15"/>
          <p:cNvGraphicFramePr>
            <a:graphicFrameLocks noChangeAspect="1"/>
          </p:cNvGraphicFramePr>
          <p:nvPr/>
        </p:nvGraphicFramePr>
        <p:xfrm>
          <a:off x="876300" y="5429250"/>
          <a:ext cx="2159000" cy="50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2920" name="Equation" r:id="rId14" imgW="2158920" imgH="507960" progId="Equation.DSMT4">
                  <p:embed/>
                </p:oleObj>
              </mc:Choice>
              <mc:Fallback>
                <p:oleObj name="Equation" r:id="rId14" imgW="2158920" imgH="50796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76300" y="5429250"/>
                        <a:ext cx="2159000" cy="508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7648" name="Object 16"/>
          <p:cNvGraphicFramePr>
            <a:graphicFrameLocks noChangeAspect="1"/>
          </p:cNvGraphicFramePr>
          <p:nvPr/>
        </p:nvGraphicFramePr>
        <p:xfrm>
          <a:off x="6223000" y="5429250"/>
          <a:ext cx="2425700" cy="50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2921" name="Equation" r:id="rId16" imgW="2425680" imgH="507960" progId="Equation.DSMT4">
                  <p:embed/>
                </p:oleObj>
              </mc:Choice>
              <mc:Fallback>
                <p:oleObj name="Equation" r:id="rId16" imgW="2425680" imgH="50796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23000" y="5429250"/>
                        <a:ext cx="2425700" cy="508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1" name="Right Arrow 150"/>
          <p:cNvSpPr/>
          <p:nvPr/>
        </p:nvSpPr>
        <p:spPr>
          <a:xfrm rot="7739784">
            <a:off x="3506954" y="2033143"/>
            <a:ext cx="737079" cy="152186"/>
          </a:xfrm>
          <a:prstGeom prst="rightArrow">
            <a:avLst>
              <a:gd name="adj1" fmla="val 50000"/>
              <a:gd name="adj2" fmla="val 74164"/>
            </a:avLst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2" name="Right Arrow 151"/>
          <p:cNvSpPr/>
          <p:nvPr/>
        </p:nvSpPr>
        <p:spPr>
          <a:xfrm rot="1013691">
            <a:off x="5356753" y="1980303"/>
            <a:ext cx="1589637" cy="152186"/>
          </a:xfrm>
          <a:prstGeom prst="rightArrow">
            <a:avLst>
              <a:gd name="adj1" fmla="val 50000"/>
              <a:gd name="adj2" fmla="val 74164"/>
            </a:avLst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3" name="Right Arrow 152"/>
          <p:cNvSpPr/>
          <p:nvPr/>
        </p:nvSpPr>
        <p:spPr>
          <a:xfrm rot="5400000">
            <a:off x="1726855" y="3835746"/>
            <a:ext cx="508478" cy="152186"/>
          </a:xfrm>
          <a:prstGeom prst="rightArrow">
            <a:avLst>
              <a:gd name="adj1" fmla="val 50000"/>
              <a:gd name="adj2" fmla="val 74164"/>
            </a:avLst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4" name="Right Arrow 153"/>
          <p:cNvSpPr/>
          <p:nvPr/>
        </p:nvSpPr>
        <p:spPr>
          <a:xfrm rot="5400000">
            <a:off x="7175154" y="3873846"/>
            <a:ext cx="584678" cy="152186"/>
          </a:xfrm>
          <a:prstGeom prst="rightArrow">
            <a:avLst>
              <a:gd name="adj1" fmla="val 50000"/>
              <a:gd name="adj2" fmla="val 74164"/>
            </a:avLst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5" name="Rectangle 154"/>
          <p:cNvSpPr/>
          <p:nvPr/>
        </p:nvSpPr>
        <p:spPr>
          <a:xfrm>
            <a:off x="609600" y="4191000"/>
            <a:ext cx="3048000" cy="1752600"/>
          </a:xfrm>
          <a:prstGeom prst="rect">
            <a:avLst/>
          </a:prstGeom>
          <a:noFill/>
          <a:ln w="25400">
            <a:solidFill>
              <a:srgbClr val="0000FF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6" name="TextBox 155"/>
          <p:cNvSpPr txBox="1"/>
          <p:nvPr/>
        </p:nvSpPr>
        <p:spPr>
          <a:xfrm>
            <a:off x="533400" y="3810000"/>
            <a:ext cx="914400" cy="384721"/>
          </a:xfrm>
          <a:prstGeom prst="rect">
            <a:avLst/>
          </a:prstGeom>
          <a:noFill/>
          <a:ln w="25400">
            <a:noFill/>
            <a:miter lim="800000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900" dirty="0" smtClean="0">
                <a:latin typeface="Arial" pitchFamily="34" charset="0"/>
                <a:cs typeface="Arial" pitchFamily="34" charset="0"/>
              </a:rPr>
              <a:t>Output</a:t>
            </a:r>
            <a:endParaRPr lang="en-US" sz="19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55" name="Picture 54" descr="image34.bmp"/>
          <p:cNvPicPr>
            <a:picLocks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733800" y="487680"/>
            <a:ext cx="1737360" cy="1188720"/>
          </a:xfrm>
          <a:prstGeom prst="rect">
            <a:avLst/>
          </a:prstGeom>
        </p:spPr>
      </p:pic>
      <p:sp>
        <p:nvSpPr>
          <p:cNvPr id="57" name="TextBox 56"/>
          <p:cNvSpPr txBox="1"/>
          <p:nvPr/>
        </p:nvSpPr>
        <p:spPr>
          <a:xfrm>
            <a:off x="6766987" y="6525126"/>
            <a:ext cx="239706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Slide Credit: Yao/Fei-Fei</a:t>
            </a:r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11645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6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6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6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6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6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50" grpId="0"/>
      <p:bldP spid="151" grpId="0" animBg="1"/>
      <p:bldP spid="152" grpId="0" animBg="1"/>
      <p:bldP spid="154" grpId="0" animBg="1"/>
      <p:bldP spid="155" grpId="0" animBg="1"/>
      <p:bldP spid="156" grpId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2"/>
          <p:cNvSpPr txBox="1">
            <a:spLocks/>
          </p:cNvSpPr>
          <p:nvPr/>
        </p:nvSpPr>
        <p:spPr>
          <a:xfrm>
            <a:off x="1981200" y="457200"/>
            <a:ext cx="5105400" cy="4572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Dataset and Experiment Setup</a:t>
            </a: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410200" y="2362200"/>
            <a:ext cx="2286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2000" dirty="0" smtClean="0">
                <a:latin typeface="Arial" pitchFamily="34" charset="0"/>
                <a:cs typeface="Arial" pitchFamily="34" charset="0"/>
              </a:rPr>
              <a:t> Object detection;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5410200" y="2754868"/>
            <a:ext cx="2286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2000" dirty="0" smtClean="0">
                <a:latin typeface="Arial" pitchFamily="34" charset="0"/>
                <a:cs typeface="Arial" pitchFamily="34" charset="0"/>
              </a:rPr>
              <a:t> Pose estimation;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410200" y="3135868"/>
            <a:ext cx="2743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2000" dirty="0" smtClean="0">
                <a:latin typeface="Arial" pitchFamily="34" charset="0"/>
                <a:cs typeface="Arial" pitchFamily="34" charset="0"/>
              </a:rPr>
              <a:t> Activity classification.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5334000" y="1905000"/>
            <a:ext cx="9906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u="sng" dirty="0" smtClean="0">
                <a:latin typeface="Arial" pitchFamily="34" charset="0"/>
                <a:cs typeface="Arial" pitchFamily="34" charset="0"/>
              </a:rPr>
              <a:t>Tasks:</a:t>
            </a:r>
            <a:endParaRPr lang="en-US" sz="2200" u="sng" dirty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27" name="Group 26"/>
          <p:cNvGrpSpPr/>
          <p:nvPr/>
        </p:nvGrpSpPr>
        <p:grpSpPr>
          <a:xfrm>
            <a:off x="737616" y="1066800"/>
            <a:ext cx="8406384" cy="5455623"/>
            <a:chOff x="737616" y="1066800"/>
            <a:chExt cx="8406384" cy="5455623"/>
          </a:xfrm>
        </p:grpSpPr>
        <p:pic>
          <p:nvPicPr>
            <p:cNvPr id="8" name="Picture 7" descr="image10.bmp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276856" y="1828800"/>
              <a:ext cx="1152144" cy="1645920"/>
            </a:xfrm>
            <a:prstGeom prst="rect">
              <a:avLst/>
            </a:prstGeom>
          </p:spPr>
        </p:pic>
        <p:pic>
          <p:nvPicPr>
            <p:cNvPr id="9" name="Picture 8" descr="image10.bmp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648456" y="1828800"/>
              <a:ext cx="1152144" cy="1645920"/>
            </a:xfrm>
            <a:prstGeom prst="rect">
              <a:avLst/>
            </a:prstGeom>
          </p:spPr>
        </p:pic>
        <p:pic>
          <p:nvPicPr>
            <p:cNvPr id="10" name="Picture 9" descr="image17.bmp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90016" y="4069080"/>
              <a:ext cx="1152144" cy="1645920"/>
            </a:xfrm>
            <a:prstGeom prst="rect">
              <a:avLst/>
            </a:prstGeom>
          </p:spPr>
        </p:pic>
        <p:pic>
          <p:nvPicPr>
            <p:cNvPr id="11" name="Picture 10" descr="image09.bmp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261616" y="4069080"/>
              <a:ext cx="1152144" cy="1645920"/>
            </a:xfrm>
            <a:prstGeom prst="rect">
              <a:avLst/>
            </a:prstGeom>
          </p:spPr>
        </p:pic>
        <p:pic>
          <p:nvPicPr>
            <p:cNvPr id="12" name="Picture 11" descr="image34.bmp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633216" y="4069080"/>
              <a:ext cx="1152144" cy="1645920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737616" y="6230035"/>
              <a:ext cx="1548384" cy="292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00" dirty="0" smtClean="0">
                  <a:latin typeface="Arial" pitchFamily="34" charset="0"/>
                  <a:cs typeface="Arial" pitchFamily="34" charset="0"/>
                </a:rPr>
                <a:t>[Gupta et al, 2009]</a:t>
              </a:r>
              <a:endParaRPr lang="en-US" sz="13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813816" y="3429000"/>
              <a:ext cx="14478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smtClean="0">
                  <a:latin typeface="Arial" pitchFamily="34" charset="0"/>
                  <a:cs typeface="Arial" pitchFamily="34" charset="0"/>
                </a:rPr>
                <a:t>Cricket defensive shot</a:t>
              </a:r>
              <a:endParaRPr lang="en-US" sz="14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2261616" y="3429000"/>
              <a:ext cx="11430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smtClean="0">
                  <a:latin typeface="Arial" pitchFamily="34" charset="0"/>
                  <a:cs typeface="Arial" pitchFamily="34" charset="0"/>
                </a:rPr>
                <a:t>Cricket bowling</a:t>
              </a:r>
              <a:endParaRPr lang="en-US" sz="14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3633216" y="3429000"/>
              <a:ext cx="11430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smtClean="0">
                  <a:latin typeface="Arial" pitchFamily="34" charset="0"/>
                  <a:cs typeface="Arial" pitchFamily="34" charset="0"/>
                </a:rPr>
                <a:t>Croquet shot</a:t>
              </a:r>
              <a:endParaRPr lang="en-US" sz="14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890016" y="5648980"/>
              <a:ext cx="11430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smtClean="0">
                  <a:latin typeface="Arial" pitchFamily="34" charset="0"/>
                  <a:cs typeface="Arial" pitchFamily="34" charset="0"/>
                </a:rPr>
                <a:t>Tennis forehand</a:t>
              </a:r>
              <a:endParaRPr lang="en-US" sz="14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2261616" y="5648980"/>
              <a:ext cx="11430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smtClean="0">
                  <a:latin typeface="Arial" pitchFamily="34" charset="0"/>
                  <a:cs typeface="Arial" pitchFamily="34" charset="0"/>
                </a:rPr>
                <a:t>Tennis serve</a:t>
              </a:r>
              <a:endParaRPr lang="en-US" sz="14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3633216" y="5648980"/>
              <a:ext cx="11430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smtClean="0">
                  <a:latin typeface="Arial" pitchFamily="34" charset="0"/>
                  <a:cs typeface="Arial" pitchFamily="34" charset="0"/>
                </a:rPr>
                <a:t>Volleyball smash</a:t>
              </a:r>
              <a:endParaRPr lang="en-US" sz="14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813816" y="1066800"/>
              <a:ext cx="28194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latin typeface="Arial" pitchFamily="34" charset="0"/>
                  <a:cs typeface="Arial" pitchFamily="34" charset="0"/>
                </a:rPr>
                <a:t>Sport data set</a:t>
              </a:r>
              <a:r>
                <a:rPr lang="en-US" dirty="0" smtClean="0">
                  <a:latin typeface="Arial" pitchFamily="34" charset="0"/>
                  <a:cs typeface="Arial" pitchFamily="34" charset="0"/>
                </a:rPr>
                <a:t>: 6 classes</a:t>
              </a:r>
              <a:endParaRPr lang="en-US" dirty="0"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22" name="Picture 21" descr="image02.bmp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905256" y="1828800"/>
              <a:ext cx="1152144" cy="1645920"/>
            </a:xfrm>
            <a:prstGeom prst="rect">
              <a:avLst/>
            </a:prstGeom>
          </p:spPr>
        </p:pic>
        <p:sp>
          <p:nvSpPr>
            <p:cNvPr id="26" name="TextBox 25"/>
            <p:cNvSpPr txBox="1"/>
            <p:nvPr/>
          </p:nvSpPr>
          <p:spPr>
            <a:xfrm>
              <a:off x="890016" y="1383268"/>
              <a:ext cx="825398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latin typeface="Arial" pitchFamily="34" charset="0"/>
                  <a:cs typeface="Arial" pitchFamily="34" charset="0"/>
                </a:rPr>
                <a:t>180 training (supervised with object and part locations) &amp; 120 testing images</a:t>
              </a:r>
              <a:endParaRPr lang="en-US" dirty="0"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28" name="TextBox 27"/>
          <p:cNvSpPr txBox="1"/>
          <p:nvPr/>
        </p:nvSpPr>
        <p:spPr>
          <a:xfrm>
            <a:off x="6766987" y="6525126"/>
            <a:ext cx="239706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Slide Credit: Yao/Fei-Fei</a:t>
            </a:r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7612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3" grpId="0"/>
      <p:bldP spid="24" grpId="0"/>
      <p:bldP spid="25" grpId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" name="Group 32"/>
          <p:cNvGrpSpPr/>
          <p:nvPr/>
        </p:nvGrpSpPr>
        <p:grpSpPr>
          <a:xfrm>
            <a:off x="737616" y="1066800"/>
            <a:ext cx="4062984" cy="5455623"/>
            <a:chOff x="737616" y="1066800"/>
            <a:chExt cx="4062984" cy="5455623"/>
          </a:xfrm>
        </p:grpSpPr>
        <p:pic>
          <p:nvPicPr>
            <p:cNvPr id="34" name="Picture 33" descr="image10.bmp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276856" y="1828800"/>
              <a:ext cx="1152144" cy="1645920"/>
            </a:xfrm>
            <a:prstGeom prst="rect">
              <a:avLst/>
            </a:prstGeom>
          </p:spPr>
        </p:pic>
        <p:pic>
          <p:nvPicPr>
            <p:cNvPr id="35" name="Picture 34" descr="image10.bmp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648456" y="1828800"/>
              <a:ext cx="1152144" cy="1645920"/>
            </a:xfrm>
            <a:prstGeom prst="rect">
              <a:avLst/>
            </a:prstGeom>
          </p:spPr>
        </p:pic>
        <p:pic>
          <p:nvPicPr>
            <p:cNvPr id="36" name="Picture 35" descr="image17.bmp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90016" y="4069080"/>
              <a:ext cx="1152144" cy="1645920"/>
            </a:xfrm>
            <a:prstGeom prst="rect">
              <a:avLst/>
            </a:prstGeom>
          </p:spPr>
        </p:pic>
        <p:pic>
          <p:nvPicPr>
            <p:cNvPr id="37" name="Picture 36" descr="image09.bmp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261616" y="4069080"/>
              <a:ext cx="1152144" cy="1645920"/>
            </a:xfrm>
            <a:prstGeom prst="rect">
              <a:avLst/>
            </a:prstGeom>
          </p:spPr>
        </p:pic>
        <p:pic>
          <p:nvPicPr>
            <p:cNvPr id="38" name="Picture 37" descr="image34.bmp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633216" y="4069080"/>
              <a:ext cx="1152144" cy="1645920"/>
            </a:xfrm>
            <a:prstGeom prst="rect">
              <a:avLst/>
            </a:prstGeom>
          </p:spPr>
        </p:pic>
        <p:sp>
          <p:nvSpPr>
            <p:cNvPr id="39" name="TextBox 38"/>
            <p:cNvSpPr txBox="1"/>
            <p:nvPr/>
          </p:nvSpPr>
          <p:spPr>
            <a:xfrm>
              <a:off x="737616" y="6230035"/>
              <a:ext cx="1548384" cy="292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00" dirty="0" smtClean="0">
                  <a:latin typeface="Arial" pitchFamily="34" charset="0"/>
                  <a:cs typeface="Arial" pitchFamily="34" charset="0"/>
                </a:rPr>
                <a:t>[Gupta et al, 2009]</a:t>
              </a:r>
              <a:endParaRPr lang="en-US" sz="13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813816" y="3429000"/>
              <a:ext cx="14478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smtClean="0">
                  <a:latin typeface="Arial" pitchFamily="34" charset="0"/>
                  <a:cs typeface="Arial" pitchFamily="34" charset="0"/>
                </a:rPr>
                <a:t>Cricket defensive shot</a:t>
              </a:r>
              <a:endParaRPr lang="en-US" sz="14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2261616" y="3429000"/>
              <a:ext cx="11430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smtClean="0">
                  <a:latin typeface="Arial" pitchFamily="34" charset="0"/>
                  <a:cs typeface="Arial" pitchFamily="34" charset="0"/>
                </a:rPr>
                <a:t>Cricket bowling</a:t>
              </a:r>
              <a:endParaRPr lang="en-US" sz="14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3633216" y="3429000"/>
              <a:ext cx="11430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smtClean="0">
                  <a:latin typeface="Arial" pitchFamily="34" charset="0"/>
                  <a:cs typeface="Arial" pitchFamily="34" charset="0"/>
                </a:rPr>
                <a:t>Croquet shot</a:t>
              </a:r>
              <a:endParaRPr lang="en-US" sz="14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890016" y="5648980"/>
              <a:ext cx="11430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smtClean="0">
                  <a:latin typeface="Arial" pitchFamily="34" charset="0"/>
                  <a:cs typeface="Arial" pitchFamily="34" charset="0"/>
                </a:rPr>
                <a:t>Tennis forehand</a:t>
              </a:r>
              <a:endParaRPr lang="en-US" sz="14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2261616" y="5648980"/>
              <a:ext cx="11430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smtClean="0">
                  <a:latin typeface="Arial" pitchFamily="34" charset="0"/>
                  <a:cs typeface="Arial" pitchFamily="34" charset="0"/>
                </a:rPr>
                <a:t>Tennis serve</a:t>
              </a:r>
              <a:endParaRPr lang="en-US" sz="14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3633216" y="5648980"/>
              <a:ext cx="11430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smtClean="0">
                  <a:latin typeface="Arial" pitchFamily="34" charset="0"/>
                  <a:cs typeface="Arial" pitchFamily="34" charset="0"/>
                </a:rPr>
                <a:t>Volleyball smash</a:t>
              </a:r>
              <a:endParaRPr lang="en-US" sz="14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813816" y="1066800"/>
              <a:ext cx="28194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latin typeface="Arial" pitchFamily="34" charset="0"/>
                  <a:cs typeface="Arial" pitchFamily="34" charset="0"/>
                </a:rPr>
                <a:t>Sport data set</a:t>
              </a:r>
              <a:r>
                <a:rPr lang="en-US" dirty="0" smtClean="0">
                  <a:latin typeface="Arial" pitchFamily="34" charset="0"/>
                  <a:cs typeface="Arial" pitchFamily="34" charset="0"/>
                </a:rPr>
                <a:t>: 6 classes</a:t>
              </a:r>
              <a:endParaRPr lang="en-US" dirty="0"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47" name="Picture 46" descr="image02.bmp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905256" y="1828800"/>
              <a:ext cx="1152144" cy="1645920"/>
            </a:xfrm>
            <a:prstGeom prst="rect">
              <a:avLst/>
            </a:prstGeom>
          </p:spPr>
        </p:pic>
      </p:grpSp>
      <p:sp>
        <p:nvSpPr>
          <p:cNvPr id="5" name="Subtitle 2"/>
          <p:cNvSpPr txBox="1">
            <a:spLocks/>
          </p:cNvSpPr>
          <p:nvPr/>
        </p:nvSpPr>
        <p:spPr>
          <a:xfrm>
            <a:off x="1981200" y="457200"/>
            <a:ext cx="5105400" cy="4572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Dataset and Experiment Setup</a:t>
            </a: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410200" y="2362200"/>
            <a:ext cx="2438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2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Object detection;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5410200" y="2754868"/>
            <a:ext cx="2286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2000" dirty="0" smtClean="0">
                <a:latin typeface="Arial" pitchFamily="34" charset="0"/>
                <a:cs typeface="Arial" pitchFamily="34" charset="0"/>
              </a:rPr>
              <a:t> Pose estimation;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410200" y="3135868"/>
            <a:ext cx="2743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2000" dirty="0" smtClean="0">
                <a:latin typeface="Arial" pitchFamily="34" charset="0"/>
                <a:cs typeface="Arial" pitchFamily="34" charset="0"/>
              </a:rPr>
              <a:t> Activity classification.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5334000" y="1905000"/>
            <a:ext cx="9906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u="sng" dirty="0" smtClean="0">
                <a:latin typeface="Arial" pitchFamily="34" charset="0"/>
                <a:cs typeface="Arial" pitchFamily="34" charset="0"/>
              </a:rPr>
              <a:t>Tasks:</a:t>
            </a:r>
            <a:endParaRPr lang="en-US" sz="2200" u="sng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7" name="Rectangle 26"/>
          <p:cNvSpPr/>
          <p:nvPr/>
        </p:nvSpPr>
        <p:spPr>
          <a:xfrm rot="20547472">
            <a:off x="1714051" y="2069338"/>
            <a:ext cx="168281" cy="55544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/>
          <p:cNvSpPr>
            <a:spLocks/>
          </p:cNvSpPr>
          <p:nvPr/>
        </p:nvSpPr>
        <p:spPr>
          <a:xfrm>
            <a:off x="2918693" y="2057400"/>
            <a:ext cx="91440" cy="9144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 rot="11161729">
            <a:off x="4050167" y="2388455"/>
            <a:ext cx="243799" cy="95418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 rot="16376253">
            <a:off x="1012854" y="4264687"/>
            <a:ext cx="304400" cy="48634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/>
          <p:cNvSpPr/>
          <p:nvPr/>
        </p:nvSpPr>
        <p:spPr>
          <a:xfrm rot="13729509">
            <a:off x="2687880" y="4530135"/>
            <a:ext cx="262363" cy="37703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3657600" y="4038600"/>
            <a:ext cx="228600" cy="2286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TextBox 48"/>
          <p:cNvSpPr txBox="1"/>
          <p:nvPr/>
        </p:nvSpPr>
        <p:spPr>
          <a:xfrm>
            <a:off x="890016" y="1383268"/>
            <a:ext cx="82539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rial" pitchFamily="34" charset="0"/>
                <a:cs typeface="Arial" pitchFamily="34" charset="0"/>
              </a:rPr>
              <a:t>180 training (supervised with object and part locations) &amp; 120 testing images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6766987" y="6525126"/>
            <a:ext cx="239706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Slide Credit: Yao/Fei-Fei</a:t>
            </a:r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5051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Picture 98" descr="obj5_new.em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928171" y="3874783"/>
            <a:ext cx="2682429" cy="2011680"/>
          </a:xfrm>
          <a:prstGeom prst="rect">
            <a:avLst/>
          </a:prstGeom>
        </p:spPr>
      </p:pic>
      <p:pic>
        <p:nvPicPr>
          <p:cNvPr id="111" name="Picture 110" descr="obj1_new_0.bmp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339151" y="1371600"/>
            <a:ext cx="2680649" cy="2011680"/>
          </a:xfrm>
          <a:prstGeom prst="rect">
            <a:avLst/>
          </a:prstGeom>
        </p:spPr>
      </p:pic>
      <p:pic>
        <p:nvPicPr>
          <p:cNvPr id="112" name="Picture 111" descr="obj1_new_3.bmp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0058" t="21500" r="15780" b="21501"/>
          <a:stretch>
            <a:fillRect/>
          </a:stretch>
        </p:blipFill>
        <p:spPr>
          <a:xfrm>
            <a:off x="3886200" y="1773936"/>
            <a:ext cx="1714500" cy="1143000"/>
          </a:xfrm>
          <a:prstGeom prst="rect">
            <a:avLst/>
          </a:prstGeom>
        </p:spPr>
      </p:pic>
      <p:pic>
        <p:nvPicPr>
          <p:cNvPr id="27" name="Picture 26" descr="obj1_new_2.bmp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5780" t="36700" r="27187" b="17701"/>
          <a:stretch>
            <a:fillRect/>
          </a:stretch>
        </p:blipFill>
        <p:spPr>
          <a:xfrm>
            <a:off x="3767139" y="2086424"/>
            <a:ext cx="1524000" cy="914400"/>
          </a:xfrm>
          <a:prstGeom prst="rect">
            <a:avLst/>
          </a:prstGeom>
        </p:spPr>
      </p:pic>
      <p:pic>
        <p:nvPicPr>
          <p:cNvPr id="26" name="Picture 25" descr="obj1_new_1.bmp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5780" t="44300" r="27187" b="13901"/>
          <a:stretch>
            <a:fillRect/>
          </a:stretch>
        </p:blipFill>
        <p:spPr>
          <a:xfrm>
            <a:off x="3748851" y="2223584"/>
            <a:ext cx="1536192" cy="844906"/>
          </a:xfrm>
          <a:prstGeom prst="rect">
            <a:avLst/>
          </a:prstGeom>
        </p:spPr>
      </p:pic>
      <p:sp>
        <p:nvSpPr>
          <p:cNvPr id="4" name="Subtitle 2"/>
          <p:cNvSpPr txBox="1">
            <a:spLocks/>
          </p:cNvSpPr>
          <p:nvPr/>
        </p:nvSpPr>
        <p:spPr>
          <a:xfrm>
            <a:off x="2438400" y="381000"/>
            <a:ext cx="4495800" cy="4572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Object Detection Results</a:t>
            </a: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pic>
        <p:nvPicPr>
          <p:cNvPr id="47" name="Picture 46" descr="Cricket-Bat.jpg"/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1111" r="41111"/>
          <a:stretch>
            <a:fillRect/>
          </a:stretch>
        </p:blipFill>
        <p:spPr>
          <a:xfrm rot="18139558" flipH="1">
            <a:off x="4965831" y="1265739"/>
            <a:ext cx="233617" cy="1314096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4015627" y="1150688"/>
            <a:ext cx="1228221" cy="3539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700" dirty="0" smtClean="0">
                <a:latin typeface="Arial" pitchFamily="34" charset="0"/>
                <a:cs typeface="Arial" pitchFamily="34" charset="0"/>
              </a:rPr>
              <a:t>Cricket bat</a:t>
            </a:r>
            <a:endParaRPr lang="en-US" sz="1700" dirty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25" name="Group 8"/>
          <p:cNvGrpSpPr>
            <a:grpSpLocks noChangeAspect="1"/>
          </p:cNvGrpSpPr>
          <p:nvPr/>
        </p:nvGrpSpPr>
        <p:grpSpPr>
          <a:xfrm>
            <a:off x="2265651" y="1524000"/>
            <a:ext cx="786385" cy="914400"/>
            <a:chOff x="5105400" y="1219200"/>
            <a:chExt cx="3276601" cy="3810000"/>
          </a:xfrm>
        </p:grpSpPr>
        <p:sp>
          <p:nvSpPr>
            <p:cNvPr id="28" name="Oval 27"/>
            <p:cNvSpPr>
              <a:spLocks noChangeAspect="1"/>
            </p:cNvSpPr>
            <p:nvPr/>
          </p:nvSpPr>
          <p:spPr>
            <a:xfrm>
              <a:off x="6858000" y="2176272"/>
              <a:ext cx="365760" cy="365760"/>
            </a:xfrm>
            <a:prstGeom prst="ellipse">
              <a:avLst/>
            </a:prstGeom>
            <a:noFill/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9" name="Oval 28"/>
            <p:cNvSpPr>
              <a:spLocks noChangeAspect="1"/>
            </p:cNvSpPr>
            <p:nvPr/>
          </p:nvSpPr>
          <p:spPr>
            <a:xfrm>
              <a:off x="5105400" y="2895600"/>
              <a:ext cx="365760" cy="365760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  <a:ln w="127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" name="Oval 29"/>
            <p:cNvSpPr>
              <a:spLocks noChangeAspect="1"/>
            </p:cNvSpPr>
            <p:nvPr/>
          </p:nvSpPr>
          <p:spPr>
            <a:xfrm>
              <a:off x="6019800" y="1219200"/>
              <a:ext cx="365760" cy="365760"/>
            </a:xfrm>
            <a:prstGeom prst="ellipse">
              <a:avLst/>
            </a:prstGeom>
            <a:noFill/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grpSp>
          <p:nvGrpSpPr>
            <p:cNvPr id="31" name="Group 177"/>
            <p:cNvGrpSpPr/>
            <p:nvPr/>
          </p:nvGrpSpPr>
          <p:grpSpPr>
            <a:xfrm>
              <a:off x="6165477" y="2488468"/>
              <a:ext cx="1904327" cy="1085536"/>
              <a:chOff x="5632077" y="2793268"/>
              <a:chExt cx="1904327" cy="1085536"/>
            </a:xfrm>
          </p:grpSpPr>
          <p:cxnSp>
            <p:nvCxnSpPr>
              <p:cNvPr id="81" name="Straight Connector 80"/>
              <p:cNvCxnSpPr>
                <a:endCxn id="28" idx="3"/>
              </p:cNvCxnSpPr>
              <p:nvPr/>
            </p:nvCxnSpPr>
            <p:spPr>
              <a:xfrm rot="5400000" flipH="1" flipV="1">
                <a:off x="5496754" y="2928592"/>
                <a:ext cx="1016732" cy="746086"/>
              </a:xfrm>
              <a:prstGeom prst="line">
                <a:avLst/>
              </a:prstGeom>
              <a:ln w="6350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2" name="Straight Connector 81"/>
              <p:cNvCxnSpPr>
                <a:endCxn id="28" idx="4"/>
              </p:cNvCxnSpPr>
              <p:nvPr/>
            </p:nvCxnSpPr>
            <p:spPr>
              <a:xfrm rot="5400000" flipH="1" flipV="1">
                <a:off x="5961724" y="3264245"/>
                <a:ext cx="963168" cy="128343"/>
              </a:xfrm>
              <a:prstGeom prst="line">
                <a:avLst/>
              </a:prstGeom>
              <a:ln w="6350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3" name="Straight Connector 82"/>
              <p:cNvCxnSpPr>
                <a:stCxn id="68" idx="1"/>
                <a:endCxn id="28" idx="5"/>
              </p:cNvCxnSpPr>
              <p:nvPr/>
            </p:nvCxnSpPr>
            <p:spPr>
              <a:xfrm rot="16200000" flipV="1">
                <a:off x="6543832" y="2886232"/>
                <a:ext cx="1085536" cy="899608"/>
              </a:xfrm>
              <a:prstGeom prst="line">
                <a:avLst/>
              </a:prstGeom>
              <a:ln w="6350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aphicFrame>
          <p:nvGraphicFramePr>
            <p:cNvPr id="32" name="Object 4"/>
            <p:cNvGraphicFramePr>
              <a:graphicFrameLocks noChangeAspect="1"/>
            </p:cNvGraphicFramePr>
            <p:nvPr/>
          </p:nvGraphicFramePr>
          <p:xfrm>
            <a:off x="7391400" y="4781550"/>
            <a:ext cx="381000" cy="1714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03824" name="Equation" r:id="rId9" imgW="330120" imgH="164880" progId="Equation.DSMT4">
                    <p:embed/>
                  </p:oleObj>
                </mc:Choice>
                <mc:Fallback>
                  <p:oleObj name="Equation" r:id="rId9" imgW="330120" imgH="16488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391400" y="4781550"/>
                          <a:ext cx="381000" cy="17145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80" name="Oval 79"/>
            <p:cNvSpPr>
              <a:spLocks noChangeAspect="1"/>
            </p:cNvSpPr>
            <p:nvPr/>
          </p:nvSpPr>
          <p:spPr>
            <a:xfrm>
              <a:off x="5105400" y="4267200"/>
              <a:ext cx="365760" cy="365760"/>
            </a:xfrm>
            <a:prstGeom prst="ellipse">
              <a:avLst/>
            </a:prstGeom>
            <a:noFill/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78" name="Oval 77"/>
            <p:cNvSpPr>
              <a:spLocks noChangeAspect="1"/>
            </p:cNvSpPr>
            <p:nvPr/>
          </p:nvSpPr>
          <p:spPr>
            <a:xfrm>
              <a:off x="5958839" y="4663440"/>
              <a:ext cx="365760" cy="365760"/>
            </a:xfrm>
            <a:prstGeom prst="ellipse">
              <a:avLst/>
            </a:prstGeom>
            <a:noFill/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baseline="-25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76" name="Oval 75"/>
            <p:cNvSpPr>
              <a:spLocks noChangeAspect="1"/>
            </p:cNvSpPr>
            <p:nvPr/>
          </p:nvSpPr>
          <p:spPr>
            <a:xfrm>
              <a:off x="6720840" y="4663440"/>
              <a:ext cx="365760" cy="365760"/>
            </a:xfrm>
            <a:prstGeom prst="ellipse">
              <a:avLst/>
            </a:prstGeom>
            <a:noFill/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baseline="-25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74" name="Oval 73"/>
            <p:cNvSpPr>
              <a:spLocks noChangeAspect="1"/>
            </p:cNvSpPr>
            <p:nvPr/>
          </p:nvSpPr>
          <p:spPr>
            <a:xfrm>
              <a:off x="8016241" y="4663440"/>
              <a:ext cx="365760" cy="365760"/>
            </a:xfrm>
            <a:prstGeom prst="ellipse">
              <a:avLst/>
            </a:prstGeom>
            <a:noFill/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baseline="-25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graphicFrame>
          <p:nvGraphicFramePr>
            <p:cNvPr id="37" name="Object 4"/>
            <p:cNvGraphicFramePr>
              <a:graphicFrameLocks noChangeAspect="1"/>
            </p:cNvGraphicFramePr>
            <p:nvPr/>
          </p:nvGraphicFramePr>
          <p:xfrm>
            <a:off x="7315200" y="3657600"/>
            <a:ext cx="381000" cy="1714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03825" name="Equation" r:id="rId11" imgW="330120" imgH="164880" progId="Equation.DSMT4">
                    <p:embed/>
                  </p:oleObj>
                </mc:Choice>
                <mc:Fallback>
                  <p:oleObj name="Equation" r:id="rId11" imgW="330120" imgH="16488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315200" y="3657600"/>
                          <a:ext cx="381000" cy="17145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71" name="Oval 70"/>
            <p:cNvSpPr>
              <a:spLocks noChangeAspect="1"/>
            </p:cNvSpPr>
            <p:nvPr/>
          </p:nvSpPr>
          <p:spPr>
            <a:xfrm>
              <a:off x="5958841" y="3520440"/>
              <a:ext cx="365760" cy="365760"/>
            </a:xfrm>
            <a:prstGeom prst="ellipse">
              <a:avLst/>
            </a:prstGeom>
            <a:noFill/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baseline="-25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70" name="Oval 69"/>
            <p:cNvSpPr>
              <a:spLocks noChangeAspect="1"/>
            </p:cNvSpPr>
            <p:nvPr/>
          </p:nvSpPr>
          <p:spPr>
            <a:xfrm>
              <a:off x="6720841" y="3520440"/>
              <a:ext cx="365760" cy="365760"/>
            </a:xfrm>
            <a:prstGeom prst="ellipse">
              <a:avLst/>
            </a:prstGeom>
            <a:noFill/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baseline="-25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68" name="Oval 67"/>
            <p:cNvSpPr>
              <a:spLocks noChangeAspect="1"/>
            </p:cNvSpPr>
            <p:nvPr/>
          </p:nvSpPr>
          <p:spPr>
            <a:xfrm>
              <a:off x="8016241" y="3520440"/>
              <a:ext cx="365760" cy="365760"/>
            </a:xfrm>
            <a:prstGeom prst="ellipse">
              <a:avLst/>
            </a:prstGeom>
            <a:noFill/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baseline="-25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grpSp>
          <p:nvGrpSpPr>
            <p:cNvPr id="51" name="Group 180"/>
            <p:cNvGrpSpPr/>
            <p:nvPr/>
          </p:nvGrpSpPr>
          <p:grpSpPr>
            <a:xfrm>
              <a:off x="5288280" y="3261360"/>
              <a:ext cx="2910840" cy="1402080"/>
              <a:chOff x="4754880" y="3566160"/>
              <a:chExt cx="2910840" cy="1402080"/>
            </a:xfrm>
          </p:grpSpPr>
          <p:cxnSp>
            <p:nvCxnSpPr>
              <p:cNvPr id="63" name="Straight Connector 24"/>
              <p:cNvCxnSpPr>
                <a:stCxn id="80" idx="0"/>
                <a:endCxn id="29" idx="4"/>
              </p:cNvCxnSpPr>
              <p:nvPr/>
            </p:nvCxnSpPr>
            <p:spPr>
              <a:xfrm rot="5400000" flipH="1" flipV="1">
                <a:off x="4251960" y="4069080"/>
                <a:ext cx="1005840" cy="0"/>
              </a:xfrm>
              <a:prstGeom prst="line">
                <a:avLst/>
              </a:prstGeom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Straight Connector 63"/>
              <p:cNvCxnSpPr>
                <a:stCxn id="78" idx="0"/>
                <a:endCxn id="71" idx="4"/>
              </p:cNvCxnSpPr>
              <p:nvPr/>
            </p:nvCxnSpPr>
            <p:spPr>
              <a:xfrm rot="5400000" flipH="1" flipV="1">
                <a:off x="5219700" y="4579620"/>
                <a:ext cx="777240" cy="0"/>
              </a:xfrm>
              <a:prstGeom prst="line">
                <a:avLst/>
              </a:prstGeom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" name="Straight Connector 64"/>
              <p:cNvCxnSpPr>
                <a:stCxn id="76" idx="0"/>
                <a:endCxn id="70" idx="4"/>
              </p:cNvCxnSpPr>
              <p:nvPr/>
            </p:nvCxnSpPr>
            <p:spPr>
              <a:xfrm rot="5400000" flipH="1" flipV="1">
                <a:off x="5981700" y="4579620"/>
                <a:ext cx="777240" cy="0"/>
              </a:xfrm>
              <a:prstGeom prst="line">
                <a:avLst/>
              </a:prstGeom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Straight Connector 65"/>
              <p:cNvCxnSpPr>
                <a:stCxn id="74" idx="0"/>
                <a:endCxn id="68" idx="4"/>
              </p:cNvCxnSpPr>
              <p:nvPr/>
            </p:nvCxnSpPr>
            <p:spPr>
              <a:xfrm rot="5400000" flipH="1" flipV="1">
                <a:off x="7277100" y="4579620"/>
                <a:ext cx="777240" cy="0"/>
              </a:xfrm>
              <a:prstGeom prst="line">
                <a:avLst/>
              </a:prstGeom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2" name="Group 178"/>
            <p:cNvGrpSpPr/>
            <p:nvPr/>
          </p:nvGrpSpPr>
          <p:grpSpPr>
            <a:xfrm>
              <a:off x="5417595" y="3078480"/>
              <a:ext cx="2598645" cy="624840"/>
              <a:chOff x="4884195" y="3383280"/>
              <a:chExt cx="2598645" cy="624840"/>
            </a:xfrm>
          </p:grpSpPr>
          <p:cxnSp>
            <p:nvCxnSpPr>
              <p:cNvPr id="60" name="Straight Connector 59"/>
              <p:cNvCxnSpPr>
                <a:stCxn id="29" idx="5"/>
              </p:cNvCxnSpPr>
              <p:nvPr/>
            </p:nvCxnSpPr>
            <p:spPr>
              <a:xfrm rot="16200000" flipH="1">
                <a:off x="4905554" y="3491238"/>
                <a:ext cx="476564" cy="519282"/>
              </a:xfrm>
              <a:prstGeom prst="line">
                <a:avLst/>
              </a:prstGeom>
              <a:ln w="6350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Straight Connector 60"/>
              <p:cNvCxnSpPr/>
              <p:nvPr/>
            </p:nvCxnSpPr>
            <p:spPr>
              <a:xfrm>
                <a:off x="4953000" y="3474720"/>
                <a:ext cx="1234440" cy="438912"/>
              </a:xfrm>
              <a:prstGeom prst="line">
                <a:avLst/>
              </a:prstGeom>
              <a:ln w="6350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Straight Connector 61"/>
              <p:cNvCxnSpPr>
                <a:stCxn id="68" idx="2"/>
                <a:endCxn id="29" idx="6"/>
              </p:cNvCxnSpPr>
              <p:nvPr/>
            </p:nvCxnSpPr>
            <p:spPr>
              <a:xfrm rot="10800000">
                <a:off x="4937760" y="3383280"/>
                <a:ext cx="2545080" cy="624840"/>
              </a:xfrm>
              <a:prstGeom prst="line">
                <a:avLst/>
              </a:prstGeom>
              <a:ln w="6350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53" name="Straight Connector 18"/>
            <p:cNvCxnSpPr>
              <a:stCxn id="71" idx="6"/>
              <a:endCxn id="70" idx="2"/>
            </p:cNvCxnSpPr>
            <p:nvPr/>
          </p:nvCxnSpPr>
          <p:spPr>
            <a:xfrm>
              <a:off x="6324600" y="3703320"/>
              <a:ext cx="396240" cy="0"/>
            </a:xfrm>
            <a:prstGeom prst="line">
              <a:avLst/>
            </a:prstGeom>
            <a:ln w="635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4" name="Freeform 19"/>
            <p:cNvSpPr/>
            <p:nvPr/>
          </p:nvSpPr>
          <p:spPr>
            <a:xfrm>
              <a:off x="6248400" y="3886200"/>
              <a:ext cx="1845945" cy="228600"/>
            </a:xfrm>
            <a:custGeom>
              <a:avLst/>
              <a:gdLst>
                <a:gd name="connsiteX0" fmla="*/ 0 w 1857375"/>
                <a:gd name="connsiteY0" fmla="*/ 0 h 257175"/>
                <a:gd name="connsiteX1" fmla="*/ 17145 w 1857375"/>
                <a:gd name="connsiteY1" fmla="*/ 5715 h 257175"/>
                <a:gd name="connsiteX2" fmla="*/ 28575 w 1857375"/>
                <a:gd name="connsiteY2" fmla="*/ 34290 h 257175"/>
                <a:gd name="connsiteX3" fmla="*/ 34290 w 1857375"/>
                <a:gd name="connsiteY3" fmla="*/ 51435 h 257175"/>
                <a:gd name="connsiteX4" fmla="*/ 68580 w 1857375"/>
                <a:gd name="connsiteY4" fmla="*/ 85725 h 257175"/>
                <a:gd name="connsiteX5" fmla="*/ 108585 w 1857375"/>
                <a:gd name="connsiteY5" fmla="*/ 125730 h 257175"/>
                <a:gd name="connsiteX6" fmla="*/ 142875 w 1857375"/>
                <a:gd name="connsiteY6" fmla="*/ 154305 h 257175"/>
                <a:gd name="connsiteX7" fmla="*/ 160020 w 1857375"/>
                <a:gd name="connsiteY7" fmla="*/ 160020 h 257175"/>
                <a:gd name="connsiteX8" fmla="*/ 194310 w 1857375"/>
                <a:gd name="connsiteY8" fmla="*/ 182880 h 257175"/>
                <a:gd name="connsiteX9" fmla="*/ 234315 w 1857375"/>
                <a:gd name="connsiteY9" fmla="*/ 194310 h 257175"/>
                <a:gd name="connsiteX10" fmla="*/ 251460 w 1857375"/>
                <a:gd name="connsiteY10" fmla="*/ 205740 h 257175"/>
                <a:gd name="connsiteX11" fmla="*/ 274320 w 1857375"/>
                <a:gd name="connsiteY11" fmla="*/ 211455 h 257175"/>
                <a:gd name="connsiteX12" fmla="*/ 314325 w 1857375"/>
                <a:gd name="connsiteY12" fmla="*/ 222885 h 257175"/>
                <a:gd name="connsiteX13" fmla="*/ 348615 w 1857375"/>
                <a:gd name="connsiteY13" fmla="*/ 228600 h 257175"/>
                <a:gd name="connsiteX14" fmla="*/ 377190 w 1857375"/>
                <a:gd name="connsiteY14" fmla="*/ 234315 h 257175"/>
                <a:gd name="connsiteX15" fmla="*/ 440055 w 1857375"/>
                <a:gd name="connsiteY15" fmla="*/ 245745 h 257175"/>
                <a:gd name="connsiteX16" fmla="*/ 462915 w 1857375"/>
                <a:gd name="connsiteY16" fmla="*/ 251460 h 257175"/>
                <a:gd name="connsiteX17" fmla="*/ 834390 w 1857375"/>
                <a:gd name="connsiteY17" fmla="*/ 257175 h 257175"/>
                <a:gd name="connsiteX18" fmla="*/ 1148715 w 1857375"/>
                <a:gd name="connsiteY18" fmla="*/ 251460 h 257175"/>
                <a:gd name="connsiteX19" fmla="*/ 1388745 w 1857375"/>
                <a:gd name="connsiteY19" fmla="*/ 240030 h 257175"/>
                <a:gd name="connsiteX20" fmla="*/ 1428750 w 1857375"/>
                <a:gd name="connsiteY20" fmla="*/ 234315 h 257175"/>
                <a:gd name="connsiteX21" fmla="*/ 1480185 w 1857375"/>
                <a:gd name="connsiteY21" fmla="*/ 222885 h 257175"/>
                <a:gd name="connsiteX22" fmla="*/ 1508760 w 1857375"/>
                <a:gd name="connsiteY22" fmla="*/ 217170 h 257175"/>
                <a:gd name="connsiteX23" fmla="*/ 1531620 w 1857375"/>
                <a:gd name="connsiteY23" fmla="*/ 205740 h 257175"/>
                <a:gd name="connsiteX24" fmla="*/ 1571625 w 1857375"/>
                <a:gd name="connsiteY24" fmla="*/ 194310 h 257175"/>
                <a:gd name="connsiteX25" fmla="*/ 1588770 w 1857375"/>
                <a:gd name="connsiteY25" fmla="*/ 188595 h 257175"/>
                <a:gd name="connsiteX26" fmla="*/ 1628775 w 1857375"/>
                <a:gd name="connsiteY26" fmla="*/ 182880 h 257175"/>
                <a:gd name="connsiteX27" fmla="*/ 1663065 w 1857375"/>
                <a:gd name="connsiteY27" fmla="*/ 165735 h 257175"/>
                <a:gd name="connsiteX28" fmla="*/ 1680210 w 1857375"/>
                <a:gd name="connsiteY28" fmla="*/ 160020 h 257175"/>
                <a:gd name="connsiteX29" fmla="*/ 1697355 w 1857375"/>
                <a:gd name="connsiteY29" fmla="*/ 148590 h 257175"/>
                <a:gd name="connsiteX30" fmla="*/ 1731645 w 1857375"/>
                <a:gd name="connsiteY30" fmla="*/ 137160 h 257175"/>
                <a:gd name="connsiteX31" fmla="*/ 1765935 w 1857375"/>
                <a:gd name="connsiteY31" fmla="*/ 120015 h 257175"/>
                <a:gd name="connsiteX32" fmla="*/ 1823085 w 1857375"/>
                <a:gd name="connsiteY32" fmla="*/ 80010 h 257175"/>
                <a:gd name="connsiteX33" fmla="*/ 1840230 w 1857375"/>
                <a:gd name="connsiteY33" fmla="*/ 68580 h 257175"/>
                <a:gd name="connsiteX34" fmla="*/ 1845945 w 1857375"/>
                <a:gd name="connsiteY34" fmla="*/ 51435 h 257175"/>
                <a:gd name="connsiteX35" fmla="*/ 1857375 w 1857375"/>
                <a:gd name="connsiteY35" fmla="*/ 34290 h 257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1857375" h="257175">
                  <a:moveTo>
                    <a:pt x="0" y="0"/>
                  </a:moveTo>
                  <a:cubicBezTo>
                    <a:pt x="5715" y="1905"/>
                    <a:pt x="13288" y="1087"/>
                    <a:pt x="17145" y="5715"/>
                  </a:cubicBezTo>
                  <a:cubicBezTo>
                    <a:pt x="23712" y="13596"/>
                    <a:pt x="24973" y="24684"/>
                    <a:pt x="28575" y="34290"/>
                  </a:cubicBezTo>
                  <a:cubicBezTo>
                    <a:pt x="30690" y="39931"/>
                    <a:pt x="30592" y="46680"/>
                    <a:pt x="34290" y="51435"/>
                  </a:cubicBezTo>
                  <a:cubicBezTo>
                    <a:pt x="44214" y="64194"/>
                    <a:pt x="59614" y="72275"/>
                    <a:pt x="68580" y="85725"/>
                  </a:cubicBezTo>
                  <a:cubicBezTo>
                    <a:pt x="94782" y="125027"/>
                    <a:pt x="78408" y="115671"/>
                    <a:pt x="108585" y="125730"/>
                  </a:cubicBezTo>
                  <a:cubicBezTo>
                    <a:pt x="121224" y="138369"/>
                    <a:pt x="126962" y="146348"/>
                    <a:pt x="142875" y="154305"/>
                  </a:cubicBezTo>
                  <a:cubicBezTo>
                    <a:pt x="148263" y="156999"/>
                    <a:pt x="154754" y="157094"/>
                    <a:pt x="160020" y="160020"/>
                  </a:cubicBezTo>
                  <a:cubicBezTo>
                    <a:pt x="172028" y="166691"/>
                    <a:pt x="180983" y="179548"/>
                    <a:pt x="194310" y="182880"/>
                  </a:cubicBezTo>
                  <a:cubicBezTo>
                    <a:pt x="201634" y="184711"/>
                    <a:pt x="226116" y="190211"/>
                    <a:pt x="234315" y="194310"/>
                  </a:cubicBezTo>
                  <a:cubicBezTo>
                    <a:pt x="240458" y="197382"/>
                    <a:pt x="245147" y="203034"/>
                    <a:pt x="251460" y="205740"/>
                  </a:cubicBezTo>
                  <a:cubicBezTo>
                    <a:pt x="258679" y="208834"/>
                    <a:pt x="266768" y="209297"/>
                    <a:pt x="274320" y="211455"/>
                  </a:cubicBezTo>
                  <a:cubicBezTo>
                    <a:pt x="299739" y="218718"/>
                    <a:pt x="284548" y="216930"/>
                    <a:pt x="314325" y="222885"/>
                  </a:cubicBezTo>
                  <a:cubicBezTo>
                    <a:pt x="325688" y="225158"/>
                    <a:pt x="337214" y="226527"/>
                    <a:pt x="348615" y="228600"/>
                  </a:cubicBezTo>
                  <a:cubicBezTo>
                    <a:pt x="358172" y="230338"/>
                    <a:pt x="367633" y="232577"/>
                    <a:pt x="377190" y="234315"/>
                  </a:cubicBezTo>
                  <a:cubicBezTo>
                    <a:pt x="411310" y="240519"/>
                    <a:pt x="408292" y="238687"/>
                    <a:pt x="440055" y="245745"/>
                  </a:cubicBezTo>
                  <a:cubicBezTo>
                    <a:pt x="447722" y="247449"/>
                    <a:pt x="455064" y="251232"/>
                    <a:pt x="462915" y="251460"/>
                  </a:cubicBezTo>
                  <a:cubicBezTo>
                    <a:pt x="586703" y="255048"/>
                    <a:pt x="710565" y="255270"/>
                    <a:pt x="834390" y="257175"/>
                  </a:cubicBezTo>
                  <a:lnTo>
                    <a:pt x="1148715" y="251460"/>
                  </a:lnTo>
                  <a:cubicBezTo>
                    <a:pt x="1228777" y="248984"/>
                    <a:pt x="1388745" y="240030"/>
                    <a:pt x="1388745" y="240030"/>
                  </a:cubicBezTo>
                  <a:cubicBezTo>
                    <a:pt x="1402080" y="238125"/>
                    <a:pt x="1415463" y="236530"/>
                    <a:pt x="1428750" y="234315"/>
                  </a:cubicBezTo>
                  <a:cubicBezTo>
                    <a:pt x="1463223" y="228569"/>
                    <a:pt x="1449360" y="229735"/>
                    <a:pt x="1480185" y="222885"/>
                  </a:cubicBezTo>
                  <a:cubicBezTo>
                    <a:pt x="1489667" y="220778"/>
                    <a:pt x="1499235" y="219075"/>
                    <a:pt x="1508760" y="217170"/>
                  </a:cubicBezTo>
                  <a:cubicBezTo>
                    <a:pt x="1516380" y="213360"/>
                    <a:pt x="1523789" y="209096"/>
                    <a:pt x="1531620" y="205740"/>
                  </a:cubicBezTo>
                  <a:cubicBezTo>
                    <a:pt x="1545323" y="199867"/>
                    <a:pt x="1557125" y="198453"/>
                    <a:pt x="1571625" y="194310"/>
                  </a:cubicBezTo>
                  <a:cubicBezTo>
                    <a:pt x="1577417" y="192655"/>
                    <a:pt x="1582863" y="189776"/>
                    <a:pt x="1588770" y="188595"/>
                  </a:cubicBezTo>
                  <a:cubicBezTo>
                    <a:pt x="1601979" y="185953"/>
                    <a:pt x="1615440" y="184785"/>
                    <a:pt x="1628775" y="182880"/>
                  </a:cubicBezTo>
                  <a:cubicBezTo>
                    <a:pt x="1671869" y="168515"/>
                    <a:pt x="1618750" y="187892"/>
                    <a:pt x="1663065" y="165735"/>
                  </a:cubicBezTo>
                  <a:cubicBezTo>
                    <a:pt x="1668453" y="163041"/>
                    <a:pt x="1674822" y="162714"/>
                    <a:pt x="1680210" y="160020"/>
                  </a:cubicBezTo>
                  <a:cubicBezTo>
                    <a:pt x="1686353" y="156948"/>
                    <a:pt x="1691078" y="151380"/>
                    <a:pt x="1697355" y="148590"/>
                  </a:cubicBezTo>
                  <a:cubicBezTo>
                    <a:pt x="1708365" y="143697"/>
                    <a:pt x="1721620" y="143843"/>
                    <a:pt x="1731645" y="137160"/>
                  </a:cubicBezTo>
                  <a:cubicBezTo>
                    <a:pt x="1753802" y="122388"/>
                    <a:pt x="1742274" y="127902"/>
                    <a:pt x="1765935" y="120015"/>
                  </a:cubicBezTo>
                  <a:cubicBezTo>
                    <a:pt x="1799785" y="94628"/>
                    <a:pt x="1780870" y="108154"/>
                    <a:pt x="1823085" y="80010"/>
                  </a:cubicBezTo>
                  <a:lnTo>
                    <a:pt x="1840230" y="68580"/>
                  </a:lnTo>
                  <a:cubicBezTo>
                    <a:pt x="1842135" y="62865"/>
                    <a:pt x="1843251" y="56823"/>
                    <a:pt x="1845945" y="51435"/>
                  </a:cubicBezTo>
                  <a:cubicBezTo>
                    <a:pt x="1849017" y="45292"/>
                    <a:pt x="1857375" y="34290"/>
                    <a:pt x="1857375" y="34290"/>
                  </a:cubicBezTo>
                </a:path>
              </a:pathLst>
            </a:custGeom>
            <a:ln w="635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Freeform 20"/>
            <p:cNvSpPr/>
            <p:nvPr/>
          </p:nvSpPr>
          <p:spPr>
            <a:xfrm>
              <a:off x="7086600" y="3810000"/>
              <a:ext cx="990600" cy="174362"/>
            </a:xfrm>
            <a:custGeom>
              <a:avLst/>
              <a:gdLst>
                <a:gd name="connsiteX0" fmla="*/ 0 w 1040130"/>
                <a:gd name="connsiteY0" fmla="*/ 0 h 202937"/>
                <a:gd name="connsiteX1" fmla="*/ 51435 w 1040130"/>
                <a:gd name="connsiteY1" fmla="*/ 74295 h 202937"/>
                <a:gd name="connsiteX2" fmla="*/ 74295 w 1040130"/>
                <a:gd name="connsiteY2" fmla="*/ 108585 h 202937"/>
                <a:gd name="connsiteX3" fmla="*/ 85725 w 1040130"/>
                <a:gd name="connsiteY3" fmla="*/ 125730 h 202937"/>
                <a:gd name="connsiteX4" fmla="*/ 102870 w 1040130"/>
                <a:gd name="connsiteY4" fmla="*/ 137160 h 202937"/>
                <a:gd name="connsiteX5" fmla="*/ 137160 w 1040130"/>
                <a:gd name="connsiteY5" fmla="*/ 148590 h 202937"/>
                <a:gd name="connsiteX6" fmla="*/ 205740 w 1040130"/>
                <a:gd name="connsiteY6" fmla="*/ 160020 h 202937"/>
                <a:gd name="connsiteX7" fmla="*/ 280035 w 1040130"/>
                <a:gd name="connsiteY7" fmla="*/ 165735 h 202937"/>
                <a:gd name="connsiteX8" fmla="*/ 314325 w 1040130"/>
                <a:gd name="connsiteY8" fmla="*/ 171450 h 202937"/>
                <a:gd name="connsiteX9" fmla="*/ 365760 w 1040130"/>
                <a:gd name="connsiteY9" fmla="*/ 177165 h 202937"/>
                <a:gd name="connsiteX10" fmla="*/ 388620 w 1040130"/>
                <a:gd name="connsiteY10" fmla="*/ 182880 h 202937"/>
                <a:gd name="connsiteX11" fmla="*/ 468630 w 1040130"/>
                <a:gd name="connsiteY11" fmla="*/ 188595 h 202937"/>
                <a:gd name="connsiteX12" fmla="*/ 640080 w 1040130"/>
                <a:gd name="connsiteY12" fmla="*/ 188595 h 202937"/>
                <a:gd name="connsiteX13" fmla="*/ 657225 w 1040130"/>
                <a:gd name="connsiteY13" fmla="*/ 182880 h 202937"/>
                <a:gd name="connsiteX14" fmla="*/ 691515 w 1040130"/>
                <a:gd name="connsiteY14" fmla="*/ 177165 h 202937"/>
                <a:gd name="connsiteX15" fmla="*/ 708660 w 1040130"/>
                <a:gd name="connsiteY15" fmla="*/ 171450 h 202937"/>
                <a:gd name="connsiteX16" fmla="*/ 737235 w 1040130"/>
                <a:gd name="connsiteY16" fmla="*/ 165735 h 202937"/>
                <a:gd name="connsiteX17" fmla="*/ 760095 w 1040130"/>
                <a:gd name="connsiteY17" fmla="*/ 160020 h 202937"/>
                <a:gd name="connsiteX18" fmla="*/ 788670 w 1040130"/>
                <a:gd name="connsiteY18" fmla="*/ 154305 h 202937"/>
                <a:gd name="connsiteX19" fmla="*/ 811530 w 1040130"/>
                <a:gd name="connsiteY19" fmla="*/ 148590 h 202937"/>
                <a:gd name="connsiteX20" fmla="*/ 845820 w 1040130"/>
                <a:gd name="connsiteY20" fmla="*/ 142875 h 202937"/>
                <a:gd name="connsiteX21" fmla="*/ 897255 w 1040130"/>
                <a:gd name="connsiteY21" fmla="*/ 125730 h 202937"/>
                <a:gd name="connsiteX22" fmla="*/ 914400 w 1040130"/>
                <a:gd name="connsiteY22" fmla="*/ 120015 h 202937"/>
                <a:gd name="connsiteX23" fmla="*/ 931545 w 1040130"/>
                <a:gd name="connsiteY23" fmla="*/ 108585 h 202937"/>
                <a:gd name="connsiteX24" fmla="*/ 965835 w 1040130"/>
                <a:gd name="connsiteY24" fmla="*/ 97155 h 202937"/>
                <a:gd name="connsiteX25" fmla="*/ 982980 w 1040130"/>
                <a:gd name="connsiteY25" fmla="*/ 85725 h 202937"/>
                <a:gd name="connsiteX26" fmla="*/ 1017270 w 1040130"/>
                <a:gd name="connsiteY26" fmla="*/ 74295 h 202937"/>
                <a:gd name="connsiteX27" fmla="*/ 1040130 w 1040130"/>
                <a:gd name="connsiteY27" fmla="*/ 62865 h 2029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1040130" h="202937">
                  <a:moveTo>
                    <a:pt x="0" y="0"/>
                  </a:moveTo>
                  <a:cubicBezTo>
                    <a:pt x="34408" y="34408"/>
                    <a:pt x="8715" y="5943"/>
                    <a:pt x="51435" y="74295"/>
                  </a:cubicBezTo>
                  <a:cubicBezTo>
                    <a:pt x="58716" y="85944"/>
                    <a:pt x="66675" y="97155"/>
                    <a:pt x="74295" y="108585"/>
                  </a:cubicBezTo>
                  <a:cubicBezTo>
                    <a:pt x="78105" y="114300"/>
                    <a:pt x="80010" y="121920"/>
                    <a:pt x="85725" y="125730"/>
                  </a:cubicBezTo>
                  <a:cubicBezTo>
                    <a:pt x="91440" y="129540"/>
                    <a:pt x="96593" y="134370"/>
                    <a:pt x="102870" y="137160"/>
                  </a:cubicBezTo>
                  <a:cubicBezTo>
                    <a:pt x="113880" y="142053"/>
                    <a:pt x="125730" y="144780"/>
                    <a:pt x="137160" y="148590"/>
                  </a:cubicBezTo>
                  <a:cubicBezTo>
                    <a:pt x="168999" y="159203"/>
                    <a:pt x="153103" y="155235"/>
                    <a:pt x="205740" y="160020"/>
                  </a:cubicBezTo>
                  <a:cubicBezTo>
                    <a:pt x="230476" y="162269"/>
                    <a:pt x="255270" y="163830"/>
                    <a:pt x="280035" y="165735"/>
                  </a:cubicBezTo>
                  <a:cubicBezTo>
                    <a:pt x="291465" y="167640"/>
                    <a:pt x="302839" y="169919"/>
                    <a:pt x="314325" y="171450"/>
                  </a:cubicBezTo>
                  <a:cubicBezTo>
                    <a:pt x="331424" y="173730"/>
                    <a:pt x="348710" y="174542"/>
                    <a:pt x="365760" y="177165"/>
                  </a:cubicBezTo>
                  <a:cubicBezTo>
                    <a:pt x="373523" y="178359"/>
                    <a:pt x="380814" y="182013"/>
                    <a:pt x="388620" y="182880"/>
                  </a:cubicBezTo>
                  <a:cubicBezTo>
                    <a:pt x="415194" y="185833"/>
                    <a:pt x="441960" y="186690"/>
                    <a:pt x="468630" y="188595"/>
                  </a:cubicBezTo>
                  <a:cubicBezTo>
                    <a:pt x="540342" y="202937"/>
                    <a:pt x="505166" y="198232"/>
                    <a:pt x="640080" y="188595"/>
                  </a:cubicBezTo>
                  <a:cubicBezTo>
                    <a:pt x="646089" y="188166"/>
                    <a:pt x="651344" y="184187"/>
                    <a:pt x="657225" y="182880"/>
                  </a:cubicBezTo>
                  <a:cubicBezTo>
                    <a:pt x="668537" y="180366"/>
                    <a:pt x="680203" y="179679"/>
                    <a:pt x="691515" y="177165"/>
                  </a:cubicBezTo>
                  <a:cubicBezTo>
                    <a:pt x="697396" y="175858"/>
                    <a:pt x="702816" y="172911"/>
                    <a:pt x="708660" y="171450"/>
                  </a:cubicBezTo>
                  <a:cubicBezTo>
                    <a:pt x="718084" y="169094"/>
                    <a:pt x="727753" y="167842"/>
                    <a:pt x="737235" y="165735"/>
                  </a:cubicBezTo>
                  <a:cubicBezTo>
                    <a:pt x="744902" y="164031"/>
                    <a:pt x="752428" y="161724"/>
                    <a:pt x="760095" y="160020"/>
                  </a:cubicBezTo>
                  <a:cubicBezTo>
                    <a:pt x="769577" y="157913"/>
                    <a:pt x="779188" y="156412"/>
                    <a:pt x="788670" y="154305"/>
                  </a:cubicBezTo>
                  <a:cubicBezTo>
                    <a:pt x="796337" y="152601"/>
                    <a:pt x="803828" y="150130"/>
                    <a:pt x="811530" y="148590"/>
                  </a:cubicBezTo>
                  <a:cubicBezTo>
                    <a:pt x="822893" y="146317"/>
                    <a:pt x="834578" y="145685"/>
                    <a:pt x="845820" y="142875"/>
                  </a:cubicBezTo>
                  <a:lnTo>
                    <a:pt x="897255" y="125730"/>
                  </a:lnTo>
                  <a:cubicBezTo>
                    <a:pt x="902970" y="123825"/>
                    <a:pt x="909388" y="123357"/>
                    <a:pt x="914400" y="120015"/>
                  </a:cubicBezTo>
                  <a:cubicBezTo>
                    <a:pt x="920115" y="116205"/>
                    <a:pt x="925268" y="111375"/>
                    <a:pt x="931545" y="108585"/>
                  </a:cubicBezTo>
                  <a:cubicBezTo>
                    <a:pt x="942555" y="103692"/>
                    <a:pt x="955810" y="103838"/>
                    <a:pt x="965835" y="97155"/>
                  </a:cubicBezTo>
                  <a:cubicBezTo>
                    <a:pt x="971550" y="93345"/>
                    <a:pt x="976703" y="88515"/>
                    <a:pt x="982980" y="85725"/>
                  </a:cubicBezTo>
                  <a:cubicBezTo>
                    <a:pt x="993990" y="80832"/>
                    <a:pt x="1005840" y="78105"/>
                    <a:pt x="1017270" y="74295"/>
                  </a:cubicBezTo>
                  <a:cubicBezTo>
                    <a:pt x="1036971" y="67728"/>
                    <a:pt x="1030155" y="72840"/>
                    <a:pt x="1040130" y="62865"/>
                  </a:cubicBezTo>
                </a:path>
              </a:pathLst>
            </a:custGeom>
            <a:ln w="635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56" name="Group 176"/>
            <p:cNvGrpSpPr/>
            <p:nvPr/>
          </p:nvGrpSpPr>
          <p:grpSpPr>
            <a:xfrm>
              <a:off x="5334000" y="1524000"/>
              <a:ext cx="1577564" cy="1425164"/>
              <a:chOff x="4800600" y="1828800"/>
              <a:chExt cx="1577564" cy="1425164"/>
            </a:xfrm>
          </p:grpSpPr>
          <p:cxnSp>
            <p:nvCxnSpPr>
              <p:cNvPr id="57" name="Straight Connector 56"/>
              <p:cNvCxnSpPr>
                <a:stCxn id="29" idx="7"/>
              </p:cNvCxnSpPr>
              <p:nvPr/>
            </p:nvCxnSpPr>
            <p:spPr>
              <a:xfrm rot="5400000" flipH="1" flipV="1">
                <a:off x="5310916" y="2240280"/>
                <a:ext cx="586964" cy="1440404"/>
              </a:xfrm>
              <a:prstGeom prst="line">
                <a:avLst/>
              </a:prstGeom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Straight Connector 16"/>
              <p:cNvCxnSpPr>
                <a:endCxn id="30" idx="3"/>
              </p:cNvCxnSpPr>
              <p:nvPr/>
            </p:nvCxnSpPr>
            <p:spPr>
              <a:xfrm rot="5400000" flipH="1" flipV="1">
                <a:off x="4488180" y="2148616"/>
                <a:ext cx="1364204" cy="739364"/>
              </a:xfrm>
              <a:prstGeom prst="line">
                <a:avLst/>
              </a:prstGeom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Straight Connector 17"/>
              <p:cNvCxnSpPr>
                <a:endCxn id="28" idx="1"/>
              </p:cNvCxnSpPr>
              <p:nvPr/>
            </p:nvCxnSpPr>
            <p:spPr>
              <a:xfrm rot="16200000" flipH="1">
                <a:off x="5731764" y="1888236"/>
                <a:ext cx="705836" cy="586964"/>
              </a:xfrm>
              <a:prstGeom prst="line">
                <a:avLst/>
              </a:prstGeom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84" name="Group 83"/>
          <p:cNvGrpSpPr>
            <a:grpSpLocks noChangeAspect="1"/>
          </p:cNvGrpSpPr>
          <p:nvPr/>
        </p:nvGrpSpPr>
        <p:grpSpPr>
          <a:xfrm>
            <a:off x="461236" y="1524000"/>
            <a:ext cx="681764" cy="914400"/>
            <a:chOff x="1114676" y="1828800"/>
            <a:chExt cx="2009524" cy="2695238"/>
          </a:xfrm>
        </p:grpSpPr>
        <p:pic>
          <p:nvPicPr>
            <p:cNvPr id="85" name="Picture 84" descr="image38.bmp"/>
            <p:cNvPicPr>
              <a:picLocks noChangeAspect="1"/>
            </p:cNvPicPr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114676" y="1828800"/>
              <a:ext cx="2009524" cy="2695238"/>
            </a:xfrm>
            <a:prstGeom prst="rect">
              <a:avLst/>
            </a:prstGeom>
          </p:spPr>
        </p:pic>
        <p:sp>
          <p:nvSpPr>
            <p:cNvPr id="86" name="Rectangle 85"/>
            <p:cNvSpPr/>
            <p:nvPr/>
          </p:nvSpPr>
          <p:spPr>
            <a:xfrm>
              <a:off x="1200278" y="1905000"/>
              <a:ext cx="247522" cy="762000"/>
            </a:xfrm>
            <a:prstGeom prst="rect">
              <a:avLst/>
            </a:prstGeom>
            <a:noFill/>
            <a:ln w="31750" cap="sq">
              <a:solidFill>
                <a:srgbClr val="0000FF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" name="Oval 86"/>
            <p:cNvSpPr/>
            <p:nvPr/>
          </p:nvSpPr>
          <p:spPr>
            <a:xfrm>
              <a:off x="1545336" y="2231136"/>
              <a:ext cx="54864" cy="54864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" name="Oval 87"/>
            <p:cNvSpPr/>
            <p:nvPr/>
          </p:nvSpPr>
          <p:spPr>
            <a:xfrm>
              <a:off x="1676400" y="2231136"/>
              <a:ext cx="54864" cy="54864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" name="Oval 88"/>
            <p:cNvSpPr/>
            <p:nvPr/>
          </p:nvSpPr>
          <p:spPr>
            <a:xfrm>
              <a:off x="1828800" y="2231136"/>
              <a:ext cx="54864" cy="54864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0" name="Group 89"/>
          <p:cNvGrpSpPr>
            <a:grpSpLocks noChangeAspect="1"/>
          </p:cNvGrpSpPr>
          <p:nvPr/>
        </p:nvGrpSpPr>
        <p:grpSpPr>
          <a:xfrm>
            <a:off x="1375636" y="1524000"/>
            <a:ext cx="681764" cy="914400"/>
            <a:chOff x="3448552" y="1828800"/>
            <a:chExt cx="2009524" cy="2695238"/>
          </a:xfrm>
        </p:grpSpPr>
        <p:pic>
          <p:nvPicPr>
            <p:cNvPr id="91" name="Picture 90" descr="image38.bmp"/>
            <p:cNvPicPr>
              <a:picLocks noChangeAspect="1"/>
            </p:cNvPicPr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3448552" y="1828800"/>
              <a:ext cx="2009524" cy="2695238"/>
            </a:xfrm>
            <a:prstGeom prst="rect">
              <a:avLst/>
            </a:prstGeom>
          </p:spPr>
        </p:pic>
        <p:sp>
          <p:nvSpPr>
            <p:cNvPr id="92" name="Rectangle 91"/>
            <p:cNvSpPr/>
            <p:nvPr/>
          </p:nvSpPr>
          <p:spPr>
            <a:xfrm>
              <a:off x="4114800" y="2057400"/>
              <a:ext cx="762000" cy="2286000"/>
            </a:xfrm>
            <a:prstGeom prst="rect">
              <a:avLst/>
            </a:prstGeom>
            <a:noFill/>
            <a:ln w="31750" cap="sq">
              <a:solidFill>
                <a:srgbClr val="00FF00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3" name="Rectangle 92"/>
            <p:cNvSpPr/>
            <p:nvPr/>
          </p:nvSpPr>
          <p:spPr>
            <a:xfrm>
              <a:off x="3810000" y="1905000"/>
              <a:ext cx="1295400" cy="2590800"/>
            </a:xfrm>
            <a:prstGeom prst="rect">
              <a:avLst/>
            </a:prstGeom>
            <a:noFill/>
            <a:ln w="25400" cap="sq">
              <a:solidFill>
                <a:srgbClr val="00FF00"/>
              </a:solidFill>
              <a:prstDash val="dash"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4" name="TextBox 93"/>
            <p:cNvSpPr txBox="1"/>
            <p:nvPr/>
          </p:nvSpPr>
          <p:spPr>
            <a:xfrm>
              <a:off x="3615524" y="1905000"/>
              <a:ext cx="1572213" cy="997904"/>
            </a:xfrm>
            <a:prstGeom prst="rect">
              <a:avLst/>
            </a:prstGeom>
            <a:solidFill>
              <a:schemeClr val="bg1">
                <a:alpha val="70000"/>
              </a:schemeClr>
            </a:solidFill>
            <a:ln w="25400">
              <a:noFill/>
              <a:miter lim="800000"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" b="1" dirty="0" smtClean="0">
                  <a:latin typeface="Arial" pitchFamily="34" charset="0"/>
                  <a:cs typeface="Arial" pitchFamily="34" charset="0"/>
                </a:rPr>
                <a:t>Valid region</a:t>
              </a:r>
              <a:endParaRPr lang="en-US" sz="800" b="1" dirty="0">
                <a:latin typeface="Arial" pitchFamily="34" charset="0"/>
                <a:cs typeface="Arial" pitchFamily="34" charset="0"/>
              </a:endParaRPr>
            </a:p>
          </p:txBody>
        </p:sp>
      </p:grpSp>
      <p:pic>
        <p:nvPicPr>
          <p:cNvPr id="95" name="Picture 94" descr="obj3_new.emf"/>
          <p:cNvPicPr>
            <a:picLocks noChangeAspect="1"/>
          </p:cNvPicPr>
          <p:nvPr/>
        </p:nvPicPr>
        <p:blipFill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31142" y="3844303"/>
            <a:ext cx="2682429" cy="2011680"/>
          </a:xfrm>
          <a:prstGeom prst="rect">
            <a:avLst/>
          </a:prstGeom>
        </p:spPr>
      </p:pic>
      <p:pic>
        <p:nvPicPr>
          <p:cNvPr id="97" name="Picture 96" descr="croquet_mallet.JPG"/>
          <p:cNvPicPr>
            <a:picLocks noChangeAspect="1"/>
          </p:cNvPicPr>
          <p:nvPr/>
        </p:nvPicPr>
        <p:blipFill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5000" r="10000"/>
          <a:stretch>
            <a:fillRect/>
          </a:stretch>
        </p:blipFill>
        <p:spPr>
          <a:xfrm rot="20522450">
            <a:off x="2251037" y="3889101"/>
            <a:ext cx="802273" cy="1069697"/>
          </a:xfrm>
          <a:prstGeom prst="rect">
            <a:avLst/>
          </a:prstGeom>
        </p:spPr>
      </p:pic>
      <p:pic>
        <p:nvPicPr>
          <p:cNvPr id="98" name="Picture 97" descr="obj4_new.emf"/>
          <p:cNvPicPr>
            <a:picLocks noChangeAspect="1"/>
          </p:cNvPicPr>
          <p:nvPr/>
        </p:nvPicPr>
        <p:blipFill>
          <a:blip r:embed="rId1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321942" y="3879241"/>
            <a:ext cx="2682429" cy="2011680"/>
          </a:xfrm>
          <a:prstGeom prst="rect">
            <a:avLst/>
          </a:prstGeom>
        </p:spPr>
      </p:pic>
      <p:pic>
        <p:nvPicPr>
          <p:cNvPr id="100" name="Picture 99" descr="tennis-racket.jpg"/>
          <p:cNvPicPr>
            <a:picLocks noChangeAspect="1"/>
          </p:cNvPicPr>
          <p:nvPr/>
        </p:nvPicPr>
        <p:blipFill>
          <a:blip r:embed="rId1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9782711">
            <a:off x="4791979" y="3968179"/>
            <a:ext cx="848112" cy="853201"/>
          </a:xfrm>
          <a:prstGeom prst="rect">
            <a:avLst/>
          </a:prstGeom>
        </p:spPr>
      </p:pic>
      <p:pic>
        <p:nvPicPr>
          <p:cNvPr id="101" name="Picture 100" descr="Volleyball.jpg"/>
          <p:cNvPicPr>
            <a:picLocks noChangeAspect="1"/>
          </p:cNvPicPr>
          <p:nvPr/>
        </p:nvPicPr>
        <p:blipFill>
          <a:blip r:embed="rId1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756973" y="4175125"/>
            <a:ext cx="457198" cy="462045"/>
          </a:xfrm>
          <a:prstGeom prst="rect">
            <a:avLst/>
          </a:prstGeom>
        </p:spPr>
      </p:pic>
      <p:sp>
        <p:nvSpPr>
          <p:cNvPr id="102" name="TextBox 101"/>
          <p:cNvSpPr txBox="1"/>
          <p:nvPr/>
        </p:nvSpPr>
        <p:spPr>
          <a:xfrm>
            <a:off x="1279971" y="3581651"/>
            <a:ext cx="1604927" cy="3539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700" dirty="0" smtClean="0">
                <a:latin typeface="Arial" pitchFamily="34" charset="0"/>
                <a:cs typeface="Arial" pitchFamily="34" charset="0"/>
              </a:rPr>
              <a:t>Croquet mallet</a:t>
            </a:r>
            <a:endParaRPr lang="en-US" sz="17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3" name="TextBox 102"/>
          <p:cNvSpPr txBox="1"/>
          <p:nvPr/>
        </p:nvSpPr>
        <p:spPr>
          <a:xfrm>
            <a:off x="3846821" y="3581400"/>
            <a:ext cx="1471750" cy="3539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700" dirty="0" smtClean="0">
                <a:latin typeface="Arial" pitchFamily="34" charset="0"/>
                <a:cs typeface="Arial" pitchFamily="34" charset="0"/>
              </a:rPr>
              <a:t>Tennis racket</a:t>
            </a:r>
            <a:endParaRPr lang="en-US" sz="17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4" name="TextBox 103"/>
          <p:cNvSpPr txBox="1"/>
          <p:nvPr/>
        </p:nvSpPr>
        <p:spPr>
          <a:xfrm>
            <a:off x="6649808" y="3581400"/>
            <a:ext cx="1107163" cy="3539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700" dirty="0" smtClean="0">
                <a:latin typeface="Arial" pitchFamily="34" charset="0"/>
                <a:cs typeface="Arial" pitchFamily="34" charset="0"/>
              </a:rPr>
              <a:t>Volleyball</a:t>
            </a:r>
            <a:endParaRPr lang="en-US" sz="17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5" name="Picture 104" descr="obj2_new.emf"/>
          <p:cNvPicPr>
            <a:picLocks noChangeAspect="1"/>
          </p:cNvPicPr>
          <p:nvPr/>
        </p:nvPicPr>
        <p:blipFill>
          <a:blip r:embed="rId19" cstate="print"/>
          <a:stretch>
            <a:fillRect/>
          </a:stretch>
        </p:blipFill>
        <p:spPr>
          <a:xfrm>
            <a:off x="5928171" y="1371600"/>
            <a:ext cx="2682427" cy="2011680"/>
          </a:xfrm>
          <a:prstGeom prst="rect">
            <a:avLst/>
          </a:prstGeom>
        </p:spPr>
      </p:pic>
      <p:pic>
        <p:nvPicPr>
          <p:cNvPr id="106" name="Picture 105" descr="cricket_ball.jpg"/>
          <p:cNvPicPr>
            <a:picLocks noChangeAspect="1"/>
          </p:cNvPicPr>
          <p:nvPr/>
        </p:nvPicPr>
        <p:blipFill>
          <a:blip r:embed="rId20" cstate="print">
            <a:clrChange>
              <a:clrFrom>
                <a:srgbClr val="FFFEFF"/>
              </a:clrFrom>
              <a:clrTo>
                <a:srgbClr val="FFFEFF">
                  <a:alpha val="0"/>
                </a:srgbClr>
              </a:clrTo>
            </a:clrChange>
          </a:blip>
          <a:srcRect l="10106" t="10815" r="10106" b="2978"/>
          <a:stretch>
            <a:fillRect/>
          </a:stretch>
        </p:blipFill>
        <p:spPr>
          <a:xfrm>
            <a:off x="7848598" y="1676400"/>
            <a:ext cx="332509" cy="304800"/>
          </a:xfrm>
          <a:prstGeom prst="rect">
            <a:avLst/>
          </a:prstGeom>
        </p:spPr>
      </p:pic>
      <p:sp>
        <p:nvSpPr>
          <p:cNvPr id="107" name="TextBox 106"/>
          <p:cNvSpPr txBox="1"/>
          <p:nvPr/>
        </p:nvSpPr>
        <p:spPr>
          <a:xfrm>
            <a:off x="6661311" y="1143000"/>
            <a:ext cx="1263487" cy="3539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700" dirty="0" smtClean="0">
                <a:latin typeface="Arial" pitchFamily="34" charset="0"/>
                <a:cs typeface="Arial" pitchFamily="34" charset="0"/>
              </a:rPr>
              <a:t>Cricket ball</a:t>
            </a:r>
            <a:endParaRPr lang="en-US" sz="17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8" name="TextBox 107"/>
          <p:cNvSpPr txBox="1"/>
          <p:nvPr/>
        </p:nvSpPr>
        <p:spPr>
          <a:xfrm>
            <a:off x="2209800" y="2514600"/>
            <a:ext cx="8382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dirty="0" smtClean="0">
                <a:latin typeface="Arial" pitchFamily="34" charset="0"/>
                <a:cs typeface="Arial" pitchFamily="34" charset="0"/>
              </a:rPr>
              <a:t>Our Method</a:t>
            </a:r>
            <a:endParaRPr lang="en-US" sz="15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9" name="TextBox 108"/>
          <p:cNvSpPr txBox="1"/>
          <p:nvPr/>
        </p:nvSpPr>
        <p:spPr>
          <a:xfrm>
            <a:off x="381000" y="2514600"/>
            <a:ext cx="8382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dirty="0" smtClean="0">
                <a:latin typeface="Arial" pitchFamily="34" charset="0"/>
                <a:cs typeface="Arial" pitchFamily="34" charset="0"/>
              </a:rPr>
              <a:t>Sliding window</a:t>
            </a:r>
            <a:endParaRPr lang="en-US" sz="15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10" name="TextBox 109"/>
          <p:cNvSpPr txBox="1"/>
          <p:nvPr/>
        </p:nvSpPr>
        <p:spPr>
          <a:xfrm>
            <a:off x="1143000" y="2514600"/>
            <a:ext cx="11430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dirty="0" smtClean="0">
                <a:latin typeface="Arial" pitchFamily="34" charset="0"/>
                <a:cs typeface="Arial" pitchFamily="34" charset="0"/>
              </a:rPr>
              <a:t>Pedestrian context</a:t>
            </a:r>
            <a:endParaRPr lang="en-US" sz="15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2" name="TextBox 71"/>
          <p:cNvSpPr txBox="1"/>
          <p:nvPr/>
        </p:nvSpPr>
        <p:spPr>
          <a:xfrm>
            <a:off x="228600" y="3043535"/>
            <a:ext cx="10668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00" dirty="0" smtClean="0">
                <a:latin typeface="Arial" pitchFamily="34" charset="0"/>
                <a:cs typeface="Arial" pitchFamily="34" charset="0"/>
              </a:rPr>
              <a:t>[Andriluka et al, 2009]</a:t>
            </a:r>
            <a:endParaRPr lang="en-US" sz="13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1143000" y="3043535"/>
            <a:ext cx="12192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00" dirty="0" smtClean="0">
                <a:latin typeface="Arial" pitchFamily="34" charset="0"/>
                <a:cs typeface="Arial" pitchFamily="34" charset="0"/>
              </a:rPr>
              <a:t>[Dalal &amp; Triggs, 2006]</a:t>
            </a:r>
            <a:endParaRPr lang="en-US" sz="13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5" name="TextBox 74"/>
          <p:cNvSpPr txBox="1"/>
          <p:nvPr/>
        </p:nvSpPr>
        <p:spPr>
          <a:xfrm>
            <a:off x="6766987" y="6525126"/>
            <a:ext cx="239706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Slide Credit: Yao/Fei-Fei</a:t>
            </a:r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48459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" grpId="0"/>
      <p:bldP spid="103" grpId="0"/>
      <p:bldP spid="104" grpId="0"/>
      <p:bldP spid="107" grpId="0"/>
      <p:bldP spid="108" grpId="0"/>
      <p:bldP spid="109" grpId="0"/>
      <p:bldP spid="110" grpId="0"/>
      <p:bldP spid="72" grpId="0"/>
      <p:bldP spid="73" grpId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2"/>
          <p:cNvSpPr txBox="1">
            <a:spLocks/>
          </p:cNvSpPr>
          <p:nvPr/>
        </p:nvSpPr>
        <p:spPr>
          <a:xfrm>
            <a:off x="2438400" y="381000"/>
            <a:ext cx="4495800" cy="4572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Object Detection Results</a:t>
            </a: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96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309173" y="5578475"/>
            <a:ext cx="2133600" cy="365125"/>
          </a:xfrm>
        </p:spPr>
        <p:txBody>
          <a:bodyPr/>
          <a:lstStyle/>
          <a:p>
            <a:fld id="{E0BB3CA0-32E3-4CDE-8D18-1C80C234AB4A}" type="slidenum">
              <a:rPr lang="en-US" smtClean="0"/>
              <a:pPr/>
              <a:t>67</a:t>
            </a:fld>
            <a:endParaRPr lang="en-US"/>
          </a:p>
        </p:txBody>
      </p:sp>
      <p:pic>
        <p:nvPicPr>
          <p:cNvPr id="99" name="Picture 98" descr="obj5_new.em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928171" y="3874783"/>
            <a:ext cx="2682429" cy="2011680"/>
          </a:xfrm>
          <a:prstGeom prst="rect">
            <a:avLst/>
          </a:prstGeom>
        </p:spPr>
      </p:pic>
      <p:pic>
        <p:nvPicPr>
          <p:cNvPr id="101" name="Picture 100" descr="Volleyball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756973" y="4175125"/>
            <a:ext cx="457198" cy="462045"/>
          </a:xfrm>
          <a:prstGeom prst="rect">
            <a:avLst/>
          </a:prstGeom>
        </p:spPr>
      </p:pic>
      <p:sp>
        <p:nvSpPr>
          <p:cNvPr id="104" name="TextBox 103"/>
          <p:cNvSpPr txBox="1"/>
          <p:nvPr/>
        </p:nvSpPr>
        <p:spPr>
          <a:xfrm>
            <a:off x="6649808" y="3581400"/>
            <a:ext cx="1107163" cy="3539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700" dirty="0" smtClean="0">
                <a:latin typeface="Arial" pitchFamily="34" charset="0"/>
                <a:cs typeface="Arial" pitchFamily="34" charset="0"/>
              </a:rPr>
              <a:t>Volleyball</a:t>
            </a:r>
            <a:endParaRPr lang="en-US" sz="17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5" name="Picture 104" descr="obj2_new.em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928171" y="1371600"/>
            <a:ext cx="2682427" cy="2011680"/>
          </a:xfrm>
          <a:prstGeom prst="rect">
            <a:avLst/>
          </a:prstGeom>
        </p:spPr>
      </p:pic>
      <p:pic>
        <p:nvPicPr>
          <p:cNvPr id="106" name="Picture 105" descr="cricket_ball.jpg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EFF"/>
              </a:clrFrom>
              <a:clrTo>
                <a:srgbClr val="FFFEFF">
                  <a:alpha val="0"/>
                </a:srgbClr>
              </a:clrTo>
            </a:clrChange>
          </a:blip>
          <a:srcRect l="10106" t="10815" r="10106" b="2978"/>
          <a:stretch>
            <a:fillRect/>
          </a:stretch>
        </p:blipFill>
        <p:spPr>
          <a:xfrm>
            <a:off x="7848598" y="1676400"/>
            <a:ext cx="332509" cy="304800"/>
          </a:xfrm>
          <a:prstGeom prst="rect">
            <a:avLst/>
          </a:prstGeom>
        </p:spPr>
      </p:pic>
      <p:sp>
        <p:nvSpPr>
          <p:cNvPr id="107" name="TextBox 106"/>
          <p:cNvSpPr txBox="1"/>
          <p:nvPr/>
        </p:nvSpPr>
        <p:spPr>
          <a:xfrm>
            <a:off x="6661311" y="1143000"/>
            <a:ext cx="1263487" cy="3539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700" dirty="0" smtClean="0">
                <a:latin typeface="Arial" pitchFamily="34" charset="0"/>
                <a:cs typeface="Arial" pitchFamily="34" charset="0"/>
              </a:rPr>
              <a:t>Cricket ball</a:t>
            </a:r>
            <a:endParaRPr lang="en-US" sz="17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13" name="Picture 112" descr="obj1.emf"/>
          <p:cNvPicPr>
            <a:picLocks noChangeAspect="1"/>
          </p:cNvPicPr>
          <p:nvPr/>
        </p:nvPicPr>
        <p:blipFill>
          <a:blip r:embed="rId6" cstate="print"/>
          <a:srcRect l="29669" t="10095" r="62484" b="82066"/>
          <a:stretch>
            <a:fillRect/>
          </a:stretch>
        </p:blipFill>
        <p:spPr>
          <a:xfrm>
            <a:off x="4724400" y="1115568"/>
            <a:ext cx="304800" cy="228600"/>
          </a:xfrm>
          <a:prstGeom prst="rect">
            <a:avLst/>
          </a:prstGeom>
        </p:spPr>
      </p:pic>
      <p:pic>
        <p:nvPicPr>
          <p:cNvPr id="115" name="Picture 114" descr="obj1.emf"/>
          <p:cNvPicPr>
            <a:picLocks noChangeAspect="1"/>
          </p:cNvPicPr>
          <p:nvPr/>
        </p:nvPicPr>
        <p:blipFill>
          <a:blip r:embed="rId6" cstate="print"/>
          <a:srcRect l="29669" t="18666" r="62484" b="74228"/>
          <a:stretch>
            <a:fillRect/>
          </a:stretch>
        </p:blipFill>
        <p:spPr>
          <a:xfrm>
            <a:off x="3352800" y="1143000"/>
            <a:ext cx="304800" cy="207264"/>
          </a:xfrm>
          <a:prstGeom prst="rect">
            <a:avLst/>
          </a:prstGeom>
        </p:spPr>
      </p:pic>
      <p:pic>
        <p:nvPicPr>
          <p:cNvPr id="117" name="Picture 116" descr="obj1.emf"/>
          <p:cNvPicPr>
            <a:picLocks noChangeAspect="1"/>
          </p:cNvPicPr>
          <p:nvPr/>
        </p:nvPicPr>
        <p:blipFill>
          <a:blip r:embed="rId6" cstate="print"/>
          <a:srcRect l="29669" t="23159" r="62484" b="68527"/>
          <a:stretch>
            <a:fillRect/>
          </a:stretch>
        </p:blipFill>
        <p:spPr>
          <a:xfrm>
            <a:off x="1676400" y="1066800"/>
            <a:ext cx="304800" cy="242455"/>
          </a:xfrm>
          <a:prstGeom prst="rect">
            <a:avLst/>
          </a:prstGeom>
        </p:spPr>
      </p:pic>
      <p:sp>
        <p:nvSpPr>
          <p:cNvPr id="119" name="TextBox 118"/>
          <p:cNvSpPr txBox="1"/>
          <p:nvPr/>
        </p:nvSpPr>
        <p:spPr>
          <a:xfrm>
            <a:off x="1143000" y="1219200"/>
            <a:ext cx="1462260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dirty="0" smtClean="0">
                <a:latin typeface="Arial" pitchFamily="34" charset="0"/>
                <a:cs typeface="Arial" pitchFamily="34" charset="0"/>
              </a:rPr>
              <a:t>Sliding window</a:t>
            </a:r>
            <a:endParaRPr lang="en-US" sz="15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21" name="TextBox 120"/>
          <p:cNvSpPr txBox="1"/>
          <p:nvPr/>
        </p:nvSpPr>
        <p:spPr>
          <a:xfrm>
            <a:off x="2514600" y="1219200"/>
            <a:ext cx="1779654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dirty="0" smtClean="0">
                <a:latin typeface="Arial" pitchFamily="34" charset="0"/>
                <a:cs typeface="Arial" pitchFamily="34" charset="0"/>
              </a:rPr>
              <a:t>Pedestrian context</a:t>
            </a:r>
            <a:endParaRPr lang="en-US" sz="15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22" name="TextBox 121"/>
          <p:cNvSpPr txBox="1"/>
          <p:nvPr/>
        </p:nvSpPr>
        <p:spPr>
          <a:xfrm>
            <a:off x="4267200" y="1219200"/>
            <a:ext cx="12192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 smtClean="0">
                <a:latin typeface="Arial" pitchFamily="34" charset="0"/>
                <a:cs typeface="Arial" pitchFamily="34" charset="0"/>
              </a:rPr>
              <a:t>Our method</a:t>
            </a:r>
            <a:endParaRPr lang="en-US" sz="15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27" name="TextBox 126"/>
          <p:cNvSpPr txBox="1"/>
          <p:nvPr/>
        </p:nvSpPr>
        <p:spPr>
          <a:xfrm rot="16200000">
            <a:off x="265390" y="2173010"/>
            <a:ext cx="1316386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b="1" dirty="0" smtClean="0">
                <a:latin typeface="Arial" pitchFamily="34" charset="0"/>
                <a:cs typeface="Arial" pitchFamily="34" charset="0"/>
              </a:rPr>
              <a:t>Small object</a:t>
            </a:r>
            <a:endParaRPr lang="en-US" sz="15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28" name="TextBox 127"/>
          <p:cNvSpPr txBox="1"/>
          <p:nvPr/>
        </p:nvSpPr>
        <p:spPr>
          <a:xfrm rot="16200000">
            <a:off x="-50400" y="4535211"/>
            <a:ext cx="1947969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b="1" dirty="0" smtClean="0">
                <a:latin typeface="Arial" pitchFamily="34" charset="0"/>
                <a:cs typeface="Arial" pitchFamily="34" charset="0"/>
              </a:rPr>
              <a:t>Background clutter</a:t>
            </a:r>
            <a:endParaRPr lang="en-US" sz="15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88420" name="Picture 4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343400" y="1600200"/>
            <a:ext cx="114363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8421" name="Picture 5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295400" y="1600200"/>
            <a:ext cx="1180362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8422" name="Picture 6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819400" y="1600200"/>
            <a:ext cx="114300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8423" name="Picture 7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343400" y="3810000"/>
            <a:ext cx="1114026" cy="2011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8424" name="Picture 8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1295400" y="3810000"/>
            <a:ext cx="1171944" cy="2011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8425" name="Picture 9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2790456" y="3810000"/>
            <a:ext cx="1171944" cy="2011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" name="TextBox 24"/>
          <p:cNvSpPr txBox="1"/>
          <p:nvPr/>
        </p:nvSpPr>
        <p:spPr>
          <a:xfrm>
            <a:off x="6766987" y="6525126"/>
            <a:ext cx="239706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Slide Credit: Yao/Fei-Fei</a:t>
            </a:r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969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4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8" grpId="0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2"/>
          <p:cNvSpPr txBox="1">
            <a:spLocks/>
          </p:cNvSpPr>
          <p:nvPr/>
        </p:nvSpPr>
        <p:spPr>
          <a:xfrm>
            <a:off x="1981200" y="457200"/>
            <a:ext cx="5105400" cy="4572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Dataset and Experiment Setup</a:t>
            </a: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410200" y="2362200"/>
            <a:ext cx="2286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2000" dirty="0" smtClean="0">
                <a:latin typeface="Arial" pitchFamily="34" charset="0"/>
                <a:cs typeface="Arial" pitchFamily="34" charset="0"/>
              </a:rPr>
              <a:t> Object detection;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5410200" y="2754868"/>
            <a:ext cx="2438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2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Pose estimation;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410200" y="3135868"/>
            <a:ext cx="2743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2000" dirty="0" smtClean="0">
                <a:latin typeface="Arial" pitchFamily="34" charset="0"/>
                <a:cs typeface="Arial" pitchFamily="34" charset="0"/>
              </a:rPr>
              <a:t> Activity classification.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5334000" y="1905000"/>
            <a:ext cx="9906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u="sng" dirty="0" smtClean="0">
                <a:latin typeface="Arial" pitchFamily="34" charset="0"/>
                <a:cs typeface="Arial" pitchFamily="34" charset="0"/>
              </a:rPr>
              <a:t>Tasks:</a:t>
            </a:r>
            <a:endParaRPr lang="en-US" sz="2200" u="sng" dirty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2" name="Group 26"/>
          <p:cNvGrpSpPr/>
          <p:nvPr/>
        </p:nvGrpSpPr>
        <p:grpSpPr>
          <a:xfrm>
            <a:off x="737616" y="1066800"/>
            <a:ext cx="4062984" cy="5455623"/>
            <a:chOff x="737616" y="1066800"/>
            <a:chExt cx="4062984" cy="5455623"/>
          </a:xfrm>
        </p:grpSpPr>
        <p:pic>
          <p:nvPicPr>
            <p:cNvPr id="8" name="Picture 7" descr="image10.bmp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276856" y="1828800"/>
              <a:ext cx="1152144" cy="1645920"/>
            </a:xfrm>
            <a:prstGeom prst="rect">
              <a:avLst/>
            </a:prstGeom>
          </p:spPr>
        </p:pic>
        <p:pic>
          <p:nvPicPr>
            <p:cNvPr id="9" name="Picture 8" descr="image10.bmp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648456" y="1828800"/>
              <a:ext cx="1152144" cy="1645920"/>
            </a:xfrm>
            <a:prstGeom prst="rect">
              <a:avLst/>
            </a:prstGeom>
          </p:spPr>
        </p:pic>
        <p:pic>
          <p:nvPicPr>
            <p:cNvPr id="10" name="Picture 9" descr="image17.bmp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90016" y="4069080"/>
              <a:ext cx="1152144" cy="1645920"/>
            </a:xfrm>
            <a:prstGeom prst="rect">
              <a:avLst/>
            </a:prstGeom>
          </p:spPr>
        </p:pic>
        <p:pic>
          <p:nvPicPr>
            <p:cNvPr id="11" name="Picture 10" descr="image09.bmp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261616" y="4069080"/>
              <a:ext cx="1152144" cy="1645920"/>
            </a:xfrm>
            <a:prstGeom prst="rect">
              <a:avLst/>
            </a:prstGeom>
          </p:spPr>
        </p:pic>
        <p:pic>
          <p:nvPicPr>
            <p:cNvPr id="12" name="Picture 11" descr="image34.bmp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633216" y="4069080"/>
              <a:ext cx="1152144" cy="1645920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737616" y="6230035"/>
              <a:ext cx="1548384" cy="292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00" dirty="0" smtClean="0">
                  <a:latin typeface="Arial" pitchFamily="34" charset="0"/>
                  <a:cs typeface="Arial" pitchFamily="34" charset="0"/>
                </a:rPr>
                <a:t>[Gupta et al, 2009]</a:t>
              </a:r>
              <a:endParaRPr lang="en-US" sz="13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813816" y="3429000"/>
              <a:ext cx="14478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smtClean="0">
                  <a:latin typeface="Arial" pitchFamily="34" charset="0"/>
                  <a:cs typeface="Arial" pitchFamily="34" charset="0"/>
                </a:rPr>
                <a:t>Cricket defensive shot</a:t>
              </a:r>
              <a:endParaRPr lang="en-US" sz="14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2261616" y="3429000"/>
              <a:ext cx="11430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smtClean="0">
                  <a:latin typeface="Arial" pitchFamily="34" charset="0"/>
                  <a:cs typeface="Arial" pitchFamily="34" charset="0"/>
                </a:rPr>
                <a:t>Cricket bowling</a:t>
              </a:r>
              <a:endParaRPr lang="en-US" sz="14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3633216" y="3429000"/>
              <a:ext cx="11430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smtClean="0">
                  <a:latin typeface="Arial" pitchFamily="34" charset="0"/>
                  <a:cs typeface="Arial" pitchFamily="34" charset="0"/>
                </a:rPr>
                <a:t>Croquet shot</a:t>
              </a:r>
              <a:endParaRPr lang="en-US" sz="14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890016" y="5648980"/>
              <a:ext cx="11430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smtClean="0">
                  <a:latin typeface="Arial" pitchFamily="34" charset="0"/>
                  <a:cs typeface="Arial" pitchFamily="34" charset="0"/>
                </a:rPr>
                <a:t>Tennis forehand</a:t>
              </a:r>
              <a:endParaRPr lang="en-US" sz="14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2261616" y="5648980"/>
              <a:ext cx="11430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smtClean="0">
                  <a:latin typeface="Arial" pitchFamily="34" charset="0"/>
                  <a:cs typeface="Arial" pitchFamily="34" charset="0"/>
                </a:rPr>
                <a:t>Tennis serve</a:t>
              </a:r>
              <a:endParaRPr lang="en-US" sz="14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3633216" y="5648980"/>
              <a:ext cx="11430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smtClean="0">
                  <a:latin typeface="Arial" pitchFamily="34" charset="0"/>
                  <a:cs typeface="Arial" pitchFamily="34" charset="0"/>
                </a:rPr>
                <a:t>Volleyball smash</a:t>
              </a:r>
              <a:endParaRPr lang="en-US" sz="14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813816" y="1066800"/>
              <a:ext cx="28194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latin typeface="Arial" pitchFamily="34" charset="0"/>
                  <a:cs typeface="Arial" pitchFamily="34" charset="0"/>
                </a:rPr>
                <a:t>Sport data set</a:t>
              </a:r>
              <a:r>
                <a:rPr lang="en-US" dirty="0" smtClean="0">
                  <a:latin typeface="Arial" pitchFamily="34" charset="0"/>
                  <a:cs typeface="Arial" pitchFamily="34" charset="0"/>
                </a:rPr>
                <a:t>: 6 classes</a:t>
              </a:r>
              <a:endParaRPr lang="en-US" dirty="0"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22" name="Picture 21" descr="image02.bmp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905256" y="1828800"/>
              <a:ext cx="1152144" cy="1645920"/>
            </a:xfrm>
            <a:prstGeom prst="rect">
              <a:avLst/>
            </a:prstGeom>
          </p:spPr>
        </p:pic>
        <p:sp>
          <p:nvSpPr>
            <p:cNvPr id="26" name="TextBox 25"/>
            <p:cNvSpPr txBox="1"/>
            <p:nvPr/>
          </p:nvSpPr>
          <p:spPr>
            <a:xfrm>
              <a:off x="890016" y="1383268"/>
              <a:ext cx="36576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latin typeface="Arial" pitchFamily="34" charset="0"/>
                  <a:cs typeface="Arial" pitchFamily="34" charset="0"/>
                </a:rPr>
                <a:t>180 training &amp; 120 testing images</a:t>
              </a:r>
              <a:endParaRPr lang="en-US" dirty="0"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27" name="TextBox 26"/>
          <p:cNvSpPr txBox="1"/>
          <p:nvPr/>
        </p:nvSpPr>
        <p:spPr>
          <a:xfrm>
            <a:off x="6766987" y="6525126"/>
            <a:ext cx="239706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Slide Credit: Yao/Fei-Fei</a:t>
            </a:r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8533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2"/>
          <p:cNvSpPr txBox="1">
            <a:spLocks/>
          </p:cNvSpPr>
          <p:nvPr/>
        </p:nvSpPr>
        <p:spPr>
          <a:xfrm>
            <a:off x="685800" y="381000"/>
            <a:ext cx="7848600" cy="5334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7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Human Pose Estimation Results</a:t>
            </a:r>
            <a:endParaRPr kumimoji="0" lang="en-US" sz="27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457200" y="1132840"/>
          <a:ext cx="8229596" cy="215290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19196"/>
                <a:gridCol w="701040"/>
                <a:gridCol w="701040"/>
                <a:gridCol w="701040"/>
                <a:gridCol w="701040"/>
                <a:gridCol w="701040"/>
                <a:gridCol w="701040"/>
                <a:gridCol w="701040"/>
                <a:gridCol w="701040"/>
                <a:gridCol w="701040"/>
                <a:gridCol w="701040"/>
              </a:tblGrid>
              <a:tr h="452120"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Method</a:t>
                      </a:r>
                      <a:endParaRPr lang="en-US" sz="1600" b="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Torso</a:t>
                      </a:r>
                      <a:endParaRPr lang="en-US" sz="1600" b="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600" b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Upper Leg</a:t>
                      </a:r>
                      <a:endParaRPr lang="en-US" sz="1600" b="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600" b="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600" b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Lower Leg</a:t>
                      </a:r>
                      <a:endParaRPr lang="en-US" sz="1600" b="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600" b="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600" b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Upper Arm</a:t>
                      </a:r>
                      <a:endParaRPr lang="en-US" sz="1600" b="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600" b="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600" b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Lower Arm</a:t>
                      </a:r>
                      <a:endParaRPr lang="en-US" sz="1600" b="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600" b="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Head</a:t>
                      </a:r>
                      <a:endParaRPr lang="en-US" sz="1600" b="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66928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err="1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Ramanan</a:t>
                      </a:r>
                      <a:r>
                        <a:rPr lang="en-US" sz="14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, 2006</a:t>
                      </a:r>
                      <a:endParaRPr lang="en-US" sz="14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.52</a:t>
                      </a:r>
                      <a:endParaRPr lang="en-US" sz="16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.22</a:t>
                      </a:r>
                      <a:endParaRPr lang="en-US" sz="16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.22</a:t>
                      </a:r>
                      <a:endParaRPr lang="en-US" sz="16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.21</a:t>
                      </a:r>
                      <a:endParaRPr lang="en-US" sz="16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.28</a:t>
                      </a:r>
                      <a:endParaRPr lang="en-US" sz="16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.24</a:t>
                      </a:r>
                      <a:endParaRPr lang="en-US" sz="16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.28</a:t>
                      </a:r>
                      <a:endParaRPr lang="en-US" sz="16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.17</a:t>
                      </a:r>
                      <a:endParaRPr lang="en-US" sz="16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.14</a:t>
                      </a:r>
                      <a:endParaRPr lang="en-US" sz="16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.42</a:t>
                      </a:r>
                      <a:endParaRPr lang="en-US" sz="16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66928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Andriluka</a:t>
                      </a:r>
                      <a:r>
                        <a:rPr lang="en-US" sz="1400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et al, 2009</a:t>
                      </a:r>
                      <a:endParaRPr lang="en-US" sz="14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.50</a:t>
                      </a:r>
                      <a:endParaRPr lang="en-US" sz="16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.31</a:t>
                      </a:r>
                      <a:endParaRPr lang="en-US" sz="16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.30</a:t>
                      </a:r>
                      <a:endParaRPr lang="en-US" sz="16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.31</a:t>
                      </a:r>
                      <a:endParaRPr lang="en-US" sz="16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.27</a:t>
                      </a:r>
                      <a:endParaRPr lang="en-US" sz="16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.18</a:t>
                      </a:r>
                      <a:endParaRPr lang="en-US" sz="16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.19</a:t>
                      </a:r>
                      <a:endParaRPr lang="en-US" sz="16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.11</a:t>
                      </a:r>
                      <a:endParaRPr lang="en-US" sz="16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.11</a:t>
                      </a:r>
                      <a:endParaRPr lang="en-US" sz="16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.45</a:t>
                      </a:r>
                      <a:endParaRPr lang="en-US" sz="16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66928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Our full model</a:t>
                      </a:r>
                      <a:endParaRPr lang="en-US" sz="14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.66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.43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.39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.44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.34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.44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.40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.27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.29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.58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6766987" y="6525126"/>
            <a:ext cx="239706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Slide Credit: Yao/Fei-Fei</a:t>
            </a:r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5054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Temporal model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/>
          </a:p>
          <a:p>
            <a:r>
              <a:rPr lang="en-US" dirty="0" smtClean="0"/>
              <a:t>Parts cannot move too far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1621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2"/>
          <p:cNvSpPr txBox="1">
            <a:spLocks/>
          </p:cNvSpPr>
          <p:nvPr/>
        </p:nvSpPr>
        <p:spPr>
          <a:xfrm>
            <a:off x="685800" y="381000"/>
            <a:ext cx="7848600" cy="5334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7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Human Pose Estimation Results</a:t>
            </a:r>
            <a:endParaRPr kumimoji="0" lang="en-US" sz="27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457200" y="1132840"/>
          <a:ext cx="8229596" cy="215290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19196"/>
                <a:gridCol w="701040"/>
                <a:gridCol w="701040"/>
                <a:gridCol w="701040"/>
                <a:gridCol w="701040"/>
                <a:gridCol w="701040"/>
                <a:gridCol w="701040"/>
                <a:gridCol w="701040"/>
                <a:gridCol w="701040"/>
                <a:gridCol w="701040"/>
                <a:gridCol w="701040"/>
              </a:tblGrid>
              <a:tr h="452120"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Method</a:t>
                      </a:r>
                      <a:endParaRPr lang="en-US" sz="1600" b="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Torso</a:t>
                      </a:r>
                      <a:endParaRPr lang="en-US" sz="1600" b="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600" b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Upper Leg</a:t>
                      </a:r>
                      <a:endParaRPr lang="en-US" sz="1600" b="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600" b="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600" b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Lower Leg</a:t>
                      </a:r>
                      <a:endParaRPr lang="en-US" sz="1600" b="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600" b="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600" b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Upper Arm</a:t>
                      </a:r>
                      <a:endParaRPr lang="en-US" sz="1600" b="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600" b="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600" b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Lower Arm</a:t>
                      </a:r>
                      <a:endParaRPr lang="en-US" sz="1600" b="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600" b="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Head</a:t>
                      </a:r>
                      <a:endParaRPr lang="en-US" sz="1600" b="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66928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err="1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Ramanan</a:t>
                      </a:r>
                      <a:r>
                        <a:rPr lang="en-US" sz="14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, 2006</a:t>
                      </a:r>
                      <a:endParaRPr lang="en-US" sz="14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.52</a:t>
                      </a:r>
                      <a:endParaRPr lang="en-US" sz="16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.22</a:t>
                      </a:r>
                      <a:endParaRPr lang="en-US" sz="16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.22</a:t>
                      </a:r>
                      <a:endParaRPr lang="en-US" sz="16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.21</a:t>
                      </a:r>
                      <a:endParaRPr lang="en-US" sz="16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.28</a:t>
                      </a:r>
                      <a:endParaRPr lang="en-US" sz="16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.24</a:t>
                      </a:r>
                      <a:endParaRPr lang="en-US" sz="16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.28</a:t>
                      </a:r>
                      <a:endParaRPr lang="en-US" sz="16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.17</a:t>
                      </a:r>
                      <a:endParaRPr lang="en-US" sz="16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.14</a:t>
                      </a:r>
                      <a:endParaRPr lang="en-US" sz="16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.42</a:t>
                      </a:r>
                      <a:endParaRPr lang="en-US" sz="16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66928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Andriluka</a:t>
                      </a:r>
                      <a:r>
                        <a:rPr lang="en-US" sz="1400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et al, 2009</a:t>
                      </a:r>
                      <a:endParaRPr lang="en-US" sz="14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.50</a:t>
                      </a:r>
                      <a:endParaRPr lang="en-US" sz="16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.31</a:t>
                      </a:r>
                      <a:endParaRPr lang="en-US" sz="16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.30</a:t>
                      </a:r>
                      <a:endParaRPr lang="en-US" sz="16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.31</a:t>
                      </a:r>
                      <a:endParaRPr lang="en-US" sz="16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.27</a:t>
                      </a:r>
                      <a:endParaRPr lang="en-US" sz="16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.18</a:t>
                      </a:r>
                      <a:endParaRPr lang="en-US" sz="16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.19</a:t>
                      </a:r>
                      <a:endParaRPr lang="en-US" sz="16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.11</a:t>
                      </a:r>
                      <a:endParaRPr lang="en-US" sz="16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.11</a:t>
                      </a:r>
                      <a:endParaRPr lang="en-US" sz="16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.45</a:t>
                      </a:r>
                      <a:endParaRPr lang="en-US" sz="16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66928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Our full model</a:t>
                      </a:r>
                      <a:endParaRPr lang="en-US" sz="14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.66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.43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.39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.44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.34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.44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.40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.27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.29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.58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3429000" y="5832157"/>
            <a:ext cx="1143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latin typeface="Arial" pitchFamily="34" charset="0"/>
                <a:cs typeface="Arial" pitchFamily="34" charset="0"/>
              </a:rPr>
              <a:t>Andriluka et al, 2009</a:t>
            </a:r>
            <a:endParaRPr lang="en-US" sz="1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828800" y="5832157"/>
            <a:ext cx="152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latin typeface="Arial" pitchFamily="34" charset="0"/>
                <a:cs typeface="Arial" pitchFamily="34" charset="0"/>
              </a:rPr>
              <a:t>Our estimation result</a:t>
            </a:r>
            <a:endParaRPr lang="en-US" sz="1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57200" y="5832157"/>
            <a:ext cx="1371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latin typeface="Arial" pitchFamily="34" charset="0"/>
                <a:cs typeface="Arial" pitchFamily="34" charset="0"/>
              </a:rPr>
              <a:t>Tennis serve model</a:t>
            </a:r>
            <a:endParaRPr lang="en-US" sz="1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543800" y="5867400"/>
            <a:ext cx="1143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latin typeface="Arial" pitchFamily="34" charset="0"/>
                <a:cs typeface="Arial" pitchFamily="34" charset="0"/>
              </a:rPr>
              <a:t>Andriluka et al, 2009</a:t>
            </a:r>
            <a:endParaRPr lang="en-US" sz="1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172200" y="5832157"/>
            <a:ext cx="152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latin typeface="Arial" pitchFamily="34" charset="0"/>
                <a:cs typeface="Arial" pitchFamily="34" charset="0"/>
              </a:rPr>
              <a:t>Our estimation result</a:t>
            </a:r>
            <a:endParaRPr lang="en-US" sz="1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876800" y="5832157"/>
            <a:ext cx="1447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latin typeface="Arial" pitchFamily="34" charset="0"/>
                <a:cs typeface="Arial" pitchFamily="34" charset="0"/>
              </a:rPr>
              <a:t>Volleyball smash model</a:t>
            </a:r>
            <a:endParaRPr lang="en-US" sz="1600" dirty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20" name="Straight Arrow Connector 19"/>
          <p:cNvCxnSpPr/>
          <p:nvPr/>
        </p:nvCxnSpPr>
        <p:spPr>
          <a:xfrm rot="10800000" flipV="1">
            <a:off x="4572000" y="3200400"/>
            <a:ext cx="1066800" cy="685800"/>
          </a:xfrm>
          <a:prstGeom prst="straightConnector1">
            <a:avLst/>
          </a:prstGeom>
          <a:ln w="31750">
            <a:solidFill>
              <a:srgbClr val="0000FF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 rot="16200000" flipH="1">
            <a:off x="6400800" y="3505200"/>
            <a:ext cx="685800" cy="76200"/>
          </a:xfrm>
          <a:prstGeom prst="straightConnector1">
            <a:avLst/>
          </a:prstGeom>
          <a:ln w="31750">
            <a:solidFill>
              <a:srgbClr val="0000FF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Picture 3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81000" y="4267200"/>
            <a:ext cx="1419308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6369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61021" y="3962400"/>
            <a:ext cx="1315579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637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52800" y="3962400"/>
            <a:ext cx="132281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95900" y="4038600"/>
            <a:ext cx="723900" cy="1737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6371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433060" y="3962400"/>
            <a:ext cx="103454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6372" name="Picture 4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543800" y="3962400"/>
            <a:ext cx="104215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TextBox 18"/>
          <p:cNvSpPr txBox="1"/>
          <p:nvPr/>
        </p:nvSpPr>
        <p:spPr>
          <a:xfrm>
            <a:off x="6766987" y="6525126"/>
            <a:ext cx="239706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Slide Credit: Yao/Fei-Fei</a:t>
            </a:r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6777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2"/>
          <p:cNvSpPr txBox="1">
            <a:spLocks/>
          </p:cNvSpPr>
          <p:nvPr/>
        </p:nvSpPr>
        <p:spPr>
          <a:xfrm>
            <a:off x="685800" y="381000"/>
            <a:ext cx="7848600" cy="5334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7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Human Pose Estimation Results</a:t>
            </a:r>
            <a:endParaRPr kumimoji="0" lang="en-US" sz="27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457200" y="1132840"/>
          <a:ext cx="8229596" cy="271983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19196"/>
                <a:gridCol w="701040"/>
                <a:gridCol w="701040"/>
                <a:gridCol w="701040"/>
                <a:gridCol w="701040"/>
                <a:gridCol w="701040"/>
                <a:gridCol w="701040"/>
                <a:gridCol w="701040"/>
                <a:gridCol w="701040"/>
                <a:gridCol w="701040"/>
                <a:gridCol w="701040"/>
              </a:tblGrid>
              <a:tr h="452120"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Method</a:t>
                      </a:r>
                      <a:endParaRPr lang="en-US" sz="1600" b="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Torso</a:t>
                      </a:r>
                      <a:endParaRPr lang="en-US" sz="1600" b="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600" b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Upper Leg</a:t>
                      </a:r>
                      <a:endParaRPr lang="en-US" sz="1600" b="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600" b="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600" b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Lower Leg</a:t>
                      </a:r>
                      <a:endParaRPr lang="en-US" sz="1600" b="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600" b="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600" b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Upper Arm</a:t>
                      </a:r>
                      <a:endParaRPr lang="en-US" sz="1600" b="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600" b="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600" b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Lower Arm</a:t>
                      </a:r>
                      <a:endParaRPr lang="en-US" sz="1600" b="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600" b="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Head</a:t>
                      </a:r>
                      <a:endParaRPr lang="en-US" sz="1600" b="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66928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err="1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Ramanan</a:t>
                      </a:r>
                      <a:r>
                        <a:rPr lang="en-US" sz="14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, 2006</a:t>
                      </a:r>
                      <a:endParaRPr lang="en-US" sz="14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.52</a:t>
                      </a:r>
                      <a:endParaRPr lang="en-US" sz="16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.22</a:t>
                      </a:r>
                      <a:endParaRPr lang="en-US" sz="16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.22</a:t>
                      </a:r>
                      <a:endParaRPr lang="en-US" sz="16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.21</a:t>
                      </a:r>
                      <a:endParaRPr lang="en-US" sz="16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.28</a:t>
                      </a:r>
                      <a:endParaRPr lang="en-US" sz="16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.24</a:t>
                      </a:r>
                      <a:endParaRPr lang="en-US" sz="16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.28</a:t>
                      </a:r>
                      <a:endParaRPr lang="en-US" sz="16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.17</a:t>
                      </a:r>
                      <a:endParaRPr lang="en-US" sz="16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.14</a:t>
                      </a:r>
                      <a:endParaRPr lang="en-US" sz="16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.42</a:t>
                      </a:r>
                      <a:endParaRPr lang="en-US" sz="16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66928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Andriluka</a:t>
                      </a:r>
                      <a:r>
                        <a:rPr lang="en-US" sz="1400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et al, 2009</a:t>
                      </a:r>
                      <a:endParaRPr lang="en-US" sz="14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.50</a:t>
                      </a:r>
                      <a:endParaRPr lang="en-US" sz="16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.31</a:t>
                      </a:r>
                      <a:endParaRPr lang="en-US" sz="16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.30</a:t>
                      </a:r>
                      <a:endParaRPr lang="en-US" sz="16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.31</a:t>
                      </a:r>
                      <a:endParaRPr lang="en-US" sz="16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.27</a:t>
                      </a:r>
                      <a:endParaRPr lang="en-US" sz="16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.18</a:t>
                      </a:r>
                      <a:endParaRPr lang="en-US" sz="16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.19</a:t>
                      </a:r>
                      <a:endParaRPr lang="en-US" sz="16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.11</a:t>
                      </a:r>
                      <a:endParaRPr lang="en-US" sz="16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.11</a:t>
                      </a:r>
                      <a:endParaRPr lang="en-US" sz="16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.45</a:t>
                      </a:r>
                      <a:endParaRPr lang="en-US" sz="16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66928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Our full model</a:t>
                      </a:r>
                      <a:endParaRPr lang="en-US" sz="14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.66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.43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.39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.44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.34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.44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.40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.27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.29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.58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66928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One</a:t>
                      </a:r>
                      <a:r>
                        <a:rPr lang="en-US" sz="1400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pose per class</a:t>
                      </a:r>
                      <a:endParaRPr lang="en-US" sz="14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.63</a:t>
                      </a:r>
                      <a:endParaRPr lang="en-US" sz="16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.40</a:t>
                      </a:r>
                      <a:endParaRPr lang="en-US" sz="16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.36</a:t>
                      </a:r>
                      <a:endParaRPr lang="en-US" sz="16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.41</a:t>
                      </a:r>
                      <a:endParaRPr lang="en-US" sz="16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.31</a:t>
                      </a:r>
                      <a:endParaRPr lang="en-US" sz="16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.38</a:t>
                      </a:r>
                      <a:endParaRPr lang="en-US" sz="16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.35</a:t>
                      </a:r>
                      <a:endParaRPr lang="en-US" sz="16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.21</a:t>
                      </a:r>
                      <a:endParaRPr lang="en-US" sz="16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.23</a:t>
                      </a:r>
                      <a:endParaRPr lang="en-US" sz="16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.52</a:t>
                      </a:r>
                      <a:endParaRPr lang="en-US" sz="16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7" name="Rectangle 6"/>
          <p:cNvSpPr/>
          <p:nvPr/>
        </p:nvSpPr>
        <p:spPr>
          <a:xfrm>
            <a:off x="457200" y="1591056"/>
            <a:ext cx="8229600" cy="1124712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2438400" y="5791200"/>
            <a:ext cx="1143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latin typeface="Arial" pitchFamily="34" charset="0"/>
                <a:cs typeface="Arial" pitchFamily="34" charset="0"/>
              </a:rPr>
              <a:t>Estimation result</a:t>
            </a:r>
            <a:endParaRPr lang="en-US" sz="1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334000" y="5791200"/>
            <a:ext cx="1143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latin typeface="Arial" pitchFamily="34" charset="0"/>
                <a:cs typeface="Arial" pitchFamily="34" charset="0"/>
              </a:rPr>
              <a:t>Estimation result</a:t>
            </a:r>
            <a:endParaRPr lang="en-US" sz="1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7239000" y="5791200"/>
            <a:ext cx="1143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latin typeface="Arial" pitchFamily="34" charset="0"/>
                <a:cs typeface="Arial" pitchFamily="34" charset="0"/>
              </a:rPr>
              <a:t>Estimation result</a:t>
            </a:r>
            <a:endParaRPr lang="en-US" sz="1600" dirty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23" name="Straight Arrow Connector 22"/>
          <p:cNvCxnSpPr/>
          <p:nvPr/>
        </p:nvCxnSpPr>
        <p:spPr>
          <a:xfrm>
            <a:off x="1524000" y="3200400"/>
            <a:ext cx="3200400" cy="990600"/>
          </a:xfrm>
          <a:prstGeom prst="straightConnector1">
            <a:avLst/>
          </a:prstGeom>
          <a:ln w="31750">
            <a:solidFill>
              <a:srgbClr val="0000FF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18" descr="model.bmp"/>
          <p:cNvPicPr>
            <a:picLocks noChangeAspect="1"/>
          </p:cNvPicPr>
          <p:nvPr/>
        </p:nvPicPr>
        <p:blipFill>
          <a:blip r:embed="rId2" cstate="print"/>
          <a:srcRect l="27778" r="23611"/>
          <a:stretch>
            <a:fillRect/>
          </a:stretch>
        </p:blipFill>
        <p:spPr>
          <a:xfrm>
            <a:off x="807720" y="4191000"/>
            <a:ext cx="640080" cy="1755648"/>
          </a:xfrm>
          <a:prstGeom prst="rect">
            <a:avLst/>
          </a:prstGeom>
        </p:spPr>
      </p:pic>
      <p:pic>
        <p:nvPicPr>
          <p:cNvPr id="26" name="Picture 25" descr="model_5_1.bmp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48200" y="4343400"/>
            <a:ext cx="614290" cy="1463040"/>
          </a:xfrm>
          <a:prstGeom prst="rect">
            <a:avLst/>
          </a:prstGeom>
        </p:spPr>
      </p:pic>
      <p:pic>
        <p:nvPicPr>
          <p:cNvPr id="27" name="Picture 26" descr="model_5_2.bmp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629400" y="4267200"/>
            <a:ext cx="548640" cy="1637137"/>
          </a:xfrm>
          <a:prstGeom prst="rect">
            <a:avLst/>
          </a:prstGeom>
        </p:spPr>
      </p:pic>
      <p:cxnSp>
        <p:nvCxnSpPr>
          <p:cNvPr id="11" name="Straight Arrow Connector 10"/>
          <p:cNvCxnSpPr/>
          <p:nvPr/>
        </p:nvCxnSpPr>
        <p:spPr>
          <a:xfrm rot="16200000" flipH="1">
            <a:off x="952500" y="4000500"/>
            <a:ext cx="457200" cy="76200"/>
          </a:xfrm>
          <a:prstGeom prst="straightConnector1">
            <a:avLst/>
          </a:prstGeom>
          <a:ln w="31750">
            <a:solidFill>
              <a:srgbClr val="0000FF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9" name="Group 78"/>
          <p:cNvGrpSpPr/>
          <p:nvPr/>
        </p:nvGrpSpPr>
        <p:grpSpPr>
          <a:xfrm>
            <a:off x="2532456" y="4306824"/>
            <a:ext cx="972744" cy="1499616"/>
            <a:chOff x="2456256" y="4306824"/>
            <a:chExt cx="972744" cy="1499616"/>
          </a:xfrm>
        </p:grpSpPr>
        <p:pic>
          <p:nvPicPr>
            <p:cNvPr id="10" name="Picture 9" descr="image14.bmp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456256" y="4343400"/>
              <a:ext cx="972744" cy="1463040"/>
            </a:xfrm>
            <a:prstGeom prst="rect">
              <a:avLst/>
            </a:prstGeom>
          </p:spPr>
        </p:pic>
        <p:sp>
          <p:nvSpPr>
            <p:cNvPr id="29" name="Rounded Rectangle 28"/>
            <p:cNvSpPr/>
            <p:nvPr/>
          </p:nvSpPr>
          <p:spPr>
            <a:xfrm rot="546621">
              <a:off x="2873184" y="4582861"/>
              <a:ext cx="161882" cy="176266"/>
            </a:xfrm>
            <a:prstGeom prst="roundRect">
              <a:avLst/>
            </a:prstGeom>
            <a:noFill/>
            <a:ln w="15875">
              <a:solidFill>
                <a:srgbClr val="FF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ounded Rectangle 29"/>
            <p:cNvSpPr/>
            <p:nvPr/>
          </p:nvSpPr>
          <p:spPr>
            <a:xfrm rot="867748">
              <a:off x="2813011" y="4746476"/>
              <a:ext cx="240387" cy="340686"/>
            </a:xfrm>
            <a:prstGeom prst="roundRect">
              <a:avLst/>
            </a:prstGeom>
            <a:noFill/>
            <a:ln w="15875">
              <a:solidFill>
                <a:srgbClr val="FF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ounded Rectangle 30"/>
            <p:cNvSpPr/>
            <p:nvPr/>
          </p:nvSpPr>
          <p:spPr>
            <a:xfrm rot="9685934">
              <a:off x="2841095" y="4588537"/>
              <a:ext cx="101313" cy="201168"/>
            </a:xfrm>
            <a:prstGeom prst="roundRect">
              <a:avLst/>
            </a:prstGeom>
            <a:noFill/>
            <a:ln w="15875"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ounded Rectangle 31"/>
            <p:cNvSpPr/>
            <p:nvPr/>
          </p:nvSpPr>
          <p:spPr>
            <a:xfrm rot="7594662">
              <a:off x="2711953" y="4403218"/>
              <a:ext cx="101313" cy="256032"/>
            </a:xfrm>
            <a:prstGeom prst="roundRect">
              <a:avLst/>
            </a:prstGeom>
            <a:noFill/>
            <a:ln w="15875"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ounded Rectangle 32"/>
            <p:cNvSpPr/>
            <p:nvPr/>
          </p:nvSpPr>
          <p:spPr>
            <a:xfrm rot="17668061">
              <a:off x="3036155" y="4773168"/>
              <a:ext cx="91440" cy="201168"/>
            </a:xfrm>
            <a:prstGeom prst="roundRect">
              <a:avLst/>
            </a:prstGeom>
            <a:noFill/>
            <a:ln w="15875"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ounded Rectangle 33"/>
            <p:cNvSpPr/>
            <p:nvPr/>
          </p:nvSpPr>
          <p:spPr>
            <a:xfrm rot="14342898">
              <a:off x="3203958" y="4742713"/>
              <a:ext cx="91440" cy="225946"/>
            </a:xfrm>
            <a:prstGeom prst="roundRect">
              <a:avLst/>
            </a:prstGeom>
            <a:noFill/>
            <a:ln w="15875"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Rounded Rectangle 34"/>
            <p:cNvSpPr/>
            <p:nvPr/>
          </p:nvSpPr>
          <p:spPr>
            <a:xfrm rot="20900462">
              <a:off x="2841029" y="5117576"/>
              <a:ext cx="109728" cy="219456"/>
            </a:xfrm>
            <a:prstGeom prst="roundRect">
              <a:avLst/>
            </a:prstGeom>
            <a:noFill/>
            <a:ln w="15875">
              <a:solidFill>
                <a:srgbClr val="00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Rounded Rectangle 35"/>
            <p:cNvSpPr/>
            <p:nvPr/>
          </p:nvSpPr>
          <p:spPr>
            <a:xfrm rot="1611322">
              <a:off x="2703558" y="5045312"/>
              <a:ext cx="137160" cy="275726"/>
            </a:xfrm>
            <a:prstGeom prst="roundRect">
              <a:avLst/>
            </a:prstGeom>
            <a:noFill/>
            <a:ln w="15875">
              <a:solidFill>
                <a:srgbClr val="00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Rounded Rectangle 36"/>
            <p:cNvSpPr/>
            <p:nvPr/>
          </p:nvSpPr>
          <p:spPr>
            <a:xfrm rot="531326">
              <a:off x="2841269" y="5339490"/>
              <a:ext cx="109728" cy="292608"/>
            </a:xfrm>
            <a:prstGeom prst="roundRect">
              <a:avLst/>
            </a:prstGeom>
            <a:noFill/>
            <a:ln w="15875">
              <a:solidFill>
                <a:srgbClr val="00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Rounded Rectangle 37"/>
            <p:cNvSpPr/>
            <p:nvPr/>
          </p:nvSpPr>
          <p:spPr>
            <a:xfrm rot="2449302">
              <a:off x="2530171" y="5229083"/>
              <a:ext cx="131359" cy="323277"/>
            </a:xfrm>
            <a:prstGeom prst="roundRect">
              <a:avLst/>
            </a:prstGeom>
            <a:noFill/>
            <a:ln w="15875">
              <a:solidFill>
                <a:srgbClr val="00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Rectangle 38"/>
            <p:cNvSpPr/>
            <p:nvPr/>
          </p:nvSpPr>
          <p:spPr>
            <a:xfrm rot="21494495">
              <a:off x="2745437" y="4350085"/>
              <a:ext cx="147927" cy="148020"/>
            </a:xfrm>
            <a:prstGeom prst="rect">
              <a:avLst/>
            </a:prstGeom>
            <a:noFill/>
            <a:ln w="19050" cap="sq">
              <a:solidFill>
                <a:srgbClr val="FF0000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Rectangle 39"/>
            <p:cNvSpPr>
              <a:spLocks/>
            </p:cNvSpPr>
            <p:nvPr/>
          </p:nvSpPr>
          <p:spPr>
            <a:xfrm rot="21494495">
              <a:off x="2706624" y="4306824"/>
              <a:ext cx="228600" cy="228600"/>
            </a:xfrm>
            <a:prstGeom prst="rect">
              <a:avLst/>
            </a:prstGeom>
            <a:noFill/>
            <a:ln w="6350" cap="sq">
              <a:solidFill>
                <a:srgbClr val="FF0000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8" name="Group 77"/>
          <p:cNvGrpSpPr/>
          <p:nvPr/>
        </p:nvGrpSpPr>
        <p:grpSpPr>
          <a:xfrm>
            <a:off x="1524000" y="4343400"/>
            <a:ext cx="858920" cy="1463040"/>
            <a:chOff x="1524000" y="4343400"/>
            <a:chExt cx="858920" cy="1463040"/>
          </a:xfrm>
        </p:grpSpPr>
        <p:pic>
          <p:nvPicPr>
            <p:cNvPr id="9" name="Picture 8" descr="image19.bmp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524000" y="4343400"/>
              <a:ext cx="858920" cy="1463040"/>
            </a:xfrm>
            <a:prstGeom prst="rect">
              <a:avLst/>
            </a:prstGeom>
          </p:spPr>
        </p:pic>
        <p:sp>
          <p:nvSpPr>
            <p:cNvPr id="42" name="Rounded Rectangle 41"/>
            <p:cNvSpPr/>
            <p:nvPr/>
          </p:nvSpPr>
          <p:spPr>
            <a:xfrm rot="546621">
              <a:off x="1841733" y="4765029"/>
              <a:ext cx="161882" cy="176266"/>
            </a:xfrm>
            <a:prstGeom prst="roundRect">
              <a:avLst/>
            </a:prstGeom>
            <a:noFill/>
            <a:ln w="15875">
              <a:solidFill>
                <a:srgbClr val="FF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Rounded Rectangle 42"/>
            <p:cNvSpPr/>
            <p:nvPr/>
          </p:nvSpPr>
          <p:spPr>
            <a:xfrm rot="867748">
              <a:off x="1778279" y="4968694"/>
              <a:ext cx="240387" cy="340686"/>
            </a:xfrm>
            <a:prstGeom prst="roundRect">
              <a:avLst/>
            </a:prstGeom>
            <a:noFill/>
            <a:ln w="15875">
              <a:solidFill>
                <a:srgbClr val="FF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Rounded Rectangle 43"/>
            <p:cNvSpPr/>
            <p:nvPr/>
          </p:nvSpPr>
          <p:spPr>
            <a:xfrm rot="9685934">
              <a:off x="1737360" y="4754880"/>
              <a:ext cx="101313" cy="201168"/>
            </a:xfrm>
            <a:prstGeom prst="roundRect">
              <a:avLst/>
            </a:prstGeom>
            <a:noFill/>
            <a:ln w="15875"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Rounded Rectangle 44"/>
            <p:cNvSpPr/>
            <p:nvPr/>
          </p:nvSpPr>
          <p:spPr>
            <a:xfrm rot="11659428">
              <a:off x="1737360" y="4560950"/>
              <a:ext cx="101313" cy="256032"/>
            </a:xfrm>
            <a:prstGeom prst="roundRect">
              <a:avLst/>
            </a:prstGeom>
            <a:noFill/>
            <a:ln w="15875"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Rounded Rectangle 45"/>
            <p:cNvSpPr/>
            <p:nvPr/>
          </p:nvSpPr>
          <p:spPr>
            <a:xfrm rot="20483828">
              <a:off x="1969767" y="4935689"/>
              <a:ext cx="91440" cy="201168"/>
            </a:xfrm>
            <a:prstGeom prst="roundRect">
              <a:avLst/>
            </a:prstGeom>
            <a:noFill/>
            <a:ln w="15875"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Rounded Rectangle 46"/>
            <p:cNvSpPr/>
            <p:nvPr/>
          </p:nvSpPr>
          <p:spPr>
            <a:xfrm rot="394376">
              <a:off x="1917632" y="4805091"/>
              <a:ext cx="91440" cy="225946"/>
            </a:xfrm>
            <a:prstGeom prst="roundRect">
              <a:avLst/>
            </a:prstGeom>
            <a:noFill/>
            <a:ln w="15875"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Rounded Rectangle 47"/>
            <p:cNvSpPr/>
            <p:nvPr/>
          </p:nvSpPr>
          <p:spPr>
            <a:xfrm rot="21331250">
              <a:off x="1850439" y="5186794"/>
              <a:ext cx="109728" cy="219456"/>
            </a:xfrm>
            <a:prstGeom prst="roundRect">
              <a:avLst/>
            </a:prstGeom>
            <a:noFill/>
            <a:ln w="15875">
              <a:solidFill>
                <a:srgbClr val="00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Rounded Rectangle 48"/>
            <p:cNvSpPr/>
            <p:nvPr/>
          </p:nvSpPr>
          <p:spPr>
            <a:xfrm rot="539373">
              <a:off x="1697099" y="5190624"/>
              <a:ext cx="137160" cy="275726"/>
            </a:xfrm>
            <a:prstGeom prst="roundRect">
              <a:avLst/>
            </a:prstGeom>
            <a:noFill/>
            <a:ln w="15875">
              <a:solidFill>
                <a:srgbClr val="00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Rounded Rectangle 49"/>
            <p:cNvSpPr/>
            <p:nvPr/>
          </p:nvSpPr>
          <p:spPr>
            <a:xfrm>
              <a:off x="1848586" y="5346192"/>
              <a:ext cx="109728" cy="292608"/>
            </a:xfrm>
            <a:prstGeom prst="roundRect">
              <a:avLst/>
            </a:prstGeom>
            <a:noFill/>
            <a:ln w="15875">
              <a:solidFill>
                <a:srgbClr val="00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Rounded Rectangle 50"/>
            <p:cNvSpPr/>
            <p:nvPr/>
          </p:nvSpPr>
          <p:spPr>
            <a:xfrm rot="1184827">
              <a:off x="1613687" y="5413818"/>
              <a:ext cx="131359" cy="323277"/>
            </a:xfrm>
            <a:prstGeom prst="roundRect">
              <a:avLst/>
            </a:prstGeom>
            <a:noFill/>
            <a:ln w="15875">
              <a:solidFill>
                <a:srgbClr val="00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Rectangle 51"/>
            <p:cNvSpPr/>
            <p:nvPr/>
          </p:nvSpPr>
          <p:spPr>
            <a:xfrm rot="21494495">
              <a:off x="1752754" y="4390115"/>
              <a:ext cx="147927" cy="148020"/>
            </a:xfrm>
            <a:prstGeom prst="rect">
              <a:avLst/>
            </a:prstGeom>
            <a:noFill/>
            <a:ln w="19050" cap="sq">
              <a:solidFill>
                <a:srgbClr val="FF0000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Rectangle 52"/>
            <p:cNvSpPr>
              <a:spLocks/>
            </p:cNvSpPr>
            <p:nvPr/>
          </p:nvSpPr>
          <p:spPr>
            <a:xfrm rot="21494495">
              <a:off x="1713941" y="4346854"/>
              <a:ext cx="228600" cy="228600"/>
            </a:xfrm>
            <a:prstGeom prst="rect">
              <a:avLst/>
            </a:prstGeom>
            <a:noFill/>
            <a:ln w="6350" cap="sq">
              <a:solidFill>
                <a:srgbClr val="FF0000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1" name="Group 80"/>
          <p:cNvGrpSpPr/>
          <p:nvPr/>
        </p:nvGrpSpPr>
        <p:grpSpPr>
          <a:xfrm>
            <a:off x="7333056" y="4306824"/>
            <a:ext cx="972744" cy="1499616"/>
            <a:chOff x="7409257" y="4306824"/>
            <a:chExt cx="972744" cy="1499616"/>
          </a:xfrm>
        </p:grpSpPr>
        <p:pic>
          <p:nvPicPr>
            <p:cNvPr id="20" name="Picture 19" descr="image14.bmp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409257" y="4343400"/>
              <a:ext cx="972744" cy="1463040"/>
            </a:xfrm>
            <a:prstGeom prst="rect">
              <a:avLst/>
            </a:prstGeom>
          </p:spPr>
        </p:pic>
        <p:sp>
          <p:nvSpPr>
            <p:cNvPr id="54" name="Rounded Rectangle 53"/>
            <p:cNvSpPr/>
            <p:nvPr/>
          </p:nvSpPr>
          <p:spPr>
            <a:xfrm rot="546621">
              <a:off x="7824101" y="4582861"/>
              <a:ext cx="161882" cy="176266"/>
            </a:xfrm>
            <a:prstGeom prst="roundRect">
              <a:avLst/>
            </a:prstGeom>
            <a:noFill/>
            <a:ln w="15875">
              <a:solidFill>
                <a:srgbClr val="FF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Rounded Rectangle 54"/>
            <p:cNvSpPr/>
            <p:nvPr/>
          </p:nvSpPr>
          <p:spPr>
            <a:xfrm rot="867748">
              <a:off x="7763928" y="4746476"/>
              <a:ext cx="240387" cy="340686"/>
            </a:xfrm>
            <a:prstGeom prst="roundRect">
              <a:avLst/>
            </a:prstGeom>
            <a:noFill/>
            <a:ln w="15875">
              <a:solidFill>
                <a:srgbClr val="FF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Rounded Rectangle 55"/>
            <p:cNvSpPr/>
            <p:nvPr/>
          </p:nvSpPr>
          <p:spPr>
            <a:xfrm rot="9685934">
              <a:off x="7792012" y="4588537"/>
              <a:ext cx="101313" cy="201168"/>
            </a:xfrm>
            <a:prstGeom prst="roundRect">
              <a:avLst/>
            </a:prstGeom>
            <a:noFill/>
            <a:ln w="15875"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Rounded Rectangle 56"/>
            <p:cNvSpPr/>
            <p:nvPr/>
          </p:nvSpPr>
          <p:spPr>
            <a:xfrm rot="7594662">
              <a:off x="7662870" y="4403218"/>
              <a:ext cx="101313" cy="256032"/>
            </a:xfrm>
            <a:prstGeom prst="roundRect">
              <a:avLst/>
            </a:prstGeom>
            <a:noFill/>
            <a:ln w="15875"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Rounded Rectangle 57"/>
            <p:cNvSpPr/>
            <p:nvPr/>
          </p:nvSpPr>
          <p:spPr>
            <a:xfrm rot="17668061">
              <a:off x="7987072" y="4773168"/>
              <a:ext cx="91440" cy="201168"/>
            </a:xfrm>
            <a:prstGeom prst="roundRect">
              <a:avLst/>
            </a:prstGeom>
            <a:noFill/>
            <a:ln w="15875"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Rounded Rectangle 58"/>
            <p:cNvSpPr/>
            <p:nvPr/>
          </p:nvSpPr>
          <p:spPr>
            <a:xfrm rot="14342898">
              <a:off x="8154875" y="4742713"/>
              <a:ext cx="91440" cy="225946"/>
            </a:xfrm>
            <a:prstGeom prst="roundRect">
              <a:avLst/>
            </a:prstGeom>
            <a:noFill/>
            <a:ln w="15875"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Rounded Rectangle 59"/>
            <p:cNvSpPr/>
            <p:nvPr/>
          </p:nvSpPr>
          <p:spPr>
            <a:xfrm rot="20900462">
              <a:off x="7791946" y="5117576"/>
              <a:ext cx="109728" cy="219456"/>
            </a:xfrm>
            <a:prstGeom prst="roundRect">
              <a:avLst/>
            </a:prstGeom>
            <a:noFill/>
            <a:ln w="15875">
              <a:solidFill>
                <a:srgbClr val="00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Rounded Rectangle 60"/>
            <p:cNvSpPr/>
            <p:nvPr/>
          </p:nvSpPr>
          <p:spPr>
            <a:xfrm rot="1611322">
              <a:off x="7654475" y="5045312"/>
              <a:ext cx="137160" cy="275726"/>
            </a:xfrm>
            <a:prstGeom prst="roundRect">
              <a:avLst/>
            </a:prstGeom>
            <a:noFill/>
            <a:ln w="15875">
              <a:solidFill>
                <a:srgbClr val="00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Rounded Rectangle 61"/>
            <p:cNvSpPr/>
            <p:nvPr/>
          </p:nvSpPr>
          <p:spPr>
            <a:xfrm rot="531326">
              <a:off x="7792186" y="5339490"/>
              <a:ext cx="109728" cy="292608"/>
            </a:xfrm>
            <a:prstGeom prst="roundRect">
              <a:avLst/>
            </a:prstGeom>
            <a:noFill/>
            <a:ln w="15875">
              <a:solidFill>
                <a:srgbClr val="00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Rounded Rectangle 62"/>
            <p:cNvSpPr/>
            <p:nvPr/>
          </p:nvSpPr>
          <p:spPr>
            <a:xfrm rot="2449302">
              <a:off x="7481088" y="5229083"/>
              <a:ext cx="131359" cy="323277"/>
            </a:xfrm>
            <a:prstGeom prst="roundRect">
              <a:avLst/>
            </a:prstGeom>
            <a:noFill/>
            <a:ln w="15875">
              <a:solidFill>
                <a:srgbClr val="00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Rectangle 63"/>
            <p:cNvSpPr/>
            <p:nvPr/>
          </p:nvSpPr>
          <p:spPr>
            <a:xfrm rot="21494495">
              <a:off x="7696354" y="4350085"/>
              <a:ext cx="147927" cy="148020"/>
            </a:xfrm>
            <a:prstGeom prst="rect">
              <a:avLst/>
            </a:prstGeom>
            <a:noFill/>
            <a:ln w="19050" cap="sq">
              <a:solidFill>
                <a:srgbClr val="FF0000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Rectangle 64"/>
            <p:cNvSpPr>
              <a:spLocks/>
            </p:cNvSpPr>
            <p:nvPr/>
          </p:nvSpPr>
          <p:spPr>
            <a:xfrm rot="21494495">
              <a:off x="7657541" y="4306824"/>
              <a:ext cx="228600" cy="228600"/>
            </a:xfrm>
            <a:prstGeom prst="rect">
              <a:avLst/>
            </a:prstGeom>
            <a:noFill/>
            <a:ln w="6350" cap="sq">
              <a:solidFill>
                <a:srgbClr val="FF0000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0" name="Group 79"/>
          <p:cNvGrpSpPr/>
          <p:nvPr/>
        </p:nvGrpSpPr>
        <p:grpSpPr>
          <a:xfrm>
            <a:off x="5465680" y="4343400"/>
            <a:ext cx="858920" cy="1463040"/>
            <a:chOff x="5465680" y="4343400"/>
            <a:chExt cx="858920" cy="1463040"/>
          </a:xfrm>
        </p:grpSpPr>
        <p:pic>
          <p:nvPicPr>
            <p:cNvPr id="18" name="Picture 17" descr="image19.bmp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465680" y="4343400"/>
              <a:ext cx="858920" cy="1463040"/>
            </a:xfrm>
            <a:prstGeom prst="rect">
              <a:avLst/>
            </a:prstGeom>
          </p:spPr>
        </p:pic>
        <p:sp>
          <p:nvSpPr>
            <p:cNvPr id="66" name="Rounded Rectangle 65"/>
            <p:cNvSpPr/>
            <p:nvPr/>
          </p:nvSpPr>
          <p:spPr>
            <a:xfrm rot="546621">
              <a:off x="5770627" y="4765029"/>
              <a:ext cx="161882" cy="176266"/>
            </a:xfrm>
            <a:prstGeom prst="roundRect">
              <a:avLst/>
            </a:prstGeom>
            <a:noFill/>
            <a:ln w="15875">
              <a:solidFill>
                <a:srgbClr val="FF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Rounded Rectangle 66"/>
            <p:cNvSpPr/>
            <p:nvPr/>
          </p:nvSpPr>
          <p:spPr>
            <a:xfrm rot="867748">
              <a:off x="5696712" y="4972390"/>
              <a:ext cx="274320" cy="374904"/>
            </a:xfrm>
            <a:prstGeom prst="roundRect">
              <a:avLst/>
            </a:prstGeom>
            <a:noFill/>
            <a:ln w="15875">
              <a:solidFill>
                <a:srgbClr val="FF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Rounded Rectangle 67"/>
            <p:cNvSpPr/>
            <p:nvPr/>
          </p:nvSpPr>
          <p:spPr>
            <a:xfrm rot="9685934">
              <a:off x="5666254" y="4754880"/>
              <a:ext cx="101313" cy="201168"/>
            </a:xfrm>
            <a:prstGeom prst="roundRect">
              <a:avLst/>
            </a:prstGeom>
            <a:noFill/>
            <a:ln w="15875"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Rounded Rectangle 68"/>
            <p:cNvSpPr/>
            <p:nvPr/>
          </p:nvSpPr>
          <p:spPr>
            <a:xfrm rot="11659428">
              <a:off x="5666254" y="4560950"/>
              <a:ext cx="101313" cy="256032"/>
            </a:xfrm>
            <a:prstGeom prst="roundRect">
              <a:avLst/>
            </a:prstGeom>
            <a:noFill/>
            <a:ln w="15875"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Rounded Rectangle 69"/>
            <p:cNvSpPr/>
            <p:nvPr/>
          </p:nvSpPr>
          <p:spPr>
            <a:xfrm rot="19120943">
              <a:off x="5974861" y="4975285"/>
              <a:ext cx="91440" cy="201168"/>
            </a:xfrm>
            <a:prstGeom prst="roundRect">
              <a:avLst/>
            </a:prstGeom>
            <a:noFill/>
            <a:ln w="15875"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Rounded Rectangle 70"/>
            <p:cNvSpPr/>
            <p:nvPr/>
          </p:nvSpPr>
          <p:spPr>
            <a:xfrm rot="7147249">
              <a:off x="6085818" y="5049907"/>
              <a:ext cx="91440" cy="225946"/>
            </a:xfrm>
            <a:prstGeom prst="roundRect">
              <a:avLst/>
            </a:prstGeom>
            <a:noFill/>
            <a:ln w="15875"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Rounded Rectangle 71"/>
            <p:cNvSpPr/>
            <p:nvPr/>
          </p:nvSpPr>
          <p:spPr>
            <a:xfrm rot="449214">
              <a:off x="5790057" y="5341384"/>
              <a:ext cx="142608" cy="447101"/>
            </a:xfrm>
            <a:prstGeom prst="roundRect">
              <a:avLst/>
            </a:prstGeom>
            <a:noFill/>
            <a:ln w="15875">
              <a:solidFill>
                <a:srgbClr val="00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Rounded Rectangle 72"/>
            <p:cNvSpPr/>
            <p:nvPr/>
          </p:nvSpPr>
          <p:spPr>
            <a:xfrm rot="1135552">
              <a:off x="5587800" y="5343436"/>
              <a:ext cx="155448" cy="370150"/>
            </a:xfrm>
            <a:prstGeom prst="roundRect">
              <a:avLst/>
            </a:prstGeom>
            <a:noFill/>
            <a:ln w="15875">
              <a:solidFill>
                <a:srgbClr val="00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Rounded Rectangle 73"/>
            <p:cNvSpPr/>
            <p:nvPr/>
          </p:nvSpPr>
          <p:spPr>
            <a:xfrm rot="13603137">
              <a:off x="5867400" y="5562600"/>
              <a:ext cx="109728" cy="292608"/>
            </a:xfrm>
            <a:prstGeom prst="roundRect">
              <a:avLst/>
            </a:prstGeom>
            <a:noFill/>
            <a:ln w="15875">
              <a:solidFill>
                <a:srgbClr val="00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Rounded Rectangle 74"/>
            <p:cNvSpPr/>
            <p:nvPr/>
          </p:nvSpPr>
          <p:spPr>
            <a:xfrm rot="14664122">
              <a:off x="5703770" y="5453831"/>
              <a:ext cx="131359" cy="323277"/>
            </a:xfrm>
            <a:prstGeom prst="roundRect">
              <a:avLst/>
            </a:prstGeom>
            <a:noFill/>
            <a:ln w="15875">
              <a:solidFill>
                <a:srgbClr val="00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Rectangle 75"/>
            <p:cNvSpPr/>
            <p:nvPr/>
          </p:nvSpPr>
          <p:spPr>
            <a:xfrm rot="21494495">
              <a:off x="5681648" y="4390115"/>
              <a:ext cx="147927" cy="148020"/>
            </a:xfrm>
            <a:prstGeom prst="rect">
              <a:avLst/>
            </a:prstGeom>
            <a:noFill/>
            <a:ln w="19050" cap="sq">
              <a:solidFill>
                <a:srgbClr val="FF0000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Rectangle 76"/>
            <p:cNvSpPr>
              <a:spLocks/>
            </p:cNvSpPr>
            <p:nvPr/>
          </p:nvSpPr>
          <p:spPr>
            <a:xfrm rot="21494495">
              <a:off x="5642835" y="4346854"/>
              <a:ext cx="228600" cy="228600"/>
            </a:xfrm>
            <a:prstGeom prst="rect">
              <a:avLst/>
            </a:prstGeom>
            <a:noFill/>
            <a:ln w="6350" cap="sq">
              <a:solidFill>
                <a:srgbClr val="FF0000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1295400" y="5791200"/>
            <a:ext cx="1143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latin typeface="Arial" pitchFamily="34" charset="0"/>
                <a:cs typeface="Arial" pitchFamily="34" charset="0"/>
              </a:rPr>
              <a:t>Estimation result</a:t>
            </a:r>
            <a:endParaRPr lang="en-US" sz="1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2" name="TextBox 81"/>
          <p:cNvSpPr txBox="1"/>
          <p:nvPr/>
        </p:nvSpPr>
        <p:spPr>
          <a:xfrm>
            <a:off x="6766987" y="6525126"/>
            <a:ext cx="239706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Slide Credit: Yao/Fei-Fei</a:t>
            </a:r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59670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1" grpId="0"/>
      <p:bldP spid="22" grpId="0"/>
      <p:bldP spid="14" grpId="0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2"/>
          <p:cNvSpPr txBox="1">
            <a:spLocks/>
          </p:cNvSpPr>
          <p:nvPr/>
        </p:nvSpPr>
        <p:spPr>
          <a:xfrm>
            <a:off x="1981200" y="457200"/>
            <a:ext cx="5105400" cy="4572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Dataset and Experiment Setup</a:t>
            </a: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410200" y="2362200"/>
            <a:ext cx="2286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2000" dirty="0" smtClean="0">
                <a:latin typeface="Arial" pitchFamily="34" charset="0"/>
                <a:cs typeface="Arial" pitchFamily="34" charset="0"/>
              </a:rPr>
              <a:t> Object detection;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5410200" y="2754868"/>
            <a:ext cx="2286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2000" dirty="0" smtClean="0">
                <a:latin typeface="Arial" pitchFamily="34" charset="0"/>
                <a:cs typeface="Arial" pitchFamily="34" charset="0"/>
              </a:rPr>
              <a:t> Pose estimation;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410200" y="3135868"/>
            <a:ext cx="3048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2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Activity classification.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5334000" y="1905000"/>
            <a:ext cx="9906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u="sng" dirty="0" smtClean="0">
                <a:latin typeface="Arial" pitchFamily="34" charset="0"/>
                <a:cs typeface="Arial" pitchFamily="34" charset="0"/>
              </a:rPr>
              <a:t>Tasks:</a:t>
            </a:r>
            <a:endParaRPr lang="en-US" sz="2200" u="sng" dirty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2" name="Group 26"/>
          <p:cNvGrpSpPr/>
          <p:nvPr/>
        </p:nvGrpSpPr>
        <p:grpSpPr>
          <a:xfrm>
            <a:off x="737616" y="1066800"/>
            <a:ext cx="4062984" cy="5455623"/>
            <a:chOff x="737616" y="1066800"/>
            <a:chExt cx="4062984" cy="5455623"/>
          </a:xfrm>
        </p:grpSpPr>
        <p:pic>
          <p:nvPicPr>
            <p:cNvPr id="8" name="Picture 7" descr="image10.bmp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276856" y="1828800"/>
              <a:ext cx="1152144" cy="1645920"/>
            </a:xfrm>
            <a:prstGeom prst="rect">
              <a:avLst/>
            </a:prstGeom>
          </p:spPr>
        </p:pic>
        <p:pic>
          <p:nvPicPr>
            <p:cNvPr id="9" name="Picture 8" descr="image10.bmp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648456" y="1828800"/>
              <a:ext cx="1152144" cy="1645920"/>
            </a:xfrm>
            <a:prstGeom prst="rect">
              <a:avLst/>
            </a:prstGeom>
          </p:spPr>
        </p:pic>
        <p:pic>
          <p:nvPicPr>
            <p:cNvPr id="10" name="Picture 9" descr="image17.bmp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90016" y="4069080"/>
              <a:ext cx="1152144" cy="1645920"/>
            </a:xfrm>
            <a:prstGeom prst="rect">
              <a:avLst/>
            </a:prstGeom>
          </p:spPr>
        </p:pic>
        <p:pic>
          <p:nvPicPr>
            <p:cNvPr id="11" name="Picture 10" descr="image09.bmp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261616" y="4069080"/>
              <a:ext cx="1152144" cy="1645920"/>
            </a:xfrm>
            <a:prstGeom prst="rect">
              <a:avLst/>
            </a:prstGeom>
          </p:spPr>
        </p:pic>
        <p:pic>
          <p:nvPicPr>
            <p:cNvPr id="12" name="Picture 11" descr="image34.bmp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633216" y="4069080"/>
              <a:ext cx="1152144" cy="1645920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737616" y="6230035"/>
              <a:ext cx="1548384" cy="292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00" dirty="0" smtClean="0">
                  <a:latin typeface="Arial" pitchFamily="34" charset="0"/>
                  <a:cs typeface="Arial" pitchFamily="34" charset="0"/>
                </a:rPr>
                <a:t>[Gupta et al, 2009]</a:t>
              </a:r>
              <a:endParaRPr lang="en-US" sz="13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813816" y="3429000"/>
              <a:ext cx="14478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smtClean="0">
                  <a:latin typeface="Arial" pitchFamily="34" charset="0"/>
                  <a:cs typeface="Arial" pitchFamily="34" charset="0"/>
                </a:rPr>
                <a:t>Cricket defensive shot</a:t>
              </a:r>
              <a:endParaRPr lang="en-US" sz="14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2261616" y="3429000"/>
              <a:ext cx="11430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smtClean="0">
                  <a:latin typeface="Arial" pitchFamily="34" charset="0"/>
                  <a:cs typeface="Arial" pitchFamily="34" charset="0"/>
                </a:rPr>
                <a:t>Cricket bowling</a:t>
              </a:r>
              <a:endParaRPr lang="en-US" sz="14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3633216" y="3429000"/>
              <a:ext cx="11430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smtClean="0">
                  <a:latin typeface="Arial" pitchFamily="34" charset="0"/>
                  <a:cs typeface="Arial" pitchFamily="34" charset="0"/>
                </a:rPr>
                <a:t>Croquet shot</a:t>
              </a:r>
              <a:endParaRPr lang="en-US" sz="14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890016" y="5648980"/>
              <a:ext cx="11430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smtClean="0">
                  <a:latin typeface="Arial" pitchFamily="34" charset="0"/>
                  <a:cs typeface="Arial" pitchFamily="34" charset="0"/>
                </a:rPr>
                <a:t>Tennis forehand</a:t>
              </a:r>
              <a:endParaRPr lang="en-US" sz="14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2261616" y="5648980"/>
              <a:ext cx="11430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smtClean="0">
                  <a:latin typeface="Arial" pitchFamily="34" charset="0"/>
                  <a:cs typeface="Arial" pitchFamily="34" charset="0"/>
                </a:rPr>
                <a:t>Tennis serve</a:t>
              </a:r>
              <a:endParaRPr lang="en-US" sz="14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3633216" y="5648980"/>
              <a:ext cx="11430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smtClean="0">
                  <a:latin typeface="Arial" pitchFamily="34" charset="0"/>
                  <a:cs typeface="Arial" pitchFamily="34" charset="0"/>
                </a:rPr>
                <a:t>Volleyball smash</a:t>
              </a:r>
              <a:endParaRPr lang="en-US" sz="14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813816" y="1066800"/>
              <a:ext cx="28194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latin typeface="Arial" pitchFamily="34" charset="0"/>
                  <a:cs typeface="Arial" pitchFamily="34" charset="0"/>
                </a:rPr>
                <a:t>Sport data set</a:t>
              </a:r>
              <a:r>
                <a:rPr lang="en-US" dirty="0" smtClean="0">
                  <a:latin typeface="Arial" pitchFamily="34" charset="0"/>
                  <a:cs typeface="Arial" pitchFamily="34" charset="0"/>
                </a:rPr>
                <a:t>: 6 classes</a:t>
              </a:r>
              <a:endParaRPr lang="en-US" dirty="0"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22" name="Picture 21" descr="image02.bmp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905256" y="1828800"/>
              <a:ext cx="1152144" cy="1645920"/>
            </a:xfrm>
            <a:prstGeom prst="rect">
              <a:avLst/>
            </a:prstGeom>
          </p:spPr>
        </p:pic>
        <p:sp>
          <p:nvSpPr>
            <p:cNvPr id="26" name="TextBox 25"/>
            <p:cNvSpPr txBox="1"/>
            <p:nvPr/>
          </p:nvSpPr>
          <p:spPr>
            <a:xfrm>
              <a:off x="890016" y="1383268"/>
              <a:ext cx="36576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latin typeface="Arial" pitchFamily="34" charset="0"/>
                  <a:cs typeface="Arial" pitchFamily="34" charset="0"/>
                </a:rPr>
                <a:t>180 training &amp; 120 testing images</a:t>
              </a:r>
              <a:endParaRPr lang="en-US" dirty="0"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27" name="TextBox 26"/>
          <p:cNvSpPr txBox="1"/>
          <p:nvPr/>
        </p:nvSpPr>
        <p:spPr>
          <a:xfrm>
            <a:off x="6766987" y="6525126"/>
            <a:ext cx="239706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Slide Credit: Yao/Fei-Fei</a:t>
            </a:r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1716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2"/>
          <p:cNvSpPr txBox="1">
            <a:spLocks/>
          </p:cNvSpPr>
          <p:nvPr/>
        </p:nvSpPr>
        <p:spPr>
          <a:xfrm>
            <a:off x="685800" y="381000"/>
            <a:ext cx="7848600" cy="5334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7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Activity Classification Results</a:t>
            </a:r>
            <a:endParaRPr kumimoji="0" lang="en-US" sz="27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pic>
        <p:nvPicPr>
          <p:cNvPr id="28" name="Picture 27" descr="accuracy.em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85800" y="1489501"/>
            <a:ext cx="3316711" cy="2514600"/>
          </a:xfrm>
          <a:prstGeom prst="rect">
            <a:avLst/>
          </a:prstGeom>
        </p:spPr>
      </p:pic>
      <p:pic>
        <p:nvPicPr>
          <p:cNvPr id="91" name="Picture 90" descr="image07.bmp"/>
          <p:cNvPicPr>
            <a:picLocks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181600" y="1493520"/>
            <a:ext cx="914400" cy="1097280"/>
          </a:xfrm>
          <a:prstGeom prst="rect">
            <a:avLst/>
          </a:prstGeom>
        </p:spPr>
      </p:pic>
      <p:pic>
        <p:nvPicPr>
          <p:cNvPr id="92" name="Picture 91" descr="image10.bmp"/>
          <p:cNvPicPr>
            <a:picLocks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172200" y="1493520"/>
            <a:ext cx="914400" cy="1097280"/>
          </a:xfrm>
          <a:prstGeom prst="rect">
            <a:avLst/>
          </a:prstGeom>
        </p:spPr>
      </p:pic>
      <p:pic>
        <p:nvPicPr>
          <p:cNvPr id="93" name="Picture 92" descr="image23.bmp"/>
          <p:cNvPicPr>
            <a:picLocks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162800" y="1493520"/>
            <a:ext cx="914400" cy="1097280"/>
          </a:xfrm>
          <a:prstGeom prst="rect">
            <a:avLst/>
          </a:prstGeom>
        </p:spPr>
      </p:pic>
      <p:pic>
        <p:nvPicPr>
          <p:cNvPr id="94" name="Picture 93" descr="image17.bmp"/>
          <p:cNvPicPr>
            <a:picLocks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181600" y="2712720"/>
            <a:ext cx="914400" cy="1097280"/>
          </a:xfrm>
          <a:prstGeom prst="rect">
            <a:avLst/>
          </a:prstGeom>
        </p:spPr>
      </p:pic>
      <p:pic>
        <p:nvPicPr>
          <p:cNvPr id="95" name="Picture 94" descr="image26.bmp"/>
          <p:cNvPicPr>
            <a:picLocks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172200" y="2712720"/>
            <a:ext cx="914400" cy="1097280"/>
          </a:xfrm>
          <a:prstGeom prst="rect">
            <a:avLst/>
          </a:prstGeom>
        </p:spPr>
      </p:pic>
      <p:pic>
        <p:nvPicPr>
          <p:cNvPr id="96" name="Picture 95" descr="image43.bmp"/>
          <p:cNvPicPr>
            <a:picLocks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7162800" y="2712720"/>
            <a:ext cx="914400" cy="1097280"/>
          </a:xfrm>
          <a:prstGeom prst="rect">
            <a:avLst/>
          </a:prstGeom>
        </p:spPr>
      </p:pic>
      <p:sp>
        <p:nvSpPr>
          <p:cNvPr id="97" name="TextBox 96"/>
          <p:cNvSpPr txBox="1"/>
          <p:nvPr/>
        </p:nvSpPr>
        <p:spPr>
          <a:xfrm>
            <a:off x="4267200" y="1381780"/>
            <a:ext cx="914400" cy="584775"/>
          </a:xfrm>
          <a:prstGeom prst="rect">
            <a:avLst/>
          </a:prstGeom>
          <a:solidFill>
            <a:schemeClr val="bg1"/>
          </a:solidFill>
          <a:ln w="25400">
            <a:noFill/>
            <a:miter lim="800000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latin typeface="Arial" pitchFamily="34" charset="0"/>
                <a:cs typeface="Arial" pitchFamily="34" charset="0"/>
              </a:rPr>
              <a:t>Cricket shot</a:t>
            </a:r>
            <a:endParaRPr lang="en-US" sz="1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8" name="TextBox 97"/>
          <p:cNvSpPr txBox="1"/>
          <p:nvPr/>
        </p:nvSpPr>
        <p:spPr>
          <a:xfrm>
            <a:off x="4191000" y="2667000"/>
            <a:ext cx="990600" cy="584775"/>
          </a:xfrm>
          <a:prstGeom prst="rect">
            <a:avLst/>
          </a:prstGeom>
          <a:solidFill>
            <a:schemeClr val="bg1"/>
          </a:solidFill>
          <a:ln w="25400">
            <a:noFill/>
            <a:miter lim="800000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latin typeface="Arial" pitchFamily="34" charset="0"/>
                <a:cs typeface="Arial" pitchFamily="34" charset="0"/>
              </a:rPr>
              <a:t>Tennis forehand</a:t>
            </a:r>
            <a:endParaRPr lang="en-US" sz="16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83300" name="Picture 4"/>
          <p:cNvPicPr>
            <a:picLocks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590800" y="4343400"/>
            <a:ext cx="128016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3301" name="Picture 5"/>
          <p:cNvPicPr>
            <a:picLocks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09600" y="4343400"/>
            <a:ext cx="13716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3302" name="Picture 6"/>
          <p:cNvPicPr>
            <a:picLocks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6400800" y="4343400"/>
            <a:ext cx="173736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3303" name="Picture 7"/>
          <p:cNvPicPr>
            <a:picLocks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4495800" y="4343400"/>
            <a:ext cx="146304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Rectangle 21"/>
          <p:cNvSpPr/>
          <p:nvPr/>
        </p:nvSpPr>
        <p:spPr>
          <a:xfrm>
            <a:off x="2971800" y="3657600"/>
            <a:ext cx="609600" cy="381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TextBox 82"/>
          <p:cNvSpPr txBox="1"/>
          <p:nvPr/>
        </p:nvSpPr>
        <p:spPr>
          <a:xfrm>
            <a:off x="2743200" y="3657600"/>
            <a:ext cx="1447800" cy="584775"/>
          </a:xfrm>
          <a:prstGeom prst="rect">
            <a:avLst/>
          </a:prstGeom>
          <a:noFill/>
          <a:ln w="25400">
            <a:noFill/>
            <a:miter lim="800000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latin typeface="Arial" pitchFamily="34" charset="0"/>
                <a:cs typeface="Arial" pitchFamily="34" charset="0"/>
              </a:rPr>
              <a:t>Bag-of-words</a:t>
            </a:r>
          </a:p>
          <a:p>
            <a:pPr algn="ctr"/>
            <a:r>
              <a:rPr lang="en-US" sz="1600" dirty="0" smtClean="0">
                <a:latin typeface="Arial" pitchFamily="34" charset="0"/>
                <a:cs typeface="Arial" pitchFamily="34" charset="0"/>
              </a:rPr>
              <a:t>SIFT+SVM</a:t>
            </a:r>
            <a:endParaRPr lang="en-US" sz="1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2133600" y="3657600"/>
            <a:ext cx="609600" cy="381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1905000" y="3657600"/>
            <a:ext cx="990600" cy="584775"/>
          </a:xfrm>
          <a:prstGeom prst="rect">
            <a:avLst/>
          </a:prstGeom>
          <a:noFill/>
          <a:ln w="25400">
            <a:noFill/>
            <a:miter lim="800000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latin typeface="Arial" pitchFamily="34" charset="0"/>
                <a:cs typeface="Arial" pitchFamily="34" charset="0"/>
              </a:rPr>
              <a:t>Gupta et al, 2009</a:t>
            </a:r>
            <a:endParaRPr lang="en-US" sz="1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1295400" y="3657600"/>
            <a:ext cx="609600" cy="381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/>
          <p:cNvSpPr txBox="1"/>
          <p:nvPr/>
        </p:nvSpPr>
        <p:spPr>
          <a:xfrm>
            <a:off x="1143000" y="3657600"/>
            <a:ext cx="762000" cy="584775"/>
          </a:xfrm>
          <a:prstGeom prst="rect">
            <a:avLst/>
          </a:prstGeom>
          <a:noFill/>
          <a:ln w="25400">
            <a:noFill/>
            <a:miter lim="800000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latin typeface="Arial" pitchFamily="34" charset="0"/>
                <a:cs typeface="Arial" pitchFamily="34" charset="0"/>
              </a:rPr>
              <a:t>Our model</a:t>
            </a:r>
            <a:endParaRPr lang="en-US" sz="1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6766987" y="6525126"/>
            <a:ext cx="239706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Slide Credit: Yao/Fei-Fei</a:t>
            </a:r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422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More results</a:t>
            </a:r>
            <a:endParaRPr lang="en-US" dirty="0"/>
          </a:p>
        </p:txBody>
      </p:sp>
      <p:pic>
        <p:nvPicPr>
          <p:cNvPr id="2058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143000"/>
            <a:ext cx="7239000" cy="51380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 rot="16200000">
            <a:off x="301000" y="2787313"/>
            <a:ext cx="14670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Independent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 rot="16200000">
            <a:off x="301000" y="5361726"/>
            <a:ext cx="14670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Independent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 rot="16200000">
            <a:off x="698544" y="1612944"/>
            <a:ext cx="6719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Joint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 rot="16200000">
            <a:off x="698544" y="4037524"/>
            <a:ext cx="6719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Joint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9317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Take-home messages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Action recognition is an open problem.  </a:t>
            </a:r>
          </a:p>
          <a:p>
            <a:pPr lvl="1"/>
            <a:r>
              <a:rPr lang="en-US" dirty="0" smtClean="0"/>
              <a:t>How to define actions?</a:t>
            </a:r>
          </a:p>
          <a:p>
            <a:pPr lvl="1"/>
            <a:r>
              <a:rPr lang="en-US" dirty="0" smtClean="0"/>
              <a:t>How to infer them?</a:t>
            </a:r>
          </a:p>
          <a:p>
            <a:pPr lvl="1"/>
            <a:r>
              <a:rPr lang="en-US" dirty="0" smtClean="0"/>
              <a:t>What are good visual cues? </a:t>
            </a:r>
          </a:p>
          <a:p>
            <a:pPr lvl="1"/>
            <a:r>
              <a:rPr lang="en-US" dirty="0" smtClean="0"/>
              <a:t>How do we incorporate higher level reasoning?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5390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Take-home messages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Some work done, but it is just the beginning of exploring the problem.  So far…</a:t>
            </a:r>
          </a:p>
          <a:p>
            <a:pPr lvl="1"/>
            <a:r>
              <a:rPr lang="en-US" dirty="0"/>
              <a:t>Actions are mainly </a:t>
            </a:r>
            <a:r>
              <a:rPr lang="en-US" dirty="0" smtClean="0"/>
              <a:t>categorical (could be framed in terms of effect or intent)</a:t>
            </a:r>
          </a:p>
          <a:p>
            <a:pPr lvl="1"/>
            <a:r>
              <a:rPr lang="en-US" dirty="0" smtClean="0"/>
              <a:t>Just </a:t>
            </a:r>
            <a:r>
              <a:rPr lang="en-US" dirty="0" smtClean="0"/>
              <a:t>a couple works on how to incorporate pose and </a:t>
            </a:r>
            <a:r>
              <a:rPr lang="en-US" dirty="0" smtClean="0"/>
              <a:t>objects (though recently more datasets getting into this)</a:t>
            </a:r>
            <a:endParaRPr lang="en-US" dirty="0" smtClean="0"/>
          </a:p>
          <a:p>
            <a:pPr lvl="1"/>
            <a:r>
              <a:rPr lang="en-US" dirty="0" smtClean="0"/>
              <a:t>Not much idea of how to reason about long-term activities or to describe video sequences</a:t>
            </a:r>
            <a:endParaRPr lang="en-US" dirty="0"/>
          </a:p>
          <a:p>
            <a:endParaRPr lang="en-US" dirty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250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Next class: 3D Scenes and Context</a:t>
            </a:r>
            <a:endParaRPr lang="en-US" dirty="0"/>
          </a:p>
        </p:txBody>
      </p:sp>
      <p:pic>
        <p:nvPicPr>
          <p:cNvPr id="2048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6338" y="1066800"/>
            <a:ext cx="6791325" cy="5267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33471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Example results</a:t>
            </a:r>
          </a:p>
        </p:txBody>
      </p:sp>
      <p:sp>
        <p:nvSpPr>
          <p:cNvPr id="491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49156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990600"/>
            <a:ext cx="7162800" cy="5157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57" name="Rectangle 5"/>
          <p:cNvSpPr>
            <a:spLocks noChangeArrowheads="1"/>
          </p:cNvSpPr>
          <p:nvPr/>
        </p:nvSpPr>
        <p:spPr bwMode="auto">
          <a:xfrm>
            <a:off x="533400" y="6324600"/>
            <a:ext cx="80073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b="0" dirty="0">
                <a:hlinkClick r:id="rId4"/>
              </a:rPr>
              <a:t>http://www.ics.uci.edu/~dramanan/papers/pose/index.html</a:t>
            </a:r>
            <a:endParaRPr lang="en-US" b="0" dirty="0"/>
          </a:p>
        </p:txBody>
      </p:sp>
    </p:spTree>
    <p:extLst>
      <p:ext uri="{BB962C8B-B14F-4D97-AF65-F5344CB8AC3E}">
        <p14:creationId xmlns:p14="http://schemas.microsoft.com/office/powerpoint/2010/main" val="1795663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Video</a:t>
            </a:r>
            <a:endParaRPr lang="en-US" dirty="0"/>
          </a:p>
        </p:txBody>
      </p:sp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533400" y="6324600"/>
            <a:ext cx="80073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b="0" dirty="0">
                <a:hlinkClick r:id="rId4"/>
              </a:rPr>
              <a:t>http://www.ics.uci.edu/~dramanan/papers/pose/index.html</a:t>
            </a:r>
            <a:endParaRPr lang="en-US" b="0" dirty="0"/>
          </a:p>
        </p:txBody>
      </p:sp>
      <p:pic>
        <p:nvPicPr>
          <p:cNvPr id="6" name="kwa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35329" y="2270085"/>
            <a:ext cx="8229600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8024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74188</TotalTime>
  <Words>2599</Words>
  <Application>Microsoft Office PowerPoint</Application>
  <PresentationFormat>On-screen Show (4:3)</PresentationFormat>
  <Paragraphs>839</Paragraphs>
  <Slides>77</Slides>
  <Notes>18</Notes>
  <HiddenSlides>2</HiddenSlides>
  <MMClips>1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77</vt:i4>
      </vt:variant>
    </vt:vector>
  </HeadingPairs>
  <TitlesOfParts>
    <vt:vector size="84" baseType="lpstr">
      <vt:lpstr>Arial</vt:lpstr>
      <vt:lpstr>Calibri</vt:lpstr>
      <vt:lpstr>Segoe Script</vt:lpstr>
      <vt:lpstr>Times New Roman</vt:lpstr>
      <vt:lpstr>Office Theme</vt:lpstr>
      <vt:lpstr>Image</vt:lpstr>
      <vt:lpstr>Equation</vt:lpstr>
      <vt:lpstr>Action Recognition</vt:lpstr>
      <vt:lpstr>Last classes</vt:lpstr>
      <vt:lpstr>Tracking people</vt:lpstr>
      <vt:lpstr>Tracking people by learning their appearance</vt:lpstr>
      <vt:lpstr>Top-down method to build model:   Exploit “easy” poses</vt:lpstr>
      <vt:lpstr>Representing people</vt:lpstr>
      <vt:lpstr>Temporal model</vt:lpstr>
      <vt:lpstr>Example results</vt:lpstr>
      <vt:lpstr>Video</vt:lpstr>
      <vt:lpstr>This section: advanced topics</vt:lpstr>
      <vt:lpstr>Today: action recognition</vt:lpstr>
      <vt:lpstr>What is an action?</vt:lpstr>
      <vt:lpstr>How do we represent actions?</vt:lpstr>
      <vt:lpstr>What is the purpose of action recognition?</vt:lpstr>
      <vt:lpstr>How can we identify actions?</vt:lpstr>
      <vt:lpstr>Representing Motion</vt:lpstr>
      <vt:lpstr>Representing Motion</vt:lpstr>
      <vt:lpstr>Representing Motion</vt:lpstr>
      <vt:lpstr>Representing Motion</vt:lpstr>
      <vt:lpstr>Representing Motion</vt:lpstr>
      <vt:lpstr>Representing Motion</vt:lpstr>
      <vt:lpstr>Examples of Action Recognition Systems</vt:lpstr>
      <vt:lpstr>Action recognition as classification</vt:lpstr>
      <vt:lpstr>Remember image categorization…</vt:lpstr>
      <vt:lpstr>Remember spatial pyramids….</vt:lpstr>
      <vt:lpstr>Features for Classifying Actions</vt:lpstr>
      <vt:lpstr>Features for Classifying Actions</vt:lpstr>
      <vt:lpstr>Classification</vt:lpstr>
      <vt:lpstr>Searching the video for an action</vt:lpstr>
      <vt:lpstr>Accuracy in searching video</vt:lpstr>
      <vt:lpstr>PowerPoint Presentation</vt:lpstr>
      <vt:lpstr>Approach</vt:lpstr>
      <vt:lpstr>Results</vt:lpstr>
      <vt:lpstr>Bring on the conv-nets</vt:lpstr>
      <vt:lpstr>Action Recognition using Pose and Objects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More results</vt:lpstr>
      <vt:lpstr>Take-home messages</vt:lpstr>
      <vt:lpstr>Take-home messages</vt:lpstr>
      <vt:lpstr>Next class: 3D Scenes and Context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Derek Hoiem</dc:creator>
  <cp:lastModifiedBy>Derek</cp:lastModifiedBy>
  <cp:revision>227</cp:revision>
  <dcterms:created xsi:type="dcterms:W3CDTF">2009-12-16T02:55:56Z</dcterms:created>
  <dcterms:modified xsi:type="dcterms:W3CDTF">2017-04-20T15:12:48Z</dcterms:modified>
</cp:coreProperties>
</file>