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25" r:id="rId2"/>
    <p:sldId id="847" r:id="rId3"/>
    <p:sldId id="862" r:id="rId4"/>
    <p:sldId id="860" r:id="rId5"/>
    <p:sldId id="849" r:id="rId6"/>
    <p:sldId id="851" r:id="rId7"/>
    <p:sldId id="800" r:id="rId8"/>
    <p:sldId id="852" r:id="rId9"/>
    <p:sldId id="801" r:id="rId10"/>
    <p:sldId id="802" r:id="rId11"/>
    <p:sldId id="803" r:id="rId12"/>
    <p:sldId id="805" r:id="rId13"/>
    <p:sldId id="806" r:id="rId14"/>
    <p:sldId id="807" r:id="rId15"/>
    <p:sldId id="858" r:id="rId16"/>
    <p:sldId id="808" r:id="rId17"/>
    <p:sldId id="809" r:id="rId18"/>
    <p:sldId id="810" r:id="rId19"/>
    <p:sldId id="812" r:id="rId20"/>
    <p:sldId id="813" r:id="rId21"/>
    <p:sldId id="814" r:id="rId22"/>
    <p:sldId id="815" r:id="rId23"/>
    <p:sldId id="816" r:id="rId24"/>
    <p:sldId id="817" r:id="rId25"/>
    <p:sldId id="818" r:id="rId26"/>
    <p:sldId id="819" r:id="rId27"/>
    <p:sldId id="820" r:id="rId28"/>
    <p:sldId id="821" r:id="rId29"/>
    <p:sldId id="822" r:id="rId30"/>
    <p:sldId id="863" r:id="rId31"/>
    <p:sldId id="867" r:id="rId32"/>
    <p:sldId id="823" r:id="rId33"/>
    <p:sldId id="825" r:id="rId34"/>
    <p:sldId id="826" r:id="rId35"/>
    <p:sldId id="824" r:id="rId36"/>
    <p:sldId id="827" r:id="rId37"/>
    <p:sldId id="868" r:id="rId38"/>
    <p:sldId id="828" r:id="rId39"/>
    <p:sldId id="829" r:id="rId40"/>
    <p:sldId id="830" r:id="rId41"/>
    <p:sldId id="831" r:id="rId42"/>
    <p:sldId id="838" r:id="rId43"/>
    <p:sldId id="864" r:id="rId44"/>
    <p:sldId id="859" r:id="rId45"/>
    <p:sldId id="854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 autoAdjust="0"/>
    <p:restoredTop sz="94466" autoAdjust="0"/>
  </p:normalViewPr>
  <p:slideViewPr>
    <p:cSldViewPr>
      <p:cViewPr varScale="1">
        <p:scale>
          <a:sx n="38" d="100"/>
          <a:sy n="38" d="100"/>
        </p:scale>
        <p:origin x="10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0.wmf"/><Relationship Id="rId1" Type="http://schemas.openxmlformats.org/officeDocument/2006/relationships/image" Target="../media/image1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02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/>
              <a:pPr/>
              <a:t>18</a:t>
            </a:fld>
            <a:endParaRPr lang="en-US" sz="11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224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3221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3124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963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1011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/>
              <a:pPr/>
              <a:t>23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06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943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9208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142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0738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947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/>
              <a:pPr/>
              <a:t>28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0647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/>
              <a:pPr/>
              <a:t>29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9919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32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6447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33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6529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87F0C1-3F19-4F35-8226-A00693D67481}" type="slidenum">
              <a:rPr lang="en-US" sz="1100" b="0"/>
              <a:pPr/>
              <a:t>34</a:t>
            </a:fld>
            <a:endParaRPr lang="en-US" sz="11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1235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35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432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10587-62B7-40F1-AF15-3E44629700DE}" type="slidenum">
              <a:rPr lang="en-US" sz="1100" b="0"/>
              <a:pPr/>
              <a:t>36</a:t>
            </a:fld>
            <a:endParaRPr lang="en-US" sz="11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7478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/>
              <a:pPr/>
              <a:t>38</a:t>
            </a:fld>
            <a:endParaRPr lang="en-US" sz="11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162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/>
              <a:pPr/>
              <a:t>39</a:t>
            </a:fld>
            <a:endParaRPr lang="en-US" sz="11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850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5068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/>
              <a:pPr/>
              <a:t>40</a:t>
            </a:fld>
            <a:endParaRPr lang="en-US" sz="11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1885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/>
              <a:pPr/>
              <a:t>41</a:t>
            </a:fld>
            <a:endParaRPr lang="en-US" sz="11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867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76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43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896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54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0438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481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083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345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760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5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2" Type="http://schemas.openxmlformats.org/officeDocument/2006/relationships/hyperlink" Target="https://www.youtube.com/watch?v=DiZHQ4peqj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s://www.youtube.com/watch?v=_Ahy0Gh69-M" TargetMode="External"/><Relationship Id="rId4" Type="http://schemas.openxmlformats.org/officeDocument/2006/relationships/hyperlink" Target="http://www.youtube.com/watch?v=i_bZNVmhJ2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5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53.bin"/><Relationship Id="rId4" Type="http://schemas.openxmlformats.org/officeDocument/2006/relationships/hyperlink" Target="http://www.robots.ox.ac.uk/~ab/abstracts/ijcv98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AuTgsiM2-8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www.youtube.com/watch?v=aUkBa1zMKv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tIjufInUqZM" TargetMode="External"/><Relationship Id="rId5" Type="http://schemas.openxmlformats.org/officeDocument/2006/relationships/hyperlink" Target="http://www.youtube.com/watch?v=wCMk-pHzScE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://www.cvlibs.net/publications/Brubaker2013CVPR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10.07945.pdf" TargetMode="External"/><Relationship Id="rId2" Type="http://schemas.openxmlformats.org/officeDocument/2006/relationships/hyperlink" Target="https://www.youtube.com/watch?v=zYM7G5qd09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55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56.bin"/><Relationship Id="rId9" Type="http://schemas.openxmlformats.org/officeDocument/2006/relationships/hyperlink" Target="http://www.ics.uci.edu/~dramanan/papers/trackingpeople/index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Tracking Objects with Dynamics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04/18/17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6575660"/>
            <a:ext cx="6702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slides from Amin Sadeghi, Lana Lazebnik,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Deva Ramanan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9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4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5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9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4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92074586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5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40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/>
              <a:t>X</a:t>
            </a:r>
            <a:r>
              <a:rPr lang="en-US" sz="1800" b="0" baseline="-25000" dirty="0"/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baseline="-25000"/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/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77900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41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Y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X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33219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state:</a:t>
            </a:r>
          </a:p>
          <a:p>
            <a:pPr marL="457200" lvl="1" indent="0">
              <a:buNone/>
            </a:pPr>
            <a:r>
              <a:rPr lang="en-US" dirty="0" smtClean="0"/>
              <a:t>Likelihood of observation given the state:</a:t>
            </a:r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11248"/>
              </p:ext>
            </p:extLst>
          </p:nvPr>
        </p:nvGraphicFramePr>
        <p:xfrm>
          <a:off x="7315200" y="1524000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3" name="Equation" r:id="rId3" imgW="698400" imgH="253800" progId="Equation.3">
                  <p:embed/>
                </p:oleObj>
              </mc:Choice>
              <mc:Fallback>
                <p:oleObj name="Equation" r:id="rId3" imgW="6984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524000"/>
                        <a:ext cx="1519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23627"/>
              </p:ext>
            </p:extLst>
          </p:nvPr>
        </p:nvGraphicFramePr>
        <p:xfrm>
          <a:off x="7294563" y="2057400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4" name="Equation" r:id="rId5" imgW="558720" imgH="253800" progId="Equation.3">
                  <p:embed/>
                </p:oleObj>
              </mc:Choice>
              <mc:Fallback>
                <p:oleObj name="Equation" r:id="rId5" imgW="5587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563" y="2057400"/>
                        <a:ext cx="12398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872799"/>
              </p:ext>
            </p:extLst>
          </p:nvPr>
        </p:nvGraphicFramePr>
        <p:xfrm>
          <a:off x="6096000" y="320040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45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0040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5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3429000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1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6858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Predict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predict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correct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25113"/>
              </p:ext>
            </p:extLst>
          </p:nvPr>
        </p:nvGraphicFramePr>
        <p:xfrm>
          <a:off x="3981450" y="3048000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7" name="Equation" r:id="rId4" imgW="1054080" imgH="253800" progId="Equation.3">
                  <p:embed/>
                </p:oleObj>
              </mc:Choice>
              <mc:Fallback>
                <p:oleObj name="Equation" r:id="rId4" imgW="10540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48000"/>
                        <a:ext cx="22955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121861"/>
              </p:ext>
            </p:extLst>
          </p:nvPr>
        </p:nvGraphicFramePr>
        <p:xfrm>
          <a:off x="5410200" y="3452900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8" name="Equation" r:id="rId6" imgW="1244520" imgH="253800" progId="Equation.3">
                  <p:embed/>
                </p:oleObj>
              </mc:Choice>
              <mc:Fallback>
                <p:oleObj name="Equation" r:id="rId6" imgW="1244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52900"/>
                        <a:ext cx="27114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6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6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4038600"/>
            <a:ext cx="8839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Tracking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Goal: Locating a moving object/part across video frames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This Class: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pl-PL" dirty="0" err="1" smtClean="0"/>
              <a:t>Examples</a:t>
            </a:r>
            <a:r>
              <a:rPr lang="pl-PL" dirty="0" smtClean="0"/>
              <a:t> and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probabilistic tracking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Kalman </a:t>
            </a:r>
            <a:r>
              <a:rPr lang="pl-PL" dirty="0" err="1" smtClean="0"/>
              <a:t>Filter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err="1" smtClean="0"/>
              <a:t>Particle</a:t>
            </a:r>
            <a:r>
              <a:rPr lang="pl-PL" dirty="0" smtClean="0"/>
              <a:t> </a:t>
            </a:r>
            <a:r>
              <a:rPr lang="pl-PL" dirty="0" err="1" smtClean="0"/>
              <a:t>Filter</a:t>
            </a: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287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10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11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12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13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34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35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436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Independence assumption</a:t>
            </a:r>
            <a:endParaRPr lang="en-US" sz="2800" b="0" baseline="-2500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36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37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0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8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9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60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61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1" name="Equation" r:id="rId4" imgW="952200" imgH="253800" progId="Equation.3">
                  <p:embed/>
                </p:oleObj>
              </mc:Choice>
              <mc:Fallback>
                <p:oleObj name="Equation" r:id="rId4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2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50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9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10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11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12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60589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4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69072" y="5211763"/>
            <a:ext cx="7853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6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7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1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07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8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9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0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1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09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1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2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3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34550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4" name="Equation" r:id="rId9" imgW="2552400" imgH="1396800" progId="Equation.3">
                  <p:embed/>
                </p:oleObj>
              </mc:Choice>
              <mc:Fallback>
                <p:oleObj name="Equation" r:id="rId9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5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Prediction: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6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7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39370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 (all the integrals can be done in closed form)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1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Traffic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www.youtube.com/watch?v=DiZHQ4peqjg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https://www.youtube.com/watch?v=_</a:t>
            </a:r>
            <a:r>
              <a:rPr lang="pl-PL" sz="2800" dirty="0" smtClean="0">
                <a:hlinkClick r:id="rId5"/>
              </a:rPr>
              <a:t>Ahy0Gh69-M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smtClean="0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</a:t>
            </a:r>
            <a:r>
              <a:rPr lang="en-US" sz="2800" dirty="0" smtClean="0">
                <a:hlinkClick r:id="rId6"/>
              </a:rPr>
              <a:t>www.youtube.com/watch?v=NCtYdUEMotg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9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705600" y="4876800"/>
            <a:ext cx="609600" cy="609600"/>
          </a:xfrm>
          <a:prstGeom prst="down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3886200" y="5562600"/>
            <a:ext cx="1600200" cy="609600"/>
          </a:xfrm>
          <a:prstGeom prst="right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Frame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01980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27738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15" name="Snip Single Corner Rectangle 14"/>
          <p:cNvSpPr/>
          <p:nvPr/>
        </p:nvSpPr>
        <p:spPr>
          <a:xfrm>
            <a:off x="5791200" y="5638800"/>
            <a:ext cx="2514600" cy="99060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Update Location, Velocity, etc.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33528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3" name="Right Arrow Callout 2"/>
          <p:cNvSpPr/>
          <p:nvPr/>
        </p:nvSpPr>
        <p:spPr>
          <a:xfrm>
            <a:off x="4419600" y="2286000"/>
            <a:ext cx="1219200" cy="2438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3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600" y="2286000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510918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low_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286000" cy="1524000"/>
          </a:xfrm>
          <a:prstGeom prst="rect">
            <a:avLst/>
          </a:prstGeom>
        </p:spPr>
      </p:pic>
      <p:pic>
        <p:nvPicPr>
          <p:cNvPr id="21" name="Picture 20" descr="slow_p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43400"/>
            <a:ext cx="2286000" cy="1524000"/>
          </a:xfrm>
          <a:prstGeom prst="rect">
            <a:avLst/>
          </a:prstGeom>
        </p:spPr>
      </p:pic>
      <p:pic>
        <p:nvPicPr>
          <p:cNvPr id="22" name="Picture 21" descr="slow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286000" cy="1524000"/>
          </a:xfrm>
          <a:prstGeom prst="rect">
            <a:avLst/>
          </a:prstGeom>
        </p:spPr>
      </p:pic>
      <p:pic>
        <p:nvPicPr>
          <p:cNvPr id="25" name="Picture 24" descr="slow_g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2286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53046" y="183898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48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7724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9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7724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Decent model if there is just one object, but localization is imprecise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endParaRPr lang="en-US" dirty="0" smtClean="0"/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352800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the state distribution non-parametrically</a:t>
            </a:r>
          </a:p>
          <a:p>
            <a:r>
              <a:rPr lang="en-US" sz="2800" dirty="0" smtClean="0"/>
              <a:t>Prediction: Sample possible values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for the previous state</a:t>
            </a:r>
          </a:p>
          <a:p>
            <a:r>
              <a:rPr lang="en-US" sz="2800" dirty="0" smtClean="0"/>
              <a:t>Correction: Compute likelihood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based on weighted samples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71600" y="854075"/>
          <a:ext cx="64008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3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54075"/>
                        <a:ext cx="64008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/>
              <a:t>M. Isard and A. Blake, </a:t>
            </a:r>
            <a:r>
              <a:rPr lang="en-US" sz="1800" b="0">
                <a:hlinkClick r:id="rId4"/>
              </a:rPr>
              <a:t>CONDENSATION -- conditional density propagation for visual tracking</a:t>
            </a:r>
            <a:r>
              <a:rPr lang="en-US" sz="1800" b="0"/>
              <a:t>, IJCV 29(1):5-28, 1998</a:t>
            </a:r>
          </a:p>
        </p:txBody>
      </p:sp>
      <p:graphicFrame>
        <p:nvGraphicFramePr>
          <p:cNvPr id="22530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6248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1" name="Image" r:id="rId5" imgW="9168254" imgH="6653968" progId="Photoshop.Image.10">
                  <p:embed/>
                </p:oleObj>
              </mc:Choice>
              <mc:Fallback>
                <p:oleObj name="Image" r:id="rId5" imgW="9168254" imgH="6653968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248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248400" y="1143000"/>
            <a:ext cx="2895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dirty="0"/>
              <a:t>Start with weighted samples from previous time step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Sample and shift according to dynamics model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Spread due to randomness; this is predicted density </a:t>
            </a:r>
            <a:r>
              <a:rPr lang="en-US" sz="1800" b="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baseline="-25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1800" b="0" dirty="0">
                <a:latin typeface="Times New Roman" pitchFamily="18" charset="0"/>
                <a:cs typeface="Times New Roman" pitchFamily="18" charset="0"/>
              </a:rPr>
            </a:br>
            <a:endParaRPr lang="en-US" sz="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/>
              <a:t>Weight the samples</a:t>
            </a:r>
          </a:p>
          <a:p>
            <a:r>
              <a:rPr lang="en-US" sz="1800" b="0" dirty="0"/>
              <a:t>according to observation density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Arrive at corrected density estimate </a:t>
            </a:r>
            <a:r>
              <a:rPr lang="en-US" sz="1800" b="0" i="1" dirty="0"/>
              <a:t>P</a:t>
            </a:r>
            <a:r>
              <a:rPr lang="en-US" sz="1800" b="0" dirty="0"/>
              <a:t>(</a:t>
            </a:r>
            <a:r>
              <a:rPr lang="en-US" sz="1800" b="0" i="1" dirty="0" err="1"/>
              <a:t>X</a:t>
            </a:r>
            <a:r>
              <a:rPr lang="en-US" sz="1800" b="0" i="1" baseline="-25000" dirty="0" err="1"/>
              <a:t>t</a:t>
            </a:r>
            <a:r>
              <a:rPr lang="en-US" sz="1800" b="0" dirty="0" err="1"/>
              <a:t>|</a:t>
            </a:r>
            <a:r>
              <a:rPr lang="en-US" sz="1800" b="0" i="1" dirty="0" err="1"/>
              <a:t>Y</a:t>
            </a:r>
            <a:r>
              <a:rPr lang="en-US" sz="1800" b="0" i="1" baseline="-25000" dirty="0" err="1"/>
              <a:t>t</a:t>
            </a:r>
            <a:r>
              <a:rPr lang="en-US" sz="18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2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Propagation of 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49300" y="1143000"/>
          <a:ext cx="764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3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1143000"/>
                        <a:ext cx="7645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if there are multiple, confusable objects (or clutter) in the scene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filtering results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743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13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People</a:t>
            </a:r>
            <a:r>
              <a:rPr lang="en-US" sz="2400" dirty="0" smtClean="0"/>
              <a:t>: </a:t>
            </a:r>
            <a:r>
              <a:rPr lang="pl-PL" sz="2400" dirty="0">
                <a:hlinkClick r:id="rId5"/>
              </a:rPr>
              <a:t>http://</a:t>
            </a:r>
            <a:r>
              <a:rPr lang="pl-PL" sz="2400" dirty="0" err="1">
                <a:hlinkClick r:id="rId5"/>
              </a:rPr>
              <a:t>www.youtube.com</a:t>
            </a:r>
            <a:r>
              <a:rPr lang="pl-PL" sz="2400" dirty="0">
                <a:hlinkClick r:id="rId5"/>
              </a:rPr>
              <a:t>/</a:t>
            </a:r>
            <a:r>
              <a:rPr lang="pl-PL" sz="2400" dirty="0" err="1">
                <a:hlinkClick r:id="rId5"/>
              </a:rPr>
              <a:t>watch?v</a:t>
            </a:r>
            <a:r>
              <a:rPr lang="pl-PL" sz="2400" dirty="0">
                <a:hlinkClick r:id="rId5"/>
              </a:rPr>
              <a:t>=</a:t>
            </a:r>
            <a:r>
              <a:rPr lang="pl-PL" sz="2400" dirty="0" err="1">
                <a:hlinkClick r:id="rId5"/>
              </a:rPr>
              <a:t>wCMk-</a:t>
            </a:r>
            <a:r>
              <a:rPr lang="pl-PL" sz="2400" dirty="0" err="1" smtClean="0">
                <a:hlinkClick r:id="rId5"/>
              </a:rPr>
              <a:t>pHzScE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Hand</a:t>
            </a:r>
            <a:r>
              <a:rPr lang="en-US" sz="2400" dirty="0" smtClean="0"/>
              <a:t>: </a:t>
            </a:r>
            <a:r>
              <a:rPr lang="pl-PL" sz="2400" dirty="0">
                <a:hlinkClick r:id="rId6"/>
              </a:rPr>
              <a:t>http://www.youtube.com/watch?v=</a:t>
            </a:r>
            <a:r>
              <a:rPr lang="pl-PL" sz="2400" dirty="0" smtClean="0">
                <a:hlinkClick r:id="rId6"/>
              </a:rPr>
              <a:t>tIjufInUqZM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91732" y="6330434"/>
            <a:ext cx="814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</a:t>
            </a:r>
            <a:r>
              <a:rPr lang="en-US" dirty="0"/>
              <a:t>informal explanation: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www.youtube.com/watch?v=aUkBa1zMKv4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3027" y="2662535"/>
            <a:ext cx="8039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Localization </a:t>
            </a:r>
            <a:r>
              <a:rPr lang="en-US" dirty="0"/>
              <a:t>(similar model):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www.youtube.com/watch?v=rAuTgsiM2-8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www.cvlibs.net/publications/Brubaker2013CVPR.pdf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083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MD-Net</a:t>
            </a:r>
            <a:br>
              <a:rPr lang="en-US" dirty="0" smtClean="0"/>
            </a:br>
            <a:r>
              <a:rPr lang="en-US" dirty="0" smtClean="0"/>
              <a:t>(tracking by detection)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32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Offline, train to differentiate between target object and background for K targets</a:t>
            </a:r>
          </a:p>
          <a:p>
            <a:r>
              <a:rPr lang="en-US" dirty="0" smtClean="0"/>
              <a:t>Online, fine-tune for target in new sequence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0" y="64008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hlinkClick r:id="rId2"/>
              </a:rPr>
              <a:t>https://www.youtube.com/watch?v=zYM7G5qd090</a:t>
            </a:r>
            <a:endParaRPr lang="en-US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0733" y="59153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Learning Multi-Domain Convolutional Neural Networks for Visual </a:t>
            </a:r>
            <a:r>
              <a:rPr lang="en-US" dirty="0" smtClean="0">
                <a:solidFill>
                  <a:srgbClr val="000000"/>
                </a:solidFill>
                <a:latin typeface="Lucida Grande"/>
                <a:hlinkClick r:id="rId3"/>
              </a:rPr>
              <a:t>Tracking </a:t>
            </a:r>
            <a:r>
              <a:rPr lang="en-US" dirty="0" smtClean="0">
                <a:solidFill>
                  <a:srgbClr val="000000"/>
                </a:solidFill>
                <a:latin typeface="Lucida Grande"/>
              </a:rPr>
              <a:t>– Nam and Han CVPR 2016</a:t>
            </a:r>
            <a:endParaRPr lang="en-US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3" y="1208882"/>
            <a:ext cx="813596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076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Getting observation and dynamics models</a:t>
            </a:r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model: usually specify using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3998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Motion capture</a:t>
            </a:r>
          </a:p>
          <a:p>
            <a:r>
              <a:rPr lang="en-US" dirty="0" smtClean="0"/>
              <a:t>Augmented Reality</a:t>
            </a:r>
            <a:endParaRPr lang="en-US" sz="2400" dirty="0"/>
          </a:p>
          <a:p>
            <a:r>
              <a:rPr lang="en-US" dirty="0" smtClean="0"/>
              <a:t>Action Recognition</a:t>
            </a:r>
            <a:endParaRPr lang="en-US" sz="2400" dirty="0"/>
          </a:p>
          <a:p>
            <a:r>
              <a:rPr lang="en-US" dirty="0" smtClean="0"/>
              <a:t>Security, traffic monitoring</a:t>
            </a:r>
          </a:p>
          <a:p>
            <a:r>
              <a:rPr lang="en-US" dirty="0"/>
              <a:t>Video Compression</a:t>
            </a:r>
          </a:p>
          <a:p>
            <a:r>
              <a:rPr lang="en-US" dirty="0" smtClean="0"/>
              <a:t>Video Summarization</a:t>
            </a:r>
          </a:p>
          <a:p>
            <a:r>
              <a:rPr lang="en-US" dirty="0" smtClean="0"/>
              <a:t>Medical Screening</a:t>
            </a:r>
          </a:p>
        </p:txBody>
      </p:sp>
    </p:spTree>
    <p:extLst>
      <p:ext uri="{BB962C8B-B14F-4D97-AF65-F5344CB8AC3E}">
        <p14:creationId xmlns:p14="http://schemas.microsoft.com/office/powerpoint/2010/main" val="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  <p:pic>
        <p:nvPicPr>
          <p:cNvPr id="2" name="Picture 1" descr="fast_c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22800"/>
            <a:ext cx="2209800" cy="1473200"/>
          </a:xfrm>
          <a:prstGeom prst="rect">
            <a:avLst/>
          </a:prstGeom>
        </p:spPr>
      </p:pic>
      <p:pic>
        <p:nvPicPr>
          <p:cNvPr id="3" name="Picture 2" descr="fast_cr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22800"/>
            <a:ext cx="2209800" cy="1473200"/>
          </a:xfrm>
          <a:prstGeom prst="rect">
            <a:avLst/>
          </a:prstGeom>
        </p:spPr>
      </p:pic>
      <p:pic>
        <p:nvPicPr>
          <p:cNvPr id="4" name="Picture 3" descr="fast_c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22800"/>
            <a:ext cx="22098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260068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dynamics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observation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4572000"/>
            <a:ext cx="2438400" cy="1828800"/>
            <a:chOff x="3352800" y="2514600"/>
            <a:chExt cx="2438400" cy="18288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352800" y="2514600"/>
              <a:ext cx="24384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50292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343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191000" y="3048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62400" y="2895600"/>
              <a:ext cx="914400" cy="91440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257800" y="3276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5720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50292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45720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51816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4343400" y="3505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4572000" y="3962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886200" y="3200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343400" y="4038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862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724400" y="3657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4724400" y="2743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4419600" y="2971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9"/>
            <p:cNvSpPr>
              <a:spLocks noChangeArrowheads="1"/>
            </p:cNvSpPr>
            <p:nvPr/>
          </p:nvSpPr>
          <p:spPr bwMode="auto">
            <a:xfrm>
              <a:off x="5334000" y="3886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94090406"/>
              </p:ext>
            </p:extLst>
          </p:nvPr>
        </p:nvGraphicFramePr>
        <p:xfrm>
          <a:off x="1295400" y="4419600"/>
          <a:ext cx="3200400" cy="520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1" name="Image" r:id="rId4" imgW="4863492" imgH="7911111" progId="Photoshop.Image.10">
                  <p:embed/>
                </p:oleObj>
              </mc:Choice>
              <mc:Fallback>
                <p:oleObj name="Image" r:id="rId4" imgW="4863492" imgH="7911111" progId="Photoshop.Image.10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3200400" cy="520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1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dirty="0" smtClean="0"/>
              <a:t>Errors can accumulate over time</a:t>
            </a:r>
          </a:p>
        </p:txBody>
      </p:sp>
    </p:spTree>
    <p:extLst>
      <p:ext uri="{BB962C8B-B14F-4D97-AF65-F5344CB8AC3E}">
        <p14:creationId xmlns:p14="http://schemas.microsoft.com/office/powerpoint/2010/main" val="2198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5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6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3251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moving 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noise is reduced by trajectory smoothness</a:t>
            </a:r>
          </a:p>
          <a:p>
            <a:pPr lvl="1"/>
            <a:r>
              <a:rPr lang="en-US" sz="2400" dirty="0" smtClean="0"/>
              <a:t>Robustness to missing or weak </a:t>
            </a:r>
            <a:r>
              <a:rPr lang="en-US" sz="2400" dirty="0"/>
              <a:t>observations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5" name="Picture 4" descr="fast_c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7"/>
            <a:ext cx="8229600" cy="914400"/>
          </a:xfrm>
        </p:spPr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Tracking with motion prediction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Predict the object’s state in the next frame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Kalman</a:t>
            </a:r>
            <a:r>
              <a:rPr lang="en-US" b="1" dirty="0" smtClean="0">
                <a:solidFill>
                  <a:srgbClr val="FF0000"/>
                </a:solidFill>
              </a:rPr>
              <a:t> filtering</a:t>
            </a:r>
            <a:r>
              <a:rPr lang="en-US" sz="2400" dirty="0" smtClean="0"/>
              <a:t>: next state can be linearly predicted from current state (Gaussian)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Particle filtering</a:t>
            </a:r>
            <a:r>
              <a:rPr lang="en-US" sz="2400" dirty="0" smtClean="0"/>
              <a:t>: sample multiple possible states of the object (non-parametric, good for clutter)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181600" cy="563879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: The actual state of the moving object that we want to estimate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 smtClean="0"/>
              <a:t>State could be any combination of position, pose, viewpoint, velocity, acceleration, etc.</a:t>
            </a:r>
          </a:p>
          <a:p>
            <a:pPr lvl="1">
              <a:buFont typeface="Calibri" pitchFamily="34" charset="0"/>
              <a:buChar char="–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/>
              <a:t>: Our actual measurement or observation of state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. Observation can be very noisy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At each time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, the state changes to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and we get a new observation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3" name="Picture 2" descr="fast_o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77836</TotalTime>
  <Words>1189</Words>
  <Application>Microsoft Office PowerPoint</Application>
  <PresentationFormat>On-screen Show (4:3)</PresentationFormat>
  <Paragraphs>289</Paragraphs>
  <Slides>45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Helvetica</vt:lpstr>
      <vt:lpstr>Lucida Grande</vt:lpstr>
      <vt:lpstr>New York</vt:lpstr>
      <vt:lpstr>Times New Roman</vt:lpstr>
      <vt:lpstr>Wingdings</vt:lpstr>
      <vt:lpstr>Office Theme</vt:lpstr>
      <vt:lpstr>Equation</vt:lpstr>
      <vt:lpstr>Image</vt:lpstr>
      <vt:lpstr>Tracking Objects with Dynamics</vt:lpstr>
      <vt:lpstr>Today: Tracking Objects</vt:lpstr>
      <vt:lpstr>Tracking Examples</vt:lpstr>
      <vt:lpstr>Further applications</vt:lpstr>
      <vt:lpstr>Things that make visual tracking difficult</vt:lpstr>
      <vt:lpstr>Strategies for tracking</vt:lpstr>
      <vt:lpstr>Tracking with dynamics</vt:lpstr>
      <vt:lpstr>Strategies for tracking</vt:lpstr>
      <vt:lpstr>General model for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Probabilistic tracking</vt:lpstr>
      <vt:lpstr>Probabilistic tracking</vt:lpstr>
      <vt:lpstr>Probabilistic tracking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The Kalman filter</vt:lpstr>
      <vt:lpstr>Example: Kalman Filter</vt:lpstr>
      <vt:lpstr>Comparison</vt:lpstr>
      <vt:lpstr>Propagation of Gaussian densities</vt:lpstr>
      <vt:lpstr>Particle filtering</vt:lpstr>
      <vt:lpstr>Particle filtering</vt:lpstr>
      <vt:lpstr>Propagation of non-parametric densities</vt:lpstr>
      <vt:lpstr>Particle filtering results</vt:lpstr>
      <vt:lpstr>MD-Net (tracking by detection)</vt:lpstr>
      <vt:lpstr>Tracking issues</vt:lpstr>
      <vt:lpstr>Tracking issues</vt:lpstr>
      <vt:lpstr>Tracking issues</vt:lpstr>
      <vt:lpstr>Tracking issues</vt:lpstr>
      <vt:lpstr>Tracking issues</vt:lpstr>
      <vt:lpstr>Drift</vt:lpstr>
      <vt:lpstr>Things to remember</vt:lpstr>
      <vt:lpstr>Next class: action recognition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233</cp:revision>
  <dcterms:created xsi:type="dcterms:W3CDTF">2009-12-16T02:55:56Z</dcterms:created>
  <dcterms:modified xsi:type="dcterms:W3CDTF">2017-04-18T15:31:09Z</dcterms:modified>
</cp:coreProperties>
</file>