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313" r:id="rId2"/>
    <p:sldId id="601" r:id="rId3"/>
    <p:sldId id="463" r:id="rId4"/>
    <p:sldId id="480" r:id="rId5"/>
    <p:sldId id="481" r:id="rId6"/>
    <p:sldId id="494" r:id="rId7"/>
    <p:sldId id="484" r:id="rId8"/>
    <p:sldId id="488" r:id="rId9"/>
    <p:sldId id="492" r:id="rId10"/>
    <p:sldId id="551" r:id="rId11"/>
    <p:sldId id="491" r:id="rId12"/>
    <p:sldId id="493" r:id="rId13"/>
    <p:sldId id="524" r:id="rId14"/>
    <p:sldId id="525" r:id="rId15"/>
    <p:sldId id="496" r:id="rId16"/>
    <p:sldId id="497" r:id="rId17"/>
    <p:sldId id="498" r:id="rId18"/>
    <p:sldId id="499" r:id="rId19"/>
    <p:sldId id="500" r:id="rId20"/>
    <p:sldId id="501" r:id="rId21"/>
    <p:sldId id="594" r:id="rId22"/>
    <p:sldId id="604" r:id="rId23"/>
    <p:sldId id="503" r:id="rId24"/>
    <p:sldId id="595" r:id="rId25"/>
    <p:sldId id="552" r:id="rId26"/>
    <p:sldId id="553" r:id="rId27"/>
    <p:sldId id="526" r:id="rId28"/>
    <p:sldId id="597" r:id="rId29"/>
    <p:sldId id="555" r:id="rId30"/>
    <p:sldId id="585" r:id="rId31"/>
    <p:sldId id="586" r:id="rId32"/>
    <p:sldId id="596" r:id="rId33"/>
    <p:sldId id="587" r:id="rId34"/>
    <p:sldId id="588" r:id="rId35"/>
    <p:sldId id="589" r:id="rId36"/>
    <p:sldId id="590" r:id="rId37"/>
    <p:sldId id="591" r:id="rId38"/>
    <p:sldId id="592" r:id="rId39"/>
    <p:sldId id="605" r:id="rId40"/>
    <p:sldId id="607" r:id="rId41"/>
    <p:sldId id="470" r:id="rId42"/>
    <p:sldId id="558" r:id="rId43"/>
    <p:sldId id="559" r:id="rId44"/>
    <p:sldId id="560" r:id="rId45"/>
    <p:sldId id="561" r:id="rId46"/>
    <p:sldId id="568" r:id="rId47"/>
    <p:sldId id="569" r:id="rId48"/>
    <p:sldId id="570" r:id="rId49"/>
    <p:sldId id="571" r:id="rId50"/>
    <p:sldId id="572" r:id="rId51"/>
    <p:sldId id="573" r:id="rId52"/>
    <p:sldId id="530" r:id="rId53"/>
    <p:sldId id="505" r:id="rId54"/>
    <p:sldId id="563" r:id="rId55"/>
    <p:sldId id="564" r:id="rId56"/>
    <p:sldId id="565" r:id="rId57"/>
    <p:sldId id="566" r:id="rId58"/>
    <p:sldId id="506" r:id="rId59"/>
    <p:sldId id="534" r:id="rId60"/>
    <p:sldId id="574" r:id="rId61"/>
    <p:sldId id="532" r:id="rId62"/>
    <p:sldId id="602" r:id="rId63"/>
    <p:sldId id="521" r:id="rId64"/>
    <p:sldId id="581" r:id="rId65"/>
    <p:sldId id="536" r:id="rId66"/>
    <p:sldId id="535" r:id="rId67"/>
    <p:sldId id="567" r:id="rId68"/>
    <p:sldId id="519" r:id="rId69"/>
    <p:sldId id="598" r:id="rId70"/>
    <p:sldId id="575" r:id="rId71"/>
    <p:sldId id="599" r:id="rId72"/>
    <p:sldId id="578" r:id="rId73"/>
    <p:sldId id="577" r:id="rId74"/>
    <p:sldId id="579" r:id="rId75"/>
    <p:sldId id="475" r:id="rId76"/>
    <p:sldId id="576" r:id="rId77"/>
    <p:sldId id="495" r:id="rId7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32000C"/>
    <a:srgbClr val="0AA676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93" autoAdjust="0"/>
    <p:restoredTop sz="85985" autoAdjust="0"/>
  </p:normalViewPr>
  <p:slideViewPr>
    <p:cSldViewPr>
      <p:cViewPr varScale="1">
        <p:scale>
          <a:sx n="82" d="100"/>
          <a:sy n="82" d="100"/>
        </p:scale>
        <p:origin x="80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image" Target="../media/image8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F5A4DD30-3B45-4066-88A4-BB1CE0937140}" type="datetimeFigureOut">
              <a:rPr lang="en-US" altLang="en-US"/>
              <a:pPr>
                <a:defRPr/>
              </a:pPr>
              <a:t>5/4/2015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8D7714B3-73B8-470F-B6CD-433CBAA60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052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2E60F9E-3D2A-4E02-9098-647FFC02E3F3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87867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3" name="Shape 69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379844"/>
          </a:xfrm>
          <a:prstGeom prst="rect">
            <a:avLst/>
          </a:prstGeom>
        </p:spPr>
        <p:txBody>
          <a:bodyPr lIns="96645" tIns="96645" rIns="96645" bIns="96645" anchor="t" anchorCtr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Best non-</a:t>
            </a:r>
            <a:r>
              <a:rPr lang="en-US" dirty="0" err="1" smtClean="0"/>
              <a:t>convnet</a:t>
            </a:r>
            <a:r>
              <a:rPr lang="en-US" dirty="0" smtClean="0"/>
              <a:t> in 2012: 26.2%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0416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friendly reminder</a:t>
            </a:r>
            <a:r>
              <a:rPr lang="en-US" baseline="0" dirty="0" smtClean="0"/>
              <a:t> that we will have the poster session this Friday night in Siebel Center 2405.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797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r>
              <a:rPr lang="en-US" baseline="0" dirty="0" smtClean="0"/>
              <a:t> I am going to talk about convolutional neural network for computer vision. I will start with an overview. Talk about what is a CNN. Various ways to visualize and understand CNN. Then, introduce various tricks to train a CNN. In the end, I will talk about a probabilistic interpretation of CNN.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536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Recall</a:t>
            </a:r>
            <a:r>
              <a:rPr lang="en-US" altLang="en-US" baseline="0" dirty="0" smtClean="0"/>
              <a:t> this image classification diagram in the previous lecture. Here we want to classify an image. We collect a dataset of examples with labels, extract some image features, train a classifier so that the prediction errors on the training images are minimized.</a:t>
            </a:r>
            <a:endParaRPr lang="en-US" alt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CC7E2D4-B049-4EF6-A864-DF3FCB432F09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09542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At testing</a:t>
            </a:r>
            <a:r>
              <a:rPr lang="en-US" altLang="en-US" baseline="0" dirty="0" smtClean="0"/>
              <a:t> time, when given a new test image, we extract the same image features and use the trained classified for prediction.</a:t>
            </a:r>
            <a:endParaRPr lang="en-US" altLang="en-US" dirty="0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3FC3C9D-016C-4EEC-BF9B-4771B859301A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5942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148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Make clear that classic methods, e.g. </a:t>
            </a:r>
            <a:r>
              <a:rPr lang="en-US" altLang="en-US" dirty="0" err="1" smtClean="0"/>
              <a:t>convnets</a:t>
            </a:r>
            <a:r>
              <a:rPr lang="en-US" altLang="en-US" dirty="0" smtClean="0"/>
              <a:t> are purely supervised.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B6EECB7-1C2B-46B9-AD00-AE4DA96861A8}" type="slidenum">
              <a:rPr lang="en-US" altLang="en-US" smtClean="0">
                <a:latin typeface="Calibri" panose="020F0502020204030204" pitchFamily="34" charset="0"/>
              </a:rPr>
              <a:pPr/>
              <a:t>7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348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36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Two-GPU architecture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00A5DA4-0C04-46B9-9259-303D9D8D9B5C}" type="slidenum">
              <a:rPr lang="en-US" altLang="en-US" smtClean="0">
                <a:latin typeface="Calibri" panose="020F0502020204030204" pitchFamily="34" charset="0"/>
              </a:rPr>
              <a:pPr/>
              <a:t>27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66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9A33-7FA7-4239-B156-665DE5557EF6}" type="datetimeFigureOut">
              <a:rPr lang="en-US" altLang="en-US"/>
              <a:pPr>
                <a:defRPr/>
              </a:pPr>
              <a:t>5/4/2015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85A0B-3CCD-4BD4-837A-D41E6B8EB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32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BE9F7-7770-4284-886C-3987DBD326D3}" type="datetimeFigureOut">
              <a:rPr lang="en-US" altLang="en-US"/>
              <a:pPr>
                <a:defRPr/>
              </a:pPr>
              <a:t>5/4/2015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2C04B-5647-49D6-B8AB-10F41DABE5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952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120D5-1B7B-443A-BCC0-CA6FF10C9970}" type="datetimeFigureOut">
              <a:rPr lang="en-US" altLang="en-US"/>
              <a:pPr>
                <a:defRPr/>
              </a:pPr>
              <a:t>5/4/2015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F61A-4251-4F40-95D1-9277F11A5A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118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1800"/>
            </a:lvl2pPr>
            <a:lvl3pPr>
              <a:spcBef>
                <a:spcPts val="0"/>
              </a:spcBef>
              <a:buSzPct val="100000"/>
              <a:defRPr sz="14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100"/>
            </a:lvl5pPr>
            <a:lvl6pPr>
              <a:spcBef>
                <a:spcPts val="0"/>
              </a:spcBef>
              <a:buSzPct val="100000"/>
              <a:defRPr sz="1000"/>
            </a:lvl6pPr>
            <a:lvl7pPr>
              <a:spcBef>
                <a:spcPts val="0"/>
              </a:spcBef>
              <a:buSzPct val="100000"/>
              <a:defRPr sz="900"/>
            </a:lvl7pPr>
            <a:lvl8pPr>
              <a:spcBef>
                <a:spcPts val="0"/>
              </a:spcBef>
              <a:buSzPct val="100000"/>
              <a:defRPr sz="800"/>
            </a:lvl8pPr>
            <a:lvl9pPr>
              <a:spcBef>
                <a:spcPts val="0"/>
              </a:spcBef>
              <a:buSzPct val="100000"/>
              <a:defRPr sz="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548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FEFB5-940C-492B-8D2F-0FB7D667C541}" type="datetimeFigureOut">
              <a:rPr lang="en-US" altLang="en-US"/>
              <a:pPr>
                <a:defRPr/>
              </a:pPr>
              <a:t>5/4/2015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BF58B-3786-4014-87A8-E937A948EE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07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58C1A-1817-4E4D-95E9-22A13F209695}" type="datetimeFigureOut">
              <a:rPr lang="en-US" altLang="en-US"/>
              <a:pPr>
                <a:defRPr/>
              </a:pPr>
              <a:t>5/4/2015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34621-6FCF-486C-B6EB-25722E122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562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BFFF2-832B-412E-A6E5-695F831E965A}" type="datetimeFigureOut">
              <a:rPr lang="en-US" altLang="en-US"/>
              <a:pPr>
                <a:defRPr/>
              </a:pPr>
              <a:t>5/4/2015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1B518-DA5A-4198-B9AE-D79FD64DB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000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6BE0C-F7C1-46E8-8134-7E83EEF29E44}" type="datetimeFigureOut">
              <a:rPr lang="en-US" altLang="en-US"/>
              <a:pPr>
                <a:defRPr/>
              </a:pPr>
              <a:t>5/4/2015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68FF0-17CA-422C-9448-105878A988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940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2ED29-F1DE-4A20-B0AB-D770B50F778F}" type="datetimeFigureOut">
              <a:rPr lang="en-US" altLang="en-US"/>
              <a:pPr>
                <a:defRPr/>
              </a:pPr>
              <a:t>5/4/2015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D28DA-7E9B-4E85-9D7A-580253ABEE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010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CC24-510D-4158-B6A4-D92B643335A5}" type="datetimeFigureOut">
              <a:rPr lang="en-US" altLang="en-US"/>
              <a:pPr>
                <a:defRPr/>
              </a:pPr>
              <a:t>5/4/2015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E91BF-1D93-46A6-BC14-C0D2291C2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34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3B859-1B71-4B8E-891F-45F041B8E4EF}" type="datetimeFigureOut">
              <a:rPr lang="en-US" altLang="en-US"/>
              <a:pPr>
                <a:defRPr/>
              </a:pPr>
              <a:t>5/4/2015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8E5BB-2E5D-4BB0-9399-9D150EDE4B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924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00F5E-9737-4BFA-A4E0-7F08813C0D2C}" type="datetimeFigureOut">
              <a:rPr lang="en-US" altLang="en-US"/>
              <a:pPr>
                <a:defRPr/>
              </a:pPr>
              <a:t>5/4/2015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4ADEC-D7BE-4A5F-AB78-3DE99F7E1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42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6D8B6E8-8C90-4D6F-99DF-9F6E9BA914DE}" type="datetimeFigureOut">
              <a:rPr lang="en-US" altLang="en-US"/>
              <a:pPr>
                <a:defRPr/>
              </a:pPr>
              <a:t>5/4/2015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FC527DF-0EF7-4469-90AB-90A911848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en.wikipedia.org/wiki/Backpropaga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://www.cs.princeton.edu/courses/archive/spr08/cos598B/Readings/Fukushima198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hyperlink" Target="http://yann.lecun.com/exdb/publis/pdf/lecun-01a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rbg/papers/cvpr15/dpdpm.pdf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toronto.edu/~fritz/absps/imagenet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karpathy.github.io/2014/09/02/what-i-learned-from-competing-against-a-convnet-on-imagenet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rbg/papers/r-cnn-cvpr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504.08083.pdf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rbgirshick/fast-rcnn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berkeley.edu/~jonlong/long_shelhamer_fcn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123.pd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2.4659v3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pdf/1504.03641.pdf" TargetMode="External"/><Relationship Id="rId3" Type="http://schemas.openxmlformats.org/officeDocument/2006/relationships/image" Target="../media/image57.png"/><Relationship Id="rId7" Type="http://schemas.openxmlformats.org/officeDocument/2006/relationships/hyperlink" Target="http://arxiv.org/pdf/1409.4326v1.pdf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pdf/1503.03832v1.pdf" TargetMode="External"/><Relationship Id="rId11" Type="http://schemas.openxmlformats.org/officeDocument/2006/relationships/hyperlink" Target="http://arxiv.org/pdf/1504.06852.pdf" TargetMode="External"/><Relationship Id="rId5" Type="http://schemas.openxmlformats.org/officeDocument/2006/relationships/image" Target="../media/image59.png"/><Relationship Id="rId10" Type="http://schemas.openxmlformats.org/officeDocument/2006/relationships/image" Target="../media/image60.jpeg"/><Relationship Id="rId4" Type="http://schemas.openxmlformats.org/officeDocument/2006/relationships/image" Target="../media/image58.png"/><Relationship Id="rId9" Type="http://schemas.openxmlformats.org/officeDocument/2006/relationships/hyperlink" Target="http://cs.brown.edu/people/hays/papers/deep_geo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1.5928.pdf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hyperlink" Target="http://arxiv.org/pdf/1411.5928.pdf" TargetMode="Externa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hyperlink" Target="http://arxiv.org/pdf/1503.00593.pdf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pers.nips.cc/paper/5485-deep-convolutional-neural-network-for-image-deconvolution.pdf" TargetMode="External"/><Relationship Id="rId5" Type="http://schemas.openxmlformats.org/officeDocument/2006/relationships/hyperlink" Target="http://personal.ie.cuhk.edu.hk/~ccloy/files/eccv_2014_deepresolution.pdf" TargetMode="Externa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mehimandthecats.com/feline-care-guide/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obots.ox.ac.uk/~vgg/publications/2014/Simonyan14a/simonyan14a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rbg/papers/r-cnn-cvpr.pdf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rbg/papers/r-cnn-cvpr.pdf" TargetMode="Externa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rbg/papers/r-cnn-cvpr.pdf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ftp.cs.nyu.edu/~fergus/papers/zeilerECCV2014.pdf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0035.pdf" TargetMode="Externa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pdf/1412.0035.pdf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2.6199v4.pdf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83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1.emf"/><Relationship Id="rId5" Type="http://schemas.openxmlformats.org/officeDocument/2006/relationships/oleObject" Target="../embeddings/oleObject1.bin"/><Relationship Id="rId10" Type="http://schemas.openxmlformats.org/officeDocument/2006/relationships/hyperlink" Target="http://arxiv.org/pdf/1412.6572.pdf" TargetMode="External"/><Relationship Id="rId4" Type="http://schemas.openxmlformats.org/officeDocument/2006/relationships/image" Target="../media/image84.png"/><Relationship Id="rId9" Type="http://schemas.openxmlformats.org/officeDocument/2006/relationships/hyperlink" Target="http://karpathy.github.io/2015/03/30/breaking-convnets/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hyperlink" Target="http://karpathy.github.io/2015/03/30/breaking-convnets/" TargetMode="Externa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3.bin"/><Relationship Id="rId4" Type="http://schemas.openxmlformats.org/officeDocument/2006/relationships/hyperlink" Target="http://arxiv.org/pdf/1412.6572.pdf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6572.pdf" TargetMode="External"/><Relationship Id="rId2" Type="http://schemas.openxmlformats.org/officeDocument/2006/relationships/hyperlink" Target="http://karpathy.github.io/2015/03/30/breaking-convnets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karpathy.github.io/2015/03/30/breaking-convnets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897.pdf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897.pdf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taff.fnwi.uva.nl/th.gevers/pub/GeversPAMI10.pdf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://www.cs.berkeley.edu/~rbg/latent/" TargetMode="External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.ens.fr/sierra/pdfs/cvpr06b.pdf" TargetMode="External"/><Relationship Id="rId11" Type="http://schemas.openxmlformats.org/officeDocument/2006/relationships/image" Target="../media/image9.jpg"/><Relationship Id="rId5" Type="http://schemas.openxmlformats.org/officeDocument/2006/relationships/hyperlink" Target="http://lear.inrialpes.fr/people/triggs/pubs/Dalal-cvpr05.pdf" TargetMode="External"/><Relationship Id="rId10" Type="http://schemas.openxmlformats.org/officeDocument/2006/relationships/image" Target="../media/image8.jpg"/><Relationship Id="rId4" Type="http://schemas.openxmlformats.org/officeDocument/2006/relationships/hyperlink" Target="https://www.cs.ubc.ca/~lowe/papers/ijcv04.pdf" TargetMode="External"/><Relationship Id="rId9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897.pdf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897.pdf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books.google.com/books?hl=en&amp;lr=&amp;id=VCKqCAAAQBAJ&amp;oi=fnd&amp;pg=PR5&amp;dq=Neural+Networks:+Tricks+of+the+Trade&amp;ots=cBbpUBGkVG&amp;sig=rbBCsTUJEjyZc419s4TZ5X2RM3g#v=onepage&amp;q=Neural%20Networks%3A%20Tricks%20of%20the%20Trade&amp;f=false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jmlr.org/papers/volume15/srivastava14a/srivastava14a.pdf" TargetMode="External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501.02876v2.pdf" TargetMode="External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502.01852.pdf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pdf/1502.03167v3.pdf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v-foundation.org/openaccess/content_cvpr_2014/papers/Oquab_Learning_and_Transferring_2014_CVPR_paper.pdf" TargetMode="External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xiv.org/pdf/1403.6382.pdf" TargetMode="External"/><Relationship Id="rId4" Type="http://schemas.openxmlformats.org/officeDocument/2006/relationships/hyperlink" Target="http://arxiv.org/pdf/1310.1531.pdf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pdf/1411.1792v1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://arxiv.org/pdf/1406.3284.pdf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pdf/1406.3284.pdf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504.00641.pdf" TargetMode="External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504.00641.pdf" TargetMode="External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google.com/p/cuda-convnet2/" TargetMode="External"/><Relationship Id="rId2" Type="http://schemas.openxmlformats.org/officeDocument/2006/relationships/hyperlink" Target="http://caffe.berkeleyvisio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eplearning.net/software/pylearn2/" TargetMode="External"/><Relationship Id="rId5" Type="http://schemas.openxmlformats.org/officeDocument/2006/relationships/hyperlink" Target="http://www.vlfeat.org/matconvnet/" TargetMode="External"/><Relationship Id="rId4" Type="http://schemas.openxmlformats.org/officeDocument/2006/relationships/hyperlink" Target="http://torch.ch/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hristosChristofidis/awesome-deep-learning" TargetMode="External"/><Relationship Id="rId2" Type="http://schemas.openxmlformats.org/officeDocument/2006/relationships/hyperlink" Target="http://deeplearning.net/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://hubel.med.harvard.edu/" TargetMode="Externa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533400" y="1600200"/>
            <a:ext cx="82296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Convolutional Neural Networks</a:t>
            </a: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alt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Jia-Bin Huang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smtClean="0">
                <a:latin typeface="Arial" panose="020B0604020202020204" pitchFamily="34" charset="0"/>
              </a:rPr>
              <a:t>05/05/15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839200" cy="914400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Hubel/Wiesel </a:t>
            </a:r>
            <a:r>
              <a:rPr lang="en-US" altLang="en-US" sz="2800" dirty="0" smtClean="0"/>
              <a:t>Architecture and Multi-layer </a:t>
            </a:r>
            <a:r>
              <a:rPr lang="en-US" altLang="en-US" sz="2800" dirty="0"/>
              <a:t>Neural Network</a:t>
            </a:r>
            <a:endParaRPr lang="en-US" altLang="en-US" sz="2800" dirty="0" smtClean="0"/>
          </a:p>
        </p:txBody>
      </p:sp>
      <p:sp>
        <p:nvSpPr>
          <p:cNvPr id="2" name="Rounded Rectangle 1"/>
          <p:cNvSpPr/>
          <p:nvPr/>
        </p:nvSpPr>
        <p:spPr>
          <a:xfrm>
            <a:off x="76200" y="990600"/>
            <a:ext cx="4402138" cy="5135563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648200" y="969963"/>
            <a:ext cx="4419600" cy="5126037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386174" y="4791045"/>
            <a:ext cx="37821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</a:rPr>
              <a:t>Hubel and </a:t>
            </a:r>
            <a:r>
              <a:rPr lang="en-US" altLang="en-US" sz="2000" dirty="0" err="1" smtClean="0">
                <a:latin typeface="Arial" panose="020B0604020202020204" pitchFamily="34" charset="0"/>
              </a:rPr>
              <a:t>Weisel’s</a:t>
            </a:r>
            <a:r>
              <a:rPr lang="en-US" altLang="en-US" sz="2000" dirty="0" smtClean="0">
                <a:latin typeface="Arial" panose="020B0604020202020204" pitchFamily="34" charset="0"/>
              </a:rPr>
              <a:t> architecture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405632" y="4791045"/>
            <a:ext cx="2903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</a:rPr>
              <a:t>Multi-layer Neural Network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</a:rPr>
              <a:t>   - A </a:t>
            </a:r>
            <a:r>
              <a:rPr lang="en-US" altLang="en-US" sz="1800" i="1" dirty="0" smtClean="0">
                <a:latin typeface="Arial" panose="020B0604020202020204" pitchFamily="34" charset="0"/>
              </a:rPr>
              <a:t>non-linear</a:t>
            </a:r>
            <a:r>
              <a:rPr lang="en-US" altLang="en-US" sz="1800" dirty="0" smtClean="0">
                <a:latin typeface="Arial" panose="020B0604020202020204" pitchFamily="34" charset="0"/>
              </a:rPr>
              <a:t> classifier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9050" y="5301343"/>
            <a:ext cx="1485900" cy="155665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10273"/>
            <a:ext cx="4257300" cy="174576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36255"/>
            <a:ext cx="4265825" cy="209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5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Multi-layer Neural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5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en-US" dirty="0" smtClean="0"/>
                  <a:t>A non-linear classifier</a:t>
                </a:r>
              </a:p>
              <a:p>
                <a:r>
                  <a:rPr lang="en-US" altLang="en-US" b="1" dirty="0" smtClean="0"/>
                  <a:t>Training: </a:t>
                </a:r>
                <a:r>
                  <a:rPr lang="en-US" altLang="en-US" dirty="0" smtClean="0"/>
                  <a:t>find network weights </a:t>
                </a:r>
                <a:r>
                  <a:rPr lang="en-US" altLang="en-US" b="1" dirty="0" smtClean="0"/>
                  <a:t>w </a:t>
                </a:r>
                <a:r>
                  <a:rPr lang="en-US" altLang="en-US" dirty="0" smtClean="0"/>
                  <a:t>to minimize the error between true training labels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dirty="0" smtClean="0"/>
                  <a:t>and estimated labels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en-US" b="1" i="1" dirty="0" smtClean="0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altLang="en-US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ctrlPr>
                          <a:rPr lang="en-US" altLang="en-US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1" i="1" dirty="0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en-US" b="1" i="1" dirty="0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dirty="0" smtClean="0"/>
              </a:p>
              <a:p>
                <a:pPr lvl="1"/>
                <a:endParaRPr lang="en-US" altLang="en-US" dirty="0" smtClean="0"/>
              </a:p>
              <a:p>
                <a:pPr lvl="1"/>
                <a:endParaRPr lang="en-US" altLang="en-US" dirty="0"/>
              </a:p>
              <a:p>
                <a:pPr lvl="1"/>
                <a:endParaRPr lang="en-US" altLang="en-US" dirty="0" smtClean="0"/>
              </a:p>
              <a:p>
                <a:r>
                  <a:rPr lang="en-US" altLang="en-US" dirty="0" smtClean="0"/>
                  <a:t>Minimization can be done by gradient descent provided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en-US" i="1" dirty="0" smtClean="0"/>
                  <a:t> </a:t>
                </a:r>
                <a:r>
                  <a:rPr lang="en-US" altLang="en-US" dirty="0" smtClean="0"/>
                  <a:t>is differentiable</a:t>
                </a:r>
              </a:p>
              <a:p>
                <a:r>
                  <a:rPr lang="en-US" altLang="en-US" dirty="0" smtClean="0"/>
                  <a:t>This training method is called </a:t>
                </a:r>
                <a:br>
                  <a:rPr lang="en-US" altLang="en-US" dirty="0" smtClean="0"/>
                </a:br>
                <a:r>
                  <a:rPr lang="en-US" altLang="en-US" b="1" dirty="0" smtClean="0">
                    <a:hlinkClick r:id="rId2"/>
                  </a:rPr>
                  <a:t>back-propagation</a:t>
                </a:r>
                <a:endParaRPr lang="en-US" altLang="en-US" dirty="0" smtClean="0"/>
              </a:p>
            </p:txBody>
          </p:sp>
        </mc:Choice>
        <mc:Fallback xmlns="">
          <p:sp>
            <p:nvSpPr>
              <p:cNvPr id="1843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481" t="-2375" r="-1333" b="-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2971800"/>
            <a:ext cx="3606800" cy="94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876800"/>
            <a:ext cx="3489228" cy="1711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Convolutional Neural Networks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/>
              <a:t>CNN, </a:t>
            </a:r>
            <a:r>
              <a:rPr lang="en-US" sz="3200" dirty="0" err="1" smtClean="0"/>
              <a:t>ConvNet</a:t>
            </a:r>
            <a:r>
              <a:rPr lang="en-US" sz="3200" dirty="0" smtClean="0"/>
              <a:t>, DCN)</a:t>
            </a:r>
            <a:endParaRPr lang="en-US" altLang="en-US" sz="3200" dirty="0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CNN = a multi-layer neural network with</a:t>
            </a:r>
          </a:p>
          <a:p>
            <a:pPr lvl="1">
              <a:defRPr/>
            </a:pPr>
            <a:r>
              <a:rPr lang="en-US" b="1" dirty="0" smtClean="0"/>
              <a:t>Local</a:t>
            </a:r>
            <a:r>
              <a:rPr lang="en-US" dirty="0" smtClean="0"/>
              <a:t> connectivity </a:t>
            </a:r>
          </a:p>
          <a:p>
            <a:pPr lvl="1">
              <a:defRPr/>
            </a:pPr>
            <a:r>
              <a:rPr lang="en-US" altLang="en-US" b="1" dirty="0" smtClean="0"/>
              <a:t>Share</a:t>
            </a:r>
            <a:r>
              <a:rPr lang="en-US" altLang="en-US" dirty="0" smtClean="0"/>
              <a:t> </a:t>
            </a:r>
            <a:r>
              <a:rPr lang="en-US" dirty="0" smtClean="0"/>
              <a:t>weight parameters across spatial positions</a:t>
            </a:r>
          </a:p>
          <a:p>
            <a:pPr marL="457200" lvl="1" indent="0"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One </a:t>
            </a:r>
            <a:r>
              <a:rPr lang="en-US" dirty="0"/>
              <a:t>activation map (a depth slice), computed with one set of </a:t>
            </a:r>
            <a:r>
              <a:rPr lang="en-US" dirty="0" smtClean="0"/>
              <a:t>weights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5484159" y="4267200"/>
            <a:ext cx="3200400" cy="20566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62224" y="6400800"/>
            <a:ext cx="22442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Image credit: </a:t>
            </a:r>
            <a:r>
              <a:rPr lang="en-US" sz="1400" dirty="0"/>
              <a:t>A. </a:t>
            </a:r>
            <a:r>
              <a:rPr lang="en-US" sz="1400" dirty="0" err="1"/>
              <a:t>Karpathy</a:t>
            </a:r>
            <a:r>
              <a:rPr lang="en-US" sz="14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err="1" smtClean="0"/>
              <a:t>Neocognitron</a:t>
            </a:r>
            <a:r>
              <a:rPr lang="en-US" altLang="en-US" dirty="0" smtClean="0"/>
              <a:t> </a:t>
            </a:r>
            <a:r>
              <a:rPr lang="en-US" altLang="en-US" sz="2700" dirty="0" smtClean="0"/>
              <a:t>[</a:t>
            </a:r>
            <a:r>
              <a:rPr lang="en-US" sz="2700" dirty="0" smtClean="0">
                <a:hlinkClick r:id="rId2"/>
              </a:rPr>
              <a:t>Fukushima, </a:t>
            </a:r>
            <a:r>
              <a:rPr lang="en-US" sz="2700" dirty="0">
                <a:hlinkClick r:id="rId2"/>
              </a:rPr>
              <a:t>Biological Cybernetics </a:t>
            </a:r>
            <a:r>
              <a:rPr lang="en-US" sz="2700" dirty="0" smtClean="0">
                <a:hlinkClick r:id="rId2"/>
              </a:rPr>
              <a:t>1980</a:t>
            </a:r>
            <a:r>
              <a:rPr lang="en-US" altLang="en-US" sz="2700" dirty="0" smtClean="0"/>
              <a:t>]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8490857" cy="1828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75432"/>
            <a:ext cx="5583567" cy="3429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91200" y="3235660"/>
            <a:ext cx="3276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Deformation-Resistant Recognition</a:t>
            </a:r>
          </a:p>
          <a:p>
            <a:r>
              <a:rPr lang="en-US" sz="2000" dirty="0" smtClean="0">
                <a:solidFill>
                  <a:srgbClr val="252525"/>
                </a:solidFill>
              </a:rPr>
              <a:t/>
            </a:r>
            <a:br>
              <a:rPr lang="en-US" sz="2000" dirty="0" smtClean="0">
                <a:solidFill>
                  <a:srgbClr val="252525"/>
                </a:solidFill>
              </a:rPr>
            </a:br>
            <a:r>
              <a:rPr lang="en-US" sz="2000" dirty="0" smtClean="0">
                <a:solidFill>
                  <a:srgbClr val="252525"/>
                </a:solidFill>
              </a:rPr>
              <a:t>S-cells: (simple)</a:t>
            </a:r>
          </a:p>
          <a:p>
            <a:r>
              <a:rPr lang="en-US" sz="2000" dirty="0" smtClean="0">
                <a:solidFill>
                  <a:srgbClr val="252525"/>
                </a:solidFill>
              </a:rPr>
              <a:t> - extract local features</a:t>
            </a:r>
          </a:p>
          <a:p>
            <a:endParaRPr lang="en-US" sz="2000" dirty="0" smtClean="0">
              <a:solidFill>
                <a:srgbClr val="252525"/>
              </a:solidFill>
            </a:endParaRPr>
          </a:p>
          <a:p>
            <a:r>
              <a:rPr lang="en-US" sz="2000" dirty="0" smtClean="0">
                <a:solidFill>
                  <a:srgbClr val="252525"/>
                </a:solidFill>
              </a:rPr>
              <a:t>C-cells: (complex)</a:t>
            </a:r>
          </a:p>
          <a:p>
            <a:r>
              <a:rPr lang="en-US" sz="2000" dirty="0" smtClean="0">
                <a:solidFill>
                  <a:srgbClr val="252525"/>
                </a:solidFill>
              </a:rPr>
              <a:t> - </a:t>
            </a:r>
            <a:r>
              <a:rPr lang="en-US" sz="2000" dirty="0"/>
              <a:t>allow for positional errors</a:t>
            </a:r>
            <a:r>
              <a:rPr lang="en-US" sz="2000" dirty="0" smtClean="0">
                <a:solidFill>
                  <a:srgbClr val="252525"/>
                </a:solidFill>
              </a:rPr>
              <a:t/>
            </a:r>
            <a:br>
              <a:rPr lang="en-US" sz="2000" dirty="0" smtClean="0">
                <a:solidFill>
                  <a:srgbClr val="252525"/>
                </a:solidFill>
              </a:rPr>
            </a:b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err="1" smtClean="0"/>
              <a:t>LeNet</a:t>
            </a:r>
            <a:r>
              <a:rPr lang="en-US" altLang="en-US" dirty="0" smtClean="0"/>
              <a:t> [LeCun et al. 1998]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6019800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Gradient-based learning applied to document recognition [</a:t>
            </a:r>
            <a:r>
              <a:rPr lang="en-US" sz="1600" dirty="0">
                <a:latin typeface="+mj-lt"/>
                <a:hlinkClick r:id="rId4"/>
              </a:rPr>
              <a:t>LeCun, </a:t>
            </a:r>
            <a:r>
              <a:rPr lang="en-US" sz="1600" dirty="0" err="1">
                <a:latin typeface="+mj-lt"/>
                <a:hlinkClick r:id="rId4"/>
              </a:rPr>
              <a:t>Bottou</a:t>
            </a:r>
            <a:r>
              <a:rPr lang="en-US" sz="1600" dirty="0">
                <a:latin typeface="+mj-lt"/>
                <a:hlinkClick r:id="rId4"/>
              </a:rPr>
              <a:t>, </a:t>
            </a:r>
            <a:r>
              <a:rPr lang="en-US" sz="1600" dirty="0" err="1">
                <a:latin typeface="+mj-lt"/>
                <a:hlinkClick r:id="rId4"/>
              </a:rPr>
              <a:t>Bengio</a:t>
            </a:r>
            <a:r>
              <a:rPr lang="en-US" sz="1600" dirty="0">
                <a:latin typeface="+mj-lt"/>
                <a:hlinkClick r:id="rId4"/>
              </a:rPr>
              <a:t>, </a:t>
            </a:r>
            <a:r>
              <a:rPr lang="en-US" sz="1600" dirty="0" err="1">
                <a:latin typeface="+mj-lt"/>
                <a:hlinkClick r:id="rId4"/>
              </a:rPr>
              <a:t>Haffner</a:t>
            </a:r>
            <a:r>
              <a:rPr lang="en-US" sz="1600" dirty="0">
                <a:latin typeface="+mj-lt"/>
                <a:hlinkClick r:id="rId4"/>
              </a:rPr>
              <a:t> 1998</a:t>
            </a:r>
            <a:r>
              <a:rPr lang="en-US" sz="1600" dirty="0">
                <a:latin typeface="+mj-lt"/>
              </a:rPr>
              <a:t>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32329"/>
            <a:ext cx="8527152" cy="24294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16404" y="6324600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LeNet-1 from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1993</a:t>
            </a:r>
            <a:endParaRPr lang="en-US" dirty="0"/>
          </a:p>
        </p:txBody>
      </p:sp>
      <p:pic>
        <p:nvPicPr>
          <p:cNvPr id="7" name="Convolutional Network Demo from 199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9338" y="3410272"/>
            <a:ext cx="3962400" cy="29112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4094163" cy="272891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What is a Convolution?</a:t>
            </a:r>
            <a:endParaRPr lang="en-US" dirty="0">
              <a:latin typeface="+mn-lt"/>
            </a:endParaRPr>
          </a:p>
        </p:txBody>
      </p:sp>
      <p:sp>
        <p:nvSpPr>
          <p:cNvPr id="22532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7772400" cy="5257800"/>
          </a:xfrm>
        </p:spPr>
        <p:txBody>
          <a:bodyPr/>
          <a:lstStyle/>
          <a:p>
            <a:pPr marL="457200" indent="-457200"/>
            <a:r>
              <a:rPr lang="en-US" altLang="en-US" sz="2400" dirty="0" smtClean="0"/>
              <a:t>Weighted moving sum</a:t>
            </a:r>
          </a:p>
        </p:txBody>
      </p:sp>
      <p:pic>
        <p:nvPicPr>
          <p:cNvPr id="22533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3581400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3581400"/>
            <a:ext cx="4113212" cy="27765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1676400" y="6334125"/>
            <a:ext cx="86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Input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09509" y="6310313"/>
            <a:ext cx="2381144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Feature Activation </a:t>
            </a:r>
            <a:r>
              <a:rPr lang="en-US" dirty="0">
                <a:latin typeface="+mn-lt"/>
              </a:rPr>
              <a:t>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4268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3581400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4318000" y="3617913"/>
            <a:ext cx="457200" cy="322262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419600" y="3733800"/>
            <a:ext cx="20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...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67791" y="6550223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 credit: S.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5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p Arrow 9"/>
          <p:cNvSpPr/>
          <p:nvPr/>
        </p:nvSpPr>
        <p:spPr>
          <a:xfrm>
            <a:off x="1747838" y="47228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63246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51244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41910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32416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9150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1751013" y="37814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1754188" y="28194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2251075"/>
            <a:ext cx="2513013" cy="4921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Normalization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0" name="Up Arrow 19"/>
          <p:cNvSpPr/>
          <p:nvPr/>
        </p:nvSpPr>
        <p:spPr>
          <a:xfrm>
            <a:off x="1752600" y="18288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800" y="12604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8382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67791" y="6550223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 credit: S.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p Arrow 9"/>
          <p:cNvSpPr/>
          <p:nvPr/>
        </p:nvSpPr>
        <p:spPr>
          <a:xfrm>
            <a:off x="1747838" y="47228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63246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51244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41910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32416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9150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1751013" y="37814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1754188" y="28194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2251075"/>
            <a:ext cx="2513013" cy="4921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Normalization</a:t>
            </a:r>
          </a:p>
        </p:txBody>
      </p:sp>
      <p:sp>
        <p:nvSpPr>
          <p:cNvPr id="20" name="Up Arrow 19"/>
          <p:cNvSpPr/>
          <p:nvPr/>
        </p:nvSpPr>
        <p:spPr>
          <a:xfrm>
            <a:off x="1752600" y="18288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800" y="12604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8382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657600" y="3276600"/>
            <a:ext cx="5313363" cy="3122613"/>
            <a:chOff x="77788" y="1524001"/>
            <a:chExt cx="8969375" cy="5271779"/>
          </a:xfrm>
        </p:grpSpPr>
        <p:pic>
          <p:nvPicPr>
            <p:cNvPr id="24592" name="Picture 16" descr="filter_z2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1" t="7861" r="9666" b="12045"/>
            <a:stretch>
              <a:fillRect/>
            </a:stretch>
          </p:blipFill>
          <p:spPr bwMode="auto">
            <a:xfrm>
              <a:off x="4953000" y="1524001"/>
              <a:ext cx="4094163" cy="27289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93" name="Picture 1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8" y="3581400"/>
              <a:ext cx="4114800" cy="2743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94" name="Picture 18" descr="filter_z1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2" t="8075" r="9827" b="11832"/>
            <a:stretch>
              <a:fillRect/>
            </a:stretch>
          </p:blipFill>
          <p:spPr bwMode="auto">
            <a:xfrm>
              <a:off x="4802189" y="3581400"/>
              <a:ext cx="4113212" cy="27765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1677644" y="6334801"/>
              <a:ext cx="868263" cy="460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91430" tIns="45715" rIns="91430" bIns="45715"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Input</a:t>
              </a: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917127" y="6324080"/>
              <a:ext cx="1932153" cy="460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91430" tIns="45715" rIns="91430" bIns="45715">
              <a:spAutoFit/>
            </a:bodyPr>
            <a:lstStyle/>
            <a:p>
              <a:pPr>
                <a:defRPr/>
              </a:pPr>
              <a:r>
                <a:rPr lang="en-US">
                  <a:latin typeface="+mn-lt"/>
                </a:rPr>
                <a:t>Feature Map</a:t>
              </a:r>
            </a:p>
          </p:txBody>
        </p:sp>
        <p:sp>
          <p:nvSpPr>
            <p:cNvPr id="25" name="Right Arrow 24"/>
            <p:cNvSpPr>
              <a:spLocks noChangeArrowheads="1"/>
            </p:cNvSpPr>
            <p:nvPr/>
          </p:nvSpPr>
          <p:spPr bwMode="auto">
            <a:xfrm>
              <a:off x="4269034" y="4801777"/>
              <a:ext cx="458251" cy="302852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6" name="Right Arrow 25"/>
            <p:cNvSpPr>
              <a:spLocks noChangeArrowheads="1"/>
            </p:cNvSpPr>
            <p:nvPr/>
          </p:nvSpPr>
          <p:spPr bwMode="auto">
            <a:xfrm rot="19622137">
              <a:off x="4317271" y="3617168"/>
              <a:ext cx="458251" cy="321613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4599" name="Rectangle 26"/>
            <p:cNvSpPr>
              <a:spLocks noChangeArrowheads="1"/>
            </p:cNvSpPr>
            <p:nvPr/>
          </p:nvSpPr>
          <p:spPr bwMode="auto">
            <a:xfrm>
              <a:off x="4246475" y="3733801"/>
              <a:ext cx="204788" cy="1200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...</a:t>
              </a: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67791" y="6550223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 credit: S</a:t>
            </a:r>
            <a:r>
              <a:rPr lang="en-US" sz="1400"/>
              <a:t>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p Arrow 10"/>
          <p:cNvSpPr/>
          <p:nvPr/>
        </p:nvSpPr>
        <p:spPr>
          <a:xfrm>
            <a:off x="1751013" y="37814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1747838" y="47228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63246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51244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41910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32416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9150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1754188" y="28194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2251075"/>
            <a:ext cx="2513013" cy="4921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Normalization</a:t>
            </a:r>
          </a:p>
        </p:txBody>
      </p:sp>
      <p:sp>
        <p:nvSpPr>
          <p:cNvPr id="20" name="Up Arrow 19"/>
          <p:cNvSpPr/>
          <p:nvPr/>
        </p:nvSpPr>
        <p:spPr>
          <a:xfrm>
            <a:off x="1752600" y="18288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800" y="12604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8382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3838575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80601" y="2366700"/>
            <a:ext cx="4038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Rectified </a:t>
            </a:r>
            <a:r>
              <a:rPr lang="en-US" sz="2400" dirty="0"/>
              <a:t>L</a:t>
            </a:r>
            <a:r>
              <a:rPr lang="en-US" sz="2400" dirty="0" smtClean="0"/>
              <a:t>inear Unit </a:t>
            </a:r>
            <a:r>
              <a:rPr lang="en-US" sz="2400" dirty="0"/>
              <a:t>(</a:t>
            </a:r>
            <a:r>
              <a:rPr lang="en-US" sz="2400" dirty="0" err="1"/>
              <a:t>ReLU</a:t>
            </a:r>
            <a:r>
              <a:rPr lang="en-US" sz="2400" dirty="0"/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67791" y="6550223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 credit: S</a:t>
            </a:r>
            <a:r>
              <a:rPr lang="en-US" sz="1400"/>
              <a:t>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p Arrow 13"/>
          <p:cNvSpPr/>
          <p:nvPr/>
        </p:nvSpPr>
        <p:spPr>
          <a:xfrm>
            <a:off x="1754188" y="28194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1747838" y="47228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63246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51244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41910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32416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9150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1751013" y="37814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2251075"/>
            <a:ext cx="2513013" cy="4921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Normalization</a:t>
            </a:r>
          </a:p>
        </p:txBody>
      </p:sp>
      <p:sp>
        <p:nvSpPr>
          <p:cNvPr id="20" name="Up Arrow 19"/>
          <p:cNvSpPr/>
          <p:nvPr/>
        </p:nvSpPr>
        <p:spPr>
          <a:xfrm>
            <a:off x="1752600" y="18288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800" y="12604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8382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6638" name="Picture 16" descr="nor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24100"/>
            <a:ext cx="3581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505200" y="2400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86200" y="2400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05200" y="2781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86200" y="2781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05600" y="2458115"/>
            <a:ext cx="2590800" cy="52321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1">
              <a:spcBef>
                <a:spcPct val="20000"/>
              </a:spcBef>
              <a:defRPr/>
            </a:pPr>
            <a:r>
              <a:rPr lang="en-US" sz="2800" dirty="0" smtClean="0">
                <a:latin typeface="+mn-lt"/>
              </a:rPr>
              <a:t>Max pooling</a:t>
            </a:r>
            <a:endParaRPr lang="en-US" sz="2800" dirty="0">
              <a:latin typeface="+mn-lt"/>
            </a:endParaRPr>
          </a:p>
        </p:txBody>
      </p:sp>
      <p:pic>
        <p:nvPicPr>
          <p:cNvPr id="35" name="Picture 34" descr="max_poo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00375"/>
            <a:ext cx="1909763" cy="1260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67791" y="6550223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 credit: S</a:t>
            </a:r>
            <a:r>
              <a:rPr lang="en-US" sz="1400"/>
              <a:t>. </a:t>
            </a:r>
            <a:r>
              <a:rPr lang="en-US" sz="1400" dirty="0" err="1"/>
              <a:t>Lazebnik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3321572" y="4990008"/>
            <a:ext cx="58224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Lucida Grande"/>
              </a:rPr>
              <a:t>Max-pooling: a non-linear down-sampling</a:t>
            </a:r>
            <a:br>
              <a:rPr lang="en-US" sz="2400" dirty="0" smtClean="0">
                <a:solidFill>
                  <a:srgbClr val="000000"/>
                </a:solidFill>
                <a:latin typeface="Lucida Grande"/>
              </a:rPr>
            </a:br>
            <a:r>
              <a:rPr lang="en-US" sz="2400" dirty="0" smtClean="0">
                <a:solidFill>
                  <a:srgbClr val="000000"/>
                </a:solidFill>
                <a:latin typeface="Lucida Grande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Lucida Grande"/>
              </a:rPr>
            </a:br>
            <a:r>
              <a:rPr lang="en-US" sz="2400" dirty="0" smtClean="0">
                <a:solidFill>
                  <a:srgbClr val="000000"/>
                </a:solidFill>
                <a:latin typeface="Lucida Grande"/>
              </a:rPr>
              <a:t>Provide </a:t>
            </a:r>
            <a:r>
              <a:rPr lang="en-US" sz="2400" i="1" dirty="0"/>
              <a:t>translation invariance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Reminder: final project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Posters on </a:t>
            </a:r>
            <a:r>
              <a:rPr lang="en-US" altLang="en-US" b="1" dirty="0" smtClean="0"/>
              <a:t>Friday, May 8</a:t>
            </a:r>
            <a:r>
              <a:rPr lang="en-US" altLang="en-US" dirty="0" smtClean="0"/>
              <a:t> at </a:t>
            </a:r>
            <a:r>
              <a:rPr lang="en-US" altLang="en-US" b="1" dirty="0" smtClean="0"/>
              <a:t>7pm</a:t>
            </a:r>
            <a:r>
              <a:rPr lang="en-US" altLang="en-US" dirty="0" smtClean="0"/>
              <a:t> in </a:t>
            </a:r>
            <a:r>
              <a:rPr lang="en-US" altLang="en-US" b="1" dirty="0" smtClean="0"/>
              <a:t>SC 2405</a:t>
            </a:r>
          </a:p>
          <a:p>
            <a:pPr lvl="1"/>
            <a:r>
              <a:rPr lang="en-US" altLang="en-US" dirty="0" smtClean="0"/>
              <a:t>two rounds, 1.25 </a:t>
            </a:r>
            <a:r>
              <a:rPr lang="en-US" altLang="en-US" dirty="0" err="1" smtClean="0"/>
              <a:t>hr</a:t>
            </a:r>
            <a:r>
              <a:rPr lang="en-US" altLang="en-US" dirty="0" smtClean="0"/>
              <a:t> each</a:t>
            </a:r>
          </a:p>
          <a:p>
            <a:r>
              <a:rPr lang="en-US" altLang="en-US" dirty="0" smtClean="0"/>
              <a:t>Papers due </a:t>
            </a:r>
            <a:r>
              <a:rPr lang="en-US" altLang="en-US" b="1" dirty="0" smtClean="0"/>
              <a:t>May 11 </a:t>
            </a:r>
            <a:r>
              <a:rPr lang="en-US" altLang="en-US" dirty="0" smtClean="0"/>
              <a:t>by email</a:t>
            </a:r>
          </a:p>
          <a:p>
            <a:r>
              <a:rPr lang="en-US" altLang="en-US" dirty="0" smtClean="0"/>
              <a:t>Cannot accept late papers/posters due to grading deadlines</a:t>
            </a:r>
          </a:p>
          <a:p>
            <a:r>
              <a:rPr lang="en-US" altLang="en-US" dirty="0" smtClean="0"/>
              <a:t>Send Derek an email if you can’t present your poster</a:t>
            </a:r>
          </a:p>
        </p:txBody>
      </p:sp>
    </p:spTree>
    <p:extLst>
      <p:ext uri="{BB962C8B-B14F-4D97-AF65-F5344CB8AC3E}">
        <p14:creationId xmlns:p14="http://schemas.microsoft.com/office/powerpoint/2010/main" val="289435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Up Arrow 19"/>
          <p:cNvSpPr/>
          <p:nvPr/>
        </p:nvSpPr>
        <p:spPr>
          <a:xfrm>
            <a:off x="1752600" y="18288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63246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51244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41910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32416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9150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1747838" y="47228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1751013" y="37814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1754188" y="28194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2251075"/>
            <a:ext cx="2513013" cy="4921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Normalization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5800" y="12604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8382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39"/>
          <p:cNvSpPr>
            <a:spLocks noChangeArrowheads="1"/>
          </p:cNvSpPr>
          <p:nvPr/>
        </p:nvSpPr>
        <p:spPr bwMode="auto">
          <a:xfrm>
            <a:off x="3900488" y="3320116"/>
            <a:ext cx="1962150" cy="67709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Feature Maps</a:t>
            </a: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6373813" y="3276600"/>
            <a:ext cx="2309812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30" tIns="45715" rIns="91430" bIns="45715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Feature Maps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After Contrast Normalization</a:t>
            </a:r>
          </a:p>
        </p:txBody>
      </p:sp>
      <p:pic>
        <p:nvPicPr>
          <p:cNvPr id="27664" name="Picture 25" descr="unnor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t="14616" r="9908" b="17876"/>
          <a:stretch>
            <a:fillRect/>
          </a:stretch>
        </p:blipFill>
        <p:spPr bwMode="auto">
          <a:xfrm>
            <a:off x="3505200" y="1752600"/>
            <a:ext cx="2395538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nor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4581" r="9763" b="17912"/>
          <a:stretch>
            <a:fillRect/>
          </a:stretch>
        </p:blipFill>
        <p:spPr bwMode="auto">
          <a:xfrm>
            <a:off x="6278563" y="1736725"/>
            <a:ext cx="240823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67791" y="6550223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 credit: S</a:t>
            </a:r>
            <a:r>
              <a:rPr lang="en-US" sz="1400"/>
              <a:t>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p Arrow 9"/>
          <p:cNvSpPr/>
          <p:nvPr/>
        </p:nvSpPr>
        <p:spPr>
          <a:xfrm>
            <a:off x="1747838" y="47228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63246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51244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41910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32416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9150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1751013" y="37814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1754188" y="28194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2251075"/>
            <a:ext cx="2513013" cy="4921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Normalization</a:t>
            </a:r>
          </a:p>
        </p:txBody>
      </p:sp>
      <p:sp>
        <p:nvSpPr>
          <p:cNvPr id="20" name="Up Arrow 19"/>
          <p:cNvSpPr/>
          <p:nvPr/>
        </p:nvSpPr>
        <p:spPr>
          <a:xfrm>
            <a:off x="1752600" y="18288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800" y="12604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8382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67791" y="6550223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slide credit: S</a:t>
            </a:r>
            <a:r>
              <a:rPr lang="en-US" sz="1400"/>
              <a:t>. </a:t>
            </a:r>
            <a:r>
              <a:rPr lang="en-US" sz="1400" dirty="0" err="1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184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Engineered vs. learned features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539875" y="6183313"/>
            <a:ext cx="2095500" cy="27622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32000C"/>
                </a:solidFill>
              </a:rPr>
              <a:t>Image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539875" y="5611813"/>
            <a:ext cx="2095500" cy="276225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Feature extraction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539875" y="5040313"/>
            <a:ext cx="2095500" cy="276225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Pooling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539875" y="4473575"/>
            <a:ext cx="2095500" cy="276225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Classifier</a:t>
            </a:r>
          </a:p>
        </p:txBody>
      </p:sp>
      <p:sp>
        <p:nvSpPr>
          <p:cNvPr id="9" name="Down Arrow 8"/>
          <p:cNvSpPr/>
          <p:nvPr/>
        </p:nvSpPr>
        <p:spPr bwMode="auto">
          <a:xfrm rot="10800000">
            <a:off x="2373313" y="5889625"/>
            <a:ext cx="428625" cy="223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Down Arrow 9"/>
          <p:cNvSpPr/>
          <p:nvPr/>
        </p:nvSpPr>
        <p:spPr bwMode="auto">
          <a:xfrm rot="10800000">
            <a:off x="2373313" y="5360988"/>
            <a:ext cx="428625" cy="2238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Down Arrow 10"/>
          <p:cNvSpPr/>
          <p:nvPr/>
        </p:nvSpPr>
        <p:spPr bwMode="auto">
          <a:xfrm rot="10800000">
            <a:off x="2373313" y="4784725"/>
            <a:ext cx="428625" cy="223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 bwMode="auto">
          <a:xfrm rot="10800000">
            <a:off x="2373313" y="4238625"/>
            <a:ext cx="428625" cy="223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2087563" y="3786188"/>
            <a:ext cx="10001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>
                <a:latin typeface="Arial" panose="020B0604020202020204" pitchFamily="34" charset="0"/>
              </a:rPr>
              <a:t>Label</a:t>
            </a:r>
            <a:endParaRPr lang="en-US" altLang="en-US">
              <a:latin typeface="Arial" panose="020B0604020202020204" pitchFamily="34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324600" y="981075"/>
            <a:ext cx="2124075" cy="5478463"/>
            <a:chOff x="5480050" y="976313"/>
            <a:chExt cx="2124075" cy="5478462"/>
          </a:xfrm>
        </p:grpSpPr>
        <p:sp>
          <p:nvSpPr>
            <p:cNvPr id="5" name="Rectangle 4"/>
            <p:cNvSpPr/>
            <p:nvPr/>
          </p:nvSpPr>
          <p:spPr bwMode="auto">
            <a:xfrm>
              <a:off x="5497513" y="6178550"/>
              <a:ext cx="2095500" cy="2762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rgbClr val="32000C"/>
                  </a:solidFill>
                </a:rPr>
                <a:t>Image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497513" y="561022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508625" y="5040312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487988" y="4471987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497513" y="390207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508625" y="3332163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497513" y="276225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486400" y="2192338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480050" y="162560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6" name="Down Arrow 25"/>
            <p:cNvSpPr/>
            <p:nvPr/>
          </p:nvSpPr>
          <p:spPr bwMode="auto">
            <a:xfrm rot="10800000">
              <a:off x="6342063" y="591820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Down Arrow 26"/>
            <p:cNvSpPr/>
            <p:nvPr/>
          </p:nvSpPr>
          <p:spPr bwMode="auto">
            <a:xfrm rot="10800000">
              <a:off x="6342063" y="534987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Down Arrow 27"/>
            <p:cNvSpPr/>
            <p:nvPr/>
          </p:nvSpPr>
          <p:spPr bwMode="auto">
            <a:xfrm rot="10800000">
              <a:off x="6342063" y="478155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Down Arrow 28"/>
            <p:cNvSpPr/>
            <p:nvPr/>
          </p:nvSpPr>
          <p:spPr bwMode="auto">
            <a:xfrm rot="10800000">
              <a:off x="6342063" y="421322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Down Arrow 29"/>
            <p:cNvSpPr/>
            <p:nvPr/>
          </p:nvSpPr>
          <p:spPr bwMode="auto">
            <a:xfrm rot="10800000">
              <a:off x="6342063" y="3643313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Down Arrow 30"/>
            <p:cNvSpPr/>
            <p:nvPr/>
          </p:nvSpPr>
          <p:spPr bwMode="auto">
            <a:xfrm rot="10800000">
              <a:off x="6342063" y="3079751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Down Arrow 31"/>
            <p:cNvSpPr/>
            <p:nvPr/>
          </p:nvSpPr>
          <p:spPr bwMode="auto">
            <a:xfrm rot="10800000">
              <a:off x="6319838" y="2505076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Down Arrow 32"/>
            <p:cNvSpPr/>
            <p:nvPr/>
          </p:nvSpPr>
          <p:spPr bwMode="auto">
            <a:xfrm rot="10800000">
              <a:off x="6319838" y="1917701"/>
              <a:ext cx="428625" cy="2238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367" name="Rectangle 34"/>
            <p:cNvSpPr>
              <a:spLocks noChangeArrowheads="1"/>
            </p:cNvSpPr>
            <p:nvPr/>
          </p:nvSpPr>
          <p:spPr bwMode="auto">
            <a:xfrm>
              <a:off x="6056390" y="976313"/>
              <a:ext cx="999770" cy="490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>
                  <a:latin typeface="Arial" panose="020B0604020202020204" pitchFamily="34" charset="0"/>
                </a:rPr>
                <a:t>Label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36" name="Down Arrow 35"/>
            <p:cNvSpPr/>
            <p:nvPr/>
          </p:nvSpPr>
          <p:spPr bwMode="auto">
            <a:xfrm rot="10800000">
              <a:off x="6342063" y="1389063"/>
              <a:ext cx="428625" cy="2238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457200" y="1366837"/>
            <a:ext cx="5638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Convolutional filters are trained in a supervised manner by back-propagating </a:t>
            </a:r>
            <a:br>
              <a:rPr lang="en-US" altLang="en-US" sz="2400" dirty="0">
                <a:latin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</a:rPr>
              <a:t>classification error</a:t>
            </a:r>
          </a:p>
        </p:txBody>
      </p:sp>
    </p:spTree>
    <p:extLst>
      <p:ext uri="{BB962C8B-B14F-4D97-AF65-F5344CB8AC3E}">
        <p14:creationId xmlns:p14="http://schemas.microsoft.com/office/powerpoint/2010/main" val="382716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dirty="0" smtClean="0"/>
              <a:t>SIFT </a:t>
            </a:r>
            <a:r>
              <a:rPr lang="en-US" dirty="0"/>
              <a:t>Descriptor</a:t>
            </a:r>
            <a:endParaRPr lang="en-US" altLang="en-US" dirty="0" smtClean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76200" y="1600200"/>
            <a:ext cx="1295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Image </a:t>
            </a: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latin typeface="+mj-lt"/>
              </a:rPr>
              <a:t>Pixels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76400" y="1447800"/>
            <a:ext cx="5410200" cy="16002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28800" y="16002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 smtClean="0">
                <a:latin typeface="+mj-lt"/>
              </a:rPr>
              <a:t>Apply gradient filters</a:t>
            </a:r>
            <a:endParaRPr lang="en-US" sz="24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5825"/>
            <a:ext cx="319246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676400" y="3276600"/>
            <a:ext cx="5410200" cy="1600200"/>
          </a:xfrm>
          <a:prstGeom prst="roundRect">
            <a:avLst/>
          </a:prstGeom>
          <a:noFill/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828800" y="36576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+mj-lt"/>
              </a:rPr>
              <a:t>Spatial pool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+mj-lt"/>
              </a:rPr>
              <a:t>(Sum)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676400" y="5105400"/>
            <a:ext cx="5410200" cy="1600200"/>
          </a:xfrm>
          <a:prstGeom prst="round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905000" y="55626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 smtClean="0">
                <a:latin typeface="+mj-lt"/>
              </a:rPr>
              <a:t>Normalize </a:t>
            </a:r>
            <a:r>
              <a:rPr lang="en-US" sz="2400" dirty="0">
                <a:latin typeface="+mj-lt"/>
              </a:rPr>
              <a:t>to unit length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572000" y="5181600"/>
            <a:ext cx="1295400" cy="1371600"/>
            <a:chOff x="6553200" y="4648200"/>
            <a:chExt cx="1295400" cy="1371600"/>
          </a:xfrm>
        </p:grpSpPr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>
              <a:off x="6934200" y="5257800"/>
              <a:ext cx="914400" cy="5334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 noChangeShapeType="1"/>
            </p:cNvCxnSpPr>
            <p:nvPr/>
          </p:nvCxnSpPr>
          <p:spPr bwMode="auto">
            <a:xfrm flipH="1">
              <a:off x="6553200" y="5181600"/>
              <a:ext cx="609600" cy="6858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 noChangeShapeType="1"/>
            </p:cNvCxnSpPr>
            <p:nvPr/>
          </p:nvCxnSpPr>
          <p:spPr bwMode="auto">
            <a:xfrm flipV="1">
              <a:off x="7086600" y="4648200"/>
              <a:ext cx="0" cy="8382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6629400" y="4876800"/>
              <a:ext cx="1066800" cy="1143000"/>
            </a:xfrm>
            <a:prstGeom prst="ellipse">
              <a:avLst/>
            </a:prstGeom>
            <a:gradFill flip="none" rotWithShape="1">
              <a:gsLst>
                <a:gs pos="70000">
                  <a:schemeClr val="tx1">
                    <a:lumMod val="85000"/>
                    <a:lumOff val="15000"/>
                  </a:schemeClr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24" name="Straight Arrow Connector 23"/>
            <p:cNvCxnSpPr>
              <a:cxnSpLocks noChangeShapeType="1"/>
            </p:cNvCxnSpPr>
            <p:nvPr/>
          </p:nvCxnSpPr>
          <p:spPr bwMode="auto">
            <a:xfrm flipV="1">
              <a:off x="7162800" y="5043488"/>
              <a:ext cx="377825" cy="44291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620000" y="5334000"/>
            <a:ext cx="1600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+mj-lt"/>
              </a:rPr>
              <a:t>Feature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Vector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 rot="5400000">
            <a:off x="4210050" y="29527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1143000" y="18288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7239000" y="57150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 rot="5400000">
            <a:off x="4210050" y="47815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31507" y="13246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en-US" dirty="0" smtClean="0">
                <a:latin typeface="+mj-lt"/>
              </a:rPr>
              <a:t>Lowe [IJCV 2004]</a:t>
            </a:r>
            <a:endParaRPr lang="en-US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707" y="2035476"/>
            <a:ext cx="857340" cy="8651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047" y="2035476"/>
            <a:ext cx="861219" cy="8651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7" y="1722120"/>
            <a:ext cx="1313923" cy="1280160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4572000" y="2362200"/>
            <a:ext cx="533400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dirty="0" smtClean="0"/>
              <a:t>SIFT </a:t>
            </a:r>
            <a:r>
              <a:rPr lang="en-US" dirty="0"/>
              <a:t>Descriptor</a:t>
            </a:r>
            <a:endParaRPr lang="en-US" altLang="en-US" dirty="0" smtClean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76200" y="1600200"/>
            <a:ext cx="1295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Image </a:t>
            </a: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latin typeface="+mj-lt"/>
              </a:rPr>
              <a:t>Pixels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76400"/>
            <a:ext cx="223361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676400" y="1447800"/>
            <a:ext cx="5410200" cy="16002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28800" y="18288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+mj-lt"/>
              </a:rPr>
              <a:t>Apply</a:t>
            </a:r>
            <a:br>
              <a:rPr lang="en-US" sz="2400" dirty="0">
                <a:latin typeface="+mj-lt"/>
              </a:rPr>
            </a:br>
            <a:r>
              <a:rPr lang="en-US" sz="2400" dirty="0" smtClean="0">
                <a:latin typeface="+mj-lt"/>
              </a:rPr>
              <a:t>oriented filters</a:t>
            </a:r>
            <a:endParaRPr lang="en-US" sz="24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5825"/>
            <a:ext cx="319246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676400" y="3276600"/>
            <a:ext cx="5410200" cy="1600200"/>
          </a:xfrm>
          <a:prstGeom prst="roundRect">
            <a:avLst/>
          </a:prstGeom>
          <a:noFill/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828800" y="36576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latin typeface="+mj-lt"/>
              </a:rPr>
              <a:t>Spatial pool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latin typeface="+mj-lt"/>
              </a:rPr>
              <a:t>(Sum)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676400" y="5105400"/>
            <a:ext cx="5410200" cy="1600200"/>
          </a:xfrm>
          <a:prstGeom prst="round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905000" y="55626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 smtClean="0">
                <a:latin typeface="+mj-lt"/>
              </a:rPr>
              <a:t>Normalize </a:t>
            </a:r>
            <a:r>
              <a:rPr lang="en-US" sz="2400" dirty="0">
                <a:latin typeface="+mj-lt"/>
              </a:rPr>
              <a:t>to unit length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572000" y="5181600"/>
            <a:ext cx="1295400" cy="1371600"/>
            <a:chOff x="6553200" y="4648200"/>
            <a:chExt cx="1295400" cy="1371600"/>
          </a:xfrm>
        </p:grpSpPr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>
              <a:off x="6934200" y="5257800"/>
              <a:ext cx="914400" cy="5334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 noChangeShapeType="1"/>
            </p:cNvCxnSpPr>
            <p:nvPr/>
          </p:nvCxnSpPr>
          <p:spPr bwMode="auto">
            <a:xfrm flipH="1">
              <a:off x="6553200" y="5181600"/>
              <a:ext cx="609600" cy="6858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 noChangeShapeType="1"/>
            </p:cNvCxnSpPr>
            <p:nvPr/>
          </p:nvCxnSpPr>
          <p:spPr bwMode="auto">
            <a:xfrm flipV="1">
              <a:off x="7086600" y="4648200"/>
              <a:ext cx="0" cy="8382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6629400" y="4876800"/>
              <a:ext cx="1066800" cy="1143000"/>
            </a:xfrm>
            <a:prstGeom prst="ellipse">
              <a:avLst/>
            </a:prstGeom>
            <a:gradFill flip="none" rotWithShape="1">
              <a:gsLst>
                <a:gs pos="70000">
                  <a:schemeClr val="tx1">
                    <a:lumMod val="85000"/>
                    <a:lumOff val="15000"/>
                  </a:schemeClr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24" name="Straight Arrow Connector 23"/>
            <p:cNvCxnSpPr>
              <a:cxnSpLocks noChangeShapeType="1"/>
            </p:cNvCxnSpPr>
            <p:nvPr/>
          </p:nvCxnSpPr>
          <p:spPr bwMode="auto">
            <a:xfrm flipV="1">
              <a:off x="7162800" y="5043488"/>
              <a:ext cx="377825" cy="44291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620000" y="5334000"/>
            <a:ext cx="1600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+mj-lt"/>
              </a:rPr>
              <a:t>Feature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Vector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 rot="5400000">
            <a:off x="4210050" y="29527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1143000" y="18288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7239000" y="57150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 rot="5400000">
            <a:off x="4210050" y="47815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31507" y="13246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en-US" dirty="0" smtClean="0">
                <a:latin typeface="+mj-lt"/>
              </a:rPr>
              <a:t>Lowe [IJCV 2004]</a:t>
            </a:r>
            <a:endParaRPr lang="en-US" dirty="0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85147" y="6555581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slide credit: R. Fergus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4396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smtClean="0"/>
              <a:t>Spatial Pyramid Matching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-33618" y="16764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SIFT</a:t>
            </a: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r>
              <a:rPr lang="en-US" sz="2400" dirty="0">
                <a:solidFill>
                  <a:schemeClr val="tx1"/>
                </a:solidFill>
                <a:latin typeface="+mj-lt"/>
              </a:rPr>
              <a:t>Features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18982" y="1447800"/>
            <a:ext cx="5410200" cy="16002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71382" y="18288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latin typeface="+mj-lt"/>
              </a:rPr>
              <a:t>Filter with </a:t>
            </a:r>
            <a:br>
              <a:rPr lang="en-US" sz="2400">
                <a:latin typeface="+mj-lt"/>
              </a:rPr>
            </a:br>
            <a:r>
              <a:rPr lang="en-US" sz="2400">
                <a:latin typeface="+mj-lt"/>
              </a:rPr>
              <a:t>Visual Words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18982" y="5105400"/>
            <a:ext cx="5410200" cy="1600200"/>
          </a:xfrm>
          <a:prstGeom prst="roundRect">
            <a:avLst/>
          </a:prstGeom>
          <a:noFill/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71382" y="52578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latin typeface="+mj-lt"/>
              </a:rPr>
              <a:t>Multi-scale</a:t>
            </a:r>
            <a:br>
              <a:rPr lang="en-US" sz="2400">
                <a:latin typeface="+mj-lt"/>
              </a:rPr>
            </a:br>
            <a:r>
              <a:rPr lang="en-US" sz="2400">
                <a:latin typeface="+mj-lt"/>
              </a:rPr>
              <a:t>spatial pool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>
                <a:latin typeface="+mj-lt"/>
              </a:rPr>
              <a:t>(Sum) 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10591800" y="4953000"/>
            <a:ext cx="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0" name="Rounded Rectangle 9"/>
          <p:cNvSpPr/>
          <p:nvPr/>
        </p:nvSpPr>
        <p:spPr>
          <a:xfrm>
            <a:off x="1718982" y="3276600"/>
            <a:ext cx="5410200" cy="1600200"/>
          </a:xfrm>
          <a:prstGeom prst="round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3600" dirty="0">
              <a:solidFill>
                <a:schemeClr val="tx1"/>
              </a:solidFill>
              <a:latin typeface="+mj-lt"/>
              <a:cs typeface="Adobe Caslon Pro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871382" y="38100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+mj-lt"/>
              </a:rPr>
              <a:t>Max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7696200" y="57150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+mj-lt"/>
              </a:rPr>
              <a:t>Classifier</a:t>
            </a:r>
          </a:p>
        </p:txBody>
      </p:sp>
      <p:sp>
        <p:nvSpPr>
          <p:cNvPr id="14" name="Right Arrow 13"/>
          <p:cNvSpPr>
            <a:spLocks noChangeArrowheads="1"/>
          </p:cNvSpPr>
          <p:nvPr/>
        </p:nvSpPr>
        <p:spPr bwMode="auto">
          <a:xfrm rot="5400000">
            <a:off x="4252632" y="29527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1185582" y="18288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7281582" y="57150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 rot="5400000">
            <a:off x="4252632" y="47815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18" name="Title 1"/>
          <p:cNvSpPr>
            <a:spLocks noGrp="1"/>
          </p:cNvSpPr>
          <p:nvPr/>
        </p:nvSpPr>
        <p:spPr bwMode="auto">
          <a:xfrm>
            <a:off x="3048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Albertus Extra Bold" pitchFamily="34" charset="0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lbertus Extra Bold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lbertus Extra Bold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lbertus Extra Bold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lbertus Extra Bold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lbertus Extra Bold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lbertus Extra Bold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lbertus Extra Bold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lbertus Extra Bold" charset="0"/>
                <a:ea typeface="ＭＳ Ｐゴシック" charset="0"/>
              </a:defRPr>
            </a:lvl9pPr>
          </a:lstStyle>
          <a:p>
            <a:pPr eaLnBrk="1" hangingPunct="1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052982" y="12192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 dirty="0" err="1">
                <a:latin typeface="+mj-lt"/>
              </a:rPr>
              <a:t>Lazebnik</a:t>
            </a:r>
            <a:r>
              <a:rPr lang="en-US" sz="2000" dirty="0">
                <a:latin typeface="+mj-lt"/>
              </a:rPr>
              <a:t>, </a:t>
            </a:r>
            <a:br>
              <a:rPr lang="en-US" sz="2000" dirty="0">
                <a:latin typeface="+mj-lt"/>
              </a:rPr>
            </a:br>
            <a:r>
              <a:rPr lang="en-US" sz="2000" dirty="0" err="1">
                <a:latin typeface="+mj-lt"/>
              </a:rPr>
              <a:t>Schmid</a:t>
            </a:r>
            <a:r>
              <a:rPr lang="en-US" sz="2000" dirty="0">
                <a:latin typeface="+mj-lt"/>
              </a:rPr>
              <a:t>,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Ponce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[CVPR 2006]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582" y="1752600"/>
            <a:ext cx="2057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623982" y="5410200"/>
            <a:ext cx="3352800" cy="1006475"/>
            <a:chOff x="2209800" y="2895600"/>
            <a:chExt cx="3352800" cy="81990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895600"/>
              <a:ext cx="1009513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895600"/>
              <a:ext cx="1070517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1768" y="2895600"/>
              <a:ext cx="1030832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4614582" y="3429000"/>
            <a:ext cx="1447800" cy="1295400"/>
            <a:chOff x="6400800" y="4648200"/>
            <a:chExt cx="1447800" cy="1295400"/>
          </a:xfrm>
        </p:grpSpPr>
        <p:cxnSp>
          <p:nvCxnSpPr>
            <p:cNvPr id="24" name="Straight Arrow Connector 23"/>
            <p:cNvCxnSpPr>
              <a:cxnSpLocks noChangeShapeType="1"/>
            </p:cNvCxnSpPr>
            <p:nvPr/>
          </p:nvCxnSpPr>
          <p:spPr bwMode="auto">
            <a:xfrm>
              <a:off x="6934200" y="5257800"/>
              <a:ext cx="914400" cy="533400"/>
            </a:xfrm>
            <a:prstGeom prst="straightConnector1">
              <a:avLst/>
            </a:prstGeom>
            <a:ln w="38100"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cxnSpLocks noChangeShapeType="1"/>
            </p:cNvCxnSpPr>
            <p:nvPr/>
          </p:nvCxnSpPr>
          <p:spPr bwMode="auto">
            <a:xfrm flipH="1">
              <a:off x="6400800" y="5181600"/>
              <a:ext cx="762000" cy="762000"/>
            </a:xfrm>
            <a:prstGeom prst="straightConnector1">
              <a:avLst/>
            </a:prstGeom>
            <a:ln w="38100"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cxnSpLocks noChangeShapeType="1"/>
            </p:cNvCxnSpPr>
            <p:nvPr/>
          </p:nvCxnSpPr>
          <p:spPr bwMode="auto">
            <a:xfrm flipV="1">
              <a:off x="7086600" y="4648200"/>
              <a:ext cx="0" cy="838200"/>
            </a:xfrm>
            <a:prstGeom prst="straightConnector1">
              <a:avLst/>
            </a:prstGeom>
            <a:ln w="38100"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3" name="Cube 22"/>
          <p:cNvSpPr>
            <a:spLocks noChangeArrowheads="1"/>
          </p:cNvSpPr>
          <p:nvPr/>
        </p:nvSpPr>
        <p:spPr bwMode="auto">
          <a:xfrm>
            <a:off x="4843182" y="3733800"/>
            <a:ext cx="838200" cy="838200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>
              <a:latin typeface="+mj-lt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85147" y="6555581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slide credit: R. Fergus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704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Deformable Part Model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2" y="1143000"/>
            <a:ext cx="8883132" cy="3733800"/>
          </a:xfrm>
        </p:spPr>
      </p:pic>
      <p:sp>
        <p:nvSpPr>
          <p:cNvPr id="7" name="TextBox 6"/>
          <p:cNvSpPr txBox="1"/>
          <p:nvPr/>
        </p:nvSpPr>
        <p:spPr>
          <a:xfrm>
            <a:off x="145145" y="6400800"/>
            <a:ext cx="885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Deformable Part Models are Convolutional Neural </a:t>
            </a:r>
            <a:r>
              <a:rPr lang="en-US" dirty="0" smtClean="0"/>
              <a:t>Networks [</a:t>
            </a:r>
            <a:r>
              <a:rPr lang="en-US" dirty="0">
                <a:hlinkClick r:id="rId3"/>
              </a:rPr>
              <a:t>Girshick </a:t>
            </a:r>
            <a:r>
              <a:rPr lang="en-US" dirty="0" smtClean="0">
                <a:hlinkClick r:id="rId3"/>
              </a:rPr>
              <a:t>et al. CVPR 15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48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AlexNet</a:t>
            </a:r>
            <a:endParaRPr lang="en-US" dirty="0">
              <a:latin typeface="+mn-lt"/>
            </a:endParaRPr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1838"/>
            <a:ext cx="91440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533400" y="1127125"/>
            <a:ext cx="85344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98513" indent="-341313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255713" indent="-341313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en-US" sz="2400" dirty="0" err="1">
                <a:latin typeface="+mj-lt"/>
                <a:ea typeface="Adobe Caslon Pro"/>
                <a:cs typeface="Adobe Caslon Pro"/>
              </a:rPr>
              <a:t>Similar</a:t>
            </a:r>
            <a:r>
              <a:rPr lang="fr-FR" altLang="en-US" sz="2400" dirty="0">
                <a:latin typeface="+mj-lt"/>
                <a:ea typeface="Adobe Caslon Pro"/>
                <a:cs typeface="Adobe Caslon Pro"/>
              </a:rPr>
              <a:t> </a:t>
            </a:r>
            <a:r>
              <a:rPr lang="fr-FR" altLang="en-US" sz="2400" dirty="0" err="1">
                <a:latin typeface="+mj-lt"/>
                <a:ea typeface="Adobe Caslon Pro"/>
                <a:cs typeface="Adobe Caslon Pro"/>
              </a:rPr>
              <a:t>framework</a:t>
            </a:r>
            <a:r>
              <a:rPr lang="fr-FR" altLang="en-US" sz="2400" dirty="0">
                <a:latin typeface="+mj-lt"/>
                <a:ea typeface="Adobe Caslon Pro"/>
                <a:cs typeface="Adobe Caslon Pro"/>
              </a:rPr>
              <a:t> to LeCun’98 but:</a:t>
            </a:r>
            <a:endParaRPr lang="fr-FR" altLang="en-US" sz="1800" dirty="0">
              <a:latin typeface="+mj-lt"/>
              <a:ea typeface="Adobe Caslon Pro"/>
              <a:cs typeface="Adobe Caslon Pro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en-US" sz="2000" dirty="0" err="1">
                <a:latin typeface="+mj-lt"/>
                <a:ea typeface="Adobe Caslon Pro"/>
                <a:cs typeface="Adobe Caslon Pro"/>
              </a:rPr>
              <a:t>Bigger</a:t>
            </a: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 model (7 </a:t>
            </a:r>
            <a:r>
              <a:rPr lang="fr-FR" altLang="en-US" sz="2000" dirty="0" err="1">
                <a:latin typeface="+mj-lt"/>
                <a:ea typeface="Adobe Caslon Pro"/>
                <a:cs typeface="Adobe Caslon Pro"/>
              </a:rPr>
              <a:t>hidden</a:t>
            </a: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 </a:t>
            </a:r>
            <a:r>
              <a:rPr lang="fr-FR" altLang="en-US" sz="2000" dirty="0" err="1">
                <a:latin typeface="+mj-lt"/>
                <a:ea typeface="Adobe Caslon Pro"/>
                <a:cs typeface="Adobe Caslon Pro"/>
              </a:rPr>
              <a:t>layers</a:t>
            </a: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, 650,000 </a:t>
            </a:r>
            <a:r>
              <a:rPr lang="fr-FR" altLang="en-US" sz="2000" dirty="0" err="1">
                <a:latin typeface="+mj-lt"/>
                <a:ea typeface="Adobe Caslon Pro"/>
                <a:cs typeface="Adobe Caslon Pro"/>
              </a:rPr>
              <a:t>units</a:t>
            </a: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, </a:t>
            </a:r>
            <a:r>
              <a:rPr lang="pt-BR" altLang="en-US" sz="2000" dirty="0">
                <a:latin typeface="+mj-lt"/>
                <a:ea typeface="Adobe Caslon Pro"/>
                <a:cs typeface="Adobe Caslon Pro"/>
              </a:rPr>
              <a:t>60,000,000 params</a:t>
            </a: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)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More data (10</a:t>
            </a:r>
            <a:r>
              <a:rPr lang="fr-FR" altLang="en-US" sz="2000" baseline="30000" dirty="0">
                <a:latin typeface="+mj-lt"/>
                <a:ea typeface="Adobe Caslon Pro"/>
                <a:cs typeface="Adobe Caslon Pro"/>
              </a:rPr>
              <a:t>6</a:t>
            </a: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 vs. 10</a:t>
            </a:r>
            <a:r>
              <a:rPr lang="fr-FR" altLang="en-US" sz="2000" baseline="30000" dirty="0">
                <a:latin typeface="+mj-lt"/>
                <a:ea typeface="Adobe Caslon Pro"/>
                <a:cs typeface="Adobe Caslon Pro"/>
              </a:rPr>
              <a:t>3</a:t>
            </a: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 images)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GPU </a:t>
            </a:r>
            <a:r>
              <a:rPr lang="fr-FR" altLang="en-US" sz="2000" dirty="0" err="1" smtClean="0">
                <a:latin typeface="+mj-lt"/>
                <a:ea typeface="Adobe Caslon Pro"/>
                <a:cs typeface="Adobe Caslon Pro"/>
              </a:rPr>
              <a:t>implementation</a:t>
            </a:r>
            <a:r>
              <a:rPr lang="fr-FR" altLang="en-US" sz="2000" dirty="0" smtClean="0">
                <a:latin typeface="+mj-lt"/>
                <a:ea typeface="Adobe Caslon Pro"/>
                <a:cs typeface="Adobe Caslon Pro"/>
              </a:rPr>
              <a:t> (50x </a:t>
            </a:r>
            <a:r>
              <a:rPr lang="fr-FR" altLang="en-US" sz="2000" dirty="0" err="1">
                <a:latin typeface="+mj-lt"/>
                <a:ea typeface="Adobe Caslon Pro"/>
                <a:cs typeface="Adobe Caslon Pro"/>
              </a:rPr>
              <a:t>speedup</a:t>
            </a:r>
            <a:r>
              <a:rPr lang="fr-FR" altLang="en-US" sz="2000" dirty="0">
                <a:latin typeface="+mj-lt"/>
                <a:ea typeface="Adobe Caslon Pro"/>
                <a:cs typeface="Adobe Caslon Pro"/>
              </a:rPr>
              <a:t> over CPU)</a:t>
            </a:r>
          </a:p>
          <a:p>
            <a:pPr lvl="2">
              <a:spcBef>
                <a:spcPct val="0"/>
              </a:spcBef>
            </a:pPr>
            <a:r>
              <a:rPr lang="fr-FR" altLang="en-US" dirty="0" err="1">
                <a:latin typeface="+mj-lt"/>
                <a:ea typeface="Adobe Caslon Pro"/>
                <a:cs typeface="Adobe Caslon Pro"/>
              </a:rPr>
              <a:t>Trained</a:t>
            </a:r>
            <a:r>
              <a:rPr lang="fr-FR" altLang="en-US" dirty="0">
                <a:latin typeface="+mj-lt"/>
                <a:ea typeface="Adobe Caslon Pro"/>
                <a:cs typeface="Adobe Caslon Pro"/>
              </a:rPr>
              <a:t> on </a:t>
            </a:r>
            <a:r>
              <a:rPr lang="fr-FR" altLang="en-US" dirty="0" err="1">
                <a:latin typeface="+mj-lt"/>
                <a:ea typeface="Adobe Caslon Pro"/>
                <a:cs typeface="Adobe Caslon Pro"/>
              </a:rPr>
              <a:t>two</a:t>
            </a:r>
            <a:r>
              <a:rPr lang="fr-FR" altLang="en-US" dirty="0">
                <a:latin typeface="+mj-lt"/>
                <a:ea typeface="Adobe Caslon Pro"/>
                <a:cs typeface="Adobe Caslon Pro"/>
              </a:rPr>
              <a:t> </a:t>
            </a:r>
            <a:r>
              <a:rPr lang="fr-FR" altLang="en-US" dirty="0" err="1">
                <a:latin typeface="+mj-lt"/>
                <a:ea typeface="Adobe Caslon Pro"/>
                <a:cs typeface="Adobe Caslon Pro"/>
              </a:rPr>
              <a:t>GPUs</a:t>
            </a:r>
            <a:r>
              <a:rPr lang="fr-FR" altLang="en-US" dirty="0">
                <a:latin typeface="+mj-lt"/>
                <a:ea typeface="Adobe Caslon Pro"/>
                <a:cs typeface="Adobe Caslon Pro"/>
              </a:rPr>
              <a:t> for a </a:t>
            </a:r>
            <a:r>
              <a:rPr lang="fr-FR" altLang="en-US" dirty="0" err="1">
                <a:latin typeface="+mj-lt"/>
                <a:ea typeface="Adobe Caslon Pro"/>
                <a:cs typeface="Adobe Caslon Pro"/>
              </a:rPr>
              <a:t>week</a:t>
            </a:r>
            <a:endParaRPr lang="fr-FR" altLang="en-US" dirty="0">
              <a:latin typeface="+mj-lt"/>
              <a:ea typeface="Adobe Caslon Pro"/>
              <a:cs typeface="Adobe Caslon Pro"/>
            </a:endParaRPr>
          </a:p>
        </p:txBody>
      </p:sp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-152400" y="6059488"/>
            <a:ext cx="9220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j-lt"/>
              </a:rPr>
              <a:t>A. </a:t>
            </a:r>
            <a:r>
              <a:rPr lang="en-US" altLang="en-US" sz="1800" dirty="0" err="1">
                <a:latin typeface="+mj-lt"/>
              </a:rPr>
              <a:t>Krizhevsky</a:t>
            </a:r>
            <a:r>
              <a:rPr lang="en-US" altLang="en-US" sz="1800" dirty="0">
                <a:latin typeface="+mj-lt"/>
              </a:rPr>
              <a:t>, I. </a:t>
            </a:r>
            <a:r>
              <a:rPr lang="en-US" altLang="en-US" sz="1800" dirty="0" err="1">
                <a:latin typeface="+mj-lt"/>
              </a:rPr>
              <a:t>Sutskever</a:t>
            </a:r>
            <a:r>
              <a:rPr lang="en-US" altLang="en-US" sz="1800" dirty="0">
                <a:latin typeface="+mj-lt"/>
              </a:rPr>
              <a:t>, and G. Hinton, </a:t>
            </a:r>
            <a:r>
              <a:rPr lang="en-US" altLang="en-US" sz="1800" dirty="0" smtClean="0">
                <a:latin typeface="+mj-lt"/>
              </a:rPr>
              <a:t/>
            </a:r>
            <a:br>
              <a:rPr lang="en-US" altLang="en-US" sz="1800" dirty="0" smtClean="0">
                <a:latin typeface="+mj-lt"/>
              </a:rPr>
            </a:br>
            <a:r>
              <a:rPr lang="en-US" altLang="en-US" sz="1800" dirty="0" err="1" smtClean="0">
                <a:latin typeface="+mj-lt"/>
                <a:hlinkClick r:id="rId4"/>
              </a:rPr>
              <a:t>ImageNet</a:t>
            </a:r>
            <a:r>
              <a:rPr lang="en-US" altLang="en-US" sz="1800" dirty="0" smtClean="0">
                <a:latin typeface="+mj-lt"/>
                <a:hlinkClick r:id="rId4"/>
              </a:rPr>
              <a:t> </a:t>
            </a:r>
            <a:r>
              <a:rPr lang="en-US" altLang="en-US" sz="1800" dirty="0">
                <a:latin typeface="+mj-lt"/>
                <a:hlinkClick r:id="rId4"/>
              </a:rPr>
              <a:t>Classification with Deep Convolutional Neural Networks</a:t>
            </a:r>
            <a:r>
              <a:rPr lang="en-US" altLang="en-US" sz="1800" dirty="0">
                <a:latin typeface="+mj-lt"/>
              </a:rPr>
              <a:t>, NIPS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CNN for Image Classification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362740"/>
            <a:ext cx="2936240" cy="2590800"/>
          </a:xfr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28600" y="4038600"/>
            <a:ext cx="293624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1371600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259210" y="2057400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64225" y="1725645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47572"/>
            <a:ext cx="2432550" cy="125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>
            <a:endCxn id="21" idx="1"/>
          </p:cNvCxnSpPr>
          <p:nvPr/>
        </p:nvCxnSpPr>
        <p:spPr>
          <a:xfrm>
            <a:off x="2089273" y="2365814"/>
            <a:ext cx="1415927" cy="16113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3"/>
            <a:endCxn id="21" idx="1"/>
          </p:cNvCxnSpPr>
          <p:nvPr/>
        </p:nvCxnSpPr>
        <p:spPr>
          <a:xfrm>
            <a:off x="3124200" y="2304095"/>
            <a:ext cx="381000" cy="16730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3"/>
            <a:endCxn id="21" idx="1"/>
          </p:cNvCxnSpPr>
          <p:nvPr/>
        </p:nvCxnSpPr>
        <p:spPr>
          <a:xfrm>
            <a:off x="2093590" y="2989895"/>
            <a:ext cx="1411610" cy="9872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28600" y="2057400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stCxn id="19" idx="3"/>
            <a:endCxn id="21" idx="1"/>
          </p:cNvCxnSpPr>
          <p:nvPr/>
        </p:nvCxnSpPr>
        <p:spPr>
          <a:xfrm>
            <a:off x="3124200" y="2989895"/>
            <a:ext cx="381000" cy="9872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0" idx="3"/>
            <a:endCxn id="21" idx="1"/>
          </p:cNvCxnSpPr>
          <p:nvPr/>
        </p:nvCxnSpPr>
        <p:spPr>
          <a:xfrm>
            <a:off x="2629215" y="2658140"/>
            <a:ext cx="875985" cy="1319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299850" y="4084544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04865" y="4438589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>
            <a:endCxn id="21" idx="1"/>
          </p:cNvCxnSpPr>
          <p:nvPr/>
        </p:nvCxnSpPr>
        <p:spPr>
          <a:xfrm flipV="1">
            <a:off x="3164840" y="3977177"/>
            <a:ext cx="340360" cy="9410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7" idx="3"/>
            <a:endCxn id="21" idx="1"/>
          </p:cNvCxnSpPr>
          <p:nvPr/>
        </p:nvCxnSpPr>
        <p:spPr>
          <a:xfrm flipV="1">
            <a:off x="2134230" y="3977177"/>
            <a:ext cx="1370970" cy="17256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69240" y="4770344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>
            <a:stCxn id="42" idx="3"/>
            <a:endCxn id="21" idx="1"/>
          </p:cNvCxnSpPr>
          <p:nvPr/>
        </p:nvCxnSpPr>
        <p:spPr>
          <a:xfrm flipV="1">
            <a:off x="3170301" y="3977177"/>
            <a:ext cx="334899" cy="173450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3" idx="3"/>
            <a:endCxn id="21" idx="1"/>
          </p:cNvCxnSpPr>
          <p:nvPr/>
        </p:nvCxnSpPr>
        <p:spPr>
          <a:xfrm flipV="1">
            <a:off x="2669855" y="3977177"/>
            <a:ext cx="835345" cy="13939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305311" y="4779187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/>
          <p:cNvCxnSpPr>
            <a:stCxn id="40" idx="3"/>
            <a:endCxn id="21" idx="1"/>
          </p:cNvCxnSpPr>
          <p:nvPr/>
        </p:nvCxnSpPr>
        <p:spPr>
          <a:xfrm flipV="1">
            <a:off x="2134230" y="3977177"/>
            <a:ext cx="1370970" cy="10398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9240" y="4084544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1" name="Rectangle 61460"/>
          <p:cNvSpPr/>
          <p:nvPr/>
        </p:nvSpPr>
        <p:spPr>
          <a:xfrm>
            <a:off x="4083739" y="2917548"/>
            <a:ext cx="1083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sz="2000" dirty="0" err="1" smtClean="0">
                <a:ea typeface="Adobe Caslon Pro"/>
                <a:cs typeface="Adobe Caslon Pro"/>
              </a:rPr>
              <a:t>AlexNet</a:t>
            </a:r>
            <a:endParaRPr lang="en-US" dirty="0"/>
          </a:p>
        </p:txBody>
      </p:sp>
      <p:cxnSp>
        <p:nvCxnSpPr>
          <p:cNvPr id="101" name="Straight Arrow Connector 100"/>
          <p:cNvCxnSpPr>
            <a:stCxn id="21" idx="3"/>
          </p:cNvCxnSpPr>
          <p:nvPr/>
        </p:nvCxnSpPr>
        <p:spPr>
          <a:xfrm flipV="1">
            <a:off x="5937750" y="2242672"/>
            <a:ext cx="540626" cy="173450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8" name="Rectangle 61477"/>
          <p:cNvSpPr/>
          <p:nvPr/>
        </p:nvSpPr>
        <p:spPr>
          <a:xfrm>
            <a:off x="6705600" y="1321838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5258075" y="962453"/>
            <a:ext cx="2877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dirty="0" smtClean="0">
                <a:ea typeface="Adobe Caslon Pro"/>
                <a:cs typeface="Adobe Caslon Pro"/>
              </a:rPr>
              <a:t>Fully connected layer Fc7 </a:t>
            </a:r>
          </a:p>
          <a:p>
            <a:r>
              <a:rPr lang="fr-FR" altLang="en-US" dirty="0" smtClean="0">
                <a:ea typeface="Adobe Caslon Pro"/>
                <a:cs typeface="Adobe Caslon Pro"/>
              </a:rPr>
              <a:t>d = 4096</a:t>
            </a:r>
            <a:endParaRPr lang="en-US" sz="1600" dirty="0"/>
          </a:p>
        </p:txBody>
      </p:sp>
      <p:sp>
        <p:nvSpPr>
          <p:cNvPr id="107" name="Rectangle 106"/>
          <p:cNvSpPr/>
          <p:nvPr/>
        </p:nvSpPr>
        <p:spPr>
          <a:xfrm>
            <a:off x="6898042" y="1321838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59210" y="1371600"/>
            <a:ext cx="1864990" cy="1864990"/>
          </a:xfrm>
          <a:prstGeom prst="rect">
            <a:avLst/>
          </a:prstGeom>
          <a:solidFill>
            <a:schemeClr val="accent1">
              <a:alpha val="15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7095290" y="1319597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7292206" y="1319597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7484051" y="1315219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7675896" y="1310632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7867741" y="1310632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8059586" y="1310632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8256502" y="1310632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8453418" y="1310632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8648700" y="1310632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791200" y="4918186"/>
            <a:ext cx="76200" cy="15957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4514190" y="5554068"/>
            <a:ext cx="1188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en-US" sz="2000" dirty="0" smtClean="0">
                <a:ea typeface="Adobe Caslon Pro"/>
                <a:cs typeface="Adobe Caslon Pro"/>
              </a:rPr>
              <a:t>d = 4096</a:t>
            </a:r>
            <a:endParaRPr lang="en-US" dirty="0"/>
          </a:p>
        </p:txBody>
      </p:sp>
      <p:sp>
        <p:nvSpPr>
          <p:cNvPr id="61498" name="Rectangle 61497"/>
          <p:cNvSpPr/>
          <p:nvPr/>
        </p:nvSpPr>
        <p:spPr>
          <a:xfrm>
            <a:off x="7046088" y="3757140"/>
            <a:ext cx="1210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en-US" dirty="0" err="1" smtClean="0">
                <a:ea typeface="Adobe Caslon Pro"/>
                <a:cs typeface="Adobe Caslon Pro"/>
              </a:rPr>
              <a:t>Averaging</a:t>
            </a:r>
            <a:endParaRPr lang="en-US" dirty="0"/>
          </a:p>
        </p:txBody>
      </p:sp>
      <p:grpSp>
        <p:nvGrpSpPr>
          <p:cNvPr id="72" name="Group 71"/>
          <p:cNvGrpSpPr/>
          <p:nvPr/>
        </p:nvGrpSpPr>
        <p:grpSpPr>
          <a:xfrm>
            <a:off x="6096001" y="3002328"/>
            <a:ext cx="2577052" cy="1798272"/>
            <a:chOff x="6318753" y="3002328"/>
            <a:chExt cx="2354300" cy="1671802"/>
          </a:xfrm>
        </p:grpSpPr>
        <p:cxnSp>
          <p:nvCxnSpPr>
            <p:cNvPr id="125" name="Straight Arrow Connector 124"/>
            <p:cNvCxnSpPr>
              <a:stCxn id="70" idx="1"/>
            </p:cNvCxnSpPr>
            <p:nvPr/>
          </p:nvCxnSpPr>
          <p:spPr>
            <a:xfrm flipH="1">
              <a:off x="6318753" y="3220077"/>
              <a:ext cx="1471370" cy="145405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69"/>
            <p:cNvSpPr/>
            <p:nvPr/>
          </p:nvSpPr>
          <p:spPr>
            <a:xfrm>
              <a:off x="6875660" y="3002328"/>
              <a:ext cx="1797393" cy="217786"/>
            </a:xfrm>
            <a:custGeom>
              <a:avLst/>
              <a:gdLst>
                <a:gd name="connsiteX0" fmla="*/ 0 w 1916205"/>
                <a:gd name="connsiteY0" fmla="*/ 13447 h 215189"/>
                <a:gd name="connsiteX1" fmla="*/ 974911 w 1916205"/>
                <a:gd name="connsiteY1" fmla="*/ 215153 h 215189"/>
                <a:gd name="connsiteX2" fmla="*/ 1916205 w 1916205"/>
                <a:gd name="connsiteY2" fmla="*/ 0 h 215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6205" h="215189">
                  <a:moveTo>
                    <a:pt x="0" y="13447"/>
                  </a:moveTo>
                  <a:cubicBezTo>
                    <a:pt x="327772" y="115420"/>
                    <a:pt x="655544" y="217394"/>
                    <a:pt x="974911" y="215153"/>
                  </a:cubicBezTo>
                  <a:cubicBezTo>
                    <a:pt x="1294278" y="212912"/>
                    <a:pt x="1605241" y="106456"/>
                    <a:pt x="1916205" y="0"/>
                  </a:cubicBezTo>
                </a:path>
              </a:pathLst>
            </a:cu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2" name="Straight Arrow Connector 151"/>
          <p:cNvCxnSpPr/>
          <p:nvPr/>
        </p:nvCxnSpPr>
        <p:spPr>
          <a:xfrm>
            <a:off x="5937750" y="5702839"/>
            <a:ext cx="5406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6478376" y="4855086"/>
            <a:ext cx="1159451" cy="17131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Softmax</a:t>
            </a:r>
            <a:r>
              <a:rPr lang="en-US" dirty="0" smtClean="0"/>
              <a:t> Layer</a:t>
            </a:r>
            <a:endParaRPr lang="en-US" dirty="0"/>
          </a:p>
        </p:txBody>
      </p:sp>
      <p:cxnSp>
        <p:nvCxnSpPr>
          <p:cNvPr id="160" name="Straight Arrow Connector 159"/>
          <p:cNvCxnSpPr/>
          <p:nvPr/>
        </p:nvCxnSpPr>
        <p:spPr>
          <a:xfrm>
            <a:off x="7637827" y="5700807"/>
            <a:ext cx="5406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/>
          <p:cNvSpPr/>
          <p:nvPr/>
        </p:nvSpPr>
        <p:spPr>
          <a:xfrm>
            <a:off x="7859345" y="5133945"/>
            <a:ext cx="1140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“Jia-Bin”</a:t>
            </a:r>
            <a:endParaRPr lang="en-US" sz="2000" dirty="0"/>
          </a:p>
        </p:txBody>
      </p:sp>
      <p:sp>
        <p:nvSpPr>
          <p:cNvPr id="79" name="TextBox 78"/>
          <p:cNvSpPr txBox="1"/>
          <p:nvPr/>
        </p:nvSpPr>
        <p:spPr>
          <a:xfrm>
            <a:off x="3486393" y="4609194"/>
            <a:ext cx="196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Fixed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nput size: 224x224x3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19" grpId="0" animBg="1"/>
      <p:bldP spid="19" grpId="1" animBg="1"/>
      <p:bldP spid="20" grpId="0" animBg="1"/>
      <p:bldP spid="20" grpId="1" animBg="1"/>
      <p:bldP spid="18" grpId="0" animBg="1"/>
      <p:bldP spid="18" grpId="1" animBg="1"/>
      <p:bldP spid="41" grpId="0" animBg="1"/>
      <p:bldP spid="41" grpId="1" animBg="1"/>
      <p:bldP spid="43" grpId="0" animBg="1"/>
      <p:bldP spid="43" grpId="1" animBg="1"/>
      <p:bldP spid="47" grpId="0" animBg="1"/>
      <p:bldP spid="47" grpId="1" animBg="1"/>
      <p:bldP spid="42" grpId="0" animBg="1"/>
      <p:bldP spid="42" grpId="1" animBg="1"/>
      <p:bldP spid="40" grpId="0" animBg="1"/>
      <p:bldP spid="40" grpId="1" animBg="1"/>
      <p:bldP spid="107" grpId="0" animBg="1"/>
      <p:bldP spid="17" grpId="0" animBg="1"/>
      <p:bldP spid="17" grpId="1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24" grpId="0" animBg="1"/>
      <p:bldP spid="132" grpId="0"/>
      <p:bldP spid="61498" grpId="0"/>
      <p:bldP spid="78" grpId="0" animBg="1"/>
      <p:bldP spid="1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 txBox="1"/>
          <p:nvPr/>
        </p:nvSpPr>
        <p:spPr>
          <a:xfrm>
            <a:off x="609599" y="185701"/>
            <a:ext cx="7857725" cy="6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0" dirty="0" err="1" smtClean="0"/>
              <a:t>ImageNet</a:t>
            </a:r>
            <a:r>
              <a:rPr lang="en-US" sz="3000" b="0" dirty="0" smtClean="0"/>
              <a:t> Challenge 2012-2014</a:t>
            </a:r>
            <a:endParaRPr lang="en" sz="3000" b="0" dirty="0"/>
          </a:p>
        </p:txBody>
      </p:sp>
      <p:graphicFrame>
        <p:nvGraphicFramePr>
          <p:cNvPr id="690" name="Shape 690"/>
          <p:cNvGraphicFramePr/>
          <p:nvPr>
            <p:extLst>
              <p:ext uri="{D42A27DB-BD31-4B8C-83A1-F6EECF244321}">
                <p14:modId xmlns:p14="http://schemas.microsoft.com/office/powerpoint/2010/main" val="2345715924"/>
              </p:ext>
            </p:extLst>
          </p:nvPr>
        </p:nvGraphicFramePr>
        <p:xfrm>
          <a:off x="510225" y="990601"/>
          <a:ext cx="8100375" cy="35595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5210"/>
                <a:gridCol w="1129148"/>
                <a:gridCol w="1035867"/>
                <a:gridCol w="1620075"/>
                <a:gridCol w="1620075"/>
              </a:tblGrid>
              <a:tr h="33448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/>
                        <a:t>Team</a:t>
                      </a:r>
                    </a:p>
                  </a:txBody>
                  <a:tcPr marL="63500" marR="63500" marT="84667" marB="84667"/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b="1"/>
                        <a:t>Year</a:t>
                      </a:r>
                    </a:p>
                  </a:txBody>
                  <a:tcPr marL="63500" marR="63500" marT="84667" marB="84667"/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b="1" dirty="0"/>
                        <a:t>Place</a:t>
                      </a:r>
                    </a:p>
                  </a:txBody>
                  <a:tcPr marL="63500" marR="63500" marT="84667" marB="84667"/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b="1"/>
                        <a:t>Error (top-5)</a:t>
                      </a:r>
                    </a:p>
                  </a:txBody>
                  <a:tcPr marL="63500" marR="63500" marT="84667" marB="84667"/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 smtClean="0"/>
                        <a:t>E</a:t>
                      </a:r>
                      <a:r>
                        <a:rPr lang="en" sz="1600" b="1" dirty="0" smtClean="0"/>
                        <a:t>xternal </a:t>
                      </a:r>
                      <a:r>
                        <a:rPr lang="en" sz="1600" b="1" dirty="0"/>
                        <a:t>data</a:t>
                      </a:r>
                    </a:p>
                  </a:txBody>
                  <a:tcPr marL="63500" marR="63500" marT="84667" marB="84667"/>
                </a:tc>
              </a:tr>
              <a:tr h="531878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/>
                        <a:t>SuperVision</a:t>
                      </a:r>
                      <a:r>
                        <a:rPr lang="en-US" sz="1600" dirty="0" smtClean="0"/>
                        <a:t> –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Toronto</a:t>
                      </a:r>
                    </a:p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 smtClean="0"/>
                        <a:t>(7</a:t>
                      </a:r>
                      <a:r>
                        <a:rPr lang="en-US" sz="1600" baseline="0" dirty="0" smtClean="0"/>
                        <a:t> layers)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2012 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-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16.4%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no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</a:tr>
              <a:tr h="33448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SuperVision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2012 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1st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15.3%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ImageNet 22k</a:t>
                      </a:r>
                    </a:p>
                  </a:txBody>
                  <a:tcPr marL="63500" marR="63500" marT="84667" marB="84667">
                    <a:solidFill>
                      <a:srgbClr val="CCFFCC"/>
                    </a:solidFill>
                  </a:tcPr>
                </a:tc>
              </a:tr>
              <a:tr h="423512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/>
                        <a:t>Clarifai</a:t>
                      </a:r>
                      <a:r>
                        <a:rPr lang="en-US" sz="1600" dirty="0" smtClean="0"/>
                        <a:t> – NYU (7 layers)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2013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-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11.7%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no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448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Clarifai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2013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/>
                        <a:t>1st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11.2%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ImageNet 22k</a:t>
                      </a:r>
                    </a:p>
                  </a:txBody>
                  <a:tcPr marL="63500" marR="63500" marT="84667" marB="84667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9245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/>
                        <a:t>VGG</a:t>
                      </a:r>
                      <a:r>
                        <a:rPr lang="en-US" sz="1600" dirty="0" smtClean="0"/>
                        <a:t> –</a:t>
                      </a:r>
                      <a:r>
                        <a:rPr lang="en-US" sz="1600" baseline="0" dirty="0" smtClean="0"/>
                        <a:t> Oxford </a:t>
                      </a:r>
                      <a:r>
                        <a:rPr lang="en-US" sz="1600" dirty="0" smtClean="0"/>
                        <a:t>(16</a:t>
                      </a:r>
                      <a:r>
                        <a:rPr lang="en-US" sz="1600" baseline="0" dirty="0" smtClean="0"/>
                        <a:t> layers)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2014</a:t>
                      </a:r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2nd</a:t>
                      </a:r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7.32%</a:t>
                      </a:r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no</a:t>
                      </a:r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</a:tr>
              <a:tr h="339245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 smtClean="0"/>
                        <a:t>GoogLeNet </a:t>
                      </a:r>
                      <a:r>
                        <a:rPr lang="en-US" sz="1600" dirty="0" smtClean="0"/>
                        <a:t>(19 layers)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2014</a:t>
                      </a:r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1st</a:t>
                      </a:r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6.67%</a:t>
                      </a:r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/>
                        <a:t>no</a:t>
                      </a:r>
                    </a:p>
                  </a:txBody>
                  <a:tcPr marL="63500" marR="63500" marT="84667" marB="84667">
                    <a:solidFill>
                      <a:srgbClr val="FFC000"/>
                    </a:solidFill>
                  </a:tcPr>
                </a:tc>
              </a:tr>
              <a:tr h="334480"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 smtClean="0">
                          <a:hlinkClick r:id="rId3"/>
                        </a:rPr>
                        <a:t>Human</a:t>
                      </a:r>
                      <a:r>
                        <a:rPr lang="en-US" sz="1600" baseline="0" dirty="0" smtClean="0">
                          <a:hlinkClick r:id="rId3"/>
                        </a:rPr>
                        <a:t> expert</a:t>
                      </a:r>
                      <a:r>
                        <a:rPr lang="en-US" sz="1600" baseline="0" dirty="0" smtClean="0"/>
                        <a:t>*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endParaRPr lang="en" sz="1600" dirty="0"/>
                    </a:p>
                  </a:txBody>
                  <a:tcPr marL="63500" marR="63500" marT="84667" marB="8466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endParaRPr lang="en" sz="1600" dirty="0"/>
                    </a:p>
                  </a:txBody>
                  <a:tcPr marL="63500" marR="63500" marT="84667" marB="8466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r>
                        <a:rPr lang="en-US" sz="1600" dirty="0" smtClean="0"/>
                        <a:t>5.1%</a:t>
                      </a:r>
                      <a:endParaRPr lang="en" sz="1600" dirty="0"/>
                    </a:p>
                  </a:txBody>
                  <a:tcPr marL="63500" marR="63500" marT="84667" marB="84667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rtl="0">
                        <a:spcBef>
                          <a:spcPts val="0"/>
                        </a:spcBef>
                        <a:buNone/>
                      </a:pPr>
                      <a:endParaRPr lang="en" sz="1600" dirty="0" smtClean="0"/>
                    </a:p>
                  </a:txBody>
                  <a:tcPr marL="63500" marR="63500" marT="84667" marB="84667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803992"/>
              </p:ext>
            </p:extLst>
          </p:nvPr>
        </p:nvGraphicFramePr>
        <p:xfrm>
          <a:off x="381000" y="4800600"/>
          <a:ext cx="8382000" cy="17373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51748"/>
                <a:gridCol w="4358404"/>
                <a:gridCol w="1571848"/>
              </a:tblGrid>
              <a:tr h="213360">
                <a:tc>
                  <a:txBody>
                    <a:bodyPr/>
                    <a:lstStyle/>
                    <a:p>
                      <a:r>
                        <a:rPr lang="en-US" dirty="0" smtClean="0"/>
                        <a:t>Team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Error (top-5)</a:t>
                      </a:r>
                    </a:p>
                  </a:txBody>
                  <a:tcPr/>
                </a:tc>
              </a:tr>
              <a:tr h="35029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DeepImage</a:t>
                      </a:r>
                      <a:r>
                        <a:rPr lang="en-US" dirty="0" smtClean="0"/>
                        <a:t> - Baidu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augmentation + multi GPU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5.33%</a:t>
                      </a:r>
                      <a:endParaRPr lang="en-US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PReLU</a:t>
                      </a:r>
                      <a:r>
                        <a:rPr lang="en-US" dirty="0" smtClean="0"/>
                        <a:t>-nets  -</a:t>
                      </a:r>
                      <a:r>
                        <a:rPr lang="en-US" baseline="0" dirty="0" smtClean="0"/>
                        <a:t> MSRA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Parametric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ReLU</a:t>
                      </a:r>
                      <a:r>
                        <a:rPr lang="en-US" baseline="0" dirty="0" smtClean="0"/>
                        <a:t> + smart initialization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4.94%</a:t>
                      </a:r>
                      <a:endParaRPr lang="en-US" dirty="0"/>
                    </a:p>
                  </a:txBody>
                  <a:tcPr/>
                </a:tc>
              </a:tr>
              <a:tr h="604610">
                <a:tc>
                  <a:txBody>
                    <a:bodyPr/>
                    <a:lstStyle/>
                    <a:p>
                      <a:r>
                        <a:rPr lang="en-US" dirty="0" smtClean="0"/>
                        <a:t>BN-Inception ensemble - Google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Reducing internal covariate shift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4.82%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936071" y="662724"/>
            <a:ext cx="32079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dirty="0"/>
              <a:t>Best non-</a:t>
            </a:r>
            <a:r>
              <a:rPr lang="en-US" sz="1600" dirty="0" err="1"/>
              <a:t>convnet</a:t>
            </a:r>
            <a:r>
              <a:rPr lang="en-US" sz="1600" dirty="0"/>
              <a:t> in 2012: 26.2%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9555964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Today’s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Overview</a:t>
            </a:r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Convolutional </a:t>
            </a:r>
            <a:r>
              <a:rPr lang="en-US" dirty="0"/>
              <a:t>N</a:t>
            </a:r>
            <a:r>
              <a:rPr lang="en-US" dirty="0" smtClean="0"/>
              <a:t>eural Network (CNN)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altLang="en-US" dirty="0"/>
              <a:t>Understanding and Visualizing </a:t>
            </a:r>
            <a:r>
              <a:rPr lang="en-US" dirty="0" smtClean="0"/>
              <a:t>CNN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Training CNN</a:t>
            </a:r>
          </a:p>
          <a:p>
            <a:pPr marL="0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Probabilistic Interpretation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Beyond </a:t>
            </a:r>
            <a:r>
              <a:rPr lang="en-US" altLang="en-US" dirty="0" smtClean="0"/>
              <a:t>classification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Detection</a:t>
            </a:r>
          </a:p>
          <a:p>
            <a:r>
              <a:rPr lang="en-US" altLang="en-US" dirty="0" smtClean="0"/>
              <a:t>Segmentation</a:t>
            </a:r>
          </a:p>
          <a:p>
            <a:r>
              <a:rPr lang="en-US" altLang="en-US" dirty="0"/>
              <a:t>Regression </a:t>
            </a:r>
            <a:endParaRPr lang="en-US" altLang="en-US" dirty="0" smtClean="0"/>
          </a:p>
          <a:p>
            <a:r>
              <a:rPr lang="en-US" altLang="en-US" dirty="0" smtClean="0"/>
              <a:t>Pose estimation </a:t>
            </a:r>
          </a:p>
          <a:p>
            <a:r>
              <a:rPr lang="en-US" altLang="en-US" dirty="0" smtClean="0"/>
              <a:t>Matching patches</a:t>
            </a:r>
          </a:p>
          <a:p>
            <a:r>
              <a:rPr lang="en-US" altLang="en-US" dirty="0" smtClean="0"/>
              <a:t>Synthesis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pPr marL="0" indent="0">
              <a:buNone/>
            </a:pPr>
            <a:r>
              <a:rPr lang="en-US" altLang="en-US" dirty="0" smtClean="0"/>
              <a:t>and many more…</a:t>
            </a:r>
          </a:p>
          <a:p>
            <a:pPr marL="0" indent="0"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36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R-CNN: Regions with CNN features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Trained on </a:t>
            </a:r>
            <a:r>
              <a:rPr lang="en-US" altLang="en-US" dirty="0" err="1" smtClean="0"/>
              <a:t>ImageNet</a:t>
            </a:r>
            <a:r>
              <a:rPr lang="en-US" altLang="en-US" dirty="0" smtClean="0"/>
              <a:t> classification</a:t>
            </a:r>
          </a:p>
          <a:p>
            <a:r>
              <a:rPr lang="en-US" altLang="en-US" dirty="0" err="1" smtClean="0"/>
              <a:t>Finetune</a:t>
            </a:r>
            <a:r>
              <a:rPr lang="en-US" altLang="en-US" dirty="0" smtClean="0"/>
              <a:t> CNN on PASCAL</a:t>
            </a:r>
          </a:p>
          <a:p>
            <a:endParaRPr lang="en-US" altLang="en-US" dirty="0" smtClean="0"/>
          </a:p>
        </p:txBody>
      </p:sp>
      <p:pic>
        <p:nvPicPr>
          <p:cNvPr id="737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0" y="2819400"/>
            <a:ext cx="8727417" cy="294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95547" y="6424362"/>
            <a:ext cx="41529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RCNN [</a:t>
            </a:r>
            <a:r>
              <a:rPr lang="en-US" sz="2000" dirty="0" smtClean="0">
                <a:hlinkClick r:id="rId3"/>
              </a:rPr>
              <a:t>Girshick et al. CVPR 2014</a:t>
            </a:r>
            <a:r>
              <a:rPr lang="en-US" sz="2000" dirty="0" smtClean="0"/>
              <a:t>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33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R-CNN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9" y="1447800"/>
            <a:ext cx="8610882" cy="3352800"/>
          </a:xfrm>
        </p:spPr>
      </p:pic>
      <p:sp>
        <p:nvSpPr>
          <p:cNvPr id="5" name="Rectangle 4"/>
          <p:cNvSpPr/>
          <p:nvPr/>
        </p:nvSpPr>
        <p:spPr>
          <a:xfrm>
            <a:off x="2352482" y="6019800"/>
            <a:ext cx="44390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Fast RCNN [</a:t>
            </a:r>
            <a:r>
              <a:rPr lang="en-US" sz="2000" dirty="0" err="1" smtClean="0">
                <a:hlinkClick r:id="rId3"/>
              </a:rPr>
              <a:t>Girshick</a:t>
            </a:r>
            <a:r>
              <a:rPr lang="en-US" sz="2000" dirty="0" smtClean="0">
                <a:hlinkClick r:id="rId3"/>
              </a:rPr>
              <a:t>, R  2015</a:t>
            </a:r>
            <a:r>
              <a:rPr lang="en-US" sz="2000" dirty="0" smtClean="0"/>
              <a:t>]</a:t>
            </a:r>
          </a:p>
          <a:p>
            <a:pPr algn="ctr"/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github.com/rbgirshick/fast-rcnn</a:t>
            </a:r>
            <a:endParaRPr lang="en-US" sz="2000" dirty="0"/>
          </a:p>
          <a:p>
            <a:pPr algn="ctr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0104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9" y="4075358"/>
            <a:ext cx="4191000" cy="2379230"/>
          </a:xfrm>
          <a:prstGeom prst="rect">
            <a:avLst/>
          </a:prstGeom>
        </p:spPr>
      </p:pic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Labeling Pixels: Semantic </a:t>
            </a:r>
            <a:r>
              <a:rPr lang="en-US" altLang="en-US" dirty="0" smtClean="0"/>
              <a:t>Labels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43" y="914400"/>
            <a:ext cx="5991312" cy="3264966"/>
          </a:xfrm>
        </p:spPr>
      </p:pic>
      <p:sp>
        <p:nvSpPr>
          <p:cNvPr id="3" name="Rectangle 2"/>
          <p:cNvSpPr/>
          <p:nvPr/>
        </p:nvSpPr>
        <p:spPr>
          <a:xfrm>
            <a:off x="685800" y="6477000"/>
            <a:ext cx="861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Fully Convolutional Networks for Semantic Segmentation [</a:t>
            </a:r>
            <a:r>
              <a:rPr lang="en-US" sz="1600" dirty="0" smtClean="0">
                <a:hlinkClick r:id="rId4"/>
              </a:rPr>
              <a:t>Long et al. CVPR 2015</a:t>
            </a:r>
            <a:r>
              <a:rPr lang="en-US" sz="1600" dirty="0" smtClean="0"/>
              <a:t>]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463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Labeling Pixels: Edge Detection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757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54" y="990600"/>
            <a:ext cx="719168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7048" y="6235314"/>
            <a:ext cx="7829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DeepEdge</a:t>
            </a:r>
            <a:r>
              <a:rPr lang="en-US" sz="1600" dirty="0"/>
              <a:t>: A Multi-Scale Bifurcated Deep Network for Top-Down Contour Detection </a:t>
            </a:r>
            <a:endParaRPr lang="en-US" sz="1600" dirty="0" smtClean="0"/>
          </a:p>
          <a:p>
            <a:pPr algn="ctr"/>
            <a:r>
              <a:rPr lang="en-US" sz="1600" dirty="0" smtClean="0"/>
              <a:t>[</a:t>
            </a:r>
            <a:r>
              <a:rPr lang="en-US" sz="1600" dirty="0">
                <a:hlinkClick r:id="rId3"/>
              </a:rPr>
              <a:t>Bertasius </a:t>
            </a:r>
            <a:r>
              <a:rPr lang="en-US" sz="1600" dirty="0" smtClean="0">
                <a:hlinkClick r:id="rId3"/>
              </a:rPr>
              <a:t>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70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CNN for Regression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680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9" y="990600"/>
            <a:ext cx="766538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00778" y="6400800"/>
            <a:ext cx="494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DeepPose</a:t>
            </a:r>
            <a:r>
              <a:rPr lang="en-US" dirty="0" smtClean="0"/>
              <a:t> [</a:t>
            </a:r>
            <a:r>
              <a:rPr lang="en-US" dirty="0" err="1" smtClean="0">
                <a:hlinkClick r:id="rId3"/>
              </a:rPr>
              <a:t>Toshev</a:t>
            </a:r>
            <a:r>
              <a:rPr lang="en-US" dirty="0" smtClean="0">
                <a:hlinkClick r:id="rId3"/>
              </a:rPr>
              <a:t> </a:t>
            </a:r>
            <a:r>
              <a:rPr lang="en-US" dirty="0">
                <a:hlinkClick r:id="rId3"/>
              </a:rPr>
              <a:t>and </a:t>
            </a:r>
            <a:r>
              <a:rPr lang="en-US" dirty="0" err="1" smtClean="0">
                <a:hlinkClick r:id="rId3"/>
              </a:rPr>
              <a:t>Szegedy</a:t>
            </a:r>
            <a:r>
              <a:rPr lang="en-US" dirty="0" smtClean="0">
                <a:hlinkClick r:id="rId3"/>
              </a:rPr>
              <a:t> CVPR 2014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4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CNN as a Similarity Measure for Matching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64" y="1172445"/>
            <a:ext cx="2625751" cy="2544630"/>
          </a:xfrm>
        </p:spPr>
      </p:pic>
      <p:pic>
        <p:nvPicPr>
          <p:cNvPr id="7782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8" y="1077544"/>
            <a:ext cx="2039432" cy="275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0" y="933411"/>
            <a:ext cx="2825760" cy="302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46" y="4455565"/>
            <a:ext cx="4388053" cy="17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2820" y="3922814"/>
            <a:ext cx="312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FaceNet</a:t>
            </a:r>
            <a:r>
              <a:rPr lang="en-US" sz="1600" dirty="0" smtClean="0"/>
              <a:t> [</a:t>
            </a:r>
            <a:r>
              <a:rPr lang="en-US" sz="1600" dirty="0" err="1" smtClean="0">
                <a:hlinkClick r:id="rId6"/>
              </a:rPr>
              <a:t>Schroff</a:t>
            </a:r>
            <a:r>
              <a:rPr lang="en-US" sz="1600" dirty="0" smtClean="0">
                <a:hlinkClick r:id="rId6"/>
              </a:rPr>
              <a:t> et al.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228600" y="3773691"/>
            <a:ext cx="480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Stereo </a:t>
            </a:r>
            <a:r>
              <a:rPr lang="en-US" sz="1600" dirty="0" smtClean="0"/>
              <a:t>matching [</a:t>
            </a:r>
            <a:r>
              <a:rPr lang="en-US" sz="1600" dirty="0" err="1">
                <a:hlinkClick r:id="rId7"/>
              </a:rPr>
              <a:t>Zbontar</a:t>
            </a:r>
            <a:r>
              <a:rPr lang="en-US" sz="1600" dirty="0">
                <a:hlinkClick r:id="rId7"/>
              </a:rPr>
              <a:t> </a:t>
            </a:r>
            <a:r>
              <a:rPr lang="en-US" sz="1600" dirty="0" smtClean="0">
                <a:hlinkClick r:id="rId7"/>
              </a:rPr>
              <a:t>and </a:t>
            </a:r>
            <a:r>
              <a:rPr lang="en-US" sz="1600" dirty="0" err="1" smtClean="0">
                <a:hlinkClick r:id="rId7"/>
              </a:rPr>
              <a:t>LeCun</a:t>
            </a:r>
            <a:r>
              <a:rPr lang="en-US" sz="1600" dirty="0" smtClean="0">
                <a:hlinkClick r:id="rId7"/>
              </a:rPr>
              <a:t> CVPR 2015</a:t>
            </a:r>
            <a:r>
              <a:rPr lang="en-US" sz="1600" dirty="0" smtClean="0"/>
              <a:t>]</a:t>
            </a:r>
          </a:p>
          <a:p>
            <a:pPr algn="ctr"/>
            <a:r>
              <a:rPr lang="en-US" sz="1600" dirty="0" smtClean="0"/>
              <a:t>Compare </a:t>
            </a:r>
            <a:r>
              <a:rPr lang="en-US" sz="1600" dirty="0"/>
              <a:t>patch [</a:t>
            </a:r>
            <a:r>
              <a:rPr lang="en-US" sz="1600" dirty="0" err="1">
                <a:hlinkClick r:id="rId8"/>
              </a:rPr>
              <a:t>Zagoruyko</a:t>
            </a:r>
            <a:r>
              <a:rPr lang="en-US" sz="1600" dirty="0">
                <a:hlinkClick r:id="rId8"/>
              </a:rPr>
              <a:t> and </a:t>
            </a:r>
            <a:r>
              <a:rPr lang="en-US" sz="1600" dirty="0" err="1">
                <a:hlinkClick r:id="rId8"/>
              </a:rPr>
              <a:t>Komodakis</a:t>
            </a:r>
            <a:r>
              <a:rPr lang="en-US" sz="1600" dirty="0">
                <a:hlinkClick r:id="rId8"/>
              </a:rPr>
              <a:t> </a:t>
            </a:r>
            <a:r>
              <a:rPr lang="en-US" sz="1600" dirty="0" smtClean="0">
                <a:hlinkClick r:id="rId8"/>
              </a:rPr>
              <a:t>2015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5265872" y="6233587"/>
            <a:ext cx="32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Match ground and aerial images </a:t>
            </a:r>
          </a:p>
          <a:p>
            <a:pPr algn="ctr"/>
            <a:r>
              <a:rPr lang="en-US" sz="1600" dirty="0" smtClean="0"/>
              <a:t>[</a:t>
            </a:r>
            <a:r>
              <a:rPr lang="en-US" sz="1600" dirty="0" smtClean="0">
                <a:hlinkClick r:id="rId9"/>
              </a:rPr>
              <a:t>Lin 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1" y="4318032"/>
            <a:ext cx="4313145" cy="22371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2000" y="6426020"/>
            <a:ext cx="42148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FlowNet</a:t>
            </a:r>
            <a:r>
              <a:rPr lang="en-US" sz="1600" dirty="0"/>
              <a:t> [</a:t>
            </a:r>
            <a:r>
              <a:rPr lang="en-US" sz="1600" dirty="0" smtClean="0">
                <a:hlinkClick r:id="rId11"/>
              </a:rPr>
              <a:t>Fischer et al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7738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CNN for Image Generation</a:t>
            </a:r>
          </a:p>
        </p:txBody>
      </p:sp>
      <p:pic>
        <p:nvPicPr>
          <p:cNvPr id="788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295400"/>
            <a:ext cx="856615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690" y="6400800"/>
            <a:ext cx="8914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Learning to Generate Chairs with Convolutional Neural Networks [</a:t>
            </a:r>
            <a:r>
              <a:rPr lang="en-US" sz="1600" dirty="0" err="1" smtClean="0">
                <a:hlinkClick r:id="rId3"/>
              </a:rPr>
              <a:t>Dosovitskiy</a:t>
            </a:r>
            <a:r>
              <a:rPr lang="en-US" sz="1600" dirty="0" smtClean="0">
                <a:hlinkClick r:id="rId3"/>
              </a:rPr>
              <a:t> 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22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Chair Morphing</a:t>
            </a:r>
          </a:p>
        </p:txBody>
      </p:sp>
      <p:pic>
        <p:nvPicPr>
          <p:cNvPr id="2" name="Generate_Chairs_mov_morph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4219" y="990600"/>
            <a:ext cx="5135562" cy="5135563"/>
          </a:xfrm>
        </p:spPr>
      </p:pic>
      <p:sp>
        <p:nvSpPr>
          <p:cNvPr id="4" name="Rectangle 3"/>
          <p:cNvSpPr/>
          <p:nvPr/>
        </p:nvSpPr>
        <p:spPr>
          <a:xfrm>
            <a:off x="114690" y="6400800"/>
            <a:ext cx="8914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Learning to Generate Chairs with Convolutional Neural Networks [</a:t>
            </a:r>
            <a:r>
              <a:rPr lang="en-US" sz="1600" dirty="0" err="1" smtClean="0">
                <a:hlinkClick r:id="rId5"/>
              </a:rPr>
              <a:t>Dosovitskiy</a:t>
            </a:r>
            <a:r>
              <a:rPr lang="en-US" sz="1600" dirty="0" smtClean="0">
                <a:hlinkClick r:id="rId5"/>
              </a:rPr>
              <a:t> 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31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CNN for Image Restoration/Enhancement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76807"/>
            <a:ext cx="4038600" cy="185790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4" y="1720850"/>
            <a:ext cx="4934216" cy="1782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477156"/>
            <a:ext cx="8305800" cy="14077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9346" y="3697674"/>
            <a:ext cx="2430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Super-resolution </a:t>
            </a:r>
            <a:br>
              <a:rPr lang="en-US" sz="1600" dirty="0" smtClean="0"/>
            </a:br>
            <a:r>
              <a:rPr lang="en-US" sz="1600" dirty="0" smtClean="0"/>
              <a:t>[</a:t>
            </a:r>
            <a:r>
              <a:rPr lang="en-US" sz="1600" dirty="0" smtClean="0">
                <a:hlinkClick r:id="rId5"/>
              </a:rPr>
              <a:t>Dong et al. ECCV 2014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833263" y="3697673"/>
            <a:ext cx="2380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Non-blind deconvolution</a:t>
            </a:r>
            <a:br>
              <a:rPr lang="en-US" sz="1600" dirty="0" smtClean="0"/>
            </a:br>
            <a:r>
              <a:rPr lang="en-US" sz="1600" dirty="0" smtClean="0"/>
              <a:t>[</a:t>
            </a:r>
            <a:r>
              <a:rPr lang="en-US" sz="1600" dirty="0" smtClean="0">
                <a:hlinkClick r:id="rId6"/>
              </a:rPr>
              <a:t>Xu et al. NIPS 2014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19706" y="6019800"/>
            <a:ext cx="2704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Non-uniform blur estimation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 smtClean="0">
                <a:hlinkClick r:id="rId7"/>
              </a:rPr>
              <a:t>Sun 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013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Image Categorization: Training phase</a:t>
            </a:r>
            <a:endParaRPr lang="en-US" altLang="en-US" smtClean="0"/>
          </a:p>
        </p:txBody>
      </p:sp>
      <p:sp>
        <p:nvSpPr>
          <p:cNvPr id="10" name="Rounded Rectangle 9"/>
          <p:cNvSpPr/>
          <p:nvPr/>
        </p:nvSpPr>
        <p:spPr>
          <a:xfrm>
            <a:off x="5272088" y="1452563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7172" name="Group 12"/>
          <p:cNvGrpSpPr>
            <a:grpSpLocks/>
          </p:cNvGrpSpPr>
          <p:nvPr/>
        </p:nvGrpSpPr>
        <p:grpSpPr bwMode="auto">
          <a:xfrm>
            <a:off x="76200" y="1452563"/>
            <a:ext cx="2200275" cy="2849562"/>
            <a:chOff x="228600" y="1417320"/>
            <a:chExt cx="2438400" cy="2849880"/>
          </a:xfrm>
        </p:grpSpPr>
        <p:pic>
          <p:nvPicPr>
            <p:cNvPr id="718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5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>
                <a:latin typeface="Calibri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272088" y="2773363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7174" name="TextBox 13"/>
          <p:cNvSpPr txBox="1">
            <a:spLocks noChangeArrowheads="1"/>
          </p:cNvSpPr>
          <p:nvPr/>
        </p:nvSpPr>
        <p:spPr bwMode="auto">
          <a:xfrm>
            <a:off x="2986088" y="1550988"/>
            <a:ext cx="16494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latin typeface="Arial" panose="020B0604020202020204" pitchFamily="34" charset="0"/>
              </a:rPr>
              <a:t>Training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33700" y="2773363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346325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713288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843588" y="2366963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899275" y="307975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59663" y="2773363"/>
            <a:ext cx="15621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Take a break…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66800"/>
            <a:ext cx="4600575" cy="4968262"/>
          </a:xfrm>
        </p:spPr>
      </p:pic>
      <p:sp>
        <p:nvSpPr>
          <p:cNvPr id="86021" name="Rectangle 1"/>
          <p:cNvSpPr>
            <a:spLocks noChangeArrowheads="1"/>
          </p:cNvSpPr>
          <p:nvPr/>
        </p:nvSpPr>
        <p:spPr bwMode="auto">
          <a:xfrm>
            <a:off x="4114800" y="6488113"/>
            <a:ext cx="50292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Image source: </a:t>
            </a:r>
            <a:r>
              <a:rPr lang="en-US" altLang="en-US" sz="1400">
                <a:latin typeface="Arial" panose="020B0604020202020204" pitchFamily="34" charset="0"/>
                <a:hlinkClick r:id="rId3"/>
              </a:rPr>
              <a:t>http://mehimandthecats.com/feline-care-guide/</a:t>
            </a:r>
            <a:endParaRPr lang="en-US" altLang="en-US" sz="1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86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Understanding and Visualizing CNN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Find images that maximize some class scores</a:t>
            </a:r>
          </a:p>
          <a:p>
            <a:pPr lvl="1"/>
            <a:endParaRPr lang="en-US" altLang="en-US" dirty="0" smtClean="0"/>
          </a:p>
          <a:p>
            <a:r>
              <a:rPr lang="en-US" altLang="en-US" dirty="0"/>
              <a:t>I</a:t>
            </a:r>
            <a:r>
              <a:rPr lang="en-US" altLang="en-US" dirty="0" smtClean="0"/>
              <a:t>ndividual neuron activation</a:t>
            </a:r>
          </a:p>
          <a:p>
            <a:pPr lvl="1"/>
            <a:endParaRPr lang="en-US" altLang="en-US" dirty="0"/>
          </a:p>
          <a:p>
            <a:r>
              <a:rPr lang="en-US" altLang="en-US" dirty="0" smtClean="0"/>
              <a:t>Visualize input pattern using </a:t>
            </a:r>
            <a:r>
              <a:rPr lang="en-US" altLang="en-US" dirty="0" err="1" smtClean="0"/>
              <a:t>deconvnet</a:t>
            </a:r>
            <a:endParaRPr lang="en-US" altLang="en-US" dirty="0" smtClean="0"/>
          </a:p>
          <a:p>
            <a:pPr lvl="1"/>
            <a:endParaRPr lang="en-US" altLang="en-US" dirty="0" smtClean="0"/>
          </a:p>
          <a:p>
            <a:r>
              <a:rPr lang="en-US" altLang="en-US" dirty="0" smtClean="0"/>
              <a:t>Invert CNN features</a:t>
            </a:r>
          </a:p>
          <a:p>
            <a:pPr lvl="1"/>
            <a:endParaRPr lang="en-US" altLang="en-US" dirty="0" smtClean="0"/>
          </a:p>
          <a:p>
            <a:r>
              <a:rPr lang="en-US" altLang="en-US" dirty="0"/>
              <a:t>Breaking CNNs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Find images that maximize some class </a:t>
            </a:r>
            <a:r>
              <a:rPr lang="en-US" altLang="en-US" sz="3200" dirty="0" smtClean="0"/>
              <a:t>scores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4914634" cy="534497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7400"/>
            <a:ext cx="17526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38800" y="5554663"/>
            <a:ext cx="281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person: </a:t>
            </a:r>
            <a:r>
              <a:rPr lang="en-US" altLang="zh-TW" sz="2000">
                <a:latin typeface="Arial" panose="020B0604020202020204" pitchFamily="34" charset="0"/>
              </a:rPr>
              <a:t>HOG </a:t>
            </a:r>
            <a:r>
              <a:rPr lang="en-US" altLang="en-US" sz="2000">
                <a:latin typeface="Arial" panose="020B0604020202020204" pitchFamily="34" charset="0"/>
              </a:rPr>
              <a:t>template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6359611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Deep Inside Convolutional Networks: </a:t>
            </a:r>
            <a:r>
              <a:rPr lang="en-US" sz="1400" dirty="0" err="1">
                <a:latin typeface="+mj-lt"/>
              </a:rPr>
              <a:t>Visualising</a:t>
            </a:r>
            <a:r>
              <a:rPr lang="en-US" sz="1400" dirty="0">
                <a:latin typeface="+mj-lt"/>
              </a:rPr>
              <a:t> Image Classification Models and Saliency Maps </a:t>
            </a:r>
            <a:r>
              <a:rPr lang="en-US" sz="1400" dirty="0" smtClean="0">
                <a:latin typeface="+mj-lt"/>
              </a:rPr>
              <a:t/>
            </a:r>
            <a:br>
              <a:rPr lang="en-US" sz="1400" dirty="0" smtClean="0">
                <a:latin typeface="+mj-lt"/>
              </a:rPr>
            </a:br>
            <a:r>
              <a:rPr lang="en-US" sz="1400" dirty="0" smtClean="0">
                <a:latin typeface="+mj-lt"/>
              </a:rPr>
              <a:t>[</a:t>
            </a:r>
            <a:r>
              <a:rPr lang="en-US" sz="1400" dirty="0" smtClean="0">
                <a:latin typeface="+mj-lt"/>
                <a:hlinkClick r:id="rId4"/>
              </a:rPr>
              <a:t>Simonyan et al. </a:t>
            </a:r>
            <a:r>
              <a:rPr lang="en-US" sz="1400" dirty="0">
                <a:latin typeface="+mj-lt"/>
                <a:hlinkClick r:id="rId4"/>
              </a:rPr>
              <a:t>ICLR Workshop 2014</a:t>
            </a:r>
            <a:r>
              <a:rPr lang="en-US" sz="1400" dirty="0" smtClean="0">
                <a:latin typeface="+mj-lt"/>
              </a:rPr>
              <a:t>] </a:t>
            </a:r>
            <a:endParaRPr lang="en-US" sz="1400" dirty="0">
              <a:latin typeface="+mj-lt"/>
            </a:endParaRPr>
          </a:p>
        </p:txBody>
      </p:sp>
      <p:sp>
        <p:nvSpPr>
          <p:cNvPr id="4" name="Right Arrow 3"/>
          <p:cNvSpPr/>
          <p:nvPr/>
        </p:nvSpPr>
        <p:spPr>
          <a:xfrm rot="3303307">
            <a:off x="5871944" y="1755268"/>
            <a:ext cx="990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917874">
            <a:off x="7249329" y="1755268"/>
            <a:ext cx="990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Individual </a:t>
            </a:r>
            <a:r>
              <a:rPr lang="en-US" altLang="en-US" dirty="0" smtClean="0"/>
              <a:t>Neuron Activation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86400"/>
          </a:xfrm>
        </p:spPr>
      </p:pic>
      <p:sp>
        <p:nvSpPr>
          <p:cNvPr id="2" name="Rectangle 1"/>
          <p:cNvSpPr/>
          <p:nvPr/>
        </p:nvSpPr>
        <p:spPr>
          <a:xfrm>
            <a:off x="2705100" y="6488668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RCNN [</a:t>
            </a:r>
            <a:r>
              <a:rPr lang="en-US" dirty="0" smtClean="0">
                <a:hlinkClick r:id="rId3"/>
              </a:rPr>
              <a:t>Girshick et al. CVPR 2014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Individual Neuron Activation</a:t>
            </a:r>
            <a:endParaRPr lang="en-US" alt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914400"/>
            <a:ext cx="7343775" cy="5486400"/>
          </a:xfrm>
        </p:spPr>
      </p:pic>
      <p:sp>
        <p:nvSpPr>
          <p:cNvPr id="5" name="Rectangle 4"/>
          <p:cNvSpPr/>
          <p:nvPr/>
        </p:nvSpPr>
        <p:spPr>
          <a:xfrm>
            <a:off x="2705100" y="6488668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RCNN [</a:t>
            </a:r>
            <a:r>
              <a:rPr lang="en-US" dirty="0" smtClean="0">
                <a:hlinkClick r:id="rId3"/>
              </a:rPr>
              <a:t>Girshick et al. CVPR 2014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Individual Neuron Activation</a:t>
            </a:r>
            <a:endParaRPr lang="en-US" alt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315200" cy="5486400"/>
          </a:xfrm>
        </p:spPr>
      </p:pic>
      <p:sp>
        <p:nvSpPr>
          <p:cNvPr id="5" name="Rectangle 4"/>
          <p:cNvSpPr/>
          <p:nvPr/>
        </p:nvSpPr>
        <p:spPr>
          <a:xfrm>
            <a:off x="2705100" y="6488668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RCNN [</a:t>
            </a:r>
            <a:r>
              <a:rPr lang="en-US" dirty="0" smtClean="0">
                <a:hlinkClick r:id="rId3"/>
              </a:rPr>
              <a:t>Girshick et al. CVPR 2014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9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Map activation back </a:t>
            </a:r>
            <a:r>
              <a:rPr lang="en-US" dirty="0"/>
              <a:t>to the input pixel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input pattern originally caused a given activation in the feature maps?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2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2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66" y="2063578"/>
            <a:ext cx="4204667" cy="43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447800"/>
            <a:ext cx="3581400" cy="4897883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58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5" y="941173"/>
            <a:ext cx="8901289" cy="4343400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0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" y="990600"/>
            <a:ext cx="8863914" cy="331439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55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Image Categorization: </a:t>
            </a:r>
            <a:r>
              <a:rPr lang="en-US" altLang="en-US" smtClean="0"/>
              <a:t>Testing phase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272088" y="1452563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9220" name="Group 12"/>
          <p:cNvGrpSpPr>
            <a:grpSpLocks/>
          </p:cNvGrpSpPr>
          <p:nvPr/>
        </p:nvGrpSpPr>
        <p:grpSpPr bwMode="auto">
          <a:xfrm>
            <a:off x="76200" y="1452563"/>
            <a:ext cx="2200275" cy="2849562"/>
            <a:chOff x="228600" y="1417320"/>
            <a:chExt cx="2438400" cy="2849880"/>
          </a:xfrm>
        </p:grpSpPr>
        <p:pic>
          <p:nvPicPr>
            <p:cNvPr id="924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5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>
                <a:latin typeface="Calibri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272088" y="2773363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9222" name="TextBox 13"/>
          <p:cNvSpPr txBox="1">
            <a:spLocks noChangeArrowheads="1"/>
          </p:cNvSpPr>
          <p:nvPr/>
        </p:nvSpPr>
        <p:spPr bwMode="auto">
          <a:xfrm>
            <a:off x="2986088" y="1550988"/>
            <a:ext cx="16494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latin typeface="Arial" panose="020B0604020202020204" pitchFamily="34" charset="0"/>
              </a:rPr>
              <a:t>Training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33700" y="2773363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346325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713288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843588" y="2366963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899275" y="307975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59663" y="2773363"/>
            <a:ext cx="15621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  <p:grpSp>
        <p:nvGrpSpPr>
          <p:cNvPr id="9229" name="Group 1"/>
          <p:cNvGrpSpPr>
            <a:grpSpLocks/>
          </p:cNvGrpSpPr>
          <p:nvPr/>
        </p:nvGrpSpPr>
        <p:grpSpPr bwMode="auto">
          <a:xfrm>
            <a:off x="331788" y="4659313"/>
            <a:ext cx="8631237" cy="2178050"/>
            <a:chOff x="331788" y="4659313"/>
            <a:chExt cx="8631237" cy="2178050"/>
          </a:xfrm>
        </p:grpSpPr>
        <p:pic>
          <p:nvPicPr>
            <p:cNvPr id="923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" y="5060950"/>
              <a:ext cx="1779588" cy="133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2933700" y="5410200"/>
              <a:ext cx="17526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Image Features</a:t>
              </a: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2339975" y="5684838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9233" name="TextBox 20"/>
            <p:cNvSpPr txBox="1">
              <a:spLocks noChangeArrowheads="1"/>
            </p:cNvSpPr>
            <p:nvPr/>
          </p:nvSpPr>
          <p:spPr bwMode="auto">
            <a:xfrm>
              <a:off x="3068638" y="4659313"/>
              <a:ext cx="14827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200">
                  <a:latin typeface="Arial" panose="020B0604020202020204" pitchFamily="34" charset="0"/>
                </a:rPr>
                <a:t>Testing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9234" name="TextBox 21"/>
            <p:cNvSpPr txBox="1">
              <a:spLocks noChangeArrowheads="1"/>
            </p:cNvSpPr>
            <p:nvPr/>
          </p:nvSpPr>
          <p:spPr bwMode="auto">
            <a:xfrm>
              <a:off x="331788" y="6375400"/>
              <a:ext cx="16891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Test Image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4692650" y="5726113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9236" name="TextBox 27"/>
            <p:cNvSpPr txBox="1">
              <a:spLocks noChangeArrowheads="1"/>
            </p:cNvSpPr>
            <p:nvPr/>
          </p:nvSpPr>
          <p:spPr bwMode="auto">
            <a:xfrm>
              <a:off x="7443788" y="5913438"/>
              <a:ext cx="1397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Outdoor</a:t>
              </a:r>
            </a:p>
          </p:txBody>
        </p:sp>
        <p:sp>
          <p:nvSpPr>
            <p:cNvPr id="9237" name="TextBox 28"/>
            <p:cNvSpPr txBox="1">
              <a:spLocks noChangeArrowheads="1"/>
            </p:cNvSpPr>
            <p:nvPr/>
          </p:nvSpPr>
          <p:spPr bwMode="auto">
            <a:xfrm>
              <a:off x="7407275" y="5389563"/>
              <a:ext cx="15557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Arial" panose="020B0604020202020204" pitchFamily="34" charset="0"/>
                </a:rPr>
                <a:t>Prediction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7459663" y="5243513"/>
              <a:ext cx="1447800" cy="12192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>
                <a:latin typeface="Calibri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243513" y="5380038"/>
              <a:ext cx="15621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Trained Classifier</a:t>
              </a:r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6856413" y="5715000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4 and 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914400"/>
            <a:ext cx="9015249" cy="5562600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74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Invert CNN </a:t>
            </a:r>
            <a:r>
              <a:rPr lang="en-US" altLang="en-US" dirty="0" smtClean="0"/>
              <a:t>features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Reconstruct an image from CNN features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2" y="1828800"/>
            <a:ext cx="6345836" cy="4267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6390828"/>
            <a:ext cx="883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Understanding </a:t>
            </a:r>
            <a:r>
              <a:rPr lang="en-US" sz="1400" dirty="0">
                <a:solidFill>
                  <a:srgbClr val="232323"/>
                </a:solidFill>
                <a:latin typeface="Helvetica Neue"/>
              </a:rPr>
              <a:t>deep image representations by inverting 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them</a:t>
            </a:r>
            <a:r>
              <a:rPr lang="en-US" sz="1400" dirty="0">
                <a:solidFill>
                  <a:srgbClr val="232323"/>
                </a:solidFill>
                <a:latin typeface="Helvetica Neue"/>
              </a:rPr>
              <a:t> </a:t>
            </a:r>
            <a:endParaRPr lang="en-US" sz="1400" dirty="0" smtClean="0">
              <a:solidFill>
                <a:srgbClr val="232323"/>
              </a:solidFill>
              <a:latin typeface="Helvetica Neue"/>
            </a:endParaRPr>
          </a:p>
          <a:p>
            <a:pPr algn="ctr"/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[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  <a:hlinkClick r:id="rId3"/>
              </a:rPr>
              <a:t>Mahendran </a:t>
            </a:r>
            <a:r>
              <a:rPr lang="en-US" sz="1400" dirty="0">
                <a:solidFill>
                  <a:srgbClr val="232323"/>
                </a:solidFill>
                <a:latin typeface="Helvetica Neue"/>
                <a:hlinkClick r:id="rId3"/>
              </a:rPr>
              <a:t>and </a:t>
            </a:r>
            <a:r>
              <a:rPr lang="en-US" sz="1400" dirty="0" err="1" smtClean="0">
                <a:solidFill>
                  <a:srgbClr val="232323"/>
                </a:solidFill>
                <a:latin typeface="Helvetica Neue"/>
                <a:hlinkClick r:id="rId3"/>
              </a:rPr>
              <a:t>Vedaldi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  <a:hlinkClick r:id="rId3"/>
              </a:rPr>
              <a:t> CVPR 2015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930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</a:t>
            </a:r>
            <a:r>
              <a:rPr lang="en-US" dirty="0" smtClean="0"/>
              <a:t>Reconstruction</a:t>
            </a:r>
            <a:endParaRPr lang="en-US" alt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43400"/>
            <a:ext cx="8229600" cy="204742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1892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0" y="1479556"/>
            <a:ext cx="4462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Reconstruction from different layers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42550" y="3922695"/>
            <a:ext cx="4462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Multiple reconstructions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52400" y="6390828"/>
            <a:ext cx="883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Understanding </a:t>
            </a:r>
            <a:r>
              <a:rPr lang="en-US" sz="1400" dirty="0">
                <a:solidFill>
                  <a:srgbClr val="232323"/>
                </a:solidFill>
                <a:latin typeface="Helvetica Neue"/>
              </a:rPr>
              <a:t>deep image representations by inverting 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them</a:t>
            </a:r>
            <a:r>
              <a:rPr lang="en-US" sz="1400" dirty="0">
                <a:solidFill>
                  <a:srgbClr val="232323"/>
                </a:solidFill>
                <a:latin typeface="Helvetica Neue"/>
              </a:rPr>
              <a:t> </a:t>
            </a:r>
            <a:endParaRPr lang="en-US" sz="1400" dirty="0" smtClean="0">
              <a:solidFill>
                <a:srgbClr val="232323"/>
              </a:solidFill>
              <a:latin typeface="Helvetica Neue"/>
            </a:endParaRPr>
          </a:p>
          <a:p>
            <a:pPr algn="ctr"/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[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  <a:hlinkClick r:id="rId4"/>
              </a:rPr>
              <a:t>Mahendran </a:t>
            </a:r>
            <a:r>
              <a:rPr lang="en-US" sz="1400" dirty="0">
                <a:solidFill>
                  <a:srgbClr val="232323"/>
                </a:solidFill>
                <a:latin typeface="Helvetica Neue"/>
                <a:hlinkClick r:id="rId4"/>
              </a:rPr>
              <a:t>and </a:t>
            </a:r>
            <a:r>
              <a:rPr lang="en-US" sz="1400" dirty="0" err="1" smtClean="0">
                <a:solidFill>
                  <a:srgbClr val="232323"/>
                </a:solidFill>
                <a:latin typeface="Helvetica Neue"/>
                <a:hlinkClick r:id="rId4"/>
              </a:rPr>
              <a:t>Vedaldi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  <a:hlinkClick r:id="rId4"/>
              </a:rPr>
              <a:t> CVPR 2015</a:t>
            </a:r>
            <a:r>
              <a:rPr lang="en-US" sz="1400" dirty="0" smtClean="0">
                <a:solidFill>
                  <a:srgbClr val="232323"/>
                </a:solidFill>
                <a:latin typeface="Helvetica Neue"/>
              </a:rPr>
              <a:t>]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Breaking CNNs</a:t>
            </a:r>
          </a:p>
        </p:txBody>
      </p:sp>
      <p:pic>
        <p:nvPicPr>
          <p:cNvPr id="52227" name="Picture 4" descr="Screen Shot 2015-04-28 at 3.44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392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1702464" y="6443246"/>
            <a:ext cx="5739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Intriguing properties of neural networks [</a:t>
            </a:r>
            <a:r>
              <a:rPr lang="en-US" altLang="en-US" sz="1600" dirty="0" err="1" smtClean="0">
                <a:latin typeface="Arial" panose="020B0604020202020204" pitchFamily="34" charset="0"/>
                <a:hlinkClick r:id="rId3"/>
              </a:rPr>
              <a:t>Szegedy</a:t>
            </a:r>
            <a:r>
              <a:rPr lang="en-US" altLang="en-US" sz="1600" dirty="0" smtClean="0">
                <a:latin typeface="Arial" panose="020B0604020202020204" pitchFamily="34" charset="0"/>
                <a:hlinkClick r:id="rId3"/>
              </a:rPr>
              <a:t> ICLR 2014</a:t>
            </a:r>
            <a:r>
              <a:rPr lang="en-US" altLang="en-US" sz="1600" dirty="0" smtClean="0">
                <a:latin typeface="Arial" panose="020B0604020202020204" pitchFamily="34" charset="0"/>
              </a:rPr>
              <a:t>]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What is going on?</a:t>
            </a:r>
          </a:p>
        </p:txBody>
      </p:sp>
      <p:pic>
        <p:nvPicPr>
          <p:cNvPr id="57347" name="Picture 4" descr="Screen Shot 2015-04-28 at 4.04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Screen Shot 2015-04-28 at 4.06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6"/>
          <p:cNvSpPr txBox="1">
            <a:spLocks noChangeArrowheads="1"/>
          </p:cNvSpPr>
          <p:nvPr/>
        </p:nvSpPr>
        <p:spPr bwMode="auto">
          <a:xfrm>
            <a:off x="931863" y="4262438"/>
            <a:ext cx="439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graphicFrame>
        <p:nvGraphicFramePr>
          <p:cNvPr id="57350" name="Object 9"/>
          <p:cNvGraphicFramePr>
            <a:graphicFrameLocks noChangeAspect="1"/>
          </p:cNvGraphicFramePr>
          <p:nvPr/>
        </p:nvGraphicFramePr>
        <p:xfrm>
          <a:off x="7010400" y="4191000"/>
          <a:ext cx="18034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8" name="Equation" r:id="rId5" imgW="840960" imgH="383760" progId="Equation.3">
                  <p:embed/>
                </p:oleObj>
              </mc:Choice>
              <mc:Fallback>
                <p:oleObj name="Equation" r:id="rId5" imgW="840960" imgH="38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191000"/>
                        <a:ext cx="18034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1" name="Object 10"/>
          <p:cNvGraphicFramePr>
            <a:graphicFrameLocks noChangeAspect="1"/>
          </p:cNvGraphicFramePr>
          <p:nvPr/>
        </p:nvGraphicFramePr>
        <p:xfrm>
          <a:off x="4616450" y="4270375"/>
          <a:ext cx="511175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9" name="Equation" r:id="rId7" imgW="228240" imgH="383760" progId="Equation.3">
                  <p:embed/>
                </p:oleObj>
              </mc:Choice>
              <mc:Fallback>
                <p:oleObj name="Equation" r:id="rId7" imgW="228240" imgH="38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6450" y="4270375"/>
                        <a:ext cx="511175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013744" y="6456419"/>
            <a:ext cx="518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hlinkClick r:id="rId9"/>
              </a:rPr>
              <a:t>http://karpathy.github.io/2015/03/30/breaking-convnets/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245448" y="6157619"/>
            <a:ext cx="66531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Explaining and Harnessing Adversarial </a:t>
            </a:r>
            <a:r>
              <a:rPr lang="en-US" altLang="en-US" sz="1600" dirty="0" smtClean="0">
                <a:latin typeface="Arial" panose="020B0604020202020204" pitchFamily="34" charset="0"/>
              </a:rPr>
              <a:t>Examples [</a:t>
            </a:r>
            <a:r>
              <a:rPr lang="en-US" sz="1600" dirty="0" smtClean="0">
                <a:hlinkClick r:id="rId10"/>
              </a:rPr>
              <a:t>Goodfellow ICLR 2015</a:t>
            </a:r>
            <a:r>
              <a:rPr lang="en-US" altLang="en-US" sz="1600" dirty="0" smtClean="0">
                <a:latin typeface="Arial" panose="020B0604020202020204" pitchFamily="34" charset="0"/>
              </a:rPr>
              <a:t>]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20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is going on?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altLang="en-US" dirty="0" smtClean="0"/>
              <a:t>Recall gradient descent training: modify the weights to reduce classifier error</a:t>
            </a:r>
          </a:p>
          <a:p>
            <a:pPr marL="457200" indent="-457200"/>
            <a:endParaRPr lang="en-US" altLang="en-US" dirty="0" smtClean="0"/>
          </a:p>
          <a:p>
            <a:pPr marL="457200" indent="-457200"/>
            <a:endParaRPr lang="en-US" altLang="en-US" dirty="0" smtClean="0"/>
          </a:p>
          <a:p>
            <a:pPr marL="457200" indent="-457200"/>
            <a:endParaRPr lang="en-US" altLang="en-US" dirty="0" smtClean="0"/>
          </a:p>
          <a:p>
            <a:pPr marL="457200" indent="-457200"/>
            <a:r>
              <a:rPr lang="en-US" altLang="en-US" dirty="0" smtClean="0"/>
              <a:t>Adversarial examples: modify the </a:t>
            </a:r>
            <a:r>
              <a:rPr lang="en-US" altLang="en-US" i="1" dirty="0" smtClean="0"/>
              <a:t>image</a:t>
            </a:r>
            <a:r>
              <a:rPr lang="en-US" altLang="en-US" dirty="0" smtClean="0"/>
              <a:t> to </a:t>
            </a:r>
            <a:r>
              <a:rPr lang="en-US" altLang="en-US" i="1" dirty="0" smtClean="0"/>
              <a:t>increase</a:t>
            </a:r>
            <a:r>
              <a:rPr lang="en-US" altLang="en-US" dirty="0" smtClean="0"/>
              <a:t> classifier error</a:t>
            </a:r>
          </a:p>
          <a:p>
            <a:pPr marL="457200" indent="-457200"/>
            <a:endParaRPr lang="en-US" altLang="en-US" dirty="0" smtClean="0"/>
          </a:p>
        </p:txBody>
      </p:sp>
      <p:sp>
        <p:nvSpPr>
          <p:cNvPr id="58372" name="Rectangle 11"/>
          <p:cNvSpPr>
            <a:spLocks noChangeArrowheads="1"/>
          </p:cNvSpPr>
          <p:nvPr/>
        </p:nvSpPr>
        <p:spPr bwMode="auto">
          <a:xfrm>
            <a:off x="2013744" y="6456419"/>
            <a:ext cx="518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hlinkClick r:id="rId3"/>
              </a:rPr>
              <a:t>http://karpathy.github.io/2015/03/30/breaking-convnets/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58373" name="Rectangle 13"/>
          <p:cNvSpPr>
            <a:spLocks noChangeArrowheads="1"/>
          </p:cNvSpPr>
          <p:nvPr/>
        </p:nvSpPr>
        <p:spPr bwMode="auto">
          <a:xfrm>
            <a:off x="1245448" y="6157619"/>
            <a:ext cx="66531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Explaining and Harnessing Adversarial </a:t>
            </a:r>
            <a:r>
              <a:rPr lang="en-US" altLang="en-US" sz="1600" dirty="0" smtClean="0">
                <a:latin typeface="Arial" panose="020B0604020202020204" pitchFamily="34" charset="0"/>
              </a:rPr>
              <a:t>Examples [</a:t>
            </a:r>
            <a:r>
              <a:rPr lang="en-US" sz="1600" dirty="0" smtClean="0">
                <a:hlinkClick r:id="rId4"/>
              </a:rPr>
              <a:t>Goodfellow ICLR 2015</a:t>
            </a:r>
            <a:r>
              <a:rPr lang="en-US" altLang="en-US" sz="1600" dirty="0" smtClean="0">
                <a:latin typeface="Arial" panose="020B0604020202020204" pitchFamily="34" charset="0"/>
              </a:rPr>
              <a:t>]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graphicFrame>
        <p:nvGraphicFramePr>
          <p:cNvPr id="58374" name="Object 15"/>
          <p:cNvGraphicFramePr>
            <a:graphicFrameLocks noChangeAspect="1"/>
          </p:cNvGraphicFramePr>
          <p:nvPr/>
        </p:nvGraphicFramePr>
        <p:xfrm>
          <a:off x="3581400" y="2136775"/>
          <a:ext cx="2046288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62" name="Equation" r:id="rId5" imgW="965200" imgH="393700" progId="Equation.3">
                  <p:embed/>
                </p:oleObj>
              </mc:Choice>
              <mc:Fallback>
                <p:oleObj name="Equation" r:id="rId5" imgW="965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136775"/>
                        <a:ext cx="2046288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5" name="Object 12"/>
          <p:cNvGraphicFramePr>
            <a:graphicFrameLocks noChangeAspect="1"/>
          </p:cNvGraphicFramePr>
          <p:nvPr/>
        </p:nvGraphicFramePr>
        <p:xfrm>
          <a:off x="3683000" y="4575175"/>
          <a:ext cx="18034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63" name="Equation" r:id="rId7" imgW="840960" imgH="383760" progId="Equation.3">
                  <p:embed/>
                </p:oleObj>
              </mc:Choice>
              <mc:Fallback>
                <p:oleObj name="Equation" r:id="rId7" imgW="840960" imgH="38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4575175"/>
                        <a:ext cx="18034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127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Fooling a linear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  <a:defRPr/>
            </a:pPr>
            <a:r>
              <a:rPr lang="en-US" dirty="0" smtClean="0"/>
              <a:t>Perceptron weight update: add a small multiple of the example to the weight vector:</a:t>
            </a:r>
          </a:p>
          <a:p>
            <a:pPr marL="0" indent="0"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       </a:t>
            </a:r>
            <a:r>
              <a:rPr lang="en-US" b="1" dirty="0" smtClean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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w</a:t>
            </a:r>
            <a:r>
              <a:rPr lang="en-US" dirty="0">
                <a:solidFill>
                  <a:srgbClr val="0000FF"/>
                </a:solidFill>
              </a:rPr>
              <a:t> + </a:t>
            </a:r>
            <a:r>
              <a:rPr lang="en-US" dirty="0" smtClean="0">
                <a:solidFill>
                  <a:srgbClr val="0000FF"/>
                </a:solidFill>
              </a:rPr>
              <a:t>α</a:t>
            </a:r>
            <a:r>
              <a:rPr lang="en-US" sz="800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x</a:t>
            </a:r>
            <a:endParaRPr lang="en-US" b="1" dirty="0">
              <a:solidFill>
                <a:srgbClr val="0000FF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endParaRPr lang="en-US" dirty="0" smtClean="0"/>
          </a:p>
          <a:p>
            <a:pPr marL="457200" indent="-457200">
              <a:buFont typeface="Arial"/>
              <a:buChar char="•"/>
              <a:defRPr/>
            </a:pPr>
            <a:r>
              <a:rPr lang="en-US" dirty="0" smtClean="0"/>
              <a:t>To fool a linear classifier, add a small multiple of the weight vector to the training example:</a:t>
            </a:r>
          </a:p>
          <a:p>
            <a:pPr marL="457200" indent="-457200">
              <a:buFont typeface="Arial"/>
              <a:buChar char="•"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		</a:t>
            </a:r>
            <a:r>
              <a:rPr lang="en-US" dirty="0" smtClean="0"/>
              <a:t>        </a:t>
            </a:r>
            <a:r>
              <a:rPr lang="en-US" b="1" dirty="0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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+ α</a:t>
            </a:r>
            <a:r>
              <a:rPr lang="en-US" sz="800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w</a:t>
            </a:r>
            <a:endParaRPr lang="en-US" b="1" dirty="0">
              <a:solidFill>
                <a:srgbClr val="0000FF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2013744" y="6456419"/>
            <a:ext cx="518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hlinkClick r:id="rId2"/>
              </a:rPr>
              <a:t>http://karpathy.github.io/2015/03/30/breaking-convnets/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245448" y="6157619"/>
            <a:ext cx="66531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Explaining and Harnessing Adversarial </a:t>
            </a:r>
            <a:r>
              <a:rPr lang="en-US" altLang="en-US" sz="1600" dirty="0" smtClean="0">
                <a:latin typeface="Arial" panose="020B0604020202020204" pitchFamily="34" charset="0"/>
              </a:rPr>
              <a:t>Examples [</a:t>
            </a:r>
            <a:r>
              <a:rPr lang="en-US" sz="1600" dirty="0" smtClean="0">
                <a:hlinkClick r:id="rId3"/>
              </a:rPr>
              <a:t>Goodfellow ICLR 2015</a:t>
            </a:r>
            <a:r>
              <a:rPr lang="en-US" altLang="en-US" sz="1600" dirty="0" smtClean="0">
                <a:latin typeface="Arial" panose="020B0604020202020204" pitchFamily="34" charset="0"/>
              </a:rPr>
              <a:t>]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17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Fooling a linear classifier</a:t>
            </a:r>
          </a:p>
        </p:txBody>
      </p:sp>
      <p:pic>
        <p:nvPicPr>
          <p:cNvPr id="60419" name="Picture 5" descr="Screen Shot 2015-04-28 at 4.48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914400"/>
            <a:ext cx="524351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6"/>
          <p:cNvSpPr>
            <a:spLocks noChangeArrowheads="1"/>
          </p:cNvSpPr>
          <p:nvPr/>
        </p:nvSpPr>
        <p:spPr bwMode="auto">
          <a:xfrm>
            <a:off x="2286000" y="6400800"/>
            <a:ext cx="524557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http://</a:t>
            </a:r>
            <a:r>
              <a:rPr lang="en-US" altLang="en-US" sz="1600" dirty="0">
                <a:latin typeface="Arial" panose="020B0604020202020204" pitchFamily="34" charset="0"/>
                <a:hlinkClick r:id="rId3"/>
              </a:rPr>
              <a:t>karpathy.github.io/2015/03/30/breaking-convnets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/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35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mtClean="0"/>
              <a:t>Breaking CNNs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7" y="1676400"/>
            <a:ext cx="90678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73302" y="6334780"/>
            <a:ext cx="6799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Deep Neural Networks are Easily Fooled: High Confidence Predictions for Unrecognizable </a:t>
            </a:r>
            <a:r>
              <a:rPr lang="en-US" sz="1400" dirty="0"/>
              <a:t>Images [</a:t>
            </a:r>
            <a:r>
              <a:rPr lang="en-US" sz="1400" dirty="0" smtClean="0">
                <a:hlinkClick r:id="rId3"/>
              </a:rPr>
              <a:t>Nguyen et al. CVPR 2015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3200" dirty="0" smtClean="0"/>
              <a:t>Images that both CNN and Human can recognize</a:t>
            </a:r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67288"/>
          </a:xfrm>
        </p:spPr>
        <p:txBody>
          <a:bodyPr/>
          <a:lstStyle/>
          <a:p>
            <a:pPr>
              <a:spcBef>
                <a:spcPct val="0"/>
              </a:spcBef>
              <a:buSzTx/>
            </a:pPr>
            <a:endParaRPr lang="en-US" altLang="en-US" smtClean="0"/>
          </a:p>
        </p:txBody>
      </p:sp>
      <p:pic>
        <p:nvPicPr>
          <p:cNvPr id="563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72" y="1600200"/>
            <a:ext cx="6190656" cy="469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73302" y="6334780"/>
            <a:ext cx="6799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Deep Neural Networks are Easily Fooled: High Confidence Predictions for Unrecognizable </a:t>
            </a:r>
            <a:r>
              <a:rPr lang="en-US" sz="1400" dirty="0"/>
              <a:t>Images [</a:t>
            </a:r>
            <a:r>
              <a:rPr lang="en-US" sz="1400" dirty="0" smtClean="0">
                <a:hlinkClick r:id="rId3"/>
              </a:rPr>
              <a:t>Nguyen et al. CVPR 2015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Features are the Keys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5238559"/>
            <a:ext cx="6796821" cy="1280160"/>
          </a:xfrm>
        </p:spPr>
      </p:pic>
      <p:sp>
        <p:nvSpPr>
          <p:cNvPr id="11273" name="TextBox 7"/>
          <p:cNvSpPr txBox="1">
            <a:spLocks noChangeArrowheads="1"/>
          </p:cNvSpPr>
          <p:nvPr/>
        </p:nvSpPr>
        <p:spPr bwMode="auto">
          <a:xfrm>
            <a:off x="1060450" y="2641600"/>
            <a:ext cx="2438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SIFT [</a:t>
            </a:r>
            <a:r>
              <a:rPr lang="en-US" altLang="en-US" sz="1600">
                <a:latin typeface="Arial" panose="020B0604020202020204" pitchFamily="34" charset="0"/>
                <a:hlinkClick r:id="rId4"/>
              </a:rPr>
              <a:t>Loewe IJCV 04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4" name="TextBox 13"/>
          <p:cNvSpPr txBox="1">
            <a:spLocks noChangeArrowheads="1"/>
          </p:cNvSpPr>
          <p:nvPr/>
        </p:nvSpPr>
        <p:spPr bwMode="auto">
          <a:xfrm>
            <a:off x="5240338" y="2614613"/>
            <a:ext cx="3422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HOG [</a:t>
            </a:r>
            <a:r>
              <a:rPr lang="en-US" altLang="en-US" sz="1600">
                <a:latin typeface="Arial" panose="020B0604020202020204" pitchFamily="34" charset="0"/>
                <a:hlinkClick r:id="rId5"/>
              </a:rPr>
              <a:t>Dalal and Triggs CVPR 05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5" name="Rectangle 8"/>
          <p:cNvSpPr>
            <a:spLocks noChangeArrowheads="1"/>
          </p:cNvSpPr>
          <p:nvPr/>
        </p:nvSpPr>
        <p:spPr bwMode="auto">
          <a:xfrm>
            <a:off x="760413" y="4851400"/>
            <a:ext cx="3035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SPM [</a:t>
            </a:r>
            <a:r>
              <a:rPr lang="en-US" altLang="en-US" sz="1600">
                <a:latin typeface="Arial" panose="020B0604020202020204" pitchFamily="34" charset="0"/>
                <a:hlinkClick r:id="rId6"/>
              </a:rPr>
              <a:t>Lazebnik et al. CVPR 06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6" name="Rectangle 15"/>
          <p:cNvSpPr>
            <a:spLocks noChangeArrowheads="1"/>
          </p:cNvSpPr>
          <p:nvPr/>
        </p:nvSpPr>
        <p:spPr bwMode="auto">
          <a:xfrm>
            <a:off x="5258593" y="4851400"/>
            <a:ext cx="3386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DPM [</a:t>
            </a:r>
            <a:r>
              <a:rPr lang="en-US" altLang="en-US" sz="1600" dirty="0" err="1">
                <a:latin typeface="Arial" panose="020B0604020202020204" pitchFamily="34" charset="0"/>
                <a:hlinkClick r:id="rId7"/>
              </a:rPr>
              <a:t>Felzenszwalb</a:t>
            </a:r>
            <a:r>
              <a:rPr lang="en-US" altLang="en-US" sz="1600" dirty="0">
                <a:latin typeface="Arial" panose="020B0604020202020204" pitchFamily="34" charset="0"/>
                <a:hlinkClick r:id="rId7"/>
              </a:rPr>
              <a:t> et al. PAMI 10</a:t>
            </a:r>
            <a:r>
              <a:rPr lang="en-US" altLang="en-US" sz="1600" dirty="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7" name="Rectangle 16"/>
          <p:cNvSpPr>
            <a:spLocks noChangeArrowheads="1"/>
          </p:cNvSpPr>
          <p:nvPr/>
        </p:nvSpPr>
        <p:spPr bwMode="auto">
          <a:xfrm>
            <a:off x="1719263" y="6469063"/>
            <a:ext cx="4487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Color Descriptor [</a:t>
            </a:r>
            <a:r>
              <a:rPr lang="en-US" altLang="en-US" sz="1600">
                <a:latin typeface="Arial" panose="020B0604020202020204" pitchFamily="34" charset="0"/>
                <a:hlinkClick r:id="rId8"/>
              </a:rPr>
              <a:t>Van De Sande et al. PAMI 10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76" y="2952750"/>
            <a:ext cx="3055172" cy="1947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922644"/>
            <a:ext cx="3311525" cy="1601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1" y="914400"/>
            <a:ext cx="3801242" cy="1722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5" y="3006365"/>
            <a:ext cx="328612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11275" grpId="0"/>
      <p:bldP spid="11276" grpId="0"/>
      <p:bldP spid="1127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Encoding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4" y="1600201"/>
            <a:ext cx="778119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73302" y="6334780"/>
            <a:ext cx="6799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Deep Neural Networks are Easily Fooled: High Confidence Predictions for Unrecognizable </a:t>
            </a:r>
            <a:r>
              <a:rPr lang="en-US" sz="1400" dirty="0"/>
              <a:t>Images [</a:t>
            </a:r>
            <a:r>
              <a:rPr lang="en-US" sz="1400" dirty="0" smtClean="0">
                <a:hlinkClick r:id="rId3"/>
              </a:rPr>
              <a:t>Nguyen et al. CVPR 2015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7902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Indirect Encoding</a:t>
            </a:r>
            <a:endParaRPr lang="en-US" altLang="en-US" dirty="0" smtClean="0"/>
          </a:p>
        </p:txBody>
      </p:sp>
      <p:sp>
        <p:nvSpPr>
          <p:cNvPr id="5427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67288"/>
          </a:xfrm>
        </p:spPr>
        <p:txBody>
          <a:bodyPr/>
          <a:lstStyle/>
          <a:p>
            <a:pPr>
              <a:spcBef>
                <a:spcPct val="0"/>
              </a:spcBef>
              <a:buSzTx/>
            </a:pPr>
            <a:endParaRPr lang="en-US" altLang="en-US" smtClean="0"/>
          </a:p>
        </p:txBody>
      </p:sp>
      <p:pic>
        <p:nvPicPr>
          <p:cNvPr id="542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" y="1600200"/>
            <a:ext cx="77120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73302" y="6334780"/>
            <a:ext cx="6799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Deep Neural Networks are Easily Fooled: High Confidence Predictions for Unrecognizable </a:t>
            </a:r>
            <a:r>
              <a:rPr lang="en-US" sz="1400" dirty="0"/>
              <a:t>Images [</a:t>
            </a:r>
            <a:r>
              <a:rPr lang="en-US" sz="1400" dirty="0" smtClean="0">
                <a:hlinkClick r:id="rId3"/>
              </a:rPr>
              <a:t>Nguyen et al. CVPR 2015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Training Convolutional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Backpropagation +</a:t>
            </a:r>
            <a:r>
              <a:rPr lang="zh-TW" altLang="en-US" dirty="0" smtClean="0"/>
              <a:t> </a:t>
            </a:r>
            <a:r>
              <a:rPr lang="en-US" dirty="0" smtClean="0"/>
              <a:t>stochastic gradient descent with </a:t>
            </a:r>
            <a:r>
              <a:rPr lang="en-US" dirty="0"/>
              <a:t>momentum </a:t>
            </a:r>
            <a:endParaRPr lang="en-US" dirty="0" smtClean="0"/>
          </a:p>
          <a:p>
            <a:pPr lvl="1"/>
            <a:r>
              <a:rPr lang="en-US" sz="2400" dirty="0" smtClean="0">
                <a:hlinkClick r:id="rId2"/>
              </a:rPr>
              <a:t>Neural </a:t>
            </a:r>
            <a:r>
              <a:rPr lang="en-US" sz="2400" dirty="0">
                <a:hlinkClick r:id="rId2"/>
              </a:rPr>
              <a:t>Networks: Tricks of the Trade</a:t>
            </a:r>
            <a:endParaRPr lang="en-US" sz="2400" dirty="0" smtClean="0"/>
          </a:p>
          <a:p>
            <a:r>
              <a:rPr lang="en-US" dirty="0" smtClean="0"/>
              <a:t>Dropout</a:t>
            </a:r>
          </a:p>
          <a:p>
            <a:r>
              <a:rPr lang="en-US" dirty="0" smtClean="0"/>
              <a:t>Data augmentation</a:t>
            </a:r>
          </a:p>
          <a:p>
            <a:r>
              <a:rPr lang="en-US" altLang="zh-TW" dirty="0" smtClean="0"/>
              <a:t>Batch normalization</a:t>
            </a:r>
            <a:endParaRPr lang="en-US" dirty="0" smtClean="0"/>
          </a:p>
          <a:p>
            <a:r>
              <a:rPr lang="en-US" dirty="0" smtClean="0"/>
              <a:t>Initialization</a:t>
            </a:r>
          </a:p>
          <a:p>
            <a:pPr lvl="1"/>
            <a:r>
              <a:rPr lang="en-US" dirty="0" smtClean="0"/>
              <a:t>Transfer learning</a:t>
            </a:r>
          </a:p>
        </p:txBody>
      </p:sp>
    </p:spTree>
    <p:extLst>
      <p:ext uri="{BB962C8B-B14F-4D97-AF65-F5344CB8AC3E}">
        <p14:creationId xmlns:p14="http://schemas.microsoft.com/office/powerpoint/2010/main" val="197844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Dropout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624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599"/>
            <a:ext cx="4835966" cy="264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66" y="1024624"/>
            <a:ext cx="3393634" cy="257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91" y="4480343"/>
            <a:ext cx="8033018" cy="199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6473536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Dropout: A simple way to prevent neural networks from </a:t>
            </a:r>
            <a:r>
              <a:rPr lang="en-US" sz="1600" dirty="0" err="1" smtClean="0"/>
              <a:t>overfitting</a:t>
            </a:r>
            <a:r>
              <a:rPr lang="en-US" sz="1600" dirty="0"/>
              <a:t> [</a:t>
            </a:r>
            <a:r>
              <a:rPr lang="en-US" sz="1600" dirty="0" smtClean="0">
                <a:hlinkClick r:id="rId5"/>
              </a:rPr>
              <a:t>Srivastava JMLR 2014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3226753" y="3809804"/>
            <a:ext cx="5739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Main Idea</a:t>
            </a:r>
            <a:r>
              <a:rPr lang="en-US" dirty="0" smtClean="0"/>
              <a:t>: approximately </a:t>
            </a:r>
            <a:r>
              <a:rPr lang="en-US" dirty="0"/>
              <a:t>combining exponentially many different neural network architectures efficiently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Data </a:t>
            </a:r>
            <a:r>
              <a:rPr lang="en-US" altLang="en-US" dirty="0" smtClean="0"/>
              <a:t>Augmentation (Jittering)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</a:t>
            </a:r>
            <a:r>
              <a:rPr lang="en-US" i="1" dirty="0" smtClean="0"/>
              <a:t>virtual</a:t>
            </a:r>
            <a:r>
              <a:rPr lang="en-US" dirty="0" smtClean="0"/>
              <a:t> </a:t>
            </a:r>
            <a:r>
              <a:rPr lang="en-US" dirty="0" smtClean="0"/>
              <a:t>training samples</a:t>
            </a:r>
            <a:endParaRPr lang="en-US" dirty="0" smtClean="0"/>
          </a:p>
          <a:p>
            <a:pPr lvl="1"/>
            <a:r>
              <a:rPr lang="en-US" dirty="0" smtClean="0"/>
              <a:t>Horizontal flip</a:t>
            </a:r>
          </a:p>
          <a:p>
            <a:pPr lvl="1"/>
            <a:r>
              <a:rPr lang="en-US" dirty="0" smtClean="0"/>
              <a:t>Random crop</a:t>
            </a:r>
          </a:p>
          <a:p>
            <a:pPr lvl="1"/>
            <a:r>
              <a:rPr lang="en-US" dirty="0" smtClean="0"/>
              <a:t>Color casting</a:t>
            </a:r>
          </a:p>
          <a:p>
            <a:pPr lvl="1"/>
            <a:r>
              <a:rPr lang="en-US" dirty="0" smtClean="0"/>
              <a:t>Geometric distortion</a:t>
            </a:r>
            <a:endParaRPr lang="en-US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400" y="1635663"/>
            <a:ext cx="4800600" cy="519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6200" y="6393325"/>
            <a:ext cx="3117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Deep </a:t>
            </a:r>
            <a:r>
              <a:rPr lang="en-US" dirty="0" smtClean="0"/>
              <a:t>Image [</a:t>
            </a:r>
            <a:r>
              <a:rPr lang="en-US" dirty="0" smtClean="0">
                <a:hlinkClick r:id="rId3"/>
              </a:rPr>
              <a:t>Wu et al. 2015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8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Parametric Rectified Linear Unit</a:t>
            </a:r>
            <a:endParaRPr lang="en-US" altLang="en-US" dirty="0" smtClean="0"/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655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2" y="990600"/>
            <a:ext cx="6391275" cy="27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3534" y="6254126"/>
            <a:ext cx="5876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Lucida Grande"/>
              </a:rPr>
              <a:t>Delving Deep into Rectifiers: Surpassing Human-Level Performance on </a:t>
            </a:r>
            <a:endParaRPr lang="en-US" sz="1400" dirty="0" smtClean="0">
              <a:solidFill>
                <a:srgbClr val="000000"/>
              </a:solidFill>
              <a:latin typeface="Lucida Grande"/>
            </a:endParaRPr>
          </a:p>
          <a:p>
            <a:pPr algn="ctr"/>
            <a:r>
              <a:rPr lang="en-US" sz="1400" dirty="0" err="1" smtClean="0">
                <a:solidFill>
                  <a:srgbClr val="000000"/>
                </a:solidFill>
                <a:latin typeface="Lucida Grande"/>
              </a:rPr>
              <a:t>ImageNet</a:t>
            </a:r>
            <a:r>
              <a:rPr lang="en-US" sz="1400" dirty="0" smtClean="0">
                <a:solidFill>
                  <a:srgbClr val="000000"/>
                </a:solidFill>
                <a:latin typeface="Lucida Grande"/>
              </a:rPr>
              <a:t> Classification [</a:t>
            </a:r>
            <a:r>
              <a:rPr lang="en-US" sz="1400" dirty="0" smtClean="0">
                <a:solidFill>
                  <a:srgbClr val="000000"/>
                </a:solidFill>
                <a:latin typeface="Lucida Grande"/>
                <a:hlinkClick r:id="rId3"/>
              </a:rPr>
              <a:t>He et al. 2015</a:t>
            </a:r>
            <a:r>
              <a:rPr lang="en-US" sz="1400" dirty="0" smtClean="0">
                <a:solidFill>
                  <a:srgbClr val="000000"/>
                </a:solidFill>
                <a:latin typeface="Lucida Grande"/>
              </a:rPr>
              <a:t>] 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362" y="3894585"/>
            <a:ext cx="6400800" cy="2213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Batch Normalization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74" y="4592595"/>
            <a:ext cx="5784850" cy="1663700"/>
          </a:xfrm>
        </p:spPr>
      </p:pic>
      <p:pic>
        <p:nvPicPr>
          <p:cNvPr id="645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7" y="914400"/>
            <a:ext cx="52038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61023" y="6334780"/>
            <a:ext cx="5021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Batch Normalization: Accelerating Deep Network Training </a:t>
            </a:r>
            <a:r>
              <a:rPr lang="en-US" sz="1400" dirty="0" smtClean="0"/>
              <a:t>by </a:t>
            </a:r>
          </a:p>
          <a:p>
            <a:r>
              <a:rPr lang="en-US" sz="1400" dirty="0" smtClean="0"/>
              <a:t>Reducing </a:t>
            </a:r>
            <a:r>
              <a:rPr lang="en-US" sz="1400" dirty="0"/>
              <a:t>Internal Covariate </a:t>
            </a:r>
            <a:r>
              <a:rPr lang="en-US" sz="1400" dirty="0" smtClean="0"/>
              <a:t>Shift [</a:t>
            </a:r>
            <a:r>
              <a:rPr lang="en-US" sz="1400" dirty="0" err="1">
                <a:hlinkClick r:id="rId4"/>
              </a:rPr>
              <a:t>Ioffe</a:t>
            </a:r>
            <a:r>
              <a:rPr lang="en-US" sz="1400" dirty="0">
                <a:hlinkClick r:id="rId4"/>
              </a:rPr>
              <a:t> and </a:t>
            </a:r>
            <a:r>
              <a:rPr lang="en-US" sz="1400" dirty="0" err="1" smtClean="0">
                <a:hlinkClick r:id="rId4"/>
              </a:rPr>
              <a:t>Szegedy</a:t>
            </a:r>
            <a:r>
              <a:rPr lang="en-US" sz="1400" dirty="0" smtClean="0">
                <a:hlinkClick r:id="rId4"/>
              </a:rPr>
              <a:t> 2015</a:t>
            </a:r>
            <a:r>
              <a:rPr lang="en-US" sz="1400" dirty="0" smtClean="0"/>
              <a:t>]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Transfer </a:t>
            </a:r>
            <a:r>
              <a:rPr lang="en-US" alt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Improvement </a:t>
            </a:r>
            <a:r>
              <a:rPr lang="en-US" sz="2800" dirty="0"/>
              <a:t>of learning in a </a:t>
            </a:r>
            <a:r>
              <a:rPr lang="en-US" sz="2800" b="1" dirty="0"/>
              <a:t>new</a:t>
            </a:r>
            <a:r>
              <a:rPr lang="en-US" sz="2800" dirty="0"/>
              <a:t> task through the </a:t>
            </a:r>
            <a:r>
              <a:rPr lang="en-US" sz="2800" i="1" dirty="0">
                <a:solidFill>
                  <a:srgbClr val="FF0000"/>
                </a:solidFill>
              </a:rPr>
              <a:t>transfer of knowledge</a:t>
            </a:r>
            <a:r>
              <a:rPr lang="en-US" sz="2800" i="1" dirty="0"/>
              <a:t> </a:t>
            </a:r>
            <a:r>
              <a:rPr lang="en-US" sz="2800" dirty="0"/>
              <a:t>from a </a:t>
            </a:r>
            <a:r>
              <a:rPr lang="en-US" sz="2800" b="1" dirty="0"/>
              <a:t>related</a:t>
            </a:r>
            <a:r>
              <a:rPr lang="en-US" sz="2800" dirty="0"/>
              <a:t> task </a:t>
            </a:r>
            <a:r>
              <a:rPr lang="en-US" sz="2800" dirty="0" smtClean="0"/>
              <a:t>that </a:t>
            </a:r>
            <a:r>
              <a:rPr lang="en-US" sz="2800" dirty="0"/>
              <a:t>has already been learned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Weight initialization for CNN</a:t>
            </a:r>
            <a:endParaRPr lang="en-US" sz="2800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092" y="2819400"/>
            <a:ext cx="7709813" cy="350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14498" y="6273225"/>
            <a:ext cx="571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Learning and Transferring Mid-Level Image Representations </a:t>
            </a:r>
            <a:r>
              <a:rPr lang="en-US" sz="1600" dirty="0" smtClean="0">
                <a:latin typeface="+mj-lt"/>
              </a:rPr>
              <a:t>using 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Convolutional </a:t>
            </a:r>
            <a:r>
              <a:rPr lang="en-US" sz="1600" dirty="0">
                <a:latin typeface="+mj-lt"/>
              </a:rPr>
              <a:t>Neural </a:t>
            </a:r>
            <a:r>
              <a:rPr lang="en-US" sz="1600" dirty="0" smtClean="0">
                <a:latin typeface="+mj-lt"/>
              </a:rPr>
              <a:t>Networks [</a:t>
            </a:r>
            <a:r>
              <a:rPr lang="en-US" sz="1600" dirty="0" smtClean="0">
                <a:hlinkClick r:id="rId3"/>
              </a:rPr>
              <a:t>Oquab et al. CVPR 2014</a:t>
            </a:r>
            <a:r>
              <a:rPr lang="en-US" sz="1600" dirty="0" smtClean="0">
                <a:latin typeface="+mj-lt"/>
              </a:rPr>
              <a:t>]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888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352800"/>
            <a:ext cx="61007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Convolutional activation features</a:t>
            </a:r>
          </a:p>
        </p:txBody>
      </p:sp>
      <p:sp>
        <p:nvSpPr>
          <p:cNvPr id="7066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</p:txBody>
      </p:sp>
      <p:pic>
        <p:nvPicPr>
          <p:cNvPr id="7066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84225"/>
            <a:ext cx="880427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Rectangle 5"/>
          <p:cNvSpPr>
            <a:spLocks noChangeArrowheads="1"/>
          </p:cNvSpPr>
          <p:nvPr/>
        </p:nvSpPr>
        <p:spPr bwMode="auto">
          <a:xfrm>
            <a:off x="5099050" y="3068638"/>
            <a:ext cx="3938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[</a:t>
            </a:r>
            <a:r>
              <a:rPr lang="en-US" altLang="en-US" sz="2400">
                <a:latin typeface="Arial" panose="020B0604020202020204" pitchFamily="34" charset="0"/>
                <a:hlinkClick r:id="rId4"/>
              </a:rPr>
              <a:t>Donahue et al. ICML 2013</a:t>
            </a:r>
            <a:r>
              <a:rPr lang="en-US" altLang="en-US" sz="24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88071" name="Rectangle 7"/>
          <p:cNvSpPr>
            <a:spLocks noChangeArrowheads="1"/>
          </p:cNvSpPr>
          <p:nvPr/>
        </p:nvSpPr>
        <p:spPr bwMode="auto">
          <a:xfrm>
            <a:off x="4962525" y="4830763"/>
            <a:ext cx="42116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CNN Features off-the-shelf: </a:t>
            </a:r>
            <a:br>
              <a:rPr lang="en-US" altLang="en-US" sz="1800">
                <a:latin typeface="Arial" panose="020B0604020202020204" pitchFamily="34" charset="0"/>
              </a:rPr>
            </a:br>
            <a:r>
              <a:rPr lang="en-US" altLang="en-US" sz="1800">
                <a:latin typeface="Arial" panose="020B0604020202020204" pitchFamily="34" charset="0"/>
              </a:rPr>
              <a:t>an Astounding Baseline for Recognition</a:t>
            </a:r>
            <a:r>
              <a:rPr lang="en-US" altLang="en-US" sz="2400">
                <a:latin typeface="Arial" panose="020B0604020202020204" pitchFamily="34" charset="0"/>
              </a:rPr>
              <a:t/>
            </a:r>
            <a:br>
              <a:rPr lang="en-US" altLang="en-US" sz="2400">
                <a:latin typeface="Arial" panose="020B0604020202020204" pitchFamily="34" charset="0"/>
              </a:rPr>
            </a:br>
            <a:r>
              <a:rPr lang="en-US" altLang="en-US" sz="2400">
                <a:latin typeface="Arial" panose="020B0604020202020204" pitchFamily="34" charset="0"/>
              </a:rPr>
              <a:t>[</a:t>
            </a:r>
            <a:r>
              <a:rPr lang="en-US" altLang="en-US" sz="2400">
                <a:latin typeface="Arial" panose="020B0604020202020204" pitchFamily="34" charset="0"/>
                <a:hlinkClick r:id="rId5"/>
              </a:rPr>
              <a:t>Razavian et al. 2014</a:t>
            </a:r>
            <a:r>
              <a:rPr lang="en-US" altLang="en-US" sz="2400">
                <a:latin typeface="Arial" panose="020B0604020202020204" pitchFamily="34" charset="0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transferable are features in CNN?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794"/>
            <a:ext cx="3620358" cy="2971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12" y="1142999"/>
            <a:ext cx="5333689" cy="55993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36" y="6096000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How transferable are features in deep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neural </a:t>
            </a:r>
            <a:r>
              <a:rPr lang="en-US" dirty="0"/>
              <a:t>networks </a:t>
            </a:r>
            <a:r>
              <a:rPr lang="en-US" dirty="0" smtClean="0"/>
              <a:t>[</a:t>
            </a:r>
            <a:r>
              <a:rPr lang="en-US" dirty="0" smtClean="0">
                <a:hlinkClick r:id="rId4"/>
              </a:rPr>
              <a:t>Yosinski NIPS 2014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7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1676400"/>
          </a:xfrm>
        </p:spPr>
        <p:txBody>
          <a:bodyPr>
            <a:noAutofit/>
          </a:bodyPr>
          <a:lstStyle/>
          <a:p>
            <a:pPr marL="342900" lvl="1" indent="-342900" eaLnBrk="1" hangingPunct="1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>
                <a:latin typeface="+mj-lt"/>
              </a:rPr>
              <a:t>Each layer of hierarchy extracts features from output of previous layer</a:t>
            </a:r>
            <a:endParaRPr lang="en-US" dirty="0">
              <a:latin typeface="+mj-lt"/>
            </a:endParaRPr>
          </a:p>
          <a:p>
            <a:pPr marL="342900" lvl="1" indent="-342900" eaLnBrk="1" hangingPunct="1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>
                <a:latin typeface="+mj-lt"/>
              </a:rPr>
              <a:t>All the way from pixels </a:t>
            </a:r>
            <a:r>
              <a:rPr lang="en-US" dirty="0">
                <a:latin typeface="+mj-lt"/>
                <a:sym typeface="Wingdings" charset="0"/>
              </a:rPr>
              <a:t> classifier</a:t>
            </a:r>
          </a:p>
          <a:p>
            <a:pPr marL="342900" lvl="1" indent="-342900" eaLnBrk="1" hangingPunct="1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 smtClean="0">
                <a:latin typeface="+mj-lt"/>
              </a:rPr>
              <a:t>Layers have the (nearly) same structure</a:t>
            </a:r>
            <a:endParaRPr lang="en-US" dirty="0">
              <a:latin typeface="+mj-lt"/>
            </a:endParaRPr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Learning a Hierarchy of Feature Extractors </a:t>
            </a: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1828800" y="4419600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  <a:latin typeface="+mj-lt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038600" y="4419600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  <a:latin typeface="+mj-lt"/>
                <a:ea typeface="+mn-ea"/>
                <a:cs typeface="Adobe Caslon Pro"/>
              </a:rPr>
              <a:t>Layer 2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6248400" y="4419600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  <a:latin typeface="+mj-lt"/>
                <a:ea typeface="+mn-ea"/>
                <a:cs typeface="Adobe Caslon Pro"/>
              </a:rPr>
              <a:t>Layer 3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1524000" y="4724400"/>
            <a:ext cx="3048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3352800" y="4724400"/>
            <a:ext cx="6858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5562600" y="4724400"/>
            <a:ext cx="6858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7772400" y="47244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2299" name="TextBox 19"/>
          <p:cNvSpPr txBox="1">
            <a:spLocks noChangeArrowheads="1"/>
          </p:cNvSpPr>
          <p:nvPr/>
        </p:nvSpPr>
        <p:spPr bwMode="auto">
          <a:xfrm>
            <a:off x="8229600" y="4535488"/>
            <a:ext cx="1069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dobe Caslon Pro"/>
              </a:rPr>
              <a:t>Simple </a:t>
            </a:r>
            <a:br>
              <a:rPr lang="en-US" altLang="en-US" sz="1800">
                <a:solidFill>
                  <a:srgbClr val="FFFFFF"/>
                </a:solidFill>
                <a:latin typeface="Adobe Caslon Pro"/>
              </a:rPr>
            </a:br>
            <a:r>
              <a:rPr lang="en-US" altLang="en-US" sz="1800">
                <a:solidFill>
                  <a:srgbClr val="FFFFFF"/>
                </a:solidFill>
                <a:latin typeface="Adobe Caslon Pro"/>
              </a:rPr>
              <a:t>Classifier</a:t>
            </a:r>
          </a:p>
        </p:txBody>
      </p:sp>
      <p:sp>
        <p:nvSpPr>
          <p:cNvPr id="12300" name="TextBox 20"/>
          <p:cNvSpPr txBox="1">
            <a:spLocks noChangeArrowheads="1"/>
          </p:cNvSpPr>
          <p:nvPr/>
        </p:nvSpPr>
        <p:spPr bwMode="auto">
          <a:xfrm>
            <a:off x="307975" y="4419600"/>
            <a:ext cx="141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dobe Caslon Pro"/>
              </a:rPr>
              <a:t>Image/Video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dobe Caslon Pro"/>
              </a:rPr>
              <a:t>Pixels</a:t>
            </a:r>
          </a:p>
        </p:txBody>
      </p:sp>
      <p:sp>
        <p:nvSpPr>
          <p:cNvPr id="12301" name="Rectangle 2"/>
          <p:cNvSpPr>
            <a:spLocks noChangeArrowheads="1"/>
          </p:cNvSpPr>
          <p:nvPr/>
        </p:nvSpPr>
        <p:spPr bwMode="auto">
          <a:xfrm>
            <a:off x="203200" y="4397375"/>
            <a:ext cx="14954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000" dirty="0">
                <a:latin typeface="+mj-lt"/>
              </a:rPr>
              <a:t>Image/video</a:t>
            </a:r>
            <a:endParaRPr lang="en-US" altLang="en-US" sz="1800" dirty="0">
              <a:latin typeface="+mj-lt"/>
            </a:endParaRP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7924800" y="4351338"/>
            <a:ext cx="8386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lvl="1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000" dirty="0">
                <a:latin typeface="+mj-lt"/>
              </a:rPr>
              <a:t>Labels</a:t>
            </a:r>
            <a:endParaRPr lang="en-US" altLang="en-US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Deep Neural Networks Rival the Representation of </a:t>
            </a:r>
            <a:r>
              <a:rPr lang="en-US" sz="3200" dirty="0"/>
              <a:t>Primate Inferior </a:t>
            </a:r>
            <a:r>
              <a:rPr lang="en-US" sz="3200" dirty="0" smtClean="0"/>
              <a:t>Temporal </a:t>
            </a:r>
            <a:r>
              <a:rPr lang="en-US" sz="3200" dirty="0"/>
              <a:t>Cortex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5399" y="6235981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Deep Neural Networks Rival the Representation of Primate IT Cortex for Core Visual Object </a:t>
            </a:r>
            <a:r>
              <a:rPr lang="en-US" sz="1600" dirty="0" smtClean="0"/>
              <a:t>Recognition [</a:t>
            </a:r>
            <a:r>
              <a:rPr lang="en-US" sz="1600" dirty="0" err="1" smtClean="0">
                <a:hlinkClick r:id="rId2"/>
              </a:rPr>
              <a:t>Cadieu</a:t>
            </a:r>
            <a:r>
              <a:rPr lang="en-US" sz="1600" dirty="0" smtClean="0">
                <a:hlinkClick r:id="rId2"/>
              </a:rPr>
              <a:t> et al. PLOS 2014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27" y="1136790"/>
            <a:ext cx="773634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Deep Neural Networks Rival the Representation of Primate Inferior Temporal Cortex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24000"/>
            <a:ext cx="536520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203" y="1524000"/>
            <a:ext cx="3647236" cy="3733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95399" y="6235981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Deep Neural Networks Rival the Representation of Primate IT Cortex for Core Visual Object </a:t>
            </a:r>
            <a:r>
              <a:rPr lang="en-US" sz="1600" dirty="0" smtClean="0"/>
              <a:t>Recognition [</a:t>
            </a:r>
            <a:r>
              <a:rPr lang="en-US" sz="1600" dirty="0" err="1" smtClean="0">
                <a:hlinkClick r:id="rId4"/>
              </a:rPr>
              <a:t>Cadieu</a:t>
            </a:r>
            <a:r>
              <a:rPr lang="en-US" sz="1600" dirty="0" smtClean="0">
                <a:hlinkClick r:id="rId4"/>
              </a:rPr>
              <a:t> et al. PLOS 2014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1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Rendering Model (DRM)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70" y="1524000"/>
            <a:ext cx="5130700" cy="4267200"/>
          </a:xfrm>
        </p:spPr>
      </p:pic>
      <p:sp>
        <p:nvSpPr>
          <p:cNvPr id="6" name="Rectangle 5"/>
          <p:cNvSpPr/>
          <p:nvPr/>
        </p:nvSpPr>
        <p:spPr>
          <a:xfrm>
            <a:off x="820460" y="6400800"/>
            <a:ext cx="7951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Probabilistic Theory of Deep Learning [</a:t>
            </a:r>
            <a:r>
              <a:rPr lang="en-US" dirty="0" smtClean="0">
                <a:hlinkClick r:id="rId3"/>
              </a:rPr>
              <a:t>Patel</a:t>
            </a:r>
            <a:r>
              <a:rPr lang="en-US" dirty="0">
                <a:hlinkClick r:id="rId3"/>
              </a:rPr>
              <a:t>, Nguyen</a:t>
            </a:r>
            <a:r>
              <a:rPr lang="en-US" dirty="0" smtClean="0">
                <a:hlinkClick r:id="rId3"/>
              </a:rPr>
              <a:t>, and </a:t>
            </a:r>
            <a:r>
              <a:rPr lang="en-US" dirty="0" err="1" smtClean="0">
                <a:hlinkClick r:id="rId3"/>
              </a:rPr>
              <a:t>Baraniuk</a:t>
            </a:r>
            <a:r>
              <a:rPr lang="en-US" dirty="0" smtClean="0">
                <a:hlinkClick r:id="rId3"/>
              </a:rPr>
              <a:t> 2015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038600"/>
            <a:ext cx="5105400" cy="195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5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CNN as a Max-Sum Inference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8" y="990600"/>
            <a:ext cx="8260023" cy="5568633"/>
          </a:xfrm>
        </p:spPr>
      </p:pic>
      <p:sp>
        <p:nvSpPr>
          <p:cNvPr id="4" name="Rectangle 3"/>
          <p:cNvSpPr/>
          <p:nvPr/>
        </p:nvSpPr>
        <p:spPr>
          <a:xfrm>
            <a:off x="820460" y="6400800"/>
            <a:ext cx="7951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Probabilistic Theory of Deep Learning [</a:t>
            </a:r>
            <a:r>
              <a:rPr lang="en-US" dirty="0" smtClean="0">
                <a:hlinkClick r:id="rId3"/>
              </a:rPr>
              <a:t>Patel</a:t>
            </a:r>
            <a:r>
              <a:rPr lang="en-US" dirty="0">
                <a:hlinkClick r:id="rId3"/>
              </a:rPr>
              <a:t>, Nguyen</a:t>
            </a:r>
            <a:r>
              <a:rPr lang="en-US" dirty="0" smtClean="0">
                <a:hlinkClick r:id="rId3"/>
              </a:rPr>
              <a:t>, and </a:t>
            </a:r>
            <a:r>
              <a:rPr lang="en-US" dirty="0" err="1" smtClean="0">
                <a:hlinkClick r:id="rId3"/>
              </a:rPr>
              <a:t>Baraniuk</a:t>
            </a:r>
            <a:r>
              <a:rPr lang="en-US" dirty="0" smtClean="0">
                <a:hlinkClick r:id="rId3"/>
              </a:rPr>
              <a:t> 2015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5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108637" cy="6823890"/>
          </a:xfrm>
        </p:spPr>
      </p:pic>
      <p:sp>
        <p:nvSpPr>
          <p:cNvPr id="6" name="TextBox 5"/>
          <p:cNvSpPr txBox="1"/>
          <p:nvPr/>
        </p:nvSpPr>
        <p:spPr>
          <a:xfrm>
            <a:off x="104602" y="1370656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Model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77" y="3630024"/>
            <a:ext cx="2001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Inference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67" y="5709158"/>
            <a:ext cx="2001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Learning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11865" y="699075"/>
            <a:ext cx="355600" cy="2057399"/>
            <a:chOff x="1763894" y="720614"/>
            <a:chExt cx="279037" cy="2057624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1767069" y="720614"/>
              <a:ext cx="275862" cy="228600"/>
            </a:xfrm>
            <a:prstGeom prst="line">
              <a:avLst/>
            </a:prstGeom>
            <a:ln w="152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763894" y="2594088"/>
              <a:ext cx="275862" cy="184150"/>
            </a:xfrm>
            <a:prstGeom prst="line">
              <a:avLst/>
            </a:prstGeom>
            <a:ln w="152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781538" y="873014"/>
              <a:ext cx="0" cy="1793988"/>
            </a:xfrm>
            <a:prstGeom prst="line">
              <a:avLst/>
            </a:prstGeom>
            <a:ln w="152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1930400" y="2952684"/>
            <a:ext cx="355600" cy="2057399"/>
            <a:chOff x="1763894" y="720614"/>
            <a:chExt cx="279037" cy="2057624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1767069" y="720614"/>
              <a:ext cx="275862" cy="228600"/>
            </a:xfrm>
            <a:prstGeom prst="line">
              <a:avLst/>
            </a:prstGeom>
            <a:ln w="152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763894" y="2594088"/>
              <a:ext cx="275862" cy="184150"/>
            </a:xfrm>
            <a:prstGeom prst="line">
              <a:avLst/>
            </a:prstGeom>
            <a:ln w="152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781538" y="873014"/>
              <a:ext cx="0" cy="1793988"/>
            </a:xfrm>
            <a:prstGeom prst="line">
              <a:avLst/>
            </a:prstGeom>
            <a:ln w="152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941643" y="5255945"/>
            <a:ext cx="355600" cy="1480057"/>
            <a:chOff x="1763894" y="720614"/>
            <a:chExt cx="279037" cy="2057624"/>
          </a:xfrm>
        </p:grpSpPr>
        <p:cxnSp>
          <p:nvCxnSpPr>
            <p:cNvPr id="29" name="Straight Connector 28"/>
            <p:cNvCxnSpPr/>
            <p:nvPr/>
          </p:nvCxnSpPr>
          <p:spPr>
            <a:xfrm flipV="1">
              <a:off x="1767069" y="720614"/>
              <a:ext cx="275862" cy="228600"/>
            </a:xfrm>
            <a:prstGeom prst="line">
              <a:avLst/>
            </a:prstGeom>
            <a:ln w="152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63894" y="2594088"/>
              <a:ext cx="275862" cy="184150"/>
            </a:xfrm>
            <a:prstGeom prst="line">
              <a:avLst/>
            </a:prstGeom>
            <a:ln w="152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781538" y="873014"/>
              <a:ext cx="0" cy="1793988"/>
            </a:xfrm>
            <a:prstGeom prst="line">
              <a:avLst/>
            </a:prstGeom>
            <a:ln w="152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970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hlinkClick r:id="rId2"/>
              </a:rPr>
              <a:t>Caffe</a:t>
            </a:r>
            <a:endParaRPr lang="en-US" dirty="0" smtClean="0"/>
          </a:p>
          <a:p>
            <a:pPr>
              <a:defRPr/>
            </a:pPr>
            <a:r>
              <a:rPr lang="en-US" dirty="0">
                <a:hlinkClick r:id="rId3"/>
              </a:rPr>
              <a:t>cuda-convnet2</a:t>
            </a:r>
            <a:endParaRPr lang="en-US" dirty="0" smtClean="0"/>
          </a:p>
          <a:p>
            <a:pPr>
              <a:defRPr/>
            </a:pPr>
            <a:r>
              <a:rPr lang="en-US" dirty="0" smtClean="0">
                <a:hlinkClick r:id="rId4"/>
              </a:rPr>
              <a:t>Torch</a:t>
            </a:r>
            <a:endParaRPr lang="en-US" dirty="0" smtClean="0"/>
          </a:p>
          <a:p>
            <a:pPr>
              <a:defRPr/>
            </a:pPr>
            <a:r>
              <a:rPr lang="en-US" dirty="0" smtClean="0">
                <a:hlinkClick r:id="rId5"/>
              </a:rPr>
              <a:t>MatConvNet</a:t>
            </a:r>
            <a:endParaRPr lang="en-US" dirty="0" smtClean="0"/>
          </a:p>
          <a:p>
            <a:pPr>
              <a:defRPr/>
            </a:pPr>
            <a:r>
              <a:rPr lang="en-US" dirty="0">
                <a:hlinkClick r:id="rId6"/>
              </a:rPr>
              <a:t>Pylearn2</a:t>
            </a: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http://deeplearning.net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github.com/ChristosChristofidis/awesome-deep-learning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3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Things to remember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Overview</a:t>
            </a:r>
          </a:p>
          <a:p>
            <a:pPr lvl="1">
              <a:defRPr/>
            </a:pPr>
            <a:r>
              <a:rPr lang="en-US" dirty="0" smtClean="0"/>
              <a:t>Neuroscience, Perceptron, multi-layer neural networks</a:t>
            </a:r>
          </a:p>
          <a:p>
            <a:pPr>
              <a:defRPr/>
            </a:pPr>
            <a:r>
              <a:rPr lang="en-US" dirty="0" smtClean="0"/>
              <a:t>Convolutional neural network (CNN)</a:t>
            </a:r>
          </a:p>
          <a:p>
            <a:pPr lvl="1">
              <a:defRPr/>
            </a:pPr>
            <a:r>
              <a:rPr lang="en-US" dirty="0" smtClean="0"/>
              <a:t>Convolution, nonlinearity, max pooling</a:t>
            </a:r>
          </a:p>
          <a:p>
            <a:pPr lvl="1">
              <a:defRPr/>
            </a:pPr>
            <a:r>
              <a:rPr lang="en-US" dirty="0" smtClean="0"/>
              <a:t>CNN for classification and beyond</a:t>
            </a:r>
          </a:p>
          <a:p>
            <a:pPr>
              <a:defRPr/>
            </a:pPr>
            <a:r>
              <a:rPr lang="en-US" dirty="0" smtClean="0"/>
              <a:t>Understanding and visualizing CNN</a:t>
            </a:r>
          </a:p>
          <a:p>
            <a:pPr lvl="1">
              <a:defRPr/>
            </a:pPr>
            <a:r>
              <a:rPr lang="en-US" altLang="en-US" dirty="0" smtClean="0"/>
              <a:t>Find </a:t>
            </a:r>
            <a:r>
              <a:rPr lang="en-US" altLang="en-US" dirty="0"/>
              <a:t>images that maximize some class </a:t>
            </a:r>
            <a:r>
              <a:rPr lang="en-US" altLang="en-US" dirty="0" smtClean="0"/>
              <a:t>scores; </a:t>
            </a:r>
            <a:br>
              <a:rPr lang="en-US" altLang="en-US" dirty="0" smtClean="0"/>
            </a:br>
            <a:r>
              <a:rPr lang="en-US" altLang="en-US" dirty="0"/>
              <a:t>visualize </a:t>
            </a:r>
            <a:r>
              <a:rPr lang="en-US" altLang="en-US" dirty="0" smtClean="0"/>
              <a:t>individual </a:t>
            </a:r>
            <a:r>
              <a:rPr lang="en-US" altLang="en-US" dirty="0"/>
              <a:t>neuron </a:t>
            </a:r>
            <a:r>
              <a:rPr lang="en-US" altLang="en-US" dirty="0" smtClean="0"/>
              <a:t>activation, input pattern and images; breaking CNNs</a:t>
            </a:r>
            <a:endParaRPr lang="en-US" dirty="0"/>
          </a:p>
          <a:p>
            <a:pPr>
              <a:defRPr/>
            </a:pPr>
            <a:r>
              <a:rPr lang="en-US" dirty="0" smtClean="0"/>
              <a:t>Training CNN</a:t>
            </a:r>
          </a:p>
          <a:p>
            <a:pPr lvl="1">
              <a:defRPr/>
            </a:pPr>
            <a:r>
              <a:rPr lang="en-US" dirty="0" smtClean="0"/>
              <a:t>Dropout; </a:t>
            </a:r>
            <a:r>
              <a:rPr lang="en-US" dirty="0" smtClean="0"/>
              <a:t>data augmentation; batch normalization; transfer learning</a:t>
            </a:r>
            <a:endParaRPr lang="en-US" dirty="0"/>
          </a:p>
          <a:p>
            <a:pPr>
              <a:defRPr/>
            </a:pPr>
            <a:r>
              <a:rPr lang="en-US" dirty="0" smtClean="0"/>
              <a:t>Probabilistic interpretation</a:t>
            </a:r>
          </a:p>
          <a:p>
            <a:pPr lvl="1">
              <a:defRPr/>
            </a:pPr>
            <a:r>
              <a:rPr lang="en-US" dirty="0" smtClean="0"/>
              <a:t>Deep rendering model; CNN forward-propagation as max-sum inference; training as an EM algorithm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Biological neuron and Perceptrons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1" y="1766785"/>
            <a:ext cx="3963755" cy="2560320"/>
          </a:xfrm>
        </p:spPr>
      </p:pic>
      <p:sp>
        <p:nvSpPr>
          <p:cNvPr id="2" name="Rounded Rectangle 1"/>
          <p:cNvSpPr/>
          <p:nvPr/>
        </p:nvSpPr>
        <p:spPr>
          <a:xfrm>
            <a:off x="457200" y="990600"/>
            <a:ext cx="4021138" cy="5135563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648200" y="969963"/>
            <a:ext cx="4021138" cy="5126037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1255712" y="4791075"/>
            <a:ext cx="2424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A biological neuron </a:t>
            </a: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039218" y="4791075"/>
            <a:ext cx="3506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An artificial neuron (Perceptron)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   - a linear classifier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16495"/>
            <a:ext cx="3738682" cy="2643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9050" y="5301343"/>
            <a:ext cx="1485900" cy="1556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Simple</a:t>
            </a:r>
            <a:r>
              <a:rPr lang="en-US" dirty="0"/>
              <a:t>, </a:t>
            </a:r>
            <a:r>
              <a:rPr lang="en-US" dirty="0" smtClean="0"/>
              <a:t>Complex </a:t>
            </a:r>
            <a:r>
              <a:rPr lang="en-US" dirty="0"/>
              <a:t>and </a:t>
            </a:r>
            <a:r>
              <a:rPr lang="en-US" dirty="0" err="1" smtClean="0"/>
              <a:t>Hypercomplex</a:t>
            </a:r>
            <a:r>
              <a:rPr lang="en-US" dirty="0" smtClean="0"/>
              <a:t> </a:t>
            </a:r>
            <a:r>
              <a:rPr lang="en-US" dirty="0"/>
              <a:t>cells 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13200"/>
            <a:ext cx="4267200" cy="2844800"/>
          </a:xfrm>
        </p:spPr>
      </p:pic>
      <p:pic>
        <p:nvPicPr>
          <p:cNvPr id="4" name="Hubel &amp; Wiesel's demonstration of simple, complex and hypercomplex cells in the cat's visual cortex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6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69" y="914400"/>
            <a:ext cx="4993341" cy="3745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547" y="914400"/>
            <a:ext cx="3505200" cy="23379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97014" y="3220075"/>
            <a:ext cx="3758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David H. Hubel and </a:t>
            </a:r>
            <a:r>
              <a:rPr lang="en-US" altLang="en-US" dirty="0" err="1"/>
              <a:t>Torsten</a:t>
            </a:r>
            <a:r>
              <a:rPr lang="en-US" altLang="en-US" dirty="0"/>
              <a:t> Wiesel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6460166"/>
            <a:ext cx="4030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David Hubel's </a:t>
            </a:r>
            <a:r>
              <a:rPr lang="en-US" dirty="0" smtClean="0">
                <a:solidFill>
                  <a:srgbClr val="660099"/>
                </a:solidFill>
                <a:latin typeface="arial" panose="020B0604020202020204" pitchFamily="34" charset="0"/>
                <a:hlinkClick r:id="rId7"/>
              </a:rPr>
              <a:t>Eye</a:t>
            </a:r>
            <a:r>
              <a:rPr lang="en-US" dirty="0">
                <a:solidFill>
                  <a:srgbClr val="660099"/>
                </a:solidFill>
                <a:latin typeface="arial" panose="020B0604020202020204" pitchFamily="34" charset="0"/>
                <a:hlinkClick r:id="rId7"/>
              </a:rPr>
              <a:t>, Brain, and Vision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473" y="4771072"/>
            <a:ext cx="4911165" cy="1631216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uggested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hierarchy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of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feature detectors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in the visual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cortex, with higher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level features responding to patterns of activation in lower level cells, and propagating activation upwards to still higher level cells.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46795</TotalTime>
  <Words>2056</Words>
  <Application>Microsoft Office PowerPoint</Application>
  <PresentationFormat>On-screen Show (4:3)</PresentationFormat>
  <Paragraphs>465</Paragraphs>
  <Slides>77</Slides>
  <Notes>10</Notes>
  <HiddenSlides>0</HiddenSlides>
  <MMClips>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91" baseType="lpstr">
      <vt:lpstr>Adobe Caslon Pro</vt:lpstr>
      <vt:lpstr>Helvetica Neue</vt:lpstr>
      <vt:lpstr>Lucida Grande</vt:lpstr>
      <vt:lpstr>MS PGothic</vt:lpstr>
      <vt:lpstr>MS PGothic</vt:lpstr>
      <vt:lpstr>Myriad Pro</vt:lpstr>
      <vt:lpstr>Arial</vt:lpstr>
      <vt:lpstr>Arial</vt:lpstr>
      <vt:lpstr>Calibri</vt:lpstr>
      <vt:lpstr>Cambria Math</vt:lpstr>
      <vt:lpstr>Times New Roman</vt:lpstr>
      <vt:lpstr>Wingdings</vt:lpstr>
      <vt:lpstr>Office Theme</vt:lpstr>
      <vt:lpstr>Equation</vt:lpstr>
      <vt:lpstr>Convolutional Neural Networks</vt:lpstr>
      <vt:lpstr>Reminder: final project</vt:lpstr>
      <vt:lpstr>Today’s class</vt:lpstr>
      <vt:lpstr>Image Categorization: Training phase</vt:lpstr>
      <vt:lpstr>Image Categorization: Testing phase</vt:lpstr>
      <vt:lpstr>Features are the Keys</vt:lpstr>
      <vt:lpstr>Learning a Hierarchy of Feature Extractors </vt:lpstr>
      <vt:lpstr>Biological neuron and Perceptrons</vt:lpstr>
      <vt:lpstr>Simple, Complex and Hypercomplex cells </vt:lpstr>
      <vt:lpstr>Hubel/Wiesel Architecture and Multi-layer Neural Network</vt:lpstr>
      <vt:lpstr>Multi-layer Neural Network</vt:lpstr>
      <vt:lpstr>Convolutional Neural Networks  (CNN, ConvNet, DCN)</vt:lpstr>
      <vt:lpstr>Neocognitron [Fukushima, Biological Cybernetics 1980]</vt:lpstr>
      <vt:lpstr>LeNet [LeCun et al. 1998]</vt:lpstr>
      <vt:lpstr>What is a Convolution?</vt:lpstr>
      <vt:lpstr>Convolutional Neural Networks</vt:lpstr>
      <vt:lpstr>Convolutional Neural Networks</vt:lpstr>
      <vt:lpstr>Convolutional Neural Networks</vt:lpstr>
      <vt:lpstr>Convolutional Neural Networks</vt:lpstr>
      <vt:lpstr>Convolutional Neural Networks</vt:lpstr>
      <vt:lpstr>Convolutional Neural Networks</vt:lpstr>
      <vt:lpstr>Engineered vs. learned features</vt:lpstr>
      <vt:lpstr>SIFT Descriptor</vt:lpstr>
      <vt:lpstr>SIFT Descriptor</vt:lpstr>
      <vt:lpstr>Spatial Pyramid Matching</vt:lpstr>
      <vt:lpstr>Deformable Part Model</vt:lpstr>
      <vt:lpstr>AlexNet</vt:lpstr>
      <vt:lpstr>Using CNN for Image Classification</vt:lpstr>
      <vt:lpstr>PowerPoint Presentation</vt:lpstr>
      <vt:lpstr>Beyond classification</vt:lpstr>
      <vt:lpstr>R-CNN: Regions with CNN features</vt:lpstr>
      <vt:lpstr>Fast R-CNN</vt:lpstr>
      <vt:lpstr>Labeling Pixels: Semantic Labels</vt:lpstr>
      <vt:lpstr>Labeling Pixels: Edge Detection</vt:lpstr>
      <vt:lpstr>CNN for Regression</vt:lpstr>
      <vt:lpstr>CNN as a Similarity Measure for Matching</vt:lpstr>
      <vt:lpstr>CNN for Image Generation</vt:lpstr>
      <vt:lpstr>Chair Morphing</vt:lpstr>
      <vt:lpstr>CNN for Image Restoration/Enhancement</vt:lpstr>
      <vt:lpstr>Take a break…</vt:lpstr>
      <vt:lpstr>Understanding and Visualizing CNN</vt:lpstr>
      <vt:lpstr>Find images that maximize some class scores</vt:lpstr>
      <vt:lpstr>Individual Neuron Activation</vt:lpstr>
      <vt:lpstr>Individual Neuron Activation</vt:lpstr>
      <vt:lpstr>Individual Neuron Activation</vt:lpstr>
      <vt:lpstr>Map activation back to the input pixel space</vt:lpstr>
      <vt:lpstr>Layer 1</vt:lpstr>
      <vt:lpstr>Layer 2</vt:lpstr>
      <vt:lpstr>Layer 3</vt:lpstr>
      <vt:lpstr>Layer 4 and 5</vt:lpstr>
      <vt:lpstr>Invert CNN features</vt:lpstr>
      <vt:lpstr>CNN Reconstruction</vt:lpstr>
      <vt:lpstr>Breaking CNNs</vt:lpstr>
      <vt:lpstr>What is going on?</vt:lpstr>
      <vt:lpstr>What is going on?</vt:lpstr>
      <vt:lpstr>Fooling a linear classifier</vt:lpstr>
      <vt:lpstr>Fooling a linear classifier</vt:lpstr>
      <vt:lpstr>Breaking CNNs</vt:lpstr>
      <vt:lpstr>Images that both CNN and Human can recognize</vt:lpstr>
      <vt:lpstr>Direct Encoding</vt:lpstr>
      <vt:lpstr>Indirect Encoding</vt:lpstr>
      <vt:lpstr>Training Convolutional Neural Networks</vt:lpstr>
      <vt:lpstr>Dropout</vt:lpstr>
      <vt:lpstr>Data Augmentation (Jittering)</vt:lpstr>
      <vt:lpstr>Parametric Rectified Linear Unit</vt:lpstr>
      <vt:lpstr>Batch Normalization</vt:lpstr>
      <vt:lpstr>Transfer Learning</vt:lpstr>
      <vt:lpstr>Convolutional activation features</vt:lpstr>
      <vt:lpstr>How transferable are features in CNN?</vt:lpstr>
      <vt:lpstr>Deep Neural Networks Rival the Representation of Primate Inferior Temporal Cortex</vt:lpstr>
      <vt:lpstr>Deep Neural Networks Rival the Representation of Primate Inferior Temporal Cortex</vt:lpstr>
      <vt:lpstr>Deep Rendering Model (DRM)</vt:lpstr>
      <vt:lpstr>CNN as a Max-Sum Inference</vt:lpstr>
      <vt:lpstr>PowerPoint Presentation</vt:lpstr>
      <vt:lpstr>Tools</vt:lpstr>
      <vt:lpstr>Resources</vt:lpstr>
      <vt:lpstr>Things to remember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Huang Jia-Bin</cp:lastModifiedBy>
  <cp:revision>423</cp:revision>
  <dcterms:created xsi:type="dcterms:W3CDTF">2009-12-16T02:55:56Z</dcterms:created>
  <dcterms:modified xsi:type="dcterms:W3CDTF">2015-05-05T04:15:33Z</dcterms:modified>
</cp:coreProperties>
</file>