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8"/>
  </p:notesMasterIdLst>
  <p:sldIdLst>
    <p:sldId id="256" r:id="rId3"/>
    <p:sldId id="545" r:id="rId4"/>
    <p:sldId id="530" r:id="rId5"/>
    <p:sldId id="544" r:id="rId6"/>
    <p:sldId id="536" r:id="rId7"/>
    <p:sldId id="535" r:id="rId8"/>
    <p:sldId id="543" r:id="rId9"/>
    <p:sldId id="513" r:id="rId10"/>
    <p:sldId id="518" r:id="rId11"/>
    <p:sldId id="528" r:id="rId12"/>
    <p:sldId id="533" r:id="rId13"/>
    <p:sldId id="542" r:id="rId14"/>
    <p:sldId id="508" r:id="rId15"/>
    <p:sldId id="509" r:id="rId16"/>
    <p:sldId id="511" r:id="rId17"/>
    <p:sldId id="512" r:id="rId18"/>
    <p:sldId id="510" r:id="rId19"/>
    <p:sldId id="487" r:id="rId20"/>
    <p:sldId id="477" r:id="rId21"/>
    <p:sldId id="476" r:id="rId22"/>
    <p:sldId id="534" r:id="rId23"/>
    <p:sldId id="486" r:id="rId24"/>
    <p:sldId id="522" r:id="rId25"/>
    <p:sldId id="523" r:id="rId26"/>
    <p:sldId id="524" r:id="rId27"/>
    <p:sldId id="532" r:id="rId28"/>
    <p:sldId id="525" r:id="rId29"/>
    <p:sldId id="538" r:id="rId30"/>
    <p:sldId id="546" r:id="rId31"/>
    <p:sldId id="547" r:id="rId32"/>
    <p:sldId id="481" r:id="rId33"/>
    <p:sldId id="500" r:id="rId34"/>
    <p:sldId id="529" r:id="rId35"/>
    <p:sldId id="462" r:id="rId36"/>
    <p:sldId id="539" r:id="rId3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2" autoAdjust="0"/>
    <p:restoredTop sz="82161" autoAdjust="0"/>
  </p:normalViewPr>
  <p:slideViewPr>
    <p:cSldViewPr>
      <p:cViewPr varScale="1">
        <p:scale>
          <a:sx n="65" d="100"/>
          <a:sy n="65" d="100"/>
        </p:scale>
        <p:origin x="66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4007D0B-75DD-41F5-99EA-35D97E2AB673}" type="datetimeFigureOut">
              <a:rPr lang="en-US"/>
              <a:pPr>
                <a:defRPr/>
              </a:pPr>
              <a:t>3/30/2015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27B2913-082C-4EA2-8E06-22820C538C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7396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6E5712-AB92-4132-B1AD-86E33FAAEFF3}" type="slidenum">
              <a:rPr lang="en-GB"/>
              <a:pPr>
                <a:defRPr/>
              </a:pPr>
              <a:t>18</a:t>
            </a:fld>
            <a:endParaRPr lang="en-GB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/>
              <a:t>Basic idea is to combine the information which was used in the 2 well known tools: MW and IS.</a:t>
            </a:r>
          </a:p>
          <a:p>
            <a:r>
              <a:rPr lang="en-GB" smtClean="0"/>
              <a:t>MS select a region of similar colour according to your input. Fat pen and the boundary snapps to high contrast edges. </a:t>
            </a:r>
          </a:p>
          <a:p>
            <a:r>
              <a:rPr lang="en-GB" smtClean="0"/>
              <a:t>Grabcut combines it. And this allows us to simplify the user interface considerably by …</a:t>
            </a:r>
          </a:p>
        </p:txBody>
      </p:sp>
    </p:spTree>
    <p:extLst>
      <p:ext uri="{BB962C8B-B14F-4D97-AF65-F5344CB8AC3E}">
        <p14:creationId xmlns:p14="http://schemas.microsoft.com/office/powerpoint/2010/main" val="4014592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453AB7-3599-4459-A2D4-AF75BD6F25E4}" type="slidenum">
              <a:rPr lang="en-GB"/>
              <a:pPr>
                <a:defRPr/>
              </a:pPr>
              <a:t>19</a:t>
            </a:fld>
            <a:endParaRPr lang="en-GB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/>
              <a:t>Color enbergy.</a:t>
            </a:r>
          </a:p>
          <a:p>
            <a:r>
              <a:rPr lang="en-GB" smtClean="0"/>
              <a:t>Iterations have the effect of pulling them away; </a:t>
            </a:r>
          </a:p>
          <a:p>
            <a:r>
              <a:rPr lang="en-GB" smtClean="0"/>
              <a:t>D is – log likelyhood of the GMM.</a:t>
            </a:r>
          </a:p>
        </p:txBody>
      </p:sp>
    </p:spTree>
    <p:extLst>
      <p:ext uri="{BB962C8B-B14F-4D97-AF65-F5344CB8AC3E}">
        <p14:creationId xmlns:p14="http://schemas.microsoft.com/office/powerpoint/2010/main" val="12043345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94AC2D-CB09-4510-A687-11A49F869376}" type="slidenum">
              <a:rPr lang="en-GB"/>
              <a:pPr>
                <a:defRPr/>
              </a:pPr>
              <a:t>20</a:t>
            </a:fld>
            <a:endParaRPr lang="en-GB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dirty="0" smtClean="0"/>
              <a:t>Optimization engine we use Graph Cuts. By now everybody should know what graph cut is. IN case you missed it here is a very brief introduction. </a:t>
            </a:r>
          </a:p>
          <a:p>
            <a:endParaRPr lang="en-GB" dirty="0" smtClean="0"/>
          </a:p>
          <a:p>
            <a:r>
              <a:rPr lang="en-GB" dirty="0" smtClean="0"/>
              <a:t>To image. 3D view. First task to construct a graph. </a:t>
            </a:r>
          </a:p>
          <a:p>
            <a:r>
              <a:rPr lang="en-GB" dirty="0" smtClean="0"/>
              <a:t>All pixels on a certain </a:t>
            </a:r>
            <a:r>
              <a:rPr lang="en-GB" dirty="0" err="1" smtClean="0"/>
              <a:t>scanline</a:t>
            </a:r>
            <a:r>
              <a:rPr lang="en-GB" dirty="0" smtClean="0"/>
              <a:t>. Just a few of them. </a:t>
            </a:r>
          </a:p>
          <a:p>
            <a:r>
              <a:rPr lang="en-GB" dirty="0" smtClean="0"/>
              <a:t>Next step introduce artificial nodes. </a:t>
            </a:r>
            <a:r>
              <a:rPr lang="en-GB" dirty="0" err="1" smtClean="0"/>
              <a:t>fgd</a:t>
            </a:r>
            <a:r>
              <a:rPr lang="en-GB" dirty="0" smtClean="0"/>
              <a:t> and background. </a:t>
            </a:r>
          </a:p>
          <a:p>
            <a:r>
              <a:rPr lang="en-GB" dirty="0" smtClean="0"/>
              <a:t>Edges – contrast. Boundary is quite likely between black and white. </a:t>
            </a:r>
          </a:p>
          <a:p>
            <a:r>
              <a:rPr lang="en-GB" dirty="0" smtClean="0"/>
              <a:t>Min Cut - Minimum edge strength.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9059755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453AB7-3599-4459-A2D4-AF75BD6F25E4}" type="slidenum">
              <a:rPr lang="en-GB"/>
              <a:pPr>
                <a:defRPr/>
              </a:pPr>
              <a:t>21</a:t>
            </a:fld>
            <a:endParaRPr lang="en-GB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dirty="0" err="1" smtClean="0"/>
              <a:t>Color</a:t>
            </a:r>
            <a:r>
              <a:rPr lang="en-GB" dirty="0" smtClean="0"/>
              <a:t> </a:t>
            </a:r>
            <a:r>
              <a:rPr lang="en-GB" dirty="0" smtClean="0"/>
              <a:t>energy</a:t>
            </a:r>
            <a:r>
              <a:rPr lang="en-GB" dirty="0" smtClean="0"/>
              <a:t>.</a:t>
            </a:r>
          </a:p>
          <a:p>
            <a:r>
              <a:rPr lang="en-GB" dirty="0" smtClean="0"/>
              <a:t>Iterations have the effect of pulling them away; </a:t>
            </a:r>
          </a:p>
          <a:p>
            <a:r>
              <a:rPr lang="en-GB" dirty="0" smtClean="0"/>
              <a:t>D is – log </a:t>
            </a:r>
            <a:r>
              <a:rPr lang="en-GB" dirty="0" smtClean="0"/>
              <a:t>likelihood </a:t>
            </a:r>
            <a:r>
              <a:rPr lang="en-GB" dirty="0" smtClean="0"/>
              <a:t>of the GMM.</a:t>
            </a:r>
          </a:p>
        </p:txBody>
      </p:sp>
    </p:spTree>
    <p:extLst>
      <p:ext uri="{BB962C8B-B14F-4D97-AF65-F5344CB8AC3E}">
        <p14:creationId xmlns:p14="http://schemas.microsoft.com/office/powerpoint/2010/main" val="3397053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A50E18-55DE-421D-B56C-260ED6CBBBED}" type="slidenum">
              <a:rPr lang="en-GB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/>
              <a:t>Moderately straightforward examples- after the user input automnatically</a:t>
            </a:r>
          </a:p>
        </p:txBody>
      </p:sp>
    </p:spTree>
    <p:extLst>
      <p:ext uri="{BB962C8B-B14F-4D97-AF65-F5344CB8AC3E}">
        <p14:creationId xmlns:p14="http://schemas.microsoft.com/office/powerpoint/2010/main" val="17197670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F2C9E3-DE8B-455B-8E5B-DF103292DDEE}" type="slidenum">
              <a:rPr lang="en-GB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/>
              <a:t>You might wonder when does it fail. 4 cases. Low contrats – an edge not good visible</a:t>
            </a:r>
          </a:p>
        </p:txBody>
      </p:sp>
    </p:spTree>
    <p:extLst>
      <p:ext uri="{BB962C8B-B14F-4D97-AF65-F5344CB8AC3E}">
        <p14:creationId xmlns:p14="http://schemas.microsoft.com/office/powerpoint/2010/main" val="235770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59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15762-5D51-47BB-BA9E-1CDCF2F498CC}" type="datetimeFigureOut">
              <a:rPr lang="en-US"/>
              <a:pPr>
                <a:defRPr/>
              </a:pPr>
              <a:t>3/30/2015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D1781-0C60-4485-B30B-B7ACDCF6B2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A66C3-29AB-4827-9C7B-38C69E1A119C}" type="datetimeFigureOut">
              <a:rPr lang="en-US"/>
              <a:pPr>
                <a:defRPr/>
              </a:pPr>
              <a:t>3/30/2015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3BF32-D626-40B9-9359-4755790283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800C9-ACBC-4976-9289-5A5E19A66CAA}" type="datetimeFigureOut">
              <a:rPr lang="en-US"/>
              <a:pPr>
                <a:defRPr/>
              </a:pPr>
              <a:t>3/30/2015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19B70-CA14-4B8D-B059-B3B5B51716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BigBlueDots1600Logo2 o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5334000"/>
            <a:ext cx="8763000" cy="685800"/>
          </a:xfrm>
          <a:effectLst/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6096000"/>
            <a:ext cx="8229600" cy="533400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8E5A7-D6E6-4D6B-A473-46BCFE5C8183}" type="datetimeFigureOut">
              <a:rPr lang="en-US"/>
              <a:pPr>
                <a:defRPr/>
              </a:pPr>
              <a:t>3/30/2015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47B605-B51E-47EF-9649-BC75A49EA2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1261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1261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00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045FFD-ACE0-4560-B311-CB10F6672936}" type="datetimeFigureOut">
              <a:rPr lang="en-US"/>
              <a:pPr>
                <a:defRPr/>
              </a:pPr>
              <a:t>3/30/2015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77C06-F8A1-460F-83B8-9306E57E8A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9A0488-E8E4-4B81-A2D5-FA783BDE3AFF}" type="datetimeFigureOut">
              <a:rPr lang="en-US"/>
              <a:pPr>
                <a:defRPr/>
              </a:pPr>
              <a:t>3/30/2015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5941C6-AE9E-4427-AC4C-2BC863F75B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4C146-A55D-4CA3-8F1B-ED25DFBE1CBB}" type="datetimeFigureOut">
              <a:rPr lang="en-US"/>
              <a:pPr>
                <a:defRPr/>
              </a:pPr>
              <a:t>3/30/2015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2D5A5-C8DB-435C-8932-F2488924B0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D1EBE-CE07-41EA-A5AD-BB4C3F8A67DC}" type="datetimeFigureOut">
              <a:rPr lang="en-US"/>
              <a:pPr>
                <a:defRPr/>
              </a:pPr>
              <a:t>3/30/2015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819E7-7C7B-4BD9-A750-B167F4A6C3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A68EC-575C-455F-8A18-C5B073C08F45}" type="datetimeFigureOut">
              <a:rPr lang="en-US"/>
              <a:pPr>
                <a:defRPr/>
              </a:pPr>
              <a:t>3/30/2015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F0DDB-37DF-4267-B8D1-8685FA7D31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6C0FB-BD05-434D-8192-B54D460522C0}" type="datetimeFigureOut">
              <a:rPr lang="en-US"/>
              <a:pPr>
                <a:defRPr/>
              </a:pPr>
              <a:t>3/30/2015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56B6E-8906-4B86-A565-64EA512B8C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EFA2B-CF8C-4996-A191-3124A5EB24F1}" type="datetimeFigureOut">
              <a:rPr lang="en-US"/>
              <a:pPr>
                <a:defRPr/>
              </a:pPr>
              <a:t>3/30/2015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F8140-1D26-425D-88F2-76FAE8AC04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AB71DC9-83AB-43EA-8725-9519828C994A}" type="datetimeFigureOut">
              <a:rPr lang="en-US"/>
              <a:pPr>
                <a:defRPr/>
              </a:pPr>
              <a:t>3/30/2015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A58946D-38D3-469C-A8C7-50E1783A43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2" descr="BigBlueDots1600gradientWithBrite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6400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9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6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2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3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3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4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5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6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5" Type="http://schemas.openxmlformats.org/officeDocument/2006/relationships/image" Target="../media/image26.png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30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17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2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41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42.png"/><Relationship Id="rId10" Type="http://schemas.openxmlformats.org/officeDocument/2006/relationships/image" Target="../media/image18.png"/><Relationship Id="rId4" Type="http://schemas.openxmlformats.org/officeDocument/2006/relationships/image" Target="../media/image35.jpeg"/><Relationship Id="rId9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cornell.edu/~rdz/Papers/KZ-PAMI04.pdf" TargetMode="External"/><Relationship Id="rId2" Type="http://schemas.openxmlformats.org/officeDocument/2006/relationships/hyperlink" Target="http://www.cs.cornell.edu/~rdz/graphcuts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erl.com/publications/TR2001-022/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8.wmf"/><Relationship Id="rId4" Type="http://schemas.openxmlformats.org/officeDocument/2006/relationships/image" Target="../media/image5.wmf"/><Relationship Id="rId9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ctrTitle"/>
          </p:nvPr>
        </p:nvSpPr>
        <p:spPr>
          <a:xfrm>
            <a:off x="1143000" y="1600200"/>
            <a:ext cx="7010400" cy="1470025"/>
          </a:xfrm>
        </p:spPr>
        <p:txBody>
          <a:bodyPr/>
          <a:lstStyle/>
          <a:p>
            <a:pPr eaLnBrk="1" hangingPunct="1"/>
            <a:r>
              <a:rPr lang="en-US" dirty="0" smtClean="0"/>
              <a:t>MRFs and Segmentation with Graph Cuts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352800"/>
            <a:ext cx="6400800" cy="24384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dirty="0" smtClean="0">
                <a:solidFill>
                  <a:schemeClr val="tx1"/>
                </a:solidFill>
              </a:rPr>
              <a:t>Computer Vision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dirty="0" smtClean="0">
                <a:solidFill>
                  <a:schemeClr val="tx1"/>
                </a:solidFill>
              </a:rPr>
              <a:t>CS 543 / ECE 549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</a:rPr>
              <a:t>University of Illinois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</a:rPr>
              <a:t>Derek Hoiem</a:t>
            </a:r>
          </a:p>
        </p:txBody>
      </p:sp>
      <p:sp>
        <p:nvSpPr>
          <p:cNvPr id="10244" name="TextBox 3"/>
          <p:cNvSpPr txBox="1">
            <a:spLocks noChangeArrowheads="1"/>
          </p:cNvSpPr>
          <p:nvPr/>
        </p:nvSpPr>
        <p:spPr bwMode="auto">
          <a:xfrm>
            <a:off x="8061325" y="0"/>
            <a:ext cx="10823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03/31/15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Solution: </a:t>
            </a:r>
            <a:r>
              <a:rPr lang="en-US" dirty="0" smtClean="0"/>
              <a:t>encode </a:t>
            </a:r>
            <a:r>
              <a:rPr lang="en-US" dirty="0"/>
              <a:t>dependencies between pixels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 descr="C:\Users\Hoiem\Documents\Classes\Spring11 - Computer Vision\demos\EM\figure_ground_1_pf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0" y="1383837"/>
            <a:ext cx="1752600" cy="1752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857500" y="3136437"/>
            <a:ext cx="2424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P(foreground | image)</a:t>
            </a:r>
            <a:endParaRPr lang="en-US" dirty="0"/>
          </a:p>
        </p:txBody>
      </p:sp>
      <p:graphicFrame>
        <p:nvGraphicFramePr>
          <p:cNvPr id="75778" name="Object 2"/>
          <p:cNvGraphicFramePr>
            <a:graphicFrameLocks noChangeAspect="1"/>
          </p:cNvGraphicFramePr>
          <p:nvPr/>
        </p:nvGraphicFramePr>
        <p:xfrm>
          <a:off x="1154113" y="4876800"/>
          <a:ext cx="7053262" cy="86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00" name="Equation" r:id="rId4" imgW="3530520" imgH="431640" progId="Equation.3">
                  <p:embed/>
                </p:oleObj>
              </mc:Choice>
              <mc:Fallback>
                <p:oleObj name="Equation" r:id="rId4" imgW="3530520" imgH="431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4113" y="4876800"/>
                        <a:ext cx="7053262" cy="862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14400" y="6248400"/>
            <a:ext cx="2454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Labels to be predicted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rot="5400000" flipH="1" flipV="1">
            <a:off x="1104900" y="5829300"/>
            <a:ext cx="762000" cy="76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581400" y="6248400"/>
            <a:ext cx="2339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Individual predictions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4114800" y="5486400"/>
            <a:ext cx="381000" cy="762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477000" y="6172200"/>
            <a:ext cx="2236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Pairwise</a:t>
            </a:r>
            <a:r>
              <a:rPr lang="en-US" dirty="0" smtClean="0"/>
              <a:t> predictions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6477000" y="5562599"/>
            <a:ext cx="228600" cy="68580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590800" y="4800600"/>
            <a:ext cx="381000" cy="152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 flipH="1">
            <a:off x="1066800" y="4431268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Normalizing constant called “partition function”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 Likelihood as an “Energy”</a:t>
            </a:r>
            <a:endParaRPr lang="en-US" dirty="0"/>
          </a:p>
        </p:txBody>
      </p:sp>
      <p:graphicFrame>
        <p:nvGraphicFramePr>
          <p:cNvPr id="75778" name="Object 2"/>
          <p:cNvGraphicFramePr>
            <a:graphicFrameLocks noChangeAspect="1"/>
          </p:cNvGraphicFramePr>
          <p:nvPr/>
        </p:nvGraphicFramePr>
        <p:xfrm>
          <a:off x="1143000" y="1981200"/>
          <a:ext cx="7127875" cy="86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95" name="Equation" r:id="rId3" imgW="3568680" imgH="431640" progId="Equation.3">
                  <p:embed/>
                </p:oleObj>
              </mc:Choice>
              <mc:Fallback>
                <p:oleObj name="Equation" r:id="rId3" imgW="3568680" imgH="431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981200"/>
                        <a:ext cx="7127875" cy="862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51" name="Object 2"/>
          <p:cNvGraphicFramePr>
            <a:graphicFrameLocks noChangeAspect="1"/>
          </p:cNvGraphicFramePr>
          <p:nvPr/>
        </p:nvGraphicFramePr>
        <p:xfrm>
          <a:off x="914400" y="3886200"/>
          <a:ext cx="7708900" cy="70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96" name="Equation" r:id="rId5" imgW="3860640" imgH="355320" progId="Equation.3">
                  <p:embed/>
                </p:oleObj>
              </mc:Choice>
              <mc:Fallback>
                <p:oleObj name="Equation" r:id="rId5" imgW="3860640" imgH="35532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886200"/>
                        <a:ext cx="7708900" cy="709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Down Arrow 9"/>
          <p:cNvSpPr/>
          <p:nvPr/>
        </p:nvSpPr>
        <p:spPr>
          <a:xfrm>
            <a:off x="4343400" y="2895600"/>
            <a:ext cx="228600" cy="83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3886200" y="4419600"/>
            <a:ext cx="457200" cy="4191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133600" y="4817134"/>
            <a:ext cx="2372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Cost of assignment </a:t>
            </a:r>
            <a:r>
              <a:rPr lang="en-US" dirty="0" err="1" smtClean="0"/>
              <a:t>y</a:t>
            </a:r>
            <a:r>
              <a:rPr lang="en-US" baseline="-25000" dirty="0" err="1" smtClean="0"/>
              <a:t>i</a:t>
            </a:r>
            <a:endParaRPr lang="en-US" baseline="-250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5593843" y="5196371"/>
            <a:ext cx="3518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Cost of pairwise assignment </a:t>
            </a:r>
            <a:r>
              <a:rPr lang="en-US" dirty="0" err="1" smtClean="0"/>
              <a:t>y</a:t>
            </a:r>
            <a:r>
              <a:rPr lang="en-US" baseline="-25000" dirty="0" err="1" smtClean="0"/>
              <a:t>i</a:t>
            </a:r>
            <a:r>
              <a:rPr lang="en-US" baseline="-25000" dirty="0" smtClean="0"/>
              <a:t> ,</a:t>
            </a:r>
            <a:r>
              <a:rPr lang="en-US" dirty="0" err="1" smtClean="0"/>
              <a:t>y</a:t>
            </a:r>
            <a:r>
              <a:rPr lang="en-US" baseline="-25000" dirty="0" err="1" smtClean="0"/>
              <a:t>j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7239000" y="4419600"/>
            <a:ext cx="114299" cy="60959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609381" y="3130034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r>
              <a:rPr lang="en-US" dirty="0" smtClean="0"/>
              <a:t>log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Notes on energy-based formulation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724400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Primarily used when you only care about the most likely solution (not the confidences)</a:t>
            </a:r>
          </a:p>
          <a:p>
            <a:endParaRPr lang="en-US" dirty="0" smtClean="0"/>
          </a:p>
          <a:p>
            <a:r>
              <a:rPr lang="en-US" dirty="0" smtClean="0"/>
              <a:t>Can think of it as a general cost function</a:t>
            </a:r>
          </a:p>
          <a:p>
            <a:endParaRPr lang="en-US" dirty="0" smtClean="0"/>
          </a:p>
          <a:p>
            <a:r>
              <a:rPr lang="en-US" dirty="0" smtClean="0"/>
              <a:t>Can have larger “cliques” than 2</a:t>
            </a:r>
          </a:p>
          <a:p>
            <a:pPr lvl="1"/>
            <a:r>
              <a:rPr lang="en-US" dirty="0" smtClean="0"/>
              <a:t>Clique is the set of variables that go into a potential function</a:t>
            </a:r>
          </a:p>
          <a:p>
            <a:endParaRPr lang="en-US" dirty="0" smtClean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1232973"/>
              </p:ext>
            </p:extLst>
          </p:nvPr>
        </p:nvGraphicFramePr>
        <p:xfrm>
          <a:off x="838200" y="1143000"/>
          <a:ext cx="7708900" cy="70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79" name="Equation" r:id="rId3" imgW="3860800" imgH="355600" progId="Equation.3">
                  <p:embed/>
                </p:oleObj>
              </mc:Choice>
              <mc:Fallback>
                <p:oleObj name="Equation" r:id="rId3" imgW="3860800" imgH="3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143000"/>
                        <a:ext cx="7708900" cy="709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932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Markov Random Fields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611188" y="6148388"/>
          <a:ext cx="7708900" cy="70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Equation" r:id="rId3" imgW="3860640" imgH="355320" progId="Equation.3">
                  <p:embed/>
                </p:oleObj>
              </mc:Choice>
              <mc:Fallback>
                <p:oleObj name="Equation" r:id="rId3" imgW="3860640" imgH="35532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6148388"/>
                        <a:ext cx="7708900" cy="709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Oval 12"/>
          <p:cNvSpPr/>
          <p:nvPr/>
        </p:nvSpPr>
        <p:spPr>
          <a:xfrm>
            <a:off x="1524000" y="16002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2895600" y="16002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1524000" y="28194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16" name="Straight Connector 15"/>
          <p:cNvCxnSpPr>
            <a:stCxn id="13" idx="6"/>
            <a:endCxn id="14" idx="2"/>
          </p:cNvCxnSpPr>
          <p:nvPr/>
        </p:nvCxnSpPr>
        <p:spPr>
          <a:xfrm>
            <a:off x="2286000" y="1981200"/>
            <a:ext cx="609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3" idx="4"/>
            <a:endCxn id="15" idx="0"/>
          </p:cNvCxnSpPr>
          <p:nvPr/>
        </p:nvCxnSpPr>
        <p:spPr>
          <a:xfrm rot="5400000">
            <a:off x="1676401" y="2590800"/>
            <a:ext cx="457200" cy="31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2895600" y="28194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 rot="5400000">
            <a:off x="3048001" y="2590800"/>
            <a:ext cx="457200" cy="31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286000" y="3276600"/>
            <a:ext cx="609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4302125" y="1652588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5673725" y="1652588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4302125" y="2871788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24" name="Straight Connector 23"/>
          <p:cNvCxnSpPr>
            <a:stCxn id="21" idx="6"/>
            <a:endCxn id="22" idx="2"/>
          </p:cNvCxnSpPr>
          <p:nvPr/>
        </p:nvCxnSpPr>
        <p:spPr>
          <a:xfrm>
            <a:off x="5064125" y="2033588"/>
            <a:ext cx="609600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21" idx="4"/>
            <a:endCxn id="23" idx="0"/>
          </p:cNvCxnSpPr>
          <p:nvPr/>
        </p:nvCxnSpPr>
        <p:spPr>
          <a:xfrm rot="5400000">
            <a:off x="4455319" y="2643981"/>
            <a:ext cx="4572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5673725" y="2871788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27" name="Straight Connector 26"/>
          <p:cNvCxnSpPr>
            <a:stCxn id="22" idx="4"/>
            <a:endCxn id="26" idx="0"/>
          </p:cNvCxnSpPr>
          <p:nvPr/>
        </p:nvCxnSpPr>
        <p:spPr>
          <a:xfrm rot="5400000">
            <a:off x="5826919" y="2643981"/>
            <a:ext cx="4572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064125" y="3328988"/>
            <a:ext cx="609600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1524000" y="4062413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30" name="Straight Connector 29"/>
          <p:cNvCxnSpPr>
            <a:endCxn id="29" idx="0"/>
          </p:cNvCxnSpPr>
          <p:nvPr/>
        </p:nvCxnSpPr>
        <p:spPr>
          <a:xfrm rot="5400000">
            <a:off x="1676401" y="3832225"/>
            <a:ext cx="457200" cy="31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2895600" y="4062413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32" name="Straight Connector 31"/>
          <p:cNvCxnSpPr/>
          <p:nvPr/>
        </p:nvCxnSpPr>
        <p:spPr>
          <a:xfrm rot="5400000">
            <a:off x="3048001" y="3832225"/>
            <a:ext cx="457200" cy="31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286000" y="4519613"/>
            <a:ext cx="609600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4302125" y="41148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35" name="Straight Connector 34"/>
          <p:cNvCxnSpPr>
            <a:endCxn id="34" idx="0"/>
          </p:cNvCxnSpPr>
          <p:nvPr/>
        </p:nvCxnSpPr>
        <p:spPr>
          <a:xfrm rot="5400000">
            <a:off x="4455319" y="3886994"/>
            <a:ext cx="4572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5673725" y="41148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37" name="Straight Connector 36"/>
          <p:cNvCxnSpPr>
            <a:endCxn id="36" idx="0"/>
          </p:cNvCxnSpPr>
          <p:nvPr/>
        </p:nvCxnSpPr>
        <p:spPr>
          <a:xfrm rot="5400000">
            <a:off x="5826919" y="3886994"/>
            <a:ext cx="4572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5064125" y="4572000"/>
            <a:ext cx="609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3675063" y="1981200"/>
            <a:ext cx="609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3675063" y="3276600"/>
            <a:ext cx="609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3675063" y="4519613"/>
            <a:ext cx="609600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7" name="TextBox 43"/>
          <p:cNvSpPr txBox="1">
            <a:spLocks noChangeArrowheads="1"/>
          </p:cNvSpPr>
          <p:nvPr/>
        </p:nvSpPr>
        <p:spPr bwMode="auto">
          <a:xfrm>
            <a:off x="6629400" y="1219200"/>
            <a:ext cx="21034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Node y</a:t>
            </a:r>
            <a:r>
              <a:rPr lang="en-US" baseline="-25000"/>
              <a:t>i</a:t>
            </a:r>
            <a:r>
              <a:rPr lang="en-US"/>
              <a:t>: pixel label</a:t>
            </a:r>
          </a:p>
        </p:txBody>
      </p:sp>
      <p:cxnSp>
        <p:nvCxnSpPr>
          <p:cNvPr id="43" name="Straight Arrow Connector 42"/>
          <p:cNvCxnSpPr/>
          <p:nvPr/>
        </p:nvCxnSpPr>
        <p:spPr>
          <a:xfrm rot="5400000">
            <a:off x="6438900" y="1638300"/>
            <a:ext cx="2286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rot="10800000" flipV="1">
            <a:off x="6324600" y="2590800"/>
            <a:ext cx="6858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0" name="TextBox 43"/>
          <p:cNvSpPr txBox="1">
            <a:spLocks noChangeArrowheads="1"/>
          </p:cNvSpPr>
          <p:nvPr/>
        </p:nvSpPr>
        <p:spPr bwMode="auto">
          <a:xfrm>
            <a:off x="7010400" y="1905000"/>
            <a:ext cx="2133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Edge: constrained pairs</a:t>
            </a:r>
          </a:p>
        </p:txBody>
      </p:sp>
      <p:sp>
        <p:nvSpPr>
          <p:cNvPr id="1061" name="TextBox 45"/>
          <p:cNvSpPr txBox="1">
            <a:spLocks noChangeArrowheads="1"/>
          </p:cNvSpPr>
          <p:nvPr/>
        </p:nvSpPr>
        <p:spPr bwMode="auto">
          <a:xfrm>
            <a:off x="1600200" y="5334000"/>
            <a:ext cx="2743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Cost to assign a label to each pixel</a:t>
            </a:r>
          </a:p>
        </p:txBody>
      </p:sp>
      <p:sp>
        <p:nvSpPr>
          <p:cNvPr id="1062" name="TextBox 46"/>
          <p:cNvSpPr txBox="1">
            <a:spLocks noChangeArrowheads="1"/>
          </p:cNvSpPr>
          <p:nvPr/>
        </p:nvSpPr>
        <p:spPr bwMode="auto">
          <a:xfrm>
            <a:off x="5257800" y="5410200"/>
            <a:ext cx="34972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Cost to assign a pair of labels to connected pixels</a:t>
            </a:r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3429000" y="5791200"/>
            <a:ext cx="246063" cy="3571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>
            <a:off x="6324600" y="6056313"/>
            <a:ext cx="152400" cy="1920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Markov Random Fields</a:t>
            </a:r>
          </a:p>
        </p:txBody>
      </p:sp>
      <p:sp>
        <p:nvSpPr>
          <p:cNvPr id="2052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305800" cy="990600"/>
          </a:xfrm>
        </p:spPr>
        <p:txBody>
          <a:bodyPr/>
          <a:lstStyle/>
          <a:p>
            <a:r>
              <a:rPr lang="en-US" smtClean="0"/>
              <a:t>Example: “label smoothing” grid</a:t>
            </a:r>
          </a:p>
        </p:txBody>
      </p:sp>
      <p:sp>
        <p:nvSpPr>
          <p:cNvPr id="47" name="Oval 46"/>
          <p:cNvSpPr/>
          <p:nvPr/>
        </p:nvSpPr>
        <p:spPr>
          <a:xfrm>
            <a:off x="1411288" y="20574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8" name="Oval 47"/>
          <p:cNvSpPr/>
          <p:nvPr/>
        </p:nvSpPr>
        <p:spPr>
          <a:xfrm>
            <a:off x="2782888" y="20574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9" name="Oval 48"/>
          <p:cNvSpPr/>
          <p:nvPr/>
        </p:nvSpPr>
        <p:spPr>
          <a:xfrm>
            <a:off x="1411288" y="32766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50" name="Straight Connector 49"/>
          <p:cNvCxnSpPr>
            <a:stCxn id="47" idx="6"/>
            <a:endCxn id="48" idx="2"/>
          </p:cNvCxnSpPr>
          <p:nvPr/>
        </p:nvCxnSpPr>
        <p:spPr>
          <a:xfrm>
            <a:off x="2173288" y="2438400"/>
            <a:ext cx="609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47" idx="4"/>
            <a:endCxn id="49" idx="0"/>
          </p:cNvCxnSpPr>
          <p:nvPr/>
        </p:nvCxnSpPr>
        <p:spPr>
          <a:xfrm rot="5400000">
            <a:off x="1563688" y="3048000"/>
            <a:ext cx="457200" cy="31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/>
          <p:cNvSpPr/>
          <p:nvPr/>
        </p:nvSpPr>
        <p:spPr>
          <a:xfrm>
            <a:off x="2782888" y="32766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53" name="Straight Connector 52"/>
          <p:cNvCxnSpPr/>
          <p:nvPr/>
        </p:nvCxnSpPr>
        <p:spPr>
          <a:xfrm rot="5400000">
            <a:off x="2935288" y="3048000"/>
            <a:ext cx="457200" cy="31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2173288" y="3733800"/>
            <a:ext cx="609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Oval 54"/>
          <p:cNvSpPr/>
          <p:nvPr/>
        </p:nvSpPr>
        <p:spPr>
          <a:xfrm>
            <a:off x="4189413" y="2109788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6" name="Oval 55"/>
          <p:cNvSpPr/>
          <p:nvPr/>
        </p:nvSpPr>
        <p:spPr>
          <a:xfrm>
            <a:off x="5561013" y="2109788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7" name="Oval 56"/>
          <p:cNvSpPr/>
          <p:nvPr/>
        </p:nvSpPr>
        <p:spPr>
          <a:xfrm>
            <a:off x="4189413" y="3328988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58" name="Straight Connector 57"/>
          <p:cNvCxnSpPr>
            <a:stCxn id="55" idx="6"/>
            <a:endCxn id="56" idx="2"/>
          </p:cNvCxnSpPr>
          <p:nvPr/>
        </p:nvCxnSpPr>
        <p:spPr>
          <a:xfrm>
            <a:off x="4951413" y="2490788"/>
            <a:ext cx="609600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55" idx="4"/>
            <a:endCxn id="57" idx="0"/>
          </p:cNvCxnSpPr>
          <p:nvPr/>
        </p:nvCxnSpPr>
        <p:spPr>
          <a:xfrm rot="5400000">
            <a:off x="4342607" y="3101181"/>
            <a:ext cx="457200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al 59"/>
          <p:cNvSpPr/>
          <p:nvPr/>
        </p:nvSpPr>
        <p:spPr>
          <a:xfrm>
            <a:off x="5561013" y="3328988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61" name="Straight Connector 60"/>
          <p:cNvCxnSpPr>
            <a:stCxn id="56" idx="4"/>
            <a:endCxn id="60" idx="0"/>
          </p:cNvCxnSpPr>
          <p:nvPr/>
        </p:nvCxnSpPr>
        <p:spPr>
          <a:xfrm rot="5400000">
            <a:off x="5714207" y="3101181"/>
            <a:ext cx="457200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4951413" y="3786188"/>
            <a:ext cx="609600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val 62"/>
          <p:cNvSpPr/>
          <p:nvPr/>
        </p:nvSpPr>
        <p:spPr>
          <a:xfrm>
            <a:off x="1411288" y="4519613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64" name="Straight Connector 63"/>
          <p:cNvCxnSpPr>
            <a:endCxn id="63" idx="0"/>
          </p:cNvCxnSpPr>
          <p:nvPr/>
        </p:nvCxnSpPr>
        <p:spPr>
          <a:xfrm rot="5400000">
            <a:off x="1563688" y="4289425"/>
            <a:ext cx="457200" cy="31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Oval 64"/>
          <p:cNvSpPr/>
          <p:nvPr/>
        </p:nvSpPr>
        <p:spPr>
          <a:xfrm>
            <a:off x="2782888" y="4519613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66" name="Straight Connector 65"/>
          <p:cNvCxnSpPr/>
          <p:nvPr/>
        </p:nvCxnSpPr>
        <p:spPr>
          <a:xfrm rot="5400000">
            <a:off x="2935288" y="4289425"/>
            <a:ext cx="457200" cy="31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2173288" y="4976813"/>
            <a:ext cx="609600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Oval 67"/>
          <p:cNvSpPr/>
          <p:nvPr/>
        </p:nvSpPr>
        <p:spPr>
          <a:xfrm>
            <a:off x="4189413" y="45720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69" name="Straight Connector 68"/>
          <p:cNvCxnSpPr>
            <a:endCxn id="68" idx="0"/>
          </p:cNvCxnSpPr>
          <p:nvPr/>
        </p:nvCxnSpPr>
        <p:spPr>
          <a:xfrm rot="5400000">
            <a:off x="4342607" y="4344194"/>
            <a:ext cx="457200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val 69"/>
          <p:cNvSpPr/>
          <p:nvPr/>
        </p:nvSpPr>
        <p:spPr>
          <a:xfrm>
            <a:off x="5561013" y="45720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71" name="Straight Connector 70"/>
          <p:cNvCxnSpPr>
            <a:endCxn id="70" idx="0"/>
          </p:cNvCxnSpPr>
          <p:nvPr/>
        </p:nvCxnSpPr>
        <p:spPr>
          <a:xfrm rot="5400000">
            <a:off x="5714207" y="4344194"/>
            <a:ext cx="457200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4951413" y="5029200"/>
            <a:ext cx="609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3562350" y="2438400"/>
            <a:ext cx="609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3562350" y="3733800"/>
            <a:ext cx="609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3562350" y="4976813"/>
            <a:ext cx="609600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82" name="TextBox 43"/>
          <p:cNvSpPr txBox="1">
            <a:spLocks noChangeArrowheads="1"/>
          </p:cNvSpPr>
          <p:nvPr/>
        </p:nvSpPr>
        <p:spPr bwMode="auto">
          <a:xfrm>
            <a:off x="6516688" y="914400"/>
            <a:ext cx="18002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Unary potential</a:t>
            </a:r>
          </a:p>
        </p:txBody>
      </p:sp>
      <p:cxnSp>
        <p:nvCxnSpPr>
          <p:cNvPr id="77" name="Straight Arrow Connector 76"/>
          <p:cNvCxnSpPr/>
          <p:nvPr/>
        </p:nvCxnSpPr>
        <p:spPr>
          <a:xfrm rot="5400000">
            <a:off x="6326188" y="2095500"/>
            <a:ext cx="2286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84" name="TextBox 46"/>
          <p:cNvSpPr txBox="1">
            <a:spLocks noChangeArrowheads="1"/>
          </p:cNvSpPr>
          <p:nvPr/>
        </p:nvSpPr>
        <p:spPr bwMode="auto">
          <a:xfrm>
            <a:off x="6821488" y="3048000"/>
            <a:ext cx="11080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    0    1</a:t>
            </a:r>
          </a:p>
          <a:p>
            <a:r>
              <a:rPr lang="en-US"/>
              <a:t>0  0    K	</a:t>
            </a:r>
          </a:p>
          <a:p>
            <a:r>
              <a:rPr lang="en-US"/>
              <a:t>1  K    0</a:t>
            </a:r>
          </a:p>
        </p:txBody>
      </p:sp>
      <p:cxnSp>
        <p:nvCxnSpPr>
          <p:cNvPr id="79" name="Straight Arrow Connector 78"/>
          <p:cNvCxnSpPr/>
          <p:nvPr/>
        </p:nvCxnSpPr>
        <p:spPr>
          <a:xfrm rot="10800000" flipV="1">
            <a:off x="6211888" y="3048000"/>
            <a:ext cx="6858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7050088" y="3352800"/>
            <a:ext cx="838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rot="5400000">
            <a:off x="6684169" y="3620294"/>
            <a:ext cx="838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88" name="TextBox 54"/>
          <p:cNvSpPr txBox="1">
            <a:spLocks noChangeArrowheads="1"/>
          </p:cNvSpPr>
          <p:nvPr/>
        </p:nvSpPr>
        <p:spPr bwMode="auto">
          <a:xfrm>
            <a:off x="6973888" y="2667000"/>
            <a:ext cx="20177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Pairwise Potential</a:t>
            </a:r>
          </a:p>
        </p:txBody>
      </p:sp>
      <p:sp>
        <p:nvSpPr>
          <p:cNvPr id="2089" name="TextBox 82"/>
          <p:cNvSpPr txBox="1">
            <a:spLocks noChangeArrowheads="1"/>
          </p:cNvSpPr>
          <p:nvPr/>
        </p:nvSpPr>
        <p:spPr bwMode="auto">
          <a:xfrm>
            <a:off x="6669088" y="1371600"/>
            <a:ext cx="23796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0: -</a:t>
            </a:r>
            <a:r>
              <a:rPr lang="en-US" dirty="0" err="1" smtClean="0"/>
              <a:t>logP</a:t>
            </a:r>
            <a:r>
              <a:rPr lang="en-US" dirty="0" smtClean="0"/>
              <a:t>(</a:t>
            </a:r>
            <a:r>
              <a:rPr lang="en-US" dirty="0" err="1" smtClean="0"/>
              <a:t>y</a:t>
            </a:r>
            <a:r>
              <a:rPr lang="en-US" baseline="-25000" dirty="0" err="1" smtClean="0"/>
              <a:t>i</a:t>
            </a:r>
            <a:r>
              <a:rPr lang="en-US" dirty="0" smtClean="0"/>
              <a:t> = 0 | data)</a:t>
            </a:r>
          </a:p>
          <a:p>
            <a:r>
              <a:rPr lang="en-US" dirty="0" smtClean="0"/>
              <a:t>1</a:t>
            </a:r>
            <a:r>
              <a:rPr lang="en-US" dirty="0"/>
              <a:t>: -</a:t>
            </a:r>
            <a:r>
              <a:rPr lang="en-US" dirty="0" err="1"/>
              <a:t>logP</a:t>
            </a:r>
            <a:r>
              <a:rPr lang="en-US" dirty="0"/>
              <a:t>(</a:t>
            </a:r>
            <a:r>
              <a:rPr lang="en-US" dirty="0" err="1"/>
              <a:t>y</a:t>
            </a:r>
            <a:r>
              <a:rPr lang="en-US" baseline="-25000" dirty="0" err="1"/>
              <a:t>i</a:t>
            </a:r>
            <a:r>
              <a:rPr lang="en-US" dirty="0"/>
              <a:t> = 1 </a:t>
            </a:r>
            <a:r>
              <a:rPr lang="en-US" dirty="0" smtClean="0"/>
              <a:t>| </a:t>
            </a:r>
            <a:r>
              <a:rPr lang="en-US" dirty="0"/>
              <a:t>data) </a:t>
            </a: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611188" y="6148388"/>
          <a:ext cx="7708900" cy="70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Equation" r:id="rId3" imgW="3860640" imgH="355320" progId="Equation.3">
                  <p:embed/>
                </p:oleObj>
              </mc:Choice>
              <mc:Fallback>
                <p:oleObj name="Equation" r:id="rId3" imgW="3860640" imgH="35532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6148388"/>
                        <a:ext cx="7708900" cy="709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316913" y="3325296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K&gt;0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Oval 44"/>
          <p:cNvSpPr/>
          <p:nvPr/>
        </p:nvSpPr>
        <p:spPr>
          <a:xfrm>
            <a:off x="4648200" y="5029200"/>
            <a:ext cx="914400" cy="4572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36" name="Straight Connector 135"/>
          <p:cNvCxnSpPr/>
          <p:nvPr/>
        </p:nvCxnSpPr>
        <p:spPr>
          <a:xfrm rot="5400000">
            <a:off x="4953000" y="3733800"/>
            <a:ext cx="1676400" cy="137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rot="10800000" flipV="1">
            <a:off x="5086350" y="3657600"/>
            <a:ext cx="2381250" cy="1600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2971800" y="3733800"/>
            <a:ext cx="2133600" cy="1524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rot="16200000" flipH="1">
            <a:off x="3962400" y="4114800"/>
            <a:ext cx="1295400" cy="990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rot="5400000">
            <a:off x="4686300" y="4533900"/>
            <a:ext cx="114300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rot="10800000" flipV="1">
            <a:off x="5105400" y="4343400"/>
            <a:ext cx="15240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 rot="5400000">
            <a:off x="4762500" y="4152900"/>
            <a:ext cx="1447800" cy="76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 rot="16200000" flipH="1">
            <a:off x="4076700" y="4229100"/>
            <a:ext cx="167640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Solving MRFs with graph cuts</a:t>
            </a:r>
          </a:p>
        </p:txBody>
      </p:sp>
      <p:grpSp>
        <p:nvGrpSpPr>
          <p:cNvPr id="2" name="Group 41"/>
          <p:cNvGrpSpPr/>
          <p:nvPr/>
        </p:nvGrpSpPr>
        <p:grpSpPr>
          <a:xfrm>
            <a:off x="2860675" y="2057400"/>
            <a:ext cx="4911725" cy="3276600"/>
            <a:chOff x="1411287" y="2057400"/>
            <a:chExt cx="4911725" cy="3276600"/>
          </a:xfrm>
          <a:scene3d>
            <a:camera prst="isometricOffAxis2Top"/>
            <a:lightRig rig="threePt" dir="t"/>
          </a:scene3d>
        </p:grpSpPr>
        <p:sp>
          <p:nvSpPr>
            <p:cNvPr id="47" name="Oval 46"/>
            <p:cNvSpPr/>
            <p:nvPr/>
          </p:nvSpPr>
          <p:spPr>
            <a:xfrm>
              <a:off x="1411287" y="2057400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8" name="Oval 47"/>
            <p:cNvSpPr/>
            <p:nvPr/>
          </p:nvSpPr>
          <p:spPr>
            <a:xfrm>
              <a:off x="2782887" y="2057400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9" name="Oval 48"/>
            <p:cNvSpPr/>
            <p:nvPr/>
          </p:nvSpPr>
          <p:spPr>
            <a:xfrm>
              <a:off x="1411287" y="3276600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50" name="Straight Connector 49"/>
            <p:cNvCxnSpPr>
              <a:stCxn id="47" idx="6"/>
              <a:endCxn id="48" idx="2"/>
            </p:cNvCxnSpPr>
            <p:nvPr/>
          </p:nvCxnSpPr>
          <p:spPr>
            <a:xfrm>
              <a:off x="2173287" y="2438400"/>
              <a:ext cx="6096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47" idx="4"/>
              <a:endCxn id="49" idx="0"/>
            </p:cNvCxnSpPr>
            <p:nvPr/>
          </p:nvCxnSpPr>
          <p:spPr>
            <a:xfrm rot="5400000">
              <a:off x="1563688" y="3048000"/>
              <a:ext cx="457200" cy="31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Oval 51"/>
            <p:cNvSpPr/>
            <p:nvPr/>
          </p:nvSpPr>
          <p:spPr>
            <a:xfrm>
              <a:off x="2782887" y="3276600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53" name="Straight Connector 52"/>
            <p:cNvCxnSpPr/>
            <p:nvPr/>
          </p:nvCxnSpPr>
          <p:spPr>
            <a:xfrm rot="5400000">
              <a:off x="2935288" y="3048000"/>
              <a:ext cx="457200" cy="31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2173287" y="3733800"/>
              <a:ext cx="6096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l 54"/>
            <p:cNvSpPr/>
            <p:nvPr/>
          </p:nvSpPr>
          <p:spPr>
            <a:xfrm>
              <a:off x="4189412" y="2109788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6" name="Oval 55"/>
            <p:cNvSpPr/>
            <p:nvPr/>
          </p:nvSpPr>
          <p:spPr>
            <a:xfrm>
              <a:off x="5561012" y="2109788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7" name="Oval 56"/>
            <p:cNvSpPr/>
            <p:nvPr/>
          </p:nvSpPr>
          <p:spPr>
            <a:xfrm>
              <a:off x="4189412" y="3328988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58" name="Straight Connector 57"/>
            <p:cNvCxnSpPr>
              <a:stCxn id="55" idx="6"/>
              <a:endCxn id="56" idx="2"/>
            </p:cNvCxnSpPr>
            <p:nvPr/>
          </p:nvCxnSpPr>
          <p:spPr>
            <a:xfrm>
              <a:off x="4951412" y="2490788"/>
              <a:ext cx="609600" cy="15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55" idx="4"/>
              <a:endCxn id="57" idx="0"/>
            </p:cNvCxnSpPr>
            <p:nvPr/>
          </p:nvCxnSpPr>
          <p:spPr>
            <a:xfrm rot="5400000">
              <a:off x="4342606" y="3101181"/>
              <a:ext cx="457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Oval 59"/>
            <p:cNvSpPr/>
            <p:nvPr/>
          </p:nvSpPr>
          <p:spPr>
            <a:xfrm>
              <a:off x="5561012" y="3328988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61" name="Straight Connector 60"/>
            <p:cNvCxnSpPr>
              <a:stCxn id="56" idx="4"/>
              <a:endCxn id="60" idx="0"/>
            </p:cNvCxnSpPr>
            <p:nvPr/>
          </p:nvCxnSpPr>
          <p:spPr>
            <a:xfrm rot="5400000">
              <a:off x="5714206" y="3101181"/>
              <a:ext cx="457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4951412" y="3786188"/>
              <a:ext cx="609600" cy="15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Oval 62"/>
            <p:cNvSpPr/>
            <p:nvPr/>
          </p:nvSpPr>
          <p:spPr>
            <a:xfrm>
              <a:off x="1411287" y="4519613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64" name="Straight Connector 63"/>
            <p:cNvCxnSpPr>
              <a:endCxn id="63" idx="0"/>
            </p:cNvCxnSpPr>
            <p:nvPr/>
          </p:nvCxnSpPr>
          <p:spPr>
            <a:xfrm rot="5400000">
              <a:off x="1563688" y="4289425"/>
              <a:ext cx="457200" cy="31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Oval 64"/>
            <p:cNvSpPr/>
            <p:nvPr/>
          </p:nvSpPr>
          <p:spPr>
            <a:xfrm>
              <a:off x="2782887" y="4519613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66" name="Straight Connector 65"/>
            <p:cNvCxnSpPr/>
            <p:nvPr/>
          </p:nvCxnSpPr>
          <p:spPr>
            <a:xfrm rot="5400000">
              <a:off x="2935288" y="4289425"/>
              <a:ext cx="457200" cy="31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2173287" y="4976813"/>
              <a:ext cx="609600" cy="15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Oval 67"/>
            <p:cNvSpPr/>
            <p:nvPr/>
          </p:nvSpPr>
          <p:spPr>
            <a:xfrm>
              <a:off x="4189412" y="4572000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69" name="Straight Connector 68"/>
            <p:cNvCxnSpPr>
              <a:endCxn id="68" idx="0"/>
            </p:cNvCxnSpPr>
            <p:nvPr/>
          </p:nvCxnSpPr>
          <p:spPr>
            <a:xfrm rot="5400000">
              <a:off x="4342606" y="4344194"/>
              <a:ext cx="457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Oval 69"/>
            <p:cNvSpPr/>
            <p:nvPr/>
          </p:nvSpPr>
          <p:spPr>
            <a:xfrm>
              <a:off x="5561012" y="4572000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71" name="Straight Connector 70"/>
            <p:cNvCxnSpPr>
              <a:endCxn id="70" idx="0"/>
            </p:cNvCxnSpPr>
            <p:nvPr/>
          </p:nvCxnSpPr>
          <p:spPr>
            <a:xfrm rot="5400000">
              <a:off x="5714206" y="4344194"/>
              <a:ext cx="457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4951412" y="5029200"/>
              <a:ext cx="6096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3562350" y="2438400"/>
              <a:ext cx="6096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3562350" y="3733800"/>
              <a:ext cx="6096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3562350" y="4976813"/>
              <a:ext cx="609600" cy="15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611188" y="6148388"/>
          <a:ext cx="7708900" cy="70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name="Equation" r:id="rId3" imgW="3860640" imgH="355320" progId="Equation.3">
                  <p:embed/>
                </p:oleObj>
              </mc:Choice>
              <mc:Fallback>
                <p:oleObj name="Equation" r:id="rId3" imgW="3860640" imgH="35532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6148388"/>
                        <a:ext cx="7708900" cy="709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Oval 43"/>
          <p:cNvSpPr/>
          <p:nvPr/>
        </p:nvSpPr>
        <p:spPr>
          <a:xfrm>
            <a:off x="4800600" y="1447800"/>
            <a:ext cx="9144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5" name="Straight Connector 84"/>
          <p:cNvCxnSpPr>
            <a:stCxn id="44" idx="4"/>
          </p:cNvCxnSpPr>
          <p:nvPr/>
        </p:nvCxnSpPr>
        <p:spPr>
          <a:xfrm rot="5400000">
            <a:off x="4038600" y="1828800"/>
            <a:ext cx="1143000" cy="1295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44" idx="4"/>
          </p:cNvCxnSpPr>
          <p:nvPr/>
        </p:nvCxnSpPr>
        <p:spPr>
          <a:xfrm rot="5400000">
            <a:off x="4572000" y="2514600"/>
            <a:ext cx="12954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stCxn id="44" idx="4"/>
          </p:cNvCxnSpPr>
          <p:nvPr/>
        </p:nvCxnSpPr>
        <p:spPr>
          <a:xfrm rot="16200000" flipH="1">
            <a:off x="5105400" y="2057400"/>
            <a:ext cx="1524000" cy="1219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rot="16200000" flipH="1">
            <a:off x="4762500" y="2400300"/>
            <a:ext cx="2362200" cy="137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44" idx="4"/>
          </p:cNvCxnSpPr>
          <p:nvPr/>
        </p:nvCxnSpPr>
        <p:spPr>
          <a:xfrm rot="16200000" flipH="1">
            <a:off x="5638800" y="1524000"/>
            <a:ext cx="1676400" cy="2438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44" idx="4"/>
          </p:cNvCxnSpPr>
          <p:nvPr/>
        </p:nvCxnSpPr>
        <p:spPr>
          <a:xfrm rot="5400000">
            <a:off x="3162300" y="1638300"/>
            <a:ext cx="1828800" cy="2362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44" idx="4"/>
          </p:cNvCxnSpPr>
          <p:nvPr/>
        </p:nvCxnSpPr>
        <p:spPr>
          <a:xfrm rot="5400000">
            <a:off x="3695700" y="2324100"/>
            <a:ext cx="198120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44" idx="4"/>
          </p:cNvCxnSpPr>
          <p:nvPr/>
        </p:nvCxnSpPr>
        <p:spPr>
          <a:xfrm rot="16200000" flipH="1">
            <a:off x="4229100" y="2933700"/>
            <a:ext cx="22098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>
            <a:stCxn id="44" idx="4"/>
          </p:cNvCxnSpPr>
          <p:nvPr/>
        </p:nvCxnSpPr>
        <p:spPr>
          <a:xfrm rot="5400000">
            <a:off x="4152900" y="2476500"/>
            <a:ext cx="167640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>
            <a:stCxn id="44" idx="4"/>
          </p:cNvCxnSpPr>
          <p:nvPr/>
        </p:nvCxnSpPr>
        <p:spPr>
          <a:xfrm rot="5400000">
            <a:off x="3581400" y="1752600"/>
            <a:ext cx="1524000" cy="1828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>
            <a:stCxn id="44" idx="4"/>
          </p:cNvCxnSpPr>
          <p:nvPr/>
        </p:nvCxnSpPr>
        <p:spPr>
          <a:xfrm rot="16200000" flipH="1">
            <a:off x="4648200" y="2514600"/>
            <a:ext cx="182880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stCxn id="44" idx="4"/>
          </p:cNvCxnSpPr>
          <p:nvPr/>
        </p:nvCxnSpPr>
        <p:spPr>
          <a:xfrm rot="16200000" flipH="1">
            <a:off x="5181600" y="1981200"/>
            <a:ext cx="2057400" cy="1905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99" name="TextBox 125"/>
          <p:cNvSpPr txBox="1">
            <a:spLocks noChangeArrowheads="1"/>
          </p:cNvSpPr>
          <p:nvPr/>
        </p:nvSpPr>
        <p:spPr bwMode="auto">
          <a:xfrm>
            <a:off x="6019800" y="1219200"/>
            <a:ext cx="18907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Source (Label 0)</a:t>
            </a:r>
          </a:p>
        </p:txBody>
      </p:sp>
      <p:sp>
        <p:nvSpPr>
          <p:cNvPr id="3100" name="TextBox 126"/>
          <p:cNvSpPr txBox="1">
            <a:spLocks noChangeArrowheads="1"/>
          </p:cNvSpPr>
          <p:nvPr/>
        </p:nvSpPr>
        <p:spPr bwMode="auto">
          <a:xfrm>
            <a:off x="5867400" y="5257800"/>
            <a:ext cx="16081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Sink (Label 1)</a:t>
            </a:r>
          </a:p>
        </p:txBody>
      </p:sp>
      <p:sp>
        <p:nvSpPr>
          <p:cNvPr id="3101" name="TextBox 127"/>
          <p:cNvSpPr txBox="1">
            <a:spLocks noChangeArrowheads="1"/>
          </p:cNvSpPr>
          <p:nvPr/>
        </p:nvSpPr>
        <p:spPr bwMode="auto">
          <a:xfrm>
            <a:off x="6400800" y="2286000"/>
            <a:ext cx="2095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Cost to assign to </a:t>
            </a:r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102" name="TextBox 128"/>
          <p:cNvSpPr txBox="1">
            <a:spLocks noChangeArrowheads="1"/>
          </p:cNvSpPr>
          <p:nvPr/>
        </p:nvSpPr>
        <p:spPr bwMode="auto">
          <a:xfrm>
            <a:off x="2286000" y="4876800"/>
            <a:ext cx="2095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Cost to assign to </a:t>
            </a:r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3103" name="TextBox 129"/>
          <p:cNvSpPr txBox="1">
            <a:spLocks noChangeArrowheads="1"/>
          </p:cNvSpPr>
          <p:nvPr/>
        </p:nvSpPr>
        <p:spPr bwMode="auto">
          <a:xfrm>
            <a:off x="304800" y="4038600"/>
            <a:ext cx="2082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Cost to split nodes</a:t>
            </a:r>
          </a:p>
        </p:txBody>
      </p:sp>
      <p:cxnSp>
        <p:nvCxnSpPr>
          <p:cNvPr id="132" name="Straight Arrow Connector 131"/>
          <p:cNvCxnSpPr>
            <a:stCxn id="3103" idx="3"/>
          </p:cNvCxnSpPr>
          <p:nvPr/>
        </p:nvCxnSpPr>
        <p:spPr>
          <a:xfrm flipV="1">
            <a:off x="2387600" y="3886200"/>
            <a:ext cx="1193800" cy="3365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Freeform 132"/>
          <p:cNvSpPr/>
          <p:nvPr/>
        </p:nvSpPr>
        <p:spPr>
          <a:xfrm>
            <a:off x="3067050" y="2057400"/>
            <a:ext cx="3867150" cy="2476500"/>
          </a:xfrm>
          <a:custGeom>
            <a:avLst/>
            <a:gdLst>
              <a:gd name="connsiteX0" fmla="*/ 2076450 w 2076450"/>
              <a:gd name="connsiteY0" fmla="*/ 0 h 2171700"/>
              <a:gd name="connsiteX1" fmla="*/ 1905000 w 2076450"/>
              <a:gd name="connsiteY1" fmla="*/ 38100 h 2171700"/>
              <a:gd name="connsiteX2" fmla="*/ 1790700 w 2076450"/>
              <a:gd name="connsiteY2" fmla="*/ 95250 h 2171700"/>
              <a:gd name="connsiteX3" fmla="*/ 1676400 w 2076450"/>
              <a:gd name="connsiteY3" fmla="*/ 209550 h 2171700"/>
              <a:gd name="connsiteX4" fmla="*/ 1638300 w 2076450"/>
              <a:gd name="connsiteY4" fmla="*/ 266700 h 2171700"/>
              <a:gd name="connsiteX5" fmla="*/ 1543050 w 2076450"/>
              <a:gd name="connsiteY5" fmla="*/ 381000 h 2171700"/>
              <a:gd name="connsiteX6" fmla="*/ 1504950 w 2076450"/>
              <a:gd name="connsiteY6" fmla="*/ 514350 h 2171700"/>
              <a:gd name="connsiteX7" fmla="*/ 1428750 w 2076450"/>
              <a:gd name="connsiteY7" fmla="*/ 628650 h 2171700"/>
              <a:gd name="connsiteX8" fmla="*/ 1352550 w 2076450"/>
              <a:gd name="connsiteY8" fmla="*/ 723900 h 2171700"/>
              <a:gd name="connsiteX9" fmla="*/ 1276350 w 2076450"/>
              <a:gd name="connsiteY9" fmla="*/ 838200 h 2171700"/>
              <a:gd name="connsiteX10" fmla="*/ 1162050 w 2076450"/>
              <a:gd name="connsiteY10" fmla="*/ 952500 h 2171700"/>
              <a:gd name="connsiteX11" fmla="*/ 1104900 w 2076450"/>
              <a:gd name="connsiteY11" fmla="*/ 1009650 h 2171700"/>
              <a:gd name="connsiteX12" fmla="*/ 1047750 w 2076450"/>
              <a:gd name="connsiteY12" fmla="*/ 1085850 h 2171700"/>
              <a:gd name="connsiteX13" fmla="*/ 971550 w 2076450"/>
              <a:gd name="connsiteY13" fmla="*/ 1200150 h 2171700"/>
              <a:gd name="connsiteX14" fmla="*/ 933450 w 2076450"/>
              <a:gd name="connsiteY14" fmla="*/ 1257300 h 2171700"/>
              <a:gd name="connsiteX15" fmla="*/ 876300 w 2076450"/>
              <a:gd name="connsiteY15" fmla="*/ 1295400 h 2171700"/>
              <a:gd name="connsiteX16" fmla="*/ 819150 w 2076450"/>
              <a:gd name="connsiteY16" fmla="*/ 1352550 h 2171700"/>
              <a:gd name="connsiteX17" fmla="*/ 762000 w 2076450"/>
              <a:gd name="connsiteY17" fmla="*/ 1371600 h 2171700"/>
              <a:gd name="connsiteX18" fmla="*/ 647700 w 2076450"/>
              <a:gd name="connsiteY18" fmla="*/ 1447800 h 2171700"/>
              <a:gd name="connsiteX19" fmla="*/ 590550 w 2076450"/>
              <a:gd name="connsiteY19" fmla="*/ 1485900 h 2171700"/>
              <a:gd name="connsiteX20" fmla="*/ 476250 w 2076450"/>
              <a:gd name="connsiteY20" fmla="*/ 1543050 h 2171700"/>
              <a:gd name="connsiteX21" fmla="*/ 419100 w 2076450"/>
              <a:gd name="connsiteY21" fmla="*/ 1562100 h 2171700"/>
              <a:gd name="connsiteX22" fmla="*/ 361950 w 2076450"/>
              <a:gd name="connsiteY22" fmla="*/ 1600200 h 2171700"/>
              <a:gd name="connsiteX23" fmla="*/ 247650 w 2076450"/>
              <a:gd name="connsiteY23" fmla="*/ 1638300 h 2171700"/>
              <a:gd name="connsiteX24" fmla="*/ 114300 w 2076450"/>
              <a:gd name="connsiteY24" fmla="*/ 1695450 h 2171700"/>
              <a:gd name="connsiteX25" fmla="*/ 57150 w 2076450"/>
              <a:gd name="connsiteY25" fmla="*/ 1733550 h 2171700"/>
              <a:gd name="connsiteX26" fmla="*/ 0 w 2076450"/>
              <a:gd name="connsiteY26" fmla="*/ 1847850 h 2171700"/>
              <a:gd name="connsiteX27" fmla="*/ 19050 w 2076450"/>
              <a:gd name="connsiteY27" fmla="*/ 2000250 h 2171700"/>
              <a:gd name="connsiteX28" fmla="*/ 38100 w 2076450"/>
              <a:gd name="connsiteY28" fmla="*/ 2095500 h 2171700"/>
              <a:gd name="connsiteX29" fmla="*/ 95250 w 2076450"/>
              <a:gd name="connsiteY29" fmla="*/ 2114550 h 2171700"/>
              <a:gd name="connsiteX30" fmla="*/ 114300 w 2076450"/>
              <a:gd name="connsiteY30" fmla="*/ 2171700 h 2171700"/>
              <a:gd name="connsiteX0" fmla="*/ 3867150 w 3867150"/>
              <a:gd name="connsiteY0" fmla="*/ 0 h 2476500"/>
              <a:gd name="connsiteX1" fmla="*/ 3695700 w 3867150"/>
              <a:gd name="connsiteY1" fmla="*/ 38100 h 2476500"/>
              <a:gd name="connsiteX2" fmla="*/ 3581400 w 3867150"/>
              <a:gd name="connsiteY2" fmla="*/ 95250 h 2476500"/>
              <a:gd name="connsiteX3" fmla="*/ 3467100 w 3867150"/>
              <a:gd name="connsiteY3" fmla="*/ 209550 h 2476500"/>
              <a:gd name="connsiteX4" fmla="*/ 3429000 w 3867150"/>
              <a:gd name="connsiteY4" fmla="*/ 266700 h 2476500"/>
              <a:gd name="connsiteX5" fmla="*/ 3333750 w 3867150"/>
              <a:gd name="connsiteY5" fmla="*/ 381000 h 2476500"/>
              <a:gd name="connsiteX6" fmla="*/ 3295650 w 3867150"/>
              <a:gd name="connsiteY6" fmla="*/ 514350 h 2476500"/>
              <a:gd name="connsiteX7" fmla="*/ 3219450 w 3867150"/>
              <a:gd name="connsiteY7" fmla="*/ 628650 h 2476500"/>
              <a:gd name="connsiteX8" fmla="*/ 3143250 w 3867150"/>
              <a:gd name="connsiteY8" fmla="*/ 723900 h 2476500"/>
              <a:gd name="connsiteX9" fmla="*/ 3067050 w 3867150"/>
              <a:gd name="connsiteY9" fmla="*/ 838200 h 2476500"/>
              <a:gd name="connsiteX10" fmla="*/ 2952750 w 3867150"/>
              <a:gd name="connsiteY10" fmla="*/ 952500 h 2476500"/>
              <a:gd name="connsiteX11" fmla="*/ 2895600 w 3867150"/>
              <a:gd name="connsiteY11" fmla="*/ 1009650 h 2476500"/>
              <a:gd name="connsiteX12" fmla="*/ 2838450 w 3867150"/>
              <a:gd name="connsiteY12" fmla="*/ 1085850 h 2476500"/>
              <a:gd name="connsiteX13" fmla="*/ 2762250 w 3867150"/>
              <a:gd name="connsiteY13" fmla="*/ 1200150 h 2476500"/>
              <a:gd name="connsiteX14" fmla="*/ 2724150 w 3867150"/>
              <a:gd name="connsiteY14" fmla="*/ 1257300 h 2476500"/>
              <a:gd name="connsiteX15" fmla="*/ 2667000 w 3867150"/>
              <a:gd name="connsiteY15" fmla="*/ 1295400 h 2476500"/>
              <a:gd name="connsiteX16" fmla="*/ 2609850 w 3867150"/>
              <a:gd name="connsiteY16" fmla="*/ 1352550 h 2476500"/>
              <a:gd name="connsiteX17" fmla="*/ 2552700 w 3867150"/>
              <a:gd name="connsiteY17" fmla="*/ 1371600 h 2476500"/>
              <a:gd name="connsiteX18" fmla="*/ 2438400 w 3867150"/>
              <a:gd name="connsiteY18" fmla="*/ 1447800 h 2476500"/>
              <a:gd name="connsiteX19" fmla="*/ 2381250 w 3867150"/>
              <a:gd name="connsiteY19" fmla="*/ 1485900 h 2476500"/>
              <a:gd name="connsiteX20" fmla="*/ 2266950 w 3867150"/>
              <a:gd name="connsiteY20" fmla="*/ 1543050 h 2476500"/>
              <a:gd name="connsiteX21" fmla="*/ 2209800 w 3867150"/>
              <a:gd name="connsiteY21" fmla="*/ 1562100 h 2476500"/>
              <a:gd name="connsiteX22" fmla="*/ 2152650 w 3867150"/>
              <a:gd name="connsiteY22" fmla="*/ 1600200 h 2476500"/>
              <a:gd name="connsiteX23" fmla="*/ 2038350 w 3867150"/>
              <a:gd name="connsiteY23" fmla="*/ 1638300 h 2476500"/>
              <a:gd name="connsiteX24" fmla="*/ 1905000 w 3867150"/>
              <a:gd name="connsiteY24" fmla="*/ 1695450 h 2476500"/>
              <a:gd name="connsiteX25" fmla="*/ 1847850 w 3867150"/>
              <a:gd name="connsiteY25" fmla="*/ 1733550 h 2476500"/>
              <a:gd name="connsiteX26" fmla="*/ 1790700 w 3867150"/>
              <a:gd name="connsiteY26" fmla="*/ 1847850 h 2476500"/>
              <a:gd name="connsiteX27" fmla="*/ 1809750 w 3867150"/>
              <a:gd name="connsiteY27" fmla="*/ 2000250 h 2476500"/>
              <a:gd name="connsiteX28" fmla="*/ 1828800 w 3867150"/>
              <a:gd name="connsiteY28" fmla="*/ 2095500 h 2476500"/>
              <a:gd name="connsiteX29" fmla="*/ 1885950 w 3867150"/>
              <a:gd name="connsiteY29" fmla="*/ 2114550 h 2476500"/>
              <a:gd name="connsiteX30" fmla="*/ 0 w 3867150"/>
              <a:gd name="connsiteY30" fmla="*/ 2476500 h 2476500"/>
              <a:gd name="connsiteX0" fmla="*/ 3867150 w 3867150"/>
              <a:gd name="connsiteY0" fmla="*/ 0 h 2476500"/>
              <a:gd name="connsiteX1" fmla="*/ 3695700 w 3867150"/>
              <a:gd name="connsiteY1" fmla="*/ 38100 h 2476500"/>
              <a:gd name="connsiteX2" fmla="*/ 3581400 w 3867150"/>
              <a:gd name="connsiteY2" fmla="*/ 95250 h 2476500"/>
              <a:gd name="connsiteX3" fmla="*/ 3467100 w 3867150"/>
              <a:gd name="connsiteY3" fmla="*/ 209550 h 2476500"/>
              <a:gd name="connsiteX4" fmla="*/ 3429000 w 3867150"/>
              <a:gd name="connsiteY4" fmla="*/ 266700 h 2476500"/>
              <a:gd name="connsiteX5" fmla="*/ 3333750 w 3867150"/>
              <a:gd name="connsiteY5" fmla="*/ 381000 h 2476500"/>
              <a:gd name="connsiteX6" fmla="*/ 3295650 w 3867150"/>
              <a:gd name="connsiteY6" fmla="*/ 514350 h 2476500"/>
              <a:gd name="connsiteX7" fmla="*/ 3219450 w 3867150"/>
              <a:gd name="connsiteY7" fmla="*/ 628650 h 2476500"/>
              <a:gd name="connsiteX8" fmla="*/ 3143250 w 3867150"/>
              <a:gd name="connsiteY8" fmla="*/ 723900 h 2476500"/>
              <a:gd name="connsiteX9" fmla="*/ 3067050 w 3867150"/>
              <a:gd name="connsiteY9" fmla="*/ 838200 h 2476500"/>
              <a:gd name="connsiteX10" fmla="*/ 2952750 w 3867150"/>
              <a:gd name="connsiteY10" fmla="*/ 952500 h 2476500"/>
              <a:gd name="connsiteX11" fmla="*/ 2895600 w 3867150"/>
              <a:gd name="connsiteY11" fmla="*/ 1009650 h 2476500"/>
              <a:gd name="connsiteX12" fmla="*/ 2838450 w 3867150"/>
              <a:gd name="connsiteY12" fmla="*/ 1085850 h 2476500"/>
              <a:gd name="connsiteX13" fmla="*/ 2762250 w 3867150"/>
              <a:gd name="connsiteY13" fmla="*/ 1200150 h 2476500"/>
              <a:gd name="connsiteX14" fmla="*/ 2724150 w 3867150"/>
              <a:gd name="connsiteY14" fmla="*/ 1257300 h 2476500"/>
              <a:gd name="connsiteX15" fmla="*/ 2667000 w 3867150"/>
              <a:gd name="connsiteY15" fmla="*/ 1295400 h 2476500"/>
              <a:gd name="connsiteX16" fmla="*/ 2609850 w 3867150"/>
              <a:gd name="connsiteY16" fmla="*/ 1352550 h 2476500"/>
              <a:gd name="connsiteX17" fmla="*/ 2552700 w 3867150"/>
              <a:gd name="connsiteY17" fmla="*/ 1371600 h 2476500"/>
              <a:gd name="connsiteX18" fmla="*/ 2438400 w 3867150"/>
              <a:gd name="connsiteY18" fmla="*/ 1447800 h 2476500"/>
              <a:gd name="connsiteX19" fmla="*/ 2381250 w 3867150"/>
              <a:gd name="connsiteY19" fmla="*/ 1485900 h 2476500"/>
              <a:gd name="connsiteX20" fmla="*/ 2266950 w 3867150"/>
              <a:gd name="connsiteY20" fmla="*/ 1543050 h 2476500"/>
              <a:gd name="connsiteX21" fmla="*/ 2209800 w 3867150"/>
              <a:gd name="connsiteY21" fmla="*/ 1562100 h 2476500"/>
              <a:gd name="connsiteX22" fmla="*/ 2152650 w 3867150"/>
              <a:gd name="connsiteY22" fmla="*/ 1600200 h 2476500"/>
              <a:gd name="connsiteX23" fmla="*/ 2038350 w 3867150"/>
              <a:gd name="connsiteY23" fmla="*/ 1638300 h 2476500"/>
              <a:gd name="connsiteX24" fmla="*/ 1905000 w 3867150"/>
              <a:gd name="connsiteY24" fmla="*/ 1695450 h 2476500"/>
              <a:gd name="connsiteX25" fmla="*/ 1847850 w 3867150"/>
              <a:gd name="connsiteY25" fmla="*/ 1733550 h 2476500"/>
              <a:gd name="connsiteX26" fmla="*/ 1790700 w 3867150"/>
              <a:gd name="connsiteY26" fmla="*/ 1847850 h 2476500"/>
              <a:gd name="connsiteX27" fmla="*/ 1809750 w 3867150"/>
              <a:gd name="connsiteY27" fmla="*/ 2000250 h 2476500"/>
              <a:gd name="connsiteX28" fmla="*/ 1828800 w 3867150"/>
              <a:gd name="connsiteY28" fmla="*/ 2095500 h 2476500"/>
              <a:gd name="connsiteX29" fmla="*/ 1504950 w 3867150"/>
              <a:gd name="connsiteY29" fmla="*/ 2114550 h 2476500"/>
              <a:gd name="connsiteX30" fmla="*/ 0 w 3867150"/>
              <a:gd name="connsiteY30" fmla="*/ 2476500 h 2476500"/>
              <a:gd name="connsiteX0" fmla="*/ 3867150 w 3867150"/>
              <a:gd name="connsiteY0" fmla="*/ 0 h 2476500"/>
              <a:gd name="connsiteX1" fmla="*/ 3695700 w 3867150"/>
              <a:gd name="connsiteY1" fmla="*/ 38100 h 2476500"/>
              <a:gd name="connsiteX2" fmla="*/ 3581400 w 3867150"/>
              <a:gd name="connsiteY2" fmla="*/ 95250 h 2476500"/>
              <a:gd name="connsiteX3" fmla="*/ 3467100 w 3867150"/>
              <a:gd name="connsiteY3" fmla="*/ 209550 h 2476500"/>
              <a:gd name="connsiteX4" fmla="*/ 3429000 w 3867150"/>
              <a:gd name="connsiteY4" fmla="*/ 266700 h 2476500"/>
              <a:gd name="connsiteX5" fmla="*/ 3333750 w 3867150"/>
              <a:gd name="connsiteY5" fmla="*/ 381000 h 2476500"/>
              <a:gd name="connsiteX6" fmla="*/ 3295650 w 3867150"/>
              <a:gd name="connsiteY6" fmla="*/ 514350 h 2476500"/>
              <a:gd name="connsiteX7" fmla="*/ 3219450 w 3867150"/>
              <a:gd name="connsiteY7" fmla="*/ 628650 h 2476500"/>
              <a:gd name="connsiteX8" fmla="*/ 3143250 w 3867150"/>
              <a:gd name="connsiteY8" fmla="*/ 723900 h 2476500"/>
              <a:gd name="connsiteX9" fmla="*/ 3067050 w 3867150"/>
              <a:gd name="connsiteY9" fmla="*/ 838200 h 2476500"/>
              <a:gd name="connsiteX10" fmla="*/ 2952750 w 3867150"/>
              <a:gd name="connsiteY10" fmla="*/ 952500 h 2476500"/>
              <a:gd name="connsiteX11" fmla="*/ 2895600 w 3867150"/>
              <a:gd name="connsiteY11" fmla="*/ 1009650 h 2476500"/>
              <a:gd name="connsiteX12" fmla="*/ 2838450 w 3867150"/>
              <a:gd name="connsiteY12" fmla="*/ 1085850 h 2476500"/>
              <a:gd name="connsiteX13" fmla="*/ 2762250 w 3867150"/>
              <a:gd name="connsiteY13" fmla="*/ 1200150 h 2476500"/>
              <a:gd name="connsiteX14" fmla="*/ 2724150 w 3867150"/>
              <a:gd name="connsiteY14" fmla="*/ 1257300 h 2476500"/>
              <a:gd name="connsiteX15" fmla="*/ 2667000 w 3867150"/>
              <a:gd name="connsiteY15" fmla="*/ 1295400 h 2476500"/>
              <a:gd name="connsiteX16" fmla="*/ 2609850 w 3867150"/>
              <a:gd name="connsiteY16" fmla="*/ 1352550 h 2476500"/>
              <a:gd name="connsiteX17" fmla="*/ 2552700 w 3867150"/>
              <a:gd name="connsiteY17" fmla="*/ 1371600 h 2476500"/>
              <a:gd name="connsiteX18" fmla="*/ 2438400 w 3867150"/>
              <a:gd name="connsiteY18" fmla="*/ 1447800 h 2476500"/>
              <a:gd name="connsiteX19" fmla="*/ 2381250 w 3867150"/>
              <a:gd name="connsiteY19" fmla="*/ 1485900 h 2476500"/>
              <a:gd name="connsiteX20" fmla="*/ 2266950 w 3867150"/>
              <a:gd name="connsiteY20" fmla="*/ 1543050 h 2476500"/>
              <a:gd name="connsiteX21" fmla="*/ 2209800 w 3867150"/>
              <a:gd name="connsiteY21" fmla="*/ 1562100 h 2476500"/>
              <a:gd name="connsiteX22" fmla="*/ 2152650 w 3867150"/>
              <a:gd name="connsiteY22" fmla="*/ 1600200 h 2476500"/>
              <a:gd name="connsiteX23" fmla="*/ 2038350 w 3867150"/>
              <a:gd name="connsiteY23" fmla="*/ 1638300 h 2476500"/>
              <a:gd name="connsiteX24" fmla="*/ 1905000 w 3867150"/>
              <a:gd name="connsiteY24" fmla="*/ 1695450 h 2476500"/>
              <a:gd name="connsiteX25" fmla="*/ 1847850 w 3867150"/>
              <a:gd name="connsiteY25" fmla="*/ 1733550 h 2476500"/>
              <a:gd name="connsiteX26" fmla="*/ 1790700 w 3867150"/>
              <a:gd name="connsiteY26" fmla="*/ 1847850 h 2476500"/>
              <a:gd name="connsiteX27" fmla="*/ 1809750 w 3867150"/>
              <a:gd name="connsiteY27" fmla="*/ 2000250 h 2476500"/>
              <a:gd name="connsiteX28" fmla="*/ 1143000 w 3867150"/>
              <a:gd name="connsiteY28" fmla="*/ 2324100 h 2476500"/>
              <a:gd name="connsiteX29" fmla="*/ 1504950 w 3867150"/>
              <a:gd name="connsiteY29" fmla="*/ 2114550 h 2476500"/>
              <a:gd name="connsiteX30" fmla="*/ 0 w 3867150"/>
              <a:gd name="connsiteY30" fmla="*/ 2476500 h 2476500"/>
              <a:gd name="connsiteX0" fmla="*/ 3867150 w 3867150"/>
              <a:gd name="connsiteY0" fmla="*/ 0 h 2476500"/>
              <a:gd name="connsiteX1" fmla="*/ 3695700 w 3867150"/>
              <a:gd name="connsiteY1" fmla="*/ 38100 h 2476500"/>
              <a:gd name="connsiteX2" fmla="*/ 3581400 w 3867150"/>
              <a:gd name="connsiteY2" fmla="*/ 95250 h 2476500"/>
              <a:gd name="connsiteX3" fmla="*/ 3467100 w 3867150"/>
              <a:gd name="connsiteY3" fmla="*/ 209550 h 2476500"/>
              <a:gd name="connsiteX4" fmla="*/ 3429000 w 3867150"/>
              <a:gd name="connsiteY4" fmla="*/ 266700 h 2476500"/>
              <a:gd name="connsiteX5" fmla="*/ 3333750 w 3867150"/>
              <a:gd name="connsiteY5" fmla="*/ 381000 h 2476500"/>
              <a:gd name="connsiteX6" fmla="*/ 3295650 w 3867150"/>
              <a:gd name="connsiteY6" fmla="*/ 514350 h 2476500"/>
              <a:gd name="connsiteX7" fmla="*/ 3219450 w 3867150"/>
              <a:gd name="connsiteY7" fmla="*/ 628650 h 2476500"/>
              <a:gd name="connsiteX8" fmla="*/ 3143250 w 3867150"/>
              <a:gd name="connsiteY8" fmla="*/ 723900 h 2476500"/>
              <a:gd name="connsiteX9" fmla="*/ 3067050 w 3867150"/>
              <a:gd name="connsiteY9" fmla="*/ 838200 h 2476500"/>
              <a:gd name="connsiteX10" fmla="*/ 2952750 w 3867150"/>
              <a:gd name="connsiteY10" fmla="*/ 952500 h 2476500"/>
              <a:gd name="connsiteX11" fmla="*/ 2895600 w 3867150"/>
              <a:gd name="connsiteY11" fmla="*/ 1009650 h 2476500"/>
              <a:gd name="connsiteX12" fmla="*/ 2838450 w 3867150"/>
              <a:gd name="connsiteY12" fmla="*/ 1085850 h 2476500"/>
              <a:gd name="connsiteX13" fmla="*/ 2762250 w 3867150"/>
              <a:gd name="connsiteY13" fmla="*/ 1200150 h 2476500"/>
              <a:gd name="connsiteX14" fmla="*/ 2724150 w 3867150"/>
              <a:gd name="connsiteY14" fmla="*/ 1257300 h 2476500"/>
              <a:gd name="connsiteX15" fmla="*/ 2667000 w 3867150"/>
              <a:gd name="connsiteY15" fmla="*/ 1295400 h 2476500"/>
              <a:gd name="connsiteX16" fmla="*/ 2609850 w 3867150"/>
              <a:gd name="connsiteY16" fmla="*/ 1352550 h 2476500"/>
              <a:gd name="connsiteX17" fmla="*/ 2552700 w 3867150"/>
              <a:gd name="connsiteY17" fmla="*/ 1371600 h 2476500"/>
              <a:gd name="connsiteX18" fmla="*/ 2438400 w 3867150"/>
              <a:gd name="connsiteY18" fmla="*/ 1447800 h 2476500"/>
              <a:gd name="connsiteX19" fmla="*/ 2381250 w 3867150"/>
              <a:gd name="connsiteY19" fmla="*/ 1485900 h 2476500"/>
              <a:gd name="connsiteX20" fmla="*/ 2266950 w 3867150"/>
              <a:gd name="connsiteY20" fmla="*/ 1543050 h 2476500"/>
              <a:gd name="connsiteX21" fmla="*/ 2209800 w 3867150"/>
              <a:gd name="connsiteY21" fmla="*/ 1562100 h 2476500"/>
              <a:gd name="connsiteX22" fmla="*/ 2152650 w 3867150"/>
              <a:gd name="connsiteY22" fmla="*/ 1600200 h 2476500"/>
              <a:gd name="connsiteX23" fmla="*/ 2038350 w 3867150"/>
              <a:gd name="connsiteY23" fmla="*/ 1638300 h 2476500"/>
              <a:gd name="connsiteX24" fmla="*/ 1905000 w 3867150"/>
              <a:gd name="connsiteY24" fmla="*/ 1695450 h 2476500"/>
              <a:gd name="connsiteX25" fmla="*/ 1847850 w 3867150"/>
              <a:gd name="connsiteY25" fmla="*/ 1733550 h 2476500"/>
              <a:gd name="connsiteX26" fmla="*/ 1790700 w 3867150"/>
              <a:gd name="connsiteY26" fmla="*/ 1847850 h 2476500"/>
              <a:gd name="connsiteX27" fmla="*/ 1809750 w 3867150"/>
              <a:gd name="connsiteY27" fmla="*/ 2000250 h 2476500"/>
              <a:gd name="connsiteX28" fmla="*/ 1143000 w 3867150"/>
              <a:gd name="connsiteY28" fmla="*/ 2324100 h 2476500"/>
              <a:gd name="connsiteX29" fmla="*/ 895350 w 3867150"/>
              <a:gd name="connsiteY29" fmla="*/ 2343150 h 2476500"/>
              <a:gd name="connsiteX30" fmla="*/ 0 w 3867150"/>
              <a:gd name="connsiteY30" fmla="*/ 2476500 h 2476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67150" h="2476500">
                <a:moveTo>
                  <a:pt x="3867150" y="0"/>
                </a:moveTo>
                <a:cubicBezTo>
                  <a:pt x="3823250" y="7317"/>
                  <a:pt x="3742597" y="14652"/>
                  <a:pt x="3695700" y="38100"/>
                </a:cubicBezTo>
                <a:cubicBezTo>
                  <a:pt x="3547984" y="111958"/>
                  <a:pt x="3725048" y="47367"/>
                  <a:pt x="3581400" y="95250"/>
                </a:cubicBezTo>
                <a:cubicBezTo>
                  <a:pt x="3543300" y="133350"/>
                  <a:pt x="3496988" y="164718"/>
                  <a:pt x="3467100" y="209550"/>
                </a:cubicBezTo>
                <a:cubicBezTo>
                  <a:pt x="3454400" y="228600"/>
                  <a:pt x="3443657" y="249111"/>
                  <a:pt x="3429000" y="266700"/>
                </a:cubicBezTo>
                <a:cubicBezTo>
                  <a:pt x="3306768" y="413379"/>
                  <a:pt x="3428345" y="239107"/>
                  <a:pt x="3333750" y="381000"/>
                </a:cubicBezTo>
                <a:cubicBezTo>
                  <a:pt x="3329266" y="398936"/>
                  <a:pt x="3308072" y="491990"/>
                  <a:pt x="3295650" y="514350"/>
                </a:cubicBezTo>
                <a:cubicBezTo>
                  <a:pt x="3273412" y="554378"/>
                  <a:pt x="3233930" y="585209"/>
                  <a:pt x="3219450" y="628650"/>
                </a:cubicBezTo>
                <a:cubicBezTo>
                  <a:pt x="3193160" y="707520"/>
                  <a:pt x="3217108" y="674661"/>
                  <a:pt x="3143250" y="723900"/>
                </a:cubicBezTo>
                <a:cubicBezTo>
                  <a:pt x="3117850" y="762000"/>
                  <a:pt x="3099429" y="805821"/>
                  <a:pt x="3067050" y="838200"/>
                </a:cubicBezTo>
                <a:lnTo>
                  <a:pt x="2952750" y="952500"/>
                </a:lnTo>
                <a:cubicBezTo>
                  <a:pt x="2933700" y="971550"/>
                  <a:pt x="2911764" y="988097"/>
                  <a:pt x="2895600" y="1009650"/>
                </a:cubicBezTo>
                <a:lnTo>
                  <a:pt x="2838450" y="1085850"/>
                </a:lnTo>
                <a:cubicBezTo>
                  <a:pt x="2804972" y="1186285"/>
                  <a:pt x="2841527" y="1105018"/>
                  <a:pt x="2762250" y="1200150"/>
                </a:cubicBezTo>
                <a:cubicBezTo>
                  <a:pt x="2747593" y="1217739"/>
                  <a:pt x="2740339" y="1241111"/>
                  <a:pt x="2724150" y="1257300"/>
                </a:cubicBezTo>
                <a:cubicBezTo>
                  <a:pt x="2707961" y="1273489"/>
                  <a:pt x="2684589" y="1280743"/>
                  <a:pt x="2667000" y="1295400"/>
                </a:cubicBezTo>
                <a:cubicBezTo>
                  <a:pt x="2646304" y="1312647"/>
                  <a:pt x="2632266" y="1337606"/>
                  <a:pt x="2609850" y="1352550"/>
                </a:cubicBezTo>
                <a:cubicBezTo>
                  <a:pt x="2593142" y="1363689"/>
                  <a:pt x="2570253" y="1361848"/>
                  <a:pt x="2552700" y="1371600"/>
                </a:cubicBezTo>
                <a:cubicBezTo>
                  <a:pt x="2512672" y="1393838"/>
                  <a:pt x="2476500" y="1422400"/>
                  <a:pt x="2438400" y="1447800"/>
                </a:cubicBezTo>
                <a:cubicBezTo>
                  <a:pt x="2419350" y="1460500"/>
                  <a:pt x="2402970" y="1478660"/>
                  <a:pt x="2381250" y="1485900"/>
                </a:cubicBezTo>
                <a:cubicBezTo>
                  <a:pt x="2237602" y="1533783"/>
                  <a:pt x="2414666" y="1469192"/>
                  <a:pt x="2266950" y="1543050"/>
                </a:cubicBezTo>
                <a:cubicBezTo>
                  <a:pt x="2248989" y="1552030"/>
                  <a:pt x="2227761" y="1553120"/>
                  <a:pt x="2209800" y="1562100"/>
                </a:cubicBezTo>
                <a:cubicBezTo>
                  <a:pt x="2189322" y="1572339"/>
                  <a:pt x="2173572" y="1590901"/>
                  <a:pt x="2152650" y="1600200"/>
                </a:cubicBezTo>
                <a:cubicBezTo>
                  <a:pt x="2115950" y="1616511"/>
                  <a:pt x="2071766" y="1616023"/>
                  <a:pt x="2038350" y="1638300"/>
                </a:cubicBezTo>
                <a:cubicBezTo>
                  <a:pt x="1959415" y="1690923"/>
                  <a:pt x="2003412" y="1670847"/>
                  <a:pt x="1905000" y="1695450"/>
                </a:cubicBezTo>
                <a:cubicBezTo>
                  <a:pt x="1885950" y="1708150"/>
                  <a:pt x="1864039" y="1717361"/>
                  <a:pt x="1847850" y="1733550"/>
                </a:cubicBezTo>
                <a:cubicBezTo>
                  <a:pt x="1810921" y="1770479"/>
                  <a:pt x="1806194" y="1801369"/>
                  <a:pt x="1790700" y="1847850"/>
                </a:cubicBezTo>
                <a:cubicBezTo>
                  <a:pt x="1797050" y="1898650"/>
                  <a:pt x="1801965" y="1949650"/>
                  <a:pt x="1809750" y="2000250"/>
                </a:cubicBezTo>
                <a:cubicBezTo>
                  <a:pt x="1814673" y="2032252"/>
                  <a:pt x="1125039" y="2297159"/>
                  <a:pt x="1143000" y="2324100"/>
                </a:cubicBezTo>
                <a:cubicBezTo>
                  <a:pt x="1154139" y="2340808"/>
                  <a:pt x="876300" y="2336800"/>
                  <a:pt x="895350" y="2343150"/>
                </a:cubicBezTo>
                <a:lnTo>
                  <a:pt x="0" y="2476500"/>
                </a:lnTo>
              </a:path>
            </a:pathLst>
          </a:custGeom>
          <a:ln w="317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Oval 44"/>
          <p:cNvSpPr/>
          <p:nvPr/>
        </p:nvSpPr>
        <p:spPr>
          <a:xfrm>
            <a:off x="4648200" y="5029200"/>
            <a:ext cx="914400" cy="4572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8" name="Straight Connector 77"/>
          <p:cNvCxnSpPr/>
          <p:nvPr/>
        </p:nvCxnSpPr>
        <p:spPr>
          <a:xfrm rot="5400000">
            <a:off x="4953000" y="3733800"/>
            <a:ext cx="1676400" cy="137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rot="10800000" flipV="1">
            <a:off x="5086350" y="3657600"/>
            <a:ext cx="2381250" cy="1600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rot="5400000">
            <a:off x="4686300" y="4533900"/>
            <a:ext cx="114300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rot="10800000" flipV="1">
            <a:off x="5105400" y="4343400"/>
            <a:ext cx="15240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 rot="5400000">
            <a:off x="4762500" y="4152900"/>
            <a:ext cx="1447800" cy="76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Solving MRFs with graph cuts</a:t>
            </a:r>
          </a:p>
        </p:txBody>
      </p:sp>
      <p:grpSp>
        <p:nvGrpSpPr>
          <p:cNvPr id="2" name="Group 41"/>
          <p:cNvGrpSpPr/>
          <p:nvPr/>
        </p:nvGrpSpPr>
        <p:grpSpPr>
          <a:xfrm>
            <a:off x="2860675" y="2057400"/>
            <a:ext cx="4911725" cy="3276600"/>
            <a:chOff x="1411287" y="2057400"/>
            <a:chExt cx="4911725" cy="3276600"/>
          </a:xfrm>
          <a:scene3d>
            <a:camera prst="isometricOffAxis2Top"/>
            <a:lightRig rig="threePt" dir="t"/>
          </a:scene3d>
        </p:grpSpPr>
        <p:sp>
          <p:nvSpPr>
            <p:cNvPr id="47" name="Oval 46"/>
            <p:cNvSpPr/>
            <p:nvPr/>
          </p:nvSpPr>
          <p:spPr>
            <a:xfrm>
              <a:off x="1411287" y="2057400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8" name="Oval 47"/>
            <p:cNvSpPr/>
            <p:nvPr/>
          </p:nvSpPr>
          <p:spPr>
            <a:xfrm>
              <a:off x="2782887" y="2057400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9" name="Oval 48"/>
            <p:cNvSpPr/>
            <p:nvPr/>
          </p:nvSpPr>
          <p:spPr>
            <a:xfrm>
              <a:off x="1411287" y="3276600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50" name="Straight Connector 49"/>
            <p:cNvCxnSpPr>
              <a:stCxn id="47" idx="6"/>
              <a:endCxn id="48" idx="2"/>
            </p:cNvCxnSpPr>
            <p:nvPr/>
          </p:nvCxnSpPr>
          <p:spPr>
            <a:xfrm>
              <a:off x="2173287" y="2438400"/>
              <a:ext cx="6096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47" idx="4"/>
              <a:endCxn id="49" idx="0"/>
            </p:cNvCxnSpPr>
            <p:nvPr/>
          </p:nvCxnSpPr>
          <p:spPr>
            <a:xfrm rot="5400000">
              <a:off x="1563688" y="3048000"/>
              <a:ext cx="457200" cy="31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Oval 51"/>
            <p:cNvSpPr/>
            <p:nvPr/>
          </p:nvSpPr>
          <p:spPr>
            <a:xfrm>
              <a:off x="2782887" y="3276600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53" name="Straight Connector 52"/>
            <p:cNvCxnSpPr/>
            <p:nvPr/>
          </p:nvCxnSpPr>
          <p:spPr>
            <a:xfrm rot="5400000">
              <a:off x="2935288" y="3048000"/>
              <a:ext cx="457200" cy="31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2173287" y="3733800"/>
              <a:ext cx="6096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l 54"/>
            <p:cNvSpPr/>
            <p:nvPr/>
          </p:nvSpPr>
          <p:spPr>
            <a:xfrm>
              <a:off x="4189412" y="2109788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6" name="Oval 55"/>
            <p:cNvSpPr/>
            <p:nvPr/>
          </p:nvSpPr>
          <p:spPr>
            <a:xfrm>
              <a:off x="5561012" y="2109788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7" name="Oval 56"/>
            <p:cNvSpPr/>
            <p:nvPr/>
          </p:nvSpPr>
          <p:spPr>
            <a:xfrm>
              <a:off x="4189412" y="3328988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58" name="Straight Connector 57"/>
            <p:cNvCxnSpPr>
              <a:stCxn id="55" idx="6"/>
              <a:endCxn id="56" idx="2"/>
            </p:cNvCxnSpPr>
            <p:nvPr/>
          </p:nvCxnSpPr>
          <p:spPr>
            <a:xfrm>
              <a:off x="4951412" y="2490788"/>
              <a:ext cx="609600" cy="15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55" idx="4"/>
              <a:endCxn id="57" idx="0"/>
            </p:cNvCxnSpPr>
            <p:nvPr/>
          </p:nvCxnSpPr>
          <p:spPr>
            <a:xfrm rot="5400000">
              <a:off x="4342606" y="3101181"/>
              <a:ext cx="457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Oval 59"/>
            <p:cNvSpPr/>
            <p:nvPr/>
          </p:nvSpPr>
          <p:spPr>
            <a:xfrm>
              <a:off x="5561012" y="3328988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61" name="Straight Connector 60"/>
            <p:cNvCxnSpPr>
              <a:stCxn id="56" idx="4"/>
              <a:endCxn id="60" idx="0"/>
            </p:cNvCxnSpPr>
            <p:nvPr/>
          </p:nvCxnSpPr>
          <p:spPr>
            <a:xfrm rot="5400000">
              <a:off x="5714206" y="3101181"/>
              <a:ext cx="457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4951412" y="3786188"/>
              <a:ext cx="609600" cy="15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Oval 62"/>
            <p:cNvSpPr/>
            <p:nvPr/>
          </p:nvSpPr>
          <p:spPr>
            <a:xfrm>
              <a:off x="1411287" y="4519613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64" name="Straight Connector 63"/>
            <p:cNvCxnSpPr>
              <a:endCxn id="63" idx="0"/>
            </p:cNvCxnSpPr>
            <p:nvPr/>
          </p:nvCxnSpPr>
          <p:spPr>
            <a:xfrm rot="5400000">
              <a:off x="1563688" y="4289425"/>
              <a:ext cx="457200" cy="31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Oval 64"/>
            <p:cNvSpPr/>
            <p:nvPr/>
          </p:nvSpPr>
          <p:spPr>
            <a:xfrm>
              <a:off x="2782887" y="4519613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66" name="Straight Connector 65"/>
            <p:cNvCxnSpPr/>
            <p:nvPr/>
          </p:nvCxnSpPr>
          <p:spPr>
            <a:xfrm rot="5400000">
              <a:off x="2935288" y="4289425"/>
              <a:ext cx="457200" cy="31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2173287" y="4976813"/>
              <a:ext cx="609600" cy="15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Oval 67"/>
            <p:cNvSpPr/>
            <p:nvPr/>
          </p:nvSpPr>
          <p:spPr>
            <a:xfrm>
              <a:off x="4189412" y="4572000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69" name="Straight Connector 68"/>
            <p:cNvCxnSpPr>
              <a:endCxn id="68" idx="0"/>
            </p:cNvCxnSpPr>
            <p:nvPr/>
          </p:nvCxnSpPr>
          <p:spPr>
            <a:xfrm rot="5400000">
              <a:off x="4342606" y="4344194"/>
              <a:ext cx="457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Oval 69"/>
            <p:cNvSpPr/>
            <p:nvPr/>
          </p:nvSpPr>
          <p:spPr>
            <a:xfrm>
              <a:off x="5561012" y="4572000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71" name="Straight Connector 70"/>
            <p:cNvCxnSpPr>
              <a:endCxn id="70" idx="0"/>
            </p:cNvCxnSpPr>
            <p:nvPr/>
          </p:nvCxnSpPr>
          <p:spPr>
            <a:xfrm rot="5400000">
              <a:off x="5714206" y="4344194"/>
              <a:ext cx="457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4951412" y="5029200"/>
              <a:ext cx="6096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3562350" y="2438400"/>
              <a:ext cx="6096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3562350" y="3733800"/>
              <a:ext cx="6096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3562350" y="4976813"/>
              <a:ext cx="609600" cy="15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611188" y="6148388"/>
          <a:ext cx="7708900" cy="70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0" name="Equation" r:id="rId3" imgW="3860640" imgH="355320" progId="Equation.3">
                  <p:embed/>
                </p:oleObj>
              </mc:Choice>
              <mc:Fallback>
                <p:oleObj name="Equation" r:id="rId3" imgW="3860640" imgH="35532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6148388"/>
                        <a:ext cx="7708900" cy="709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Oval 43"/>
          <p:cNvSpPr/>
          <p:nvPr/>
        </p:nvSpPr>
        <p:spPr>
          <a:xfrm>
            <a:off x="4800600" y="1447800"/>
            <a:ext cx="9144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5" name="Straight Connector 84"/>
          <p:cNvCxnSpPr>
            <a:stCxn id="44" idx="4"/>
          </p:cNvCxnSpPr>
          <p:nvPr/>
        </p:nvCxnSpPr>
        <p:spPr>
          <a:xfrm rot="5400000">
            <a:off x="4038600" y="1828800"/>
            <a:ext cx="1143000" cy="1295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44" idx="4"/>
          </p:cNvCxnSpPr>
          <p:nvPr/>
        </p:nvCxnSpPr>
        <p:spPr>
          <a:xfrm rot="5400000">
            <a:off x="4572000" y="2514600"/>
            <a:ext cx="12954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44" idx="4"/>
          </p:cNvCxnSpPr>
          <p:nvPr/>
        </p:nvCxnSpPr>
        <p:spPr>
          <a:xfrm rot="5400000">
            <a:off x="3162300" y="1638300"/>
            <a:ext cx="1828800" cy="2362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44" idx="4"/>
          </p:cNvCxnSpPr>
          <p:nvPr/>
        </p:nvCxnSpPr>
        <p:spPr>
          <a:xfrm rot="5400000">
            <a:off x="3695700" y="2324100"/>
            <a:ext cx="198120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>
            <a:stCxn id="44" idx="4"/>
          </p:cNvCxnSpPr>
          <p:nvPr/>
        </p:nvCxnSpPr>
        <p:spPr>
          <a:xfrm rot="5400000">
            <a:off x="4152900" y="2476500"/>
            <a:ext cx="167640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>
            <a:stCxn id="44" idx="4"/>
          </p:cNvCxnSpPr>
          <p:nvPr/>
        </p:nvCxnSpPr>
        <p:spPr>
          <a:xfrm rot="5400000">
            <a:off x="3581400" y="1752600"/>
            <a:ext cx="1524000" cy="1828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14" name="TextBox 125"/>
          <p:cNvSpPr txBox="1">
            <a:spLocks noChangeArrowheads="1"/>
          </p:cNvSpPr>
          <p:nvPr/>
        </p:nvSpPr>
        <p:spPr bwMode="auto">
          <a:xfrm>
            <a:off x="6019800" y="1219200"/>
            <a:ext cx="18907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Source (Label 0)</a:t>
            </a:r>
          </a:p>
        </p:txBody>
      </p:sp>
      <p:sp>
        <p:nvSpPr>
          <p:cNvPr id="4115" name="TextBox 126"/>
          <p:cNvSpPr txBox="1">
            <a:spLocks noChangeArrowheads="1"/>
          </p:cNvSpPr>
          <p:nvPr/>
        </p:nvSpPr>
        <p:spPr bwMode="auto">
          <a:xfrm>
            <a:off x="5867400" y="5257800"/>
            <a:ext cx="16081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Sink (Label 1)</a:t>
            </a:r>
          </a:p>
        </p:txBody>
      </p:sp>
      <p:sp>
        <p:nvSpPr>
          <p:cNvPr id="4116" name="TextBox 127"/>
          <p:cNvSpPr txBox="1">
            <a:spLocks noChangeArrowheads="1"/>
          </p:cNvSpPr>
          <p:nvPr/>
        </p:nvSpPr>
        <p:spPr bwMode="auto">
          <a:xfrm>
            <a:off x="6400800" y="2286000"/>
            <a:ext cx="2095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Cost to assign to </a:t>
            </a:r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117" name="TextBox 128"/>
          <p:cNvSpPr txBox="1">
            <a:spLocks noChangeArrowheads="1"/>
          </p:cNvSpPr>
          <p:nvPr/>
        </p:nvSpPr>
        <p:spPr bwMode="auto">
          <a:xfrm>
            <a:off x="2286000" y="4876800"/>
            <a:ext cx="2095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Cost to assign to </a:t>
            </a:r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4118" name="TextBox 129"/>
          <p:cNvSpPr txBox="1">
            <a:spLocks noChangeArrowheads="1"/>
          </p:cNvSpPr>
          <p:nvPr/>
        </p:nvSpPr>
        <p:spPr bwMode="auto">
          <a:xfrm>
            <a:off x="304800" y="4038600"/>
            <a:ext cx="2082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Cost to split nodes</a:t>
            </a:r>
          </a:p>
        </p:txBody>
      </p:sp>
      <p:cxnSp>
        <p:nvCxnSpPr>
          <p:cNvPr id="132" name="Straight Arrow Connector 131"/>
          <p:cNvCxnSpPr>
            <a:stCxn id="4118" idx="3"/>
          </p:cNvCxnSpPr>
          <p:nvPr/>
        </p:nvCxnSpPr>
        <p:spPr>
          <a:xfrm flipV="1">
            <a:off x="2387600" y="3886200"/>
            <a:ext cx="1193800" cy="3365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tangle 89"/>
          <p:cNvSpPr/>
          <p:nvPr/>
        </p:nvSpPr>
        <p:spPr>
          <a:xfrm>
            <a:off x="5638800" y="304800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5105400" y="350520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4572000" y="388620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7" name="Freeform 76"/>
          <p:cNvSpPr/>
          <p:nvPr/>
        </p:nvSpPr>
        <p:spPr>
          <a:xfrm>
            <a:off x="3067050" y="2057400"/>
            <a:ext cx="3867150" cy="2476500"/>
          </a:xfrm>
          <a:custGeom>
            <a:avLst/>
            <a:gdLst>
              <a:gd name="connsiteX0" fmla="*/ 2076450 w 2076450"/>
              <a:gd name="connsiteY0" fmla="*/ 0 h 2171700"/>
              <a:gd name="connsiteX1" fmla="*/ 1905000 w 2076450"/>
              <a:gd name="connsiteY1" fmla="*/ 38100 h 2171700"/>
              <a:gd name="connsiteX2" fmla="*/ 1790700 w 2076450"/>
              <a:gd name="connsiteY2" fmla="*/ 95250 h 2171700"/>
              <a:gd name="connsiteX3" fmla="*/ 1676400 w 2076450"/>
              <a:gd name="connsiteY3" fmla="*/ 209550 h 2171700"/>
              <a:gd name="connsiteX4" fmla="*/ 1638300 w 2076450"/>
              <a:gd name="connsiteY4" fmla="*/ 266700 h 2171700"/>
              <a:gd name="connsiteX5" fmla="*/ 1543050 w 2076450"/>
              <a:gd name="connsiteY5" fmla="*/ 381000 h 2171700"/>
              <a:gd name="connsiteX6" fmla="*/ 1504950 w 2076450"/>
              <a:gd name="connsiteY6" fmla="*/ 514350 h 2171700"/>
              <a:gd name="connsiteX7" fmla="*/ 1428750 w 2076450"/>
              <a:gd name="connsiteY7" fmla="*/ 628650 h 2171700"/>
              <a:gd name="connsiteX8" fmla="*/ 1352550 w 2076450"/>
              <a:gd name="connsiteY8" fmla="*/ 723900 h 2171700"/>
              <a:gd name="connsiteX9" fmla="*/ 1276350 w 2076450"/>
              <a:gd name="connsiteY9" fmla="*/ 838200 h 2171700"/>
              <a:gd name="connsiteX10" fmla="*/ 1162050 w 2076450"/>
              <a:gd name="connsiteY10" fmla="*/ 952500 h 2171700"/>
              <a:gd name="connsiteX11" fmla="*/ 1104900 w 2076450"/>
              <a:gd name="connsiteY11" fmla="*/ 1009650 h 2171700"/>
              <a:gd name="connsiteX12" fmla="*/ 1047750 w 2076450"/>
              <a:gd name="connsiteY12" fmla="*/ 1085850 h 2171700"/>
              <a:gd name="connsiteX13" fmla="*/ 971550 w 2076450"/>
              <a:gd name="connsiteY13" fmla="*/ 1200150 h 2171700"/>
              <a:gd name="connsiteX14" fmla="*/ 933450 w 2076450"/>
              <a:gd name="connsiteY14" fmla="*/ 1257300 h 2171700"/>
              <a:gd name="connsiteX15" fmla="*/ 876300 w 2076450"/>
              <a:gd name="connsiteY15" fmla="*/ 1295400 h 2171700"/>
              <a:gd name="connsiteX16" fmla="*/ 819150 w 2076450"/>
              <a:gd name="connsiteY16" fmla="*/ 1352550 h 2171700"/>
              <a:gd name="connsiteX17" fmla="*/ 762000 w 2076450"/>
              <a:gd name="connsiteY17" fmla="*/ 1371600 h 2171700"/>
              <a:gd name="connsiteX18" fmla="*/ 647700 w 2076450"/>
              <a:gd name="connsiteY18" fmla="*/ 1447800 h 2171700"/>
              <a:gd name="connsiteX19" fmla="*/ 590550 w 2076450"/>
              <a:gd name="connsiteY19" fmla="*/ 1485900 h 2171700"/>
              <a:gd name="connsiteX20" fmla="*/ 476250 w 2076450"/>
              <a:gd name="connsiteY20" fmla="*/ 1543050 h 2171700"/>
              <a:gd name="connsiteX21" fmla="*/ 419100 w 2076450"/>
              <a:gd name="connsiteY21" fmla="*/ 1562100 h 2171700"/>
              <a:gd name="connsiteX22" fmla="*/ 361950 w 2076450"/>
              <a:gd name="connsiteY22" fmla="*/ 1600200 h 2171700"/>
              <a:gd name="connsiteX23" fmla="*/ 247650 w 2076450"/>
              <a:gd name="connsiteY23" fmla="*/ 1638300 h 2171700"/>
              <a:gd name="connsiteX24" fmla="*/ 114300 w 2076450"/>
              <a:gd name="connsiteY24" fmla="*/ 1695450 h 2171700"/>
              <a:gd name="connsiteX25" fmla="*/ 57150 w 2076450"/>
              <a:gd name="connsiteY25" fmla="*/ 1733550 h 2171700"/>
              <a:gd name="connsiteX26" fmla="*/ 0 w 2076450"/>
              <a:gd name="connsiteY26" fmla="*/ 1847850 h 2171700"/>
              <a:gd name="connsiteX27" fmla="*/ 19050 w 2076450"/>
              <a:gd name="connsiteY27" fmla="*/ 2000250 h 2171700"/>
              <a:gd name="connsiteX28" fmla="*/ 38100 w 2076450"/>
              <a:gd name="connsiteY28" fmla="*/ 2095500 h 2171700"/>
              <a:gd name="connsiteX29" fmla="*/ 95250 w 2076450"/>
              <a:gd name="connsiteY29" fmla="*/ 2114550 h 2171700"/>
              <a:gd name="connsiteX30" fmla="*/ 114300 w 2076450"/>
              <a:gd name="connsiteY30" fmla="*/ 2171700 h 2171700"/>
              <a:gd name="connsiteX0" fmla="*/ 3867150 w 3867150"/>
              <a:gd name="connsiteY0" fmla="*/ 0 h 2476500"/>
              <a:gd name="connsiteX1" fmla="*/ 3695700 w 3867150"/>
              <a:gd name="connsiteY1" fmla="*/ 38100 h 2476500"/>
              <a:gd name="connsiteX2" fmla="*/ 3581400 w 3867150"/>
              <a:gd name="connsiteY2" fmla="*/ 95250 h 2476500"/>
              <a:gd name="connsiteX3" fmla="*/ 3467100 w 3867150"/>
              <a:gd name="connsiteY3" fmla="*/ 209550 h 2476500"/>
              <a:gd name="connsiteX4" fmla="*/ 3429000 w 3867150"/>
              <a:gd name="connsiteY4" fmla="*/ 266700 h 2476500"/>
              <a:gd name="connsiteX5" fmla="*/ 3333750 w 3867150"/>
              <a:gd name="connsiteY5" fmla="*/ 381000 h 2476500"/>
              <a:gd name="connsiteX6" fmla="*/ 3295650 w 3867150"/>
              <a:gd name="connsiteY6" fmla="*/ 514350 h 2476500"/>
              <a:gd name="connsiteX7" fmla="*/ 3219450 w 3867150"/>
              <a:gd name="connsiteY7" fmla="*/ 628650 h 2476500"/>
              <a:gd name="connsiteX8" fmla="*/ 3143250 w 3867150"/>
              <a:gd name="connsiteY8" fmla="*/ 723900 h 2476500"/>
              <a:gd name="connsiteX9" fmla="*/ 3067050 w 3867150"/>
              <a:gd name="connsiteY9" fmla="*/ 838200 h 2476500"/>
              <a:gd name="connsiteX10" fmla="*/ 2952750 w 3867150"/>
              <a:gd name="connsiteY10" fmla="*/ 952500 h 2476500"/>
              <a:gd name="connsiteX11" fmla="*/ 2895600 w 3867150"/>
              <a:gd name="connsiteY11" fmla="*/ 1009650 h 2476500"/>
              <a:gd name="connsiteX12" fmla="*/ 2838450 w 3867150"/>
              <a:gd name="connsiteY12" fmla="*/ 1085850 h 2476500"/>
              <a:gd name="connsiteX13" fmla="*/ 2762250 w 3867150"/>
              <a:gd name="connsiteY13" fmla="*/ 1200150 h 2476500"/>
              <a:gd name="connsiteX14" fmla="*/ 2724150 w 3867150"/>
              <a:gd name="connsiteY14" fmla="*/ 1257300 h 2476500"/>
              <a:gd name="connsiteX15" fmla="*/ 2667000 w 3867150"/>
              <a:gd name="connsiteY15" fmla="*/ 1295400 h 2476500"/>
              <a:gd name="connsiteX16" fmla="*/ 2609850 w 3867150"/>
              <a:gd name="connsiteY16" fmla="*/ 1352550 h 2476500"/>
              <a:gd name="connsiteX17" fmla="*/ 2552700 w 3867150"/>
              <a:gd name="connsiteY17" fmla="*/ 1371600 h 2476500"/>
              <a:gd name="connsiteX18" fmla="*/ 2438400 w 3867150"/>
              <a:gd name="connsiteY18" fmla="*/ 1447800 h 2476500"/>
              <a:gd name="connsiteX19" fmla="*/ 2381250 w 3867150"/>
              <a:gd name="connsiteY19" fmla="*/ 1485900 h 2476500"/>
              <a:gd name="connsiteX20" fmla="*/ 2266950 w 3867150"/>
              <a:gd name="connsiteY20" fmla="*/ 1543050 h 2476500"/>
              <a:gd name="connsiteX21" fmla="*/ 2209800 w 3867150"/>
              <a:gd name="connsiteY21" fmla="*/ 1562100 h 2476500"/>
              <a:gd name="connsiteX22" fmla="*/ 2152650 w 3867150"/>
              <a:gd name="connsiteY22" fmla="*/ 1600200 h 2476500"/>
              <a:gd name="connsiteX23" fmla="*/ 2038350 w 3867150"/>
              <a:gd name="connsiteY23" fmla="*/ 1638300 h 2476500"/>
              <a:gd name="connsiteX24" fmla="*/ 1905000 w 3867150"/>
              <a:gd name="connsiteY24" fmla="*/ 1695450 h 2476500"/>
              <a:gd name="connsiteX25" fmla="*/ 1847850 w 3867150"/>
              <a:gd name="connsiteY25" fmla="*/ 1733550 h 2476500"/>
              <a:gd name="connsiteX26" fmla="*/ 1790700 w 3867150"/>
              <a:gd name="connsiteY26" fmla="*/ 1847850 h 2476500"/>
              <a:gd name="connsiteX27" fmla="*/ 1809750 w 3867150"/>
              <a:gd name="connsiteY27" fmla="*/ 2000250 h 2476500"/>
              <a:gd name="connsiteX28" fmla="*/ 1828800 w 3867150"/>
              <a:gd name="connsiteY28" fmla="*/ 2095500 h 2476500"/>
              <a:gd name="connsiteX29" fmla="*/ 1885950 w 3867150"/>
              <a:gd name="connsiteY29" fmla="*/ 2114550 h 2476500"/>
              <a:gd name="connsiteX30" fmla="*/ 0 w 3867150"/>
              <a:gd name="connsiteY30" fmla="*/ 2476500 h 2476500"/>
              <a:gd name="connsiteX0" fmla="*/ 3867150 w 3867150"/>
              <a:gd name="connsiteY0" fmla="*/ 0 h 2476500"/>
              <a:gd name="connsiteX1" fmla="*/ 3695700 w 3867150"/>
              <a:gd name="connsiteY1" fmla="*/ 38100 h 2476500"/>
              <a:gd name="connsiteX2" fmla="*/ 3581400 w 3867150"/>
              <a:gd name="connsiteY2" fmla="*/ 95250 h 2476500"/>
              <a:gd name="connsiteX3" fmla="*/ 3467100 w 3867150"/>
              <a:gd name="connsiteY3" fmla="*/ 209550 h 2476500"/>
              <a:gd name="connsiteX4" fmla="*/ 3429000 w 3867150"/>
              <a:gd name="connsiteY4" fmla="*/ 266700 h 2476500"/>
              <a:gd name="connsiteX5" fmla="*/ 3333750 w 3867150"/>
              <a:gd name="connsiteY5" fmla="*/ 381000 h 2476500"/>
              <a:gd name="connsiteX6" fmla="*/ 3295650 w 3867150"/>
              <a:gd name="connsiteY6" fmla="*/ 514350 h 2476500"/>
              <a:gd name="connsiteX7" fmla="*/ 3219450 w 3867150"/>
              <a:gd name="connsiteY7" fmla="*/ 628650 h 2476500"/>
              <a:gd name="connsiteX8" fmla="*/ 3143250 w 3867150"/>
              <a:gd name="connsiteY8" fmla="*/ 723900 h 2476500"/>
              <a:gd name="connsiteX9" fmla="*/ 3067050 w 3867150"/>
              <a:gd name="connsiteY9" fmla="*/ 838200 h 2476500"/>
              <a:gd name="connsiteX10" fmla="*/ 2952750 w 3867150"/>
              <a:gd name="connsiteY10" fmla="*/ 952500 h 2476500"/>
              <a:gd name="connsiteX11" fmla="*/ 2895600 w 3867150"/>
              <a:gd name="connsiteY11" fmla="*/ 1009650 h 2476500"/>
              <a:gd name="connsiteX12" fmla="*/ 2838450 w 3867150"/>
              <a:gd name="connsiteY12" fmla="*/ 1085850 h 2476500"/>
              <a:gd name="connsiteX13" fmla="*/ 2762250 w 3867150"/>
              <a:gd name="connsiteY13" fmla="*/ 1200150 h 2476500"/>
              <a:gd name="connsiteX14" fmla="*/ 2724150 w 3867150"/>
              <a:gd name="connsiteY14" fmla="*/ 1257300 h 2476500"/>
              <a:gd name="connsiteX15" fmla="*/ 2667000 w 3867150"/>
              <a:gd name="connsiteY15" fmla="*/ 1295400 h 2476500"/>
              <a:gd name="connsiteX16" fmla="*/ 2609850 w 3867150"/>
              <a:gd name="connsiteY16" fmla="*/ 1352550 h 2476500"/>
              <a:gd name="connsiteX17" fmla="*/ 2552700 w 3867150"/>
              <a:gd name="connsiteY17" fmla="*/ 1371600 h 2476500"/>
              <a:gd name="connsiteX18" fmla="*/ 2438400 w 3867150"/>
              <a:gd name="connsiteY18" fmla="*/ 1447800 h 2476500"/>
              <a:gd name="connsiteX19" fmla="*/ 2381250 w 3867150"/>
              <a:gd name="connsiteY19" fmla="*/ 1485900 h 2476500"/>
              <a:gd name="connsiteX20" fmla="*/ 2266950 w 3867150"/>
              <a:gd name="connsiteY20" fmla="*/ 1543050 h 2476500"/>
              <a:gd name="connsiteX21" fmla="*/ 2209800 w 3867150"/>
              <a:gd name="connsiteY21" fmla="*/ 1562100 h 2476500"/>
              <a:gd name="connsiteX22" fmla="*/ 2152650 w 3867150"/>
              <a:gd name="connsiteY22" fmla="*/ 1600200 h 2476500"/>
              <a:gd name="connsiteX23" fmla="*/ 2038350 w 3867150"/>
              <a:gd name="connsiteY23" fmla="*/ 1638300 h 2476500"/>
              <a:gd name="connsiteX24" fmla="*/ 1905000 w 3867150"/>
              <a:gd name="connsiteY24" fmla="*/ 1695450 h 2476500"/>
              <a:gd name="connsiteX25" fmla="*/ 1847850 w 3867150"/>
              <a:gd name="connsiteY25" fmla="*/ 1733550 h 2476500"/>
              <a:gd name="connsiteX26" fmla="*/ 1790700 w 3867150"/>
              <a:gd name="connsiteY26" fmla="*/ 1847850 h 2476500"/>
              <a:gd name="connsiteX27" fmla="*/ 1809750 w 3867150"/>
              <a:gd name="connsiteY27" fmla="*/ 2000250 h 2476500"/>
              <a:gd name="connsiteX28" fmla="*/ 1828800 w 3867150"/>
              <a:gd name="connsiteY28" fmla="*/ 2095500 h 2476500"/>
              <a:gd name="connsiteX29" fmla="*/ 1504950 w 3867150"/>
              <a:gd name="connsiteY29" fmla="*/ 2114550 h 2476500"/>
              <a:gd name="connsiteX30" fmla="*/ 0 w 3867150"/>
              <a:gd name="connsiteY30" fmla="*/ 2476500 h 2476500"/>
              <a:gd name="connsiteX0" fmla="*/ 3867150 w 3867150"/>
              <a:gd name="connsiteY0" fmla="*/ 0 h 2476500"/>
              <a:gd name="connsiteX1" fmla="*/ 3695700 w 3867150"/>
              <a:gd name="connsiteY1" fmla="*/ 38100 h 2476500"/>
              <a:gd name="connsiteX2" fmla="*/ 3581400 w 3867150"/>
              <a:gd name="connsiteY2" fmla="*/ 95250 h 2476500"/>
              <a:gd name="connsiteX3" fmla="*/ 3467100 w 3867150"/>
              <a:gd name="connsiteY3" fmla="*/ 209550 h 2476500"/>
              <a:gd name="connsiteX4" fmla="*/ 3429000 w 3867150"/>
              <a:gd name="connsiteY4" fmla="*/ 266700 h 2476500"/>
              <a:gd name="connsiteX5" fmla="*/ 3333750 w 3867150"/>
              <a:gd name="connsiteY5" fmla="*/ 381000 h 2476500"/>
              <a:gd name="connsiteX6" fmla="*/ 3295650 w 3867150"/>
              <a:gd name="connsiteY6" fmla="*/ 514350 h 2476500"/>
              <a:gd name="connsiteX7" fmla="*/ 3219450 w 3867150"/>
              <a:gd name="connsiteY7" fmla="*/ 628650 h 2476500"/>
              <a:gd name="connsiteX8" fmla="*/ 3143250 w 3867150"/>
              <a:gd name="connsiteY8" fmla="*/ 723900 h 2476500"/>
              <a:gd name="connsiteX9" fmla="*/ 3067050 w 3867150"/>
              <a:gd name="connsiteY9" fmla="*/ 838200 h 2476500"/>
              <a:gd name="connsiteX10" fmla="*/ 2952750 w 3867150"/>
              <a:gd name="connsiteY10" fmla="*/ 952500 h 2476500"/>
              <a:gd name="connsiteX11" fmla="*/ 2895600 w 3867150"/>
              <a:gd name="connsiteY11" fmla="*/ 1009650 h 2476500"/>
              <a:gd name="connsiteX12" fmla="*/ 2838450 w 3867150"/>
              <a:gd name="connsiteY12" fmla="*/ 1085850 h 2476500"/>
              <a:gd name="connsiteX13" fmla="*/ 2762250 w 3867150"/>
              <a:gd name="connsiteY13" fmla="*/ 1200150 h 2476500"/>
              <a:gd name="connsiteX14" fmla="*/ 2724150 w 3867150"/>
              <a:gd name="connsiteY14" fmla="*/ 1257300 h 2476500"/>
              <a:gd name="connsiteX15" fmla="*/ 2667000 w 3867150"/>
              <a:gd name="connsiteY15" fmla="*/ 1295400 h 2476500"/>
              <a:gd name="connsiteX16" fmla="*/ 2609850 w 3867150"/>
              <a:gd name="connsiteY16" fmla="*/ 1352550 h 2476500"/>
              <a:gd name="connsiteX17" fmla="*/ 2552700 w 3867150"/>
              <a:gd name="connsiteY17" fmla="*/ 1371600 h 2476500"/>
              <a:gd name="connsiteX18" fmla="*/ 2438400 w 3867150"/>
              <a:gd name="connsiteY18" fmla="*/ 1447800 h 2476500"/>
              <a:gd name="connsiteX19" fmla="*/ 2381250 w 3867150"/>
              <a:gd name="connsiteY19" fmla="*/ 1485900 h 2476500"/>
              <a:gd name="connsiteX20" fmla="*/ 2266950 w 3867150"/>
              <a:gd name="connsiteY20" fmla="*/ 1543050 h 2476500"/>
              <a:gd name="connsiteX21" fmla="*/ 2209800 w 3867150"/>
              <a:gd name="connsiteY21" fmla="*/ 1562100 h 2476500"/>
              <a:gd name="connsiteX22" fmla="*/ 2152650 w 3867150"/>
              <a:gd name="connsiteY22" fmla="*/ 1600200 h 2476500"/>
              <a:gd name="connsiteX23" fmla="*/ 2038350 w 3867150"/>
              <a:gd name="connsiteY23" fmla="*/ 1638300 h 2476500"/>
              <a:gd name="connsiteX24" fmla="*/ 1905000 w 3867150"/>
              <a:gd name="connsiteY24" fmla="*/ 1695450 h 2476500"/>
              <a:gd name="connsiteX25" fmla="*/ 1847850 w 3867150"/>
              <a:gd name="connsiteY25" fmla="*/ 1733550 h 2476500"/>
              <a:gd name="connsiteX26" fmla="*/ 1790700 w 3867150"/>
              <a:gd name="connsiteY26" fmla="*/ 1847850 h 2476500"/>
              <a:gd name="connsiteX27" fmla="*/ 1809750 w 3867150"/>
              <a:gd name="connsiteY27" fmla="*/ 2000250 h 2476500"/>
              <a:gd name="connsiteX28" fmla="*/ 1143000 w 3867150"/>
              <a:gd name="connsiteY28" fmla="*/ 2324100 h 2476500"/>
              <a:gd name="connsiteX29" fmla="*/ 1504950 w 3867150"/>
              <a:gd name="connsiteY29" fmla="*/ 2114550 h 2476500"/>
              <a:gd name="connsiteX30" fmla="*/ 0 w 3867150"/>
              <a:gd name="connsiteY30" fmla="*/ 2476500 h 2476500"/>
              <a:gd name="connsiteX0" fmla="*/ 3867150 w 3867150"/>
              <a:gd name="connsiteY0" fmla="*/ 0 h 2476500"/>
              <a:gd name="connsiteX1" fmla="*/ 3695700 w 3867150"/>
              <a:gd name="connsiteY1" fmla="*/ 38100 h 2476500"/>
              <a:gd name="connsiteX2" fmla="*/ 3581400 w 3867150"/>
              <a:gd name="connsiteY2" fmla="*/ 95250 h 2476500"/>
              <a:gd name="connsiteX3" fmla="*/ 3467100 w 3867150"/>
              <a:gd name="connsiteY3" fmla="*/ 209550 h 2476500"/>
              <a:gd name="connsiteX4" fmla="*/ 3429000 w 3867150"/>
              <a:gd name="connsiteY4" fmla="*/ 266700 h 2476500"/>
              <a:gd name="connsiteX5" fmla="*/ 3333750 w 3867150"/>
              <a:gd name="connsiteY5" fmla="*/ 381000 h 2476500"/>
              <a:gd name="connsiteX6" fmla="*/ 3295650 w 3867150"/>
              <a:gd name="connsiteY6" fmla="*/ 514350 h 2476500"/>
              <a:gd name="connsiteX7" fmla="*/ 3219450 w 3867150"/>
              <a:gd name="connsiteY7" fmla="*/ 628650 h 2476500"/>
              <a:gd name="connsiteX8" fmla="*/ 3143250 w 3867150"/>
              <a:gd name="connsiteY8" fmla="*/ 723900 h 2476500"/>
              <a:gd name="connsiteX9" fmla="*/ 3067050 w 3867150"/>
              <a:gd name="connsiteY9" fmla="*/ 838200 h 2476500"/>
              <a:gd name="connsiteX10" fmla="*/ 2952750 w 3867150"/>
              <a:gd name="connsiteY10" fmla="*/ 952500 h 2476500"/>
              <a:gd name="connsiteX11" fmla="*/ 2895600 w 3867150"/>
              <a:gd name="connsiteY11" fmla="*/ 1009650 h 2476500"/>
              <a:gd name="connsiteX12" fmla="*/ 2838450 w 3867150"/>
              <a:gd name="connsiteY12" fmla="*/ 1085850 h 2476500"/>
              <a:gd name="connsiteX13" fmla="*/ 2762250 w 3867150"/>
              <a:gd name="connsiteY13" fmla="*/ 1200150 h 2476500"/>
              <a:gd name="connsiteX14" fmla="*/ 2724150 w 3867150"/>
              <a:gd name="connsiteY14" fmla="*/ 1257300 h 2476500"/>
              <a:gd name="connsiteX15" fmla="*/ 2667000 w 3867150"/>
              <a:gd name="connsiteY15" fmla="*/ 1295400 h 2476500"/>
              <a:gd name="connsiteX16" fmla="*/ 2609850 w 3867150"/>
              <a:gd name="connsiteY16" fmla="*/ 1352550 h 2476500"/>
              <a:gd name="connsiteX17" fmla="*/ 2552700 w 3867150"/>
              <a:gd name="connsiteY17" fmla="*/ 1371600 h 2476500"/>
              <a:gd name="connsiteX18" fmla="*/ 2438400 w 3867150"/>
              <a:gd name="connsiteY18" fmla="*/ 1447800 h 2476500"/>
              <a:gd name="connsiteX19" fmla="*/ 2381250 w 3867150"/>
              <a:gd name="connsiteY19" fmla="*/ 1485900 h 2476500"/>
              <a:gd name="connsiteX20" fmla="*/ 2266950 w 3867150"/>
              <a:gd name="connsiteY20" fmla="*/ 1543050 h 2476500"/>
              <a:gd name="connsiteX21" fmla="*/ 2209800 w 3867150"/>
              <a:gd name="connsiteY21" fmla="*/ 1562100 h 2476500"/>
              <a:gd name="connsiteX22" fmla="*/ 2152650 w 3867150"/>
              <a:gd name="connsiteY22" fmla="*/ 1600200 h 2476500"/>
              <a:gd name="connsiteX23" fmla="*/ 2038350 w 3867150"/>
              <a:gd name="connsiteY23" fmla="*/ 1638300 h 2476500"/>
              <a:gd name="connsiteX24" fmla="*/ 1905000 w 3867150"/>
              <a:gd name="connsiteY24" fmla="*/ 1695450 h 2476500"/>
              <a:gd name="connsiteX25" fmla="*/ 1847850 w 3867150"/>
              <a:gd name="connsiteY25" fmla="*/ 1733550 h 2476500"/>
              <a:gd name="connsiteX26" fmla="*/ 1790700 w 3867150"/>
              <a:gd name="connsiteY26" fmla="*/ 1847850 h 2476500"/>
              <a:gd name="connsiteX27" fmla="*/ 1809750 w 3867150"/>
              <a:gd name="connsiteY27" fmla="*/ 2000250 h 2476500"/>
              <a:gd name="connsiteX28" fmla="*/ 1143000 w 3867150"/>
              <a:gd name="connsiteY28" fmla="*/ 2324100 h 2476500"/>
              <a:gd name="connsiteX29" fmla="*/ 895350 w 3867150"/>
              <a:gd name="connsiteY29" fmla="*/ 2343150 h 2476500"/>
              <a:gd name="connsiteX30" fmla="*/ 0 w 3867150"/>
              <a:gd name="connsiteY30" fmla="*/ 2476500 h 2476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67150" h="2476500">
                <a:moveTo>
                  <a:pt x="3867150" y="0"/>
                </a:moveTo>
                <a:cubicBezTo>
                  <a:pt x="3823250" y="7317"/>
                  <a:pt x="3742597" y="14652"/>
                  <a:pt x="3695700" y="38100"/>
                </a:cubicBezTo>
                <a:cubicBezTo>
                  <a:pt x="3547984" y="111958"/>
                  <a:pt x="3725048" y="47367"/>
                  <a:pt x="3581400" y="95250"/>
                </a:cubicBezTo>
                <a:cubicBezTo>
                  <a:pt x="3543300" y="133350"/>
                  <a:pt x="3496988" y="164718"/>
                  <a:pt x="3467100" y="209550"/>
                </a:cubicBezTo>
                <a:cubicBezTo>
                  <a:pt x="3454400" y="228600"/>
                  <a:pt x="3443657" y="249111"/>
                  <a:pt x="3429000" y="266700"/>
                </a:cubicBezTo>
                <a:cubicBezTo>
                  <a:pt x="3306768" y="413379"/>
                  <a:pt x="3428345" y="239107"/>
                  <a:pt x="3333750" y="381000"/>
                </a:cubicBezTo>
                <a:cubicBezTo>
                  <a:pt x="3329266" y="398936"/>
                  <a:pt x="3308072" y="491990"/>
                  <a:pt x="3295650" y="514350"/>
                </a:cubicBezTo>
                <a:cubicBezTo>
                  <a:pt x="3273412" y="554378"/>
                  <a:pt x="3233930" y="585209"/>
                  <a:pt x="3219450" y="628650"/>
                </a:cubicBezTo>
                <a:cubicBezTo>
                  <a:pt x="3193160" y="707520"/>
                  <a:pt x="3217108" y="674661"/>
                  <a:pt x="3143250" y="723900"/>
                </a:cubicBezTo>
                <a:cubicBezTo>
                  <a:pt x="3117850" y="762000"/>
                  <a:pt x="3099429" y="805821"/>
                  <a:pt x="3067050" y="838200"/>
                </a:cubicBezTo>
                <a:lnTo>
                  <a:pt x="2952750" y="952500"/>
                </a:lnTo>
                <a:cubicBezTo>
                  <a:pt x="2933700" y="971550"/>
                  <a:pt x="2911764" y="988097"/>
                  <a:pt x="2895600" y="1009650"/>
                </a:cubicBezTo>
                <a:lnTo>
                  <a:pt x="2838450" y="1085850"/>
                </a:lnTo>
                <a:cubicBezTo>
                  <a:pt x="2804972" y="1186285"/>
                  <a:pt x="2841527" y="1105018"/>
                  <a:pt x="2762250" y="1200150"/>
                </a:cubicBezTo>
                <a:cubicBezTo>
                  <a:pt x="2747593" y="1217739"/>
                  <a:pt x="2740339" y="1241111"/>
                  <a:pt x="2724150" y="1257300"/>
                </a:cubicBezTo>
                <a:cubicBezTo>
                  <a:pt x="2707961" y="1273489"/>
                  <a:pt x="2684589" y="1280743"/>
                  <a:pt x="2667000" y="1295400"/>
                </a:cubicBezTo>
                <a:cubicBezTo>
                  <a:pt x="2646304" y="1312647"/>
                  <a:pt x="2632266" y="1337606"/>
                  <a:pt x="2609850" y="1352550"/>
                </a:cubicBezTo>
                <a:cubicBezTo>
                  <a:pt x="2593142" y="1363689"/>
                  <a:pt x="2570253" y="1361848"/>
                  <a:pt x="2552700" y="1371600"/>
                </a:cubicBezTo>
                <a:cubicBezTo>
                  <a:pt x="2512672" y="1393838"/>
                  <a:pt x="2476500" y="1422400"/>
                  <a:pt x="2438400" y="1447800"/>
                </a:cubicBezTo>
                <a:cubicBezTo>
                  <a:pt x="2419350" y="1460500"/>
                  <a:pt x="2402970" y="1478660"/>
                  <a:pt x="2381250" y="1485900"/>
                </a:cubicBezTo>
                <a:cubicBezTo>
                  <a:pt x="2237602" y="1533783"/>
                  <a:pt x="2414666" y="1469192"/>
                  <a:pt x="2266950" y="1543050"/>
                </a:cubicBezTo>
                <a:cubicBezTo>
                  <a:pt x="2248989" y="1552030"/>
                  <a:pt x="2227761" y="1553120"/>
                  <a:pt x="2209800" y="1562100"/>
                </a:cubicBezTo>
                <a:cubicBezTo>
                  <a:pt x="2189322" y="1572339"/>
                  <a:pt x="2173572" y="1590901"/>
                  <a:pt x="2152650" y="1600200"/>
                </a:cubicBezTo>
                <a:cubicBezTo>
                  <a:pt x="2115950" y="1616511"/>
                  <a:pt x="2071766" y="1616023"/>
                  <a:pt x="2038350" y="1638300"/>
                </a:cubicBezTo>
                <a:cubicBezTo>
                  <a:pt x="1959415" y="1690923"/>
                  <a:pt x="2003412" y="1670847"/>
                  <a:pt x="1905000" y="1695450"/>
                </a:cubicBezTo>
                <a:cubicBezTo>
                  <a:pt x="1885950" y="1708150"/>
                  <a:pt x="1864039" y="1717361"/>
                  <a:pt x="1847850" y="1733550"/>
                </a:cubicBezTo>
                <a:cubicBezTo>
                  <a:pt x="1810921" y="1770479"/>
                  <a:pt x="1806194" y="1801369"/>
                  <a:pt x="1790700" y="1847850"/>
                </a:cubicBezTo>
                <a:cubicBezTo>
                  <a:pt x="1797050" y="1898650"/>
                  <a:pt x="1801965" y="1949650"/>
                  <a:pt x="1809750" y="2000250"/>
                </a:cubicBezTo>
                <a:cubicBezTo>
                  <a:pt x="1814673" y="2032252"/>
                  <a:pt x="1125039" y="2297159"/>
                  <a:pt x="1143000" y="2324100"/>
                </a:cubicBezTo>
                <a:cubicBezTo>
                  <a:pt x="1154139" y="2340808"/>
                  <a:pt x="876300" y="2336800"/>
                  <a:pt x="895350" y="2343150"/>
                </a:cubicBezTo>
                <a:lnTo>
                  <a:pt x="0" y="2476500"/>
                </a:lnTo>
              </a:path>
            </a:pathLst>
          </a:custGeom>
          <a:ln w="317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GrabCut</a:t>
            </a:r>
            <a:r>
              <a:rPr lang="en-US" dirty="0" smtClean="0"/>
              <a:t> segmentation</a:t>
            </a:r>
          </a:p>
        </p:txBody>
      </p:sp>
      <p:grpSp>
        <p:nvGrpSpPr>
          <p:cNvPr id="22531" name="Group 36"/>
          <p:cNvGrpSpPr>
            <a:grpSpLocks/>
          </p:cNvGrpSpPr>
          <p:nvPr/>
        </p:nvGrpSpPr>
        <p:grpSpPr bwMode="auto">
          <a:xfrm>
            <a:off x="762000" y="2438400"/>
            <a:ext cx="3429000" cy="2260600"/>
            <a:chOff x="2924" y="349"/>
            <a:chExt cx="1296" cy="848"/>
          </a:xfrm>
        </p:grpSpPr>
        <p:pic>
          <p:nvPicPr>
            <p:cNvPr id="22536" name="Picture 33" descr="15309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928" y="349"/>
              <a:ext cx="1292" cy="8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37" name="Freeform 35"/>
            <p:cNvSpPr>
              <a:spLocks/>
            </p:cNvSpPr>
            <p:nvPr/>
          </p:nvSpPr>
          <p:spPr bwMode="auto">
            <a:xfrm>
              <a:off x="2924" y="447"/>
              <a:ext cx="977" cy="714"/>
            </a:xfrm>
            <a:custGeom>
              <a:avLst/>
              <a:gdLst>
                <a:gd name="T0" fmla="*/ 202 w 977"/>
                <a:gd name="T1" fmla="*/ 315 h 714"/>
                <a:gd name="T2" fmla="*/ 46 w 977"/>
                <a:gd name="T3" fmla="*/ 354 h 714"/>
                <a:gd name="T4" fmla="*/ 7 w 977"/>
                <a:gd name="T5" fmla="*/ 339 h 714"/>
                <a:gd name="T6" fmla="*/ 52 w 977"/>
                <a:gd name="T7" fmla="*/ 225 h 714"/>
                <a:gd name="T8" fmla="*/ 94 w 977"/>
                <a:gd name="T9" fmla="*/ 186 h 714"/>
                <a:gd name="T10" fmla="*/ 127 w 977"/>
                <a:gd name="T11" fmla="*/ 165 h 714"/>
                <a:gd name="T12" fmla="*/ 193 w 977"/>
                <a:gd name="T13" fmla="*/ 141 h 714"/>
                <a:gd name="T14" fmla="*/ 355 w 977"/>
                <a:gd name="T15" fmla="*/ 120 h 714"/>
                <a:gd name="T16" fmla="*/ 487 w 977"/>
                <a:gd name="T17" fmla="*/ 132 h 714"/>
                <a:gd name="T18" fmla="*/ 568 w 977"/>
                <a:gd name="T19" fmla="*/ 144 h 714"/>
                <a:gd name="T20" fmla="*/ 712 w 977"/>
                <a:gd name="T21" fmla="*/ 75 h 714"/>
                <a:gd name="T22" fmla="*/ 754 w 977"/>
                <a:gd name="T23" fmla="*/ 27 h 714"/>
                <a:gd name="T24" fmla="*/ 862 w 977"/>
                <a:gd name="T25" fmla="*/ 0 h 714"/>
                <a:gd name="T26" fmla="*/ 904 w 977"/>
                <a:gd name="T27" fmla="*/ 39 h 714"/>
                <a:gd name="T28" fmla="*/ 916 w 977"/>
                <a:gd name="T29" fmla="*/ 57 h 714"/>
                <a:gd name="T30" fmla="*/ 922 w 977"/>
                <a:gd name="T31" fmla="*/ 66 h 714"/>
                <a:gd name="T32" fmla="*/ 934 w 977"/>
                <a:gd name="T33" fmla="*/ 210 h 714"/>
                <a:gd name="T34" fmla="*/ 949 w 977"/>
                <a:gd name="T35" fmla="*/ 462 h 714"/>
                <a:gd name="T36" fmla="*/ 967 w 977"/>
                <a:gd name="T37" fmla="*/ 621 h 714"/>
                <a:gd name="T38" fmla="*/ 916 w 977"/>
                <a:gd name="T39" fmla="*/ 711 h 714"/>
                <a:gd name="T40" fmla="*/ 880 w 977"/>
                <a:gd name="T41" fmla="*/ 702 h 714"/>
                <a:gd name="T42" fmla="*/ 862 w 977"/>
                <a:gd name="T43" fmla="*/ 696 h 714"/>
                <a:gd name="T44" fmla="*/ 829 w 977"/>
                <a:gd name="T45" fmla="*/ 651 h 714"/>
                <a:gd name="T46" fmla="*/ 790 w 977"/>
                <a:gd name="T47" fmla="*/ 570 h 714"/>
                <a:gd name="T48" fmla="*/ 748 w 977"/>
                <a:gd name="T49" fmla="*/ 480 h 714"/>
                <a:gd name="T50" fmla="*/ 691 w 977"/>
                <a:gd name="T51" fmla="*/ 369 h 714"/>
                <a:gd name="T52" fmla="*/ 643 w 977"/>
                <a:gd name="T53" fmla="*/ 351 h 714"/>
                <a:gd name="T54" fmla="*/ 511 w 977"/>
                <a:gd name="T55" fmla="*/ 378 h 714"/>
                <a:gd name="T56" fmla="*/ 382 w 977"/>
                <a:gd name="T57" fmla="*/ 366 h 714"/>
                <a:gd name="T58" fmla="*/ 223 w 977"/>
                <a:gd name="T59" fmla="*/ 318 h 714"/>
                <a:gd name="T60" fmla="*/ 202 w 977"/>
                <a:gd name="T61" fmla="*/ 315 h 71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977"/>
                <a:gd name="T94" fmla="*/ 0 h 714"/>
                <a:gd name="T95" fmla="*/ 977 w 977"/>
                <a:gd name="T96" fmla="*/ 714 h 71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977" h="714">
                  <a:moveTo>
                    <a:pt x="202" y="315"/>
                  </a:moveTo>
                  <a:cubicBezTo>
                    <a:pt x="149" y="319"/>
                    <a:pt x="99" y="343"/>
                    <a:pt x="46" y="354"/>
                  </a:cubicBezTo>
                  <a:cubicBezTo>
                    <a:pt x="26" y="352"/>
                    <a:pt x="17" y="355"/>
                    <a:pt x="7" y="339"/>
                  </a:cubicBezTo>
                  <a:cubicBezTo>
                    <a:pt x="9" y="279"/>
                    <a:pt x="0" y="251"/>
                    <a:pt x="52" y="225"/>
                  </a:cubicBezTo>
                  <a:cubicBezTo>
                    <a:pt x="62" y="210"/>
                    <a:pt x="79" y="196"/>
                    <a:pt x="94" y="186"/>
                  </a:cubicBezTo>
                  <a:cubicBezTo>
                    <a:pt x="101" y="175"/>
                    <a:pt x="114" y="169"/>
                    <a:pt x="127" y="165"/>
                  </a:cubicBezTo>
                  <a:cubicBezTo>
                    <a:pt x="145" y="147"/>
                    <a:pt x="169" y="145"/>
                    <a:pt x="193" y="141"/>
                  </a:cubicBezTo>
                  <a:cubicBezTo>
                    <a:pt x="247" y="133"/>
                    <a:pt x="301" y="127"/>
                    <a:pt x="355" y="120"/>
                  </a:cubicBezTo>
                  <a:cubicBezTo>
                    <a:pt x="411" y="122"/>
                    <a:pt x="438" y="125"/>
                    <a:pt x="487" y="132"/>
                  </a:cubicBezTo>
                  <a:cubicBezTo>
                    <a:pt x="512" y="140"/>
                    <a:pt x="541" y="141"/>
                    <a:pt x="568" y="144"/>
                  </a:cubicBezTo>
                  <a:cubicBezTo>
                    <a:pt x="652" y="141"/>
                    <a:pt x="648" y="118"/>
                    <a:pt x="712" y="75"/>
                  </a:cubicBezTo>
                  <a:cubicBezTo>
                    <a:pt x="719" y="64"/>
                    <a:pt x="743" y="34"/>
                    <a:pt x="754" y="27"/>
                  </a:cubicBezTo>
                  <a:cubicBezTo>
                    <a:pt x="768" y="6"/>
                    <a:pt x="837" y="6"/>
                    <a:pt x="862" y="0"/>
                  </a:cubicBezTo>
                  <a:cubicBezTo>
                    <a:pt x="884" y="2"/>
                    <a:pt x="886" y="27"/>
                    <a:pt x="904" y="39"/>
                  </a:cubicBezTo>
                  <a:cubicBezTo>
                    <a:pt x="908" y="45"/>
                    <a:pt x="912" y="51"/>
                    <a:pt x="916" y="57"/>
                  </a:cubicBezTo>
                  <a:cubicBezTo>
                    <a:pt x="918" y="60"/>
                    <a:pt x="922" y="66"/>
                    <a:pt x="922" y="66"/>
                  </a:cubicBezTo>
                  <a:cubicBezTo>
                    <a:pt x="927" y="114"/>
                    <a:pt x="931" y="162"/>
                    <a:pt x="934" y="210"/>
                  </a:cubicBezTo>
                  <a:cubicBezTo>
                    <a:pt x="929" y="294"/>
                    <a:pt x="922" y="381"/>
                    <a:pt x="949" y="462"/>
                  </a:cubicBezTo>
                  <a:cubicBezTo>
                    <a:pt x="957" y="515"/>
                    <a:pt x="963" y="568"/>
                    <a:pt x="967" y="621"/>
                  </a:cubicBezTo>
                  <a:cubicBezTo>
                    <a:pt x="964" y="703"/>
                    <a:pt x="977" y="696"/>
                    <a:pt x="916" y="711"/>
                  </a:cubicBezTo>
                  <a:cubicBezTo>
                    <a:pt x="858" y="705"/>
                    <a:pt x="908" y="714"/>
                    <a:pt x="880" y="702"/>
                  </a:cubicBezTo>
                  <a:cubicBezTo>
                    <a:pt x="874" y="699"/>
                    <a:pt x="862" y="696"/>
                    <a:pt x="862" y="696"/>
                  </a:cubicBezTo>
                  <a:cubicBezTo>
                    <a:pt x="851" y="680"/>
                    <a:pt x="840" y="667"/>
                    <a:pt x="829" y="651"/>
                  </a:cubicBezTo>
                  <a:cubicBezTo>
                    <a:pt x="812" y="626"/>
                    <a:pt x="817" y="588"/>
                    <a:pt x="790" y="570"/>
                  </a:cubicBezTo>
                  <a:cubicBezTo>
                    <a:pt x="780" y="539"/>
                    <a:pt x="766" y="507"/>
                    <a:pt x="748" y="480"/>
                  </a:cubicBezTo>
                  <a:cubicBezTo>
                    <a:pt x="742" y="449"/>
                    <a:pt x="718" y="387"/>
                    <a:pt x="691" y="369"/>
                  </a:cubicBezTo>
                  <a:cubicBezTo>
                    <a:pt x="674" y="349"/>
                    <a:pt x="673" y="349"/>
                    <a:pt x="643" y="351"/>
                  </a:cubicBezTo>
                  <a:cubicBezTo>
                    <a:pt x="613" y="353"/>
                    <a:pt x="554" y="376"/>
                    <a:pt x="511" y="378"/>
                  </a:cubicBezTo>
                  <a:cubicBezTo>
                    <a:pt x="470" y="376"/>
                    <a:pt x="423" y="378"/>
                    <a:pt x="382" y="366"/>
                  </a:cubicBezTo>
                  <a:cubicBezTo>
                    <a:pt x="327" y="350"/>
                    <a:pt x="282" y="323"/>
                    <a:pt x="223" y="318"/>
                  </a:cubicBezTo>
                  <a:cubicBezTo>
                    <a:pt x="206" y="315"/>
                    <a:pt x="213" y="315"/>
                    <a:pt x="202" y="315"/>
                  </a:cubicBezTo>
                  <a:close/>
                </a:path>
              </a:pathLst>
            </a:custGeom>
            <a:noFill/>
            <a:ln w="349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532" name="Group 39"/>
          <p:cNvGrpSpPr>
            <a:grpSpLocks noChangeAspect="1"/>
          </p:cNvGrpSpPr>
          <p:nvPr/>
        </p:nvGrpSpPr>
        <p:grpSpPr bwMode="auto">
          <a:xfrm>
            <a:off x="5181600" y="2438400"/>
            <a:ext cx="3402013" cy="2286000"/>
            <a:chOff x="2854" y="3039"/>
            <a:chExt cx="1292" cy="868"/>
          </a:xfrm>
        </p:grpSpPr>
        <p:sp>
          <p:nvSpPr>
            <p:cNvPr id="22534" name="Rectangle 38"/>
            <p:cNvSpPr>
              <a:spLocks noChangeArrowheads="1"/>
            </p:cNvSpPr>
            <p:nvPr/>
          </p:nvSpPr>
          <p:spPr bwMode="auto">
            <a:xfrm>
              <a:off x="2854" y="3041"/>
              <a:ext cx="1292" cy="84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2535" name="Picture 30" descr="o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83" y="3039"/>
              <a:ext cx="1218" cy="8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Right Arrow 9"/>
          <p:cNvSpPr/>
          <p:nvPr/>
        </p:nvSpPr>
        <p:spPr>
          <a:xfrm>
            <a:off x="4343400" y="3429000"/>
            <a:ext cx="685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38200" y="4953000"/>
            <a:ext cx="75825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User provides rough indication of foreground region.</a:t>
            </a:r>
          </a:p>
          <a:p>
            <a:endParaRPr lang="en-US" sz="2400" dirty="0"/>
          </a:p>
          <a:p>
            <a:r>
              <a:rPr lang="en-US" sz="2400" dirty="0" smtClean="0"/>
              <a:t>Goal: Automatically provide a pixel-level segmentation.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-12700" y="-30163"/>
            <a:ext cx="6400800" cy="1143001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Grab cuts and graph cuts</a:t>
            </a:r>
          </a:p>
        </p:txBody>
      </p:sp>
      <p:grpSp>
        <p:nvGrpSpPr>
          <p:cNvPr id="23555" name="Group 37"/>
          <p:cNvGrpSpPr>
            <a:grpSpLocks/>
          </p:cNvGrpSpPr>
          <p:nvPr/>
        </p:nvGrpSpPr>
        <p:grpSpPr bwMode="auto">
          <a:xfrm>
            <a:off x="6540500" y="2238375"/>
            <a:ext cx="2084388" cy="1565275"/>
            <a:chOff x="4120" y="1410"/>
            <a:chExt cx="1313" cy="986"/>
          </a:xfrm>
        </p:grpSpPr>
        <p:pic>
          <p:nvPicPr>
            <p:cNvPr id="23573" name="Picture 6" descr="llamaDark"/>
            <p:cNvPicPr>
              <a:picLocks noChangeAspect="1" noChangeArrowheads="1"/>
            </p:cNvPicPr>
            <p:nvPr/>
          </p:nvPicPr>
          <p:blipFill>
            <a:blip r:embed="rId3" cstate="print">
              <a:lum contrast="48000"/>
            </a:blip>
            <a:srcRect/>
            <a:stretch>
              <a:fillRect/>
            </a:stretch>
          </p:blipFill>
          <p:spPr bwMode="auto">
            <a:xfrm>
              <a:off x="4120" y="1410"/>
              <a:ext cx="1313" cy="9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74" name="Rectangle 7"/>
            <p:cNvSpPr>
              <a:spLocks noChangeArrowheads="1"/>
            </p:cNvSpPr>
            <p:nvPr/>
          </p:nvSpPr>
          <p:spPr bwMode="auto">
            <a:xfrm>
              <a:off x="4339" y="1618"/>
              <a:ext cx="800" cy="766"/>
            </a:xfrm>
            <a:prstGeom prst="rect">
              <a:avLst/>
            </a:prstGeom>
            <a:noFill/>
            <a:ln w="508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/>
            </a:p>
          </p:txBody>
        </p:sp>
      </p:grpSp>
      <p:pic>
        <p:nvPicPr>
          <p:cNvPr id="23556" name="Picture 8" descr="llama_GB_bord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9738" y="3870325"/>
            <a:ext cx="1411287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9" descr="llama_MW_bord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2413" y="3876675"/>
            <a:ext cx="1366837" cy="153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10" descr="llama_IS_borde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65600" y="3854450"/>
            <a:ext cx="1371600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9" name="Text Box 15"/>
          <p:cNvSpPr txBox="1">
            <a:spLocks noChangeArrowheads="1"/>
          </p:cNvSpPr>
          <p:nvPr/>
        </p:nvSpPr>
        <p:spPr bwMode="auto">
          <a:xfrm>
            <a:off x="252413" y="2489200"/>
            <a:ext cx="787400" cy="730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latin typeface="Arial Narrow" pitchFamily="34" charset="0"/>
              </a:rPr>
              <a:t>User </a:t>
            </a:r>
            <a:br>
              <a:rPr lang="en-GB" sz="2400">
                <a:latin typeface="Arial Narrow" pitchFamily="34" charset="0"/>
              </a:rPr>
            </a:br>
            <a:r>
              <a:rPr lang="en-GB" sz="2400">
                <a:latin typeface="Arial Narrow" pitchFamily="34" charset="0"/>
              </a:rPr>
              <a:t>Input</a:t>
            </a:r>
          </a:p>
        </p:txBody>
      </p:sp>
      <p:sp>
        <p:nvSpPr>
          <p:cNvPr id="23560" name="Text Box 16"/>
          <p:cNvSpPr txBox="1">
            <a:spLocks noChangeArrowheads="1"/>
          </p:cNvSpPr>
          <p:nvPr/>
        </p:nvSpPr>
        <p:spPr bwMode="auto">
          <a:xfrm>
            <a:off x="177800" y="4295775"/>
            <a:ext cx="1208088" cy="365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latin typeface="Arial Narrow" pitchFamily="34" charset="0"/>
              </a:rPr>
              <a:t>Result</a:t>
            </a:r>
          </a:p>
        </p:txBody>
      </p:sp>
      <p:sp>
        <p:nvSpPr>
          <p:cNvPr id="23561" name="Text Box 17"/>
          <p:cNvSpPr txBox="1">
            <a:spLocks noChangeArrowheads="1"/>
          </p:cNvSpPr>
          <p:nvPr/>
        </p:nvSpPr>
        <p:spPr bwMode="auto">
          <a:xfrm>
            <a:off x="944563" y="1582738"/>
            <a:ext cx="2678112" cy="641350"/>
          </a:xfrm>
          <a:prstGeom prst="rect">
            <a:avLst/>
          </a:prstGeom>
          <a:noFill/>
          <a:ln w="730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000">
                <a:solidFill>
                  <a:srgbClr val="F1AE05"/>
                </a:solidFill>
              </a:rPr>
              <a:t>Magic Wand</a:t>
            </a:r>
            <a:r>
              <a:rPr lang="en-GB" sz="2000"/>
              <a:t> </a:t>
            </a:r>
            <a:br>
              <a:rPr lang="en-GB" sz="2000"/>
            </a:br>
            <a:r>
              <a:rPr lang="en-GB" sz="1600"/>
              <a:t>(198?)</a:t>
            </a:r>
          </a:p>
        </p:txBody>
      </p:sp>
      <p:sp>
        <p:nvSpPr>
          <p:cNvPr id="23562" name="Text Box 18"/>
          <p:cNvSpPr txBox="1">
            <a:spLocks noChangeArrowheads="1"/>
          </p:cNvSpPr>
          <p:nvPr/>
        </p:nvSpPr>
        <p:spPr bwMode="auto">
          <a:xfrm>
            <a:off x="3068638" y="1604963"/>
            <a:ext cx="3744912" cy="641350"/>
          </a:xfrm>
          <a:prstGeom prst="rect">
            <a:avLst/>
          </a:prstGeom>
          <a:noFill/>
          <a:ln w="730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000" dirty="0">
                <a:solidFill>
                  <a:srgbClr val="F1AE05"/>
                </a:solidFill>
              </a:rPr>
              <a:t>Intelligent Scissors</a:t>
            </a:r>
            <a:r>
              <a:rPr lang="en-GB" sz="2000" dirty="0"/>
              <a:t/>
            </a:r>
            <a:br>
              <a:rPr lang="en-GB" sz="2000" dirty="0"/>
            </a:br>
            <a:r>
              <a:rPr lang="en-GB" sz="1600" dirty="0"/>
              <a:t>Mortensen and Barrett (1995)</a:t>
            </a:r>
          </a:p>
        </p:txBody>
      </p:sp>
      <p:sp>
        <p:nvSpPr>
          <p:cNvPr id="23563" name="Text Box 19"/>
          <p:cNvSpPr txBox="1">
            <a:spLocks noChangeArrowheads="1"/>
          </p:cNvSpPr>
          <p:nvPr/>
        </p:nvSpPr>
        <p:spPr bwMode="auto">
          <a:xfrm>
            <a:off x="6902450" y="1700213"/>
            <a:ext cx="1287463" cy="396875"/>
          </a:xfrm>
          <a:prstGeom prst="rect">
            <a:avLst/>
          </a:prstGeom>
          <a:noFill/>
          <a:ln w="730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solidFill>
                  <a:srgbClr val="F1AE05"/>
                </a:solidFill>
              </a:rPr>
              <a:t>GrabCut</a:t>
            </a:r>
          </a:p>
        </p:txBody>
      </p:sp>
      <p:sp>
        <p:nvSpPr>
          <p:cNvPr id="23564" name="Text Box 20"/>
          <p:cNvSpPr txBox="1">
            <a:spLocks noChangeArrowheads="1"/>
          </p:cNvSpPr>
          <p:nvPr/>
        </p:nvSpPr>
        <p:spPr bwMode="auto">
          <a:xfrm>
            <a:off x="1527175" y="5400675"/>
            <a:ext cx="1319213" cy="457200"/>
          </a:xfrm>
          <a:prstGeom prst="rect">
            <a:avLst/>
          </a:prstGeom>
          <a:noFill/>
          <a:ln w="730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rgbClr val="F1AE05"/>
                </a:solidFill>
              </a:rPr>
              <a:t>Regions</a:t>
            </a:r>
          </a:p>
        </p:txBody>
      </p:sp>
      <p:sp>
        <p:nvSpPr>
          <p:cNvPr id="23565" name="Text Box 21"/>
          <p:cNvSpPr txBox="1">
            <a:spLocks noChangeArrowheads="1"/>
          </p:cNvSpPr>
          <p:nvPr/>
        </p:nvSpPr>
        <p:spPr bwMode="auto">
          <a:xfrm>
            <a:off x="4100513" y="5429250"/>
            <a:ext cx="1893887" cy="457200"/>
          </a:xfrm>
          <a:prstGeom prst="rect">
            <a:avLst/>
          </a:prstGeom>
          <a:noFill/>
          <a:ln w="730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rgbClr val="F1AE05"/>
                </a:solidFill>
              </a:rPr>
              <a:t>Boundary</a:t>
            </a:r>
          </a:p>
        </p:txBody>
      </p:sp>
      <p:sp>
        <p:nvSpPr>
          <p:cNvPr id="23566" name="Text Box 22"/>
          <p:cNvSpPr txBox="1">
            <a:spLocks noChangeArrowheads="1"/>
          </p:cNvSpPr>
          <p:nvPr/>
        </p:nvSpPr>
        <p:spPr bwMode="auto">
          <a:xfrm>
            <a:off x="5970588" y="5413375"/>
            <a:ext cx="3030537" cy="457200"/>
          </a:xfrm>
          <a:prstGeom prst="rect">
            <a:avLst/>
          </a:prstGeom>
          <a:noFill/>
          <a:ln w="730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rgbClr val="F1AE05"/>
                </a:solidFill>
              </a:rPr>
              <a:t>Regions &amp; Boundary</a:t>
            </a:r>
          </a:p>
        </p:txBody>
      </p:sp>
      <p:grpSp>
        <p:nvGrpSpPr>
          <p:cNvPr id="23567" name="Group 36"/>
          <p:cNvGrpSpPr>
            <a:grpSpLocks/>
          </p:cNvGrpSpPr>
          <p:nvPr/>
        </p:nvGrpSpPr>
        <p:grpSpPr bwMode="auto">
          <a:xfrm>
            <a:off x="3819525" y="2220913"/>
            <a:ext cx="2092325" cy="1657350"/>
            <a:chOff x="2406" y="1399"/>
            <a:chExt cx="1318" cy="1044"/>
          </a:xfrm>
        </p:grpSpPr>
        <p:pic>
          <p:nvPicPr>
            <p:cNvPr id="23570" name="Picture 32" descr="llama"/>
            <p:cNvPicPr>
              <a:picLocks noChangeAspect="1" noChangeArrowheads="1"/>
            </p:cNvPicPr>
            <p:nvPr/>
          </p:nvPicPr>
          <p:blipFill>
            <a:blip r:embed="rId7" cstate="print">
              <a:lum contrast="-36000"/>
            </a:blip>
            <a:srcRect r="578"/>
            <a:stretch>
              <a:fillRect/>
            </a:stretch>
          </p:blipFill>
          <p:spPr bwMode="auto">
            <a:xfrm>
              <a:off x="2406" y="1399"/>
              <a:ext cx="1318" cy="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71" name="Freeform 33"/>
            <p:cNvSpPr>
              <a:spLocks/>
            </p:cNvSpPr>
            <p:nvPr/>
          </p:nvSpPr>
          <p:spPr bwMode="auto">
            <a:xfrm>
              <a:off x="2683" y="1670"/>
              <a:ext cx="696" cy="773"/>
            </a:xfrm>
            <a:custGeom>
              <a:avLst/>
              <a:gdLst>
                <a:gd name="T0" fmla="*/ 36 w 696"/>
                <a:gd name="T1" fmla="*/ 699 h 773"/>
                <a:gd name="T2" fmla="*/ 57 w 696"/>
                <a:gd name="T3" fmla="*/ 600 h 773"/>
                <a:gd name="T4" fmla="*/ 57 w 696"/>
                <a:gd name="T5" fmla="*/ 489 h 773"/>
                <a:gd name="T6" fmla="*/ 66 w 696"/>
                <a:gd name="T7" fmla="*/ 396 h 773"/>
                <a:gd name="T8" fmla="*/ 105 w 696"/>
                <a:gd name="T9" fmla="*/ 183 h 773"/>
                <a:gd name="T10" fmla="*/ 27 w 696"/>
                <a:gd name="T11" fmla="*/ 120 h 773"/>
                <a:gd name="T12" fmla="*/ 0 w 696"/>
                <a:gd name="T13" fmla="*/ 75 h 773"/>
                <a:gd name="T14" fmla="*/ 21 w 696"/>
                <a:gd name="T15" fmla="*/ 6 h 773"/>
                <a:gd name="T16" fmla="*/ 165 w 696"/>
                <a:gd name="T17" fmla="*/ 48 h 773"/>
                <a:gd name="T18" fmla="*/ 324 w 696"/>
                <a:gd name="T19" fmla="*/ 30 h 773"/>
                <a:gd name="T20" fmla="*/ 508 w 696"/>
                <a:gd name="T21" fmla="*/ 94 h 773"/>
                <a:gd name="T22" fmla="*/ 569 w 696"/>
                <a:gd name="T23" fmla="*/ 118 h 773"/>
                <a:gd name="T24" fmla="*/ 639 w 696"/>
                <a:gd name="T25" fmla="*/ 155 h 773"/>
                <a:gd name="T26" fmla="*/ 681 w 696"/>
                <a:gd name="T27" fmla="*/ 207 h 773"/>
                <a:gd name="T28" fmla="*/ 696 w 696"/>
                <a:gd name="T29" fmla="*/ 297 h 773"/>
                <a:gd name="T30" fmla="*/ 588 w 696"/>
                <a:gd name="T31" fmla="*/ 378 h 773"/>
                <a:gd name="T32" fmla="*/ 457 w 696"/>
                <a:gd name="T33" fmla="*/ 405 h 773"/>
                <a:gd name="T34" fmla="*/ 438 w 696"/>
                <a:gd name="T35" fmla="*/ 448 h 773"/>
                <a:gd name="T36" fmla="*/ 494 w 696"/>
                <a:gd name="T37" fmla="*/ 721 h 773"/>
                <a:gd name="T38" fmla="*/ 205 w 696"/>
                <a:gd name="T39" fmla="*/ 759 h 773"/>
                <a:gd name="T40" fmla="*/ 47 w 696"/>
                <a:gd name="T41" fmla="*/ 735 h 773"/>
                <a:gd name="T42" fmla="*/ 36 w 696"/>
                <a:gd name="T43" fmla="*/ 699 h 77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96"/>
                <a:gd name="T67" fmla="*/ 0 h 773"/>
                <a:gd name="T68" fmla="*/ 696 w 696"/>
                <a:gd name="T69" fmla="*/ 773 h 77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96" h="773">
                  <a:moveTo>
                    <a:pt x="36" y="699"/>
                  </a:moveTo>
                  <a:cubicBezTo>
                    <a:pt x="26" y="669"/>
                    <a:pt x="47" y="631"/>
                    <a:pt x="57" y="600"/>
                  </a:cubicBezTo>
                  <a:cubicBezTo>
                    <a:pt x="59" y="541"/>
                    <a:pt x="48" y="544"/>
                    <a:pt x="57" y="489"/>
                  </a:cubicBezTo>
                  <a:cubicBezTo>
                    <a:pt x="59" y="474"/>
                    <a:pt x="63" y="411"/>
                    <a:pt x="66" y="396"/>
                  </a:cubicBezTo>
                  <a:cubicBezTo>
                    <a:pt x="76" y="353"/>
                    <a:pt x="113" y="227"/>
                    <a:pt x="105" y="183"/>
                  </a:cubicBezTo>
                  <a:cubicBezTo>
                    <a:pt x="83" y="149"/>
                    <a:pt x="49" y="142"/>
                    <a:pt x="27" y="120"/>
                  </a:cubicBezTo>
                  <a:cubicBezTo>
                    <a:pt x="22" y="105"/>
                    <a:pt x="5" y="91"/>
                    <a:pt x="0" y="75"/>
                  </a:cubicBezTo>
                  <a:cubicBezTo>
                    <a:pt x="2" y="58"/>
                    <a:pt x="13" y="21"/>
                    <a:pt x="21" y="6"/>
                  </a:cubicBezTo>
                  <a:cubicBezTo>
                    <a:pt x="65" y="0"/>
                    <a:pt x="98" y="43"/>
                    <a:pt x="165" y="48"/>
                  </a:cubicBezTo>
                  <a:cubicBezTo>
                    <a:pt x="207" y="62"/>
                    <a:pt x="281" y="24"/>
                    <a:pt x="324" y="30"/>
                  </a:cubicBezTo>
                  <a:cubicBezTo>
                    <a:pt x="361" y="43"/>
                    <a:pt x="470" y="85"/>
                    <a:pt x="508" y="94"/>
                  </a:cubicBezTo>
                  <a:cubicBezTo>
                    <a:pt x="527" y="107"/>
                    <a:pt x="550" y="105"/>
                    <a:pt x="569" y="118"/>
                  </a:cubicBezTo>
                  <a:cubicBezTo>
                    <a:pt x="591" y="133"/>
                    <a:pt x="617" y="140"/>
                    <a:pt x="639" y="155"/>
                  </a:cubicBezTo>
                  <a:cubicBezTo>
                    <a:pt x="658" y="170"/>
                    <a:pt x="668" y="184"/>
                    <a:pt x="681" y="207"/>
                  </a:cubicBezTo>
                  <a:cubicBezTo>
                    <a:pt x="690" y="237"/>
                    <a:pt x="680" y="271"/>
                    <a:pt x="696" y="297"/>
                  </a:cubicBezTo>
                  <a:cubicBezTo>
                    <a:pt x="694" y="327"/>
                    <a:pt x="624" y="366"/>
                    <a:pt x="588" y="378"/>
                  </a:cubicBezTo>
                  <a:cubicBezTo>
                    <a:pt x="525" y="376"/>
                    <a:pt x="516" y="365"/>
                    <a:pt x="457" y="405"/>
                  </a:cubicBezTo>
                  <a:cubicBezTo>
                    <a:pt x="449" y="418"/>
                    <a:pt x="438" y="448"/>
                    <a:pt x="438" y="448"/>
                  </a:cubicBezTo>
                  <a:cubicBezTo>
                    <a:pt x="440" y="489"/>
                    <a:pt x="431" y="678"/>
                    <a:pt x="494" y="721"/>
                  </a:cubicBezTo>
                  <a:cubicBezTo>
                    <a:pt x="455" y="773"/>
                    <a:pt x="279" y="757"/>
                    <a:pt x="205" y="759"/>
                  </a:cubicBezTo>
                  <a:cubicBezTo>
                    <a:pt x="133" y="755"/>
                    <a:pt x="105" y="755"/>
                    <a:pt x="47" y="735"/>
                  </a:cubicBezTo>
                  <a:cubicBezTo>
                    <a:pt x="42" y="728"/>
                    <a:pt x="36" y="680"/>
                    <a:pt x="36" y="699"/>
                  </a:cubicBezTo>
                  <a:close/>
                </a:path>
              </a:pathLst>
            </a:cu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3572" name="Freeform 34"/>
            <p:cNvSpPr>
              <a:spLocks/>
            </p:cNvSpPr>
            <p:nvPr/>
          </p:nvSpPr>
          <p:spPr bwMode="auto">
            <a:xfrm>
              <a:off x="2787" y="1781"/>
              <a:ext cx="497" cy="613"/>
            </a:xfrm>
            <a:custGeom>
              <a:avLst/>
              <a:gdLst>
                <a:gd name="T0" fmla="*/ 13 w 497"/>
                <a:gd name="T1" fmla="*/ 591 h 613"/>
                <a:gd name="T2" fmla="*/ 49 w 497"/>
                <a:gd name="T3" fmla="*/ 465 h 613"/>
                <a:gd name="T4" fmla="*/ 40 w 497"/>
                <a:gd name="T5" fmla="*/ 297 h 613"/>
                <a:gd name="T6" fmla="*/ 90 w 497"/>
                <a:gd name="T7" fmla="*/ 122 h 613"/>
                <a:gd name="T8" fmla="*/ 90 w 497"/>
                <a:gd name="T9" fmla="*/ 122 h 613"/>
                <a:gd name="T10" fmla="*/ 118 w 497"/>
                <a:gd name="T11" fmla="*/ 45 h 613"/>
                <a:gd name="T12" fmla="*/ 190 w 497"/>
                <a:gd name="T13" fmla="*/ 0 h 613"/>
                <a:gd name="T14" fmla="*/ 412 w 497"/>
                <a:gd name="T15" fmla="*/ 66 h 613"/>
                <a:gd name="T16" fmla="*/ 493 w 497"/>
                <a:gd name="T17" fmla="*/ 135 h 613"/>
                <a:gd name="T18" fmla="*/ 436 w 497"/>
                <a:gd name="T19" fmla="*/ 183 h 613"/>
                <a:gd name="T20" fmla="*/ 319 w 497"/>
                <a:gd name="T21" fmla="*/ 207 h 613"/>
                <a:gd name="T22" fmla="*/ 231 w 497"/>
                <a:gd name="T23" fmla="*/ 312 h 613"/>
                <a:gd name="T24" fmla="*/ 253 w 497"/>
                <a:gd name="T25" fmla="*/ 528 h 613"/>
                <a:gd name="T26" fmla="*/ 247 w 497"/>
                <a:gd name="T27" fmla="*/ 588 h 613"/>
                <a:gd name="T28" fmla="*/ 13 w 497"/>
                <a:gd name="T29" fmla="*/ 591 h 61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97"/>
                <a:gd name="T46" fmla="*/ 0 h 613"/>
                <a:gd name="T47" fmla="*/ 497 w 497"/>
                <a:gd name="T48" fmla="*/ 613 h 61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97" h="613">
                  <a:moveTo>
                    <a:pt x="13" y="591"/>
                  </a:moveTo>
                  <a:cubicBezTo>
                    <a:pt x="0" y="553"/>
                    <a:pt x="42" y="503"/>
                    <a:pt x="49" y="465"/>
                  </a:cubicBezTo>
                  <a:cubicBezTo>
                    <a:pt x="44" y="401"/>
                    <a:pt x="45" y="361"/>
                    <a:pt x="40" y="297"/>
                  </a:cubicBezTo>
                  <a:cubicBezTo>
                    <a:pt x="45" y="175"/>
                    <a:pt x="67" y="191"/>
                    <a:pt x="90" y="122"/>
                  </a:cubicBezTo>
                  <a:cubicBezTo>
                    <a:pt x="91" y="120"/>
                    <a:pt x="102" y="49"/>
                    <a:pt x="118" y="45"/>
                  </a:cubicBezTo>
                  <a:cubicBezTo>
                    <a:pt x="139" y="39"/>
                    <a:pt x="168" y="1"/>
                    <a:pt x="190" y="0"/>
                  </a:cubicBezTo>
                  <a:cubicBezTo>
                    <a:pt x="259" y="10"/>
                    <a:pt x="343" y="49"/>
                    <a:pt x="412" y="66"/>
                  </a:cubicBezTo>
                  <a:cubicBezTo>
                    <a:pt x="450" y="86"/>
                    <a:pt x="489" y="116"/>
                    <a:pt x="493" y="135"/>
                  </a:cubicBezTo>
                  <a:cubicBezTo>
                    <a:pt x="497" y="154"/>
                    <a:pt x="465" y="171"/>
                    <a:pt x="436" y="183"/>
                  </a:cubicBezTo>
                  <a:cubicBezTo>
                    <a:pt x="409" y="186"/>
                    <a:pt x="345" y="205"/>
                    <a:pt x="319" y="207"/>
                  </a:cubicBezTo>
                  <a:cubicBezTo>
                    <a:pt x="260" y="226"/>
                    <a:pt x="245" y="256"/>
                    <a:pt x="231" y="312"/>
                  </a:cubicBezTo>
                  <a:cubicBezTo>
                    <a:pt x="233" y="395"/>
                    <a:pt x="238" y="453"/>
                    <a:pt x="253" y="528"/>
                  </a:cubicBezTo>
                  <a:cubicBezTo>
                    <a:pt x="253" y="575"/>
                    <a:pt x="261" y="580"/>
                    <a:pt x="247" y="588"/>
                  </a:cubicBezTo>
                  <a:cubicBezTo>
                    <a:pt x="207" y="598"/>
                    <a:pt x="43" y="613"/>
                    <a:pt x="13" y="591"/>
                  </a:cubicBezTo>
                  <a:close/>
                </a:path>
              </a:pathLst>
            </a:cu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pic>
        <p:nvPicPr>
          <p:cNvPr id="23568" name="Picture 35" descr="Picture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03325" y="2205038"/>
            <a:ext cx="2090738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9" name="TextBox 25"/>
          <p:cNvSpPr txBox="1">
            <a:spLocks noChangeArrowheads="1"/>
          </p:cNvSpPr>
          <p:nvPr/>
        </p:nvSpPr>
        <p:spPr bwMode="auto">
          <a:xfrm>
            <a:off x="7239000" y="6488113"/>
            <a:ext cx="1905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Source: Rother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400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Colour Model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5225" y="5083175"/>
            <a:ext cx="6216650" cy="4111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z="2000" smtClean="0"/>
              <a:t>Gaussian Mixture Model </a:t>
            </a:r>
            <a:r>
              <a:rPr lang="en-GB" sz="1800" smtClean="0"/>
              <a:t>(typically 5-8 components)</a:t>
            </a:r>
          </a:p>
        </p:txBody>
      </p:sp>
      <p:pic>
        <p:nvPicPr>
          <p:cNvPr id="24580" name="Picture 5" descr="h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3200400"/>
            <a:ext cx="2155825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Text Box 10"/>
          <p:cNvSpPr txBox="1">
            <a:spLocks noChangeArrowheads="1"/>
          </p:cNvSpPr>
          <p:nvPr/>
        </p:nvSpPr>
        <p:spPr bwMode="auto">
          <a:xfrm>
            <a:off x="3660775" y="3467100"/>
            <a:ext cx="996950" cy="425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b="1">
                <a:solidFill>
                  <a:srgbClr val="FF0000"/>
                </a:solidFill>
                <a:latin typeface="Arial Narrow" pitchFamily="34" charset="0"/>
              </a:rPr>
              <a:t>Foreground &amp;</a:t>
            </a:r>
            <a:br>
              <a:rPr lang="en-GB" sz="1400" b="1">
                <a:solidFill>
                  <a:srgbClr val="FF0000"/>
                </a:solidFill>
                <a:latin typeface="Arial Narrow" pitchFamily="34" charset="0"/>
              </a:rPr>
            </a:br>
            <a:r>
              <a:rPr lang="en-GB" sz="1400" b="1">
                <a:solidFill>
                  <a:srgbClr val="FF0000"/>
                </a:solidFill>
                <a:latin typeface="Arial Narrow" pitchFamily="34" charset="0"/>
              </a:rPr>
              <a:t>Background</a:t>
            </a:r>
          </a:p>
        </p:txBody>
      </p:sp>
      <p:sp>
        <p:nvSpPr>
          <p:cNvPr id="24582" name="Text Box 11"/>
          <p:cNvSpPr txBox="1">
            <a:spLocks noChangeArrowheads="1"/>
          </p:cNvSpPr>
          <p:nvPr/>
        </p:nvSpPr>
        <p:spPr bwMode="auto">
          <a:xfrm>
            <a:off x="4360862" y="4635500"/>
            <a:ext cx="995363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b="1">
                <a:solidFill>
                  <a:srgbClr val="0000CC"/>
                </a:solidFill>
                <a:latin typeface="Arial Narrow" pitchFamily="34" charset="0"/>
              </a:rPr>
              <a:t>Background</a:t>
            </a:r>
          </a:p>
        </p:txBody>
      </p:sp>
      <p:sp>
        <p:nvSpPr>
          <p:cNvPr id="24586" name="Text Box 14"/>
          <p:cNvSpPr txBox="1">
            <a:spLocks noChangeArrowheads="1"/>
          </p:cNvSpPr>
          <p:nvPr/>
        </p:nvSpPr>
        <p:spPr bwMode="auto">
          <a:xfrm>
            <a:off x="5314950" y="4594225"/>
            <a:ext cx="19685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solidFill>
                  <a:srgbClr val="000000"/>
                </a:solidFill>
                <a:latin typeface="Arial Narrow" pitchFamily="34" charset="0"/>
              </a:rPr>
              <a:t>G</a:t>
            </a:r>
          </a:p>
        </p:txBody>
      </p:sp>
      <p:grpSp>
        <p:nvGrpSpPr>
          <p:cNvPr id="24587" name="Group 27"/>
          <p:cNvGrpSpPr>
            <a:grpSpLocks/>
          </p:cNvGrpSpPr>
          <p:nvPr/>
        </p:nvGrpSpPr>
        <p:grpSpPr bwMode="auto">
          <a:xfrm>
            <a:off x="3313112" y="1466850"/>
            <a:ext cx="2390775" cy="1608138"/>
            <a:chOff x="665" y="1135"/>
            <a:chExt cx="1806" cy="1206"/>
          </a:xfrm>
        </p:grpSpPr>
        <p:pic>
          <p:nvPicPr>
            <p:cNvPr id="24596" name="Picture 18" descr="12408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65" y="1135"/>
              <a:ext cx="1806" cy="1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597" name="Rectangle 23"/>
            <p:cNvSpPr>
              <a:spLocks noChangeArrowheads="1"/>
            </p:cNvSpPr>
            <p:nvPr/>
          </p:nvSpPr>
          <p:spPr bwMode="auto">
            <a:xfrm>
              <a:off x="665" y="1135"/>
              <a:ext cx="95" cy="1206"/>
            </a:xfrm>
            <a:prstGeom prst="rect">
              <a:avLst/>
            </a:prstGeom>
            <a:solidFill>
              <a:srgbClr val="0000FF">
                <a:alpha val="4901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8" name="Rectangle 24"/>
            <p:cNvSpPr>
              <a:spLocks noChangeArrowheads="1"/>
            </p:cNvSpPr>
            <p:nvPr/>
          </p:nvSpPr>
          <p:spPr bwMode="auto">
            <a:xfrm>
              <a:off x="2284" y="1135"/>
              <a:ext cx="187" cy="1206"/>
            </a:xfrm>
            <a:prstGeom prst="rect">
              <a:avLst/>
            </a:prstGeom>
            <a:solidFill>
              <a:srgbClr val="0000FF">
                <a:alpha val="4901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9" name="Rectangle 25"/>
            <p:cNvSpPr>
              <a:spLocks noChangeArrowheads="1"/>
            </p:cNvSpPr>
            <p:nvPr/>
          </p:nvSpPr>
          <p:spPr bwMode="auto">
            <a:xfrm>
              <a:off x="760" y="1135"/>
              <a:ext cx="1524" cy="83"/>
            </a:xfrm>
            <a:prstGeom prst="rect">
              <a:avLst/>
            </a:prstGeom>
            <a:solidFill>
              <a:srgbClr val="0000FF">
                <a:alpha val="4901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0" name="Rectangle 26"/>
            <p:cNvSpPr>
              <a:spLocks noChangeArrowheads="1"/>
            </p:cNvSpPr>
            <p:nvPr/>
          </p:nvSpPr>
          <p:spPr bwMode="auto">
            <a:xfrm>
              <a:off x="760" y="2286"/>
              <a:ext cx="1524" cy="55"/>
            </a:xfrm>
            <a:prstGeom prst="rect">
              <a:avLst/>
            </a:prstGeom>
            <a:solidFill>
              <a:srgbClr val="0000FF">
                <a:alpha val="4901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590" name="Text Box 39"/>
          <p:cNvSpPr txBox="1">
            <a:spLocks noChangeArrowheads="1"/>
          </p:cNvSpPr>
          <p:nvPr/>
        </p:nvSpPr>
        <p:spPr bwMode="auto">
          <a:xfrm>
            <a:off x="3514725" y="3222625"/>
            <a:ext cx="19685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solidFill>
                  <a:srgbClr val="000000"/>
                </a:solidFill>
                <a:latin typeface="Arial Narrow" pitchFamily="34" charset="0"/>
              </a:rPr>
              <a:t>R</a:t>
            </a:r>
          </a:p>
        </p:txBody>
      </p:sp>
      <p:sp>
        <p:nvSpPr>
          <p:cNvPr id="24595" name="TextBox 27"/>
          <p:cNvSpPr txBox="1">
            <a:spLocks noChangeArrowheads="1"/>
          </p:cNvSpPr>
          <p:nvPr/>
        </p:nvSpPr>
        <p:spPr bwMode="auto">
          <a:xfrm>
            <a:off x="7239000" y="6488113"/>
            <a:ext cx="1905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Source: Rother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Logistics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HW 3 grades released</a:t>
            </a:r>
          </a:p>
          <a:p>
            <a:endParaRPr lang="en-US" dirty="0"/>
          </a:p>
          <a:p>
            <a:r>
              <a:rPr lang="en-US" dirty="0" smtClean="0"/>
              <a:t>HW 4 due next Monday</a:t>
            </a:r>
          </a:p>
          <a:p>
            <a:endParaRPr lang="en-US" dirty="0"/>
          </a:p>
          <a:p>
            <a:r>
              <a:rPr lang="en-US" dirty="0" smtClean="0"/>
              <a:t>Final project proposals due Friday (by email)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60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Picture8"/>
          <p:cNvPicPr>
            <a:picLocks noChangeAspect="1" noChangeArrowheads="1"/>
          </p:cNvPicPr>
          <p:nvPr/>
        </p:nvPicPr>
        <p:blipFill>
          <a:blip r:embed="rId3" cstate="print"/>
          <a:srcRect t="49146"/>
          <a:stretch>
            <a:fillRect/>
          </a:stretch>
        </p:blipFill>
        <p:spPr bwMode="auto">
          <a:xfrm>
            <a:off x="3724275" y="2171700"/>
            <a:ext cx="4835525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944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629400" cy="1343025"/>
          </a:xfrm>
        </p:spPr>
        <p:txBody>
          <a:bodyPr/>
          <a:lstStyle/>
          <a:p>
            <a:pPr eaLnBrk="1" hangingPunct="1">
              <a:defRPr/>
            </a:pPr>
            <a:r>
              <a:rPr lang="en-GB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Graph cuts</a:t>
            </a:r>
            <a:br>
              <a:rPr lang="en-GB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GB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en-GB" sz="2000" dirty="0" err="1" smtClean="0">
                <a:solidFill>
                  <a:srgbClr val="F1AE0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Boykov</a:t>
            </a:r>
            <a:r>
              <a:rPr lang="en-GB" sz="2000" dirty="0" smtClean="0">
                <a:solidFill>
                  <a:srgbClr val="F1AE0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and Jolly (2001)</a:t>
            </a:r>
          </a:p>
        </p:txBody>
      </p:sp>
      <p:sp>
        <p:nvSpPr>
          <p:cNvPr id="189448" name="Text Box 8"/>
          <p:cNvSpPr txBox="1">
            <a:spLocks noChangeArrowheads="1"/>
          </p:cNvSpPr>
          <p:nvPr/>
        </p:nvSpPr>
        <p:spPr bwMode="auto">
          <a:xfrm>
            <a:off x="1379538" y="1568450"/>
            <a:ext cx="1042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Image</a:t>
            </a:r>
          </a:p>
        </p:txBody>
      </p:sp>
      <p:grpSp>
        <p:nvGrpSpPr>
          <p:cNvPr id="25605" name="Group 9"/>
          <p:cNvGrpSpPr>
            <a:grpSpLocks/>
          </p:cNvGrpSpPr>
          <p:nvPr/>
        </p:nvGrpSpPr>
        <p:grpSpPr bwMode="auto">
          <a:xfrm>
            <a:off x="4408488" y="3260725"/>
            <a:ext cx="3478212" cy="7938"/>
            <a:chOff x="2777" y="2054"/>
            <a:chExt cx="2191" cy="5"/>
          </a:xfrm>
        </p:grpSpPr>
        <p:sp>
          <p:nvSpPr>
            <p:cNvPr id="25647" name="Line 10"/>
            <p:cNvSpPr>
              <a:spLocks noChangeShapeType="1"/>
            </p:cNvSpPr>
            <p:nvPr/>
          </p:nvSpPr>
          <p:spPr bwMode="auto">
            <a:xfrm flipV="1">
              <a:off x="3178" y="2054"/>
              <a:ext cx="198" cy="0"/>
            </a:xfrm>
            <a:prstGeom prst="line">
              <a:avLst/>
            </a:prstGeom>
            <a:noFill/>
            <a:ln w="19050">
              <a:solidFill>
                <a:srgbClr val="FFFF99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48" name="Line 11"/>
            <p:cNvSpPr>
              <a:spLocks noChangeShapeType="1"/>
            </p:cNvSpPr>
            <p:nvPr/>
          </p:nvSpPr>
          <p:spPr bwMode="auto">
            <a:xfrm flipV="1">
              <a:off x="4370" y="2054"/>
              <a:ext cx="198" cy="0"/>
            </a:xfrm>
            <a:prstGeom prst="line">
              <a:avLst/>
            </a:prstGeom>
            <a:noFill/>
            <a:ln w="19050">
              <a:solidFill>
                <a:srgbClr val="FFFF99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49" name="Line 12"/>
            <p:cNvSpPr>
              <a:spLocks noChangeShapeType="1"/>
            </p:cNvSpPr>
            <p:nvPr/>
          </p:nvSpPr>
          <p:spPr bwMode="auto">
            <a:xfrm flipV="1">
              <a:off x="3569" y="2054"/>
              <a:ext cx="198" cy="0"/>
            </a:xfrm>
            <a:prstGeom prst="line">
              <a:avLst/>
            </a:prstGeom>
            <a:noFill/>
            <a:ln w="38100">
              <a:solidFill>
                <a:srgbClr val="FFFF99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50" name="Line 13"/>
            <p:cNvSpPr>
              <a:spLocks noChangeShapeType="1"/>
            </p:cNvSpPr>
            <p:nvPr/>
          </p:nvSpPr>
          <p:spPr bwMode="auto">
            <a:xfrm flipV="1">
              <a:off x="3966" y="2054"/>
              <a:ext cx="198" cy="0"/>
            </a:xfrm>
            <a:prstGeom prst="line">
              <a:avLst/>
            </a:prstGeom>
            <a:noFill/>
            <a:ln w="38100">
              <a:solidFill>
                <a:srgbClr val="FFFF99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51" name="Line 14"/>
            <p:cNvSpPr>
              <a:spLocks noChangeShapeType="1"/>
            </p:cNvSpPr>
            <p:nvPr/>
          </p:nvSpPr>
          <p:spPr bwMode="auto">
            <a:xfrm flipV="1">
              <a:off x="4770" y="2059"/>
              <a:ext cx="198" cy="0"/>
            </a:xfrm>
            <a:prstGeom prst="line">
              <a:avLst/>
            </a:prstGeom>
            <a:noFill/>
            <a:ln w="38100">
              <a:solidFill>
                <a:srgbClr val="FFFF99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52" name="Line 15"/>
            <p:cNvSpPr>
              <a:spLocks noChangeShapeType="1"/>
            </p:cNvSpPr>
            <p:nvPr/>
          </p:nvSpPr>
          <p:spPr bwMode="auto">
            <a:xfrm flipV="1">
              <a:off x="2777" y="2058"/>
              <a:ext cx="198" cy="0"/>
            </a:xfrm>
            <a:prstGeom prst="line">
              <a:avLst/>
            </a:prstGeom>
            <a:noFill/>
            <a:ln w="38100">
              <a:solidFill>
                <a:srgbClr val="FFFF99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606" name="Group 16"/>
          <p:cNvGrpSpPr>
            <a:grpSpLocks/>
          </p:cNvGrpSpPr>
          <p:nvPr/>
        </p:nvGrpSpPr>
        <p:grpSpPr bwMode="auto">
          <a:xfrm>
            <a:off x="4333875" y="2063750"/>
            <a:ext cx="3602038" cy="1114425"/>
            <a:chOff x="2730" y="1300"/>
            <a:chExt cx="2269" cy="702"/>
          </a:xfrm>
        </p:grpSpPr>
        <p:sp>
          <p:nvSpPr>
            <p:cNvPr id="25640" name="Line 17"/>
            <p:cNvSpPr>
              <a:spLocks noChangeShapeType="1"/>
            </p:cNvSpPr>
            <p:nvPr/>
          </p:nvSpPr>
          <p:spPr bwMode="auto">
            <a:xfrm rot="10800000" flipH="1" flipV="1">
              <a:off x="3929" y="1321"/>
              <a:ext cx="689" cy="64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41" name="Line 18"/>
            <p:cNvSpPr>
              <a:spLocks noChangeShapeType="1"/>
            </p:cNvSpPr>
            <p:nvPr/>
          </p:nvSpPr>
          <p:spPr bwMode="auto">
            <a:xfrm rot="10800000" flipH="1" flipV="1">
              <a:off x="3913" y="1339"/>
              <a:ext cx="346" cy="617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42" name="Line 19"/>
            <p:cNvSpPr>
              <a:spLocks noChangeShapeType="1"/>
            </p:cNvSpPr>
            <p:nvPr/>
          </p:nvSpPr>
          <p:spPr bwMode="auto">
            <a:xfrm rot="10800000" flipH="1" flipV="1">
              <a:off x="3873" y="1345"/>
              <a:ext cx="0" cy="614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43" name="Line 20"/>
            <p:cNvSpPr>
              <a:spLocks noChangeShapeType="1"/>
            </p:cNvSpPr>
            <p:nvPr/>
          </p:nvSpPr>
          <p:spPr bwMode="auto">
            <a:xfrm rot="10800000" flipV="1">
              <a:off x="3503" y="1345"/>
              <a:ext cx="347" cy="63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44" name="Line 21"/>
            <p:cNvSpPr>
              <a:spLocks noChangeShapeType="1"/>
            </p:cNvSpPr>
            <p:nvPr/>
          </p:nvSpPr>
          <p:spPr bwMode="auto">
            <a:xfrm rot="10800000" flipV="1">
              <a:off x="3129" y="1318"/>
              <a:ext cx="693" cy="65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45" name="Line 22"/>
            <p:cNvSpPr>
              <a:spLocks noChangeShapeType="1"/>
            </p:cNvSpPr>
            <p:nvPr/>
          </p:nvSpPr>
          <p:spPr bwMode="auto">
            <a:xfrm rot="10800000" flipV="1">
              <a:off x="2730" y="1303"/>
              <a:ext cx="1074" cy="66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46" name="Line 23"/>
            <p:cNvSpPr>
              <a:spLocks noChangeShapeType="1"/>
            </p:cNvSpPr>
            <p:nvPr/>
          </p:nvSpPr>
          <p:spPr bwMode="auto">
            <a:xfrm rot="10800000" flipH="1" flipV="1">
              <a:off x="3956" y="1300"/>
              <a:ext cx="1043" cy="70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607" name="Group 24"/>
          <p:cNvGrpSpPr>
            <a:grpSpLocks/>
          </p:cNvGrpSpPr>
          <p:nvPr/>
        </p:nvGrpSpPr>
        <p:grpSpPr bwMode="auto">
          <a:xfrm>
            <a:off x="4348163" y="3400425"/>
            <a:ext cx="3621087" cy="1155700"/>
            <a:chOff x="2739" y="2142"/>
            <a:chExt cx="2281" cy="728"/>
          </a:xfrm>
        </p:grpSpPr>
        <p:sp>
          <p:nvSpPr>
            <p:cNvPr id="25633" name="Line 25"/>
            <p:cNvSpPr>
              <a:spLocks noChangeShapeType="1"/>
            </p:cNvSpPr>
            <p:nvPr/>
          </p:nvSpPr>
          <p:spPr bwMode="auto">
            <a:xfrm flipH="1" flipV="1">
              <a:off x="3112" y="2157"/>
              <a:ext cx="698" cy="663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34" name="Line 26"/>
            <p:cNvSpPr>
              <a:spLocks noChangeShapeType="1"/>
            </p:cNvSpPr>
            <p:nvPr/>
          </p:nvSpPr>
          <p:spPr bwMode="auto">
            <a:xfrm flipH="1" flipV="1">
              <a:off x="3492" y="2173"/>
              <a:ext cx="361" cy="62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35" name="Line 27"/>
            <p:cNvSpPr>
              <a:spLocks noChangeShapeType="1"/>
            </p:cNvSpPr>
            <p:nvPr/>
          </p:nvSpPr>
          <p:spPr bwMode="auto">
            <a:xfrm flipH="1" flipV="1">
              <a:off x="3877" y="2170"/>
              <a:ext cx="0" cy="61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36" name="Line 28"/>
            <p:cNvSpPr>
              <a:spLocks noChangeShapeType="1"/>
            </p:cNvSpPr>
            <p:nvPr/>
          </p:nvSpPr>
          <p:spPr bwMode="auto">
            <a:xfrm flipV="1">
              <a:off x="3902" y="2166"/>
              <a:ext cx="353" cy="62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37" name="Line 29"/>
            <p:cNvSpPr>
              <a:spLocks noChangeShapeType="1"/>
            </p:cNvSpPr>
            <p:nvPr/>
          </p:nvSpPr>
          <p:spPr bwMode="auto">
            <a:xfrm flipV="1">
              <a:off x="3940" y="2162"/>
              <a:ext cx="729" cy="655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38" name="Line 30"/>
            <p:cNvSpPr>
              <a:spLocks noChangeShapeType="1"/>
            </p:cNvSpPr>
            <p:nvPr/>
          </p:nvSpPr>
          <p:spPr bwMode="auto">
            <a:xfrm flipH="1" flipV="1">
              <a:off x="2739" y="2142"/>
              <a:ext cx="1043" cy="728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39" name="Line 31"/>
            <p:cNvSpPr>
              <a:spLocks noChangeShapeType="1"/>
            </p:cNvSpPr>
            <p:nvPr/>
          </p:nvSpPr>
          <p:spPr bwMode="auto">
            <a:xfrm flipV="1">
              <a:off x="3961" y="2153"/>
              <a:ext cx="1059" cy="691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608" name="Group 32"/>
          <p:cNvGrpSpPr>
            <a:grpSpLocks/>
          </p:cNvGrpSpPr>
          <p:nvPr/>
        </p:nvGrpSpPr>
        <p:grpSpPr bwMode="auto">
          <a:xfrm>
            <a:off x="381000" y="2085975"/>
            <a:ext cx="3028950" cy="2343150"/>
            <a:chOff x="240" y="1314"/>
            <a:chExt cx="1908" cy="1476"/>
          </a:xfrm>
        </p:grpSpPr>
        <p:sp>
          <p:nvSpPr>
            <p:cNvPr id="25631" name="Rectangle 33"/>
            <p:cNvSpPr>
              <a:spLocks noChangeArrowheads="1"/>
            </p:cNvSpPr>
            <p:nvPr/>
          </p:nvSpPr>
          <p:spPr bwMode="auto">
            <a:xfrm>
              <a:off x="240" y="1314"/>
              <a:ext cx="1908" cy="147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32" name="Oval 34"/>
            <p:cNvSpPr>
              <a:spLocks noChangeArrowheads="1"/>
            </p:cNvSpPr>
            <p:nvPr/>
          </p:nvSpPr>
          <p:spPr bwMode="auto">
            <a:xfrm>
              <a:off x="578" y="1434"/>
              <a:ext cx="1202" cy="1218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609" name="Line 35"/>
          <p:cNvSpPr>
            <a:spLocks noChangeShapeType="1"/>
          </p:cNvSpPr>
          <p:nvPr/>
        </p:nvSpPr>
        <p:spPr bwMode="auto">
          <a:xfrm>
            <a:off x="384175" y="3698875"/>
            <a:ext cx="301307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5610" name="Group 36"/>
          <p:cNvGrpSpPr>
            <a:grpSpLocks/>
          </p:cNvGrpSpPr>
          <p:nvPr/>
        </p:nvGrpSpPr>
        <p:grpSpPr bwMode="auto">
          <a:xfrm>
            <a:off x="1028700" y="1939925"/>
            <a:ext cx="7835900" cy="4314825"/>
            <a:chOff x="648" y="1222"/>
            <a:chExt cx="4936" cy="2718"/>
          </a:xfrm>
        </p:grpSpPr>
        <p:sp>
          <p:nvSpPr>
            <p:cNvPr id="189477" name="Text Box 37"/>
            <p:cNvSpPr txBox="1">
              <a:spLocks noChangeArrowheads="1"/>
            </p:cNvSpPr>
            <p:nvPr/>
          </p:nvSpPr>
          <p:spPr bwMode="auto">
            <a:xfrm>
              <a:off x="4651" y="1222"/>
              <a:ext cx="9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>
                  <a:solidFill>
                    <a:srgbClr val="F1AE05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Min Cut</a:t>
              </a:r>
            </a:p>
          </p:txBody>
        </p:sp>
        <p:sp>
          <p:nvSpPr>
            <p:cNvPr id="25628" name="Text Box 38"/>
            <p:cNvSpPr txBox="1">
              <a:spLocks noChangeArrowheads="1"/>
            </p:cNvSpPr>
            <p:nvPr/>
          </p:nvSpPr>
          <p:spPr bwMode="auto">
            <a:xfrm>
              <a:off x="654" y="3414"/>
              <a:ext cx="442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2000" b="1" i="1">
                  <a:solidFill>
                    <a:srgbClr val="F1AE05"/>
                  </a:solidFill>
                </a:rPr>
                <a:t>Cut:</a:t>
              </a:r>
              <a:r>
                <a:rPr lang="de-DE" sz="2000"/>
                <a:t> separating source and sink; Energy: collection of edges</a:t>
              </a:r>
              <a:endParaRPr lang="en-GB"/>
            </a:p>
          </p:txBody>
        </p:sp>
        <p:sp>
          <p:nvSpPr>
            <p:cNvPr id="25629" name="Text Box 39"/>
            <p:cNvSpPr txBox="1">
              <a:spLocks noChangeArrowheads="1"/>
            </p:cNvSpPr>
            <p:nvPr/>
          </p:nvSpPr>
          <p:spPr bwMode="auto">
            <a:xfrm>
              <a:off x="648" y="3690"/>
              <a:ext cx="436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2000" b="1" i="1" dirty="0">
                  <a:solidFill>
                    <a:srgbClr val="F1AE05"/>
                  </a:solidFill>
                </a:rPr>
                <a:t>Min Cut:</a:t>
              </a:r>
              <a:r>
                <a:rPr lang="de-DE" sz="2000" dirty="0"/>
                <a:t> Global minimal </a:t>
              </a:r>
              <a:r>
                <a:rPr lang="de-DE" sz="2000" dirty="0" smtClean="0"/>
                <a:t>energy </a:t>
              </a:r>
              <a:r>
                <a:rPr lang="de-DE" sz="2000" dirty="0"/>
                <a:t>in polynomial time</a:t>
              </a:r>
              <a:endParaRPr lang="en-GB" sz="2000" dirty="0"/>
            </a:p>
          </p:txBody>
        </p:sp>
        <p:sp>
          <p:nvSpPr>
            <p:cNvPr id="25630" name="Freeform 40"/>
            <p:cNvSpPr>
              <a:spLocks/>
            </p:cNvSpPr>
            <p:nvPr/>
          </p:nvSpPr>
          <p:spPr bwMode="auto">
            <a:xfrm>
              <a:off x="2583" y="1512"/>
              <a:ext cx="2499" cy="988"/>
            </a:xfrm>
            <a:custGeom>
              <a:avLst/>
              <a:gdLst>
                <a:gd name="T0" fmla="*/ 2499 w 2499"/>
                <a:gd name="T1" fmla="*/ 0 h 988"/>
                <a:gd name="T2" fmla="*/ 1968 w 2499"/>
                <a:gd name="T3" fmla="*/ 378 h 988"/>
                <a:gd name="T4" fmla="*/ 1683 w 2499"/>
                <a:gd name="T5" fmla="*/ 906 h 988"/>
                <a:gd name="T6" fmla="*/ 870 w 2499"/>
                <a:gd name="T7" fmla="*/ 870 h 988"/>
                <a:gd name="T8" fmla="*/ 615 w 2499"/>
                <a:gd name="T9" fmla="*/ 381 h 988"/>
                <a:gd name="T10" fmla="*/ 0 w 2499"/>
                <a:gd name="T11" fmla="*/ 7 h 9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99"/>
                <a:gd name="T19" fmla="*/ 0 h 988"/>
                <a:gd name="T20" fmla="*/ 2499 w 2499"/>
                <a:gd name="T21" fmla="*/ 988 h 9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99" h="988">
                  <a:moveTo>
                    <a:pt x="2499" y="0"/>
                  </a:moveTo>
                  <a:cubicBezTo>
                    <a:pt x="2411" y="63"/>
                    <a:pt x="2104" y="227"/>
                    <a:pt x="1968" y="378"/>
                  </a:cubicBezTo>
                  <a:cubicBezTo>
                    <a:pt x="1832" y="529"/>
                    <a:pt x="1866" y="824"/>
                    <a:pt x="1683" y="906"/>
                  </a:cubicBezTo>
                  <a:cubicBezTo>
                    <a:pt x="1500" y="988"/>
                    <a:pt x="1048" y="957"/>
                    <a:pt x="870" y="870"/>
                  </a:cubicBezTo>
                  <a:cubicBezTo>
                    <a:pt x="692" y="783"/>
                    <a:pt x="760" y="525"/>
                    <a:pt x="615" y="381"/>
                  </a:cubicBezTo>
                  <a:cubicBezTo>
                    <a:pt x="470" y="237"/>
                    <a:pt x="128" y="85"/>
                    <a:pt x="0" y="7"/>
                  </a:cubicBezTo>
                </a:path>
              </a:pathLst>
            </a:custGeom>
            <a:noFill/>
            <a:ln w="63500">
              <a:solidFill>
                <a:srgbClr val="F1AE0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611" name="Group 41"/>
          <p:cNvGrpSpPr>
            <a:grpSpLocks/>
          </p:cNvGrpSpPr>
          <p:nvPr/>
        </p:nvGrpSpPr>
        <p:grpSpPr bwMode="auto">
          <a:xfrm>
            <a:off x="4089400" y="3111500"/>
            <a:ext cx="4125913" cy="331788"/>
            <a:chOff x="2576" y="1960"/>
            <a:chExt cx="2599" cy="209"/>
          </a:xfrm>
        </p:grpSpPr>
        <p:sp>
          <p:nvSpPr>
            <p:cNvPr id="25619" name="Oval 42"/>
            <p:cNvSpPr>
              <a:spLocks noChangeArrowheads="1"/>
            </p:cNvSpPr>
            <p:nvPr/>
          </p:nvSpPr>
          <p:spPr bwMode="auto">
            <a:xfrm flipV="1">
              <a:off x="2973" y="1968"/>
              <a:ext cx="198" cy="198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0" name="Oval 43"/>
            <p:cNvSpPr>
              <a:spLocks noChangeArrowheads="1"/>
            </p:cNvSpPr>
            <p:nvPr/>
          </p:nvSpPr>
          <p:spPr bwMode="auto">
            <a:xfrm flipV="1">
              <a:off x="4567" y="1962"/>
              <a:ext cx="198" cy="198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1" name="Oval 44"/>
            <p:cNvSpPr>
              <a:spLocks noChangeArrowheads="1"/>
            </p:cNvSpPr>
            <p:nvPr/>
          </p:nvSpPr>
          <p:spPr bwMode="auto">
            <a:xfrm flipV="1">
              <a:off x="4977" y="1971"/>
              <a:ext cx="198" cy="198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2" name="Oval 45"/>
            <p:cNvSpPr>
              <a:spLocks noChangeArrowheads="1"/>
            </p:cNvSpPr>
            <p:nvPr/>
          </p:nvSpPr>
          <p:spPr bwMode="auto">
            <a:xfrm flipV="1">
              <a:off x="2576" y="1960"/>
              <a:ext cx="198" cy="198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5623" name="Group 46"/>
            <p:cNvGrpSpPr>
              <a:grpSpLocks/>
            </p:cNvGrpSpPr>
            <p:nvPr/>
          </p:nvGrpSpPr>
          <p:grpSpPr bwMode="auto">
            <a:xfrm>
              <a:off x="3373" y="1965"/>
              <a:ext cx="999" cy="204"/>
              <a:chOff x="3370" y="1962"/>
              <a:chExt cx="999" cy="204"/>
            </a:xfrm>
          </p:grpSpPr>
          <p:sp>
            <p:nvSpPr>
              <p:cNvPr id="25624" name="Oval 47"/>
              <p:cNvSpPr>
                <a:spLocks noChangeArrowheads="1"/>
              </p:cNvSpPr>
              <p:nvPr/>
            </p:nvSpPr>
            <p:spPr bwMode="auto">
              <a:xfrm flipV="1">
                <a:off x="3766" y="1968"/>
                <a:ext cx="198" cy="198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25" name="Oval 48"/>
              <p:cNvSpPr>
                <a:spLocks noChangeArrowheads="1"/>
              </p:cNvSpPr>
              <p:nvPr/>
            </p:nvSpPr>
            <p:spPr bwMode="auto">
              <a:xfrm flipV="1">
                <a:off x="3370" y="1968"/>
                <a:ext cx="198" cy="198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26" name="Oval 49"/>
              <p:cNvSpPr>
                <a:spLocks noChangeArrowheads="1"/>
              </p:cNvSpPr>
              <p:nvPr/>
            </p:nvSpPr>
            <p:spPr bwMode="auto">
              <a:xfrm flipV="1">
                <a:off x="4171" y="1962"/>
                <a:ext cx="198" cy="198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5612" name="Group 56"/>
          <p:cNvGrpSpPr>
            <a:grpSpLocks/>
          </p:cNvGrpSpPr>
          <p:nvPr/>
        </p:nvGrpSpPr>
        <p:grpSpPr bwMode="auto">
          <a:xfrm>
            <a:off x="5403850" y="1163638"/>
            <a:ext cx="1681163" cy="971550"/>
            <a:chOff x="3404" y="733"/>
            <a:chExt cx="1059" cy="612"/>
          </a:xfrm>
        </p:grpSpPr>
        <p:sp>
          <p:nvSpPr>
            <p:cNvPr id="189491" name="Text Box 51"/>
            <p:cNvSpPr txBox="1">
              <a:spLocks noChangeArrowheads="1"/>
            </p:cNvSpPr>
            <p:nvPr/>
          </p:nvSpPr>
          <p:spPr bwMode="auto">
            <a:xfrm>
              <a:off x="3404" y="733"/>
              <a:ext cx="1059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Foreground (source)</a:t>
              </a:r>
            </a:p>
          </p:txBody>
        </p:sp>
        <p:sp>
          <p:nvSpPr>
            <p:cNvPr id="25618" name="Oval 52"/>
            <p:cNvSpPr>
              <a:spLocks noChangeArrowheads="1"/>
            </p:cNvSpPr>
            <p:nvPr/>
          </p:nvSpPr>
          <p:spPr bwMode="auto">
            <a:xfrm flipV="1">
              <a:off x="3779" y="1147"/>
              <a:ext cx="198" cy="198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rgbClr val="F1AE05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613" name="Group 53"/>
          <p:cNvGrpSpPr>
            <a:grpSpLocks/>
          </p:cNvGrpSpPr>
          <p:nvPr/>
        </p:nvGrpSpPr>
        <p:grpSpPr bwMode="auto">
          <a:xfrm>
            <a:off x="5378450" y="4433888"/>
            <a:ext cx="1604963" cy="990600"/>
            <a:chOff x="3388" y="2793"/>
            <a:chExt cx="1011" cy="624"/>
          </a:xfrm>
        </p:grpSpPr>
        <p:sp>
          <p:nvSpPr>
            <p:cNvPr id="189494" name="Text Box 54"/>
            <p:cNvSpPr txBox="1">
              <a:spLocks noChangeArrowheads="1"/>
            </p:cNvSpPr>
            <p:nvPr/>
          </p:nvSpPr>
          <p:spPr bwMode="auto">
            <a:xfrm>
              <a:off x="3388" y="2975"/>
              <a:ext cx="1011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Background</a:t>
              </a:r>
              <a:br>
                <a:rPr lang="en-GB" sz="2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</a:br>
              <a:r>
                <a:rPr lang="en-GB" sz="2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(sink)</a:t>
              </a:r>
            </a:p>
          </p:txBody>
        </p:sp>
        <p:sp>
          <p:nvSpPr>
            <p:cNvPr id="25616" name="Oval 55"/>
            <p:cNvSpPr>
              <a:spLocks noChangeArrowheads="1"/>
            </p:cNvSpPr>
            <p:nvPr/>
          </p:nvSpPr>
          <p:spPr bwMode="auto">
            <a:xfrm rot="10800000" flipV="1">
              <a:off x="3779" y="2793"/>
              <a:ext cx="198" cy="198"/>
            </a:xfrm>
            <a:prstGeom prst="ellipse">
              <a:avLst/>
            </a:prstGeom>
            <a:solidFill>
              <a:srgbClr val="000000"/>
            </a:solidFill>
            <a:ln w="38100">
              <a:solidFill>
                <a:srgbClr val="F1AE05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614" name="TextBox 55"/>
          <p:cNvSpPr txBox="1">
            <a:spLocks noChangeArrowheads="1"/>
          </p:cNvSpPr>
          <p:nvPr/>
        </p:nvSpPr>
        <p:spPr bwMode="auto">
          <a:xfrm>
            <a:off x="7239000" y="6488113"/>
            <a:ext cx="1905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Source: Rother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400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Colour Model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5225" y="5083175"/>
            <a:ext cx="6216650" cy="4111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z="2000" smtClean="0"/>
              <a:t>Gaussian Mixture Model </a:t>
            </a:r>
            <a:r>
              <a:rPr lang="en-GB" sz="1800" smtClean="0"/>
              <a:t>(typically 5-8 components)</a:t>
            </a:r>
          </a:p>
        </p:txBody>
      </p:sp>
      <p:pic>
        <p:nvPicPr>
          <p:cNvPr id="24580" name="Picture 5" descr="h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3963" y="3149600"/>
            <a:ext cx="2155825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Text Box 10"/>
          <p:cNvSpPr txBox="1">
            <a:spLocks noChangeArrowheads="1"/>
          </p:cNvSpPr>
          <p:nvPr/>
        </p:nvSpPr>
        <p:spPr bwMode="auto">
          <a:xfrm>
            <a:off x="1455738" y="3416300"/>
            <a:ext cx="996950" cy="425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b="1">
                <a:solidFill>
                  <a:srgbClr val="FF0000"/>
                </a:solidFill>
                <a:latin typeface="Arial Narrow" pitchFamily="34" charset="0"/>
              </a:rPr>
              <a:t>Foreground &amp;</a:t>
            </a:r>
            <a:br>
              <a:rPr lang="en-GB" sz="1400" b="1">
                <a:solidFill>
                  <a:srgbClr val="FF0000"/>
                </a:solidFill>
                <a:latin typeface="Arial Narrow" pitchFamily="34" charset="0"/>
              </a:rPr>
            </a:br>
            <a:r>
              <a:rPr lang="en-GB" sz="1400" b="1">
                <a:solidFill>
                  <a:srgbClr val="FF0000"/>
                </a:solidFill>
                <a:latin typeface="Arial Narrow" pitchFamily="34" charset="0"/>
              </a:rPr>
              <a:t>Background</a:t>
            </a:r>
          </a:p>
        </p:txBody>
      </p:sp>
      <p:sp>
        <p:nvSpPr>
          <p:cNvPr id="24582" name="Text Box 11"/>
          <p:cNvSpPr txBox="1">
            <a:spLocks noChangeArrowheads="1"/>
          </p:cNvSpPr>
          <p:nvPr/>
        </p:nvSpPr>
        <p:spPr bwMode="auto">
          <a:xfrm>
            <a:off x="2155825" y="4584700"/>
            <a:ext cx="995363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b="1">
                <a:solidFill>
                  <a:srgbClr val="0000CC"/>
                </a:solidFill>
                <a:latin typeface="Arial Narrow" pitchFamily="34" charset="0"/>
              </a:rPr>
              <a:t>Background</a:t>
            </a:r>
          </a:p>
        </p:txBody>
      </p:sp>
      <p:pic>
        <p:nvPicPr>
          <p:cNvPr id="24583" name="Picture 7" descr="h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21325" y="3197225"/>
            <a:ext cx="2139950" cy="169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4" name="Text Box 12"/>
          <p:cNvSpPr txBox="1">
            <a:spLocks noChangeArrowheads="1"/>
          </p:cNvSpPr>
          <p:nvPr/>
        </p:nvSpPr>
        <p:spPr bwMode="auto">
          <a:xfrm>
            <a:off x="5751513" y="3616325"/>
            <a:ext cx="995362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b="1">
                <a:solidFill>
                  <a:srgbClr val="FF0000"/>
                </a:solidFill>
                <a:latin typeface="Arial Narrow" pitchFamily="34" charset="0"/>
              </a:rPr>
              <a:t>Foreground</a:t>
            </a:r>
          </a:p>
        </p:txBody>
      </p:sp>
      <p:sp>
        <p:nvSpPr>
          <p:cNvPr id="24585" name="Text Box 13"/>
          <p:cNvSpPr txBox="1">
            <a:spLocks noChangeArrowheads="1"/>
          </p:cNvSpPr>
          <p:nvPr/>
        </p:nvSpPr>
        <p:spPr bwMode="auto">
          <a:xfrm>
            <a:off x="6345238" y="4556125"/>
            <a:ext cx="996950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b="1">
                <a:solidFill>
                  <a:srgbClr val="0000CC"/>
                </a:solidFill>
                <a:latin typeface="Arial Narrow" pitchFamily="34" charset="0"/>
              </a:rPr>
              <a:t>Background</a:t>
            </a:r>
          </a:p>
        </p:txBody>
      </p:sp>
      <p:sp>
        <p:nvSpPr>
          <p:cNvPr id="24586" name="Text Box 14"/>
          <p:cNvSpPr txBox="1">
            <a:spLocks noChangeArrowheads="1"/>
          </p:cNvSpPr>
          <p:nvPr/>
        </p:nvSpPr>
        <p:spPr bwMode="auto">
          <a:xfrm>
            <a:off x="3109913" y="4543425"/>
            <a:ext cx="19685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solidFill>
                  <a:srgbClr val="000000"/>
                </a:solidFill>
                <a:latin typeface="Arial Narrow" pitchFamily="34" charset="0"/>
              </a:rPr>
              <a:t>G</a:t>
            </a: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1108075" y="1416050"/>
            <a:ext cx="2390775" cy="1608138"/>
            <a:chOff x="665" y="1135"/>
            <a:chExt cx="1806" cy="1206"/>
          </a:xfrm>
        </p:grpSpPr>
        <p:pic>
          <p:nvPicPr>
            <p:cNvPr id="24596" name="Picture 18" descr="12408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65" y="1135"/>
              <a:ext cx="1806" cy="1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597" name="Rectangle 23"/>
            <p:cNvSpPr>
              <a:spLocks noChangeArrowheads="1"/>
            </p:cNvSpPr>
            <p:nvPr/>
          </p:nvSpPr>
          <p:spPr bwMode="auto">
            <a:xfrm>
              <a:off x="665" y="1135"/>
              <a:ext cx="95" cy="1206"/>
            </a:xfrm>
            <a:prstGeom prst="rect">
              <a:avLst/>
            </a:prstGeom>
            <a:solidFill>
              <a:srgbClr val="0000FF">
                <a:alpha val="4901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8" name="Rectangle 24"/>
            <p:cNvSpPr>
              <a:spLocks noChangeArrowheads="1"/>
            </p:cNvSpPr>
            <p:nvPr/>
          </p:nvSpPr>
          <p:spPr bwMode="auto">
            <a:xfrm>
              <a:off x="2284" y="1135"/>
              <a:ext cx="187" cy="1206"/>
            </a:xfrm>
            <a:prstGeom prst="rect">
              <a:avLst/>
            </a:prstGeom>
            <a:solidFill>
              <a:srgbClr val="0000FF">
                <a:alpha val="4901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9" name="Rectangle 25"/>
            <p:cNvSpPr>
              <a:spLocks noChangeArrowheads="1"/>
            </p:cNvSpPr>
            <p:nvPr/>
          </p:nvSpPr>
          <p:spPr bwMode="auto">
            <a:xfrm>
              <a:off x="760" y="1135"/>
              <a:ext cx="1524" cy="83"/>
            </a:xfrm>
            <a:prstGeom prst="rect">
              <a:avLst/>
            </a:prstGeom>
            <a:solidFill>
              <a:srgbClr val="0000FF">
                <a:alpha val="4901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0" name="Rectangle 26"/>
            <p:cNvSpPr>
              <a:spLocks noChangeArrowheads="1"/>
            </p:cNvSpPr>
            <p:nvPr/>
          </p:nvSpPr>
          <p:spPr bwMode="auto">
            <a:xfrm>
              <a:off x="760" y="2286"/>
              <a:ext cx="1524" cy="55"/>
            </a:xfrm>
            <a:prstGeom prst="rect">
              <a:avLst/>
            </a:prstGeom>
            <a:solidFill>
              <a:srgbClr val="0000FF">
                <a:alpha val="4901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4588" name="Picture 28" descr="t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10213" y="1479550"/>
            <a:ext cx="214630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9" name="AutoShape 38"/>
          <p:cNvSpPr>
            <a:spLocks noChangeArrowheads="1"/>
          </p:cNvSpPr>
          <p:nvPr/>
        </p:nvSpPr>
        <p:spPr bwMode="auto">
          <a:xfrm rot="-5400000">
            <a:off x="4264025" y="2593975"/>
            <a:ext cx="482600" cy="952500"/>
          </a:xfrm>
          <a:prstGeom prst="downArrow">
            <a:avLst>
              <a:gd name="adj1" fmla="val 50000"/>
              <a:gd name="adj2" fmla="val 49342"/>
            </a:avLst>
          </a:prstGeom>
          <a:solidFill>
            <a:srgbClr val="FF99CC"/>
          </a:solidFill>
          <a:ln w="730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0" name="Text Box 39"/>
          <p:cNvSpPr txBox="1">
            <a:spLocks noChangeArrowheads="1"/>
          </p:cNvSpPr>
          <p:nvPr/>
        </p:nvSpPr>
        <p:spPr bwMode="auto">
          <a:xfrm>
            <a:off x="1309688" y="3171825"/>
            <a:ext cx="19685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solidFill>
                  <a:srgbClr val="000000"/>
                </a:solidFill>
                <a:latin typeface="Arial Narrow" pitchFamily="34" charset="0"/>
              </a:rPr>
              <a:t>R</a:t>
            </a:r>
          </a:p>
        </p:txBody>
      </p:sp>
      <p:sp>
        <p:nvSpPr>
          <p:cNvPr id="24591" name="Text Box 40"/>
          <p:cNvSpPr txBox="1">
            <a:spLocks noChangeArrowheads="1"/>
          </p:cNvSpPr>
          <p:nvPr/>
        </p:nvSpPr>
        <p:spPr bwMode="auto">
          <a:xfrm>
            <a:off x="7405688" y="4581525"/>
            <a:ext cx="19685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solidFill>
                  <a:srgbClr val="000000"/>
                </a:solidFill>
                <a:latin typeface="Arial Narrow" pitchFamily="34" charset="0"/>
              </a:rPr>
              <a:t>G</a:t>
            </a:r>
          </a:p>
        </p:txBody>
      </p:sp>
      <p:sp>
        <p:nvSpPr>
          <p:cNvPr id="24592" name="Text Box 41"/>
          <p:cNvSpPr txBox="1">
            <a:spLocks noChangeArrowheads="1"/>
          </p:cNvSpPr>
          <p:nvPr/>
        </p:nvSpPr>
        <p:spPr bwMode="auto">
          <a:xfrm>
            <a:off x="5595938" y="3209925"/>
            <a:ext cx="19685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solidFill>
                  <a:srgbClr val="000000"/>
                </a:solidFill>
                <a:latin typeface="Arial Narrow" pitchFamily="34" charset="0"/>
              </a:rPr>
              <a:t>R</a:t>
            </a:r>
          </a:p>
        </p:txBody>
      </p:sp>
      <p:sp>
        <p:nvSpPr>
          <p:cNvPr id="24593" name="Text Box 42"/>
          <p:cNvSpPr txBox="1">
            <a:spLocks noChangeArrowheads="1"/>
          </p:cNvSpPr>
          <p:nvPr/>
        </p:nvSpPr>
        <p:spPr bwMode="auto">
          <a:xfrm>
            <a:off x="3886200" y="3327400"/>
            <a:ext cx="1384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Iterated graph cut</a:t>
            </a:r>
          </a:p>
        </p:txBody>
      </p:sp>
      <p:sp>
        <p:nvSpPr>
          <p:cNvPr id="24595" name="TextBox 27"/>
          <p:cNvSpPr txBox="1">
            <a:spLocks noChangeArrowheads="1"/>
          </p:cNvSpPr>
          <p:nvPr/>
        </p:nvSpPr>
        <p:spPr bwMode="auto">
          <a:xfrm>
            <a:off x="7239000" y="6488113"/>
            <a:ext cx="1905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Source: Rother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GrabCut</a:t>
            </a:r>
            <a:r>
              <a:rPr lang="en-US" dirty="0" smtClean="0"/>
              <a:t> segmentation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86740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Define graph </a:t>
            </a:r>
          </a:p>
          <a:p>
            <a:pPr marL="914400" lvl="1" indent="-514350">
              <a:defRPr/>
            </a:pPr>
            <a:r>
              <a:rPr lang="en-US" dirty="0" smtClean="0"/>
              <a:t>usually 4-connected or 8-connected</a:t>
            </a:r>
          </a:p>
          <a:p>
            <a:pPr marL="1314450" lvl="2" indent="-514350">
              <a:defRPr/>
            </a:pPr>
            <a:r>
              <a:rPr lang="en-US" dirty="0" smtClean="0"/>
              <a:t>Divide diagonal potentials by </a:t>
            </a:r>
            <a:r>
              <a:rPr lang="en-US" dirty="0" err="1" smtClean="0"/>
              <a:t>sqrt</a:t>
            </a:r>
            <a:r>
              <a:rPr lang="en-US" dirty="0" smtClean="0"/>
              <a:t>(2)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Define unary potentials</a:t>
            </a:r>
          </a:p>
          <a:p>
            <a:pPr marL="914400" lvl="1" indent="-514350">
              <a:defRPr/>
            </a:pPr>
            <a:r>
              <a:rPr lang="en-US" dirty="0" smtClean="0"/>
              <a:t>Color histogram or mixture of Gaussians for background and foreground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en-US" dirty="0" smtClean="0"/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Define </a:t>
            </a:r>
            <a:r>
              <a:rPr lang="en-US" dirty="0" err="1" smtClean="0"/>
              <a:t>pairwise</a:t>
            </a:r>
            <a:r>
              <a:rPr lang="en-US" dirty="0" smtClean="0"/>
              <a:t> potentials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en-US" dirty="0" smtClean="0"/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Apply graph cuts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Return to 2, using current labels to compute foreground, background models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en-US" dirty="0" smtClean="0"/>
          </a:p>
          <a:p>
            <a:pPr marL="514350" indent="-514350">
              <a:buFont typeface="+mj-lt"/>
              <a:buAutoNum type="arabicPeriod"/>
              <a:defRPr/>
            </a:pPr>
            <a:endParaRPr lang="en-US" dirty="0" smtClean="0"/>
          </a:p>
          <a:p>
            <a:pPr marL="514350" indent="-514350">
              <a:buFont typeface="+mj-lt"/>
              <a:buAutoNum type="arabicPeriod"/>
              <a:defRPr/>
            </a:pPr>
            <a:endParaRPr lang="en-US" dirty="0" smtClean="0"/>
          </a:p>
          <a:p>
            <a:pPr marL="514350" indent="-514350">
              <a:buFont typeface="+mj-lt"/>
              <a:buAutoNum type="arabicPeriod"/>
              <a:defRPr/>
            </a:pPr>
            <a:endParaRPr lang="en-US" dirty="0"/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2057400" y="4343400"/>
          <a:ext cx="6011863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6" name="Equation" r:id="rId3" imgW="3225600" imgH="558720" progId="Equation.3">
                  <p:embed/>
                </p:oleObj>
              </mc:Choice>
              <mc:Fallback>
                <p:oleObj name="Equation" r:id="rId3" imgW="3225600" imgH="55872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4343400"/>
                        <a:ext cx="6011863" cy="1041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27" name="Object 3"/>
          <p:cNvGraphicFramePr>
            <a:graphicFrameLocks noChangeAspect="1"/>
          </p:cNvGraphicFramePr>
          <p:nvPr/>
        </p:nvGraphicFramePr>
        <p:xfrm>
          <a:off x="3048000" y="3200400"/>
          <a:ext cx="5514975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7" name="Equation" r:id="rId5" imgW="2958840" imgH="507960" progId="Equation.3">
                  <p:embed/>
                </p:oleObj>
              </mc:Choice>
              <mc:Fallback>
                <p:oleObj name="Equation" r:id="rId5" imgW="2958840" imgH="50796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3200400"/>
                        <a:ext cx="5514975" cy="946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What is easy or hard about these cases for </a:t>
            </a:r>
            <a:r>
              <a:rPr lang="en-US" sz="2800" dirty="0" err="1" smtClean="0"/>
              <a:t>graphcut</a:t>
            </a:r>
            <a:r>
              <a:rPr lang="en-US" sz="2800" dirty="0" smtClean="0"/>
              <a:t>-based segmentation?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DSC034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1538" y="1643063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996950" y="1782763"/>
            <a:ext cx="1498600" cy="1458912"/>
          </a:xfrm>
          <a:prstGeom prst="rect">
            <a:avLst/>
          </a:prstGeom>
          <a:noFill/>
          <a:ln w="508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Picture 11" descr="153_536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79825" y="1655763"/>
            <a:ext cx="2308225" cy="173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6626225" y="1425575"/>
            <a:ext cx="1450975" cy="1935163"/>
            <a:chOff x="4216" y="952"/>
            <a:chExt cx="914" cy="1219"/>
          </a:xfrm>
        </p:grpSpPr>
        <p:pic>
          <p:nvPicPr>
            <p:cNvPr id="8" name="Picture 14" descr="IMG_3872_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216" y="952"/>
              <a:ext cx="914" cy="1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15"/>
            <p:cNvSpPr>
              <a:spLocks noChangeArrowheads="1"/>
            </p:cNvSpPr>
            <p:nvPr/>
          </p:nvSpPr>
          <p:spPr bwMode="auto">
            <a:xfrm>
              <a:off x="4504" y="1173"/>
              <a:ext cx="288" cy="767"/>
            </a:xfrm>
            <a:prstGeom prst="rect">
              <a:avLst/>
            </a:prstGeom>
            <a:noFill/>
            <a:ln w="508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0" name="Freeform 22"/>
          <p:cNvSpPr>
            <a:spLocks/>
          </p:cNvSpPr>
          <p:nvPr/>
        </p:nvSpPr>
        <p:spPr bwMode="auto">
          <a:xfrm>
            <a:off x="3670300" y="1533525"/>
            <a:ext cx="2330450" cy="1984375"/>
          </a:xfrm>
          <a:custGeom>
            <a:avLst/>
            <a:gdLst>
              <a:gd name="T0" fmla="*/ 24 w 1356"/>
              <a:gd name="T1" fmla="*/ 270 h 1242"/>
              <a:gd name="T2" fmla="*/ 180 w 1356"/>
              <a:gd name="T3" fmla="*/ 198 h 1242"/>
              <a:gd name="T4" fmla="*/ 246 w 1356"/>
              <a:gd name="T5" fmla="*/ 174 h 1242"/>
              <a:gd name="T6" fmla="*/ 318 w 1356"/>
              <a:gd name="T7" fmla="*/ 156 h 1242"/>
              <a:gd name="T8" fmla="*/ 354 w 1356"/>
              <a:gd name="T9" fmla="*/ 126 h 1242"/>
              <a:gd name="T10" fmla="*/ 696 w 1356"/>
              <a:gd name="T11" fmla="*/ 0 h 1242"/>
              <a:gd name="T12" fmla="*/ 834 w 1356"/>
              <a:gd name="T13" fmla="*/ 12 h 1242"/>
              <a:gd name="T14" fmla="*/ 942 w 1356"/>
              <a:gd name="T15" fmla="*/ 48 h 1242"/>
              <a:gd name="T16" fmla="*/ 1044 w 1356"/>
              <a:gd name="T17" fmla="*/ 192 h 1242"/>
              <a:gd name="T18" fmla="*/ 1116 w 1356"/>
              <a:gd name="T19" fmla="*/ 276 h 1242"/>
              <a:gd name="T20" fmla="*/ 1188 w 1356"/>
              <a:gd name="T21" fmla="*/ 348 h 1242"/>
              <a:gd name="T22" fmla="*/ 1212 w 1356"/>
              <a:gd name="T23" fmla="*/ 372 h 1242"/>
              <a:gd name="T24" fmla="*/ 1230 w 1356"/>
              <a:gd name="T25" fmla="*/ 390 h 1242"/>
              <a:gd name="T26" fmla="*/ 1272 w 1356"/>
              <a:gd name="T27" fmla="*/ 462 h 1242"/>
              <a:gd name="T28" fmla="*/ 1296 w 1356"/>
              <a:gd name="T29" fmla="*/ 498 h 1242"/>
              <a:gd name="T30" fmla="*/ 1338 w 1356"/>
              <a:gd name="T31" fmla="*/ 600 h 1242"/>
              <a:gd name="T32" fmla="*/ 1356 w 1356"/>
              <a:gd name="T33" fmla="*/ 660 h 1242"/>
              <a:gd name="T34" fmla="*/ 1272 w 1356"/>
              <a:gd name="T35" fmla="*/ 1014 h 1242"/>
              <a:gd name="T36" fmla="*/ 1188 w 1356"/>
              <a:gd name="T37" fmla="*/ 1146 h 1242"/>
              <a:gd name="T38" fmla="*/ 1134 w 1356"/>
              <a:gd name="T39" fmla="*/ 1188 h 1242"/>
              <a:gd name="T40" fmla="*/ 990 w 1356"/>
              <a:gd name="T41" fmla="*/ 1242 h 1242"/>
              <a:gd name="T42" fmla="*/ 684 w 1356"/>
              <a:gd name="T43" fmla="*/ 1218 h 1242"/>
              <a:gd name="T44" fmla="*/ 474 w 1356"/>
              <a:gd name="T45" fmla="*/ 1158 h 1242"/>
              <a:gd name="T46" fmla="*/ 414 w 1356"/>
              <a:gd name="T47" fmla="*/ 1128 h 1242"/>
              <a:gd name="T48" fmla="*/ 330 w 1356"/>
              <a:gd name="T49" fmla="*/ 1050 h 1242"/>
              <a:gd name="T50" fmla="*/ 258 w 1356"/>
              <a:gd name="T51" fmla="*/ 978 h 1242"/>
              <a:gd name="T52" fmla="*/ 204 w 1356"/>
              <a:gd name="T53" fmla="*/ 924 h 1242"/>
              <a:gd name="T54" fmla="*/ 96 w 1356"/>
              <a:gd name="T55" fmla="*/ 762 h 1242"/>
              <a:gd name="T56" fmla="*/ 84 w 1356"/>
              <a:gd name="T57" fmla="*/ 726 h 1242"/>
              <a:gd name="T58" fmla="*/ 30 w 1356"/>
              <a:gd name="T59" fmla="*/ 564 h 1242"/>
              <a:gd name="T60" fmla="*/ 0 w 1356"/>
              <a:gd name="T61" fmla="*/ 408 h 1242"/>
              <a:gd name="T62" fmla="*/ 24 w 1356"/>
              <a:gd name="T63" fmla="*/ 270 h 124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356"/>
              <a:gd name="T97" fmla="*/ 0 h 1242"/>
              <a:gd name="T98" fmla="*/ 1356 w 1356"/>
              <a:gd name="T99" fmla="*/ 1242 h 1242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356" h="1242">
                <a:moveTo>
                  <a:pt x="24" y="270"/>
                </a:moveTo>
                <a:cubicBezTo>
                  <a:pt x="61" y="214"/>
                  <a:pt x="119" y="207"/>
                  <a:pt x="180" y="198"/>
                </a:cubicBezTo>
                <a:cubicBezTo>
                  <a:pt x="203" y="190"/>
                  <a:pt x="222" y="179"/>
                  <a:pt x="246" y="174"/>
                </a:cubicBezTo>
                <a:cubicBezTo>
                  <a:pt x="265" y="170"/>
                  <a:pt x="301" y="167"/>
                  <a:pt x="318" y="156"/>
                </a:cubicBezTo>
                <a:cubicBezTo>
                  <a:pt x="331" y="147"/>
                  <a:pt x="341" y="135"/>
                  <a:pt x="354" y="126"/>
                </a:cubicBezTo>
                <a:cubicBezTo>
                  <a:pt x="454" y="59"/>
                  <a:pt x="579" y="23"/>
                  <a:pt x="696" y="0"/>
                </a:cubicBezTo>
                <a:cubicBezTo>
                  <a:pt x="744" y="3"/>
                  <a:pt x="788" y="2"/>
                  <a:pt x="834" y="12"/>
                </a:cubicBezTo>
                <a:cubicBezTo>
                  <a:pt x="872" y="20"/>
                  <a:pt x="905" y="39"/>
                  <a:pt x="942" y="48"/>
                </a:cubicBezTo>
                <a:cubicBezTo>
                  <a:pt x="989" y="84"/>
                  <a:pt x="1011" y="143"/>
                  <a:pt x="1044" y="192"/>
                </a:cubicBezTo>
                <a:cubicBezTo>
                  <a:pt x="1067" y="227"/>
                  <a:pt x="1090" y="246"/>
                  <a:pt x="1116" y="276"/>
                </a:cubicBezTo>
                <a:cubicBezTo>
                  <a:pt x="1138" y="301"/>
                  <a:pt x="1164" y="324"/>
                  <a:pt x="1188" y="348"/>
                </a:cubicBezTo>
                <a:cubicBezTo>
                  <a:pt x="1196" y="356"/>
                  <a:pt x="1204" y="364"/>
                  <a:pt x="1212" y="372"/>
                </a:cubicBezTo>
                <a:cubicBezTo>
                  <a:pt x="1218" y="378"/>
                  <a:pt x="1230" y="390"/>
                  <a:pt x="1230" y="390"/>
                </a:cubicBezTo>
                <a:cubicBezTo>
                  <a:pt x="1239" y="417"/>
                  <a:pt x="1256" y="438"/>
                  <a:pt x="1272" y="462"/>
                </a:cubicBezTo>
                <a:cubicBezTo>
                  <a:pt x="1280" y="474"/>
                  <a:pt x="1296" y="498"/>
                  <a:pt x="1296" y="498"/>
                </a:cubicBezTo>
                <a:cubicBezTo>
                  <a:pt x="1305" y="535"/>
                  <a:pt x="1328" y="564"/>
                  <a:pt x="1338" y="600"/>
                </a:cubicBezTo>
                <a:cubicBezTo>
                  <a:pt x="1344" y="620"/>
                  <a:pt x="1356" y="660"/>
                  <a:pt x="1356" y="660"/>
                </a:cubicBezTo>
                <a:cubicBezTo>
                  <a:pt x="1351" y="786"/>
                  <a:pt x="1343" y="907"/>
                  <a:pt x="1272" y="1014"/>
                </a:cubicBezTo>
                <a:cubicBezTo>
                  <a:pt x="1263" y="1071"/>
                  <a:pt x="1230" y="1109"/>
                  <a:pt x="1188" y="1146"/>
                </a:cubicBezTo>
                <a:cubicBezTo>
                  <a:pt x="1139" y="1189"/>
                  <a:pt x="1171" y="1176"/>
                  <a:pt x="1134" y="1188"/>
                </a:cubicBezTo>
                <a:cubicBezTo>
                  <a:pt x="1106" y="1209"/>
                  <a:pt x="1028" y="1233"/>
                  <a:pt x="990" y="1242"/>
                </a:cubicBezTo>
                <a:cubicBezTo>
                  <a:pt x="885" y="1238"/>
                  <a:pt x="788" y="1225"/>
                  <a:pt x="684" y="1218"/>
                </a:cubicBezTo>
                <a:cubicBezTo>
                  <a:pt x="610" y="1207"/>
                  <a:pt x="546" y="1176"/>
                  <a:pt x="474" y="1158"/>
                </a:cubicBezTo>
                <a:cubicBezTo>
                  <a:pt x="454" y="1145"/>
                  <a:pt x="433" y="1143"/>
                  <a:pt x="414" y="1128"/>
                </a:cubicBezTo>
                <a:cubicBezTo>
                  <a:pt x="385" y="1104"/>
                  <a:pt x="361" y="1071"/>
                  <a:pt x="330" y="1050"/>
                </a:cubicBezTo>
                <a:cubicBezTo>
                  <a:pt x="311" y="1022"/>
                  <a:pt x="282" y="1002"/>
                  <a:pt x="258" y="978"/>
                </a:cubicBezTo>
                <a:cubicBezTo>
                  <a:pt x="239" y="959"/>
                  <a:pt x="226" y="939"/>
                  <a:pt x="204" y="924"/>
                </a:cubicBezTo>
                <a:cubicBezTo>
                  <a:pt x="168" y="870"/>
                  <a:pt x="132" y="816"/>
                  <a:pt x="96" y="762"/>
                </a:cubicBezTo>
                <a:cubicBezTo>
                  <a:pt x="89" y="751"/>
                  <a:pt x="91" y="737"/>
                  <a:pt x="84" y="726"/>
                </a:cubicBezTo>
                <a:cubicBezTo>
                  <a:pt x="52" y="678"/>
                  <a:pt x="48" y="617"/>
                  <a:pt x="30" y="564"/>
                </a:cubicBezTo>
                <a:cubicBezTo>
                  <a:pt x="11" y="508"/>
                  <a:pt x="0" y="467"/>
                  <a:pt x="0" y="408"/>
                </a:cubicBezTo>
                <a:lnTo>
                  <a:pt x="24" y="270"/>
                </a:lnTo>
                <a:close/>
              </a:path>
            </a:pathLst>
          </a:custGeom>
          <a:noFill/>
          <a:ln w="603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11" name="Group 5"/>
          <p:cNvGrpSpPr>
            <a:grpSpLocks/>
          </p:cNvGrpSpPr>
          <p:nvPr/>
        </p:nvGrpSpPr>
        <p:grpSpPr bwMode="auto">
          <a:xfrm>
            <a:off x="990600" y="4343400"/>
            <a:ext cx="1814513" cy="1333500"/>
            <a:chOff x="552" y="1552"/>
            <a:chExt cx="1558" cy="1040"/>
          </a:xfrm>
        </p:grpSpPr>
        <p:pic>
          <p:nvPicPr>
            <p:cNvPr id="12" name="Picture 6" descr="20907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52" y="1552"/>
              <a:ext cx="1558" cy="1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Rectangle 7"/>
            <p:cNvSpPr>
              <a:spLocks noChangeArrowheads="1"/>
            </p:cNvSpPr>
            <p:nvPr/>
          </p:nvSpPr>
          <p:spPr bwMode="auto">
            <a:xfrm>
              <a:off x="846" y="1776"/>
              <a:ext cx="1056" cy="712"/>
            </a:xfrm>
            <a:prstGeom prst="rect">
              <a:avLst/>
            </a:prstGeom>
            <a:noFill/>
            <a:ln w="5715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4" name="Group 9"/>
          <p:cNvGrpSpPr>
            <a:grpSpLocks/>
          </p:cNvGrpSpPr>
          <p:nvPr/>
        </p:nvGrpSpPr>
        <p:grpSpPr bwMode="auto">
          <a:xfrm>
            <a:off x="3335338" y="4343400"/>
            <a:ext cx="2284412" cy="1355725"/>
            <a:chOff x="4120" y="1344"/>
            <a:chExt cx="1496" cy="979"/>
          </a:xfrm>
        </p:grpSpPr>
        <p:pic>
          <p:nvPicPr>
            <p:cNvPr id="15" name="Picture 10" descr="tree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120" y="1344"/>
              <a:ext cx="1496" cy="9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4302" y="1344"/>
              <a:ext cx="1200" cy="976"/>
            </a:xfrm>
            <a:prstGeom prst="rect">
              <a:avLst/>
            </a:prstGeom>
            <a:noFill/>
            <a:ln w="5715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7" name="Group 13"/>
          <p:cNvGrpSpPr>
            <a:grpSpLocks/>
          </p:cNvGrpSpPr>
          <p:nvPr/>
        </p:nvGrpSpPr>
        <p:grpSpPr bwMode="auto">
          <a:xfrm>
            <a:off x="6164263" y="4330700"/>
            <a:ext cx="2051050" cy="1346200"/>
            <a:chOff x="2104" y="1248"/>
            <a:chExt cx="1807" cy="1206"/>
          </a:xfrm>
        </p:grpSpPr>
        <p:pic>
          <p:nvPicPr>
            <p:cNvPr id="18" name="Picture 14" descr="15309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104" y="1248"/>
              <a:ext cx="1807" cy="1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Rectangle 15"/>
            <p:cNvSpPr>
              <a:spLocks noChangeArrowheads="1"/>
            </p:cNvSpPr>
            <p:nvPr/>
          </p:nvSpPr>
          <p:spPr bwMode="auto">
            <a:xfrm>
              <a:off x="2142" y="1432"/>
              <a:ext cx="1352" cy="904"/>
            </a:xfrm>
            <a:prstGeom prst="rect">
              <a:avLst/>
            </a:prstGeom>
            <a:noFill/>
            <a:ln w="5715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990600"/>
            <a:ext cx="9144000" cy="525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dirty="0" smtClean="0"/>
              <a:t>Easier examples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6627" name="Picture 4" descr="DSC0344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1538" y="1643063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Rectangle 5"/>
          <p:cNvSpPr>
            <a:spLocks noChangeArrowheads="1"/>
          </p:cNvSpPr>
          <p:nvPr/>
        </p:nvSpPr>
        <p:spPr bwMode="auto">
          <a:xfrm>
            <a:off x="996950" y="1782763"/>
            <a:ext cx="1498600" cy="1458912"/>
          </a:xfrm>
          <a:prstGeom prst="rect">
            <a:avLst/>
          </a:prstGeom>
          <a:noFill/>
          <a:ln w="508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pic>
        <p:nvPicPr>
          <p:cNvPr id="26630" name="Picture 7" descr="r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16325" y="3640138"/>
            <a:ext cx="2308225" cy="182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8" descr="te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05625" y="3432175"/>
            <a:ext cx="873125" cy="2359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6632" name="Picture 11" descr="153_536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79825" y="1655763"/>
            <a:ext cx="2308225" cy="173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6626225" y="1425575"/>
            <a:ext cx="1450975" cy="1935163"/>
            <a:chOff x="4216" y="952"/>
            <a:chExt cx="914" cy="1219"/>
          </a:xfrm>
        </p:grpSpPr>
        <p:pic>
          <p:nvPicPr>
            <p:cNvPr id="26640" name="Picture 14" descr="IMG_3872_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216" y="952"/>
              <a:ext cx="914" cy="1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41" name="Rectangle 15"/>
            <p:cNvSpPr>
              <a:spLocks noChangeArrowheads="1"/>
            </p:cNvSpPr>
            <p:nvPr/>
          </p:nvSpPr>
          <p:spPr bwMode="auto">
            <a:xfrm>
              <a:off x="4504" y="1173"/>
              <a:ext cx="288" cy="767"/>
            </a:xfrm>
            <a:prstGeom prst="rect">
              <a:avLst/>
            </a:prstGeom>
            <a:noFill/>
            <a:ln w="508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0" y="6440488"/>
            <a:ext cx="9144000" cy="417512"/>
            <a:chOff x="0" y="4057"/>
            <a:chExt cx="5760" cy="263"/>
          </a:xfrm>
        </p:grpSpPr>
        <p:pic>
          <p:nvPicPr>
            <p:cNvPr id="26637" name="Picture 17" descr="MSRClogo"/>
            <p:cNvPicPr>
              <a:picLocks noChangeAspect="1" noChangeArrowheads="1"/>
            </p:cNvPicPr>
            <p:nvPr/>
          </p:nvPicPr>
          <p:blipFill>
            <a:blip r:embed="rId8" cstate="print">
              <a:lum bright="20000"/>
            </a:blip>
            <a:srcRect/>
            <a:stretch>
              <a:fillRect/>
            </a:stretch>
          </p:blipFill>
          <p:spPr bwMode="auto">
            <a:xfrm>
              <a:off x="0" y="4057"/>
              <a:ext cx="812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38" name="Line 18"/>
            <p:cNvSpPr>
              <a:spLocks noChangeShapeType="1"/>
            </p:cNvSpPr>
            <p:nvPr/>
          </p:nvSpPr>
          <p:spPr bwMode="auto">
            <a:xfrm>
              <a:off x="703" y="4065"/>
              <a:ext cx="5057" cy="0"/>
            </a:xfrm>
            <a:prstGeom prst="line">
              <a:avLst/>
            </a:prstGeom>
            <a:noFill/>
            <a:ln w="34925">
              <a:solidFill>
                <a:srgbClr val="C8C8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39" name="Text Box 19"/>
            <p:cNvSpPr txBox="1">
              <a:spLocks noChangeArrowheads="1"/>
            </p:cNvSpPr>
            <p:nvPr/>
          </p:nvSpPr>
          <p:spPr bwMode="auto">
            <a:xfrm>
              <a:off x="996" y="4108"/>
              <a:ext cx="4764" cy="212"/>
            </a:xfrm>
            <a:prstGeom prst="rect">
              <a:avLst/>
            </a:prstGeom>
            <a:noFill/>
            <a:ln w="730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>
                <a:spcBef>
                  <a:spcPct val="50000"/>
                </a:spcBef>
              </a:pPr>
              <a:r>
                <a:rPr lang="en-GB" sz="1600" b="1">
                  <a:solidFill>
                    <a:srgbClr val="B7B7FF"/>
                  </a:solidFill>
                </a:rPr>
                <a:t>        </a:t>
              </a:r>
              <a:r>
                <a:rPr lang="en-GB" sz="1600" b="1">
                  <a:solidFill>
                    <a:srgbClr val="C8C8FF"/>
                  </a:solidFill>
                </a:rPr>
                <a:t>GrabCut – Interactive Foreground Extraction</a:t>
              </a:r>
              <a:r>
                <a:rPr lang="en-GB" sz="1600">
                  <a:solidFill>
                    <a:srgbClr val="7979FF"/>
                  </a:solidFill>
                </a:rPr>
                <a:t>    		</a:t>
              </a:r>
              <a:r>
                <a:rPr lang="en-GB" sz="1600">
                  <a:solidFill>
                    <a:srgbClr val="C8C8FF"/>
                  </a:solidFill>
                </a:rPr>
                <a:t>10</a:t>
              </a:r>
              <a:r>
                <a:rPr lang="en-GB" sz="1600">
                  <a:solidFill>
                    <a:srgbClr val="7979FF"/>
                  </a:solidFill>
                </a:rPr>
                <a:t>                    </a:t>
              </a:r>
            </a:p>
          </p:txBody>
        </p:sp>
      </p:grpSp>
      <p:sp>
        <p:nvSpPr>
          <p:cNvPr id="26635" name="Freeform 22"/>
          <p:cNvSpPr>
            <a:spLocks/>
          </p:cNvSpPr>
          <p:nvPr/>
        </p:nvSpPr>
        <p:spPr bwMode="auto">
          <a:xfrm>
            <a:off x="3670300" y="1533525"/>
            <a:ext cx="2330450" cy="1984375"/>
          </a:xfrm>
          <a:custGeom>
            <a:avLst/>
            <a:gdLst>
              <a:gd name="T0" fmla="*/ 24 w 1356"/>
              <a:gd name="T1" fmla="*/ 270 h 1242"/>
              <a:gd name="T2" fmla="*/ 180 w 1356"/>
              <a:gd name="T3" fmla="*/ 198 h 1242"/>
              <a:gd name="T4" fmla="*/ 246 w 1356"/>
              <a:gd name="T5" fmla="*/ 174 h 1242"/>
              <a:gd name="T6" fmla="*/ 318 w 1356"/>
              <a:gd name="T7" fmla="*/ 156 h 1242"/>
              <a:gd name="T8" fmla="*/ 354 w 1356"/>
              <a:gd name="T9" fmla="*/ 126 h 1242"/>
              <a:gd name="T10" fmla="*/ 696 w 1356"/>
              <a:gd name="T11" fmla="*/ 0 h 1242"/>
              <a:gd name="T12" fmla="*/ 834 w 1356"/>
              <a:gd name="T13" fmla="*/ 12 h 1242"/>
              <a:gd name="T14" fmla="*/ 942 w 1356"/>
              <a:gd name="T15" fmla="*/ 48 h 1242"/>
              <a:gd name="T16" fmla="*/ 1044 w 1356"/>
              <a:gd name="T17" fmla="*/ 192 h 1242"/>
              <a:gd name="T18" fmla="*/ 1116 w 1356"/>
              <a:gd name="T19" fmla="*/ 276 h 1242"/>
              <a:gd name="T20" fmla="*/ 1188 w 1356"/>
              <a:gd name="T21" fmla="*/ 348 h 1242"/>
              <a:gd name="T22" fmla="*/ 1212 w 1356"/>
              <a:gd name="T23" fmla="*/ 372 h 1242"/>
              <a:gd name="T24" fmla="*/ 1230 w 1356"/>
              <a:gd name="T25" fmla="*/ 390 h 1242"/>
              <a:gd name="T26" fmla="*/ 1272 w 1356"/>
              <a:gd name="T27" fmla="*/ 462 h 1242"/>
              <a:gd name="T28" fmla="*/ 1296 w 1356"/>
              <a:gd name="T29" fmla="*/ 498 h 1242"/>
              <a:gd name="T30" fmla="*/ 1338 w 1356"/>
              <a:gd name="T31" fmla="*/ 600 h 1242"/>
              <a:gd name="T32" fmla="*/ 1356 w 1356"/>
              <a:gd name="T33" fmla="*/ 660 h 1242"/>
              <a:gd name="T34" fmla="*/ 1272 w 1356"/>
              <a:gd name="T35" fmla="*/ 1014 h 1242"/>
              <a:gd name="T36" fmla="*/ 1188 w 1356"/>
              <a:gd name="T37" fmla="*/ 1146 h 1242"/>
              <a:gd name="T38" fmla="*/ 1134 w 1356"/>
              <a:gd name="T39" fmla="*/ 1188 h 1242"/>
              <a:gd name="T40" fmla="*/ 990 w 1356"/>
              <a:gd name="T41" fmla="*/ 1242 h 1242"/>
              <a:gd name="T42" fmla="*/ 684 w 1356"/>
              <a:gd name="T43" fmla="*/ 1218 h 1242"/>
              <a:gd name="T44" fmla="*/ 474 w 1356"/>
              <a:gd name="T45" fmla="*/ 1158 h 1242"/>
              <a:gd name="T46" fmla="*/ 414 w 1356"/>
              <a:gd name="T47" fmla="*/ 1128 h 1242"/>
              <a:gd name="T48" fmla="*/ 330 w 1356"/>
              <a:gd name="T49" fmla="*/ 1050 h 1242"/>
              <a:gd name="T50" fmla="*/ 258 w 1356"/>
              <a:gd name="T51" fmla="*/ 978 h 1242"/>
              <a:gd name="T52" fmla="*/ 204 w 1356"/>
              <a:gd name="T53" fmla="*/ 924 h 1242"/>
              <a:gd name="T54" fmla="*/ 96 w 1356"/>
              <a:gd name="T55" fmla="*/ 762 h 1242"/>
              <a:gd name="T56" fmla="*/ 84 w 1356"/>
              <a:gd name="T57" fmla="*/ 726 h 1242"/>
              <a:gd name="T58" fmla="*/ 30 w 1356"/>
              <a:gd name="T59" fmla="*/ 564 h 1242"/>
              <a:gd name="T60" fmla="*/ 0 w 1356"/>
              <a:gd name="T61" fmla="*/ 408 h 1242"/>
              <a:gd name="T62" fmla="*/ 24 w 1356"/>
              <a:gd name="T63" fmla="*/ 270 h 124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356"/>
              <a:gd name="T97" fmla="*/ 0 h 1242"/>
              <a:gd name="T98" fmla="*/ 1356 w 1356"/>
              <a:gd name="T99" fmla="*/ 1242 h 1242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356" h="1242">
                <a:moveTo>
                  <a:pt x="24" y="270"/>
                </a:moveTo>
                <a:cubicBezTo>
                  <a:pt x="61" y="214"/>
                  <a:pt x="119" y="207"/>
                  <a:pt x="180" y="198"/>
                </a:cubicBezTo>
                <a:cubicBezTo>
                  <a:pt x="203" y="190"/>
                  <a:pt x="222" y="179"/>
                  <a:pt x="246" y="174"/>
                </a:cubicBezTo>
                <a:cubicBezTo>
                  <a:pt x="265" y="170"/>
                  <a:pt x="301" y="167"/>
                  <a:pt x="318" y="156"/>
                </a:cubicBezTo>
                <a:cubicBezTo>
                  <a:pt x="331" y="147"/>
                  <a:pt x="341" y="135"/>
                  <a:pt x="354" y="126"/>
                </a:cubicBezTo>
                <a:cubicBezTo>
                  <a:pt x="454" y="59"/>
                  <a:pt x="579" y="23"/>
                  <a:pt x="696" y="0"/>
                </a:cubicBezTo>
                <a:cubicBezTo>
                  <a:pt x="744" y="3"/>
                  <a:pt x="788" y="2"/>
                  <a:pt x="834" y="12"/>
                </a:cubicBezTo>
                <a:cubicBezTo>
                  <a:pt x="872" y="20"/>
                  <a:pt x="905" y="39"/>
                  <a:pt x="942" y="48"/>
                </a:cubicBezTo>
                <a:cubicBezTo>
                  <a:pt x="989" y="84"/>
                  <a:pt x="1011" y="143"/>
                  <a:pt x="1044" y="192"/>
                </a:cubicBezTo>
                <a:cubicBezTo>
                  <a:pt x="1067" y="227"/>
                  <a:pt x="1090" y="246"/>
                  <a:pt x="1116" y="276"/>
                </a:cubicBezTo>
                <a:cubicBezTo>
                  <a:pt x="1138" y="301"/>
                  <a:pt x="1164" y="324"/>
                  <a:pt x="1188" y="348"/>
                </a:cubicBezTo>
                <a:cubicBezTo>
                  <a:pt x="1196" y="356"/>
                  <a:pt x="1204" y="364"/>
                  <a:pt x="1212" y="372"/>
                </a:cubicBezTo>
                <a:cubicBezTo>
                  <a:pt x="1218" y="378"/>
                  <a:pt x="1230" y="390"/>
                  <a:pt x="1230" y="390"/>
                </a:cubicBezTo>
                <a:cubicBezTo>
                  <a:pt x="1239" y="417"/>
                  <a:pt x="1256" y="438"/>
                  <a:pt x="1272" y="462"/>
                </a:cubicBezTo>
                <a:cubicBezTo>
                  <a:pt x="1280" y="474"/>
                  <a:pt x="1296" y="498"/>
                  <a:pt x="1296" y="498"/>
                </a:cubicBezTo>
                <a:cubicBezTo>
                  <a:pt x="1305" y="535"/>
                  <a:pt x="1328" y="564"/>
                  <a:pt x="1338" y="600"/>
                </a:cubicBezTo>
                <a:cubicBezTo>
                  <a:pt x="1344" y="620"/>
                  <a:pt x="1356" y="660"/>
                  <a:pt x="1356" y="660"/>
                </a:cubicBezTo>
                <a:cubicBezTo>
                  <a:pt x="1351" y="786"/>
                  <a:pt x="1343" y="907"/>
                  <a:pt x="1272" y="1014"/>
                </a:cubicBezTo>
                <a:cubicBezTo>
                  <a:pt x="1263" y="1071"/>
                  <a:pt x="1230" y="1109"/>
                  <a:pt x="1188" y="1146"/>
                </a:cubicBezTo>
                <a:cubicBezTo>
                  <a:pt x="1139" y="1189"/>
                  <a:pt x="1171" y="1176"/>
                  <a:pt x="1134" y="1188"/>
                </a:cubicBezTo>
                <a:cubicBezTo>
                  <a:pt x="1106" y="1209"/>
                  <a:pt x="1028" y="1233"/>
                  <a:pt x="990" y="1242"/>
                </a:cubicBezTo>
                <a:cubicBezTo>
                  <a:pt x="885" y="1238"/>
                  <a:pt x="788" y="1225"/>
                  <a:pt x="684" y="1218"/>
                </a:cubicBezTo>
                <a:cubicBezTo>
                  <a:pt x="610" y="1207"/>
                  <a:pt x="546" y="1176"/>
                  <a:pt x="474" y="1158"/>
                </a:cubicBezTo>
                <a:cubicBezTo>
                  <a:pt x="454" y="1145"/>
                  <a:pt x="433" y="1143"/>
                  <a:pt x="414" y="1128"/>
                </a:cubicBezTo>
                <a:cubicBezTo>
                  <a:pt x="385" y="1104"/>
                  <a:pt x="361" y="1071"/>
                  <a:pt x="330" y="1050"/>
                </a:cubicBezTo>
                <a:cubicBezTo>
                  <a:pt x="311" y="1022"/>
                  <a:pt x="282" y="1002"/>
                  <a:pt x="258" y="978"/>
                </a:cubicBezTo>
                <a:cubicBezTo>
                  <a:pt x="239" y="959"/>
                  <a:pt x="226" y="939"/>
                  <a:pt x="204" y="924"/>
                </a:cubicBezTo>
                <a:cubicBezTo>
                  <a:pt x="168" y="870"/>
                  <a:pt x="132" y="816"/>
                  <a:pt x="96" y="762"/>
                </a:cubicBezTo>
                <a:cubicBezTo>
                  <a:pt x="89" y="751"/>
                  <a:pt x="91" y="737"/>
                  <a:pt x="84" y="726"/>
                </a:cubicBezTo>
                <a:cubicBezTo>
                  <a:pt x="52" y="678"/>
                  <a:pt x="48" y="617"/>
                  <a:pt x="30" y="564"/>
                </a:cubicBezTo>
                <a:cubicBezTo>
                  <a:pt x="11" y="508"/>
                  <a:pt x="0" y="467"/>
                  <a:pt x="0" y="408"/>
                </a:cubicBezTo>
                <a:lnTo>
                  <a:pt x="24" y="270"/>
                </a:lnTo>
                <a:close/>
              </a:path>
            </a:pathLst>
          </a:custGeom>
          <a:noFill/>
          <a:ln w="603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pic>
        <p:nvPicPr>
          <p:cNvPr id="26636" name="Picture 23" descr="o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00125" y="3559175"/>
            <a:ext cx="1976438" cy="190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0" y="990600"/>
            <a:ext cx="9144000" cy="525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 smtClean="0"/>
              <a:t>  More difficult Examples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 lIns="91401" tIns="45700" rIns="91401" bIns="45700"/>
          <a:lstStyle/>
          <a:p>
            <a:pPr eaLnBrk="1" hangingPunct="1">
              <a:buFontTx/>
              <a:buNone/>
            </a:pPr>
            <a:endParaRPr lang="en-GB" sz="2000" b="1" dirty="0" smtClean="0">
              <a:solidFill>
                <a:srgbClr val="F1AE05"/>
              </a:solidFill>
            </a:endParaRPr>
          </a:p>
          <a:p>
            <a:pPr eaLnBrk="1" hangingPunct="1">
              <a:buFontTx/>
              <a:buNone/>
            </a:pPr>
            <a:endParaRPr lang="en-GB" sz="2000" b="1" dirty="0" smtClean="0">
              <a:solidFill>
                <a:srgbClr val="F1AE05"/>
              </a:solidFill>
            </a:endParaRPr>
          </a:p>
          <a:p>
            <a:pPr eaLnBrk="1" hangingPunct="1">
              <a:buFontTx/>
              <a:buNone/>
            </a:pPr>
            <a:r>
              <a:rPr lang="en-GB" sz="2000" b="1" dirty="0" smtClean="0">
                <a:solidFill>
                  <a:srgbClr val="F1AE05"/>
                </a:solidFill>
              </a:rPr>
              <a:t>		Camouflage &amp; </a:t>
            </a:r>
          </a:p>
          <a:p>
            <a:pPr eaLnBrk="1" hangingPunct="1">
              <a:buFontTx/>
              <a:buNone/>
            </a:pPr>
            <a:r>
              <a:rPr lang="en-GB" sz="2000" b="1" dirty="0" smtClean="0">
                <a:solidFill>
                  <a:srgbClr val="F1AE05"/>
                </a:solidFill>
              </a:rPr>
              <a:t>		Low Contrast</a:t>
            </a:r>
          </a:p>
        </p:txBody>
      </p:sp>
      <p:pic>
        <p:nvPicPr>
          <p:cNvPr id="27652" name="Picture 4" descr="k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4103688"/>
            <a:ext cx="1673225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219200" y="2503488"/>
            <a:ext cx="1814513" cy="1333500"/>
            <a:chOff x="552" y="1552"/>
            <a:chExt cx="1558" cy="1040"/>
          </a:xfrm>
        </p:grpSpPr>
        <p:pic>
          <p:nvPicPr>
            <p:cNvPr id="27677" name="Picture 6" descr="20907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52" y="1552"/>
              <a:ext cx="1558" cy="1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78" name="Rectangle 7"/>
            <p:cNvSpPr>
              <a:spLocks noChangeArrowheads="1"/>
            </p:cNvSpPr>
            <p:nvPr/>
          </p:nvSpPr>
          <p:spPr bwMode="auto">
            <a:xfrm>
              <a:off x="846" y="1776"/>
              <a:ext cx="1056" cy="712"/>
            </a:xfrm>
            <a:prstGeom prst="rect">
              <a:avLst/>
            </a:prstGeom>
            <a:noFill/>
            <a:ln w="5715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pic>
        <p:nvPicPr>
          <p:cNvPr id="27654" name="Picture 8" descr="k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4763" y="4110038"/>
            <a:ext cx="1884362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563938" y="2503488"/>
            <a:ext cx="2284412" cy="1355725"/>
            <a:chOff x="4120" y="1344"/>
            <a:chExt cx="1496" cy="979"/>
          </a:xfrm>
        </p:grpSpPr>
        <p:pic>
          <p:nvPicPr>
            <p:cNvPr id="27675" name="Picture 10" descr="tree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120" y="1344"/>
              <a:ext cx="1496" cy="9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76" name="Rectangle 11"/>
            <p:cNvSpPr>
              <a:spLocks noChangeArrowheads="1"/>
            </p:cNvSpPr>
            <p:nvPr/>
          </p:nvSpPr>
          <p:spPr bwMode="auto">
            <a:xfrm>
              <a:off x="4302" y="1344"/>
              <a:ext cx="1200" cy="976"/>
            </a:xfrm>
            <a:prstGeom prst="rect">
              <a:avLst/>
            </a:prstGeom>
            <a:noFill/>
            <a:ln w="5715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6392863" y="2490788"/>
            <a:ext cx="2051050" cy="1346200"/>
            <a:chOff x="2104" y="1248"/>
            <a:chExt cx="1807" cy="1206"/>
          </a:xfrm>
        </p:grpSpPr>
        <p:pic>
          <p:nvPicPr>
            <p:cNvPr id="27673" name="Picture 14" descr="15309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104" y="1248"/>
              <a:ext cx="1807" cy="1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74" name="Rectangle 15"/>
            <p:cNvSpPr>
              <a:spLocks noChangeArrowheads="1"/>
            </p:cNvSpPr>
            <p:nvPr/>
          </p:nvSpPr>
          <p:spPr bwMode="auto">
            <a:xfrm>
              <a:off x="2142" y="1432"/>
              <a:ext cx="1352" cy="904"/>
            </a:xfrm>
            <a:prstGeom prst="rect">
              <a:avLst/>
            </a:prstGeom>
            <a:noFill/>
            <a:ln w="5715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27657" name="Rectangle 16"/>
          <p:cNvSpPr>
            <a:spLocks noChangeArrowheads="1"/>
          </p:cNvSpPr>
          <p:nvPr/>
        </p:nvSpPr>
        <p:spPr bwMode="auto">
          <a:xfrm>
            <a:off x="6570663" y="1925638"/>
            <a:ext cx="1830387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1" tIns="45700" rIns="91401" bIns="45700"/>
          <a:lstStyle/>
          <a:p>
            <a:pPr marL="342900" indent="-342900">
              <a:spcBef>
                <a:spcPct val="20000"/>
              </a:spcBef>
            </a:pPr>
            <a:r>
              <a:rPr lang="en-GB" sz="2000" b="1">
                <a:solidFill>
                  <a:srgbClr val="F1AE05"/>
                </a:solidFill>
              </a:rPr>
              <a:t>Harder Case</a:t>
            </a:r>
          </a:p>
        </p:txBody>
      </p:sp>
      <p:sp>
        <p:nvSpPr>
          <p:cNvPr id="27658" name="Rectangle 17"/>
          <p:cNvSpPr>
            <a:spLocks noChangeArrowheads="1"/>
          </p:cNvSpPr>
          <p:nvPr/>
        </p:nvSpPr>
        <p:spPr bwMode="auto">
          <a:xfrm>
            <a:off x="3848100" y="1900238"/>
            <a:ext cx="2116138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1" tIns="45700" rIns="91401" bIns="45700"/>
          <a:lstStyle/>
          <a:p>
            <a:pPr marL="342900" indent="-342900">
              <a:spcBef>
                <a:spcPct val="20000"/>
              </a:spcBef>
            </a:pPr>
            <a:r>
              <a:rPr lang="en-GB" sz="2000" b="1">
                <a:solidFill>
                  <a:srgbClr val="F1AE05"/>
                </a:solidFill>
              </a:rPr>
              <a:t>Fine structure</a:t>
            </a:r>
          </a:p>
        </p:txBody>
      </p:sp>
      <p:sp>
        <p:nvSpPr>
          <p:cNvPr id="27659" name="Text Box 22"/>
          <p:cNvSpPr txBox="1">
            <a:spLocks noChangeArrowheads="1"/>
          </p:cNvSpPr>
          <p:nvPr/>
        </p:nvSpPr>
        <p:spPr bwMode="auto">
          <a:xfrm>
            <a:off x="141288" y="2801938"/>
            <a:ext cx="1206500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solidFill>
                  <a:srgbClr val="FFFFFF"/>
                </a:solidFill>
                <a:latin typeface="Arial Narrow" pitchFamily="34" charset="0"/>
              </a:rPr>
              <a:t>Initial Rectangle</a:t>
            </a:r>
          </a:p>
        </p:txBody>
      </p:sp>
      <p:sp>
        <p:nvSpPr>
          <p:cNvPr id="27660" name="Text Box 23"/>
          <p:cNvSpPr txBox="1">
            <a:spLocks noChangeArrowheads="1"/>
          </p:cNvSpPr>
          <p:nvPr/>
        </p:nvSpPr>
        <p:spPr bwMode="auto">
          <a:xfrm>
            <a:off x="200025" y="4383088"/>
            <a:ext cx="1206500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solidFill>
                  <a:srgbClr val="FFFFFF"/>
                </a:solidFill>
                <a:latin typeface="Arial Narrow" pitchFamily="34" charset="0"/>
              </a:rPr>
              <a:t>Initial</a:t>
            </a:r>
            <a:br>
              <a:rPr lang="en-GB" b="1">
                <a:solidFill>
                  <a:srgbClr val="FFFFFF"/>
                </a:solidFill>
                <a:latin typeface="Arial Narrow" pitchFamily="34" charset="0"/>
              </a:rPr>
            </a:br>
            <a:r>
              <a:rPr lang="en-GB" b="1">
                <a:solidFill>
                  <a:srgbClr val="FFFFFF"/>
                </a:solidFill>
                <a:latin typeface="Arial Narrow" pitchFamily="34" charset="0"/>
              </a:rPr>
              <a:t>Result</a:t>
            </a:r>
          </a:p>
        </p:txBody>
      </p: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0" y="6440488"/>
            <a:ext cx="9144000" cy="417512"/>
            <a:chOff x="0" y="4057"/>
            <a:chExt cx="5760" cy="263"/>
          </a:xfrm>
        </p:grpSpPr>
        <p:pic>
          <p:nvPicPr>
            <p:cNvPr id="27670" name="Picture 25" descr="MSRClogo"/>
            <p:cNvPicPr>
              <a:picLocks noChangeAspect="1" noChangeArrowheads="1"/>
            </p:cNvPicPr>
            <p:nvPr/>
          </p:nvPicPr>
          <p:blipFill>
            <a:blip r:embed="rId8" cstate="print">
              <a:lum bright="20000"/>
            </a:blip>
            <a:srcRect/>
            <a:stretch>
              <a:fillRect/>
            </a:stretch>
          </p:blipFill>
          <p:spPr bwMode="auto">
            <a:xfrm>
              <a:off x="0" y="4057"/>
              <a:ext cx="812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71" name="Line 26"/>
            <p:cNvSpPr>
              <a:spLocks noChangeShapeType="1"/>
            </p:cNvSpPr>
            <p:nvPr/>
          </p:nvSpPr>
          <p:spPr bwMode="auto">
            <a:xfrm>
              <a:off x="703" y="4065"/>
              <a:ext cx="5057" cy="0"/>
            </a:xfrm>
            <a:prstGeom prst="line">
              <a:avLst/>
            </a:prstGeom>
            <a:noFill/>
            <a:ln w="34925">
              <a:solidFill>
                <a:srgbClr val="C8C8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72" name="Text Box 27"/>
            <p:cNvSpPr txBox="1">
              <a:spLocks noChangeArrowheads="1"/>
            </p:cNvSpPr>
            <p:nvPr/>
          </p:nvSpPr>
          <p:spPr bwMode="auto">
            <a:xfrm>
              <a:off x="996" y="4108"/>
              <a:ext cx="4764" cy="212"/>
            </a:xfrm>
            <a:prstGeom prst="rect">
              <a:avLst/>
            </a:prstGeom>
            <a:noFill/>
            <a:ln w="730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>
                <a:spcBef>
                  <a:spcPct val="50000"/>
                </a:spcBef>
              </a:pPr>
              <a:r>
                <a:rPr lang="en-GB" sz="1600" b="1">
                  <a:solidFill>
                    <a:srgbClr val="B7B7FF"/>
                  </a:solidFill>
                </a:rPr>
                <a:t>        </a:t>
              </a:r>
              <a:r>
                <a:rPr lang="en-GB" sz="1600" b="1">
                  <a:solidFill>
                    <a:srgbClr val="C8C8FF"/>
                  </a:solidFill>
                </a:rPr>
                <a:t>GrabCut – Interactive Foreground Extraction</a:t>
              </a:r>
              <a:r>
                <a:rPr lang="en-GB" sz="1600">
                  <a:solidFill>
                    <a:srgbClr val="7979FF"/>
                  </a:solidFill>
                </a:rPr>
                <a:t>    		</a:t>
              </a:r>
              <a:r>
                <a:rPr lang="en-GB" sz="1600">
                  <a:solidFill>
                    <a:srgbClr val="C8C8FF"/>
                  </a:solidFill>
                </a:rPr>
                <a:t>11</a:t>
              </a:r>
              <a:r>
                <a:rPr lang="en-GB" sz="1600">
                  <a:solidFill>
                    <a:srgbClr val="7979FF"/>
                  </a:solidFill>
                </a:rPr>
                <a:t>                    </a:t>
              </a:r>
            </a:p>
          </p:txBody>
        </p:sp>
      </p:grpSp>
      <p:sp>
        <p:nvSpPr>
          <p:cNvPr id="27662" name="Rectangle 31"/>
          <p:cNvSpPr>
            <a:spLocks noChangeArrowheads="1"/>
          </p:cNvSpPr>
          <p:nvPr/>
        </p:nvSpPr>
        <p:spPr bwMode="auto">
          <a:xfrm>
            <a:off x="6378575" y="4122738"/>
            <a:ext cx="2051050" cy="1346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pic>
        <p:nvPicPr>
          <p:cNvPr id="27663" name="Picture 28" descr="o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11913" y="4122738"/>
            <a:ext cx="198437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36"/>
          <p:cNvGrpSpPr>
            <a:grpSpLocks/>
          </p:cNvGrpSpPr>
          <p:nvPr/>
        </p:nvGrpSpPr>
        <p:grpSpPr bwMode="auto">
          <a:xfrm>
            <a:off x="6388100" y="2487613"/>
            <a:ext cx="2057400" cy="1346200"/>
            <a:chOff x="2924" y="349"/>
            <a:chExt cx="1296" cy="848"/>
          </a:xfrm>
        </p:grpSpPr>
        <p:pic>
          <p:nvPicPr>
            <p:cNvPr id="27668" name="Picture 33" descr="15309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928" y="349"/>
              <a:ext cx="1292" cy="8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69" name="Freeform 35"/>
            <p:cNvSpPr>
              <a:spLocks/>
            </p:cNvSpPr>
            <p:nvPr/>
          </p:nvSpPr>
          <p:spPr bwMode="auto">
            <a:xfrm>
              <a:off x="2924" y="447"/>
              <a:ext cx="977" cy="714"/>
            </a:xfrm>
            <a:custGeom>
              <a:avLst/>
              <a:gdLst>
                <a:gd name="T0" fmla="*/ 202 w 977"/>
                <a:gd name="T1" fmla="*/ 315 h 714"/>
                <a:gd name="T2" fmla="*/ 46 w 977"/>
                <a:gd name="T3" fmla="*/ 354 h 714"/>
                <a:gd name="T4" fmla="*/ 7 w 977"/>
                <a:gd name="T5" fmla="*/ 339 h 714"/>
                <a:gd name="T6" fmla="*/ 52 w 977"/>
                <a:gd name="T7" fmla="*/ 225 h 714"/>
                <a:gd name="T8" fmla="*/ 94 w 977"/>
                <a:gd name="T9" fmla="*/ 186 h 714"/>
                <a:gd name="T10" fmla="*/ 127 w 977"/>
                <a:gd name="T11" fmla="*/ 165 h 714"/>
                <a:gd name="T12" fmla="*/ 193 w 977"/>
                <a:gd name="T13" fmla="*/ 141 h 714"/>
                <a:gd name="T14" fmla="*/ 355 w 977"/>
                <a:gd name="T15" fmla="*/ 120 h 714"/>
                <a:gd name="T16" fmla="*/ 487 w 977"/>
                <a:gd name="T17" fmla="*/ 132 h 714"/>
                <a:gd name="T18" fmla="*/ 568 w 977"/>
                <a:gd name="T19" fmla="*/ 144 h 714"/>
                <a:gd name="T20" fmla="*/ 712 w 977"/>
                <a:gd name="T21" fmla="*/ 75 h 714"/>
                <a:gd name="T22" fmla="*/ 754 w 977"/>
                <a:gd name="T23" fmla="*/ 27 h 714"/>
                <a:gd name="T24" fmla="*/ 862 w 977"/>
                <a:gd name="T25" fmla="*/ 0 h 714"/>
                <a:gd name="T26" fmla="*/ 904 w 977"/>
                <a:gd name="T27" fmla="*/ 39 h 714"/>
                <a:gd name="T28" fmla="*/ 916 w 977"/>
                <a:gd name="T29" fmla="*/ 57 h 714"/>
                <a:gd name="T30" fmla="*/ 922 w 977"/>
                <a:gd name="T31" fmla="*/ 66 h 714"/>
                <a:gd name="T32" fmla="*/ 934 w 977"/>
                <a:gd name="T33" fmla="*/ 210 h 714"/>
                <a:gd name="T34" fmla="*/ 949 w 977"/>
                <a:gd name="T35" fmla="*/ 462 h 714"/>
                <a:gd name="T36" fmla="*/ 967 w 977"/>
                <a:gd name="T37" fmla="*/ 621 h 714"/>
                <a:gd name="T38" fmla="*/ 916 w 977"/>
                <a:gd name="T39" fmla="*/ 711 h 714"/>
                <a:gd name="T40" fmla="*/ 880 w 977"/>
                <a:gd name="T41" fmla="*/ 702 h 714"/>
                <a:gd name="T42" fmla="*/ 862 w 977"/>
                <a:gd name="T43" fmla="*/ 696 h 714"/>
                <a:gd name="T44" fmla="*/ 829 w 977"/>
                <a:gd name="T45" fmla="*/ 651 h 714"/>
                <a:gd name="T46" fmla="*/ 790 w 977"/>
                <a:gd name="T47" fmla="*/ 570 h 714"/>
                <a:gd name="T48" fmla="*/ 748 w 977"/>
                <a:gd name="T49" fmla="*/ 480 h 714"/>
                <a:gd name="T50" fmla="*/ 691 w 977"/>
                <a:gd name="T51" fmla="*/ 369 h 714"/>
                <a:gd name="T52" fmla="*/ 643 w 977"/>
                <a:gd name="T53" fmla="*/ 351 h 714"/>
                <a:gd name="T54" fmla="*/ 511 w 977"/>
                <a:gd name="T55" fmla="*/ 378 h 714"/>
                <a:gd name="T56" fmla="*/ 382 w 977"/>
                <a:gd name="T57" fmla="*/ 366 h 714"/>
                <a:gd name="T58" fmla="*/ 223 w 977"/>
                <a:gd name="T59" fmla="*/ 318 h 714"/>
                <a:gd name="T60" fmla="*/ 202 w 977"/>
                <a:gd name="T61" fmla="*/ 315 h 71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977"/>
                <a:gd name="T94" fmla="*/ 0 h 714"/>
                <a:gd name="T95" fmla="*/ 977 w 977"/>
                <a:gd name="T96" fmla="*/ 714 h 71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977" h="714">
                  <a:moveTo>
                    <a:pt x="202" y="315"/>
                  </a:moveTo>
                  <a:cubicBezTo>
                    <a:pt x="149" y="319"/>
                    <a:pt x="99" y="343"/>
                    <a:pt x="46" y="354"/>
                  </a:cubicBezTo>
                  <a:cubicBezTo>
                    <a:pt x="26" y="352"/>
                    <a:pt x="17" y="355"/>
                    <a:pt x="7" y="339"/>
                  </a:cubicBezTo>
                  <a:cubicBezTo>
                    <a:pt x="9" y="279"/>
                    <a:pt x="0" y="251"/>
                    <a:pt x="52" y="225"/>
                  </a:cubicBezTo>
                  <a:cubicBezTo>
                    <a:pt x="62" y="210"/>
                    <a:pt x="79" y="196"/>
                    <a:pt x="94" y="186"/>
                  </a:cubicBezTo>
                  <a:cubicBezTo>
                    <a:pt x="101" y="175"/>
                    <a:pt x="114" y="169"/>
                    <a:pt x="127" y="165"/>
                  </a:cubicBezTo>
                  <a:cubicBezTo>
                    <a:pt x="145" y="147"/>
                    <a:pt x="169" y="145"/>
                    <a:pt x="193" y="141"/>
                  </a:cubicBezTo>
                  <a:cubicBezTo>
                    <a:pt x="247" y="133"/>
                    <a:pt x="301" y="127"/>
                    <a:pt x="355" y="120"/>
                  </a:cubicBezTo>
                  <a:cubicBezTo>
                    <a:pt x="411" y="122"/>
                    <a:pt x="438" y="125"/>
                    <a:pt x="487" y="132"/>
                  </a:cubicBezTo>
                  <a:cubicBezTo>
                    <a:pt x="512" y="140"/>
                    <a:pt x="541" y="141"/>
                    <a:pt x="568" y="144"/>
                  </a:cubicBezTo>
                  <a:cubicBezTo>
                    <a:pt x="652" y="141"/>
                    <a:pt x="648" y="118"/>
                    <a:pt x="712" y="75"/>
                  </a:cubicBezTo>
                  <a:cubicBezTo>
                    <a:pt x="719" y="64"/>
                    <a:pt x="743" y="34"/>
                    <a:pt x="754" y="27"/>
                  </a:cubicBezTo>
                  <a:cubicBezTo>
                    <a:pt x="768" y="6"/>
                    <a:pt x="837" y="6"/>
                    <a:pt x="862" y="0"/>
                  </a:cubicBezTo>
                  <a:cubicBezTo>
                    <a:pt x="884" y="2"/>
                    <a:pt x="886" y="27"/>
                    <a:pt x="904" y="39"/>
                  </a:cubicBezTo>
                  <a:cubicBezTo>
                    <a:pt x="908" y="45"/>
                    <a:pt x="912" y="51"/>
                    <a:pt x="916" y="57"/>
                  </a:cubicBezTo>
                  <a:cubicBezTo>
                    <a:pt x="918" y="60"/>
                    <a:pt x="922" y="66"/>
                    <a:pt x="922" y="66"/>
                  </a:cubicBezTo>
                  <a:cubicBezTo>
                    <a:pt x="927" y="114"/>
                    <a:pt x="931" y="162"/>
                    <a:pt x="934" y="210"/>
                  </a:cubicBezTo>
                  <a:cubicBezTo>
                    <a:pt x="929" y="294"/>
                    <a:pt x="922" y="381"/>
                    <a:pt x="949" y="462"/>
                  </a:cubicBezTo>
                  <a:cubicBezTo>
                    <a:pt x="957" y="515"/>
                    <a:pt x="963" y="568"/>
                    <a:pt x="967" y="621"/>
                  </a:cubicBezTo>
                  <a:cubicBezTo>
                    <a:pt x="964" y="703"/>
                    <a:pt x="977" y="696"/>
                    <a:pt x="916" y="711"/>
                  </a:cubicBezTo>
                  <a:cubicBezTo>
                    <a:pt x="858" y="705"/>
                    <a:pt x="908" y="714"/>
                    <a:pt x="880" y="702"/>
                  </a:cubicBezTo>
                  <a:cubicBezTo>
                    <a:pt x="874" y="699"/>
                    <a:pt x="862" y="696"/>
                    <a:pt x="862" y="696"/>
                  </a:cubicBezTo>
                  <a:cubicBezTo>
                    <a:pt x="851" y="680"/>
                    <a:pt x="840" y="667"/>
                    <a:pt x="829" y="651"/>
                  </a:cubicBezTo>
                  <a:cubicBezTo>
                    <a:pt x="812" y="626"/>
                    <a:pt x="817" y="588"/>
                    <a:pt x="790" y="570"/>
                  </a:cubicBezTo>
                  <a:cubicBezTo>
                    <a:pt x="780" y="539"/>
                    <a:pt x="766" y="507"/>
                    <a:pt x="748" y="480"/>
                  </a:cubicBezTo>
                  <a:cubicBezTo>
                    <a:pt x="742" y="449"/>
                    <a:pt x="718" y="387"/>
                    <a:pt x="691" y="369"/>
                  </a:cubicBezTo>
                  <a:cubicBezTo>
                    <a:pt x="674" y="349"/>
                    <a:pt x="673" y="349"/>
                    <a:pt x="643" y="351"/>
                  </a:cubicBezTo>
                  <a:cubicBezTo>
                    <a:pt x="613" y="353"/>
                    <a:pt x="554" y="376"/>
                    <a:pt x="511" y="378"/>
                  </a:cubicBezTo>
                  <a:cubicBezTo>
                    <a:pt x="470" y="376"/>
                    <a:pt x="423" y="378"/>
                    <a:pt x="382" y="366"/>
                  </a:cubicBezTo>
                  <a:cubicBezTo>
                    <a:pt x="327" y="350"/>
                    <a:pt x="282" y="323"/>
                    <a:pt x="223" y="318"/>
                  </a:cubicBezTo>
                  <a:cubicBezTo>
                    <a:pt x="206" y="315"/>
                    <a:pt x="213" y="315"/>
                    <a:pt x="202" y="315"/>
                  </a:cubicBezTo>
                  <a:close/>
                </a:path>
              </a:pathLst>
            </a:custGeom>
            <a:noFill/>
            <a:ln w="349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7" name="Group 39"/>
          <p:cNvGrpSpPr>
            <a:grpSpLocks/>
          </p:cNvGrpSpPr>
          <p:nvPr/>
        </p:nvGrpSpPr>
        <p:grpSpPr bwMode="auto">
          <a:xfrm>
            <a:off x="6365875" y="4119563"/>
            <a:ext cx="2051050" cy="1377950"/>
            <a:chOff x="2854" y="3039"/>
            <a:chExt cx="1292" cy="868"/>
          </a:xfrm>
        </p:grpSpPr>
        <p:sp>
          <p:nvSpPr>
            <p:cNvPr id="27666" name="Rectangle 38"/>
            <p:cNvSpPr>
              <a:spLocks noChangeArrowheads="1"/>
            </p:cNvSpPr>
            <p:nvPr/>
          </p:nvSpPr>
          <p:spPr bwMode="auto">
            <a:xfrm>
              <a:off x="2854" y="3041"/>
              <a:ext cx="1292" cy="84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27667" name="Picture 30" descr="o1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883" y="3039"/>
              <a:ext cx="1218" cy="8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91" y="457200"/>
            <a:ext cx="5810250" cy="468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900" name="Picture 4" descr="C:\Users\Hoiem\AppData\Local\Temp\wzdd7a\hw4_supp\p3\ca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3741" y="1215725"/>
            <a:ext cx="2376937" cy="3169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" y="5638800"/>
            <a:ext cx="7162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look at </a:t>
            </a:r>
            <a:r>
              <a:rPr lang="en-US" dirty="0" err="1" smtClean="0"/>
              <a:t>GraphCut.m</a:t>
            </a:r>
            <a:r>
              <a:rPr lang="en-US" dirty="0" smtClean="0"/>
              <a:t> in provided code (skip README) – if you have trouble using package get help from TA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Use poly2mask to convert the polygon to a foreground mask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Lazy Snapping (Li et al. SG 2004)</a:t>
            </a:r>
            <a:endParaRPr lang="en-US" dirty="0"/>
          </a:p>
        </p:txBody>
      </p:sp>
      <p:pic>
        <p:nvPicPr>
          <p:cNvPr id="1873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914400"/>
            <a:ext cx="7743825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73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657600"/>
            <a:ext cx="3200400" cy="2881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739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3657600"/>
            <a:ext cx="3933825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 cuts with multiple labels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Alpha expansion</a:t>
                </a:r>
              </a:p>
              <a:p>
                <a:pPr marL="457200" lvl="1" indent="0">
                  <a:buNone/>
                </a:pPr>
                <a:r>
                  <a:rPr lang="en-US" sz="2200" dirty="0" smtClean="0"/>
                  <a:t>Repeat until no change</a:t>
                </a:r>
              </a:p>
              <a:p>
                <a:pPr marL="914400" lvl="2" indent="0">
                  <a:buNone/>
                </a:pPr>
                <a:r>
                  <a:rPr lang="en-US" sz="2200" dirty="0"/>
                  <a:t>F</a:t>
                </a:r>
                <a:r>
                  <a:rPr lang="en-US" sz="2200" dirty="0" smtClean="0"/>
                  <a:t>or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𝛼</m:t>
                    </m:r>
                    <m:r>
                      <a:rPr lang="en-US" sz="2200" b="0" i="1" smtClean="0">
                        <a:latin typeface="Cambria Math"/>
                      </a:rPr>
                      <m:t>=1..</m:t>
                    </m:r>
                    <m:r>
                      <a:rPr lang="en-US" sz="2200" b="0" i="1" smtClean="0">
                        <a:latin typeface="Cambria Math"/>
                      </a:rPr>
                      <m:t>𝑀</m:t>
                    </m:r>
                  </m:oMath>
                </a14:m>
                <a:endParaRPr lang="en-US" sz="2200" dirty="0" smtClean="0"/>
              </a:p>
              <a:p>
                <a:pPr marL="1371600" lvl="3" indent="0">
                  <a:buNone/>
                </a:pPr>
                <a:r>
                  <a:rPr lang="en-US" sz="2200" dirty="0" smtClean="0"/>
                  <a:t>Assign each pixel to current label or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𝛼</m:t>
                    </m:r>
                  </m:oMath>
                </a14:m>
                <a:r>
                  <a:rPr lang="en-US" sz="2200" dirty="0" smtClean="0"/>
                  <a:t> (2-class </a:t>
                </a:r>
                <a:r>
                  <a:rPr lang="en-US" sz="2200" dirty="0" err="1" smtClean="0"/>
                  <a:t>graphcut</a:t>
                </a:r>
                <a:r>
                  <a:rPr lang="en-US" sz="2200" dirty="0" smtClean="0"/>
                  <a:t>)</a:t>
                </a:r>
              </a:p>
              <a:p>
                <a:pPr lvl="1"/>
                <a:r>
                  <a:rPr lang="en-US" dirty="0" smtClean="0"/>
                  <a:t>Achieves “strong” local minimum</a:t>
                </a:r>
              </a:p>
              <a:p>
                <a:endParaRPr lang="en-US" dirty="0"/>
              </a:p>
              <a:p>
                <a:r>
                  <a:rPr lang="en-US" dirty="0" smtClean="0"/>
                  <a:t>Alpha-beta swap</a:t>
                </a:r>
              </a:p>
              <a:p>
                <a:pPr marL="457200" lvl="1" indent="0">
                  <a:buNone/>
                </a:pPr>
                <a:r>
                  <a:rPr lang="en-US" sz="2200" dirty="0"/>
                  <a:t>Repeat until no change</a:t>
                </a:r>
              </a:p>
              <a:p>
                <a:pPr marL="914400" lvl="2" indent="0">
                  <a:buNone/>
                </a:pPr>
                <a:r>
                  <a:rPr lang="en-US" sz="2200" dirty="0"/>
                  <a:t>For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</a:rPr>
                      <m:t>𝛼</m:t>
                    </m:r>
                    <m:r>
                      <a:rPr lang="en-US" sz="2200" i="1">
                        <a:latin typeface="Cambria Math"/>
                      </a:rPr>
                      <m:t>=1..</m:t>
                    </m:r>
                    <m:r>
                      <a:rPr lang="en-US" sz="2200" i="1">
                        <a:latin typeface="Cambria Math"/>
                      </a:rPr>
                      <m:t>𝑀</m:t>
                    </m:r>
                    <m:r>
                      <a:rPr lang="en-US" sz="2200" b="0" i="1" smtClean="0">
                        <a:latin typeface="Cambria Math"/>
                      </a:rPr>
                      <m:t>, 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sz="2200" b="0" i="1" smtClean="0">
                        <a:latin typeface="Cambria Math"/>
                      </a:rPr>
                      <m:t>𝛽</m:t>
                    </m:r>
                    <m:r>
                      <a:rPr lang="en-US" sz="2200" b="0" i="1" smtClean="0">
                        <a:latin typeface="Cambria Math"/>
                      </a:rPr>
                      <m:t>=1..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except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i="1">
                        <a:latin typeface="Cambria Math"/>
                      </a:rPr>
                      <m:t>𝛼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200" dirty="0"/>
              </a:p>
              <a:p>
                <a:pPr marL="1371600" lvl="3" indent="0">
                  <a:buNone/>
                </a:pPr>
                <a:r>
                  <a:rPr lang="en-US" sz="2200" dirty="0" smtClean="0"/>
                  <a:t>Re-assign all pixels currently labeled as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</a:rPr>
                      <m:t>𝛼</m:t>
                    </m:r>
                    <m:r>
                      <a:rPr lang="en-US" sz="22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200" dirty="0" smtClean="0"/>
                  <a:t>or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𝛽</m:t>
                    </m:r>
                  </m:oMath>
                </a14:m>
                <a:r>
                  <a:rPr lang="en-US" sz="2200" dirty="0" smtClean="0"/>
                  <a:t> to one of those two labels while keeping all other pixels fixed</a:t>
                </a:r>
                <a:endParaRPr lang="en-US" sz="2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5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836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Using graph cuts for recognition</a:t>
            </a:r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2088" y="1643063"/>
            <a:ext cx="6219825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TextBox 4"/>
          <p:cNvSpPr txBox="1">
            <a:spLocks noChangeArrowheads="1"/>
          </p:cNvSpPr>
          <p:nvPr/>
        </p:nvSpPr>
        <p:spPr bwMode="auto">
          <a:xfrm>
            <a:off x="3640138" y="6396038"/>
            <a:ext cx="55038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/>
              <a:t>TextonBoost</a:t>
            </a:r>
            <a:r>
              <a:rPr lang="en-US" sz="2400" dirty="0"/>
              <a:t> (</a:t>
            </a:r>
            <a:r>
              <a:rPr lang="en-US" sz="2400" dirty="0" err="1"/>
              <a:t>Shotton</a:t>
            </a:r>
            <a:r>
              <a:rPr lang="en-US" sz="2400" dirty="0"/>
              <a:t> et al. </a:t>
            </a:r>
            <a:r>
              <a:rPr lang="en-US" sz="2400" dirty="0" smtClean="0"/>
              <a:t>2009 </a:t>
            </a:r>
            <a:r>
              <a:rPr lang="en-US" sz="2400" dirty="0"/>
              <a:t>IJCV)</a:t>
            </a:r>
          </a:p>
        </p:txBody>
      </p:sp>
    </p:spTree>
    <p:extLst>
      <p:ext uri="{BB962C8B-B14F-4D97-AF65-F5344CB8AC3E}">
        <p14:creationId xmlns:p14="http://schemas.microsoft.com/office/powerpoint/2010/main" val="313307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Review/Finish EM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MRFs</a:t>
            </a:r>
          </a:p>
          <a:p>
            <a:endParaRPr lang="en-US" dirty="0" smtClean="0"/>
          </a:p>
          <a:p>
            <a:r>
              <a:rPr lang="en-US" dirty="0" smtClean="0"/>
              <a:t>Segmentation with Graph Cuts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4953000"/>
            <a:ext cx="5181600" cy="1660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/>
          <p:cNvGrpSpPr/>
          <p:nvPr/>
        </p:nvGrpSpPr>
        <p:grpSpPr>
          <a:xfrm>
            <a:off x="6629400" y="2514600"/>
            <a:ext cx="2133600" cy="2133600"/>
            <a:chOff x="1524000" y="1447800"/>
            <a:chExt cx="2133600" cy="2133600"/>
          </a:xfrm>
        </p:grpSpPr>
        <p:sp>
          <p:nvSpPr>
            <p:cNvPr id="6" name="Freeform 2"/>
            <p:cNvSpPr>
              <a:spLocks/>
            </p:cNvSpPr>
            <p:nvPr/>
          </p:nvSpPr>
          <p:spPr bwMode="auto">
            <a:xfrm rot="5400000" flipH="1" flipV="1">
              <a:off x="2476500" y="723900"/>
              <a:ext cx="228600" cy="1676400"/>
            </a:xfrm>
            <a:custGeom>
              <a:avLst/>
              <a:gdLst>
                <a:gd name="T0" fmla="*/ 0 w 144"/>
                <a:gd name="T1" fmla="*/ 1676400 h 1056"/>
                <a:gd name="T2" fmla="*/ 228600 w 144"/>
                <a:gd name="T3" fmla="*/ 838200 h 1056"/>
                <a:gd name="T4" fmla="*/ 0 w 144"/>
                <a:gd name="T5" fmla="*/ 0 h 1056"/>
                <a:gd name="T6" fmla="*/ 0 60000 65536"/>
                <a:gd name="T7" fmla="*/ 0 60000 65536"/>
                <a:gd name="T8" fmla="*/ 0 60000 65536"/>
                <a:gd name="T9" fmla="*/ 0 w 144"/>
                <a:gd name="T10" fmla="*/ 0 h 1056"/>
                <a:gd name="T11" fmla="*/ 144 w 144"/>
                <a:gd name="T12" fmla="*/ 1056 h 10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1056">
                  <a:moveTo>
                    <a:pt x="0" y="1056"/>
                  </a:moveTo>
                  <a:cubicBezTo>
                    <a:pt x="72" y="880"/>
                    <a:pt x="144" y="704"/>
                    <a:pt x="144" y="528"/>
                  </a:cubicBezTo>
                  <a:cubicBezTo>
                    <a:pt x="144" y="352"/>
                    <a:pt x="72" y="176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3"/>
            <p:cNvSpPr>
              <a:spLocks/>
            </p:cNvSpPr>
            <p:nvPr/>
          </p:nvSpPr>
          <p:spPr bwMode="auto">
            <a:xfrm>
              <a:off x="3429000" y="1676400"/>
              <a:ext cx="228600" cy="1676400"/>
            </a:xfrm>
            <a:custGeom>
              <a:avLst/>
              <a:gdLst>
                <a:gd name="T0" fmla="*/ 0 w 144"/>
                <a:gd name="T1" fmla="*/ 1676400 h 1056"/>
                <a:gd name="T2" fmla="*/ 228600 w 144"/>
                <a:gd name="T3" fmla="*/ 838200 h 1056"/>
                <a:gd name="T4" fmla="*/ 0 w 144"/>
                <a:gd name="T5" fmla="*/ 0 h 1056"/>
                <a:gd name="T6" fmla="*/ 0 60000 65536"/>
                <a:gd name="T7" fmla="*/ 0 60000 65536"/>
                <a:gd name="T8" fmla="*/ 0 60000 65536"/>
                <a:gd name="T9" fmla="*/ 0 w 144"/>
                <a:gd name="T10" fmla="*/ 0 h 1056"/>
                <a:gd name="T11" fmla="*/ 144 w 144"/>
                <a:gd name="T12" fmla="*/ 1056 h 10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1056">
                  <a:moveTo>
                    <a:pt x="0" y="1056"/>
                  </a:moveTo>
                  <a:cubicBezTo>
                    <a:pt x="72" y="880"/>
                    <a:pt x="144" y="704"/>
                    <a:pt x="144" y="528"/>
                  </a:cubicBezTo>
                  <a:cubicBezTo>
                    <a:pt x="144" y="352"/>
                    <a:pt x="72" y="176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4"/>
            <p:cNvSpPr>
              <a:spLocks noChangeShapeType="1"/>
            </p:cNvSpPr>
            <p:nvPr/>
          </p:nvSpPr>
          <p:spPr bwMode="auto">
            <a:xfrm flipV="1">
              <a:off x="2590800" y="1676400"/>
              <a:ext cx="838200" cy="1752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5"/>
            <p:cNvSpPr>
              <a:spLocks noChangeShapeType="1"/>
            </p:cNvSpPr>
            <p:nvPr/>
          </p:nvSpPr>
          <p:spPr bwMode="auto">
            <a:xfrm>
              <a:off x="2590800" y="1676400"/>
              <a:ext cx="838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3429000" y="1676400"/>
              <a:ext cx="0" cy="762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 Box 7"/>
            <p:cNvSpPr txBox="1">
              <a:spLocks noChangeArrowheads="1"/>
            </p:cNvSpPr>
            <p:nvPr/>
          </p:nvSpPr>
          <p:spPr bwMode="auto">
            <a:xfrm>
              <a:off x="3332163" y="1660525"/>
              <a:ext cx="242887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folHlink"/>
                  </a:solidFill>
                </a:rPr>
                <a:t>i</a:t>
              </a:r>
            </a:p>
          </p:txBody>
        </p:sp>
        <p:sp>
          <p:nvSpPr>
            <p:cNvPr id="12" name="Line 8"/>
            <p:cNvSpPr>
              <a:spLocks noChangeShapeType="1"/>
            </p:cNvSpPr>
            <p:nvPr/>
          </p:nvSpPr>
          <p:spPr bwMode="auto">
            <a:xfrm flipV="1">
              <a:off x="2590800" y="1676400"/>
              <a:ext cx="0" cy="838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9"/>
            <p:cNvSpPr>
              <a:spLocks noChangeShapeType="1"/>
            </p:cNvSpPr>
            <p:nvPr/>
          </p:nvSpPr>
          <p:spPr bwMode="auto">
            <a:xfrm flipV="1">
              <a:off x="2590800" y="1676400"/>
              <a:ext cx="838200" cy="8382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10"/>
            <p:cNvSpPr>
              <a:spLocks noChangeShapeType="1"/>
            </p:cNvSpPr>
            <p:nvPr/>
          </p:nvSpPr>
          <p:spPr bwMode="auto">
            <a:xfrm flipH="1" flipV="1">
              <a:off x="1752600" y="1676400"/>
              <a:ext cx="838200" cy="838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11"/>
            <p:cNvSpPr>
              <a:spLocks noChangeShapeType="1"/>
            </p:cNvSpPr>
            <p:nvPr/>
          </p:nvSpPr>
          <p:spPr bwMode="auto">
            <a:xfrm flipH="1">
              <a:off x="1752600" y="2514600"/>
              <a:ext cx="838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12"/>
            <p:cNvSpPr>
              <a:spLocks noChangeShapeType="1"/>
            </p:cNvSpPr>
            <p:nvPr/>
          </p:nvSpPr>
          <p:spPr bwMode="auto">
            <a:xfrm flipH="1">
              <a:off x="1752600" y="2514600"/>
              <a:ext cx="838200" cy="838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13"/>
            <p:cNvSpPr>
              <a:spLocks noChangeShapeType="1"/>
            </p:cNvSpPr>
            <p:nvPr/>
          </p:nvSpPr>
          <p:spPr bwMode="auto">
            <a:xfrm>
              <a:off x="2590800" y="2514600"/>
              <a:ext cx="838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14"/>
            <p:cNvSpPr>
              <a:spLocks noChangeShapeType="1"/>
            </p:cNvSpPr>
            <p:nvPr/>
          </p:nvSpPr>
          <p:spPr bwMode="auto">
            <a:xfrm>
              <a:off x="2590800" y="2514600"/>
              <a:ext cx="0" cy="838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15"/>
            <p:cNvSpPr>
              <a:spLocks noChangeShapeType="1"/>
            </p:cNvSpPr>
            <p:nvPr/>
          </p:nvSpPr>
          <p:spPr bwMode="auto">
            <a:xfrm>
              <a:off x="2590800" y="2514600"/>
              <a:ext cx="838200" cy="838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Oval 18"/>
            <p:cNvSpPr>
              <a:spLocks noChangeArrowheads="1"/>
            </p:cNvSpPr>
            <p:nvPr/>
          </p:nvSpPr>
          <p:spPr bwMode="auto">
            <a:xfrm>
              <a:off x="2520950" y="2444750"/>
              <a:ext cx="139700" cy="139700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1" name="Oval 19"/>
            <p:cNvSpPr>
              <a:spLocks noChangeArrowheads="1"/>
            </p:cNvSpPr>
            <p:nvPr/>
          </p:nvSpPr>
          <p:spPr bwMode="auto">
            <a:xfrm>
              <a:off x="2520950" y="1600200"/>
              <a:ext cx="139700" cy="14128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Oval 20"/>
            <p:cNvSpPr>
              <a:spLocks noChangeArrowheads="1"/>
            </p:cNvSpPr>
            <p:nvPr/>
          </p:nvSpPr>
          <p:spPr bwMode="auto">
            <a:xfrm>
              <a:off x="3363913" y="2444750"/>
              <a:ext cx="141287" cy="1397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Oval 21"/>
            <p:cNvSpPr>
              <a:spLocks noChangeArrowheads="1"/>
            </p:cNvSpPr>
            <p:nvPr/>
          </p:nvSpPr>
          <p:spPr bwMode="auto">
            <a:xfrm>
              <a:off x="2520950" y="3287713"/>
              <a:ext cx="139700" cy="141287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Oval 22"/>
            <p:cNvSpPr>
              <a:spLocks noChangeArrowheads="1"/>
            </p:cNvSpPr>
            <p:nvPr/>
          </p:nvSpPr>
          <p:spPr bwMode="auto">
            <a:xfrm>
              <a:off x="1676400" y="2444750"/>
              <a:ext cx="141288" cy="1397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Oval 23"/>
            <p:cNvSpPr>
              <a:spLocks noChangeArrowheads="1"/>
            </p:cNvSpPr>
            <p:nvPr/>
          </p:nvSpPr>
          <p:spPr bwMode="auto">
            <a:xfrm>
              <a:off x="3363913" y="1600200"/>
              <a:ext cx="141287" cy="141288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6" name="Oval 24"/>
            <p:cNvSpPr>
              <a:spLocks noChangeArrowheads="1"/>
            </p:cNvSpPr>
            <p:nvPr/>
          </p:nvSpPr>
          <p:spPr bwMode="auto">
            <a:xfrm>
              <a:off x="3363913" y="3287713"/>
              <a:ext cx="141287" cy="141287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Oval 25"/>
            <p:cNvSpPr>
              <a:spLocks noChangeArrowheads="1"/>
            </p:cNvSpPr>
            <p:nvPr/>
          </p:nvSpPr>
          <p:spPr bwMode="auto">
            <a:xfrm>
              <a:off x="1676400" y="3287713"/>
              <a:ext cx="141288" cy="141287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Oval 26"/>
            <p:cNvSpPr>
              <a:spLocks noChangeArrowheads="1"/>
            </p:cNvSpPr>
            <p:nvPr/>
          </p:nvSpPr>
          <p:spPr bwMode="auto">
            <a:xfrm>
              <a:off x="1676400" y="1600200"/>
              <a:ext cx="141288" cy="14128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Text Box 27"/>
            <p:cNvSpPr txBox="1">
              <a:spLocks noChangeArrowheads="1"/>
            </p:cNvSpPr>
            <p:nvPr/>
          </p:nvSpPr>
          <p:spPr bwMode="auto">
            <a:xfrm>
              <a:off x="2514600" y="2498725"/>
              <a:ext cx="2428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folHlink"/>
                  </a:solidFill>
                </a:rPr>
                <a:t>j</a:t>
              </a:r>
            </a:p>
          </p:txBody>
        </p:sp>
        <p:sp>
          <p:nvSpPr>
            <p:cNvPr id="30" name="Text Box 28"/>
            <p:cNvSpPr txBox="1">
              <a:spLocks noChangeArrowheads="1"/>
            </p:cNvSpPr>
            <p:nvPr/>
          </p:nvSpPr>
          <p:spPr bwMode="auto">
            <a:xfrm>
              <a:off x="2895600" y="1965325"/>
              <a:ext cx="6858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>
                  <a:solidFill>
                    <a:srgbClr val="FF0000"/>
                  </a:solidFill>
                </a:rPr>
                <a:t>w</a:t>
              </a:r>
              <a:r>
                <a:rPr lang="en-US" sz="2000" b="1" baseline="-25000">
                  <a:solidFill>
                    <a:srgbClr val="FF0000"/>
                  </a:solidFill>
                </a:rPr>
                <a:t>ij</a:t>
              </a:r>
            </a:p>
          </p:txBody>
        </p:sp>
        <p:sp>
          <p:nvSpPr>
            <p:cNvPr id="31" name="Line 29"/>
            <p:cNvSpPr>
              <a:spLocks noChangeShapeType="1"/>
            </p:cNvSpPr>
            <p:nvPr/>
          </p:nvSpPr>
          <p:spPr bwMode="auto">
            <a:xfrm>
              <a:off x="1752600" y="1676400"/>
              <a:ext cx="0" cy="838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30"/>
            <p:cNvSpPr>
              <a:spLocks noChangeShapeType="1"/>
            </p:cNvSpPr>
            <p:nvPr/>
          </p:nvSpPr>
          <p:spPr bwMode="auto">
            <a:xfrm>
              <a:off x="1752600" y="2514600"/>
              <a:ext cx="0" cy="838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31"/>
            <p:cNvSpPr>
              <a:spLocks noChangeShapeType="1"/>
            </p:cNvSpPr>
            <p:nvPr/>
          </p:nvSpPr>
          <p:spPr bwMode="auto">
            <a:xfrm>
              <a:off x="1752600" y="3352800"/>
              <a:ext cx="838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32"/>
            <p:cNvSpPr>
              <a:spLocks noChangeShapeType="1"/>
            </p:cNvSpPr>
            <p:nvPr/>
          </p:nvSpPr>
          <p:spPr bwMode="auto">
            <a:xfrm flipH="1">
              <a:off x="2590800" y="3352800"/>
              <a:ext cx="838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33"/>
            <p:cNvSpPr>
              <a:spLocks noChangeShapeType="1"/>
            </p:cNvSpPr>
            <p:nvPr/>
          </p:nvSpPr>
          <p:spPr bwMode="auto">
            <a:xfrm>
              <a:off x="3429000" y="2514600"/>
              <a:ext cx="0" cy="838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34"/>
            <p:cNvSpPr>
              <a:spLocks noChangeShapeType="1"/>
            </p:cNvSpPr>
            <p:nvPr/>
          </p:nvSpPr>
          <p:spPr bwMode="auto">
            <a:xfrm>
              <a:off x="1752600" y="1676400"/>
              <a:ext cx="838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35"/>
            <p:cNvSpPr>
              <a:spLocks noChangeShapeType="1"/>
            </p:cNvSpPr>
            <p:nvPr/>
          </p:nvSpPr>
          <p:spPr bwMode="auto">
            <a:xfrm>
              <a:off x="1752600" y="1676400"/>
              <a:ext cx="838200" cy="1676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36"/>
            <p:cNvSpPr>
              <a:spLocks noChangeShapeType="1"/>
            </p:cNvSpPr>
            <p:nvPr/>
          </p:nvSpPr>
          <p:spPr bwMode="auto">
            <a:xfrm flipH="1">
              <a:off x="1752600" y="1676400"/>
              <a:ext cx="838200" cy="1676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37"/>
            <p:cNvSpPr>
              <a:spLocks noChangeShapeType="1"/>
            </p:cNvSpPr>
            <p:nvPr/>
          </p:nvSpPr>
          <p:spPr bwMode="auto">
            <a:xfrm>
              <a:off x="2590800" y="1600200"/>
              <a:ext cx="838200" cy="1752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38"/>
            <p:cNvSpPr>
              <a:spLocks noChangeShapeType="1"/>
            </p:cNvSpPr>
            <p:nvPr/>
          </p:nvSpPr>
          <p:spPr bwMode="auto">
            <a:xfrm>
              <a:off x="1752600" y="1676400"/>
              <a:ext cx="1676400" cy="838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39"/>
            <p:cNvSpPr>
              <a:spLocks noChangeShapeType="1"/>
            </p:cNvSpPr>
            <p:nvPr/>
          </p:nvSpPr>
          <p:spPr bwMode="auto">
            <a:xfrm flipV="1">
              <a:off x="1752600" y="2514600"/>
              <a:ext cx="1676400" cy="838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40"/>
            <p:cNvSpPr>
              <a:spLocks noChangeShapeType="1"/>
            </p:cNvSpPr>
            <p:nvPr/>
          </p:nvSpPr>
          <p:spPr bwMode="auto">
            <a:xfrm flipH="1" flipV="1">
              <a:off x="1752600" y="2514600"/>
              <a:ext cx="1676400" cy="838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41"/>
            <p:cNvSpPr>
              <a:spLocks noChangeShapeType="1"/>
            </p:cNvSpPr>
            <p:nvPr/>
          </p:nvSpPr>
          <p:spPr bwMode="auto">
            <a:xfrm flipV="1">
              <a:off x="1752600" y="1676400"/>
              <a:ext cx="1676400" cy="838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42"/>
            <p:cNvSpPr>
              <a:spLocks/>
            </p:cNvSpPr>
            <p:nvPr/>
          </p:nvSpPr>
          <p:spPr bwMode="auto">
            <a:xfrm flipH="1">
              <a:off x="1524000" y="1676400"/>
              <a:ext cx="228600" cy="1676400"/>
            </a:xfrm>
            <a:custGeom>
              <a:avLst/>
              <a:gdLst>
                <a:gd name="T0" fmla="*/ 0 w 144"/>
                <a:gd name="T1" fmla="*/ 1676400 h 1056"/>
                <a:gd name="T2" fmla="*/ 228600 w 144"/>
                <a:gd name="T3" fmla="*/ 838200 h 1056"/>
                <a:gd name="T4" fmla="*/ 0 w 144"/>
                <a:gd name="T5" fmla="*/ 0 h 1056"/>
                <a:gd name="T6" fmla="*/ 0 60000 65536"/>
                <a:gd name="T7" fmla="*/ 0 60000 65536"/>
                <a:gd name="T8" fmla="*/ 0 60000 65536"/>
                <a:gd name="T9" fmla="*/ 0 w 144"/>
                <a:gd name="T10" fmla="*/ 0 h 1056"/>
                <a:gd name="T11" fmla="*/ 144 w 144"/>
                <a:gd name="T12" fmla="*/ 1056 h 10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1056">
                  <a:moveTo>
                    <a:pt x="0" y="1056"/>
                  </a:moveTo>
                  <a:cubicBezTo>
                    <a:pt x="72" y="880"/>
                    <a:pt x="144" y="704"/>
                    <a:pt x="144" y="528"/>
                  </a:cubicBezTo>
                  <a:cubicBezTo>
                    <a:pt x="144" y="352"/>
                    <a:pt x="72" y="176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43"/>
            <p:cNvSpPr>
              <a:spLocks/>
            </p:cNvSpPr>
            <p:nvPr/>
          </p:nvSpPr>
          <p:spPr bwMode="auto">
            <a:xfrm rot="16200000" flipH="1">
              <a:off x="2476500" y="2628900"/>
              <a:ext cx="228600" cy="1676400"/>
            </a:xfrm>
            <a:custGeom>
              <a:avLst/>
              <a:gdLst>
                <a:gd name="T0" fmla="*/ 0 w 144"/>
                <a:gd name="T1" fmla="*/ 1676400 h 1056"/>
                <a:gd name="T2" fmla="*/ 228600 w 144"/>
                <a:gd name="T3" fmla="*/ 838200 h 1056"/>
                <a:gd name="T4" fmla="*/ 0 w 144"/>
                <a:gd name="T5" fmla="*/ 0 h 1056"/>
                <a:gd name="T6" fmla="*/ 0 60000 65536"/>
                <a:gd name="T7" fmla="*/ 0 60000 65536"/>
                <a:gd name="T8" fmla="*/ 0 60000 65536"/>
                <a:gd name="T9" fmla="*/ 0 w 144"/>
                <a:gd name="T10" fmla="*/ 0 h 1056"/>
                <a:gd name="T11" fmla="*/ 144 w 144"/>
                <a:gd name="T12" fmla="*/ 1056 h 10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1056">
                  <a:moveTo>
                    <a:pt x="0" y="1056"/>
                  </a:moveTo>
                  <a:cubicBezTo>
                    <a:pt x="72" y="880"/>
                    <a:pt x="144" y="704"/>
                    <a:pt x="144" y="528"/>
                  </a:cubicBezTo>
                  <a:cubicBezTo>
                    <a:pt x="144" y="352"/>
                    <a:pt x="72" y="176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Using graph cuts for recognition</a:t>
            </a:r>
          </a:p>
        </p:txBody>
      </p:sp>
      <p:sp>
        <p:nvSpPr>
          <p:cNvPr id="29699" name="TextBox 4"/>
          <p:cNvSpPr txBox="1">
            <a:spLocks noChangeArrowheads="1"/>
          </p:cNvSpPr>
          <p:nvPr/>
        </p:nvSpPr>
        <p:spPr bwMode="auto">
          <a:xfrm>
            <a:off x="4970463" y="6488113"/>
            <a:ext cx="41735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err="1"/>
              <a:t>TextonBoost</a:t>
            </a:r>
            <a:r>
              <a:rPr lang="en-US" dirty="0"/>
              <a:t> (</a:t>
            </a:r>
            <a:r>
              <a:rPr lang="en-US" dirty="0" err="1"/>
              <a:t>Shotton</a:t>
            </a:r>
            <a:r>
              <a:rPr lang="en-US" dirty="0"/>
              <a:t> et al. </a:t>
            </a:r>
            <a:r>
              <a:rPr lang="en-US" dirty="0" smtClean="0"/>
              <a:t>2009 </a:t>
            </a:r>
            <a:r>
              <a:rPr lang="en-US" dirty="0"/>
              <a:t>IJCV)</a:t>
            </a:r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914400"/>
            <a:ext cx="62103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2819400"/>
            <a:ext cx="34671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ounded Rectangle 6"/>
          <p:cNvSpPr/>
          <p:nvPr/>
        </p:nvSpPr>
        <p:spPr>
          <a:xfrm>
            <a:off x="1066800" y="2971800"/>
            <a:ext cx="2819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Unary </a:t>
            </a:r>
            <a:r>
              <a:rPr lang="en-US" sz="2400" dirty="0" smtClean="0"/>
              <a:t>Potentials</a:t>
            </a:r>
          </a:p>
          <a:p>
            <a:pPr algn="ctr">
              <a:defRPr/>
            </a:pPr>
            <a:r>
              <a:rPr lang="en-US" sz="2400" dirty="0" smtClean="0"/>
              <a:t>from classifier</a:t>
            </a:r>
            <a:endParaRPr lang="en-US" sz="2400" dirty="0"/>
          </a:p>
        </p:txBody>
      </p:sp>
      <p:sp>
        <p:nvSpPr>
          <p:cNvPr id="8" name="Rounded Rectangle 7"/>
          <p:cNvSpPr/>
          <p:nvPr/>
        </p:nvSpPr>
        <p:spPr>
          <a:xfrm>
            <a:off x="3200400" y="4876800"/>
            <a:ext cx="2819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Alpha Expansion Graph Cuts</a:t>
            </a:r>
          </a:p>
        </p:txBody>
      </p:sp>
      <p:sp>
        <p:nvSpPr>
          <p:cNvPr id="9" name="Down Arrow 8"/>
          <p:cNvSpPr/>
          <p:nvPr/>
        </p:nvSpPr>
        <p:spPr>
          <a:xfrm>
            <a:off x="4343400" y="2362200"/>
            <a:ext cx="4572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4191000" y="4267200"/>
            <a:ext cx="4572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Plus 12"/>
          <p:cNvSpPr/>
          <p:nvPr/>
        </p:nvSpPr>
        <p:spPr>
          <a:xfrm>
            <a:off x="4038600" y="3200400"/>
            <a:ext cx="457200" cy="4572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638800" y="4236269"/>
            <a:ext cx="28956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(note: edge potentials are from input image also; this is illustration from paper)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01310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 of graph cuts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800" dirty="0" smtClean="0"/>
          </a:p>
          <a:p>
            <a:r>
              <a:rPr lang="en-US" sz="2800" dirty="0" smtClean="0"/>
              <a:t>Associative: edge potentials penalize different labels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If not associative, can sometimes clip potentials</a:t>
            </a:r>
          </a:p>
          <a:p>
            <a:endParaRPr lang="en-US" sz="2800" dirty="0" smtClean="0"/>
          </a:p>
          <a:p>
            <a:r>
              <a:rPr lang="en-US" sz="2800" dirty="0" smtClean="0"/>
              <a:t>Graph cut algorithm applies to only 2-label problems</a:t>
            </a:r>
          </a:p>
          <a:p>
            <a:pPr lvl="1"/>
            <a:r>
              <a:rPr lang="en-US" sz="2400" dirty="0" smtClean="0"/>
              <a:t>Multi-label extensions are not globally optimal (but still usually provide very good solutions)</a:t>
            </a:r>
          </a:p>
          <a:p>
            <a:endParaRPr lang="en-US" sz="2800" dirty="0" smtClean="0"/>
          </a:p>
          <a:p>
            <a:pPr>
              <a:buFont typeface="Arial" pitchFamily="34" charset="0"/>
              <a:buNone/>
            </a:pPr>
            <a:endParaRPr lang="en-US" sz="2800" dirty="0" smtClean="0"/>
          </a:p>
          <a:p>
            <a:pPr lvl="1">
              <a:buFont typeface="Arial" pitchFamily="34" charset="0"/>
              <a:buNone/>
            </a:pPr>
            <a:endParaRPr lang="en-US" sz="2400" dirty="0" smtClean="0"/>
          </a:p>
          <a:p>
            <a:pPr lvl="1">
              <a:buFont typeface="Arial" pitchFamily="34" charset="0"/>
              <a:buNone/>
            </a:pPr>
            <a:endParaRPr lang="en-US" sz="24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pPr lvl="1"/>
            <a:endParaRPr lang="en-US" sz="2400" dirty="0" smtClean="0"/>
          </a:p>
        </p:txBody>
      </p:sp>
      <p:pic>
        <p:nvPicPr>
          <p:cNvPr id="3072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667000"/>
            <a:ext cx="60769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TextBox 4"/>
          <p:cNvSpPr txBox="1">
            <a:spLocks noChangeArrowheads="1"/>
          </p:cNvSpPr>
          <p:nvPr/>
        </p:nvSpPr>
        <p:spPr bwMode="auto">
          <a:xfrm>
            <a:off x="685800" y="2209800"/>
            <a:ext cx="18081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Must satisfy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Graph cuts: Pros and Cons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 smtClean="0"/>
              <a:t>Pros</a:t>
            </a:r>
          </a:p>
          <a:p>
            <a:pPr lvl="1">
              <a:defRPr/>
            </a:pPr>
            <a:r>
              <a:rPr lang="en-US" dirty="0" smtClean="0"/>
              <a:t>Very fast inference</a:t>
            </a:r>
          </a:p>
          <a:p>
            <a:pPr lvl="1">
              <a:defRPr/>
            </a:pPr>
            <a:r>
              <a:rPr lang="en-US" dirty="0" smtClean="0"/>
              <a:t>Can incorporate data likelihoods and priors</a:t>
            </a:r>
          </a:p>
          <a:p>
            <a:pPr lvl="1">
              <a:defRPr/>
            </a:pPr>
            <a:r>
              <a:rPr lang="en-US" dirty="0" smtClean="0"/>
              <a:t>Applies to a wide range of problems (stereo, image labeling, recognition)</a:t>
            </a:r>
          </a:p>
          <a:p>
            <a:pPr>
              <a:defRPr/>
            </a:pPr>
            <a:r>
              <a:rPr lang="en-US" dirty="0" smtClean="0"/>
              <a:t>Cons</a:t>
            </a:r>
          </a:p>
          <a:p>
            <a:pPr lvl="1">
              <a:defRPr/>
            </a:pPr>
            <a:r>
              <a:rPr lang="en-US" dirty="0" smtClean="0"/>
              <a:t>Not always applicable (associative only)</a:t>
            </a:r>
          </a:p>
          <a:p>
            <a:pPr lvl="1">
              <a:defRPr/>
            </a:pPr>
            <a:r>
              <a:rPr lang="en-US" dirty="0" smtClean="0"/>
              <a:t>Need unary terms (not used for bottom-up segmentation, for example)</a:t>
            </a:r>
          </a:p>
          <a:p>
            <a:pPr>
              <a:defRPr/>
            </a:pPr>
            <a:r>
              <a:rPr lang="en-US" dirty="0" smtClean="0"/>
              <a:t>Use whenever applicable</a:t>
            </a:r>
          </a:p>
          <a:p>
            <a:pPr lvl="1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about MRFs/CRFs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en-US" dirty="0" smtClean="0"/>
          </a:p>
          <a:p>
            <a:r>
              <a:rPr lang="en-US" dirty="0" smtClean="0"/>
              <a:t>Other common uses</a:t>
            </a:r>
          </a:p>
          <a:p>
            <a:pPr lvl="1"/>
            <a:r>
              <a:rPr lang="en-US" dirty="0" smtClean="0"/>
              <a:t>Graph structure on regions</a:t>
            </a:r>
          </a:p>
          <a:p>
            <a:pPr lvl="1"/>
            <a:r>
              <a:rPr lang="en-US" dirty="0" smtClean="0"/>
              <a:t>Encoding relations between multiple scene elements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Inference methods</a:t>
            </a:r>
          </a:p>
          <a:p>
            <a:pPr lvl="1"/>
            <a:r>
              <a:rPr lang="en-US" dirty="0" smtClean="0"/>
              <a:t>Loopy BP or BP-TRW</a:t>
            </a:r>
          </a:p>
          <a:p>
            <a:pPr lvl="2"/>
            <a:r>
              <a:rPr lang="en-US" dirty="0" smtClean="0"/>
              <a:t>Exact for tree-shaped structures</a:t>
            </a:r>
          </a:p>
          <a:p>
            <a:pPr lvl="2"/>
            <a:r>
              <a:rPr lang="en-US" dirty="0" smtClean="0"/>
              <a:t>Approximate solutions for general graphs</a:t>
            </a:r>
          </a:p>
          <a:p>
            <a:pPr lvl="2"/>
            <a:r>
              <a:rPr lang="en-US" dirty="0" smtClean="0"/>
              <a:t>More widely applicable and can produce </a:t>
            </a:r>
            <a:r>
              <a:rPr lang="en-US" dirty="0" err="1" smtClean="0"/>
              <a:t>marginals</a:t>
            </a:r>
            <a:r>
              <a:rPr lang="en-US" dirty="0" smtClean="0"/>
              <a:t> but often slower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Further reading and resources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en-US" sz="2000" dirty="0" smtClean="0"/>
          </a:p>
          <a:p>
            <a:r>
              <a:rPr lang="en-US" sz="2400" dirty="0" smtClean="0"/>
              <a:t>Graph cuts</a:t>
            </a:r>
          </a:p>
          <a:p>
            <a:pPr lvl="1"/>
            <a:r>
              <a:rPr lang="en-US" sz="2000" dirty="0" smtClean="0">
                <a:hlinkClick r:id="rId2"/>
              </a:rPr>
              <a:t>http://www.cs.cornell.edu/~rdz/graphcuts.html</a:t>
            </a:r>
            <a:endParaRPr lang="en-US" sz="2000" dirty="0" smtClean="0"/>
          </a:p>
          <a:p>
            <a:pPr lvl="1"/>
            <a:r>
              <a:rPr lang="en-US" sz="2000" dirty="0" smtClean="0"/>
              <a:t>Classic paper: </a:t>
            </a:r>
            <a:r>
              <a:rPr lang="en-US" sz="2000" dirty="0" smtClean="0">
                <a:hlinkClick r:id="rId3"/>
              </a:rPr>
              <a:t>What Energy Functions can be Minimized via Graph Cuts?</a:t>
            </a:r>
            <a:r>
              <a:rPr lang="en-US" sz="2000" dirty="0" smtClean="0"/>
              <a:t> (</a:t>
            </a:r>
            <a:r>
              <a:rPr lang="en-US" sz="2000" dirty="0" err="1" smtClean="0"/>
              <a:t>Kolmogorov</a:t>
            </a:r>
            <a:r>
              <a:rPr lang="en-US" sz="2000" dirty="0" smtClean="0"/>
              <a:t> and Zabih, ECCV '02/PAMI '04)</a:t>
            </a:r>
          </a:p>
          <a:p>
            <a:endParaRPr lang="en-US" sz="2400" dirty="0" smtClean="0"/>
          </a:p>
          <a:p>
            <a:r>
              <a:rPr lang="en-US" sz="2400" dirty="0" smtClean="0"/>
              <a:t>Belief propagation</a:t>
            </a:r>
          </a:p>
          <a:p>
            <a:pPr marL="342900" lvl="1" indent="-342900">
              <a:buNone/>
            </a:pPr>
            <a:r>
              <a:rPr lang="en-US" sz="1800" dirty="0" smtClean="0"/>
              <a:t>	</a:t>
            </a:r>
            <a:r>
              <a:rPr lang="en-US" sz="2100" dirty="0" err="1" smtClean="0"/>
              <a:t>Yedidia</a:t>
            </a:r>
            <a:r>
              <a:rPr lang="en-US" sz="2100" dirty="0" smtClean="0"/>
              <a:t>, J.S.; Freeman, W.T.; Weiss, Y., "Understanding Belief Propagation and Its Generalizations”, Technical Report, 2001: </a:t>
            </a:r>
            <a:r>
              <a:rPr lang="en-US" sz="2100" dirty="0" smtClean="0">
                <a:hlinkClick r:id="rId4"/>
              </a:rPr>
              <a:t>http://www.merl.com/publications/TR2001-022/</a:t>
            </a:r>
            <a:endParaRPr lang="en-US" sz="2100" dirty="0" smtClean="0"/>
          </a:p>
          <a:p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Font typeface="Arial" pitchFamily="34" charset="0"/>
              <a:buNone/>
            </a:pPr>
            <a:endParaRPr lang="en-US" sz="2000" dirty="0" smtClean="0"/>
          </a:p>
          <a:p>
            <a:pPr>
              <a:buFont typeface="Arial" pitchFamily="34" charset="0"/>
              <a:buNone/>
            </a:pPr>
            <a:endParaRPr lang="en-US" sz="2000" dirty="0" smtClean="0"/>
          </a:p>
          <a:p>
            <a:endParaRPr lang="en-US" dirty="0" smtClean="0"/>
          </a:p>
          <a:p>
            <a:pPr>
              <a:buFont typeface="Arial" pitchFamily="34" charset="0"/>
              <a:buNone/>
            </a:pPr>
            <a:endParaRPr lang="en-US" sz="1400" dirty="0" smtClean="0"/>
          </a:p>
          <a:p>
            <a:pPr>
              <a:buFont typeface="Arial" pitchFamily="34" charset="0"/>
              <a:buNone/>
            </a:pPr>
            <a:endParaRPr lang="en-US" sz="2800" i="1" dirty="0" smtClean="0"/>
          </a:p>
          <a:p>
            <a:pPr>
              <a:buFont typeface="Arial" pitchFamily="34" charset="0"/>
              <a:buNone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section: Object Recognition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Face recognition</a:t>
            </a:r>
          </a:p>
          <a:p>
            <a:r>
              <a:rPr lang="en-US" dirty="0" smtClean="0"/>
              <a:t>Image categorization and general classification methods</a:t>
            </a:r>
          </a:p>
          <a:p>
            <a:r>
              <a:rPr lang="en-US" dirty="0" smtClean="0"/>
              <a:t>Object category detection</a:t>
            </a:r>
          </a:p>
          <a:p>
            <a:r>
              <a:rPr lang="en-US" dirty="0" smtClean="0"/>
              <a:t>Tracking objects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58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Missing Data Problems: Segmentation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2568"/>
            <a:ext cx="8839200" cy="31242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/>
              <a:t>	Challenge: Segment the image into figure and ground without knowing what the foreground looks like in advance.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Three </a:t>
            </a:r>
            <a:r>
              <a:rPr lang="en-US" dirty="0" err="1" smtClean="0"/>
              <a:t>subproblems</a:t>
            </a:r>
            <a:r>
              <a:rPr lang="en-US" dirty="0" smtClean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If we had labels, how could we model the appearance of foreground and background? 	</a:t>
            </a:r>
            <a:r>
              <a:rPr lang="en-US" b="1" dirty="0" smtClean="0">
                <a:solidFill>
                  <a:srgbClr val="FF0000"/>
                </a:solidFill>
              </a:rPr>
              <a:t>MLE: maximum likelihood estimation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Once we have modeled the </a:t>
            </a:r>
            <a:r>
              <a:rPr lang="en-US" dirty="0" err="1" smtClean="0"/>
              <a:t>fg</a:t>
            </a:r>
            <a:r>
              <a:rPr lang="en-US" dirty="0" smtClean="0"/>
              <a:t>/</a:t>
            </a:r>
            <a:r>
              <a:rPr lang="en-US" dirty="0" err="1" smtClean="0"/>
              <a:t>bg</a:t>
            </a:r>
            <a:r>
              <a:rPr lang="en-US" dirty="0" smtClean="0"/>
              <a:t> appearance, how do we compute the likelihood that a pixel is foreground?  </a:t>
            </a:r>
            <a:r>
              <a:rPr lang="en-US" b="1" dirty="0" smtClean="0">
                <a:solidFill>
                  <a:srgbClr val="FF0000"/>
                </a:solidFill>
              </a:rPr>
              <a:t>Probabilistic inference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can we get both labels and appearance models at once? 	 </a:t>
            </a:r>
            <a:r>
              <a:rPr lang="en-US" b="1" dirty="0" smtClean="0">
                <a:solidFill>
                  <a:srgbClr val="FF0000"/>
                </a:solidFill>
              </a:rPr>
              <a:t>Hidden data problem: Expectation Maximization</a:t>
            </a:r>
          </a:p>
        </p:txBody>
      </p:sp>
      <p:pic>
        <p:nvPicPr>
          <p:cNvPr id="12" name="Picture 2" descr="C:\Users\Hoiem\Documents\Classes\Spring11 - Computer Vision\demos\EM\figure_ground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99370" y="4237570"/>
            <a:ext cx="2391830" cy="2391830"/>
          </a:xfrm>
          <a:prstGeom prst="rect">
            <a:avLst/>
          </a:prstGeom>
          <a:noFill/>
        </p:spPr>
      </p:pic>
      <p:cxnSp>
        <p:nvCxnSpPr>
          <p:cNvPr id="13" name="Straight Arrow Connector 12"/>
          <p:cNvCxnSpPr/>
          <p:nvPr/>
        </p:nvCxnSpPr>
        <p:spPr>
          <a:xfrm>
            <a:off x="2895600" y="5638800"/>
            <a:ext cx="914400" cy="15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295400" y="5410200"/>
            <a:ext cx="15103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Foreground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6172200" y="4876800"/>
            <a:ext cx="15536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Background</a:t>
            </a:r>
            <a:endParaRPr lang="en-US" sz="2000" dirty="0"/>
          </a:p>
        </p:txBody>
      </p:sp>
      <p:cxnSp>
        <p:nvCxnSpPr>
          <p:cNvPr id="16" name="Straight Arrow Connector 15"/>
          <p:cNvCxnSpPr/>
          <p:nvPr/>
        </p:nvCxnSpPr>
        <p:spPr>
          <a:xfrm rot="10800000">
            <a:off x="5562600" y="4648200"/>
            <a:ext cx="838200" cy="1524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3411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EM: Mixture of Gaussians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Initialize parameters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Compute likelihood of hidden variables for current parameters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Estimate new parameters for each component, weighted by likelihood </a:t>
            </a:r>
            <a:endParaRPr lang="en-US" dirty="0"/>
          </a:p>
        </p:txBody>
      </p:sp>
      <p:graphicFrame>
        <p:nvGraphicFramePr>
          <p:cNvPr id="32973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2997116"/>
              </p:ext>
            </p:extLst>
          </p:nvPr>
        </p:nvGraphicFramePr>
        <p:xfrm>
          <a:off x="0" y="3352800"/>
          <a:ext cx="4984750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70" name="Equation" r:id="rId3" imgW="2120760" imgH="266400" progId="Equation.3">
                  <p:embed/>
                </p:oleObj>
              </mc:Choice>
              <mc:Fallback>
                <p:oleObj name="Equation" r:id="rId3" imgW="212076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352800"/>
                        <a:ext cx="4984750" cy="628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9731" name="Object 3"/>
          <p:cNvGraphicFramePr>
            <a:graphicFrameLocks noChangeAspect="1"/>
          </p:cNvGraphicFramePr>
          <p:nvPr/>
        </p:nvGraphicFramePr>
        <p:xfrm>
          <a:off x="146050" y="5615832"/>
          <a:ext cx="2520950" cy="8564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71" name="Equation" r:id="rId5" imgW="1574640" imgH="533160" progId="Equation.3">
                  <p:embed/>
                </p:oleObj>
              </mc:Choice>
              <mc:Fallback>
                <p:oleObj name="Equation" r:id="rId5" imgW="1574640" imgH="533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050" y="5615832"/>
                        <a:ext cx="2520950" cy="85640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9732" name="Object 4"/>
          <p:cNvGraphicFramePr>
            <a:graphicFrameLocks noChangeAspect="1"/>
          </p:cNvGraphicFramePr>
          <p:nvPr/>
        </p:nvGraphicFramePr>
        <p:xfrm>
          <a:off x="3146425" y="5603875"/>
          <a:ext cx="3535363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72" name="Equation" r:id="rId7" imgW="2133360" imgH="533160" progId="Equation.3">
                  <p:embed/>
                </p:oleObj>
              </mc:Choice>
              <mc:Fallback>
                <p:oleObj name="Equation" r:id="rId7" imgW="2133360" imgH="533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6425" y="5603875"/>
                        <a:ext cx="3535363" cy="885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9733" name="Object 5"/>
          <p:cNvGraphicFramePr>
            <a:graphicFrameLocks noChangeAspect="1"/>
          </p:cNvGraphicFramePr>
          <p:nvPr/>
        </p:nvGraphicFramePr>
        <p:xfrm>
          <a:off x="7280275" y="5503863"/>
          <a:ext cx="1587500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73" name="Equation" r:id="rId9" imgW="1015920" imgH="520560" progId="Equation.3">
                  <p:embed/>
                </p:oleObj>
              </mc:Choice>
              <mc:Fallback>
                <p:oleObj name="Equation" r:id="rId9" imgW="1015920" imgH="520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0275" y="5503863"/>
                        <a:ext cx="1587500" cy="790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5277611"/>
              </p:ext>
            </p:extLst>
          </p:nvPr>
        </p:nvGraphicFramePr>
        <p:xfrm>
          <a:off x="5029200" y="3352800"/>
          <a:ext cx="3555246" cy="87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74" name="Equation" r:id="rId11" imgW="2171700" imgH="533400" progId="Equation.3">
                  <p:embed/>
                </p:oleObj>
              </mc:Choice>
              <mc:Fallback>
                <p:oleObj name="Equation" r:id="rId11" imgW="2171700" imgH="5334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3352800"/>
                        <a:ext cx="3555246" cy="874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96000" y="2819400"/>
            <a:ext cx="3044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Given by normal distribution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5981700" y="3068598"/>
            <a:ext cx="228600" cy="2402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604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Gaussian Mixture </a:t>
            </a:r>
            <a:r>
              <a:rPr lang="en-US" dirty="0"/>
              <a:t>M</a:t>
            </a:r>
            <a:r>
              <a:rPr lang="en-US" dirty="0" smtClean="0"/>
              <a:t>odels: Practical 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867400"/>
          </a:xfrm>
        </p:spPr>
        <p:txBody>
          <a:bodyPr>
            <a:normAutofit fontScale="700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Design decisions</a:t>
            </a:r>
          </a:p>
          <a:p>
            <a:pPr lvl="1"/>
            <a:r>
              <a:rPr lang="en-US" dirty="0" smtClean="0"/>
              <a:t>Number of components</a:t>
            </a:r>
          </a:p>
          <a:p>
            <a:pPr lvl="2"/>
            <a:r>
              <a:rPr lang="en-US" dirty="0" smtClean="0"/>
              <a:t>Select by hand based on knowledge of problem </a:t>
            </a:r>
          </a:p>
          <a:p>
            <a:pPr lvl="2"/>
            <a:r>
              <a:rPr lang="en-US" dirty="0" smtClean="0"/>
              <a:t>Select using cross-validation or sample data</a:t>
            </a:r>
          </a:p>
          <a:p>
            <a:pPr lvl="2"/>
            <a:r>
              <a:rPr lang="en-US" dirty="0" smtClean="0"/>
              <a:t>Usually, not too sensitive and safer to use more components</a:t>
            </a:r>
          </a:p>
          <a:p>
            <a:pPr lvl="1"/>
            <a:r>
              <a:rPr lang="en-US" dirty="0" smtClean="0"/>
              <a:t>Variance</a:t>
            </a:r>
          </a:p>
          <a:p>
            <a:pPr lvl="2"/>
            <a:r>
              <a:rPr lang="en-US" dirty="0" smtClean="0"/>
              <a:t>“Spherical covariance”: dimensions within each component are independent with equal variance (1 parameter but usually too restrictive) </a:t>
            </a:r>
          </a:p>
          <a:p>
            <a:pPr lvl="2"/>
            <a:r>
              <a:rPr lang="en-US" dirty="0" smtClean="0"/>
              <a:t>“Diagonal covariance”:  dimensions within each component are not independent with difference variances (N parameters for N-D data)</a:t>
            </a:r>
          </a:p>
          <a:p>
            <a:pPr lvl="2"/>
            <a:r>
              <a:rPr lang="en-US" dirty="0" smtClean="0"/>
              <a:t>“Full covariance”: no assumptions  (N*(N+1)/2 parameters); for high N might be expensive to do EM, to evaluate, and may </a:t>
            </a:r>
            <a:r>
              <a:rPr lang="en-US" dirty="0" err="1" smtClean="0"/>
              <a:t>overfit</a:t>
            </a:r>
            <a:endParaRPr lang="en-US" dirty="0" smtClean="0"/>
          </a:p>
          <a:p>
            <a:pPr lvl="2"/>
            <a:r>
              <a:rPr lang="en-US" dirty="0" smtClean="0"/>
              <a:t>Typically use “Full” if lots of data, few dimensions; Use “Diagonal” otherwise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Can get stuck in local minima</a:t>
            </a:r>
            <a:endParaRPr lang="en-US" dirty="0"/>
          </a:p>
          <a:p>
            <a:pPr lvl="1"/>
            <a:r>
              <a:rPr lang="en-US" dirty="0" smtClean="0"/>
              <a:t>Use multiple restarts</a:t>
            </a:r>
          </a:p>
          <a:p>
            <a:pPr lvl="1"/>
            <a:r>
              <a:rPr lang="en-US" dirty="0" smtClean="0"/>
              <a:t>Choose solution with greatest data likelihood</a:t>
            </a:r>
          </a:p>
        </p:txBody>
      </p:sp>
    </p:spTree>
    <p:extLst>
      <p:ext uri="{BB962C8B-B14F-4D97-AF65-F5344CB8AC3E}">
        <p14:creationId xmlns:p14="http://schemas.microsoft.com/office/powerpoint/2010/main" val="233378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“Hard EM”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Same as EM except compute z* as most likely values for hidden variables</a:t>
            </a:r>
          </a:p>
          <a:p>
            <a:endParaRPr lang="en-US" dirty="0" smtClean="0"/>
          </a:p>
          <a:p>
            <a:r>
              <a:rPr lang="en-US" dirty="0" smtClean="0"/>
              <a:t>K-means is an example</a:t>
            </a:r>
          </a:p>
          <a:p>
            <a:endParaRPr lang="en-US" dirty="0" smtClean="0"/>
          </a:p>
          <a:p>
            <a:r>
              <a:rPr lang="en-US" dirty="0" smtClean="0"/>
              <a:t>Advantages</a:t>
            </a:r>
          </a:p>
          <a:p>
            <a:pPr lvl="1"/>
            <a:r>
              <a:rPr lang="en-US" dirty="0" smtClean="0"/>
              <a:t>Simpler: can be applied when cannot derive EM</a:t>
            </a:r>
          </a:p>
          <a:p>
            <a:pPr lvl="1"/>
            <a:r>
              <a:rPr lang="en-US" dirty="0" smtClean="0"/>
              <a:t>Sometimes works better if you want to make hard predictions at the end</a:t>
            </a:r>
          </a:p>
          <a:p>
            <a:r>
              <a:rPr lang="en-US" dirty="0" smtClean="0"/>
              <a:t>But</a:t>
            </a:r>
          </a:p>
          <a:p>
            <a:pPr lvl="1"/>
            <a:r>
              <a:rPr lang="en-US" dirty="0" smtClean="0"/>
              <a:t>Generally, pdf parameters are not as accurate as 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137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 Demo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GMM with images demos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wrong with this prediction?</a:t>
            </a:r>
            <a:endParaRPr lang="en-US" dirty="0"/>
          </a:p>
        </p:txBody>
      </p:sp>
      <p:pic>
        <p:nvPicPr>
          <p:cNvPr id="4" name="Picture 3" descr="C:\Users\Hoiem\Documents\Classes\Spring11 - Computer Vision\demos\EM\figure_ground_1_pf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1671935"/>
            <a:ext cx="3505200" cy="3505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072531" y="5181600"/>
            <a:ext cx="3175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P(foreground | image)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Custom Design 2">
      <a:dk1>
        <a:srgbClr val="737373"/>
      </a:dk1>
      <a:lt1>
        <a:srgbClr val="FFFFFF"/>
      </a:lt1>
      <a:dk2>
        <a:srgbClr val="4D59AB"/>
      </a:dk2>
      <a:lt2>
        <a:srgbClr val="FFFFFF"/>
      </a:lt2>
      <a:accent1>
        <a:srgbClr val="8A8F05"/>
      </a:accent1>
      <a:accent2>
        <a:srgbClr val="E0AD12"/>
      </a:accent2>
      <a:accent3>
        <a:srgbClr val="B2B5D2"/>
      </a:accent3>
      <a:accent4>
        <a:srgbClr val="DADADA"/>
      </a:accent4>
      <a:accent5>
        <a:srgbClr val="C4C6AA"/>
      </a:accent5>
      <a:accent6>
        <a:srgbClr val="CB9C0F"/>
      </a:accent6>
      <a:hlink>
        <a:srgbClr val="C27D05"/>
      </a:hlink>
      <a:folHlink>
        <a:srgbClr val="732466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4D59AB"/>
        </a:lt1>
        <a:dk2>
          <a:srgbClr val="000000"/>
        </a:dk2>
        <a:lt2>
          <a:srgbClr val="737373"/>
        </a:lt2>
        <a:accent1>
          <a:srgbClr val="8A8F05"/>
        </a:accent1>
        <a:accent2>
          <a:srgbClr val="E0AD12"/>
        </a:accent2>
        <a:accent3>
          <a:srgbClr val="B2B5D2"/>
        </a:accent3>
        <a:accent4>
          <a:srgbClr val="000000"/>
        </a:accent4>
        <a:accent5>
          <a:srgbClr val="C4C6AA"/>
        </a:accent5>
        <a:accent6>
          <a:srgbClr val="CB9C0F"/>
        </a:accent6>
        <a:hlink>
          <a:srgbClr val="C27D05"/>
        </a:hlink>
        <a:folHlink>
          <a:srgbClr val="7324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737373"/>
        </a:dk1>
        <a:lt1>
          <a:srgbClr val="FFFFFF"/>
        </a:lt1>
        <a:dk2>
          <a:srgbClr val="4D59AB"/>
        </a:dk2>
        <a:lt2>
          <a:srgbClr val="FFFFFF"/>
        </a:lt2>
        <a:accent1>
          <a:srgbClr val="8A8F05"/>
        </a:accent1>
        <a:accent2>
          <a:srgbClr val="E0AD12"/>
        </a:accent2>
        <a:accent3>
          <a:srgbClr val="B2B5D2"/>
        </a:accent3>
        <a:accent4>
          <a:srgbClr val="DADADA"/>
        </a:accent4>
        <a:accent5>
          <a:srgbClr val="C4C6AA"/>
        </a:accent5>
        <a:accent6>
          <a:srgbClr val="CB9C0F"/>
        </a:accent6>
        <a:hlink>
          <a:srgbClr val="C27D05"/>
        </a:hlink>
        <a:folHlink>
          <a:srgbClr val="7324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31010</TotalTime>
  <Words>1309</Words>
  <Application>Microsoft Office PowerPoint</Application>
  <PresentationFormat>On-screen Show (4:3)</PresentationFormat>
  <Paragraphs>288</Paragraphs>
  <Slides>35</Slides>
  <Notes>6</Notes>
  <HiddenSlides>1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Arial</vt:lpstr>
      <vt:lpstr>Arial Narrow</vt:lpstr>
      <vt:lpstr>Calibri</vt:lpstr>
      <vt:lpstr>Cambria Math</vt:lpstr>
      <vt:lpstr>Office Theme</vt:lpstr>
      <vt:lpstr>Custom Design</vt:lpstr>
      <vt:lpstr>Equation</vt:lpstr>
      <vt:lpstr>MRFs and Segmentation with Graph Cuts</vt:lpstr>
      <vt:lpstr>Logistics </vt:lpstr>
      <vt:lpstr>Today’s class</vt:lpstr>
      <vt:lpstr>Missing Data Problems: Segmentation</vt:lpstr>
      <vt:lpstr>EM: Mixture of Gaussians</vt:lpstr>
      <vt:lpstr>Gaussian Mixture Models: Practical Tips</vt:lpstr>
      <vt:lpstr>“Hard EM”</vt:lpstr>
      <vt:lpstr>EM Demo</vt:lpstr>
      <vt:lpstr>What’s wrong with this prediction?</vt:lpstr>
      <vt:lpstr>Solution: encode dependencies between pixels </vt:lpstr>
      <vt:lpstr>Writing Likelihood as an “Energy”</vt:lpstr>
      <vt:lpstr>Notes on energy-based formulation</vt:lpstr>
      <vt:lpstr>Markov Random Fields</vt:lpstr>
      <vt:lpstr>Markov Random Fields</vt:lpstr>
      <vt:lpstr>Solving MRFs with graph cuts</vt:lpstr>
      <vt:lpstr>Solving MRFs with graph cuts</vt:lpstr>
      <vt:lpstr>GrabCut segmentation</vt:lpstr>
      <vt:lpstr>  Grab cuts and graph cuts</vt:lpstr>
      <vt:lpstr>  Colour Model</vt:lpstr>
      <vt:lpstr>Graph cuts   Boykov and Jolly (2001)</vt:lpstr>
      <vt:lpstr>  Colour Model</vt:lpstr>
      <vt:lpstr>GrabCut segmentation</vt:lpstr>
      <vt:lpstr>What is easy or hard about these cases for graphcut-based segmentation?</vt:lpstr>
      <vt:lpstr>Easier examples</vt:lpstr>
      <vt:lpstr>  More difficult Examples</vt:lpstr>
      <vt:lpstr>PowerPoint Presentation</vt:lpstr>
      <vt:lpstr>Lazy Snapping (Li et al. SG 2004)</vt:lpstr>
      <vt:lpstr>Graph cuts with multiple labels</vt:lpstr>
      <vt:lpstr>Using graph cuts for recognition</vt:lpstr>
      <vt:lpstr>Using graph cuts for recognition</vt:lpstr>
      <vt:lpstr>Limitations of graph cuts</vt:lpstr>
      <vt:lpstr>Graph cuts: Pros and Cons</vt:lpstr>
      <vt:lpstr>More about MRFs/CRFs</vt:lpstr>
      <vt:lpstr>Further reading and resources</vt:lpstr>
      <vt:lpstr>Next section: Object Recognition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Derek Hoiem</dc:creator>
  <cp:lastModifiedBy>Derek</cp:lastModifiedBy>
  <cp:revision>107</cp:revision>
  <dcterms:created xsi:type="dcterms:W3CDTF">2009-12-16T02:55:56Z</dcterms:created>
  <dcterms:modified xsi:type="dcterms:W3CDTF">2015-03-31T14:31:22Z</dcterms:modified>
</cp:coreProperties>
</file>