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98" r:id="rId2"/>
    <p:sldId id="478" r:id="rId3"/>
    <p:sldId id="429" r:id="rId4"/>
    <p:sldId id="399" r:id="rId5"/>
    <p:sldId id="400" r:id="rId6"/>
    <p:sldId id="401" r:id="rId7"/>
    <p:sldId id="402" r:id="rId8"/>
    <p:sldId id="403" r:id="rId9"/>
    <p:sldId id="424" r:id="rId10"/>
    <p:sldId id="404" r:id="rId11"/>
    <p:sldId id="405" r:id="rId12"/>
    <p:sldId id="406" r:id="rId13"/>
    <p:sldId id="407" r:id="rId14"/>
    <p:sldId id="452" r:id="rId15"/>
    <p:sldId id="425" r:id="rId16"/>
    <p:sldId id="426" r:id="rId17"/>
    <p:sldId id="408" r:id="rId18"/>
    <p:sldId id="464" r:id="rId19"/>
    <p:sldId id="415" r:id="rId20"/>
    <p:sldId id="409" r:id="rId21"/>
    <p:sldId id="410" r:id="rId22"/>
    <p:sldId id="411" r:id="rId23"/>
    <p:sldId id="466" r:id="rId24"/>
    <p:sldId id="427" r:id="rId25"/>
    <p:sldId id="474" r:id="rId26"/>
    <p:sldId id="475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76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77" r:id="rId54"/>
    <p:sldId id="473" r:id="rId55"/>
    <p:sldId id="468" r:id="rId56"/>
    <p:sldId id="469" r:id="rId57"/>
    <p:sldId id="470" r:id="rId58"/>
    <p:sldId id="471" r:id="rId59"/>
    <p:sldId id="472" r:id="rId60"/>
    <p:sldId id="445" r:id="rId61"/>
    <p:sldId id="447" r:id="rId62"/>
    <p:sldId id="449" r:id="rId63"/>
    <p:sldId id="448" r:id="rId64"/>
    <p:sldId id="467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263" autoAdjust="0"/>
  </p:normalViewPr>
  <p:slideViewPr>
    <p:cSldViewPr>
      <p:cViewPr varScale="1">
        <p:scale>
          <a:sx n="50" d="100"/>
          <a:sy n="50" d="100"/>
        </p:scale>
        <p:origin x="-793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4509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8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C374B3-414B-4DCB-A04F-2EEE89733070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51ECE2-4833-4D96-A4EF-DA743D6E2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0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D7D1-FF9B-4944-8472-853CB0953D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93C4-4623-4DE5-8690-898B3B36F8F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E2F54-BC31-4B72-A01F-3CA211B49E3C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1A5A4-3F4A-4B7A-930A-A351A9E1C4F9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2B3F-1A23-4521-87A4-0152EB65637F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8550" y="673100"/>
            <a:ext cx="46037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1338"/>
            <a:ext cx="5083175" cy="4130675"/>
          </a:xfrm>
          <a:noFill/>
        </p:spPr>
        <p:txBody>
          <a:bodyPr wrap="square" lIns="89881" tIns="44941" rIns="89881" bIns="4494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Better </a:t>
            </a:r>
            <a:r>
              <a:rPr lang="en-US" dirty="0" smtClean="0"/>
              <a:t>at </a:t>
            </a:r>
            <a:r>
              <a:rPr lang="en-US" dirty="0" err="1" smtClean="0"/>
              <a:t>salt’n’pepper</a:t>
            </a:r>
            <a:r>
              <a:rPr lang="en-US" dirty="0" smtClean="0"/>
              <a:t> noise</a:t>
            </a:r>
          </a:p>
          <a:p>
            <a:pPr eaLnBrk="1" hangingPunct="1"/>
            <a:r>
              <a:rPr lang="en-US" dirty="0" smtClean="0"/>
              <a:t>Not convolution: try a region with 1’s and a 2, and then 1’s and a 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C63A4-2802-4147-AA88-97E04384BBFF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6D49A-0194-40BE-9994-FE47E1CC26E4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724E8-6485-47EB-9577-22FF21C2D736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EF6CF-A3DC-4E11-A914-E67F3CF31375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53967-B24A-4E73-A6F0-F4F7BE68DB6B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43AA6-3D89-4250-BB99-B83F252CE1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EB134-728E-4C52-B216-3102136384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4FA3A-0389-41AD-B2AF-5E715C7A773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06177-587F-415C-A7B6-4916762CC9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B1F21-F7A7-4EB1-86EE-2BEE65C5D8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3C470-BC8B-47C2-AD06-16B2F0FB1C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DD54C-DDF0-4E3C-AB77-D592930F57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7D6B-5D2C-4E9C-8CD7-918378919E4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2147-4F3D-4EEE-A2E0-E30803437079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DD64-5470-45A8-B19A-22BF0C3345A4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B1E1-3BEF-4705-AACD-19176AFD4376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BD49-5F19-4508-B604-BE4756196DF7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0F45-BB7B-4624-8367-3AD327D0B08C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A940-1E95-4619-9C20-5017FCECF68E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FCA5-9DFB-45EF-A09E-09EE4E876A15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6926-B50F-455A-A4BD-52D094351CCE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0D5-C545-4761-8EF9-9F2BB58BC931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57E9-585F-4F8C-B0E7-E34DE42BA6E1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EAC-E5CD-40D6-B276-80B4126EE20B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1ED38-6B5F-4381-9CD1-7E073FA228C1}" type="datetimeFigureOut">
              <a:rPr lang="en-US"/>
              <a:pPr>
                <a:defRPr/>
              </a:pPr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.xml"/><Relationship Id="rId7" Type="http://schemas.openxmlformats.org/officeDocument/2006/relationships/image" Target="../media/image31.png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png"/><Relationship Id="rId5" Type="http://schemas.openxmlformats.org/officeDocument/2006/relationships/image" Target="../media/image74.wmf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8.jpeg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tags" Target="../tags/tag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2.wmf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84.w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13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8.bin"/><Relationship Id="rId2" Type="http://schemas.openxmlformats.org/officeDocument/2006/relationships/tags" Target="../tags/tag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wmf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4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wmf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84.wmf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2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92964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Templates, Image Pyramids, and Filter Banks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01/31/12</a:t>
            </a:r>
            <a:endParaRPr lang="en-US" dirty="0"/>
          </a:p>
        </p:txBody>
      </p:sp>
      <p:pic>
        <p:nvPicPr>
          <p:cNvPr id="13317" name="Picture 2" descr="http://www.mcs.csueastbay.edu/~malek/Surrealism/magrit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0960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5" imgW="2336760" imgH="355320" progId="Equation.3">
                  <p:embed/>
                </p:oleObj>
              </mc:Choice>
              <mc:Fallback>
                <p:oleObj name="Equation" r:id="rId5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865811"/>
              </p:ext>
            </p:extLst>
          </p:nvPr>
        </p:nvGraphicFramePr>
        <p:xfrm>
          <a:off x="261938" y="3209925"/>
          <a:ext cx="8497887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5" imgW="3454200" imgH="863280" progId="Equation.3">
                  <p:embed/>
                </p:oleObj>
              </mc:Choice>
              <mc:Fallback>
                <p:oleObj name="Equation" r:id="rId5" imgW="3454200" imgH="8632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3209925"/>
                        <a:ext cx="8497887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7700" y="2867025"/>
            <a:ext cx="2819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 of 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  <a:p>
            <a:pPr algn="ctr"/>
            <a:r>
              <a:rPr lang="en-US"/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Low-Res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Template Matching with Image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Input: Image,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template at current scale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</a:t>
            </a:r>
            <a:r>
              <a:rPr lang="en-US" dirty="0" smtClean="0"/>
              <a:t>image</a:t>
            </a:r>
          </a:p>
          <a:p>
            <a:pPr marL="914400" lvl="1" indent="-514350"/>
            <a:r>
              <a:rPr lang="en-US" dirty="0" smtClean="0"/>
              <a:t>In practice, scale step of 1.1 to 1.2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1-2 until image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responses above some threshold, perhaps with non-maxima suppression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3" y="1066800"/>
            <a:ext cx="39893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Coarse-to-fine Image Registration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05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Compute Gaussian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Align with coarse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Successively align with finer pyramids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Search smaller range</a:t>
            </a:r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Why is this faster?</a:t>
            </a:r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400" dirty="0" smtClean="0"/>
          </a:p>
          <a:p>
            <a:pPr marL="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Are we guaranteed to get the same result?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Update on registration</a:t>
            </a:r>
          </a:p>
          <a:p>
            <a:endParaRPr lang="en-US" dirty="0"/>
          </a:p>
          <a:p>
            <a:r>
              <a:rPr lang="en-US" dirty="0" smtClean="0"/>
              <a:t>Extra office hour: Amin Sadeghi – Friday at 5pm before HW is due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7" name="Photo Editor Photo" r:id="rId6" imgW="4133333" imgH="2905531" progId="MSPhotoEd.3">
                    <p:embed/>
                  </p:oleObj>
                </mc:Choice>
                <mc:Fallback>
                  <p:oleObj name="Photo Editor Photo" r:id="rId6" imgW="4133333" imgH="2905531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Can we reconstruct the original from the laplacian pyramid?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l="40038"/>
          <a:stretch>
            <a:fillRect/>
          </a:stretch>
        </p:blipFill>
        <p:spPr bwMode="auto">
          <a:xfrm>
            <a:off x="2514600" y="1295400"/>
            <a:ext cx="4108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Hybrid Image in Laplacian 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12881" t="13086" r="32829" b="31296"/>
          <a:stretch>
            <a:fillRect/>
          </a:stretch>
        </p:blipFill>
        <p:spPr bwMode="auto">
          <a:xfrm>
            <a:off x="381000" y="1905000"/>
            <a:ext cx="8594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85800" y="1371600"/>
            <a:ext cx="359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High frequency </a:t>
            </a:r>
            <a:r>
              <a:rPr lang="en-US">
                <a:sym typeface="Wingdings" pitchFamily="2" charset="2"/>
              </a:rPr>
              <a:t> Low frequency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representation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Pixels: great for spatial resolution, poor access to frequency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Fourier transform: great for frequency, not for spatial info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Pyramids/filter banks: </a:t>
            </a:r>
            <a:r>
              <a:rPr lang="en-US" sz="2800" dirty="0">
                <a:latin typeface="+mn-lt"/>
              </a:rPr>
              <a:t>balance between spatial and frequency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uses of image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Compression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detection</a:t>
            </a:r>
          </a:p>
          <a:p>
            <a:pPr lvl="1">
              <a:defRPr/>
            </a:pPr>
            <a:r>
              <a:rPr lang="en-US" dirty="0" smtClean="0"/>
              <a:t>Scale search</a:t>
            </a:r>
          </a:p>
          <a:p>
            <a:pPr lvl="1">
              <a:defRPr/>
            </a:pPr>
            <a:r>
              <a:rPr lang="en-US" dirty="0" smtClean="0"/>
              <a:t>Features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Detecting stable interest points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Registration</a:t>
            </a:r>
          </a:p>
          <a:p>
            <a:pPr lvl="1">
              <a:defRPr/>
            </a:pPr>
            <a:r>
              <a:rPr lang="en-US" dirty="0" smtClean="0"/>
              <a:t>Course-to-fine</a:t>
            </a:r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510463" y="6519863"/>
            <a:ext cx="1633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mtClean="0"/>
              <a:t>Match the spatial domain image to the Fourier magnitude image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685800" y="5257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3581400" y="2590800"/>
            <a:ext cx="14478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"/>
          <p:cNvPicPr>
            <a:picLocks noChangeArrowheads="1"/>
          </p:cNvPicPr>
          <p:nvPr/>
        </p:nvPicPr>
        <p:blipFill>
          <a:blip r:embed="rId4" cstate="print"/>
          <a:srcRect l="6902" t="17175" r="61354" b="6760"/>
          <a:stretch>
            <a:fillRect/>
          </a:stretch>
        </p:blipFill>
        <p:spPr bwMode="auto">
          <a:xfrm>
            <a:off x="1600200" y="42672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5" cstate="print"/>
          <a:srcRect l="29167" t="8333" r="26042" b="12500"/>
          <a:stretch>
            <a:fillRect/>
          </a:stretch>
        </p:blipFill>
        <p:spPr bwMode="auto">
          <a:xfrm>
            <a:off x="1828800" y="25146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6" cstate="print"/>
          <a:srcRect l="41473" t="65628" r="43102" b="6952"/>
          <a:stretch>
            <a:fillRect/>
          </a:stretch>
        </p:blipFill>
        <p:spPr bwMode="auto">
          <a:xfrm>
            <a:off x="304800" y="2514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7" cstate="print"/>
          <a:srcRect l="41586" t="14526" r="37196" b="49263"/>
          <a:stretch>
            <a:fillRect/>
          </a:stretch>
        </p:blipFill>
        <p:spPr bwMode="auto">
          <a:xfrm>
            <a:off x="5943600" y="5257800"/>
            <a:ext cx="873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953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9" cstate="print"/>
          <a:srcRect l="13542" t="9721" r="10417" b="13889"/>
          <a:stretch>
            <a:fillRect/>
          </a:stretch>
        </p:blipFill>
        <p:spPr bwMode="auto">
          <a:xfrm>
            <a:off x="5410200" y="26670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4800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1" cstate="print"/>
          <a:srcRect l="13542" t="11111" r="10417" b="13889"/>
          <a:stretch>
            <a:fillRect/>
          </a:stretch>
        </p:blipFill>
        <p:spPr bwMode="auto">
          <a:xfrm>
            <a:off x="7086600" y="26670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762000" y="2220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75438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5376" name="TextBox 17"/>
          <p:cNvSpPr txBox="1">
            <a:spLocks noChangeArrowheads="1"/>
          </p:cNvSpPr>
          <p:nvPr/>
        </p:nvSpPr>
        <p:spPr bwMode="auto">
          <a:xfrm>
            <a:off x="59436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5377" name="TextBox 18"/>
          <p:cNvSpPr txBox="1">
            <a:spLocks noChangeArrowheads="1"/>
          </p:cNvSpPr>
          <p:nvPr/>
        </p:nvSpPr>
        <p:spPr bwMode="auto">
          <a:xfrm>
            <a:off x="838200" y="45720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5378" name="TextBox 19"/>
          <p:cNvSpPr txBox="1">
            <a:spLocks noChangeArrowheads="1"/>
          </p:cNvSpPr>
          <p:nvPr/>
        </p:nvSpPr>
        <p:spPr bwMode="auto">
          <a:xfrm>
            <a:off x="4191000" y="2209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379" name="TextBox 20"/>
          <p:cNvSpPr txBox="1">
            <a:spLocks noChangeArrowheads="1"/>
          </p:cNvSpPr>
          <p:nvPr/>
        </p:nvSpPr>
        <p:spPr bwMode="auto">
          <a:xfrm>
            <a:off x="2362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4572000" y="4495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15382" name="TextBox 23"/>
          <p:cNvSpPr txBox="1">
            <a:spLocks noChangeArrowheads="1"/>
          </p:cNvSpPr>
          <p:nvPr/>
        </p:nvSpPr>
        <p:spPr bwMode="auto">
          <a:xfrm>
            <a:off x="2362200" y="3886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5383" name="TextBox 24"/>
          <p:cNvSpPr txBox="1">
            <a:spLocks noChangeArrowheads="1"/>
          </p:cNvSpPr>
          <p:nvPr/>
        </p:nvSpPr>
        <p:spPr bwMode="auto">
          <a:xfrm>
            <a:off x="6248400" y="4800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5384" name="TextBox 26"/>
          <p:cNvSpPr txBox="1">
            <a:spLocks noChangeArrowheads="1"/>
          </p:cNvSpPr>
          <p:nvPr/>
        </p:nvSpPr>
        <p:spPr bwMode="auto">
          <a:xfrm>
            <a:off x="7848600" y="4495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Regular or stochastic patterns caused by bumps, grooves, and/or markings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207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2"/>
          <p:cNvSpPr txBox="1">
            <a:spLocks noChangeArrowheads="1"/>
          </p:cNvSpPr>
          <p:nvPr/>
        </p:nvSpPr>
        <p:spPr bwMode="auto">
          <a:xfrm>
            <a:off x="3429000" y="2057400"/>
            <a:ext cx="152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LM Filter Bank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6096000"/>
            <a:ext cx="810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Idea 1: Record 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texture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Idea 2: take vectors of filter responses at each pixel and cluster them, then take histograms (more on </a:t>
            </a:r>
            <a:r>
              <a:rPr lang="en-US" sz="2400" dirty="0" smtClean="0"/>
              <a:t>this in </a:t>
            </a:r>
            <a:r>
              <a:rPr lang="en-US" sz="2400" dirty="0" smtClean="0"/>
              <a:t>coming weeks)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 is it that a 4MP image can be compressed to a few hundred KB without a noticeable change?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52800" y="0"/>
            <a:ext cx="2598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Compression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Template matching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Image Pyramids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Filter banks and texture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Denoising</a:t>
            </a:r>
            <a:r>
              <a:rPr lang="en-US" dirty="0" smtClean="0"/>
              <a:t>, Compression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Lossy Image Compression (JPEG)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Bitmap Image" r:id="rId3" imgW="4990476" imgH="4944165" progId="Paint.Picture">
                  <p:embed/>
                </p:oleObj>
              </mc:Choice>
              <mc:Fallback>
                <p:oleObj name="Bitmap Image" r:id="rId3" imgW="4990476" imgH="494416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1511300"/>
                        <a:ext cx="45720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5" descr="d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Block-based Discrete Cosine Transform (DCT)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450" y="6488113"/>
            <a:ext cx="1479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Slides: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Using DCT in JPEG </a:t>
            </a:r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first coefficient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smtClean="0"/>
              <a:t> is the DC component, the average intensity</a:t>
            </a:r>
          </a:p>
          <a:p>
            <a:pPr eaLnBrk="1" hangingPunct="1"/>
            <a:r>
              <a:rPr lang="en-US" smtClean="0"/>
              <a:t>The top-left coeffs represent low frequencies, the bottom right – high frequencies</a:t>
            </a:r>
          </a:p>
          <a:p>
            <a:pPr eaLnBrk="1" hangingPunct="1"/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2667000" cy="264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05200"/>
            <a:ext cx="2819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Image compression using DCT</a:t>
            </a:r>
            <a:endParaRPr lang="en-US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32772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Quantization table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 responses</a:t>
            </a:r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Convert image to </a:t>
            </a:r>
            <a:r>
              <a:rPr lang="en-US" dirty="0" err="1" smtClean="0"/>
              <a:t>YCrCb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Subsample color by factor of 2</a:t>
            </a:r>
          </a:p>
          <a:p>
            <a:pPr marL="914400" lvl="1" indent="-514350" eaLnBrk="1" hangingPunct="1"/>
            <a:r>
              <a:rPr lang="en-US" dirty="0" smtClean="0"/>
              <a:t>People have bad resolution for color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Compute DCT coefficients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Coarsely quantize</a:t>
            </a:r>
          </a:p>
          <a:p>
            <a:pPr marL="1314450" lvl="2" indent="-514350" eaLnBrk="1" hangingPunct="1"/>
            <a:r>
              <a:rPr lang="en-US" dirty="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http://en.wikipedia.org/wiki/YCbCr</a:t>
            </a:r>
            <a:endParaRPr lang="en-US"/>
          </a:p>
          <a:p>
            <a:r>
              <a:rPr lang="en-US">
                <a:hlinkClick r:id="rId3"/>
              </a:rPr>
              <a:t>http://en.wikipedia.org/wiki/JPEG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Lossless compression (PNG)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705600" cy="51355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Predict that a pixel’s value based on its upper-left neighborhood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Store difference of predicted and actual value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/>
              <a:t>Pkzip</a:t>
            </a:r>
            <a:r>
              <a:rPr lang="en-US" dirty="0" smtClean="0"/>
              <a:t> it (DEFLATE algorithm)</a:t>
            </a:r>
          </a:p>
          <a:p>
            <a:pPr eaLnBrk="1" hangingPunct="1"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34820" name="Picture 4" descr="http://upload.wikimedia.org/wikipedia/commons/thumb/3/39/Pixel-prediction.svg/161px-Pixel-predic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447800"/>
            <a:ext cx="1533525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Denoising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Weighted median (pixels further from center count less)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Clipped mean (average, ignoring few brightest and darkest pixels)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Bilateral filtering (weight by spatial distance </a:t>
            </a:r>
            <a:r>
              <a:rPr lang="en-US" sz="2400" i="1" smtClean="0"/>
              <a:t>and</a:t>
            </a:r>
            <a:r>
              <a:rPr lang="en-US" sz="240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414963" y="1690776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60009" y="1600200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8367" y="304800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0284" y="304800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17684" y="303074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5" y="4371975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39044" y="42427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21049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last three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4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5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6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Review: 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07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8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9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0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1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2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3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4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5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6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7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8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9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0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1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2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3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406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9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7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00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424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8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9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0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2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1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7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2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4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7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5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1024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1025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1025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8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9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2070000" imgH="355320" progId="Equation.3">
                  <p:embed/>
                </p:oleObj>
              </mc:Choice>
              <mc:Fallback>
                <p:oleObj name="Equation" r:id="rId6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97088"/>
                        <a:ext cx="50911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895600"/>
            <a:ext cx="27273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 = image</a:t>
            </a:r>
          </a:p>
          <a:p>
            <a:r>
              <a:rPr lang="en-US"/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Derivative of Gaussian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 l="31744" t="4907" r="32370" b="41333"/>
          <a:stretch>
            <a:fillRect/>
          </a:stretch>
        </p:blipFill>
        <p:spPr bwMode="auto">
          <a:xfrm>
            <a:off x="2057400" y="1752600"/>
            <a:ext cx="5064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smtClean="0"/>
              <a:t>Template matching (SSD or Normxcorr2)</a:t>
            </a:r>
          </a:p>
          <a:p>
            <a:pPr lvl="2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Gaussian pyramid</a:t>
            </a:r>
          </a:p>
          <a:p>
            <a:pPr lvl="2"/>
            <a:r>
              <a:rPr lang="en-US" dirty="0" smtClean="0"/>
              <a:t>Coarse-to-fine search, multi-scale detection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2"/>
            <a:r>
              <a:rPr lang="en-US" dirty="0" smtClean="0"/>
              <a:t>More compact image representation</a:t>
            </a:r>
          </a:p>
          <a:p>
            <a:pPr lvl="2"/>
            <a:r>
              <a:rPr lang="en-US" dirty="0" smtClean="0"/>
              <a:t>Can be used for compositing in graphics</a:t>
            </a:r>
          </a:p>
          <a:p>
            <a:pPr lvl="2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Applications of filters</a:t>
            </a:r>
          </a:p>
          <a:p>
            <a:pPr lvl="1"/>
            <a:r>
              <a:rPr lang="en-US" smtClean="0"/>
              <a:t>Downsampling</a:t>
            </a:r>
          </a:p>
          <a:p>
            <a:pPr lvl="2"/>
            <a:r>
              <a:rPr lang="en-US" smtClean="0"/>
              <a:t>Need to sufficiently low-pass before downsampling</a:t>
            </a:r>
          </a:p>
          <a:p>
            <a:pPr lvl="1"/>
            <a:r>
              <a:rPr lang="en-US" smtClean="0"/>
              <a:t>Compression</a:t>
            </a:r>
          </a:p>
          <a:p>
            <a:pPr lvl="2"/>
            <a:r>
              <a:rPr lang="en-US" smtClean="0"/>
              <a:t>In JPEG, coarsely quantize high frequencies</a:t>
            </a:r>
          </a:p>
          <a:p>
            <a:pPr lvl="2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edge detection</a:t>
            </a:r>
            <a:endParaRPr lang="en-US" dirty="0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2514600" y="1295400"/>
          <a:ext cx="446505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9" name="Bitmap Image" r:id="rId3" imgW="2161905" imgH="2324424" progId="Paint.Picture">
                  <p:embed/>
                </p:oleObj>
              </mc:Choice>
              <mc:Fallback>
                <p:oleObj name="Bitmap Image" r:id="rId3" imgW="2161905" imgH="23244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446505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691237"/>
              </p:ext>
            </p:extLst>
          </p:nvPr>
        </p:nvGraphicFramePr>
        <p:xfrm>
          <a:off x="1254125" y="2097088"/>
          <a:ext cx="608806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6" imgW="2476440" imgH="355320" progId="Equation.3">
                  <p:embed/>
                </p:oleObj>
              </mc:Choice>
              <mc:Fallback>
                <p:oleObj name="Equation" r:id="rId6" imgW="247644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097088"/>
                        <a:ext cx="608806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984500"/>
            <a:ext cx="2667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15200" y="4038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mean of </a:t>
            </a:r>
            <a:r>
              <a:rPr lang="en-US" dirty="0" smtClean="0"/>
              <a:t>template g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flipH="1" flipV="1">
            <a:off x="4876800" y="2590800"/>
            <a:ext cx="1219200" cy="10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Can SSD be implemented with linear filters?</a:t>
            </a:r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1654175" y="232568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2336760" imgH="355320" progId="Equation.3">
                  <p:embed/>
                </p:oleObj>
              </mc:Choice>
              <mc:Fallback>
                <p:oleObj name="Equation" r:id="rId3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32568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20638</TotalTime>
  <Words>2016</Words>
  <Application>Microsoft Office PowerPoint</Application>
  <PresentationFormat>On-screen Show (4:3)</PresentationFormat>
  <Paragraphs>998</Paragraphs>
  <Slides>64</Slides>
  <Notes>19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Lecture1 - Introduction - CP Fall 2010</vt:lpstr>
      <vt:lpstr>Equation</vt:lpstr>
      <vt:lpstr>Microsoft Equation 3.0</vt:lpstr>
      <vt:lpstr>Photo Editor Photo</vt:lpstr>
      <vt:lpstr>Bitmap Image</vt:lpstr>
      <vt:lpstr>Templates, Image Pyramids, and Filter Banks</vt:lpstr>
      <vt:lpstr>Administrative stuff</vt:lpstr>
      <vt:lpstr>Review</vt:lpstr>
      <vt:lpstr>Today’s class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Review of Sampling</vt:lpstr>
      <vt:lpstr>Gaussian pyramid</vt:lpstr>
      <vt:lpstr>Template Matching with Image Pyramids</vt:lpstr>
      <vt:lpstr>Coarse-to-fine Image Registration</vt:lpstr>
      <vt:lpstr>Laplacian filter</vt:lpstr>
      <vt:lpstr>Laplacian pyramid</vt:lpstr>
      <vt:lpstr>Computing Gaussian/Laplacian Pyramid</vt:lpstr>
      <vt:lpstr>Hybrid Image</vt:lpstr>
      <vt:lpstr>Hybrid Image in Laplacian Pyramid</vt:lpstr>
      <vt:lpstr>Image representation</vt:lpstr>
      <vt:lpstr>Major uses of image pyramids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Representing texture</vt:lpstr>
      <vt:lpstr>PowerPoint Presentation</vt:lpstr>
      <vt:lpstr>Lossy Image Compression (JPEG)</vt:lpstr>
      <vt:lpstr>Using DCT in JPEG   </vt:lpstr>
      <vt:lpstr>Image compression using DCT</vt:lpstr>
      <vt:lpstr>JPEG Compression Summary</vt:lpstr>
      <vt:lpstr>Lossless compression (PNG)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Other non-linear filters</vt:lpstr>
      <vt:lpstr>Bilateral filters</vt:lpstr>
      <vt:lpstr>Review of last three days</vt:lpstr>
      <vt:lpstr>PowerPoint Presentation</vt:lpstr>
      <vt:lpstr>PowerPoint Presentation</vt:lpstr>
      <vt:lpstr>PowerPoint Presentation</vt:lpstr>
      <vt:lpstr>Filtering in spatial domain</vt:lpstr>
      <vt:lpstr>Filtering in frequency domain</vt:lpstr>
      <vt:lpstr>Review of Last 3 Days</vt:lpstr>
      <vt:lpstr>Review of Last 3 Days</vt:lpstr>
      <vt:lpstr>Review of Last 3 Days</vt:lpstr>
      <vt:lpstr>Review of Last 3 Days</vt:lpstr>
      <vt:lpstr>Next class: edge detection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Derek Hoiem</dc:creator>
  <cp:lastModifiedBy>Derek Hoiem</cp:lastModifiedBy>
  <cp:revision>26</cp:revision>
  <dcterms:created xsi:type="dcterms:W3CDTF">2010-08-30T03:58:01Z</dcterms:created>
  <dcterms:modified xsi:type="dcterms:W3CDTF">2012-01-31T18:52:10Z</dcterms:modified>
</cp:coreProperties>
</file>