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425" r:id="rId2"/>
    <p:sldId id="938" r:id="rId3"/>
    <p:sldId id="937" r:id="rId4"/>
    <p:sldId id="954" r:id="rId5"/>
    <p:sldId id="955" r:id="rId6"/>
    <p:sldId id="956" r:id="rId7"/>
    <p:sldId id="957" r:id="rId8"/>
    <p:sldId id="958" r:id="rId9"/>
    <p:sldId id="959" r:id="rId10"/>
    <p:sldId id="960" r:id="rId11"/>
    <p:sldId id="961" r:id="rId12"/>
    <p:sldId id="963" r:id="rId13"/>
    <p:sldId id="964" r:id="rId14"/>
    <p:sldId id="965" r:id="rId15"/>
    <p:sldId id="966" r:id="rId16"/>
    <p:sldId id="1005" r:id="rId17"/>
    <p:sldId id="1006" r:id="rId18"/>
    <p:sldId id="1007" r:id="rId19"/>
    <p:sldId id="1008" r:id="rId20"/>
    <p:sldId id="967" r:id="rId21"/>
    <p:sldId id="968" r:id="rId22"/>
    <p:sldId id="947" r:id="rId23"/>
    <p:sldId id="977" r:id="rId24"/>
    <p:sldId id="974" r:id="rId25"/>
    <p:sldId id="975" r:id="rId26"/>
    <p:sldId id="976" r:id="rId27"/>
    <p:sldId id="978" r:id="rId28"/>
    <p:sldId id="969" r:id="rId29"/>
    <p:sldId id="970" r:id="rId30"/>
    <p:sldId id="979" r:id="rId31"/>
    <p:sldId id="971" r:id="rId32"/>
    <p:sldId id="972" r:id="rId33"/>
    <p:sldId id="973" r:id="rId34"/>
    <p:sldId id="980" r:id="rId35"/>
    <p:sldId id="983" r:id="rId36"/>
    <p:sldId id="984" r:id="rId37"/>
    <p:sldId id="985" r:id="rId38"/>
    <p:sldId id="986" r:id="rId39"/>
    <p:sldId id="987" r:id="rId40"/>
    <p:sldId id="988" r:id="rId41"/>
    <p:sldId id="990" r:id="rId42"/>
    <p:sldId id="991" r:id="rId43"/>
    <p:sldId id="989" r:id="rId44"/>
    <p:sldId id="992" r:id="rId45"/>
    <p:sldId id="993" r:id="rId46"/>
    <p:sldId id="994" r:id="rId47"/>
    <p:sldId id="995" r:id="rId48"/>
    <p:sldId id="996" r:id="rId49"/>
    <p:sldId id="997" r:id="rId50"/>
    <p:sldId id="998" r:id="rId51"/>
    <p:sldId id="999" r:id="rId52"/>
    <p:sldId id="982" r:id="rId53"/>
    <p:sldId id="1000" r:id="rId54"/>
    <p:sldId id="1009" r:id="rId55"/>
    <p:sldId id="1001" r:id="rId56"/>
    <p:sldId id="1002" r:id="rId57"/>
    <p:sldId id="1003" r:id="rId58"/>
    <p:sldId id="1004" r:id="rId59"/>
    <p:sldId id="929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1" autoAdjust="0"/>
    <p:restoredTop sz="88868" autoAdjust="0"/>
  </p:normalViewPr>
  <p:slideViewPr>
    <p:cSldViewPr>
      <p:cViewPr varScale="1">
        <p:scale>
          <a:sx n="52" d="100"/>
          <a:sy n="52" d="100"/>
        </p:scale>
        <p:origin x="-234" y="-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image" Target="../media/image10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Bounding</a:t>
            </a:r>
            <a:r>
              <a:rPr lang="en-US" baseline="0" dirty="0" smtClean="0"/>
              <a:t> box doesn’t provide a good coordinate system for beds.  We can do a better job by accounting for the room orientation and using the spatial context provided by the 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DEBB1E-BA24-4387-A0DA-940C2F2F6EB5}" type="slidenum">
              <a:rPr lang="en-US" smtClean="0">
                <a:latin typeface="Arial" charset="0"/>
              </a:rPr>
              <a:pPr>
                <a:defRPr/>
              </a:pPr>
              <a:t>22</a:t>
            </a:fld>
            <a:endParaRPr 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charset="0"/>
              </a:rPr>
              <a:t>Clearly, image understanding is a 3D problem.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Regions </a:t>
            </a:r>
            <a:r>
              <a:rPr lang="en-US" dirty="0" smtClean="0">
                <a:sym typeface="Wingdings" pitchFamily="2" charset="2"/>
              </a:rPr>
              <a:t> Surface</a:t>
            </a:r>
            <a:r>
              <a:rPr lang="en-US" baseline="0" dirty="0" smtClean="0">
                <a:sym typeface="Wingdings" pitchFamily="2" charset="2"/>
              </a:rPr>
              <a:t> Orientation Label</a:t>
            </a:r>
          </a:p>
          <a:p>
            <a:r>
              <a:rPr lang="en-US" baseline="0" dirty="0" smtClean="0">
                <a:sym typeface="Wingdings" pitchFamily="2" charset="2"/>
              </a:rPr>
              <a:t>Boundaries  Occlusion Labels</a:t>
            </a:r>
          </a:p>
          <a:p>
            <a:r>
              <a:rPr lang="en-US" baseline="0" dirty="0" smtClean="0">
                <a:sym typeface="Wingdings" pitchFamily="2" charset="2"/>
              </a:rPr>
              <a:t>Similar Images  Viewpoint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7C163-3550-470B-B60E-76157B06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Specify</a:t>
            </a:r>
            <a:r>
              <a:rPr lang="en-US" baseline="0" dirty="0" smtClean="0"/>
              <a:t> how estimates are combined.  Perhaps show result examples</a:t>
            </a: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77C163-3550-470B-B60E-76157B06DE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97B07D-B1B4-4B36-B633-EF4CDA94C75E}" type="slidenum">
              <a:rPr lang="en-US" smtClean="0">
                <a:latin typeface="Arial" charset="0"/>
              </a:rPr>
              <a:pPr>
                <a:defRPr/>
              </a:pPr>
              <a:t>41</a:t>
            </a:fld>
            <a:endParaRPr lang="en-US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Note that horizon estimate is often poor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Explain holes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287ED6-A730-4184-9353-2C473C70547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salavon.com/SpecialMoments/Newlyweds.s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salavon.com/Golem/Golem_Table.s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henlab.ece.cornell.edu/people/Andy/projectpage_names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henlab.ece.cornell.edu/people/Andy/projectpage_names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9.bin"/><Relationship Id="rId7" Type="http://schemas.openxmlformats.org/officeDocument/2006/relationships/image" Target="../media/image30.jpeg"/><Relationship Id="rId12" Type="http://schemas.openxmlformats.org/officeDocument/2006/relationships/image" Target="../media/image24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10" Type="http://schemas.openxmlformats.org/officeDocument/2006/relationships/image" Target="../media/image23.png"/><Relationship Id="rId19" Type="http://schemas.openxmlformats.org/officeDocument/2006/relationships/oleObject" Target="../embeddings/oleObject8.bin"/><Relationship Id="rId4" Type="http://schemas.openxmlformats.org/officeDocument/2006/relationships/image" Target="../media/image2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0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3" Type="http://schemas.openxmlformats.org/officeDocument/2006/relationships/image" Target="../media/image70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72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19" Type="http://schemas.openxmlformats.org/officeDocument/2006/relationships/image" Target="../media/image65.jpeg"/><Relationship Id="rId4" Type="http://schemas.openxmlformats.org/officeDocument/2006/relationships/image" Target="../media/image71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72.jpeg"/><Relationship Id="rId21" Type="http://schemas.openxmlformats.org/officeDocument/2006/relationships/image" Target="../media/image70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4.jpe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24" Type="http://schemas.openxmlformats.org/officeDocument/2006/relationships/image" Target="../media/image76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10" Type="http://schemas.openxmlformats.org/officeDocument/2006/relationships/image" Target="../media/image58.jpeg"/><Relationship Id="rId19" Type="http://schemas.openxmlformats.org/officeDocument/2006/relationships/image" Target="../media/image7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oiem\Desktop\My%20Papers\videos\popupFastTrain.wm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Hoiem\Videos\cvpr2008_mini.wmv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6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8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07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116.png"/><Relationship Id="rId4" Type="http://schemas.openxmlformats.org/officeDocument/2006/relationships/hyperlink" Target="http://make3d.cs.cornell.edu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Context and Spatial Layout</a:t>
            </a:r>
            <a:endParaRPr lang="en-US" dirty="0" smtClean="0"/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04/26/11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Low-Res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The same pixels! (a car)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738438"/>
            <a:ext cx="4229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val 9"/>
          <p:cNvSpPr>
            <a:spLocks noChangeArrowheads="1"/>
          </p:cNvSpPr>
          <p:nvPr/>
        </p:nvSpPr>
        <p:spPr bwMode="auto">
          <a:xfrm>
            <a:off x="3114675" y="3543300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0" name="Oval 10"/>
          <p:cNvSpPr>
            <a:spLocks noChangeArrowheads="1"/>
          </p:cNvSpPr>
          <p:nvPr/>
        </p:nvSpPr>
        <p:spPr bwMode="auto">
          <a:xfrm rot="16200000">
            <a:off x="4486275" y="3400425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 rot="16200000">
            <a:off x="5772150" y="3714750"/>
            <a:ext cx="304800" cy="533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2971800" y="3276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 rot="16200000">
            <a:off x="3238500" y="3657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 rot="16200000">
            <a:off x="2686050" y="36576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auto">
          <a:xfrm rot="16200000">
            <a:off x="3867150" y="3581400"/>
            <a:ext cx="7620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4343400" y="3248025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" name="Rectangle 17"/>
          <p:cNvSpPr>
            <a:spLocks noChangeArrowheads="1"/>
          </p:cNvSpPr>
          <p:nvPr/>
        </p:nvSpPr>
        <p:spPr bwMode="auto">
          <a:xfrm rot="16200000">
            <a:off x="4733925" y="3505200"/>
            <a:ext cx="609600" cy="3048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4352925" y="3790950"/>
            <a:ext cx="609600" cy="3238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 rot="16200000">
            <a:off x="4981575" y="3400425"/>
            <a:ext cx="609600" cy="8191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5638800" y="35433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1" name="Rectangle 21"/>
          <p:cNvSpPr>
            <a:spLocks noChangeArrowheads="1"/>
          </p:cNvSpPr>
          <p:nvPr/>
        </p:nvSpPr>
        <p:spPr bwMode="auto">
          <a:xfrm rot="16200000">
            <a:off x="6124575" y="3533775"/>
            <a:ext cx="609600" cy="5524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 rot="16200000">
            <a:off x="2057400" y="3048000"/>
            <a:ext cx="1447800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 rot="16200000">
            <a:off x="3124200" y="3048000"/>
            <a:ext cx="1447800" cy="685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 rot="10800000">
            <a:off x="2895600" y="2667000"/>
            <a:ext cx="3810000" cy="838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5638800" y="3352800"/>
            <a:ext cx="6096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6" name="Rectangle 26"/>
          <p:cNvSpPr>
            <a:spLocks noChangeArrowheads="1"/>
          </p:cNvSpPr>
          <p:nvPr/>
        </p:nvSpPr>
        <p:spPr bwMode="auto">
          <a:xfrm>
            <a:off x="2971800" y="4038600"/>
            <a:ext cx="609600" cy="76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7" name="Rectangle 27"/>
          <p:cNvSpPr>
            <a:spLocks noChangeArrowheads="1"/>
          </p:cNvSpPr>
          <p:nvPr/>
        </p:nvSpPr>
        <p:spPr bwMode="auto">
          <a:xfrm>
            <a:off x="5638800" y="4114800"/>
            <a:ext cx="609600" cy="76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8" name="Rectangle 28"/>
          <p:cNvSpPr>
            <a:spLocks noChangeArrowheads="1"/>
          </p:cNvSpPr>
          <p:nvPr/>
        </p:nvSpPr>
        <p:spPr bwMode="auto">
          <a:xfrm>
            <a:off x="5486400" y="3810000"/>
            <a:ext cx="228600" cy="76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9" name="Rectangle 29"/>
          <p:cNvSpPr>
            <a:spLocks noChangeArrowheads="1"/>
          </p:cNvSpPr>
          <p:nvPr/>
        </p:nvSpPr>
        <p:spPr bwMode="auto">
          <a:xfrm>
            <a:off x="6096000" y="3790950"/>
            <a:ext cx="228600" cy="76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6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many types of context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5867401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Local pixels</a:t>
            </a:r>
          </a:p>
          <a:p>
            <a:pPr lvl="1"/>
            <a:r>
              <a:rPr lang="en-US" sz="1400" dirty="0" smtClean="0"/>
              <a:t>window, surround, image neighborhood, object boundary/shape, global image statistics</a:t>
            </a:r>
          </a:p>
          <a:p>
            <a:r>
              <a:rPr lang="en-US" sz="1800" b="1" dirty="0" smtClean="0"/>
              <a:t>2D Scene Gist</a:t>
            </a:r>
          </a:p>
          <a:p>
            <a:pPr lvl="1"/>
            <a:r>
              <a:rPr lang="en-US" sz="1400" dirty="0" smtClean="0"/>
              <a:t>global image statistics</a:t>
            </a:r>
          </a:p>
          <a:p>
            <a:r>
              <a:rPr lang="en-US" sz="1800" b="1" dirty="0" smtClean="0"/>
              <a:t>3D Geometric</a:t>
            </a:r>
          </a:p>
          <a:p>
            <a:pPr lvl="1"/>
            <a:r>
              <a:rPr lang="en-US" sz="1400" dirty="0" smtClean="0"/>
              <a:t>3D scene layout, support surface, surface orientations, occlusions, contact points, etc.</a:t>
            </a:r>
          </a:p>
          <a:p>
            <a:r>
              <a:rPr lang="en-US" sz="1800" b="1" dirty="0" smtClean="0"/>
              <a:t>Semantic</a:t>
            </a:r>
          </a:p>
          <a:p>
            <a:pPr lvl="1"/>
            <a:r>
              <a:rPr lang="en-US" sz="1400" dirty="0" smtClean="0"/>
              <a:t>event/activity depicted, scene category, objects present in the scene and their spatial extents, keywords</a:t>
            </a:r>
          </a:p>
          <a:p>
            <a:r>
              <a:rPr lang="en-US" sz="1800" b="1" dirty="0" smtClean="0"/>
              <a:t>Photogrammetric</a:t>
            </a:r>
          </a:p>
          <a:p>
            <a:pPr lvl="1"/>
            <a:r>
              <a:rPr lang="en-US" sz="1400" dirty="0" smtClean="0"/>
              <a:t>camera height orientation, focal length, lens </a:t>
            </a:r>
            <a:r>
              <a:rPr lang="en-US" sz="1400" dirty="0" err="1" smtClean="0"/>
              <a:t>distorition</a:t>
            </a:r>
            <a:r>
              <a:rPr lang="en-US" sz="1400" dirty="0" smtClean="0"/>
              <a:t>, radiometric, response function</a:t>
            </a:r>
          </a:p>
          <a:p>
            <a:r>
              <a:rPr lang="en-US" sz="1800" b="1" dirty="0" smtClean="0"/>
              <a:t>Illumination</a:t>
            </a:r>
          </a:p>
          <a:p>
            <a:pPr lvl="1"/>
            <a:r>
              <a:rPr lang="en-US" sz="1400" dirty="0" smtClean="0"/>
              <a:t>sun direction, sky color, cloud cover, shadow contrast, etc.</a:t>
            </a:r>
          </a:p>
          <a:p>
            <a:r>
              <a:rPr lang="en-US" sz="1800" b="1" dirty="0" smtClean="0"/>
              <a:t>Geographic</a:t>
            </a:r>
          </a:p>
          <a:p>
            <a:pPr lvl="1"/>
            <a:r>
              <a:rPr lang="en-US" sz="1400" dirty="0" smtClean="0"/>
              <a:t>GPS location, terrain type, land use category, elevation, population density, etc.</a:t>
            </a:r>
          </a:p>
          <a:p>
            <a:r>
              <a:rPr lang="en-US" sz="1800" b="1" dirty="0" smtClean="0"/>
              <a:t>Temporal</a:t>
            </a:r>
          </a:p>
          <a:p>
            <a:pPr lvl="1"/>
            <a:r>
              <a:rPr lang="en-US" sz="1400" dirty="0" smtClean="0"/>
              <a:t>nearby frames of video, photos taken at similar times, videos of similar scenes, time of capture</a:t>
            </a:r>
          </a:p>
          <a:p>
            <a:r>
              <a:rPr lang="en-US" sz="1800" b="1" dirty="0" smtClean="0"/>
              <a:t>Cultural</a:t>
            </a:r>
          </a:p>
          <a:p>
            <a:pPr lvl="1"/>
            <a:r>
              <a:rPr lang="en-US" sz="1400" dirty="0" smtClean="0"/>
              <a:t>photographer bias, dataset selection bias, visual </a:t>
            </a:r>
            <a:r>
              <a:rPr lang="en-US" sz="1400" dirty="0" err="1" smtClean="0"/>
              <a:t>cliches</a:t>
            </a:r>
            <a:r>
              <a:rPr lang="en-US" sz="1400" dirty="0" smtClean="0"/>
              <a:t>, etc.</a:t>
            </a:r>
            <a:endParaRPr lang="en-US" sz="1400" dirty="0"/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178123" y="6545596"/>
            <a:ext cx="29658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Divvala et al. CVPR 2009</a:t>
            </a:r>
          </a:p>
        </p:txBody>
      </p:sp>
    </p:spTree>
    <p:extLst>
      <p:ext uri="{BB962C8B-B14F-4D97-AF65-F5344CB8AC3E}">
        <p14:creationId xmlns:p14="http://schemas.microsoft.com/office/powerpoint/2010/main" val="336836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71" y="6488668"/>
            <a:ext cx="731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Jason </a:t>
            </a:r>
            <a:r>
              <a:rPr lang="en-US" dirty="0" err="1" smtClean="0"/>
              <a:t>Salavon</a:t>
            </a:r>
            <a:r>
              <a:rPr lang="en-US" dirty="0" smtClean="0"/>
              <a:t>: </a:t>
            </a:r>
            <a:r>
              <a:rPr lang="en-US" dirty="0">
                <a:hlinkClick r:id="rId2"/>
              </a:rPr>
              <a:t>http://salavon.com/SpecialMoments/Newlyweds.shtml</a:t>
            </a:r>
            <a:endParaRPr lang="en-US" dirty="0"/>
          </a:p>
        </p:txBody>
      </p:sp>
      <p:pic>
        <p:nvPicPr>
          <p:cNvPr id="205826" name="Picture 2" descr="http://salavon.com/SpecialMoments/Newlyweds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677844" cy="488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3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Side note: passes Turing Test for abstract painting?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71" y="6488668"/>
            <a:ext cx="648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Jason </a:t>
            </a:r>
            <a:r>
              <a:rPr lang="en-US" dirty="0" err="1" smtClean="0"/>
              <a:t>Salavon</a:t>
            </a:r>
            <a:r>
              <a:rPr lang="en-US" dirty="0" smtClean="0"/>
              <a:t>: </a:t>
            </a:r>
            <a:r>
              <a:rPr lang="en-US" dirty="0">
                <a:hlinkClick r:id="rId2"/>
              </a:rPr>
              <a:t>http://salavon.com/Golem/Golem_Table.shtml</a:t>
            </a:r>
            <a:endParaRPr lang="en-US" dirty="0"/>
          </a:p>
        </p:txBody>
      </p:sp>
      <p:pic>
        <p:nvPicPr>
          <p:cNvPr id="232450" name="Picture 2" descr="http://salavon.com/Golem/Golem_Prin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7042"/>
            <a:ext cx="4572000" cy="53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454" name="Picture 6" descr="http://salavon.com/Golem/100kThumbsLarge/100kV2_554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13202"/>
            <a:ext cx="3434624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74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pic>
        <p:nvPicPr>
          <p:cNvPr id="2334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28739" r="54626" b="27064"/>
          <a:stretch/>
        </p:blipFill>
        <p:spPr bwMode="auto">
          <a:xfrm>
            <a:off x="1875905" y="1676400"/>
            <a:ext cx="5003321" cy="315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6927" y="645424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Gallagher: </a:t>
            </a:r>
            <a:r>
              <a:rPr lang="en-US" dirty="0">
                <a:hlinkClick r:id="rId3"/>
              </a:rPr>
              <a:t>http://chenlab.ece.cornell.edu/people/Andy/projectpage_names.html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75031" y="4927477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Who is Mildred?  Who is Lisa?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684847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context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927" y="6454248"/>
            <a:ext cx="911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Andrew Gallagher: </a:t>
            </a:r>
            <a:r>
              <a:rPr lang="en-US" dirty="0">
                <a:hlinkClick r:id="rId3"/>
              </a:rPr>
              <a:t>http://chenlab.ece.cornell.edu/people/Andy/projectpage_names.html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71600" y="1078468"/>
            <a:ext cx="25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given Appearance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101179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 given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23542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89188"/>
            <a:ext cx="16002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48200"/>
            <a:ext cx="1820863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1158875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  <a:endParaRPr lang="en-US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305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57600" y="4867275"/>
            <a:ext cx="457200" cy="365125"/>
          </a:xfrm>
          <a:prstGeom prst="rect">
            <a:avLst/>
          </a:prstGeom>
          <a:noFill/>
          <a:ln w="381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2486025" y="4695825"/>
            <a:ext cx="1104900" cy="3048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62550" y="4105275"/>
            <a:ext cx="228600" cy="152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2743200" y="2943225"/>
            <a:ext cx="2362200" cy="11715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248400" y="3762375"/>
            <a:ext cx="228600" cy="233363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6500813" y="2719388"/>
            <a:ext cx="1066800" cy="11430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48350" y="4119563"/>
            <a:ext cx="152400" cy="4206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995988" y="4319588"/>
            <a:ext cx="1600200" cy="114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8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Scene understanding</a:t>
            </a:r>
            <a:endParaRPr lang="en-US" dirty="0"/>
          </a:p>
        </p:txBody>
      </p:sp>
      <p:pic>
        <p:nvPicPr>
          <p:cNvPr id="8" name="Picture 4" descr="p101017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2" t="23773" b="25648"/>
          <a:stretch/>
        </p:blipFill>
        <p:spPr bwMode="auto">
          <a:xfrm>
            <a:off x="1752600" y="2291542"/>
            <a:ext cx="603540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6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 is especially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Context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Scene understanding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Many direct applications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Assisted driving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Robot navigation/interaction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2D to 3D conversion for 3D TV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Object insertion</a:t>
            </a:r>
          </a:p>
          <a:p>
            <a:pPr marL="914400" lvl="1" indent="-514350">
              <a:buFont typeface="+mj-lt"/>
              <a:buAutoNum type="alphaLcParenR"/>
            </a:pPr>
            <a:endParaRPr lang="en-US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2684"/>
            <a:ext cx="6324600" cy="161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529" y="4114800"/>
            <a:ext cx="2870608" cy="269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class web page for details</a:t>
            </a:r>
          </a:p>
          <a:p>
            <a:endParaRPr lang="en-US" dirty="0"/>
          </a:p>
          <a:p>
            <a:r>
              <a:rPr lang="en-US" dirty="0" smtClean="0"/>
              <a:t>Poster session: May 10, 10:30-1pm</a:t>
            </a:r>
          </a:p>
          <a:p>
            <a:pPr lvl="1"/>
            <a:r>
              <a:rPr lang="en-US" dirty="0" smtClean="0"/>
              <a:t>Will send out general invite</a:t>
            </a:r>
          </a:p>
          <a:p>
            <a:pPr lvl="1"/>
            <a:r>
              <a:rPr lang="en-US" dirty="0" smtClean="0"/>
              <a:t>Each person presents for ~1 hour, then look at other half of posters and review two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Paper: 4-8 pages (NIPS format)</a:t>
            </a:r>
          </a:p>
          <a:p>
            <a:pPr lvl="1"/>
            <a:r>
              <a:rPr lang="en-US" dirty="0" smtClean="0"/>
              <a:t>Turn in at poster session or at my office by May 11 noon</a:t>
            </a:r>
          </a:p>
          <a:p>
            <a:pPr lvl="1"/>
            <a:r>
              <a:rPr lang="en-US" dirty="0" smtClean="0"/>
              <a:t>Cannot accept late papers (or posters)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Layout: 2D vs. 3D</a:t>
            </a:r>
            <a:endParaRPr lang="en-US" dirty="0"/>
          </a:p>
        </p:txBody>
      </p:sp>
      <p:pic>
        <p:nvPicPr>
          <p:cNvPr id="4" name="Picture 4" descr="p1010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1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7200" y="4451350"/>
            <a:ext cx="2133600" cy="365125"/>
          </a:xfrm>
        </p:spPr>
        <p:txBody>
          <a:bodyPr/>
          <a:lstStyle/>
          <a:p>
            <a:pPr algn="l">
              <a:defRPr/>
            </a:pPr>
            <a:fld id="{585DFA52-FD9A-4202-93AB-1C2186CD6C3A}" type="slidenum">
              <a:rPr lang="en-US" smtClean="0">
                <a:latin typeface="Arial" charset="0"/>
              </a:rPr>
              <a:pPr algn="l">
                <a:defRPr/>
              </a:pPr>
              <a:t>21</a:t>
            </a:fld>
            <a:endParaRPr lang="en-US" smtClean="0">
              <a:latin typeface="Arial" charset="0"/>
            </a:endParaRPr>
          </a:p>
        </p:txBody>
      </p:sp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Context in Image Space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10000" y="4929188"/>
          <a:ext cx="49530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20" name="Bitmap Image" r:id="rId3" imgW="6219048" imgH="1561905" progId="Paint.Picture">
                  <p:embed/>
                </p:oleObj>
              </mc:Choice>
              <mc:Fallback>
                <p:oleObj name="Bitmap Image" r:id="rId3" imgW="6219048" imgH="15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929188"/>
                        <a:ext cx="4953000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33400" y="2209800"/>
          <a:ext cx="2562225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21" name="Bitmap Image" r:id="rId5" imgW="2561905" imgH="2010056" progId="Paint.Picture">
                  <p:embed/>
                </p:oleObj>
              </mc:Choice>
              <mc:Fallback>
                <p:oleObj name="Bitmap Image" r:id="rId5" imgW="2561905" imgH="201005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09800"/>
                        <a:ext cx="2562225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8" name="Group 58"/>
          <p:cNvGrpSpPr>
            <a:grpSpLocks/>
          </p:cNvGrpSpPr>
          <p:nvPr/>
        </p:nvGrpSpPr>
        <p:grpSpPr bwMode="auto">
          <a:xfrm>
            <a:off x="4572000" y="1371600"/>
            <a:ext cx="3775075" cy="2914650"/>
            <a:chOff x="2854" y="1044"/>
            <a:chExt cx="2018" cy="1581"/>
          </a:xfrm>
        </p:grpSpPr>
        <p:pic>
          <p:nvPicPr>
            <p:cNvPr id="1042" name="Picture 37" descr="resultsDRFQuad_111048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632"/>
              <a:ext cx="96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38" descr="resultsMRF_111048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" y="1627"/>
              <a:ext cx="962" cy="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28" name="Object 4"/>
            <p:cNvGraphicFramePr>
              <a:graphicFrameLocks noChangeAspect="1"/>
            </p:cNvGraphicFramePr>
            <p:nvPr/>
          </p:nvGraphicFramePr>
          <p:xfrm>
            <a:off x="3887" y="1044"/>
            <a:ext cx="962" cy="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622" name="Photo Editor Photo" r:id="rId9" imgW="2076740" imgH="1181265" progId="MSPhotoEd.3">
                    <p:embed/>
                  </p:oleObj>
                </mc:Choice>
                <mc:Fallback>
                  <p:oleObj name="Photo Editor Photo" r:id="rId9" imgW="2076740" imgH="118126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7" y="1044"/>
                          <a:ext cx="962" cy="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2859" y="1053"/>
            <a:ext cx="962" cy="5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623" name="Photo Editor Photo" r:id="rId11" imgW="2076740" imgH="1181265" progId="MSPhotoEd.3">
                    <p:embed/>
                  </p:oleObj>
                </mc:Choice>
                <mc:Fallback>
                  <p:oleObj name="Photo Editor Photo" r:id="rId11" imgW="2076740" imgH="1181265" progId="MSPhotoEd.3">
                    <p:embed/>
                    <p:pic>
                      <p:nvPicPr>
                        <p:cNvPr id="0" name="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9" y="1053"/>
                          <a:ext cx="962" cy="5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44" name="Group 45"/>
            <p:cNvGrpSpPr>
              <a:grpSpLocks/>
            </p:cNvGrpSpPr>
            <p:nvPr/>
          </p:nvGrpSpPr>
          <p:grpSpPr bwMode="auto">
            <a:xfrm>
              <a:off x="2854" y="2299"/>
              <a:ext cx="962" cy="326"/>
              <a:chOff x="893" y="3223"/>
              <a:chExt cx="1699" cy="608"/>
            </a:xfrm>
          </p:grpSpPr>
          <p:graphicFrame>
            <p:nvGraphicFramePr>
              <p:cNvPr id="1033" name="Object 9"/>
              <p:cNvGraphicFramePr>
                <a:graphicFrameLocks noChangeAspect="1"/>
              </p:cNvGraphicFramePr>
              <p:nvPr/>
            </p:nvGraphicFramePr>
            <p:xfrm>
              <a:off x="1466" y="3223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24" name="Photo Editor Photo" r:id="rId13" imgW="885949" imgH="961905" progId="MSPhotoEd.3">
                      <p:embed/>
                    </p:oleObj>
                  </mc:Choice>
                  <mc:Fallback>
                    <p:oleObj name="Photo Editor Photo" r:id="rId13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3223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4" name="Object 10"/>
              <p:cNvGraphicFramePr>
                <a:graphicFrameLocks noChangeAspect="1"/>
              </p:cNvGraphicFramePr>
              <p:nvPr/>
            </p:nvGraphicFramePr>
            <p:xfrm>
              <a:off x="893" y="3225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25" name="Photo Editor Photo" r:id="rId15" imgW="885949" imgH="961905" progId="MSPhotoEd.3">
                      <p:embed/>
                    </p:oleObj>
                  </mc:Choice>
                  <mc:Fallback>
                    <p:oleObj name="Photo Editor Photo" r:id="rId15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93" y="3225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5" name="Object 11"/>
              <p:cNvGraphicFramePr>
                <a:graphicFrameLocks noChangeAspect="1"/>
              </p:cNvGraphicFramePr>
              <p:nvPr/>
            </p:nvGraphicFramePr>
            <p:xfrm>
              <a:off x="2034" y="3225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26" name="Photo Editor Photo" r:id="rId17" imgW="885949" imgH="961905" progId="MSPhotoEd.3">
                      <p:embed/>
                    </p:oleObj>
                  </mc:Choice>
                  <mc:Fallback>
                    <p:oleObj name="Photo Editor Photo" r:id="rId17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34" y="3225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045" name="Group 49"/>
            <p:cNvGrpSpPr>
              <a:grpSpLocks noChangeAspect="1"/>
            </p:cNvGrpSpPr>
            <p:nvPr/>
          </p:nvGrpSpPr>
          <p:grpSpPr bwMode="auto">
            <a:xfrm>
              <a:off x="3910" y="2347"/>
              <a:ext cx="962" cy="270"/>
              <a:chOff x="2666" y="3217"/>
              <a:chExt cx="1697" cy="612"/>
            </a:xfrm>
          </p:grpSpPr>
          <p:graphicFrame>
            <p:nvGraphicFramePr>
              <p:cNvPr id="1030" name="Object 6"/>
              <p:cNvGraphicFramePr>
                <a:graphicFrameLocks noChangeAspect="1"/>
              </p:cNvGraphicFramePr>
              <p:nvPr/>
            </p:nvGraphicFramePr>
            <p:xfrm>
              <a:off x="3236" y="3222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27" name="Photo Editor Photo" r:id="rId19" imgW="885949" imgH="961905" progId="MSPhotoEd.3">
                      <p:embed/>
                    </p:oleObj>
                  </mc:Choice>
                  <mc:Fallback>
                    <p:oleObj name="Photo Editor Photo" r:id="rId19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6" y="3222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1" name="Object 7"/>
              <p:cNvGraphicFramePr>
                <a:graphicFrameLocks noChangeAspect="1"/>
              </p:cNvGraphicFramePr>
              <p:nvPr/>
            </p:nvGraphicFramePr>
            <p:xfrm>
              <a:off x="3805" y="3217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28" name="Photo Editor Photo" r:id="rId21" imgW="885949" imgH="961905" progId="MSPhotoEd.3">
                      <p:embed/>
                    </p:oleObj>
                  </mc:Choice>
                  <mc:Fallback>
                    <p:oleObj name="Photo Editor Photo" r:id="rId21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05" y="3217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2" name="Object 8"/>
              <p:cNvGraphicFramePr>
                <a:graphicFrameLocks noChangeAspect="1"/>
              </p:cNvGraphicFramePr>
              <p:nvPr/>
            </p:nvGraphicFramePr>
            <p:xfrm>
              <a:off x="2666" y="3223"/>
              <a:ext cx="558" cy="6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7629" name="Photo Editor Photo" r:id="rId23" imgW="885949" imgH="961905" progId="MSPhotoEd.3">
                      <p:embed/>
                    </p:oleObj>
                  </mc:Choice>
                  <mc:Fallback>
                    <p:oleObj name="Photo Editor Photo" r:id="rId23" imgW="885949" imgH="961905" progId="MSPhotoEd.3">
                      <p:embed/>
                      <p:pic>
                        <p:nvPicPr>
                          <p:cNvPr id="0" name="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66" y="3223"/>
                            <a:ext cx="558" cy="6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039" name="Text Box 57"/>
          <p:cNvSpPr txBox="1">
            <a:spLocks noChangeArrowheads="1"/>
          </p:cNvSpPr>
          <p:nvPr/>
        </p:nvSpPr>
        <p:spPr bwMode="auto">
          <a:xfrm>
            <a:off x="4572000" y="42672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[Kumar Hebert 2005]</a:t>
            </a:r>
          </a:p>
        </p:txBody>
      </p:sp>
      <p:sp>
        <p:nvSpPr>
          <p:cNvPr id="1040" name="Text Box 80"/>
          <p:cNvSpPr txBox="1">
            <a:spLocks noChangeArrowheads="1"/>
          </p:cNvSpPr>
          <p:nvPr/>
        </p:nvSpPr>
        <p:spPr bwMode="auto">
          <a:xfrm>
            <a:off x="0" y="4200525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[Torralba Murphy Freeman 2004]</a:t>
            </a:r>
          </a:p>
        </p:txBody>
      </p:sp>
      <p:sp>
        <p:nvSpPr>
          <p:cNvPr id="1041" name="Text Box 81"/>
          <p:cNvSpPr txBox="1">
            <a:spLocks noChangeArrowheads="1"/>
          </p:cNvSpPr>
          <p:nvPr/>
        </p:nvSpPr>
        <p:spPr bwMode="auto">
          <a:xfrm>
            <a:off x="4267200" y="6172200"/>
            <a:ext cx="375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[He Zemel Cerreira-Perpiñán 2004]</a:t>
            </a:r>
          </a:p>
        </p:txBody>
      </p:sp>
    </p:spTree>
    <p:extLst>
      <p:ext uri="{BB962C8B-B14F-4D97-AF65-F5344CB8AC3E}">
        <p14:creationId xmlns:p14="http://schemas.microsoft.com/office/powerpoint/2010/main" val="2968485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1010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But object relations are in 3D…</a:t>
            </a:r>
            <a:endParaRPr lang="en-US" dirty="0" smtClean="0"/>
          </a:p>
        </p:txBody>
      </p:sp>
      <p:sp>
        <p:nvSpPr>
          <p:cNvPr id="113672" name="Oval 8"/>
          <p:cNvSpPr>
            <a:spLocks noChangeArrowheads="1"/>
          </p:cNvSpPr>
          <p:nvPr/>
        </p:nvSpPr>
        <p:spPr bwMode="auto">
          <a:xfrm>
            <a:off x="4778375" y="4419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674" name="Oval 10"/>
          <p:cNvSpPr>
            <a:spLocks noChangeArrowheads="1"/>
          </p:cNvSpPr>
          <p:nvPr/>
        </p:nvSpPr>
        <p:spPr bwMode="auto">
          <a:xfrm>
            <a:off x="4779963" y="4038600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Oval 13"/>
          <p:cNvSpPr>
            <a:spLocks noChangeArrowheads="1"/>
          </p:cNvSpPr>
          <p:nvPr/>
        </p:nvSpPr>
        <p:spPr bwMode="auto">
          <a:xfrm>
            <a:off x="1905000" y="3810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Oval 14"/>
          <p:cNvSpPr>
            <a:spLocks noChangeArrowheads="1"/>
          </p:cNvSpPr>
          <p:nvPr/>
        </p:nvSpPr>
        <p:spPr bwMode="auto">
          <a:xfrm>
            <a:off x="1905000" y="34290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Text Box 15"/>
          <p:cNvSpPr txBox="1">
            <a:spLocks noChangeArrowheads="1"/>
          </p:cNvSpPr>
          <p:nvPr/>
        </p:nvSpPr>
        <p:spPr bwMode="auto">
          <a:xfrm>
            <a:off x="152400" y="31242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Close</a:t>
            </a:r>
          </a:p>
        </p:txBody>
      </p:sp>
      <p:sp>
        <p:nvSpPr>
          <p:cNvPr id="45065" name="Line 16"/>
          <p:cNvSpPr>
            <a:spLocks noChangeShapeType="1"/>
          </p:cNvSpPr>
          <p:nvPr/>
        </p:nvSpPr>
        <p:spPr bwMode="auto">
          <a:xfrm>
            <a:off x="914400" y="3352800"/>
            <a:ext cx="838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 flipH="1">
            <a:off x="5181600" y="3657600"/>
            <a:ext cx="27432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82" name="Text Box 18"/>
          <p:cNvSpPr txBox="1">
            <a:spLocks noChangeArrowheads="1"/>
          </p:cNvSpPr>
          <p:nvPr/>
        </p:nvSpPr>
        <p:spPr bwMode="auto">
          <a:xfrm>
            <a:off x="7870825" y="3451225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</a:rPr>
              <a:t>Not Close</a:t>
            </a:r>
          </a:p>
        </p:txBody>
      </p:sp>
    </p:spTree>
    <p:extLst>
      <p:ext uri="{BB962C8B-B14F-4D97-AF65-F5344CB8AC3E}">
        <p14:creationId xmlns:p14="http://schemas.microsoft.com/office/powerpoint/2010/main" val="28958124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animBg="1"/>
      <p:bldP spid="113674" grpId="0" animBg="1"/>
      <p:bldP spid="113681" grpId="0" animBg="1"/>
      <p:bldP spid="11368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How to represent scene space?</a:t>
            </a:r>
          </a:p>
        </p:txBody>
      </p:sp>
    </p:spTree>
    <p:extLst>
      <p:ext uri="{BB962C8B-B14F-4D97-AF65-F5344CB8AC3E}">
        <p14:creationId xmlns:p14="http://schemas.microsoft.com/office/powerpoint/2010/main" val="26596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Wide variety of possible representations</a:t>
            </a:r>
            <a:endParaRPr lang="en-US" dirty="0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6185786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128" y="6531617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Hoiem/Savarese Draft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143000"/>
            <a:ext cx="4981575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128" y="6531617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Hoiem/Savarese Draft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6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844675"/>
            <a:ext cx="8318500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128" y="6531617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Figs from Hoiem/Savarese Draft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Level of detail: rough “gist”, or detailed point cloud?</a:t>
            </a:r>
          </a:p>
          <a:p>
            <a:pPr lvl="1"/>
            <a:r>
              <a:rPr lang="en-US" dirty="0" smtClean="0"/>
              <a:t>Precision vs. accuracy</a:t>
            </a:r>
          </a:p>
          <a:p>
            <a:pPr lvl="1"/>
            <a:r>
              <a:rPr lang="en-US" dirty="0" smtClean="0"/>
              <a:t>Difficulty of inference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Abstraction: depth at each pixel, or ground planes and walls?</a:t>
            </a:r>
          </a:p>
          <a:p>
            <a:pPr lvl="1"/>
            <a:r>
              <a:rPr lang="en-US" dirty="0" smtClean="0"/>
              <a:t>What is it for: e.g., metric reconstruction vs. navigation</a:t>
            </a:r>
          </a:p>
        </p:txBody>
      </p:sp>
    </p:spTree>
    <p:extLst>
      <p:ext uri="{BB962C8B-B14F-4D97-AF65-F5344CB8AC3E}">
        <p14:creationId xmlns:p14="http://schemas.microsoft.com/office/powerpoint/2010/main" val="54694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Low detail, Low abstraction</a:t>
            </a:r>
            <a:endParaRPr lang="en-US" dirty="0" smtClean="0"/>
          </a:p>
        </p:txBody>
      </p: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2743200" y="1371600"/>
            <a:ext cx="367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/>
              <a:t>Holistic Scene Space: “Gist”</a:t>
            </a:r>
          </a:p>
        </p:txBody>
      </p:sp>
      <p:sp>
        <p:nvSpPr>
          <p:cNvPr id="47108" name="Text Box 10"/>
          <p:cNvSpPr txBox="1">
            <a:spLocks noChangeArrowheads="1"/>
          </p:cNvSpPr>
          <p:nvPr/>
        </p:nvSpPr>
        <p:spPr bwMode="auto">
          <a:xfrm>
            <a:off x="914400" y="60198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Oliva &amp; Torralba 2001</a:t>
            </a:r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111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45148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5410200" y="54102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0"/>
              <a:t>Torralba &amp; Oliva 2002</a:t>
            </a:r>
          </a:p>
        </p:txBody>
      </p:sp>
    </p:spTree>
    <p:extLst>
      <p:ext uri="{BB962C8B-B14F-4D97-AF65-F5344CB8AC3E}">
        <p14:creationId xmlns:p14="http://schemas.microsoft.com/office/powerpoint/2010/main" val="22100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High detail, Low abstraction</a:t>
            </a:r>
            <a:endParaRPr lang="en-US" dirty="0" smtClean="0"/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3890993" y="1447800"/>
            <a:ext cx="14959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Depth Map</a:t>
            </a:r>
          </a:p>
        </p:txBody>
      </p:sp>
      <p:sp>
        <p:nvSpPr>
          <p:cNvPr id="48132" name="Text Box 13"/>
          <p:cNvSpPr txBox="1">
            <a:spLocks noChangeArrowheads="1"/>
          </p:cNvSpPr>
          <p:nvPr/>
        </p:nvSpPr>
        <p:spPr bwMode="auto">
          <a:xfrm>
            <a:off x="2667000" y="5791200"/>
            <a:ext cx="388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0" dirty="0"/>
              <a:t>Saxena, Chung &amp;  Ng 2005, 2007</a:t>
            </a:r>
          </a:p>
        </p:txBody>
      </p:sp>
      <p:pic>
        <p:nvPicPr>
          <p:cNvPr id="4813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30559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3021013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9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class: Context and 3D Scenes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Continuing advanced topics theme…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oal is to give a broad overview of current research topics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detail, High abstraction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1" t="54618" r="17622" b="8110"/>
          <a:stretch/>
        </p:blipFill>
        <p:spPr bwMode="auto">
          <a:xfrm>
            <a:off x="533400" y="1828800"/>
            <a:ext cx="748048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0665" y="51054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Hedau Hoiem Forsyth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05266" y="1396538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Room as a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36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Gibson’s Surface Layout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t="45127" r="3473" b="1020"/>
          <a:stretch/>
        </p:blipFill>
        <p:spPr bwMode="auto">
          <a:xfrm>
            <a:off x="576349" y="3025140"/>
            <a:ext cx="8208818" cy="253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908858" y="1219200"/>
            <a:ext cx="7543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400" b="0" dirty="0"/>
              <a:t> Gibson: “The elementary impressions of a visual world are those of surface and edge.” </a:t>
            </a:r>
            <a:r>
              <a:rPr lang="en-US" sz="2400" b="0" i="1" dirty="0"/>
              <a:t>The Perception of the Visual World </a:t>
            </a:r>
            <a:r>
              <a:rPr lang="en-US" sz="2400" b="0" dirty="0"/>
              <a:t> (1950)</a:t>
            </a:r>
          </a:p>
          <a:p>
            <a:pPr eaLnBrk="1" hangingPunct="1">
              <a:buFont typeface="Arial" charset="0"/>
              <a:buChar char="•"/>
            </a:pPr>
            <a:r>
              <a:rPr lang="en-US" sz="2400" b="0" i="1" dirty="0"/>
              <a:t> </a:t>
            </a:r>
            <a:r>
              <a:rPr lang="en-US" sz="2400" b="0" dirty="0"/>
              <a:t>Focus on texture gradients</a:t>
            </a:r>
            <a:endParaRPr lang="en-US" sz="2400" b="0" i="1" dirty="0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434148" y="6581775"/>
            <a:ext cx="1677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0" dirty="0">
                <a:solidFill>
                  <a:schemeClr val="bg1">
                    <a:lumMod val="50000"/>
                  </a:schemeClr>
                </a:solidFill>
              </a:rPr>
              <a:t>slide from Aude Oliva </a:t>
            </a:r>
          </a:p>
        </p:txBody>
      </p:sp>
    </p:spTree>
    <p:extLst>
      <p:ext uri="{BB962C8B-B14F-4D97-AF65-F5344CB8AC3E}">
        <p14:creationId xmlns:p14="http://schemas.microsoft.com/office/powerpoint/2010/main" val="29837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2209800"/>
            <a:ext cx="70199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Gibson’s Surface Layout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434148" y="6581775"/>
            <a:ext cx="1677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0" dirty="0">
                <a:solidFill>
                  <a:schemeClr val="bg1">
                    <a:lumMod val="50000"/>
                  </a:schemeClr>
                </a:solidFill>
              </a:rPr>
              <a:t>slide from Aude Oliva </a:t>
            </a:r>
          </a:p>
        </p:txBody>
      </p:sp>
    </p:spTree>
    <p:extLst>
      <p:ext uri="{BB962C8B-B14F-4D97-AF65-F5344CB8AC3E}">
        <p14:creationId xmlns:p14="http://schemas.microsoft.com/office/powerpoint/2010/main" val="34707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Box 6"/>
          <p:cNvSpPr txBox="1">
            <a:spLocks noChangeArrowheads="1"/>
          </p:cNvSpPr>
          <p:nvPr/>
        </p:nvSpPr>
        <p:spPr bwMode="auto">
          <a:xfrm>
            <a:off x="7434148" y="6581775"/>
            <a:ext cx="1677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0" dirty="0">
                <a:solidFill>
                  <a:schemeClr val="bg1">
                    <a:lumMod val="50000"/>
                  </a:schemeClr>
                </a:solidFill>
              </a:rPr>
              <a:t>slide from Aude Oliva 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14600"/>
            <a:ext cx="64103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Gibson’s Surface Layout</a:t>
            </a:r>
          </a:p>
        </p:txBody>
      </p:sp>
    </p:spTree>
    <p:extLst>
      <p:ext uri="{BB962C8B-B14F-4D97-AF65-F5344CB8AC3E}">
        <p14:creationId xmlns:p14="http://schemas.microsoft.com/office/powerpoint/2010/main" val="37016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few examples of spatial layout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Surface layout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room as a box</a:t>
            </a:r>
          </a:p>
          <a:p>
            <a:endParaRPr lang="en-US" dirty="0"/>
          </a:p>
          <a:p>
            <a:r>
              <a:rPr lang="en-US" dirty="0" smtClean="0"/>
              <a:t>Depth estimation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41098" y="2895600"/>
            <a:ext cx="29718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Layout: describe </a:t>
            </a:r>
            <a:r>
              <a:rPr lang="en-US" dirty="0" smtClean="0"/>
              <a:t>3D </a:t>
            </a:r>
            <a:r>
              <a:rPr lang="en-US" dirty="0" smtClean="0"/>
              <a:t>surfaces </a:t>
            </a:r>
            <a:r>
              <a:rPr lang="en-US" dirty="0" smtClean="0"/>
              <a:t>with </a:t>
            </a:r>
            <a:r>
              <a:rPr lang="en-US" dirty="0" smtClean="0"/>
              <a:t>geometric </a:t>
            </a:r>
            <a:r>
              <a:rPr lang="en-US" dirty="0"/>
              <a:t>c</a:t>
            </a:r>
            <a:r>
              <a:rPr lang="en-US" dirty="0" smtClean="0"/>
              <a:t>lasses</a:t>
            </a:r>
            <a:endParaRPr lang="en-US" dirty="0"/>
          </a:p>
        </p:txBody>
      </p:sp>
      <p:pic>
        <p:nvPicPr>
          <p:cNvPr id="295938" name="Picture 2" descr="C:\Users\Hoiem\Desktop\tmp\popup++\scenery15.v1.png"/>
          <p:cNvPicPr>
            <a:picLocks noChangeAspect="1" noChangeArrowheads="1"/>
          </p:cNvPicPr>
          <p:nvPr/>
        </p:nvPicPr>
        <p:blipFill>
          <a:blip r:embed="rId3" cstate="print"/>
          <a:srcRect t="20513"/>
          <a:stretch>
            <a:fillRect/>
          </a:stretch>
        </p:blipFill>
        <p:spPr bwMode="auto">
          <a:xfrm>
            <a:off x="3469698" y="5270227"/>
            <a:ext cx="2590800" cy="1359173"/>
          </a:xfrm>
          <a:prstGeom prst="rect">
            <a:avLst/>
          </a:prstGeom>
          <a:noFill/>
        </p:spPr>
      </p:pic>
      <p:pic>
        <p:nvPicPr>
          <p:cNvPr id="295939" name="Picture 3" descr="C:\Users\Hoiem\Desktop\tmp\popup++\scenery15.v2.png"/>
          <p:cNvPicPr>
            <a:picLocks noChangeAspect="1" noChangeArrowheads="1"/>
          </p:cNvPicPr>
          <p:nvPr/>
        </p:nvPicPr>
        <p:blipFill>
          <a:blip r:embed="rId4" cstate="print"/>
          <a:srcRect l="44308" t="35431" r="37231" b="51515"/>
          <a:stretch>
            <a:fillRect/>
          </a:stretch>
        </p:blipFill>
        <p:spPr bwMode="auto">
          <a:xfrm>
            <a:off x="3850698" y="4038600"/>
            <a:ext cx="1143000" cy="533400"/>
          </a:xfrm>
          <a:prstGeom prst="rect">
            <a:avLst/>
          </a:prstGeom>
          <a:noFill/>
        </p:spPr>
      </p:pic>
      <p:pic>
        <p:nvPicPr>
          <p:cNvPr id="295940" name="Picture 4" descr="C:\Users\Hoiem\Desktop\tmp\popup++\scenery15.v3.png"/>
          <p:cNvPicPr>
            <a:picLocks noChangeAspect="1" noChangeArrowheads="1"/>
          </p:cNvPicPr>
          <p:nvPr/>
        </p:nvPicPr>
        <p:blipFill>
          <a:blip r:embed="rId5" cstate="print"/>
          <a:srcRect l="59077" t="22378" r="10154" b="62704"/>
          <a:stretch>
            <a:fillRect/>
          </a:stretch>
        </p:blipFill>
        <p:spPr bwMode="auto">
          <a:xfrm>
            <a:off x="4231698" y="3657600"/>
            <a:ext cx="1905000" cy="609600"/>
          </a:xfrm>
          <a:prstGeom prst="rect">
            <a:avLst/>
          </a:prstGeom>
          <a:noFill/>
        </p:spPr>
      </p:pic>
      <p:pic>
        <p:nvPicPr>
          <p:cNvPr id="295941" name="Picture 5" descr="C:\Users\Hoiem\Desktop\tmp\popup++\scenery15.v4.png"/>
          <p:cNvPicPr>
            <a:picLocks noChangeAspect="1" noChangeArrowheads="1"/>
          </p:cNvPicPr>
          <p:nvPr/>
        </p:nvPicPr>
        <p:blipFill>
          <a:blip r:embed="rId6" cstate="print"/>
          <a:srcRect t="7459" r="50769" b="57110"/>
          <a:stretch>
            <a:fillRect/>
          </a:stretch>
        </p:blipFill>
        <p:spPr bwMode="auto">
          <a:xfrm>
            <a:off x="3373445" y="2895600"/>
            <a:ext cx="1925053" cy="914400"/>
          </a:xfrm>
          <a:prstGeom prst="rect">
            <a:avLst/>
          </a:prstGeom>
          <a:noFill/>
        </p:spPr>
      </p:pic>
      <p:pic>
        <p:nvPicPr>
          <p:cNvPr id="295942" name="Picture 6" descr="C:\Users\Hoiem\Desktop\tmp\popup++\scenery15.v11.png"/>
          <p:cNvPicPr>
            <a:picLocks noChangeAspect="1" noChangeArrowheads="1"/>
          </p:cNvPicPr>
          <p:nvPr/>
        </p:nvPicPr>
        <p:blipFill>
          <a:blip r:embed="rId7" cstate="print"/>
          <a:srcRect l="29538" t="41026" r="60616" b="32867"/>
          <a:stretch>
            <a:fillRect/>
          </a:stretch>
        </p:blipFill>
        <p:spPr bwMode="auto">
          <a:xfrm>
            <a:off x="3393498" y="3733800"/>
            <a:ext cx="609600" cy="1066800"/>
          </a:xfrm>
          <a:prstGeom prst="rect">
            <a:avLst/>
          </a:prstGeom>
          <a:noFill/>
        </p:spPr>
      </p:pic>
      <p:pic>
        <p:nvPicPr>
          <p:cNvPr id="295943" name="Picture 7" descr="C:\Users\Hoiem\Desktop\tmp\popup++\scenery15.v9.png"/>
          <p:cNvPicPr>
            <a:picLocks noChangeAspect="1" noChangeArrowheads="1"/>
          </p:cNvPicPr>
          <p:nvPr/>
        </p:nvPicPr>
        <p:blipFill>
          <a:blip r:embed="rId8" cstate="print"/>
          <a:srcRect l="43385" t="24242" r="36923" b="60840"/>
          <a:stretch>
            <a:fillRect/>
          </a:stretch>
        </p:blipFill>
        <p:spPr bwMode="auto">
          <a:xfrm>
            <a:off x="4841298" y="4038600"/>
            <a:ext cx="1219200" cy="609600"/>
          </a:xfrm>
          <a:prstGeom prst="rect">
            <a:avLst/>
          </a:prstGeom>
          <a:noFill/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8698" y="1522876"/>
            <a:ext cx="3498850" cy="68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7" name="Picture 11" descr="C:\Users\Hoiem\Desktop\tmp\popup++\result\279scenery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3062287"/>
            <a:ext cx="2402898" cy="1585913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2631498" y="3657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84098" y="1065676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Sky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231698" y="2438400"/>
            <a:ext cx="1195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Vertical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155498" y="4965427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Support</a:t>
            </a:r>
            <a:endParaRPr lang="en-US" sz="2400" dirty="0"/>
          </a:p>
        </p:txBody>
      </p:sp>
      <p:sp>
        <p:nvSpPr>
          <p:cNvPr id="20" name="Right Arrow 19"/>
          <p:cNvSpPr/>
          <p:nvPr/>
        </p:nvSpPr>
        <p:spPr>
          <a:xfrm>
            <a:off x="6365298" y="36576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776788" y="4626114"/>
            <a:ext cx="2291012" cy="2003286"/>
            <a:chOff x="6817486" y="1044714"/>
            <a:chExt cx="2291012" cy="2003286"/>
          </a:xfrm>
        </p:grpSpPr>
        <p:pic>
          <p:nvPicPr>
            <p:cNvPr id="21" name="Picture 10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363603" y="1905000"/>
              <a:ext cx="671927" cy="114300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6817486" y="1044714"/>
              <a:ext cx="22910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Planar</a:t>
              </a:r>
            </a:p>
            <a:p>
              <a:pPr algn="ctr"/>
              <a:r>
                <a:rPr lang="en-US" sz="2000" dirty="0" smtClean="0"/>
                <a:t>(Left/Center/Right)</a:t>
              </a:r>
              <a:endParaRPr lang="en-US" sz="20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58000" y="1120914"/>
            <a:ext cx="1981200" cy="3352800"/>
            <a:chOff x="6974898" y="3276600"/>
            <a:chExt cx="1981200" cy="3352800"/>
          </a:xfrm>
        </p:grpSpPr>
        <p:pic>
          <p:nvPicPr>
            <p:cNvPr id="23" name="Picture 7" descr="C:\Users\Hoiem\Desktop\tmp\popup++\scenery15.v9.png"/>
            <p:cNvPicPr>
              <a:picLocks noChangeAspect="1" noChangeArrowheads="1"/>
            </p:cNvPicPr>
            <p:nvPr/>
          </p:nvPicPr>
          <p:blipFill>
            <a:blip r:embed="rId8" cstate="print"/>
            <a:srcRect l="43385" t="24242" r="36923" b="60840"/>
            <a:stretch>
              <a:fillRect/>
            </a:stretch>
          </p:blipFill>
          <p:spPr bwMode="auto">
            <a:xfrm>
              <a:off x="7508298" y="4267200"/>
              <a:ext cx="1219200" cy="609600"/>
            </a:xfrm>
            <a:prstGeom prst="rect">
              <a:avLst/>
            </a:prstGeom>
            <a:noFill/>
          </p:spPr>
        </p:pic>
        <p:pic>
          <p:nvPicPr>
            <p:cNvPr id="24" name="Picture 4" descr="C:\Users\Hoiem\Desktop\tmp\popup++\scenery15.v3.png"/>
            <p:cNvPicPr>
              <a:picLocks noChangeAspect="1" noChangeArrowheads="1"/>
            </p:cNvPicPr>
            <p:nvPr/>
          </p:nvPicPr>
          <p:blipFill>
            <a:blip r:embed="rId5" cstate="print"/>
            <a:srcRect l="59077" t="22378" r="10154" b="62704"/>
            <a:stretch>
              <a:fillRect/>
            </a:stretch>
          </p:blipFill>
          <p:spPr bwMode="auto">
            <a:xfrm>
              <a:off x="6974898" y="3962400"/>
              <a:ext cx="1905000" cy="609600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7127298" y="32766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Non-Planar Porous</a:t>
              </a:r>
              <a:endParaRPr lang="en-US" sz="2000" dirty="0"/>
            </a:p>
          </p:txBody>
        </p:sp>
        <p:pic>
          <p:nvPicPr>
            <p:cNvPr id="26" name="Picture 3" descr="C:\Users\Hoiem\Desktop\tmp\popup++\scenery15.v2.png"/>
            <p:cNvPicPr>
              <a:picLocks noChangeAspect="1" noChangeArrowheads="1"/>
            </p:cNvPicPr>
            <p:nvPr/>
          </p:nvPicPr>
          <p:blipFill>
            <a:blip r:embed="rId4" cstate="print"/>
            <a:srcRect l="44308" t="35431" r="37231" b="51515"/>
            <a:stretch>
              <a:fillRect/>
            </a:stretch>
          </p:blipFill>
          <p:spPr bwMode="auto">
            <a:xfrm>
              <a:off x="7736898" y="5867400"/>
              <a:ext cx="1143000" cy="533400"/>
            </a:xfrm>
            <a:prstGeom prst="rect">
              <a:avLst/>
            </a:prstGeom>
            <a:noFill/>
          </p:spPr>
        </p:pic>
        <p:pic>
          <p:nvPicPr>
            <p:cNvPr id="27" name="Picture 6" descr="C:\Users\Hoiem\Desktop\tmp\popup++\scenery15.v11.png"/>
            <p:cNvPicPr>
              <a:picLocks noChangeAspect="1" noChangeArrowheads="1"/>
            </p:cNvPicPr>
            <p:nvPr/>
          </p:nvPicPr>
          <p:blipFill>
            <a:blip r:embed="rId7" cstate="print"/>
            <a:srcRect l="29538" t="41026" r="60616" b="32867"/>
            <a:stretch>
              <a:fillRect/>
            </a:stretch>
          </p:blipFill>
          <p:spPr bwMode="auto">
            <a:xfrm>
              <a:off x="7203498" y="5562600"/>
              <a:ext cx="609600" cy="1066800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127298" y="51054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Non-Planar Solid</a:t>
              </a:r>
              <a:endParaRPr lang="en-US" sz="2000" dirty="0"/>
            </a:p>
          </p:txBody>
        </p:sp>
      </p:grpSp>
      <p:sp>
        <p:nvSpPr>
          <p:cNvPr id="29" name="Right Arrow 28"/>
          <p:cNvSpPr/>
          <p:nvPr/>
        </p:nvSpPr>
        <p:spPr>
          <a:xfrm rot="19478894">
            <a:off x="6392672" y="2611742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2108537">
            <a:off x="6392586" y="4551339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0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629400" y="5410200"/>
            <a:ext cx="671927" cy="1143000"/>
          </a:xfrm>
          <a:prstGeom prst="rect">
            <a:avLst/>
          </a:prstGeom>
          <a:noFill/>
        </p:spPr>
      </p:pic>
      <p:pic>
        <p:nvPicPr>
          <p:cNvPr id="295951" name="Picture 15" descr="http://cache3.asset-cache.net/xc/50653203.jpg?v=1&amp;c=IWSAsset&amp;k=2&amp;d=E41C9FE5C4AA0A143D806DCB00B6499F78B1329F3E1C71AC5F87CC65A683345BB01E70F2B326997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1399" y="5486400"/>
            <a:ext cx="841031" cy="838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231381"/>
      </p:ext>
    </p:extLst>
  </p:cSld>
  <p:clrMapOvr>
    <a:masterClrMapping/>
  </p:clrMapOvr>
  <p:transition advTm="44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estimation as recognition</a:t>
            </a:r>
            <a:endParaRPr lang="en-US" dirty="0"/>
          </a:p>
        </p:txBody>
      </p:sp>
      <p:pic>
        <p:nvPicPr>
          <p:cNvPr id="4" name="Picture 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1075083" cy="18288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19050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794503" y="4495800"/>
            <a:ext cx="2368297" cy="1066800"/>
            <a:chOff x="476" y="2256"/>
            <a:chExt cx="4804" cy="1824"/>
          </a:xfrm>
        </p:grpSpPr>
        <p:pic>
          <p:nvPicPr>
            <p:cNvPr id="7" name="Picture 5" descr="buildings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city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 descr="dirt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lawn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 descr="roads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20" name="Picture 11" descr="scenery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2" descr="scenery0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13" descr="cliff0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14" descr="beach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15" descr="streets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" descr="cliff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7" descr="college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8" descr="roads0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9" descr="cliff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18" name="Picture 20" descr="college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4724400" y="2514600"/>
            <a:ext cx="2514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Surface Geometry Classifier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48600" y="2590800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Vertical, Planar</a:t>
            </a:r>
            <a:endParaRPr lang="en-US" sz="2400" dirty="0"/>
          </a:p>
        </p:txBody>
      </p:sp>
      <p:sp>
        <p:nvSpPr>
          <p:cNvPr id="27" name="Right Arrow 26"/>
          <p:cNvSpPr/>
          <p:nvPr/>
        </p:nvSpPr>
        <p:spPr>
          <a:xfrm rot="16200000">
            <a:off x="5600700" y="3771901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60042" y="5562600"/>
            <a:ext cx="1715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Training Data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7409" y="3733800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Region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2624923" y="2286001"/>
            <a:ext cx="13901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Features</a:t>
            </a:r>
          </a:p>
          <a:p>
            <a:pPr algn="ctr"/>
            <a:r>
              <a:rPr lang="en-US" dirty="0" smtClean="0"/>
              <a:t>Color</a:t>
            </a:r>
          </a:p>
          <a:p>
            <a:pPr algn="ctr"/>
            <a:r>
              <a:rPr lang="en-US" dirty="0" smtClean="0"/>
              <a:t>Texture</a:t>
            </a:r>
          </a:p>
          <a:p>
            <a:pPr algn="ctr"/>
            <a:r>
              <a:rPr lang="en-US" dirty="0" smtClean="0"/>
              <a:t>Perspective</a:t>
            </a:r>
          </a:p>
          <a:p>
            <a:pPr algn="ctr"/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419739" y="2209800"/>
            <a:ext cx="1752600" cy="158153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42672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7391400" y="2819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33016"/>
      </p:ext>
    </p:extLst>
  </p:cSld>
  <p:clrMapOvr>
    <a:masterClrMapping/>
  </p:clrMapOvr>
  <p:transition advTm="22651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Use a variety of image cues</a:t>
            </a:r>
            <a:endParaRPr lang="en-US" dirty="0"/>
          </a:p>
        </p:txBody>
      </p:sp>
      <p:pic>
        <p:nvPicPr>
          <p:cNvPr id="266243" name="Picture 3" descr="buildings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1752600"/>
            <a:ext cx="2725737" cy="4114800"/>
          </a:xfrm>
          <a:prstGeom prst="rect">
            <a:avLst/>
          </a:prstGeom>
          <a:noFill/>
        </p:spPr>
      </p:pic>
      <p:pic>
        <p:nvPicPr>
          <p:cNvPr id="266244" name="Picture 4" descr="roads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38250"/>
            <a:ext cx="3124200" cy="2343150"/>
          </a:xfrm>
          <a:prstGeom prst="rect">
            <a:avLst/>
          </a:prstGeom>
          <a:noFill/>
        </p:spPr>
      </p:pic>
      <p:pic>
        <p:nvPicPr>
          <p:cNvPr id="266245" name="Picture 5" descr="T629045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149725"/>
            <a:ext cx="3124200" cy="2327275"/>
          </a:xfrm>
          <a:prstGeom prst="rect">
            <a:avLst/>
          </a:prstGeom>
          <a:noFill/>
        </p:spPr>
      </p:pic>
      <p:sp>
        <p:nvSpPr>
          <p:cNvPr id="266246" name="Text Box 6"/>
          <p:cNvSpPr txBox="1">
            <a:spLocks noChangeArrowheads="1"/>
          </p:cNvSpPr>
          <p:nvPr/>
        </p:nvSpPr>
        <p:spPr bwMode="auto">
          <a:xfrm>
            <a:off x="742950" y="588168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Vanishing points, lines</a:t>
            </a:r>
          </a:p>
        </p:txBody>
      </p:sp>
      <p:sp>
        <p:nvSpPr>
          <p:cNvPr id="266247" name="Text Box 7"/>
          <p:cNvSpPr txBox="1">
            <a:spLocks noChangeArrowheads="1"/>
          </p:cNvSpPr>
          <p:nvPr/>
        </p:nvSpPr>
        <p:spPr bwMode="auto">
          <a:xfrm>
            <a:off x="4953000" y="3617913"/>
            <a:ext cx="315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Color, texture, image location</a:t>
            </a:r>
          </a:p>
        </p:txBody>
      </p:sp>
      <p:sp>
        <p:nvSpPr>
          <p:cNvPr id="266248" name="Text Box 8"/>
          <p:cNvSpPr txBox="1">
            <a:spLocks noChangeArrowheads="1"/>
          </p:cNvSpPr>
          <p:nvPr/>
        </p:nvSpPr>
        <p:spPr bwMode="auto">
          <a:xfrm>
            <a:off x="5638800" y="647700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Texture gradient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121303"/>
      </p:ext>
    </p:extLst>
  </p:cSld>
  <p:clrMapOvr>
    <a:masterClrMapping/>
  </p:clrMapOvr>
  <p:transition advTm="79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7" grpId="0"/>
      <p:bldP spid="2662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3" descr="C:\Documents and Settings\Derek Hoiem\My Documents\Presentations\CVPR2008\figs\surf\surf_seg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20574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C:\Documents and Settings\Derek Hoiem\My Documents\Presentations\CVPR2008\figs\surf\surf_confim_se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828800"/>
            <a:ext cx="20574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Layout Algorithm</a:t>
            </a:r>
            <a:endParaRPr lang="en-US" dirty="0"/>
          </a:p>
        </p:txBody>
      </p:sp>
      <p:pic>
        <p:nvPicPr>
          <p:cNvPr id="36876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939" y="1828800"/>
            <a:ext cx="20574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2760171" y="1447800"/>
            <a:ext cx="17107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Segmentation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02169" y="64886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(2007)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5029200" y="1752600"/>
            <a:ext cx="1390124" cy="1581539"/>
            <a:chOff x="1962676" y="2743200"/>
            <a:chExt cx="1390124" cy="1581539"/>
          </a:xfrm>
        </p:grpSpPr>
        <p:sp>
          <p:nvSpPr>
            <p:cNvPr id="27" name="TextBox 26"/>
            <p:cNvSpPr txBox="1"/>
            <p:nvPr/>
          </p:nvSpPr>
          <p:spPr>
            <a:xfrm>
              <a:off x="1962676" y="2743200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</a:p>
            <a:p>
              <a:pPr algn="ctr"/>
              <a:r>
                <a:rPr lang="en-US" dirty="0" smtClean="0"/>
                <a:t>Perspective</a:t>
              </a:r>
            </a:p>
            <a:p>
              <a:pPr algn="ctr"/>
              <a:r>
                <a:rPr lang="en-US" dirty="0" smtClean="0"/>
                <a:t>Color</a:t>
              </a:r>
            </a:p>
            <a:p>
              <a:pPr algn="ctr"/>
              <a:r>
                <a:rPr lang="en-US" dirty="0" smtClean="0"/>
                <a:t>Texture</a:t>
              </a:r>
            </a:p>
            <a:p>
              <a:pPr algn="ctr"/>
              <a:r>
                <a:rPr lang="en-US" dirty="0" smtClean="0"/>
                <a:t>Position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81200" y="2743200"/>
              <a:ext cx="1371600" cy="158153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2324878" y="2343539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6477000" y="2362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4705739" y="2362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465136" y="1429139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Input Image</a:t>
            </a:r>
            <a:endParaRPr lang="en-US" b="1" dirty="0"/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6913883" y="1429139"/>
            <a:ext cx="1826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Surface Labels</a:t>
            </a:r>
            <a:endParaRPr lang="en-US" b="1" dirty="0"/>
          </a:p>
        </p:txBody>
      </p:sp>
      <p:grpSp>
        <p:nvGrpSpPr>
          <p:cNvPr id="35" name="Group 4"/>
          <p:cNvGrpSpPr>
            <a:grpSpLocks noChangeAspect="1"/>
          </p:cNvGrpSpPr>
          <p:nvPr/>
        </p:nvGrpSpPr>
        <p:grpSpPr bwMode="auto">
          <a:xfrm>
            <a:off x="4718303" y="4648200"/>
            <a:ext cx="2368297" cy="1066800"/>
            <a:chOff x="476" y="2256"/>
            <a:chExt cx="4804" cy="1824"/>
          </a:xfrm>
        </p:grpSpPr>
        <p:pic>
          <p:nvPicPr>
            <p:cNvPr id="36" name="Picture 5" descr="buildings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" descr="city0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dirt0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lawn0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roads0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49" name="Picture 11" descr="scenery1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2" descr="scenery07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3" descr="cliff0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4" descr="beach0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5" descr="streets0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6" descr="cliff07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college1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roads0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cliff0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47" name="Picture 20" descr="college17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144532" y="5715000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55" name="Up Arrow 54"/>
          <p:cNvSpPr/>
          <p:nvPr/>
        </p:nvSpPr>
        <p:spPr>
          <a:xfrm>
            <a:off x="6400800" y="3276600"/>
            <a:ext cx="3810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29200" y="35052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Trained Region Classifier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2786245"/>
      </p:ext>
    </p:extLst>
  </p:cSld>
  <p:clrMapOvr>
    <a:masterClrMapping/>
  </p:clrMapOvr>
  <p:transition advTm="57128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Surface Layout Algorithm</a:t>
            </a:r>
            <a:endParaRPr lang="en-US" dirty="0"/>
          </a:p>
        </p:txBody>
      </p:sp>
      <p:pic>
        <p:nvPicPr>
          <p:cNvPr id="36876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22" y="1598644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Box 24"/>
          <p:cNvSpPr txBox="1">
            <a:spLocks noChangeArrowheads="1"/>
          </p:cNvSpPr>
          <p:nvPr/>
        </p:nvSpPr>
        <p:spPr bwMode="auto">
          <a:xfrm>
            <a:off x="1618861" y="964391"/>
            <a:ext cx="22661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Multiple Segmentations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02169" y="64886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(2007)</a:t>
            </a:r>
            <a:endParaRPr lang="en-US" dirty="0"/>
          </a:p>
        </p:txBody>
      </p:sp>
      <p:grpSp>
        <p:nvGrpSpPr>
          <p:cNvPr id="3" name="Group 29"/>
          <p:cNvGrpSpPr/>
          <p:nvPr/>
        </p:nvGrpSpPr>
        <p:grpSpPr>
          <a:xfrm>
            <a:off x="3828661" y="1466461"/>
            <a:ext cx="1314061" cy="1581539"/>
            <a:chOff x="1962676" y="2743200"/>
            <a:chExt cx="1390124" cy="1581539"/>
          </a:xfrm>
        </p:grpSpPr>
        <p:sp>
          <p:nvSpPr>
            <p:cNvPr id="27" name="TextBox 26"/>
            <p:cNvSpPr txBox="1"/>
            <p:nvPr/>
          </p:nvSpPr>
          <p:spPr>
            <a:xfrm>
              <a:off x="1962676" y="2743200"/>
              <a:ext cx="1390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</a:p>
            <a:p>
              <a:pPr algn="ctr"/>
              <a:r>
                <a:rPr lang="en-US" dirty="0" smtClean="0"/>
                <a:t>Perspective</a:t>
              </a:r>
            </a:p>
            <a:p>
              <a:pPr algn="ctr"/>
              <a:r>
                <a:rPr lang="en-US" dirty="0" smtClean="0"/>
                <a:t>Color</a:t>
              </a:r>
            </a:p>
            <a:p>
              <a:pPr algn="ctr"/>
              <a:r>
                <a:rPr lang="en-US" dirty="0" smtClean="0"/>
                <a:t>Texture</a:t>
              </a:r>
            </a:p>
            <a:p>
              <a:pPr algn="ctr"/>
              <a:r>
                <a:rPr lang="en-US" dirty="0" smtClean="0"/>
                <a:t>Position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81200" y="2743200"/>
              <a:ext cx="1371600" cy="1581539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1656183" y="1981200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5198705" y="2040295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562739" y="2038739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4"/>
          <p:cNvSpPr txBox="1">
            <a:spLocks noChangeArrowheads="1"/>
          </p:cNvSpPr>
          <p:nvPr/>
        </p:nvSpPr>
        <p:spPr bwMode="auto">
          <a:xfrm>
            <a:off x="120308" y="1198983"/>
            <a:ext cx="1479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Input Image</a:t>
            </a:r>
            <a:endParaRPr lang="en-US" b="1" dirty="0"/>
          </a:p>
        </p:txBody>
      </p:sp>
      <p:sp>
        <p:nvSpPr>
          <p:cNvPr id="34" name="TextBox 24"/>
          <p:cNvSpPr txBox="1">
            <a:spLocks noChangeArrowheads="1"/>
          </p:cNvSpPr>
          <p:nvPr/>
        </p:nvSpPr>
        <p:spPr bwMode="auto">
          <a:xfrm>
            <a:off x="5029200" y="953869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Confidence-Weighted Predictions</a:t>
            </a:r>
            <a:endParaRPr lang="en-US" b="1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2895600" y="5791200"/>
            <a:ext cx="2368297" cy="1066800"/>
            <a:chOff x="476" y="2256"/>
            <a:chExt cx="4804" cy="1824"/>
          </a:xfrm>
        </p:grpSpPr>
        <p:pic>
          <p:nvPicPr>
            <p:cNvPr id="36" name="Picture 5" descr="buildings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8" y="2256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" descr="city0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504"/>
              <a:ext cx="87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 descr="dirt0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8" y="2880"/>
              <a:ext cx="76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8" descr="lawn0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" y="3504"/>
              <a:ext cx="8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roads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344" y="3504"/>
              <a:ext cx="81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480" y="2256"/>
              <a:ext cx="1632" cy="1200"/>
              <a:chOff x="480" y="2256"/>
              <a:chExt cx="1632" cy="1200"/>
            </a:xfrm>
          </p:grpSpPr>
          <p:pic>
            <p:nvPicPr>
              <p:cNvPr id="49" name="Picture 11" descr="scenery1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80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12" descr="scenery07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44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3" descr="cliff0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0" y="2880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4" descr="beach0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344" y="2256"/>
                <a:ext cx="76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2" name="Picture 15" descr="streets0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658" y="2880"/>
              <a:ext cx="43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6" descr="cliff0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35" y="3504"/>
              <a:ext cx="84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college13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40" y="2880"/>
              <a:ext cx="88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roads01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51" y="2256"/>
              <a:ext cx="83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19" descr="cliff0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14" y="2257"/>
              <a:ext cx="766" cy="575"/>
            </a:xfrm>
            <a:prstGeom prst="rect">
              <a:avLst/>
            </a:prstGeom>
            <a:noFill/>
          </p:spPr>
        </p:pic>
        <p:pic>
          <p:nvPicPr>
            <p:cNvPr id="47" name="Picture 20" descr="college1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514" y="3504"/>
              <a:ext cx="766" cy="575"/>
            </a:xfrm>
            <a:prstGeom prst="rect">
              <a:avLst/>
            </a:prstGeom>
            <a:noFill/>
          </p:spPr>
        </p:pic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4128" y="2821"/>
              <a:ext cx="480" cy="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0" dirty="0"/>
                <a:t>…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295400" y="6096000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55" name="Up Arrow 54"/>
          <p:cNvSpPr/>
          <p:nvPr/>
        </p:nvSpPr>
        <p:spPr>
          <a:xfrm>
            <a:off x="5105400" y="2895600"/>
            <a:ext cx="304800" cy="2819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886200" y="4724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Trained Region Classifier</a:t>
            </a:r>
            <a:endParaRPr lang="en-US" b="1" dirty="0"/>
          </a:p>
        </p:txBody>
      </p:sp>
      <p:pic>
        <p:nvPicPr>
          <p:cNvPr id="41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28722" y="1639078"/>
            <a:ext cx="1676400" cy="110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ight Arrow 53"/>
          <p:cNvSpPr/>
          <p:nvPr/>
        </p:nvSpPr>
        <p:spPr>
          <a:xfrm>
            <a:off x="7144139" y="2037183"/>
            <a:ext cx="228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24"/>
          <p:cNvSpPr txBox="1">
            <a:spLocks noChangeArrowheads="1"/>
          </p:cNvSpPr>
          <p:nvPr/>
        </p:nvSpPr>
        <p:spPr bwMode="auto">
          <a:xfrm>
            <a:off x="7296539" y="990600"/>
            <a:ext cx="19438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Final</a:t>
            </a:r>
          </a:p>
          <a:p>
            <a:pPr algn="ctr"/>
            <a:r>
              <a:rPr lang="en-US" b="1" dirty="0" smtClean="0"/>
              <a:t>Surface Labels</a:t>
            </a:r>
            <a:endParaRPr lang="en-US" b="1" dirty="0"/>
          </a:p>
        </p:txBody>
      </p:sp>
      <p:pic>
        <p:nvPicPr>
          <p:cNvPr id="63" name="Picture 2" descr="C:\Documents and Settings\Derek Hoiem\My Documents\Presentations\CVPR2008\figs\surf\surf_segs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23661" y="2716991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" descr="C:\Documents and Settings\Derek Hoiem\My Documents\Presentations\CVPR2008\figs\surf\surf_segs2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925217" y="4191000"/>
            <a:ext cx="16002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" descr="C:\Documents and Settings\Derek Hoiem\My Documents\Presentations\CVPR2008\figs\surf\surf_segs3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23661" y="1592652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C:\Documents and Settings\Derek Hoiem\My Documents\Presentations\CVPR2008\figs\surf\surf_confim_seg4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82313" y="4240991"/>
            <a:ext cx="16002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7" descr="C:\Documents and Settings\Derek Hoiem\My Documents\Presentations\CVPR2008\figs\surf\surf_confim_seg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82313" y="2761270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8" descr="C:\Documents and Settings\Derek Hoiem\My Documents\Presentations\CVPR2008\figs\surf\surf_confim_seg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482313" y="1618270"/>
            <a:ext cx="160020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 rot="5551696">
            <a:off x="2597631" y="376154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  <p:sp>
        <p:nvSpPr>
          <p:cNvPr id="71" name="TextBox 70"/>
          <p:cNvSpPr txBox="1"/>
          <p:nvPr/>
        </p:nvSpPr>
        <p:spPr>
          <a:xfrm rot="5551696">
            <a:off x="6128570" y="3779349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3663657"/>
      </p:ext>
    </p:extLst>
  </p:cSld>
  <p:clrMapOvr>
    <a:masterClrMapping/>
  </p:clrMapOvr>
  <p:transition advTm="5254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in Recognition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Objects usually are surrounded by a scene that can provide context in the form of </a:t>
            </a:r>
            <a:r>
              <a:rPr lang="en-US" dirty="0" smtClean="0"/>
              <a:t>nearby </a:t>
            </a:r>
            <a:r>
              <a:rPr lang="en-US" dirty="0" smtClean="0"/>
              <a:t>objects, surfaces, scene category, geometry, etc.</a:t>
            </a:r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51816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4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Description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15770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22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Automatic Photo Popup</a:t>
            </a:r>
          </a:p>
        </p:txBody>
      </p:sp>
      <p:pic>
        <p:nvPicPr>
          <p:cNvPr id="84995" name="Picture 3" descr="Amtrak5_l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62200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 descr="amtrak_segment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371725"/>
            <a:ext cx="20574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2162175" y="3143250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998" name="Group 6"/>
          <p:cNvGrpSpPr>
            <a:grpSpLocks noChangeAspect="1"/>
          </p:cNvGrpSpPr>
          <p:nvPr/>
        </p:nvGrpSpPr>
        <p:grpSpPr bwMode="auto">
          <a:xfrm>
            <a:off x="4629150" y="2419350"/>
            <a:ext cx="2057400" cy="1614488"/>
            <a:chOff x="3168" y="1200"/>
            <a:chExt cx="2352" cy="1733"/>
          </a:xfrm>
        </p:grpSpPr>
        <p:grpSp>
          <p:nvGrpSpPr>
            <p:cNvPr id="85009" name="Group 7"/>
            <p:cNvGrpSpPr>
              <a:grpSpLocks noChangeAspect="1"/>
            </p:cNvGrpSpPr>
            <p:nvPr/>
          </p:nvGrpSpPr>
          <p:grpSpPr bwMode="auto">
            <a:xfrm>
              <a:off x="3168" y="1200"/>
              <a:ext cx="2352" cy="1733"/>
              <a:chOff x="2112" y="144"/>
              <a:chExt cx="2352" cy="1733"/>
            </a:xfrm>
          </p:grpSpPr>
          <p:pic>
            <p:nvPicPr>
              <p:cNvPr id="85011" name="Picture 8" descr="Amtrak5_l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44"/>
                <a:ext cx="2352" cy="1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012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112" y="1420"/>
                <a:ext cx="311" cy="5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Line 10"/>
              <p:cNvSpPr>
                <a:spLocks noChangeAspect="1" noChangeShapeType="1"/>
              </p:cNvSpPr>
              <p:nvPr/>
            </p:nvSpPr>
            <p:spPr bwMode="auto">
              <a:xfrm>
                <a:off x="2448" y="1680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3168" y="1296"/>
                <a:ext cx="720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888" y="1248"/>
                <a:ext cx="576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5010" name="Line 13"/>
            <p:cNvSpPr>
              <a:spLocks noChangeAspect="1" noChangeShapeType="1"/>
            </p:cNvSpPr>
            <p:nvPr/>
          </p:nvSpPr>
          <p:spPr bwMode="auto">
            <a:xfrm flipV="1">
              <a:off x="3168" y="2256"/>
              <a:ext cx="23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4999" name="Picture 14" descr="amtrak_cutfold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2133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AutoShape 15"/>
          <p:cNvSpPr>
            <a:spLocks noChangeArrowheads="1"/>
          </p:cNvSpPr>
          <p:nvPr/>
        </p:nvSpPr>
        <p:spPr bwMode="auto">
          <a:xfrm>
            <a:off x="4438650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1" name="AutoShape 16"/>
          <p:cNvSpPr>
            <a:spLocks noChangeArrowheads="1"/>
          </p:cNvSpPr>
          <p:nvPr/>
        </p:nvSpPr>
        <p:spPr bwMode="auto">
          <a:xfrm>
            <a:off x="6734175" y="3152775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Text Box 17"/>
          <p:cNvSpPr txBox="1">
            <a:spLocks noChangeArrowheads="1"/>
          </p:cNvSpPr>
          <p:nvPr/>
        </p:nvSpPr>
        <p:spPr bwMode="auto">
          <a:xfrm>
            <a:off x="76200" y="1495425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Labeled Image</a:t>
            </a:r>
          </a:p>
        </p:txBody>
      </p:sp>
      <p:sp>
        <p:nvSpPr>
          <p:cNvPr id="85003" name="Text Box 18"/>
          <p:cNvSpPr txBox="1">
            <a:spLocks noChangeArrowheads="1"/>
          </p:cNvSpPr>
          <p:nvPr/>
        </p:nvSpPr>
        <p:spPr bwMode="auto">
          <a:xfrm>
            <a:off x="2209800" y="1485900"/>
            <a:ext cx="2514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Fit Ground-Vertical Boundary with Line Segments</a:t>
            </a:r>
          </a:p>
        </p:txBody>
      </p:sp>
      <p:sp>
        <p:nvSpPr>
          <p:cNvPr id="85004" name="Text Box 19"/>
          <p:cNvSpPr txBox="1">
            <a:spLocks noChangeArrowheads="1"/>
          </p:cNvSpPr>
          <p:nvPr/>
        </p:nvSpPr>
        <p:spPr bwMode="auto">
          <a:xfrm>
            <a:off x="4581525" y="14859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Form Segments into Polylines</a:t>
            </a:r>
          </a:p>
        </p:txBody>
      </p:sp>
      <p:sp>
        <p:nvSpPr>
          <p:cNvPr id="85005" name="Text Box 20"/>
          <p:cNvSpPr txBox="1">
            <a:spLocks noChangeArrowheads="1"/>
          </p:cNvSpPr>
          <p:nvPr/>
        </p:nvSpPr>
        <p:spPr bwMode="auto">
          <a:xfrm>
            <a:off x="6934200" y="1485900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0"/>
              <a:t>Cut and Fold</a:t>
            </a:r>
          </a:p>
        </p:txBody>
      </p:sp>
      <p:sp>
        <p:nvSpPr>
          <p:cNvPr id="85006" name="Text Box 21"/>
          <p:cNvSpPr txBox="1">
            <a:spLocks noChangeArrowheads="1"/>
          </p:cNvSpPr>
          <p:nvPr/>
        </p:nvSpPr>
        <p:spPr bwMode="auto">
          <a:xfrm>
            <a:off x="3276600" y="4433888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Final Pop-up Model</a:t>
            </a:r>
          </a:p>
        </p:txBody>
      </p:sp>
      <p:sp>
        <p:nvSpPr>
          <p:cNvPr id="85007" name="Text Box 22"/>
          <p:cNvSpPr txBox="1">
            <a:spLocks noChangeArrowheads="1"/>
          </p:cNvSpPr>
          <p:nvPr/>
        </p:nvSpPr>
        <p:spPr bwMode="auto">
          <a:xfrm>
            <a:off x="6129338" y="6469063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/>
              <a:t>[Hoiem Efros Hebert 2005]</a:t>
            </a:r>
          </a:p>
        </p:txBody>
      </p:sp>
      <p:pic>
        <p:nvPicPr>
          <p:cNvPr id="85008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/>
          <a:stretch>
            <a:fillRect/>
          </a:stretch>
        </p:blipFill>
        <p:spPr bwMode="auto">
          <a:xfrm>
            <a:off x="2568575" y="4800600"/>
            <a:ext cx="3775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Automatic Photo Pop-up</a:t>
            </a:r>
            <a:endParaRPr lang="en-US" dirty="0"/>
          </a:p>
        </p:txBody>
      </p:sp>
      <p:pic>
        <p:nvPicPr>
          <p:cNvPr id="5" name="popupFastTrai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11196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vpr2008_mini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0" y="-1"/>
            <a:ext cx="9144000" cy="6856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34008"/>
      </p:ext>
    </p:extLst>
  </p:cSld>
  <p:clrMapOvr>
    <a:masterClrMapping/>
  </p:clrMapOvr>
  <p:transition advTm="63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about more organized but complex spaces?</a:t>
            </a:r>
            <a:endParaRPr lang="en-US" dirty="0"/>
          </a:p>
        </p:txBody>
      </p:sp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47031"/>
            <a:ext cx="4648200" cy="385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750004"/>
            <a:ext cx="29209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</a:t>
            </a:r>
            <a:r>
              <a:rPr lang="en-US" sz="1600" dirty="0" smtClean="0"/>
              <a:t>ther excellent works include:</a:t>
            </a:r>
          </a:p>
          <a:p>
            <a:r>
              <a:rPr lang="en-US" sz="1600" dirty="0" smtClean="0"/>
              <a:t>  Saxena Sun Ng (2009)</a:t>
            </a:r>
          </a:p>
          <a:p>
            <a:r>
              <a:rPr lang="en-US" sz="1600" dirty="0" smtClean="0"/>
              <a:t>  Lee Kanade Hebert (2009)</a:t>
            </a:r>
          </a:p>
          <a:p>
            <a:r>
              <a:rPr lang="en-US" sz="1600" dirty="0" smtClean="0"/>
              <a:t>  Gupta Efros Hebert (2010)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58985527"/>
      </p:ext>
    </p:extLst>
  </p:cSld>
  <p:clrMapOvr>
    <a:masterClrMapping/>
  </p:clrMapOvr>
  <p:transition advTm="93882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room as a box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376374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4343400" y="35052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133600"/>
            <a:ext cx="3867016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 flipV="1">
            <a:off x="5040084" y="4191000"/>
            <a:ext cx="1589316" cy="6204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5829300" y="3390900"/>
            <a:ext cx="16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5029200" y="2133600"/>
            <a:ext cx="1600200" cy="457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6629400" y="2514600"/>
            <a:ext cx="2209800" cy="76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>
            <a:off x="6553200" y="4191000"/>
            <a:ext cx="2362200" cy="76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</a:t>
            </a:r>
            <a:r>
              <a:rPr lang="en-US" sz="1600" dirty="0" smtClean="0"/>
              <a:t>Hoiem </a:t>
            </a:r>
            <a:r>
              <a:rPr lang="en-US" sz="1600" dirty="0" smtClean="0"/>
              <a:t>Forsyth (2009)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1593103"/>
      </p:ext>
    </p:extLst>
  </p:cSld>
  <p:clrMapOvr>
    <a:masterClrMapping/>
  </p:clrMapOvr>
  <p:transition advTm="25521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Recovering the box layout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819400" y="3657600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82081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Detected Edges</a:t>
            </a:r>
          </a:p>
          <a:p>
            <a:pPr algn="ctr"/>
            <a:r>
              <a:rPr lang="en-US" sz="2000" dirty="0" smtClean="0"/>
              <a:t>+ Vanishing Points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088434" y="6432685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Hypothesized Boxes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012234" y="817983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Surface Label Confidences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781800" y="46482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Most Likely Geometry</a:t>
            </a:r>
            <a:endParaRPr lang="en-US" sz="2000" dirty="0"/>
          </a:p>
        </p:txBody>
      </p:sp>
      <p:pic>
        <p:nvPicPr>
          <p:cNvPr id="318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743200"/>
            <a:ext cx="2753516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3144417" y="4191000"/>
            <a:ext cx="2971800" cy="2234628"/>
            <a:chOff x="4038600" y="4057261"/>
            <a:chExt cx="3724664" cy="2800739"/>
          </a:xfrm>
        </p:grpSpPr>
        <p:pic>
          <p:nvPicPr>
            <p:cNvPr id="31846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8600" y="4057261"/>
              <a:ext cx="1838325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846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24939" y="4057261"/>
              <a:ext cx="1838325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847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38600" y="5476875"/>
              <a:ext cx="1838325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847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924939" y="5476875"/>
              <a:ext cx="1838325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Oval 26"/>
          <p:cNvSpPr/>
          <p:nvPr/>
        </p:nvSpPr>
        <p:spPr>
          <a:xfrm>
            <a:off x="1334278" y="3486539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295400" y="11430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04800" y="877669"/>
            <a:ext cx="941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Vertical</a:t>
            </a:r>
          </a:p>
          <a:p>
            <a:pPr algn="ctr"/>
            <a:r>
              <a:rPr lang="en-US" dirty="0" smtClean="0"/>
              <a:t>VP</a:t>
            </a:r>
            <a:endParaRPr lang="en-US" dirty="0"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3144417" y="1200538"/>
            <a:ext cx="2971800" cy="2279765"/>
            <a:chOff x="3256383" y="1179006"/>
            <a:chExt cx="3200400" cy="2455132"/>
          </a:xfrm>
        </p:grpSpPr>
        <p:grpSp>
          <p:nvGrpSpPr>
            <p:cNvPr id="25" name="Group 24"/>
            <p:cNvGrpSpPr>
              <a:grpSpLocks noChangeAspect="1"/>
            </p:cNvGrpSpPr>
            <p:nvPr/>
          </p:nvGrpSpPr>
          <p:grpSpPr>
            <a:xfrm>
              <a:off x="3256383" y="1219200"/>
              <a:ext cx="3200400" cy="2414938"/>
              <a:chOff x="4267200" y="1485122"/>
              <a:chExt cx="3686953" cy="2782078"/>
            </a:xfrm>
          </p:grpSpPr>
          <p:pic>
            <p:nvPicPr>
              <p:cNvPr id="318472" name="Picture 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267200" y="1485122"/>
                <a:ext cx="1819275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8473" name="Picture 9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134878" y="1485122"/>
                <a:ext cx="1819275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8474" name="Picture 10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267200" y="2895600"/>
                <a:ext cx="1819275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8475" name="Picture 1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134878" y="2895600"/>
                <a:ext cx="1819275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3574445" y="1179006"/>
              <a:ext cx="1073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Left Wall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53000" y="1179007"/>
              <a:ext cx="1227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Right Wall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57600" y="2418303"/>
              <a:ext cx="710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Floor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05400" y="2398207"/>
              <a:ext cx="966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Objects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8476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78430" y="2743200"/>
            <a:ext cx="2550492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ight Arrow 35"/>
          <p:cNvSpPr/>
          <p:nvPr/>
        </p:nvSpPr>
        <p:spPr>
          <a:xfrm>
            <a:off x="6133322" y="3657600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-Down Arrow 36"/>
          <p:cNvSpPr/>
          <p:nvPr/>
        </p:nvSpPr>
        <p:spPr>
          <a:xfrm>
            <a:off x="3962400" y="3505200"/>
            <a:ext cx="304800" cy="6096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343400" y="3505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Joint Inference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253004"/>
      </p:ext>
    </p:extLst>
  </p:cSld>
  <p:clrMapOvr>
    <a:masterClrMapping/>
  </p:clrMapOvr>
  <p:transition advTm="898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0" grpId="0"/>
      <p:bldP spid="36" grpId="0" animBg="1"/>
      <p:bldP spid="37" grpId="0" animBg="1"/>
      <p:bldP spid="3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Estimate room’s physical space from one image</a:t>
            </a:r>
            <a:endParaRPr lang="en-US" sz="3200" dirty="0"/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426841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51816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Estimated “Box” Geometry + Object Pixels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51816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3D Reconstruction + Estimated Occupied Volume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953000" y="1524000"/>
            <a:ext cx="3810000" cy="3647607"/>
            <a:chOff x="4953000" y="1524000"/>
            <a:chExt cx="3810000" cy="3647607"/>
          </a:xfrm>
        </p:grpSpPr>
        <p:pic>
          <p:nvPicPr>
            <p:cNvPr id="3194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1524000"/>
              <a:ext cx="3810000" cy="3647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/>
            <p:nvPr/>
          </p:nvCxnSpPr>
          <p:spPr>
            <a:xfrm rot="5400000" flipH="1" flipV="1">
              <a:off x="7658100" y="2389414"/>
              <a:ext cx="1208314" cy="544286"/>
            </a:xfrm>
            <a:prstGeom prst="line">
              <a:avLst/>
            </a:prstGeom>
            <a:ln w="762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V="1">
              <a:off x="7239000" y="3962400"/>
              <a:ext cx="1600200" cy="76200"/>
            </a:xfrm>
            <a:prstGeom prst="line">
              <a:avLst/>
            </a:prstGeom>
            <a:ln w="762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4961666"/>
      </p:ext>
    </p:extLst>
  </p:cSld>
  <p:clrMapOvr>
    <a:masterClrMapping/>
  </p:clrMapOvr>
  <p:transition advTm="39344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3D bed positions in an image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</a:t>
            </a:r>
            <a:r>
              <a:rPr lang="en-US" sz="1600" dirty="0" smtClean="0"/>
              <a:t>Hoiem </a:t>
            </a:r>
            <a:r>
              <a:rPr lang="en-US" sz="1600" dirty="0" smtClean="0"/>
              <a:t>Forsyth (2010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81943"/>
            <a:ext cx="4041648" cy="268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0008" y="2514600"/>
            <a:ext cx="40449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ight Arrow 13"/>
          <p:cNvSpPr/>
          <p:nvPr/>
        </p:nvSpPr>
        <p:spPr>
          <a:xfrm>
            <a:off x="4422648" y="35814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82612" y="1981200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2D Bed Detection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344887" y="1654629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3D Bed Detection with Scene Geometry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1219200" y="3657600"/>
            <a:ext cx="2362200" cy="1219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19200" y="3657600"/>
            <a:ext cx="2362200" cy="12192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93288"/>
      </p:ext>
    </p:extLst>
  </p:cSld>
  <p:clrMapOvr>
    <a:masterClrMapping/>
  </p:clrMapOvr>
  <p:transition advTm="56691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Searching for beds in room coordinates</a:t>
            </a:r>
            <a:endParaRPr lang="en-US" dirty="0"/>
          </a:p>
        </p:txBody>
      </p:sp>
      <p:grpSp>
        <p:nvGrpSpPr>
          <p:cNvPr id="8" name="Group 17"/>
          <p:cNvGrpSpPr>
            <a:grpSpLocks noChangeAspect="1"/>
          </p:cNvGrpSpPr>
          <p:nvPr/>
        </p:nvGrpSpPr>
        <p:grpSpPr bwMode="auto">
          <a:xfrm>
            <a:off x="304800" y="1371600"/>
            <a:ext cx="4285618" cy="2133600"/>
            <a:chOff x="1612" y="1120"/>
            <a:chExt cx="1396" cy="695"/>
          </a:xfrm>
        </p:grpSpPr>
        <p:pic>
          <p:nvPicPr>
            <p:cNvPr id="9" name="Picture 18"/>
            <p:cNvPicPr>
              <a:picLocks noChangeAspect="1" noChangeArrowheads="1"/>
            </p:cNvPicPr>
            <p:nvPr/>
          </p:nvPicPr>
          <p:blipFill>
            <a:blip r:embed="rId2" cstate="print"/>
            <a:srcRect l="7053" t="10454"/>
            <a:stretch>
              <a:fillRect/>
            </a:stretch>
          </p:blipFill>
          <p:spPr bwMode="auto">
            <a:xfrm>
              <a:off x="1612" y="1120"/>
              <a:ext cx="1393" cy="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2896" y="1216"/>
              <a:ext cx="112" cy="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2514600" y="7620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400" y="2333624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19600" y="1752600"/>
            <a:ext cx="152400" cy="152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397829"/>
            <a:ext cx="3048000" cy="204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14400" y="35052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Recover Room Coordinates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638800" y="34290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Rectify Features to Room Coordinates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0" y="6436119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Rectified Sliding Windows</a:t>
            </a:r>
            <a:endParaRPr lang="en-US" sz="2000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953000" y="2286000"/>
            <a:ext cx="2387600" cy="1066800"/>
            <a:chOff x="990600" y="2209800"/>
            <a:chExt cx="7162800" cy="3200400"/>
          </a:xfrm>
        </p:grpSpPr>
        <p:pic>
          <p:nvPicPr>
            <p:cNvPr id="321542" name="Picture 6" descr="C:\Users\Hoiem\Documents\Presentations\CMU Distinguished Lecture\varsha\indoor_0268_rect_13 - Copy.png"/>
            <p:cNvPicPr>
              <a:picLocks noChangeAspect="1" noChangeArrowheads="1"/>
            </p:cNvPicPr>
            <p:nvPr/>
          </p:nvPicPr>
          <p:blipFill>
            <a:blip r:embed="rId4" cstate="print"/>
            <a:srcRect l="14134" t="24712" r="14133" b="8863"/>
            <a:stretch>
              <a:fillRect/>
            </a:stretch>
          </p:blipFill>
          <p:spPr bwMode="auto">
            <a:xfrm>
              <a:off x="990600" y="2209800"/>
              <a:ext cx="7162800" cy="3200400"/>
            </a:xfrm>
            <a:prstGeom prst="rect">
              <a:avLst/>
            </a:prstGeom>
            <a:noFill/>
          </p:spPr>
        </p:pic>
        <p:sp>
          <p:nvSpPr>
            <p:cNvPr id="25" name="Rectangle 24"/>
            <p:cNvSpPr/>
            <p:nvPr/>
          </p:nvSpPr>
          <p:spPr>
            <a:xfrm>
              <a:off x="3276600" y="3962400"/>
              <a:ext cx="14478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467600" y="1281953"/>
            <a:ext cx="1371600" cy="1613647"/>
            <a:chOff x="3276600" y="1219199"/>
            <a:chExt cx="2209800" cy="2599765"/>
          </a:xfrm>
        </p:grpSpPr>
        <p:pic>
          <p:nvPicPr>
            <p:cNvPr id="321541" name="Picture 5" descr="C:\Users\Hoiem\Documents\Presentations\CMU Distinguished Lecture\varsha\indoor_0268_rect_23 - Copy.png"/>
            <p:cNvPicPr>
              <a:picLocks noChangeAspect="1" noChangeArrowheads="1"/>
            </p:cNvPicPr>
            <p:nvPr/>
          </p:nvPicPr>
          <p:blipFill>
            <a:blip r:embed="rId5" cstate="print"/>
            <a:srcRect l="37027" t="4152" r="50000" b="64217"/>
            <a:stretch>
              <a:fillRect/>
            </a:stretch>
          </p:blipFill>
          <p:spPr bwMode="auto">
            <a:xfrm>
              <a:off x="3276600" y="1219199"/>
              <a:ext cx="2209800" cy="2599765"/>
            </a:xfrm>
            <a:prstGeom prst="rect">
              <a:avLst/>
            </a:prstGeom>
            <a:noFill/>
          </p:spPr>
        </p:pic>
        <p:sp>
          <p:nvSpPr>
            <p:cNvPr id="27" name="Rectangle 26"/>
            <p:cNvSpPr/>
            <p:nvPr/>
          </p:nvSpPr>
          <p:spPr>
            <a:xfrm>
              <a:off x="4419600" y="2209800"/>
              <a:ext cx="609600" cy="609600"/>
            </a:xfrm>
            <a:prstGeom prst="rect">
              <a:avLst/>
            </a:prstGeom>
            <a:noFill/>
            <a:ln w="127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4953000" y="914400"/>
            <a:ext cx="2345724" cy="1295400"/>
            <a:chOff x="304800" y="1600200"/>
            <a:chExt cx="5105400" cy="2819400"/>
          </a:xfrm>
        </p:grpSpPr>
        <p:pic>
          <p:nvPicPr>
            <p:cNvPr id="321540" name="Picture 4" descr="C:\Users\Hoiem\Documents\Presentations\CMU Distinguished Lecture\varsha\indoor_0268_rect_12 - Copy.png"/>
            <p:cNvPicPr>
              <a:picLocks noChangeAspect="1" noChangeArrowheads="1"/>
            </p:cNvPicPr>
            <p:nvPr/>
          </p:nvPicPr>
          <p:blipFill>
            <a:blip r:embed="rId6" cstate="print"/>
            <a:srcRect l="18258" t="15107" r="10827" b="26182"/>
            <a:stretch>
              <a:fillRect/>
            </a:stretch>
          </p:blipFill>
          <p:spPr bwMode="auto">
            <a:xfrm>
              <a:off x="304800" y="1600200"/>
              <a:ext cx="5105400" cy="2819400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>
            <a:xfrm>
              <a:off x="2401110" y="3276600"/>
              <a:ext cx="2133600" cy="53340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9791597"/>
      </p:ext>
    </p:extLst>
  </p:cSld>
  <p:clrMapOvr>
    <a:masterClrMapping/>
  </p:clrMapOvr>
  <p:transition advTm="3793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provides clues for function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</p:txBody>
      </p:sp>
      <p:grpSp>
        <p:nvGrpSpPr>
          <p:cNvPr id="13316" name="Group 13"/>
          <p:cNvGrpSpPr>
            <a:grpSpLocks/>
          </p:cNvGrpSpPr>
          <p:nvPr/>
        </p:nvGrpSpPr>
        <p:grpSpPr bwMode="auto">
          <a:xfrm>
            <a:off x="3810000" y="2286000"/>
            <a:ext cx="2514600" cy="1828800"/>
            <a:chOff x="2400" y="1440"/>
            <a:chExt cx="1584" cy="1152"/>
          </a:xfrm>
        </p:grpSpPr>
        <p:pic>
          <p:nvPicPr>
            <p:cNvPr id="1331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536"/>
              <a:ext cx="1013" cy="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9" name="Rectangle 6"/>
            <p:cNvSpPr>
              <a:spLocks noChangeArrowheads="1"/>
            </p:cNvSpPr>
            <p:nvPr/>
          </p:nvSpPr>
          <p:spPr bwMode="auto">
            <a:xfrm>
              <a:off x="2736" y="1992"/>
              <a:ext cx="246" cy="1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0" name="Rectangle 7"/>
            <p:cNvSpPr>
              <a:spLocks noChangeArrowheads="1"/>
            </p:cNvSpPr>
            <p:nvPr/>
          </p:nvSpPr>
          <p:spPr bwMode="auto">
            <a:xfrm>
              <a:off x="2976" y="2118"/>
              <a:ext cx="288" cy="5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1" name="Rectangle 8"/>
            <p:cNvSpPr>
              <a:spLocks noChangeArrowheads="1"/>
            </p:cNvSpPr>
            <p:nvPr/>
          </p:nvSpPr>
          <p:spPr bwMode="auto">
            <a:xfrm>
              <a:off x="2400" y="1536"/>
              <a:ext cx="480" cy="1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2" name="Rectangle 9"/>
            <p:cNvSpPr>
              <a:spLocks noChangeArrowheads="1"/>
            </p:cNvSpPr>
            <p:nvPr/>
          </p:nvSpPr>
          <p:spPr bwMode="auto">
            <a:xfrm>
              <a:off x="2736" y="1440"/>
              <a:ext cx="115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3" name="Rectangle 10"/>
            <p:cNvSpPr>
              <a:spLocks noChangeArrowheads="1"/>
            </p:cNvSpPr>
            <p:nvPr/>
          </p:nvSpPr>
          <p:spPr bwMode="auto">
            <a:xfrm>
              <a:off x="2832" y="2112"/>
              <a:ext cx="1152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4" name="Rectangle 11"/>
            <p:cNvSpPr>
              <a:spLocks noChangeArrowheads="1"/>
            </p:cNvSpPr>
            <p:nvPr/>
          </p:nvSpPr>
          <p:spPr bwMode="auto">
            <a:xfrm>
              <a:off x="3264" y="1632"/>
              <a:ext cx="480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17" name="TextBox 11"/>
          <p:cNvSpPr txBox="1">
            <a:spLocks noChangeArrowheads="1"/>
          </p:cNvSpPr>
          <p:nvPr/>
        </p:nvSpPr>
        <p:spPr bwMode="auto">
          <a:xfrm>
            <a:off x="0" y="6488113"/>
            <a:ext cx="413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These examples from Antonio Torralba</a:t>
            </a:r>
          </a:p>
        </p:txBody>
      </p:sp>
    </p:spTree>
    <p:extLst>
      <p:ext uri="{BB962C8B-B14F-4D97-AF65-F5344CB8AC3E}">
        <p14:creationId xmlns:p14="http://schemas.microsoft.com/office/powerpoint/2010/main" val="33034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bed detection from an image</a:t>
            </a:r>
            <a:endParaRPr lang="en-US" dirty="0"/>
          </a:p>
        </p:txBody>
      </p:sp>
      <p:graphicFrame>
        <p:nvGraphicFramePr>
          <p:cNvPr id="388098" name="Object 2"/>
          <p:cNvGraphicFramePr>
            <a:graphicFrameLocks noChangeAspect="1"/>
          </p:cNvGraphicFramePr>
          <p:nvPr/>
        </p:nvGraphicFramePr>
        <p:xfrm>
          <a:off x="285383" y="2133600"/>
          <a:ext cx="4114800" cy="2756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21" name="Acrobat Document" r:id="rId3" imgW="3761117" imgH="2518832" progId="AcroExch.Document.7">
                  <p:embed/>
                </p:oleObj>
              </mc:Choice>
              <mc:Fallback>
                <p:oleObj name="Acrobat Document" r:id="rId3" imgW="3761117" imgH="2518832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383" y="2133600"/>
                        <a:ext cx="4114800" cy="2756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8099" name="Object 3"/>
          <p:cNvGraphicFramePr>
            <a:graphicFrameLocks noChangeAspect="1"/>
          </p:cNvGraphicFramePr>
          <p:nvPr/>
        </p:nvGraphicFramePr>
        <p:xfrm>
          <a:off x="4572000" y="2133600"/>
          <a:ext cx="4095382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22" name="Acrobat Document" r:id="rId5" imgW="3683296" imgH="2467073" progId="AcroExch.Document.7">
                  <p:embed/>
                </p:oleObj>
              </mc:Choice>
              <mc:Fallback>
                <p:oleObj name="Acrobat Document" r:id="rId5" imgW="3683296" imgH="2467073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133600"/>
                        <a:ext cx="4095382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252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 about 3D room and bed space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609600" y="1066800"/>
            <a:ext cx="4267200" cy="5135563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Joint Inference with Priors</a:t>
            </a:r>
          </a:p>
          <a:p>
            <a:r>
              <a:rPr lang="en-US" sz="2400" dirty="0" smtClean="0"/>
              <a:t>Beds close to walls</a:t>
            </a:r>
          </a:p>
          <a:p>
            <a:r>
              <a:rPr lang="en-US" sz="2400" dirty="0" smtClean="0"/>
              <a:t>Beds within room</a:t>
            </a:r>
          </a:p>
          <a:p>
            <a:r>
              <a:rPr lang="en-US" sz="2400" dirty="0" smtClean="0"/>
              <a:t>Consistent bed/wall size</a:t>
            </a:r>
          </a:p>
          <a:p>
            <a:r>
              <a:rPr lang="en-US" sz="2400" dirty="0" smtClean="0"/>
              <a:t>Two objects cannot occupy the same space</a:t>
            </a:r>
            <a:endParaRPr lang="en-US" sz="2400" dirty="0"/>
          </a:p>
        </p:txBody>
      </p:sp>
      <p:sp>
        <p:nvSpPr>
          <p:cNvPr id="16" name="Left-Right Arrow 15"/>
          <p:cNvSpPr/>
          <p:nvPr/>
        </p:nvSpPr>
        <p:spPr>
          <a:xfrm rot="16200000">
            <a:off x="6781800" y="3485760"/>
            <a:ext cx="5334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2564" name="Object 4"/>
          <p:cNvGraphicFramePr>
            <a:graphicFrameLocks noChangeAspect="1"/>
          </p:cNvGraphicFramePr>
          <p:nvPr/>
        </p:nvGraphicFramePr>
        <p:xfrm>
          <a:off x="5105400" y="3962400"/>
          <a:ext cx="3627863" cy="244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7" name="Acrobat Document" r:id="rId3" imgW="4080233" imgH="2751745" progId="AcroExch.Document.7">
                  <p:embed/>
                </p:oleObj>
              </mc:Choice>
              <mc:Fallback>
                <p:oleObj name="Acrobat Document" r:id="rId3" imgW="4080233" imgH="275174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962400"/>
                        <a:ext cx="3627863" cy="244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565" name="Object 5"/>
          <p:cNvGraphicFramePr>
            <a:graphicFrameLocks noChangeAspect="1"/>
          </p:cNvGraphicFramePr>
          <p:nvPr/>
        </p:nvGraphicFramePr>
        <p:xfrm>
          <a:off x="5105400" y="838200"/>
          <a:ext cx="3738055" cy="250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8" name="Acrobat Document" r:id="rId5" imgW="4192315" imgH="2812049" progId="AcroExch.Document.7">
                  <p:embed/>
                </p:oleObj>
              </mc:Choice>
              <mc:Fallback>
                <p:oleObj name="Acrobat Document" r:id="rId5" imgW="4192315" imgH="2812049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838200"/>
                        <a:ext cx="3738055" cy="250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14379" y="6519446"/>
            <a:ext cx="2829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Hedau </a:t>
            </a:r>
            <a:r>
              <a:rPr lang="en-US" sz="1600" dirty="0" smtClean="0"/>
              <a:t>Hoiem </a:t>
            </a:r>
            <a:r>
              <a:rPr lang="en-US" sz="1600" dirty="0" smtClean="0"/>
              <a:t>Forsyth (2010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484618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Estimates from an Image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6488668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Saxena et al. 2005, 2008</a:t>
            </a:r>
            <a:endParaRPr lang="en-US" dirty="0"/>
          </a:p>
        </p:txBody>
      </p:sp>
      <p:pic>
        <p:nvPicPr>
          <p:cNvPr id="2385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87"/>
          <a:stretch/>
        </p:blipFill>
        <p:spPr bwMode="auto">
          <a:xfrm>
            <a:off x="2514600" y="1217815"/>
            <a:ext cx="4440382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6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Image: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8153400" cy="24384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Divide image into </a:t>
            </a:r>
            <a:r>
              <a:rPr lang="en-US" dirty="0" err="1" smtClean="0"/>
              <a:t>superpixels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features for each </a:t>
            </a:r>
            <a:r>
              <a:rPr lang="en-US" dirty="0" err="1" smtClean="0"/>
              <a:t>superpixel</a:t>
            </a:r>
            <a:endParaRPr lang="en-US" dirty="0" smtClean="0"/>
          </a:p>
          <a:p>
            <a:pPr marL="914400" lvl="1" indent="-514350"/>
            <a:r>
              <a:rPr lang="en-US" dirty="0" smtClean="0"/>
              <a:t>Position, color, texture, shape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Predict 3D plane parameters for each </a:t>
            </a:r>
            <a:r>
              <a:rPr lang="en-US" dirty="0" err="1" smtClean="0"/>
              <a:t>superpixel</a:t>
            </a:r>
            <a:r>
              <a:rPr lang="en-US" dirty="0" smtClean="0"/>
              <a:t> using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Estimate confidence in prediction using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Global inference, incorporating constraints of connected structure, co-planarity, co-linearity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35731" y="64886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Saxena et al. 2008</a:t>
            </a:r>
            <a:endParaRPr lang="en-US" dirty="0"/>
          </a:p>
        </p:txBody>
      </p:sp>
      <p:pic>
        <p:nvPicPr>
          <p:cNvPr id="241666" name="Picture 2" descr="http://cs.stanford.edu/people/asaxena/reconstruction3d/mr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398"/>
            <a:ext cx="4572000" cy="330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67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Estimates from an Image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6488668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Saxena et al. 2005, 2008</a:t>
            </a:r>
            <a:endParaRPr lang="en-US" dirty="0"/>
          </a:p>
        </p:txBody>
      </p:sp>
      <p:pic>
        <p:nvPicPr>
          <p:cNvPr id="2385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7815"/>
            <a:ext cx="669607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36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Estimates from an Image</a:t>
            </a: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90675"/>
            <a:ext cx="6267450" cy="44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4647" y="64886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Saxena et al.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7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Image: Reconstructions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24647" y="64886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Saxena et al. 2008</a:t>
            </a:r>
            <a:endParaRPr lang="en-US" dirty="0"/>
          </a:p>
        </p:txBody>
      </p:sp>
      <p:pic>
        <p:nvPicPr>
          <p:cNvPr id="2406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73085"/>
            <a:ext cx="2752725" cy="227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2" y="4133850"/>
            <a:ext cx="25336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2552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5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2" y="1352550"/>
            <a:ext cx="25336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0136" y="10022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18539" y="914400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 and publications: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4"/>
              </a:rPr>
              <a:t>http://make3d.cs.cornell.edu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Autonomous driving </a:t>
            </a:r>
            <a:r>
              <a:rPr lang="en-US" sz="2400" dirty="0" smtClean="0"/>
              <a:t>(</a:t>
            </a:r>
            <a:r>
              <a:rPr lang="en-US" sz="2400" dirty="0" err="1" smtClean="0"/>
              <a:t>Michels</a:t>
            </a:r>
            <a:r>
              <a:rPr lang="en-US" sz="2400" dirty="0" smtClean="0"/>
              <a:t> Saxena Ng 2005)</a:t>
            </a:r>
            <a:endParaRPr lang="en-US" sz="2400" dirty="0"/>
          </a:p>
        </p:txBody>
      </p:sp>
      <p:pic>
        <p:nvPicPr>
          <p:cNvPr id="5" name="make3d_car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76.0198" end="2470.0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36576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Objects should be interpreted in the context of the surrounding scene</a:t>
            </a:r>
          </a:p>
          <a:p>
            <a:pPr lvl="1"/>
            <a:r>
              <a:rPr lang="en-US" dirty="0" smtClean="0"/>
              <a:t>Many types of context to consider</a:t>
            </a:r>
          </a:p>
          <a:p>
            <a:endParaRPr lang="en-US" dirty="0"/>
          </a:p>
          <a:p>
            <a:r>
              <a:rPr lang="en-US" dirty="0" smtClean="0"/>
              <a:t>Spatial layout is an important part of scene interpretation, but many open problems</a:t>
            </a:r>
          </a:p>
          <a:p>
            <a:pPr lvl="1"/>
            <a:r>
              <a:rPr lang="en-US" dirty="0" smtClean="0"/>
              <a:t>How to represent space?</a:t>
            </a:r>
          </a:p>
          <a:p>
            <a:pPr lvl="1"/>
            <a:r>
              <a:rPr lang="en-US" dirty="0" smtClean="0"/>
              <a:t>How to learn and infer spatial models?</a:t>
            </a:r>
          </a:p>
          <a:p>
            <a:endParaRPr lang="en-US" dirty="0" smtClean="0"/>
          </a:p>
          <a:p>
            <a:r>
              <a:rPr lang="en-US" dirty="0" smtClean="0"/>
              <a:t>Consider trade-offs of detail vs. accuracy and abstraction vs. quantification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4" name="Picture 8" descr="http://www.bigblackbag.net/websites/assets_d/4677/page_media/editor_files/PHOTOSTREE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80210"/>
            <a:ext cx="8077200" cy="531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 class: </a:t>
            </a:r>
            <a:r>
              <a:rPr lang="en-US" dirty="0" smtClean="0"/>
              <a:t>what you can do with lots of images (massively data-driven approaches)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48007" y="6477655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Big Picture, </a:t>
            </a:r>
            <a:r>
              <a:rPr lang="en-US" dirty="0" smtClean="0"/>
              <a:t>Birmingham, England</a:t>
            </a:r>
            <a:endParaRPr lang="en-US" dirty="0"/>
          </a:p>
        </p:txBody>
      </p:sp>
      <p:pic>
        <p:nvPicPr>
          <p:cNvPr id="260106" name="Picture 10" descr="http://www.bigblackbag.net/websites/assets_d/4677/page_media/editor_files/PHOTOSTR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3" y="4757468"/>
            <a:ext cx="324307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7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Context provides clues for function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What is this?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Now can you tell?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06938"/>
            <a:ext cx="1617663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16"/>
          <p:cNvGrpSpPr>
            <a:grpSpLocks/>
          </p:cNvGrpSpPr>
          <p:nvPr/>
        </p:nvGrpSpPr>
        <p:grpSpPr bwMode="auto">
          <a:xfrm>
            <a:off x="3810000" y="2286000"/>
            <a:ext cx="2514600" cy="1828800"/>
            <a:chOff x="2400" y="1440"/>
            <a:chExt cx="1584" cy="1152"/>
          </a:xfrm>
        </p:grpSpPr>
        <p:pic>
          <p:nvPicPr>
            <p:cNvPr id="14342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536"/>
              <a:ext cx="1013" cy="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Rectangle 19"/>
            <p:cNvSpPr>
              <a:spLocks noChangeArrowheads="1"/>
            </p:cNvSpPr>
            <p:nvPr/>
          </p:nvSpPr>
          <p:spPr bwMode="auto">
            <a:xfrm>
              <a:off x="2976" y="2118"/>
              <a:ext cx="288" cy="5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20"/>
            <p:cNvSpPr>
              <a:spLocks noChangeArrowheads="1"/>
            </p:cNvSpPr>
            <p:nvPr/>
          </p:nvSpPr>
          <p:spPr bwMode="auto">
            <a:xfrm>
              <a:off x="2400" y="1536"/>
              <a:ext cx="480" cy="1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21"/>
            <p:cNvSpPr>
              <a:spLocks noChangeArrowheads="1"/>
            </p:cNvSpPr>
            <p:nvPr/>
          </p:nvSpPr>
          <p:spPr bwMode="auto">
            <a:xfrm>
              <a:off x="2736" y="1440"/>
              <a:ext cx="1152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22"/>
            <p:cNvSpPr>
              <a:spLocks noChangeArrowheads="1"/>
            </p:cNvSpPr>
            <p:nvPr/>
          </p:nvSpPr>
          <p:spPr bwMode="auto">
            <a:xfrm>
              <a:off x="2832" y="2112"/>
              <a:ext cx="1152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23"/>
            <p:cNvSpPr>
              <a:spLocks noChangeArrowheads="1"/>
            </p:cNvSpPr>
            <p:nvPr/>
          </p:nvSpPr>
          <p:spPr bwMode="auto">
            <a:xfrm>
              <a:off x="3264" y="1632"/>
              <a:ext cx="480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343400" y="3162300"/>
            <a:ext cx="390525" cy="242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Sometimes context is </a:t>
            </a:r>
            <a:r>
              <a:rPr lang="en-US" i="1" dirty="0" smtClean="0"/>
              <a:t>the</a:t>
            </a:r>
            <a:r>
              <a:rPr lang="en-US" dirty="0" smtClean="0"/>
              <a:t> major component of recognition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3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Sometimes context is </a:t>
            </a:r>
            <a:r>
              <a:rPr lang="en-US" i="1" dirty="0" smtClean="0"/>
              <a:t>the</a:t>
            </a:r>
            <a:r>
              <a:rPr lang="en-US" dirty="0" smtClean="0"/>
              <a:t> major component of recognition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What is this?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2400" smtClean="0"/>
          </a:p>
          <a:p>
            <a:r>
              <a:rPr lang="en-US" smtClean="0"/>
              <a:t>Now can you tell?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71750"/>
            <a:ext cx="1543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181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28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Low-Res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are these blobs?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738438"/>
            <a:ext cx="42291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8"/>
          <p:cNvSpPr>
            <a:spLocks noChangeShapeType="1"/>
          </p:cNvSpPr>
          <p:nvPr/>
        </p:nvSpPr>
        <p:spPr bwMode="auto">
          <a:xfrm flipV="1">
            <a:off x="2667000" y="40386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 flipV="1">
            <a:off x="4038600" y="38100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 flipV="1">
            <a:off x="5334000" y="4114800"/>
            <a:ext cx="4572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3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49.6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71924</TotalTime>
  <Words>1286</Words>
  <Application>Microsoft Office PowerPoint</Application>
  <PresentationFormat>On-screen Show (4:3)</PresentationFormat>
  <Paragraphs>297</Paragraphs>
  <Slides>59</Slides>
  <Notes>10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Office Theme</vt:lpstr>
      <vt:lpstr>Bitmap Image</vt:lpstr>
      <vt:lpstr>Microsoft Photo Editor 3.0 Photo</vt:lpstr>
      <vt:lpstr>Acrobat Document</vt:lpstr>
      <vt:lpstr>Context and Spatial Layout</vt:lpstr>
      <vt:lpstr>Final projects</vt:lpstr>
      <vt:lpstr>Today’s class: Context and 3D Scenes</vt:lpstr>
      <vt:lpstr>Context in Recognition</vt:lpstr>
      <vt:lpstr>Context provides clues for function</vt:lpstr>
      <vt:lpstr>Context provides clues for function</vt:lpstr>
      <vt:lpstr>Sometimes context is the major component of recognition</vt:lpstr>
      <vt:lpstr>Sometimes context is the major component of recognition</vt:lpstr>
      <vt:lpstr>More Low-Res</vt:lpstr>
      <vt:lpstr>More Low-Res</vt:lpstr>
      <vt:lpstr>There are many types of context</vt:lpstr>
      <vt:lpstr>Cultural context</vt:lpstr>
      <vt:lpstr>Side note: passes Turing Test for abstract painting?</vt:lpstr>
      <vt:lpstr>Cultural context</vt:lpstr>
      <vt:lpstr>Cultural context</vt:lpstr>
      <vt:lpstr>Spatial layout is especially important</vt:lpstr>
      <vt:lpstr>Spatial layout is especially important</vt:lpstr>
      <vt:lpstr>Spatial layout is especially important</vt:lpstr>
      <vt:lpstr>Spatial layout is especially important</vt:lpstr>
      <vt:lpstr>Spatial Layout: 2D vs. 3D</vt:lpstr>
      <vt:lpstr>Context in Image Space</vt:lpstr>
      <vt:lpstr>But object relations are in 3D…</vt:lpstr>
      <vt:lpstr>How to represent scene space?</vt:lpstr>
      <vt:lpstr>Wide variety of possible representations</vt:lpstr>
      <vt:lpstr>PowerPoint Presentation</vt:lpstr>
      <vt:lpstr>PowerPoint Presentation</vt:lpstr>
      <vt:lpstr>Key Trade-offs</vt:lpstr>
      <vt:lpstr>Low detail, Low abstraction</vt:lpstr>
      <vt:lpstr>High detail, Low abstraction</vt:lpstr>
      <vt:lpstr>Medium detail, High abstraction</vt:lpstr>
      <vt:lpstr>Gibson’s Surface Layout</vt:lpstr>
      <vt:lpstr>Gibson’s Surface Layout</vt:lpstr>
      <vt:lpstr>Gibson’s Surface Layout</vt:lpstr>
      <vt:lpstr>A few examples of spatial layout estimation</vt:lpstr>
      <vt:lpstr>Surface Layout: describe 3D surfaces with geometric classes</vt:lpstr>
      <vt:lpstr>Geometry estimation as recognition</vt:lpstr>
      <vt:lpstr>Use a variety of image cues</vt:lpstr>
      <vt:lpstr>Surface Layout Algorithm</vt:lpstr>
      <vt:lpstr>Surface Layout Algorithm</vt:lpstr>
      <vt:lpstr>Surface Description Result</vt:lpstr>
      <vt:lpstr>Automatic Photo Popup</vt:lpstr>
      <vt:lpstr>Automatic Photo Pop-up</vt:lpstr>
      <vt:lpstr>PowerPoint Presentation</vt:lpstr>
      <vt:lpstr>What about more organized but complex spaces?</vt:lpstr>
      <vt:lpstr>The room as a box</vt:lpstr>
      <vt:lpstr>Recovering the box layout</vt:lpstr>
      <vt:lpstr>Estimate room’s physical space from one image</vt:lpstr>
      <vt:lpstr>Detecting 3D bed positions in an image</vt:lpstr>
      <vt:lpstr>Searching for beds in room coordinates</vt:lpstr>
      <vt:lpstr>3D bed detection from an image</vt:lpstr>
      <vt:lpstr>Reason about 3D room and bed space</vt:lpstr>
      <vt:lpstr>Depth Estimates from an Image</vt:lpstr>
      <vt:lpstr>Depth from Image: approach</vt:lpstr>
      <vt:lpstr>Depth Estimates from an Image</vt:lpstr>
      <vt:lpstr>Depth Estimates from an Image</vt:lpstr>
      <vt:lpstr>Depth from Image: Reconstructions</vt:lpstr>
      <vt:lpstr>Depth from Image</vt:lpstr>
      <vt:lpstr>Things to remember</vt:lpstr>
      <vt:lpstr>Next class: what you can do with lots of images (massively data-driven approaches)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218</cp:revision>
  <dcterms:created xsi:type="dcterms:W3CDTF">2009-12-16T02:55:56Z</dcterms:created>
  <dcterms:modified xsi:type="dcterms:W3CDTF">2011-04-27T05:25:56Z</dcterms:modified>
</cp:coreProperties>
</file>