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47"/>
  </p:notesMasterIdLst>
  <p:sldIdLst>
    <p:sldId id="256" r:id="rId3"/>
    <p:sldId id="578" r:id="rId4"/>
    <p:sldId id="591" r:id="rId5"/>
    <p:sldId id="592" r:id="rId6"/>
    <p:sldId id="580" r:id="rId7"/>
    <p:sldId id="581" r:id="rId8"/>
    <p:sldId id="582" r:id="rId9"/>
    <p:sldId id="583" r:id="rId10"/>
    <p:sldId id="584" r:id="rId11"/>
    <p:sldId id="579" r:id="rId12"/>
    <p:sldId id="585" r:id="rId13"/>
    <p:sldId id="586" r:id="rId14"/>
    <p:sldId id="608" r:id="rId15"/>
    <p:sldId id="594" r:id="rId16"/>
    <p:sldId id="587" r:id="rId17"/>
    <p:sldId id="632" r:id="rId18"/>
    <p:sldId id="605" r:id="rId19"/>
    <p:sldId id="618" r:id="rId20"/>
    <p:sldId id="619" r:id="rId21"/>
    <p:sldId id="620" r:id="rId22"/>
    <p:sldId id="593" r:id="rId23"/>
    <p:sldId id="596" r:id="rId24"/>
    <p:sldId id="629" r:id="rId25"/>
    <p:sldId id="630" r:id="rId26"/>
    <p:sldId id="631" r:id="rId27"/>
    <p:sldId id="595" r:id="rId28"/>
    <p:sldId id="602" r:id="rId29"/>
    <p:sldId id="588" r:id="rId30"/>
    <p:sldId id="597" r:id="rId31"/>
    <p:sldId id="598" r:id="rId32"/>
    <p:sldId id="599" r:id="rId33"/>
    <p:sldId id="600" r:id="rId34"/>
    <p:sldId id="601" r:id="rId35"/>
    <p:sldId id="604" r:id="rId36"/>
    <p:sldId id="603" r:id="rId37"/>
    <p:sldId id="589" r:id="rId38"/>
    <p:sldId id="615" r:id="rId39"/>
    <p:sldId id="616" r:id="rId40"/>
    <p:sldId id="623" r:id="rId41"/>
    <p:sldId id="607" r:id="rId42"/>
    <p:sldId id="606" r:id="rId43"/>
    <p:sldId id="614" r:id="rId44"/>
    <p:sldId id="621" r:id="rId45"/>
    <p:sldId id="622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DF6"/>
    <a:srgbClr val="CCECFF"/>
    <a:srgbClr val="0AA676"/>
    <a:srgbClr val="32000C"/>
    <a:srgbClr val="CB6B30"/>
    <a:srgbClr val="E36243"/>
    <a:srgbClr val="FF4A7E"/>
    <a:srgbClr val="0B0B0B"/>
    <a:srgbClr val="00FF00"/>
    <a:srgbClr val="2341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5" autoAdjust="0"/>
    <p:restoredTop sz="84861" autoAdjust="0"/>
  </p:normalViewPr>
  <p:slideViewPr>
    <p:cSldViewPr>
      <p:cViewPr varScale="1">
        <p:scale>
          <a:sx n="51" d="100"/>
          <a:sy n="51" d="100"/>
        </p:scale>
        <p:origin x="-87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56B53F-5B80-40FB-9FAE-920F4584A3EA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3C2D44-F121-47D6-A190-82ED0ED05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F18EA-64A4-485C-AA3C-13A10FFDC112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79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I gave each pixel the mean intensity or mean color of its cluster --- this is basically just vector quantizing the image intensities/colors.  Notice that there is no requirement that clusters be spatially localized and they’re not.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09A0-E6BA-4906-AB96-85697711A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/>
              <a:pPr>
                <a:defRPr/>
              </a:pPr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mage:K_Means_Example_Step_4.svg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://en.wikipedia.org/wiki/Image:K_Means_Example_Step_1.sv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Image:K_Means_Example_Step_3.sv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en.wikipedia.org/wiki/Image:K_Means_Example_Step_2.svg" TargetMode="External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research/imagedatabase/demo/kmcluster/" TargetMode="External"/><Relationship Id="rId2" Type="http://schemas.openxmlformats.org/officeDocument/2006/relationships/hyperlink" Target="http://home.dei.polimi.it/matteucc/Clustering/tutorial_html/AppletKM.html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robots.ox.ac.uk/~vgg/publications/papers/sivic05b.pdf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fr.arxiv.org/PS_cache/arxiv/pdf/0908/0908.0050v1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home.dei.polimi.it/matteucc/Clustering/tutorial_html/AppletH.html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grail.cs.washington.edu/projects/canonview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s.berkeley.edu/~arbelaez/UCM.html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Clustering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061325" y="0"/>
            <a:ext cx="1065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02/17/11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Clustering: group together similar points and represent them with a single token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Key Challenges:</a:t>
            </a:r>
          </a:p>
          <a:p>
            <a:pPr>
              <a:buNone/>
            </a:pPr>
            <a:r>
              <a:rPr lang="en-US" sz="2800" dirty="0" smtClean="0"/>
              <a:t>	1) What makes two points/images/patches similar?</a:t>
            </a:r>
          </a:p>
          <a:p>
            <a:pPr>
              <a:buNone/>
            </a:pPr>
            <a:r>
              <a:rPr lang="en-US" sz="2800" dirty="0" smtClean="0"/>
              <a:t>	2) How do we compute an overall grouping from </a:t>
            </a:r>
            <a:r>
              <a:rPr lang="en-US" sz="2800" dirty="0" err="1" smtClean="0"/>
              <a:t>pairwise</a:t>
            </a:r>
            <a:r>
              <a:rPr lang="en-US" sz="2800" dirty="0" smtClean="0"/>
              <a:t> similarities?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cluster?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b="1" dirty="0" smtClean="0"/>
              <a:t>Summarizing data</a:t>
            </a:r>
          </a:p>
          <a:p>
            <a:pPr lvl="1"/>
            <a:r>
              <a:rPr lang="en-US" dirty="0" smtClean="0"/>
              <a:t>Look at large amounts of data</a:t>
            </a:r>
          </a:p>
          <a:p>
            <a:pPr lvl="1"/>
            <a:r>
              <a:rPr lang="en-US" dirty="0" smtClean="0"/>
              <a:t>Patch-based compression or </a:t>
            </a:r>
            <a:r>
              <a:rPr lang="en-US" dirty="0" err="1" smtClean="0"/>
              <a:t>denoising</a:t>
            </a:r>
            <a:endParaRPr lang="en-US" dirty="0" smtClean="0"/>
          </a:p>
          <a:p>
            <a:pPr lvl="1"/>
            <a:r>
              <a:rPr lang="en-US" dirty="0" smtClean="0"/>
              <a:t>Represent a large continuous vector with the cluster number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Counting</a:t>
            </a:r>
          </a:p>
          <a:p>
            <a:pPr lvl="1"/>
            <a:r>
              <a:rPr lang="en-US" dirty="0" smtClean="0"/>
              <a:t>Histograms of texture, color, SIFT vectors</a:t>
            </a:r>
          </a:p>
          <a:p>
            <a:endParaRPr lang="en-US" dirty="0" smtClean="0"/>
          </a:p>
          <a:p>
            <a:r>
              <a:rPr lang="en-US" b="1" dirty="0" smtClean="0"/>
              <a:t>Segmentation</a:t>
            </a:r>
          </a:p>
          <a:p>
            <a:pPr lvl="1"/>
            <a:r>
              <a:rPr lang="en-US" dirty="0" smtClean="0"/>
              <a:t>Separate the image into different regions</a:t>
            </a:r>
          </a:p>
          <a:p>
            <a:endParaRPr lang="en-US" dirty="0" smtClean="0"/>
          </a:p>
          <a:p>
            <a:r>
              <a:rPr lang="en-US" b="1" dirty="0" smtClean="0"/>
              <a:t>Prediction</a:t>
            </a:r>
          </a:p>
          <a:p>
            <a:pPr lvl="1"/>
            <a:r>
              <a:rPr lang="en-US" dirty="0" smtClean="0"/>
              <a:t>Images in the same cluster may have the same labels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cluster?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K-means</a:t>
            </a:r>
          </a:p>
          <a:p>
            <a:pPr lvl="1"/>
            <a:r>
              <a:rPr lang="en-US" dirty="0" smtClean="0"/>
              <a:t>Iteratively re-assign points to the nearest cluster center</a:t>
            </a:r>
          </a:p>
          <a:p>
            <a:endParaRPr lang="en-US" dirty="0" smtClean="0"/>
          </a:p>
          <a:p>
            <a:r>
              <a:rPr lang="en-US" dirty="0" smtClean="0"/>
              <a:t>Agglomerative clustering</a:t>
            </a:r>
          </a:p>
          <a:p>
            <a:pPr lvl="1"/>
            <a:r>
              <a:rPr lang="en-US" dirty="0" smtClean="0"/>
              <a:t>Start with each point as its own cluster and iteratively merge the closest clusters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Spectral clustering</a:t>
            </a:r>
          </a:p>
          <a:p>
            <a:pPr lvl="1"/>
            <a:r>
              <a:rPr lang="en-US" dirty="0" smtClean="0"/>
              <a:t>Split the nodes in a graph based on assigned links with similarity weights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for Summarization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Goal: cluster to minimize variance in data given clusters</a:t>
            </a:r>
          </a:p>
          <a:p>
            <a:pPr lvl="1"/>
            <a:r>
              <a:rPr lang="en-US" dirty="0" smtClean="0"/>
              <a:t>Preserve information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27163" y="4049713"/>
          <a:ext cx="5213350" cy="1066800"/>
        </p:xfrm>
        <a:graphic>
          <a:graphicData uri="http://schemas.openxmlformats.org/presentationml/2006/ole">
            <p:oleObj spid="_x0000_s276482" name="Equation" r:id="rId3" imgW="2171520" imgH="4442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7873" y="5269468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Whether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 is assigned to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endParaRPr lang="en-US" baseline="-25000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4817373" y="5002768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351343" y="4012168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51243" y="351686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center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35814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134100" y="4000500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pic>
        <p:nvPicPr>
          <p:cNvPr id="4" name="Picture 5" descr="120px-K_Means_Example_Step_1">
            <a:hlinkClick r:id="rId2" tooltip="K Means Example Step 1.sv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2401669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20px-K_Means_Example_Step_2">
            <a:hlinkClick r:id="rId4" tooltip="K Means Example Step 2.svg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477869"/>
            <a:ext cx="20574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120px-K_Means_Example_Step_3">
            <a:hlinkClick r:id="rId6" tooltip="K Means Example Step 3.svg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2447706"/>
            <a:ext cx="20574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120px-K_Means_Example_Step_4">
            <a:hlinkClick r:id="rId8" tooltip="K Means Example Step 4.svg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2477869"/>
            <a:ext cx="20574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7016495" y="6581001"/>
            <a:ext cx="21275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Illustration Source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wikipedia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905000" y="3316069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648200" y="3392269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553200" y="3316069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8600" y="42304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 Initialize Cluster Centers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38401" y="4230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 Assign Points to Clusters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00600" y="4230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 Re-compute Means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10400" y="423046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Repeat (1) and (2)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cluster centers: 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5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t=0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each point to the closest center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Update cluster centers as the mean of the points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2-3 until no points are re-assigned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(t=t+1)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0099" name="Object 3"/>
          <p:cNvGraphicFramePr>
            <a:graphicFrameLocks noChangeAspect="1"/>
          </p:cNvGraphicFramePr>
          <p:nvPr/>
        </p:nvGraphicFramePr>
        <p:xfrm>
          <a:off x="1662113" y="2438400"/>
          <a:ext cx="4968875" cy="1066800"/>
        </p:xfrm>
        <a:graphic>
          <a:graphicData uri="http://schemas.openxmlformats.org/presentationml/2006/ole">
            <p:oleObj spid="_x0000_s260099" name="Equation" r:id="rId3" imgW="2070000" imgH="444240" progId="Equation.3">
              <p:embed/>
            </p:oleObj>
          </a:graphicData>
        </a:graphic>
      </p:graphicFrame>
      <p:graphicFrame>
        <p:nvGraphicFramePr>
          <p:cNvPr id="260100" name="Object 4"/>
          <p:cNvGraphicFramePr>
            <a:graphicFrameLocks noChangeAspect="1"/>
          </p:cNvGraphicFramePr>
          <p:nvPr/>
        </p:nvGraphicFramePr>
        <p:xfrm>
          <a:off x="1781175" y="4419600"/>
          <a:ext cx="4725988" cy="1066800"/>
        </p:xfrm>
        <a:graphic>
          <a:graphicData uri="http://schemas.openxmlformats.org/presentationml/2006/ole">
            <p:oleObj spid="_x0000_s260100" name="Equation" r:id="rId4" imgW="196848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K-means: design choices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Initialization</a:t>
            </a:r>
          </a:p>
          <a:p>
            <a:pPr lvl="1"/>
            <a:r>
              <a:rPr lang="en-US" dirty="0" smtClean="0"/>
              <a:t>Randomly select K points as initial cluster center</a:t>
            </a:r>
          </a:p>
          <a:p>
            <a:pPr lvl="1"/>
            <a:r>
              <a:rPr lang="en-US" dirty="0" smtClean="0"/>
              <a:t>Or greedily choose K points to minimize residual</a:t>
            </a:r>
          </a:p>
          <a:p>
            <a:endParaRPr lang="en-US" sz="1400" dirty="0" smtClean="0"/>
          </a:p>
          <a:p>
            <a:r>
              <a:rPr lang="en-US" dirty="0" smtClean="0"/>
              <a:t>Distance measures</a:t>
            </a:r>
          </a:p>
          <a:p>
            <a:pPr lvl="1"/>
            <a:r>
              <a:rPr lang="en-US" dirty="0" smtClean="0"/>
              <a:t>Traditionally Euclidean, could be others</a:t>
            </a:r>
          </a:p>
          <a:p>
            <a:endParaRPr lang="en-US" sz="1400" dirty="0" smtClean="0"/>
          </a:p>
          <a:p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Will converge to a </a:t>
            </a:r>
            <a:r>
              <a:rPr lang="en-US" i="1" dirty="0" smtClean="0"/>
              <a:t>local minimum</a:t>
            </a:r>
          </a:p>
          <a:p>
            <a:pPr lvl="1"/>
            <a:r>
              <a:rPr lang="en-US" dirty="0" smtClean="0"/>
              <a:t>May want to perform multiple restarts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7016495" y="6581001"/>
            <a:ext cx="21275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Illustration Source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wikipedia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19375"/>
            <a:ext cx="26035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619375"/>
            <a:ext cx="26035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619375"/>
            <a:ext cx="26035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898525" y="1752600"/>
            <a:ext cx="842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Image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581400" y="1776413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Clusters on intensity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6553200" y="1776413"/>
            <a:ext cx="1941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Clusters on color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 using intensity or color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choose the number of clusters?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Minimum Description Length (MDL) principal for model comparison </a:t>
            </a:r>
          </a:p>
          <a:p>
            <a:endParaRPr lang="en-US" sz="2800" dirty="0" smtClean="0"/>
          </a:p>
          <a:p>
            <a:r>
              <a:rPr lang="en-US" sz="2800" dirty="0" smtClean="0"/>
              <a:t>Minimize </a:t>
            </a:r>
            <a:r>
              <a:rPr lang="en-US" sz="2800" dirty="0" smtClean="0"/>
              <a:t>Schwarz Criterion </a:t>
            </a:r>
          </a:p>
          <a:p>
            <a:pPr lvl="1"/>
            <a:r>
              <a:rPr lang="en-US" sz="2400" dirty="0" smtClean="0"/>
              <a:t>also called </a:t>
            </a:r>
            <a:r>
              <a:rPr lang="en-US" sz="2400" dirty="0" err="1" smtClean="0"/>
              <a:t>Bayes</a:t>
            </a:r>
            <a:r>
              <a:rPr lang="en-US" sz="2400" dirty="0" smtClean="0"/>
              <a:t> Information Criteria (BIC)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280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114800"/>
            <a:ext cx="4962525" cy="192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evaluate clusters?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Generative</a:t>
            </a:r>
          </a:p>
          <a:p>
            <a:pPr lvl="1"/>
            <a:r>
              <a:rPr lang="en-US" dirty="0" smtClean="0"/>
              <a:t>How well are points reconstructed from the clusters?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Discriminative</a:t>
            </a:r>
          </a:p>
          <a:p>
            <a:pPr lvl="1"/>
            <a:r>
              <a:rPr lang="en-US" dirty="0" smtClean="0"/>
              <a:t>How well do the clusters correspond to labels?</a:t>
            </a:r>
          </a:p>
          <a:p>
            <a:pPr lvl="2"/>
            <a:r>
              <a:rPr lang="en-US" dirty="0" smtClean="0"/>
              <a:t>Purity</a:t>
            </a:r>
          </a:p>
          <a:p>
            <a:pPr lvl="1"/>
            <a:r>
              <a:rPr lang="en-US" dirty="0" smtClean="0"/>
              <a:t>Note: unsupervised clustering does not aim to be discriminative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Fitting and alignment</a:t>
            </a:r>
          </a:p>
          <a:p>
            <a:pPr lvl="1"/>
            <a:r>
              <a:rPr lang="en-US" dirty="0" smtClean="0"/>
              <a:t>One more algorithm: ICP</a:t>
            </a:r>
          </a:p>
          <a:p>
            <a:pPr lvl="1"/>
            <a:r>
              <a:rPr lang="en-US" dirty="0" smtClean="0"/>
              <a:t>Review of all the algorithms</a:t>
            </a:r>
          </a:p>
          <a:p>
            <a:endParaRPr lang="en-US" dirty="0" smtClean="0"/>
          </a:p>
          <a:p>
            <a:r>
              <a:rPr lang="en-US" dirty="0" smtClean="0"/>
              <a:t>Clustering algorithms</a:t>
            </a:r>
          </a:p>
          <a:p>
            <a:pPr lvl="1"/>
            <a:r>
              <a:rPr lang="en-US" dirty="0" smtClean="0"/>
              <a:t>K-means</a:t>
            </a:r>
          </a:p>
          <a:p>
            <a:pPr lvl="1"/>
            <a:r>
              <a:rPr lang="en-US" dirty="0" smtClean="0"/>
              <a:t>Hierarchical clustering</a:t>
            </a:r>
          </a:p>
          <a:p>
            <a:pPr lvl="1"/>
            <a:r>
              <a:rPr lang="en-US" dirty="0" smtClean="0"/>
              <a:t>Spectral clustering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choose the number of clusters?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Validation set</a:t>
            </a:r>
          </a:p>
          <a:p>
            <a:pPr lvl="1"/>
            <a:r>
              <a:rPr lang="en-US" dirty="0" smtClean="0"/>
              <a:t>Try different numbers of clusters and look at performance</a:t>
            </a:r>
          </a:p>
          <a:p>
            <a:pPr lvl="2"/>
            <a:r>
              <a:rPr lang="en-US" dirty="0" smtClean="0"/>
              <a:t>When building dictionaries (discussed later), more clusters typically work better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hlinkClick r:id="rId2"/>
              </a:rPr>
              <a:t> http://home.dei.polimi.it/matteucc/Clustering/tutorial_html/AppletKM.html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hlinkClick r:id="rId3"/>
              </a:rPr>
              <a:t>http://www.cs.washington.edu/research/imagedatabase/demo/kmcluster/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914400" y="2069068"/>
            <a:ext cx="185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914400" y="3059668"/>
            <a:ext cx="185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 clustering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Good</a:t>
            </a:r>
          </a:p>
          <a:p>
            <a:r>
              <a:rPr lang="en-US" sz="2400" dirty="0" smtClean="0"/>
              <a:t>Finds cluster centers that minimize conditional variance (good representation of data)</a:t>
            </a:r>
          </a:p>
          <a:p>
            <a:r>
              <a:rPr lang="en-US" sz="2400" dirty="0" smtClean="0"/>
              <a:t>Simple to implement, widespread application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/>
              <a:t>Bad</a:t>
            </a:r>
            <a:endParaRPr lang="en-US" sz="2400" dirty="0" smtClean="0"/>
          </a:p>
          <a:p>
            <a:r>
              <a:rPr lang="en-US" sz="2400" dirty="0" smtClean="0"/>
              <a:t>Prone to local minima</a:t>
            </a:r>
          </a:p>
          <a:p>
            <a:r>
              <a:rPr lang="en-US" sz="2400" dirty="0" smtClean="0"/>
              <a:t>Need to choose K</a:t>
            </a:r>
          </a:p>
          <a:p>
            <a:r>
              <a:rPr lang="en-US" sz="2400" dirty="0" smtClean="0"/>
              <a:t>All clusters have the same parameters (e.g., distance measure is non-adaptive)</a:t>
            </a:r>
          </a:p>
          <a:p>
            <a:r>
              <a:rPr lang="en-US" sz="2400" dirty="0" smtClean="0"/>
              <a:t>Can be slow: each iteration is O(</a:t>
            </a:r>
            <a:r>
              <a:rPr lang="en-US" sz="2400" dirty="0" err="1" smtClean="0"/>
              <a:t>KNd</a:t>
            </a:r>
            <a:r>
              <a:rPr lang="en-US" sz="2400" dirty="0" smtClean="0"/>
              <a:t>) for N d-dimensional points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Visual Dictionaries</a:t>
            </a:r>
            <a:endParaRPr lang="en-US" dirty="0"/>
          </a:p>
        </p:txBody>
      </p:sp>
      <p:sp>
        <p:nvSpPr>
          <p:cNvPr id="328" name="Content Placeholder 327"/>
          <p:cNvSpPr>
            <a:spLocks noGrp="1"/>
          </p:cNvSpPr>
          <p:nvPr>
            <p:ph idx="1"/>
          </p:nvPr>
        </p:nvSpPr>
        <p:spPr>
          <a:xfrm>
            <a:off x="228600" y="990600"/>
            <a:ext cx="3733800" cy="56388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Sample patches from a database</a:t>
            </a:r>
          </a:p>
          <a:p>
            <a:pPr marL="914400" lvl="1" indent="-514350"/>
            <a:r>
              <a:rPr lang="en-US" dirty="0" smtClean="0"/>
              <a:t>E.g., 128 dimensional SIFT vectors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Cluster the patches</a:t>
            </a:r>
          </a:p>
          <a:p>
            <a:pPr marL="914400" lvl="1" indent="-514350"/>
            <a:r>
              <a:rPr lang="en-US" dirty="0" smtClean="0"/>
              <a:t>Cluster centers are the dictionary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a codeword (number) to each new patch, according to the nearest cluster</a:t>
            </a:r>
            <a:endParaRPr lang="en-US" dirty="0"/>
          </a:p>
        </p:txBody>
      </p:sp>
      <p:grpSp>
        <p:nvGrpSpPr>
          <p:cNvPr id="3" name="Group 150"/>
          <p:cNvGrpSpPr>
            <a:grpSpLocks noChangeAspect="1"/>
          </p:cNvGrpSpPr>
          <p:nvPr/>
        </p:nvGrpSpPr>
        <p:grpSpPr>
          <a:xfrm>
            <a:off x="4207416" y="1066800"/>
            <a:ext cx="4936584" cy="1905000"/>
            <a:chOff x="457200" y="1752600"/>
            <a:chExt cx="8305800" cy="3205162"/>
          </a:xfrm>
        </p:grpSpPr>
        <p:pic>
          <p:nvPicPr>
            <p:cNvPr id="4" name="Picture 2" descr="115_15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814512"/>
              <a:ext cx="4191000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249"/>
            <p:cNvGrpSpPr>
              <a:grpSpLocks/>
            </p:cNvGrpSpPr>
            <p:nvPr/>
          </p:nvGrpSpPr>
          <p:grpSpPr bwMode="auto">
            <a:xfrm>
              <a:off x="906463" y="1752600"/>
              <a:ext cx="3584575" cy="2511425"/>
              <a:chOff x="571" y="249"/>
              <a:chExt cx="2258" cy="1582"/>
            </a:xfrm>
          </p:grpSpPr>
          <p:sp>
            <p:nvSpPr>
              <p:cNvPr id="6" name="Oval 130"/>
              <p:cNvSpPr>
                <a:spLocks noChangeArrowheads="1"/>
              </p:cNvSpPr>
              <p:nvPr/>
            </p:nvSpPr>
            <p:spPr bwMode="auto">
              <a:xfrm rot="613854">
                <a:off x="2197" y="253"/>
                <a:ext cx="632" cy="326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Oval 121"/>
              <p:cNvSpPr>
                <a:spLocks noChangeArrowheads="1"/>
              </p:cNvSpPr>
              <p:nvPr/>
            </p:nvSpPr>
            <p:spPr bwMode="auto">
              <a:xfrm rot="613854">
                <a:off x="571" y="863"/>
                <a:ext cx="184" cy="141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Oval 122"/>
              <p:cNvSpPr>
                <a:spLocks noChangeArrowheads="1"/>
              </p:cNvSpPr>
              <p:nvPr/>
            </p:nvSpPr>
            <p:spPr bwMode="auto">
              <a:xfrm rot="613854">
                <a:off x="1945" y="973"/>
                <a:ext cx="298" cy="471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Oval 123"/>
              <p:cNvSpPr>
                <a:spLocks noChangeArrowheads="1"/>
              </p:cNvSpPr>
              <p:nvPr/>
            </p:nvSpPr>
            <p:spPr bwMode="auto">
              <a:xfrm rot="613854">
                <a:off x="1696" y="818"/>
                <a:ext cx="344" cy="900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124"/>
              <p:cNvSpPr>
                <a:spLocks noChangeArrowheads="1"/>
              </p:cNvSpPr>
              <p:nvPr/>
            </p:nvSpPr>
            <p:spPr bwMode="auto">
              <a:xfrm rot="1593798">
                <a:off x="607" y="249"/>
                <a:ext cx="462" cy="860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125"/>
              <p:cNvSpPr>
                <a:spLocks noChangeArrowheads="1"/>
              </p:cNvSpPr>
              <p:nvPr/>
            </p:nvSpPr>
            <p:spPr bwMode="auto">
              <a:xfrm rot="613854">
                <a:off x="2256" y="1152"/>
                <a:ext cx="184" cy="18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126"/>
              <p:cNvSpPr>
                <a:spLocks noChangeArrowheads="1"/>
              </p:cNvSpPr>
              <p:nvPr/>
            </p:nvSpPr>
            <p:spPr bwMode="auto">
              <a:xfrm rot="613854">
                <a:off x="1967" y="1615"/>
                <a:ext cx="320" cy="216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127"/>
              <p:cNvSpPr>
                <a:spLocks noChangeArrowheads="1"/>
              </p:cNvSpPr>
              <p:nvPr/>
            </p:nvSpPr>
            <p:spPr bwMode="auto">
              <a:xfrm rot="613854">
                <a:off x="2217" y="834"/>
                <a:ext cx="219" cy="153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128"/>
              <p:cNvSpPr>
                <a:spLocks noChangeArrowheads="1"/>
              </p:cNvSpPr>
              <p:nvPr/>
            </p:nvSpPr>
            <p:spPr bwMode="auto">
              <a:xfrm rot="613854">
                <a:off x="2125" y="1522"/>
                <a:ext cx="184" cy="18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129"/>
              <p:cNvSpPr>
                <a:spLocks noChangeArrowheads="1"/>
              </p:cNvSpPr>
              <p:nvPr/>
            </p:nvSpPr>
            <p:spPr bwMode="auto">
              <a:xfrm rot="613854">
                <a:off x="2214" y="1306"/>
                <a:ext cx="184" cy="225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131"/>
              <p:cNvSpPr>
                <a:spLocks noChangeArrowheads="1"/>
              </p:cNvSpPr>
              <p:nvPr/>
            </p:nvSpPr>
            <p:spPr bwMode="auto">
              <a:xfrm rot="613854">
                <a:off x="2447" y="1261"/>
                <a:ext cx="184" cy="336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32"/>
              <p:cNvSpPr>
                <a:spLocks noChangeArrowheads="1"/>
              </p:cNvSpPr>
              <p:nvPr/>
            </p:nvSpPr>
            <p:spPr bwMode="auto">
              <a:xfrm rot="613854">
                <a:off x="1226" y="395"/>
                <a:ext cx="275" cy="683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145"/>
              <p:cNvSpPr>
                <a:spLocks noChangeArrowheads="1"/>
              </p:cNvSpPr>
              <p:nvPr/>
            </p:nvSpPr>
            <p:spPr bwMode="auto">
              <a:xfrm rot="1985307">
                <a:off x="726" y="622"/>
                <a:ext cx="156" cy="137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146"/>
              <p:cNvSpPr>
                <a:spLocks noChangeArrowheads="1"/>
              </p:cNvSpPr>
              <p:nvPr/>
            </p:nvSpPr>
            <p:spPr bwMode="auto">
              <a:xfrm rot="1985307">
                <a:off x="860" y="308"/>
                <a:ext cx="156" cy="137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147"/>
              <p:cNvSpPr>
                <a:spLocks noChangeArrowheads="1"/>
              </p:cNvSpPr>
              <p:nvPr/>
            </p:nvSpPr>
            <p:spPr bwMode="auto">
              <a:xfrm rot="1985307">
                <a:off x="1807" y="1355"/>
                <a:ext cx="156" cy="137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48"/>
              <p:cNvSpPr>
                <a:spLocks noChangeArrowheads="1"/>
              </p:cNvSpPr>
              <p:nvPr/>
            </p:nvSpPr>
            <p:spPr bwMode="auto">
              <a:xfrm rot="1985307">
                <a:off x="1746" y="1135"/>
                <a:ext cx="156" cy="137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149"/>
              <p:cNvSpPr>
                <a:spLocks noChangeArrowheads="1"/>
              </p:cNvSpPr>
              <p:nvPr/>
            </p:nvSpPr>
            <p:spPr bwMode="auto">
              <a:xfrm rot="1985307">
                <a:off x="2250" y="1040"/>
                <a:ext cx="194" cy="111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150"/>
              <p:cNvSpPr>
                <a:spLocks noChangeArrowheads="1"/>
              </p:cNvSpPr>
              <p:nvPr/>
            </p:nvSpPr>
            <p:spPr bwMode="auto">
              <a:xfrm rot="1985307">
                <a:off x="913" y="475"/>
                <a:ext cx="156" cy="137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51"/>
              <p:cNvSpPr>
                <a:spLocks noChangeArrowheads="1"/>
              </p:cNvSpPr>
              <p:nvPr/>
            </p:nvSpPr>
            <p:spPr bwMode="auto">
              <a:xfrm rot="1985307">
                <a:off x="761" y="771"/>
                <a:ext cx="156" cy="137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152"/>
              <p:cNvSpPr>
                <a:spLocks noChangeArrowheads="1"/>
              </p:cNvSpPr>
              <p:nvPr/>
            </p:nvSpPr>
            <p:spPr bwMode="auto">
              <a:xfrm rot="1985307">
                <a:off x="784" y="452"/>
                <a:ext cx="156" cy="137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153"/>
              <p:cNvSpPr>
                <a:spLocks noChangeArrowheads="1"/>
              </p:cNvSpPr>
              <p:nvPr/>
            </p:nvSpPr>
            <p:spPr bwMode="auto">
              <a:xfrm rot="1985307">
                <a:off x="1829" y="999"/>
                <a:ext cx="156" cy="137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5029200" y="1814512"/>
              <a:ext cx="3733800" cy="3124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" name="Group 252"/>
            <p:cNvGrpSpPr>
              <a:grpSpLocks/>
            </p:cNvGrpSpPr>
            <p:nvPr/>
          </p:nvGrpSpPr>
          <p:grpSpPr bwMode="auto">
            <a:xfrm>
              <a:off x="1050925" y="1947862"/>
              <a:ext cx="7559675" cy="2228850"/>
              <a:chOff x="662" y="372"/>
              <a:chExt cx="4762" cy="1404"/>
            </a:xfrm>
          </p:grpSpPr>
          <p:sp>
            <p:nvSpPr>
              <p:cNvPr id="29" name="Line 154"/>
              <p:cNvSpPr>
                <a:spLocks noChangeShapeType="1"/>
              </p:cNvSpPr>
              <p:nvPr/>
            </p:nvSpPr>
            <p:spPr bwMode="auto">
              <a:xfrm>
                <a:off x="1920" y="1056"/>
                <a:ext cx="3504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4"/>
              <p:cNvSpPr>
                <a:spLocks noChangeShapeType="1"/>
              </p:cNvSpPr>
              <p:nvPr/>
            </p:nvSpPr>
            <p:spPr bwMode="auto">
              <a:xfrm flipV="1">
                <a:off x="2112" y="1698"/>
                <a:ext cx="2223" cy="78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33"/>
              <p:cNvSpPr>
                <a:spLocks noChangeShapeType="1"/>
              </p:cNvSpPr>
              <p:nvPr/>
            </p:nvSpPr>
            <p:spPr bwMode="auto">
              <a:xfrm flipV="1">
                <a:off x="2544" y="1281"/>
                <a:ext cx="1420" cy="159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34"/>
              <p:cNvSpPr>
                <a:spLocks noChangeShapeType="1"/>
              </p:cNvSpPr>
              <p:nvPr/>
            </p:nvSpPr>
            <p:spPr bwMode="auto">
              <a:xfrm>
                <a:off x="2208" y="1632"/>
                <a:ext cx="2087" cy="8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35"/>
              <p:cNvSpPr>
                <a:spLocks noChangeShapeType="1"/>
              </p:cNvSpPr>
              <p:nvPr/>
            </p:nvSpPr>
            <p:spPr bwMode="auto">
              <a:xfrm flipV="1">
                <a:off x="2304" y="1349"/>
                <a:ext cx="1670" cy="91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36"/>
              <p:cNvSpPr>
                <a:spLocks noChangeShapeType="1"/>
              </p:cNvSpPr>
              <p:nvPr/>
            </p:nvSpPr>
            <p:spPr bwMode="auto">
              <a:xfrm flipV="1">
                <a:off x="2352" y="1096"/>
                <a:ext cx="1821" cy="152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37"/>
              <p:cNvSpPr>
                <a:spLocks noChangeShapeType="1"/>
              </p:cNvSpPr>
              <p:nvPr/>
            </p:nvSpPr>
            <p:spPr bwMode="auto">
              <a:xfrm flipV="1">
                <a:off x="2352" y="587"/>
                <a:ext cx="1427" cy="325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38"/>
              <p:cNvSpPr>
                <a:spLocks noChangeShapeType="1"/>
              </p:cNvSpPr>
              <p:nvPr/>
            </p:nvSpPr>
            <p:spPr bwMode="auto">
              <a:xfrm>
                <a:off x="2496" y="432"/>
                <a:ext cx="1245" cy="35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39"/>
              <p:cNvSpPr>
                <a:spLocks noChangeShapeType="1"/>
              </p:cNvSpPr>
              <p:nvPr/>
            </p:nvSpPr>
            <p:spPr bwMode="auto">
              <a:xfrm flipV="1">
                <a:off x="2112" y="1041"/>
                <a:ext cx="1837" cy="159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40"/>
              <p:cNvSpPr>
                <a:spLocks noChangeShapeType="1"/>
              </p:cNvSpPr>
              <p:nvPr/>
            </p:nvSpPr>
            <p:spPr bwMode="auto">
              <a:xfrm flipV="1">
                <a:off x="1872" y="854"/>
                <a:ext cx="2413" cy="394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41"/>
              <p:cNvSpPr>
                <a:spLocks noChangeShapeType="1"/>
              </p:cNvSpPr>
              <p:nvPr/>
            </p:nvSpPr>
            <p:spPr bwMode="auto">
              <a:xfrm flipV="1">
                <a:off x="1344" y="539"/>
                <a:ext cx="3284" cy="181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42"/>
              <p:cNvSpPr>
                <a:spLocks noChangeShapeType="1"/>
              </p:cNvSpPr>
              <p:nvPr/>
            </p:nvSpPr>
            <p:spPr bwMode="auto">
              <a:xfrm>
                <a:off x="864" y="672"/>
                <a:ext cx="3929" cy="962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143"/>
              <p:cNvSpPr>
                <a:spLocks noChangeShapeType="1"/>
              </p:cNvSpPr>
              <p:nvPr/>
            </p:nvSpPr>
            <p:spPr bwMode="auto">
              <a:xfrm>
                <a:off x="662" y="937"/>
                <a:ext cx="3823" cy="713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55"/>
              <p:cNvSpPr>
                <a:spLocks noChangeShapeType="1"/>
              </p:cNvSpPr>
              <p:nvPr/>
            </p:nvSpPr>
            <p:spPr bwMode="auto">
              <a:xfrm flipV="1">
                <a:off x="2342" y="1032"/>
                <a:ext cx="1731" cy="6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56"/>
              <p:cNvSpPr>
                <a:spLocks noChangeShapeType="1"/>
              </p:cNvSpPr>
              <p:nvPr/>
            </p:nvSpPr>
            <p:spPr bwMode="auto">
              <a:xfrm flipV="1">
                <a:off x="1811" y="652"/>
                <a:ext cx="2398" cy="553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57"/>
              <p:cNvSpPr>
                <a:spLocks noChangeShapeType="1"/>
              </p:cNvSpPr>
              <p:nvPr/>
            </p:nvSpPr>
            <p:spPr bwMode="auto">
              <a:xfrm flipV="1">
                <a:off x="1887" y="1167"/>
                <a:ext cx="2087" cy="265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58"/>
              <p:cNvSpPr>
                <a:spLocks noChangeShapeType="1"/>
              </p:cNvSpPr>
              <p:nvPr/>
            </p:nvSpPr>
            <p:spPr bwMode="auto">
              <a:xfrm>
                <a:off x="833" y="849"/>
                <a:ext cx="3754" cy="895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59"/>
              <p:cNvSpPr>
                <a:spLocks noChangeShapeType="1"/>
              </p:cNvSpPr>
              <p:nvPr/>
            </p:nvSpPr>
            <p:spPr bwMode="auto">
              <a:xfrm>
                <a:off x="788" y="697"/>
                <a:ext cx="4072" cy="887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60"/>
              <p:cNvSpPr>
                <a:spLocks noChangeShapeType="1"/>
              </p:cNvSpPr>
              <p:nvPr/>
            </p:nvSpPr>
            <p:spPr bwMode="auto">
              <a:xfrm>
                <a:off x="985" y="546"/>
                <a:ext cx="3573" cy="955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61"/>
              <p:cNvSpPr>
                <a:spLocks noChangeShapeType="1"/>
              </p:cNvSpPr>
              <p:nvPr/>
            </p:nvSpPr>
            <p:spPr bwMode="auto">
              <a:xfrm>
                <a:off x="856" y="515"/>
                <a:ext cx="3633" cy="811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62"/>
              <p:cNvSpPr>
                <a:spLocks noChangeShapeType="1"/>
              </p:cNvSpPr>
              <p:nvPr/>
            </p:nvSpPr>
            <p:spPr bwMode="auto">
              <a:xfrm>
                <a:off x="940" y="372"/>
                <a:ext cx="3496" cy="728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251"/>
            <p:cNvGrpSpPr>
              <a:grpSpLocks/>
            </p:cNvGrpSpPr>
            <p:nvPr/>
          </p:nvGrpSpPr>
          <p:grpSpPr bwMode="auto">
            <a:xfrm>
              <a:off x="5926138" y="2190750"/>
              <a:ext cx="2684462" cy="1966912"/>
              <a:chOff x="3733" y="525"/>
              <a:chExt cx="1691" cy="1239"/>
            </a:xfrm>
          </p:grpSpPr>
          <p:sp>
            <p:nvSpPr>
              <p:cNvPr id="51" name="Oval 9"/>
              <p:cNvSpPr>
                <a:spLocks noChangeArrowheads="1"/>
              </p:cNvSpPr>
              <p:nvPr/>
            </p:nvSpPr>
            <p:spPr bwMode="auto">
              <a:xfrm>
                <a:off x="3961" y="1156"/>
                <a:ext cx="23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11"/>
              <p:cNvSpPr>
                <a:spLocks noChangeArrowheads="1"/>
              </p:cNvSpPr>
              <p:nvPr/>
            </p:nvSpPr>
            <p:spPr bwMode="auto">
              <a:xfrm>
                <a:off x="3733" y="783"/>
                <a:ext cx="22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21"/>
              <p:cNvSpPr>
                <a:spLocks noChangeArrowheads="1"/>
              </p:cNvSpPr>
              <p:nvPr/>
            </p:nvSpPr>
            <p:spPr bwMode="auto">
              <a:xfrm>
                <a:off x="4304" y="1624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22"/>
              <p:cNvSpPr>
                <a:spLocks noChangeArrowheads="1"/>
              </p:cNvSpPr>
              <p:nvPr/>
            </p:nvSpPr>
            <p:spPr bwMode="auto">
              <a:xfrm>
                <a:off x="4578" y="1741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32"/>
              <p:cNvSpPr>
                <a:spLocks noChangeArrowheads="1"/>
              </p:cNvSpPr>
              <p:nvPr/>
            </p:nvSpPr>
            <p:spPr bwMode="auto">
              <a:xfrm>
                <a:off x="4784" y="1624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35"/>
              <p:cNvSpPr>
                <a:spLocks noChangeArrowheads="1"/>
              </p:cNvSpPr>
              <p:nvPr/>
            </p:nvSpPr>
            <p:spPr bwMode="auto">
              <a:xfrm>
                <a:off x="3961" y="1273"/>
                <a:ext cx="23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37"/>
              <p:cNvSpPr>
                <a:spLocks noChangeArrowheads="1"/>
              </p:cNvSpPr>
              <p:nvPr/>
            </p:nvSpPr>
            <p:spPr bwMode="auto">
              <a:xfrm>
                <a:off x="3961" y="1343"/>
                <a:ext cx="23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43"/>
              <p:cNvSpPr>
                <a:spLocks noChangeArrowheads="1"/>
              </p:cNvSpPr>
              <p:nvPr/>
            </p:nvSpPr>
            <p:spPr bwMode="auto">
              <a:xfrm>
                <a:off x="4167" y="1086"/>
                <a:ext cx="23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44"/>
              <p:cNvSpPr>
                <a:spLocks noChangeArrowheads="1"/>
              </p:cNvSpPr>
              <p:nvPr/>
            </p:nvSpPr>
            <p:spPr bwMode="auto">
              <a:xfrm>
                <a:off x="4075" y="1016"/>
                <a:ext cx="23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50"/>
              <p:cNvSpPr>
                <a:spLocks noChangeArrowheads="1"/>
              </p:cNvSpPr>
              <p:nvPr/>
            </p:nvSpPr>
            <p:spPr bwMode="auto">
              <a:xfrm>
                <a:off x="4555" y="1484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63"/>
              <p:cNvSpPr>
                <a:spLocks noChangeArrowheads="1"/>
              </p:cNvSpPr>
              <p:nvPr/>
            </p:nvSpPr>
            <p:spPr bwMode="auto">
              <a:xfrm>
                <a:off x="4624" y="525"/>
                <a:ext cx="23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73"/>
              <p:cNvSpPr>
                <a:spLocks noChangeArrowheads="1"/>
              </p:cNvSpPr>
              <p:nvPr/>
            </p:nvSpPr>
            <p:spPr bwMode="auto">
              <a:xfrm>
                <a:off x="4418" y="1086"/>
                <a:ext cx="23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74"/>
              <p:cNvSpPr>
                <a:spLocks noChangeArrowheads="1"/>
              </p:cNvSpPr>
              <p:nvPr/>
            </p:nvSpPr>
            <p:spPr bwMode="auto">
              <a:xfrm>
                <a:off x="3961" y="1016"/>
                <a:ext cx="23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85"/>
              <p:cNvSpPr>
                <a:spLocks noChangeArrowheads="1"/>
              </p:cNvSpPr>
              <p:nvPr/>
            </p:nvSpPr>
            <p:spPr bwMode="auto">
              <a:xfrm>
                <a:off x="4464" y="1647"/>
                <a:ext cx="23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87"/>
              <p:cNvSpPr>
                <a:spLocks noChangeArrowheads="1"/>
              </p:cNvSpPr>
              <p:nvPr/>
            </p:nvSpPr>
            <p:spPr bwMode="auto">
              <a:xfrm>
                <a:off x="4853" y="1577"/>
                <a:ext cx="22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95"/>
              <p:cNvSpPr>
                <a:spLocks noChangeArrowheads="1"/>
              </p:cNvSpPr>
              <p:nvPr/>
            </p:nvSpPr>
            <p:spPr bwMode="auto">
              <a:xfrm>
                <a:off x="4190" y="642"/>
                <a:ext cx="23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00"/>
              <p:cNvSpPr>
                <a:spLocks noChangeArrowheads="1"/>
              </p:cNvSpPr>
              <p:nvPr/>
            </p:nvSpPr>
            <p:spPr bwMode="auto">
              <a:xfrm>
                <a:off x="4258" y="853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105"/>
              <p:cNvSpPr>
                <a:spLocks noChangeArrowheads="1"/>
              </p:cNvSpPr>
              <p:nvPr/>
            </p:nvSpPr>
            <p:spPr bwMode="auto">
              <a:xfrm>
                <a:off x="3778" y="572"/>
                <a:ext cx="23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109"/>
              <p:cNvSpPr>
                <a:spLocks noChangeArrowheads="1"/>
              </p:cNvSpPr>
              <p:nvPr/>
            </p:nvSpPr>
            <p:spPr bwMode="auto">
              <a:xfrm>
                <a:off x="4464" y="1320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165"/>
              <p:cNvSpPr>
                <a:spLocks noChangeArrowheads="1"/>
              </p:cNvSpPr>
              <p:nvPr/>
            </p:nvSpPr>
            <p:spPr bwMode="auto">
              <a:xfrm>
                <a:off x="4350" y="1694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248"/>
              <p:cNvSpPr>
                <a:spLocks noChangeArrowheads="1"/>
              </p:cNvSpPr>
              <p:nvPr/>
            </p:nvSpPr>
            <p:spPr bwMode="auto">
              <a:xfrm>
                <a:off x="5401" y="1040"/>
                <a:ext cx="23" cy="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" name="Group 253"/>
            <p:cNvGrpSpPr>
              <a:grpSpLocks/>
            </p:cNvGrpSpPr>
            <p:nvPr/>
          </p:nvGrpSpPr>
          <p:grpSpPr bwMode="auto">
            <a:xfrm>
              <a:off x="5562600" y="2043112"/>
              <a:ext cx="3011488" cy="2824163"/>
              <a:chOff x="3504" y="432"/>
              <a:chExt cx="1897" cy="1779"/>
            </a:xfrm>
          </p:grpSpPr>
          <p:grpSp>
            <p:nvGrpSpPr>
              <p:cNvPr id="73" name="Group 254"/>
              <p:cNvGrpSpPr>
                <a:grpSpLocks/>
              </p:cNvGrpSpPr>
              <p:nvPr/>
            </p:nvGrpSpPr>
            <p:grpSpPr bwMode="auto">
              <a:xfrm>
                <a:off x="3710" y="479"/>
                <a:ext cx="1668" cy="1425"/>
                <a:chOff x="3710" y="479"/>
                <a:chExt cx="1668" cy="1425"/>
              </a:xfrm>
            </p:grpSpPr>
            <p:sp>
              <p:nvSpPr>
                <p:cNvPr id="131" name="Oval 255"/>
                <p:cNvSpPr>
                  <a:spLocks noChangeArrowheads="1"/>
                </p:cNvSpPr>
                <p:nvPr/>
              </p:nvSpPr>
              <p:spPr bwMode="auto">
                <a:xfrm>
                  <a:off x="3755" y="1297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Oval 256"/>
                <p:cNvSpPr>
                  <a:spLocks noChangeArrowheads="1"/>
                </p:cNvSpPr>
                <p:nvPr/>
              </p:nvSpPr>
              <p:spPr bwMode="auto">
                <a:xfrm>
                  <a:off x="4327" y="1881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Oval 257"/>
                <p:cNvSpPr>
                  <a:spLocks noChangeArrowheads="1"/>
                </p:cNvSpPr>
                <p:nvPr/>
              </p:nvSpPr>
              <p:spPr bwMode="auto">
                <a:xfrm>
                  <a:off x="4281" y="1554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Oval 258"/>
                <p:cNvSpPr>
                  <a:spLocks noChangeArrowheads="1"/>
                </p:cNvSpPr>
                <p:nvPr/>
              </p:nvSpPr>
              <p:spPr bwMode="auto">
                <a:xfrm>
                  <a:off x="4213" y="1694"/>
                  <a:ext cx="22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Oval 259"/>
                <p:cNvSpPr>
                  <a:spLocks noChangeArrowheads="1"/>
                </p:cNvSpPr>
                <p:nvPr/>
              </p:nvSpPr>
              <p:spPr bwMode="auto">
                <a:xfrm>
                  <a:off x="4235" y="1554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Oval 260"/>
                <p:cNvSpPr>
                  <a:spLocks noChangeArrowheads="1"/>
                </p:cNvSpPr>
                <p:nvPr/>
              </p:nvSpPr>
              <p:spPr bwMode="auto">
                <a:xfrm>
                  <a:off x="4921" y="1741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261"/>
                <p:cNvSpPr>
                  <a:spLocks noChangeArrowheads="1"/>
                </p:cNvSpPr>
                <p:nvPr/>
              </p:nvSpPr>
              <p:spPr bwMode="auto">
                <a:xfrm>
                  <a:off x="3710" y="712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Oval 262"/>
                <p:cNvSpPr>
                  <a:spLocks noChangeArrowheads="1"/>
                </p:cNvSpPr>
                <p:nvPr/>
              </p:nvSpPr>
              <p:spPr bwMode="auto">
                <a:xfrm>
                  <a:off x="4693" y="1110"/>
                  <a:ext cx="22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Oval 263"/>
                <p:cNvSpPr>
                  <a:spLocks noChangeArrowheads="1"/>
                </p:cNvSpPr>
                <p:nvPr/>
              </p:nvSpPr>
              <p:spPr bwMode="auto">
                <a:xfrm>
                  <a:off x="3801" y="829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Oval 264"/>
                <p:cNvSpPr>
                  <a:spLocks noChangeArrowheads="1"/>
                </p:cNvSpPr>
                <p:nvPr/>
              </p:nvSpPr>
              <p:spPr bwMode="auto">
                <a:xfrm>
                  <a:off x="4761" y="619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Oval 265"/>
                <p:cNvSpPr>
                  <a:spLocks noChangeArrowheads="1"/>
                </p:cNvSpPr>
                <p:nvPr/>
              </p:nvSpPr>
              <p:spPr bwMode="auto">
                <a:xfrm>
                  <a:off x="4464" y="1460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266"/>
                <p:cNvSpPr>
                  <a:spLocks noChangeArrowheads="1"/>
                </p:cNvSpPr>
                <p:nvPr/>
              </p:nvSpPr>
              <p:spPr bwMode="auto">
                <a:xfrm>
                  <a:off x="4875" y="923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Oval 267"/>
                <p:cNvSpPr>
                  <a:spLocks noChangeArrowheads="1"/>
                </p:cNvSpPr>
                <p:nvPr/>
              </p:nvSpPr>
              <p:spPr bwMode="auto">
                <a:xfrm>
                  <a:off x="4830" y="853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Oval 268"/>
                <p:cNvSpPr>
                  <a:spLocks noChangeArrowheads="1"/>
                </p:cNvSpPr>
                <p:nvPr/>
              </p:nvSpPr>
              <p:spPr bwMode="auto">
                <a:xfrm>
                  <a:off x="4213" y="923"/>
                  <a:ext cx="22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Oval 269"/>
                <p:cNvSpPr>
                  <a:spLocks noChangeArrowheads="1"/>
                </p:cNvSpPr>
                <p:nvPr/>
              </p:nvSpPr>
              <p:spPr bwMode="auto">
                <a:xfrm>
                  <a:off x="4304" y="969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Oval 270"/>
                <p:cNvSpPr>
                  <a:spLocks noChangeArrowheads="1"/>
                </p:cNvSpPr>
                <p:nvPr/>
              </p:nvSpPr>
              <p:spPr bwMode="auto">
                <a:xfrm>
                  <a:off x="4761" y="736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271"/>
                <p:cNvSpPr>
                  <a:spLocks noChangeArrowheads="1"/>
                </p:cNvSpPr>
                <p:nvPr/>
              </p:nvSpPr>
              <p:spPr bwMode="auto">
                <a:xfrm>
                  <a:off x="4715" y="502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272"/>
                <p:cNvSpPr>
                  <a:spLocks noChangeArrowheads="1"/>
                </p:cNvSpPr>
                <p:nvPr/>
              </p:nvSpPr>
              <p:spPr bwMode="auto">
                <a:xfrm>
                  <a:off x="4533" y="479"/>
                  <a:ext cx="22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Oval 273"/>
                <p:cNvSpPr>
                  <a:spLocks noChangeArrowheads="1"/>
                </p:cNvSpPr>
                <p:nvPr/>
              </p:nvSpPr>
              <p:spPr bwMode="auto">
                <a:xfrm>
                  <a:off x="5355" y="1133"/>
                  <a:ext cx="23" cy="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Oval 274"/>
                <p:cNvSpPr>
                  <a:spLocks noChangeArrowheads="1"/>
                </p:cNvSpPr>
                <p:nvPr/>
              </p:nvSpPr>
              <p:spPr bwMode="auto">
                <a:xfrm>
                  <a:off x="5035" y="969"/>
                  <a:ext cx="23" cy="24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275"/>
              <p:cNvGrpSpPr>
                <a:grpSpLocks/>
              </p:cNvGrpSpPr>
              <p:nvPr/>
            </p:nvGrpSpPr>
            <p:grpSpPr bwMode="auto">
              <a:xfrm>
                <a:off x="3504" y="432"/>
                <a:ext cx="1897" cy="1779"/>
                <a:chOff x="3504" y="432"/>
                <a:chExt cx="1897" cy="1779"/>
              </a:xfrm>
            </p:grpSpPr>
            <p:grpSp>
              <p:nvGrpSpPr>
                <p:cNvPr id="75" name="Group 276"/>
                <p:cNvGrpSpPr>
                  <a:grpSpLocks/>
                </p:cNvGrpSpPr>
                <p:nvPr/>
              </p:nvGrpSpPr>
              <p:grpSpPr bwMode="auto">
                <a:xfrm>
                  <a:off x="4075" y="432"/>
                  <a:ext cx="1075" cy="1355"/>
                  <a:chOff x="4075" y="432"/>
                  <a:chExt cx="1075" cy="1355"/>
                </a:xfrm>
              </p:grpSpPr>
              <p:sp>
                <p:nvSpPr>
                  <p:cNvPr id="122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4761" y="1764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4533" y="1437"/>
                    <a:ext cx="22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4693" y="806"/>
                    <a:ext cx="22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4555" y="689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5127" y="1063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Oval 282"/>
                  <p:cNvSpPr>
                    <a:spLocks noChangeArrowheads="1"/>
                  </p:cNvSpPr>
                  <p:nvPr/>
                </p:nvSpPr>
                <p:spPr bwMode="auto">
                  <a:xfrm>
                    <a:off x="4304" y="1086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4075" y="1273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4578" y="432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572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" name="Group 286"/>
                <p:cNvGrpSpPr>
                  <a:grpSpLocks/>
                </p:cNvGrpSpPr>
                <p:nvPr/>
              </p:nvGrpSpPr>
              <p:grpSpPr bwMode="auto">
                <a:xfrm>
                  <a:off x="3550" y="502"/>
                  <a:ext cx="1463" cy="1613"/>
                  <a:chOff x="3550" y="502"/>
                  <a:chExt cx="1463" cy="1613"/>
                </a:xfrm>
              </p:grpSpPr>
              <p:sp>
                <p:nvSpPr>
                  <p:cNvPr id="107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4235" y="1904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" name="Oval 288"/>
                  <p:cNvSpPr>
                    <a:spLocks noChangeArrowheads="1"/>
                  </p:cNvSpPr>
                  <p:nvPr/>
                </p:nvSpPr>
                <p:spPr bwMode="auto">
                  <a:xfrm>
                    <a:off x="4304" y="1928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" name="Oval 289"/>
                  <p:cNvSpPr>
                    <a:spLocks noChangeArrowheads="1"/>
                  </p:cNvSpPr>
                  <p:nvPr/>
                </p:nvSpPr>
                <p:spPr bwMode="auto">
                  <a:xfrm>
                    <a:off x="4441" y="1741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Oval 290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1367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291"/>
                  <p:cNvSpPr>
                    <a:spLocks noChangeArrowheads="1"/>
                  </p:cNvSpPr>
                  <p:nvPr/>
                </p:nvSpPr>
                <p:spPr bwMode="auto">
                  <a:xfrm>
                    <a:off x="3870" y="1156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Oval 292"/>
                  <p:cNvSpPr>
                    <a:spLocks noChangeArrowheads="1"/>
                  </p:cNvSpPr>
                  <p:nvPr/>
                </p:nvSpPr>
                <p:spPr bwMode="auto">
                  <a:xfrm>
                    <a:off x="3573" y="712"/>
                    <a:ext cx="22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293"/>
                  <p:cNvSpPr>
                    <a:spLocks noChangeArrowheads="1"/>
                  </p:cNvSpPr>
                  <p:nvPr/>
                </p:nvSpPr>
                <p:spPr bwMode="auto">
                  <a:xfrm>
                    <a:off x="4738" y="899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Oval 294"/>
                  <p:cNvSpPr>
                    <a:spLocks noChangeArrowheads="1"/>
                  </p:cNvSpPr>
                  <p:nvPr/>
                </p:nvSpPr>
                <p:spPr bwMode="auto">
                  <a:xfrm>
                    <a:off x="4921" y="993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295"/>
                  <p:cNvSpPr>
                    <a:spLocks noChangeArrowheads="1"/>
                  </p:cNvSpPr>
                  <p:nvPr/>
                </p:nvSpPr>
                <p:spPr bwMode="auto">
                  <a:xfrm>
                    <a:off x="4441" y="1577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296"/>
                  <p:cNvSpPr>
                    <a:spLocks noChangeArrowheads="1"/>
                  </p:cNvSpPr>
                  <p:nvPr/>
                </p:nvSpPr>
                <p:spPr bwMode="auto">
                  <a:xfrm>
                    <a:off x="4510" y="1577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4190" y="2091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298"/>
                  <p:cNvSpPr>
                    <a:spLocks noChangeArrowheads="1"/>
                  </p:cNvSpPr>
                  <p:nvPr/>
                </p:nvSpPr>
                <p:spPr bwMode="auto">
                  <a:xfrm>
                    <a:off x="4990" y="1834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Oval 299"/>
                  <p:cNvSpPr>
                    <a:spLocks noChangeArrowheads="1"/>
                  </p:cNvSpPr>
                  <p:nvPr/>
                </p:nvSpPr>
                <p:spPr bwMode="auto">
                  <a:xfrm>
                    <a:off x="4327" y="1367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Oval 300"/>
                  <p:cNvSpPr>
                    <a:spLocks noChangeArrowheads="1"/>
                  </p:cNvSpPr>
                  <p:nvPr/>
                </p:nvSpPr>
                <p:spPr bwMode="auto">
                  <a:xfrm>
                    <a:off x="4007" y="1390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Oval 301"/>
                  <p:cNvSpPr>
                    <a:spLocks noChangeArrowheads="1"/>
                  </p:cNvSpPr>
                  <p:nvPr/>
                </p:nvSpPr>
                <p:spPr bwMode="auto">
                  <a:xfrm>
                    <a:off x="3550" y="502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" name="Group 302"/>
                <p:cNvGrpSpPr>
                  <a:grpSpLocks/>
                </p:cNvGrpSpPr>
                <p:nvPr/>
              </p:nvGrpSpPr>
              <p:grpSpPr bwMode="auto">
                <a:xfrm>
                  <a:off x="3504" y="528"/>
                  <a:ext cx="1897" cy="1683"/>
                  <a:chOff x="3504" y="525"/>
                  <a:chExt cx="1897" cy="1683"/>
                </a:xfrm>
              </p:grpSpPr>
              <p:sp>
                <p:nvSpPr>
                  <p:cNvPr id="78" name="Oval 303"/>
                  <p:cNvSpPr>
                    <a:spLocks noChangeArrowheads="1"/>
                  </p:cNvSpPr>
                  <p:nvPr/>
                </p:nvSpPr>
                <p:spPr bwMode="auto">
                  <a:xfrm>
                    <a:off x="3870" y="1250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" name="Oval 304"/>
                  <p:cNvSpPr>
                    <a:spLocks noChangeArrowheads="1"/>
                  </p:cNvSpPr>
                  <p:nvPr/>
                </p:nvSpPr>
                <p:spPr bwMode="auto">
                  <a:xfrm>
                    <a:off x="3915" y="1203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Oval 305"/>
                  <p:cNvSpPr>
                    <a:spLocks noChangeArrowheads="1"/>
                  </p:cNvSpPr>
                  <p:nvPr/>
                </p:nvSpPr>
                <p:spPr bwMode="auto">
                  <a:xfrm>
                    <a:off x="4167" y="1951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" name="Oval 306"/>
                  <p:cNvSpPr>
                    <a:spLocks noChangeArrowheads="1"/>
                  </p:cNvSpPr>
                  <p:nvPr/>
                </p:nvSpPr>
                <p:spPr bwMode="auto">
                  <a:xfrm>
                    <a:off x="4281" y="1787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Oval 307"/>
                  <p:cNvSpPr>
                    <a:spLocks noChangeArrowheads="1"/>
                  </p:cNvSpPr>
                  <p:nvPr/>
                </p:nvSpPr>
                <p:spPr bwMode="auto">
                  <a:xfrm>
                    <a:off x="4304" y="2068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" name="Oval 308"/>
                  <p:cNvSpPr>
                    <a:spLocks noChangeArrowheads="1"/>
                  </p:cNvSpPr>
                  <p:nvPr/>
                </p:nvSpPr>
                <p:spPr bwMode="auto">
                  <a:xfrm>
                    <a:off x="4075" y="2044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" name="Oval 309"/>
                  <p:cNvSpPr>
                    <a:spLocks noChangeArrowheads="1"/>
                  </p:cNvSpPr>
                  <p:nvPr/>
                </p:nvSpPr>
                <p:spPr bwMode="auto">
                  <a:xfrm>
                    <a:off x="4235" y="1554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" name="Oval 310"/>
                  <p:cNvSpPr>
                    <a:spLocks noChangeArrowheads="1"/>
                  </p:cNvSpPr>
                  <p:nvPr/>
                </p:nvSpPr>
                <p:spPr bwMode="auto">
                  <a:xfrm>
                    <a:off x="4647" y="1671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Oval 311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1647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7" name="Oval 312"/>
                  <p:cNvSpPr>
                    <a:spLocks noChangeArrowheads="1"/>
                  </p:cNvSpPr>
                  <p:nvPr/>
                </p:nvSpPr>
                <p:spPr bwMode="auto">
                  <a:xfrm>
                    <a:off x="4350" y="1460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8" name="Oval 313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1320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" name="Oval 314"/>
                  <p:cNvSpPr>
                    <a:spLocks noChangeArrowheads="1"/>
                  </p:cNvSpPr>
                  <p:nvPr/>
                </p:nvSpPr>
                <p:spPr bwMode="auto">
                  <a:xfrm>
                    <a:off x="4007" y="1110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" name="Oval 315"/>
                  <p:cNvSpPr>
                    <a:spLocks noChangeArrowheads="1"/>
                  </p:cNvSpPr>
                  <p:nvPr/>
                </p:nvSpPr>
                <p:spPr bwMode="auto">
                  <a:xfrm>
                    <a:off x="4030" y="899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1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1273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4624" y="1227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4578" y="923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4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3710" y="525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4670" y="666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4578" y="572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Oval 322"/>
                  <p:cNvSpPr>
                    <a:spLocks noChangeArrowheads="1"/>
                  </p:cNvSpPr>
                  <p:nvPr/>
                </p:nvSpPr>
                <p:spPr bwMode="auto">
                  <a:xfrm>
                    <a:off x="5104" y="853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Oval 323"/>
                  <p:cNvSpPr>
                    <a:spLocks noChangeArrowheads="1"/>
                  </p:cNvSpPr>
                  <p:nvPr/>
                </p:nvSpPr>
                <p:spPr bwMode="auto">
                  <a:xfrm>
                    <a:off x="5081" y="1133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Oval 324"/>
                  <p:cNvSpPr>
                    <a:spLocks noChangeArrowheads="1"/>
                  </p:cNvSpPr>
                  <p:nvPr/>
                </p:nvSpPr>
                <p:spPr bwMode="auto">
                  <a:xfrm>
                    <a:off x="5378" y="1203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Oval 325"/>
                  <p:cNvSpPr>
                    <a:spLocks noChangeArrowheads="1"/>
                  </p:cNvSpPr>
                  <p:nvPr/>
                </p:nvSpPr>
                <p:spPr bwMode="auto">
                  <a:xfrm>
                    <a:off x="5333" y="946"/>
                    <a:ext cx="22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Oval 326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2185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Oval 327"/>
                  <p:cNvSpPr>
                    <a:spLocks noChangeArrowheads="1"/>
                  </p:cNvSpPr>
                  <p:nvPr/>
                </p:nvSpPr>
                <p:spPr bwMode="auto">
                  <a:xfrm>
                    <a:off x="4030" y="759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Oval 328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596"/>
                    <a:ext cx="23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Oval 329"/>
                  <p:cNvSpPr>
                    <a:spLocks noChangeArrowheads="1"/>
                  </p:cNvSpPr>
                  <p:nvPr/>
                </p:nvSpPr>
                <p:spPr bwMode="auto">
                  <a:xfrm>
                    <a:off x="4533" y="1320"/>
                    <a:ext cx="22" cy="23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Oval 330"/>
                  <p:cNvSpPr>
                    <a:spLocks noChangeArrowheads="1"/>
                  </p:cNvSpPr>
                  <p:nvPr/>
                </p:nvSpPr>
                <p:spPr bwMode="auto">
                  <a:xfrm>
                    <a:off x="4533" y="1086"/>
                    <a:ext cx="22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Oval 331"/>
                  <p:cNvSpPr>
                    <a:spLocks noChangeArrowheads="1"/>
                  </p:cNvSpPr>
                  <p:nvPr/>
                </p:nvSpPr>
                <p:spPr bwMode="auto">
                  <a:xfrm>
                    <a:off x="4578" y="1156"/>
                    <a:ext cx="23" cy="2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51" name="Group 325"/>
          <p:cNvGrpSpPr>
            <a:grpSpLocks noChangeAspect="1"/>
          </p:cNvGrpSpPr>
          <p:nvPr/>
        </p:nvGrpSpPr>
        <p:grpSpPr>
          <a:xfrm>
            <a:off x="4800600" y="3565525"/>
            <a:ext cx="3248407" cy="2682875"/>
            <a:chOff x="511175" y="227013"/>
            <a:chExt cx="7586663" cy="6265862"/>
          </a:xfrm>
        </p:grpSpPr>
        <p:grpSp>
          <p:nvGrpSpPr>
            <p:cNvPr id="152" name="Group 172"/>
            <p:cNvGrpSpPr>
              <a:grpSpLocks/>
            </p:cNvGrpSpPr>
            <p:nvPr/>
          </p:nvGrpSpPr>
          <p:grpSpPr bwMode="auto">
            <a:xfrm>
              <a:off x="1898650" y="879475"/>
              <a:ext cx="5627688" cy="4813300"/>
              <a:chOff x="1196" y="554"/>
              <a:chExt cx="3545" cy="3032"/>
            </a:xfrm>
          </p:grpSpPr>
          <p:grpSp>
            <p:nvGrpSpPr>
              <p:cNvPr id="153" name="Group 173"/>
              <p:cNvGrpSpPr>
                <a:grpSpLocks/>
              </p:cNvGrpSpPr>
              <p:nvPr/>
            </p:nvGrpSpPr>
            <p:grpSpPr bwMode="auto">
              <a:xfrm>
                <a:off x="1761" y="1222"/>
                <a:ext cx="2055" cy="1491"/>
                <a:chOff x="1761" y="1222"/>
                <a:chExt cx="2055" cy="1491"/>
              </a:xfrm>
            </p:grpSpPr>
            <p:sp>
              <p:nvSpPr>
                <p:cNvPr id="166" name="Line 174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761" y="1222"/>
                  <a:ext cx="976" cy="7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7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737" y="1274"/>
                  <a:ext cx="1079" cy="6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Line 176"/>
                <p:cNvSpPr>
                  <a:spLocks noChangeAspect="1" noChangeShapeType="1"/>
                </p:cNvSpPr>
                <p:nvPr/>
              </p:nvSpPr>
              <p:spPr bwMode="auto">
                <a:xfrm>
                  <a:off x="2737" y="1942"/>
                  <a:ext cx="154" cy="77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4" name="Group 177"/>
              <p:cNvGrpSpPr>
                <a:grpSpLocks/>
              </p:cNvGrpSpPr>
              <p:nvPr/>
            </p:nvGrpSpPr>
            <p:grpSpPr bwMode="auto">
              <a:xfrm>
                <a:off x="1196" y="657"/>
                <a:ext cx="1181" cy="1336"/>
                <a:chOff x="1196" y="657"/>
                <a:chExt cx="1181" cy="1336"/>
              </a:xfrm>
            </p:grpSpPr>
            <p:sp>
              <p:nvSpPr>
                <p:cNvPr id="163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1812" y="1274"/>
                  <a:ext cx="565" cy="1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79"/>
                <p:cNvSpPr>
                  <a:spLocks noChangeAspect="1" noChangeShapeType="1"/>
                </p:cNvSpPr>
                <p:nvPr/>
              </p:nvSpPr>
              <p:spPr bwMode="auto">
                <a:xfrm>
                  <a:off x="1196" y="657"/>
                  <a:ext cx="616" cy="6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8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555" y="1274"/>
                  <a:ext cx="257" cy="71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" name="Group 181"/>
              <p:cNvGrpSpPr>
                <a:grpSpLocks/>
              </p:cNvGrpSpPr>
              <p:nvPr/>
            </p:nvGrpSpPr>
            <p:grpSpPr bwMode="auto">
              <a:xfrm>
                <a:off x="3405" y="554"/>
                <a:ext cx="1336" cy="1182"/>
                <a:chOff x="3405" y="554"/>
                <a:chExt cx="1336" cy="1182"/>
              </a:xfrm>
            </p:grpSpPr>
            <p:sp>
              <p:nvSpPr>
                <p:cNvPr id="160" name="Line 182"/>
                <p:cNvSpPr>
                  <a:spLocks noChangeAspect="1" noChangeShapeType="1"/>
                </p:cNvSpPr>
                <p:nvPr/>
              </p:nvSpPr>
              <p:spPr bwMode="auto">
                <a:xfrm>
                  <a:off x="3405" y="554"/>
                  <a:ext cx="411" cy="7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83"/>
                <p:cNvSpPr>
                  <a:spLocks noChangeAspect="1" noChangeShapeType="1"/>
                </p:cNvSpPr>
                <p:nvPr/>
              </p:nvSpPr>
              <p:spPr bwMode="auto">
                <a:xfrm>
                  <a:off x="3816" y="1274"/>
                  <a:ext cx="925" cy="2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508" y="1274"/>
                  <a:ext cx="308" cy="4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6" name="Group 185"/>
              <p:cNvGrpSpPr>
                <a:grpSpLocks/>
              </p:cNvGrpSpPr>
              <p:nvPr/>
            </p:nvGrpSpPr>
            <p:grpSpPr bwMode="auto">
              <a:xfrm>
                <a:off x="2429" y="2456"/>
                <a:ext cx="1336" cy="1130"/>
                <a:chOff x="2429" y="2456"/>
                <a:chExt cx="1336" cy="1130"/>
              </a:xfrm>
            </p:grpSpPr>
            <p:sp>
              <p:nvSpPr>
                <p:cNvPr id="157" name="Line 18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891" y="2764"/>
                  <a:ext cx="874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18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29" y="2764"/>
                  <a:ext cx="462" cy="82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8"/>
                <p:cNvSpPr>
                  <a:spLocks noChangeAspect="1" noChangeShapeType="1"/>
                </p:cNvSpPr>
                <p:nvPr/>
              </p:nvSpPr>
              <p:spPr bwMode="auto">
                <a:xfrm>
                  <a:off x="2583" y="2456"/>
                  <a:ext cx="308" cy="3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9" name="Group 168"/>
            <p:cNvGrpSpPr>
              <a:grpSpLocks/>
            </p:cNvGrpSpPr>
            <p:nvPr/>
          </p:nvGrpSpPr>
          <p:grpSpPr bwMode="auto">
            <a:xfrm>
              <a:off x="2795588" y="1939925"/>
              <a:ext cx="3262312" cy="2366963"/>
              <a:chOff x="1761" y="1222"/>
              <a:chExt cx="2055" cy="1491"/>
            </a:xfrm>
          </p:grpSpPr>
          <p:sp>
            <p:nvSpPr>
              <p:cNvPr id="170" name="Line 15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61" y="1222"/>
                <a:ext cx="976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55"/>
              <p:cNvSpPr>
                <a:spLocks noChangeAspect="1" noChangeShapeType="1"/>
              </p:cNvSpPr>
              <p:nvPr/>
            </p:nvSpPr>
            <p:spPr bwMode="auto">
              <a:xfrm flipV="1">
                <a:off x="2737" y="1274"/>
                <a:ext cx="1079" cy="6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156"/>
              <p:cNvSpPr>
                <a:spLocks noChangeAspect="1" noChangeShapeType="1"/>
              </p:cNvSpPr>
              <p:nvPr/>
            </p:nvSpPr>
            <p:spPr bwMode="auto">
              <a:xfrm>
                <a:off x="2737" y="1942"/>
                <a:ext cx="154" cy="7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3" name="Group 171"/>
            <p:cNvGrpSpPr>
              <a:grpSpLocks/>
            </p:cNvGrpSpPr>
            <p:nvPr/>
          </p:nvGrpSpPr>
          <p:grpSpPr bwMode="auto">
            <a:xfrm>
              <a:off x="1898650" y="1042988"/>
              <a:ext cx="1874838" cy="2120900"/>
              <a:chOff x="1196" y="657"/>
              <a:chExt cx="1181" cy="1336"/>
            </a:xfrm>
          </p:grpSpPr>
          <p:sp>
            <p:nvSpPr>
              <p:cNvPr id="174" name="Line 163"/>
              <p:cNvSpPr>
                <a:spLocks noChangeAspect="1" noChangeShapeType="1"/>
              </p:cNvSpPr>
              <p:nvPr/>
            </p:nvSpPr>
            <p:spPr bwMode="auto">
              <a:xfrm>
                <a:off x="1812" y="1274"/>
                <a:ext cx="565" cy="1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164"/>
              <p:cNvSpPr>
                <a:spLocks noChangeAspect="1" noChangeShapeType="1"/>
              </p:cNvSpPr>
              <p:nvPr/>
            </p:nvSpPr>
            <p:spPr bwMode="auto">
              <a:xfrm>
                <a:off x="1196" y="657"/>
                <a:ext cx="616" cy="6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165"/>
              <p:cNvSpPr>
                <a:spLocks noChangeAspect="1" noChangeShapeType="1"/>
              </p:cNvSpPr>
              <p:nvPr/>
            </p:nvSpPr>
            <p:spPr bwMode="auto">
              <a:xfrm flipH="1">
                <a:off x="1555" y="1274"/>
                <a:ext cx="257" cy="7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" name="Group 170"/>
            <p:cNvGrpSpPr>
              <a:grpSpLocks/>
            </p:cNvGrpSpPr>
            <p:nvPr/>
          </p:nvGrpSpPr>
          <p:grpSpPr bwMode="auto">
            <a:xfrm>
              <a:off x="5405438" y="879475"/>
              <a:ext cx="2120900" cy="1876425"/>
              <a:chOff x="3405" y="554"/>
              <a:chExt cx="1336" cy="1182"/>
            </a:xfrm>
          </p:grpSpPr>
          <p:sp>
            <p:nvSpPr>
              <p:cNvPr id="178" name="Line 160"/>
              <p:cNvSpPr>
                <a:spLocks noChangeAspect="1" noChangeShapeType="1"/>
              </p:cNvSpPr>
              <p:nvPr/>
            </p:nvSpPr>
            <p:spPr bwMode="auto">
              <a:xfrm>
                <a:off x="3405" y="554"/>
                <a:ext cx="411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161"/>
              <p:cNvSpPr>
                <a:spLocks noChangeAspect="1" noChangeShapeType="1"/>
              </p:cNvSpPr>
              <p:nvPr/>
            </p:nvSpPr>
            <p:spPr bwMode="auto">
              <a:xfrm>
                <a:off x="3816" y="1274"/>
                <a:ext cx="925" cy="2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162"/>
              <p:cNvSpPr>
                <a:spLocks noChangeAspect="1" noChangeShapeType="1"/>
              </p:cNvSpPr>
              <p:nvPr/>
            </p:nvSpPr>
            <p:spPr bwMode="auto">
              <a:xfrm flipV="1">
                <a:off x="3508" y="1274"/>
                <a:ext cx="308" cy="4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1" name="Group 169"/>
            <p:cNvGrpSpPr>
              <a:grpSpLocks/>
            </p:cNvGrpSpPr>
            <p:nvPr/>
          </p:nvGrpSpPr>
          <p:grpSpPr bwMode="auto">
            <a:xfrm>
              <a:off x="3856038" y="3898900"/>
              <a:ext cx="2120900" cy="1793875"/>
              <a:chOff x="2429" y="2456"/>
              <a:chExt cx="1336" cy="1130"/>
            </a:xfrm>
          </p:grpSpPr>
          <p:sp>
            <p:nvSpPr>
              <p:cNvPr id="182" name="Line 15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91" y="2764"/>
                <a:ext cx="874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158"/>
              <p:cNvSpPr>
                <a:spLocks noChangeAspect="1" noChangeShapeType="1"/>
              </p:cNvSpPr>
              <p:nvPr/>
            </p:nvSpPr>
            <p:spPr bwMode="auto">
              <a:xfrm flipV="1">
                <a:off x="2429" y="2764"/>
                <a:ext cx="462" cy="8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159"/>
              <p:cNvSpPr>
                <a:spLocks noChangeAspect="1" noChangeShapeType="1"/>
              </p:cNvSpPr>
              <p:nvPr/>
            </p:nvSpPr>
            <p:spPr bwMode="auto">
              <a:xfrm>
                <a:off x="2583" y="2456"/>
                <a:ext cx="308" cy="3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" name="Group 2"/>
            <p:cNvGrpSpPr>
              <a:grpSpLocks noChangeAspect="1"/>
            </p:cNvGrpSpPr>
            <p:nvPr/>
          </p:nvGrpSpPr>
          <p:grpSpPr bwMode="auto">
            <a:xfrm>
              <a:off x="1244600" y="227013"/>
              <a:ext cx="6853238" cy="6200775"/>
              <a:chOff x="1056" y="288"/>
              <a:chExt cx="4032" cy="3648"/>
            </a:xfrm>
          </p:grpSpPr>
          <p:sp>
            <p:nvSpPr>
              <p:cNvPr id="186" name="Oval 3"/>
              <p:cNvSpPr>
                <a:spLocks noChangeAspect="1" noChangeArrowheads="1"/>
              </p:cNvSpPr>
              <p:nvPr/>
            </p:nvSpPr>
            <p:spPr bwMode="auto">
              <a:xfrm>
                <a:off x="1824" y="19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Oval 4"/>
              <p:cNvSpPr>
                <a:spLocks noChangeAspect="1" noChangeArrowheads="1"/>
              </p:cNvSpPr>
              <p:nvPr/>
            </p:nvSpPr>
            <p:spPr bwMode="auto">
              <a:xfrm>
                <a:off x="1584" y="206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Oval 5"/>
              <p:cNvSpPr>
                <a:spLocks noChangeAspect="1" noChangeArrowheads="1"/>
              </p:cNvSpPr>
              <p:nvPr/>
            </p:nvSpPr>
            <p:spPr bwMode="auto">
              <a:xfrm>
                <a:off x="1920" y="187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Oval 6"/>
              <p:cNvSpPr>
                <a:spLocks noChangeAspect="1" noChangeArrowheads="1"/>
              </p:cNvSpPr>
              <p:nvPr/>
            </p:nvSpPr>
            <p:spPr bwMode="auto">
              <a:xfrm>
                <a:off x="2016" y="177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Oval 7"/>
              <p:cNvSpPr>
                <a:spLocks noChangeAspect="1" noChangeArrowheads="1"/>
              </p:cNvSpPr>
              <p:nvPr/>
            </p:nvSpPr>
            <p:spPr bwMode="auto">
              <a:xfrm>
                <a:off x="1920" y="206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Oval 8"/>
              <p:cNvSpPr>
                <a:spLocks noChangeAspect="1" noChangeArrowheads="1"/>
              </p:cNvSpPr>
              <p:nvPr/>
            </p:nvSpPr>
            <p:spPr bwMode="auto">
              <a:xfrm>
                <a:off x="1536" y="100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Oval 9"/>
              <p:cNvSpPr>
                <a:spLocks noChangeAspect="1" noChangeArrowheads="1"/>
              </p:cNvSpPr>
              <p:nvPr/>
            </p:nvSpPr>
            <p:spPr bwMode="auto">
              <a:xfrm>
                <a:off x="1824" y="14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Oval 10"/>
              <p:cNvSpPr>
                <a:spLocks noChangeAspect="1" noChangeArrowheads="1"/>
              </p:cNvSpPr>
              <p:nvPr/>
            </p:nvSpPr>
            <p:spPr bwMode="auto">
              <a:xfrm>
                <a:off x="2592" y="331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Oval 11"/>
              <p:cNvSpPr>
                <a:spLocks noChangeAspect="1" noChangeArrowheads="1"/>
              </p:cNvSpPr>
              <p:nvPr/>
            </p:nvSpPr>
            <p:spPr bwMode="auto">
              <a:xfrm>
                <a:off x="2448" y="340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Oval 12"/>
              <p:cNvSpPr>
                <a:spLocks noChangeAspect="1" noChangeArrowheads="1"/>
              </p:cNvSpPr>
              <p:nvPr/>
            </p:nvSpPr>
            <p:spPr bwMode="auto">
              <a:xfrm>
                <a:off x="2736" y="336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Oval 13"/>
              <p:cNvSpPr>
                <a:spLocks noChangeAspect="1" noChangeArrowheads="1"/>
              </p:cNvSpPr>
              <p:nvPr/>
            </p:nvSpPr>
            <p:spPr bwMode="auto">
              <a:xfrm>
                <a:off x="2784" y="326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Oval 14"/>
              <p:cNvSpPr>
                <a:spLocks noChangeAspect="1" noChangeArrowheads="1"/>
              </p:cNvSpPr>
              <p:nvPr/>
            </p:nvSpPr>
            <p:spPr bwMode="auto">
              <a:xfrm>
                <a:off x="2688" y="307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Oval 15"/>
              <p:cNvSpPr>
                <a:spLocks noChangeAspect="1" noChangeArrowheads="1"/>
              </p:cNvSpPr>
              <p:nvPr/>
            </p:nvSpPr>
            <p:spPr bwMode="auto">
              <a:xfrm>
                <a:off x="2832" y="288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Oval 16"/>
              <p:cNvSpPr>
                <a:spLocks noChangeAspect="1" noChangeArrowheads="1"/>
              </p:cNvSpPr>
              <p:nvPr/>
            </p:nvSpPr>
            <p:spPr bwMode="auto">
              <a:xfrm>
                <a:off x="3024" y="297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Oval 17"/>
              <p:cNvSpPr>
                <a:spLocks noChangeAspect="1" noChangeArrowheads="1"/>
              </p:cNvSpPr>
              <p:nvPr/>
            </p:nvSpPr>
            <p:spPr bwMode="auto">
              <a:xfrm>
                <a:off x="2688" y="259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Oval 18"/>
              <p:cNvSpPr>
                <a:spLocks noChangeAspect="1" noChangeArrowheads="1"/>
              </p:cNvSpPr>
              <p:nvPr/>
            </p:nvSpPr>
            <p:spPr bwMode="auto">
              <a:xfrm>
                <a:off x="2736" y="27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Oval 19"/>
              <p:cNvSpPr>
                <a:spLocks noChangeAspect="1" noChangeArrowheads="1"/>
              </p:cNvSpPr>
              <p:nvPr/>
            </p:nvSpPr>
            <p:spPr bwMode="auto">
              <a:xfrm>
                <a:off x="3312" y="297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Oval 20"/>
              <p:cNvSpPr>
                <a:spLocks noChangeAspect="1" noChangeArrowheads="1"/>
              </p:cNvSpPr>
              <p:nvPr/>
            </p:nvSpPr>
            <p:spPr bwMode="auto">
              <a:xfrm>
                <a:off x="3120" y="283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Oval 21"/>
              <p:cNvSpPr>
                <a:spLocks noChangeAspect="1" noChangeArrowheads="1"/>
              </p:cNvSpPr>
              <p:nvPr/>
            </p:nvSpPr>
            <p:spPr bwMode="auto">
              <a:xfrm>
                <a:off x="3696" y="302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Oval 22"/>
              <p:cNvSpPr>
                <a:spLocks noChangeAspect="1" noChangeArrowheads="1"/>
              </p:cNvSpPr>
              <p:nvPr/>
            </p:nvSpPr>
            <p:spPr bwMode="auto">
              <a:xfrm>
                <a:off x="2736" y="364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Oval 23"/>
              <p:cNvSpPr>
                <a:spLocks noChangeAspect="1" noChangeArrowheads="1"/>
              </p:cNvSpPr>
              <p:nvPr/>
            </p:nvSpPr>
            <p:spPr bwMode="auto">
              <a:xfrm>
                <a:off x="2256" y="360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Oval 24"/>
              <p:cNvSpPr>
                <a:spLocks noChangeAspect="1" noChangeArrowheads="1"/>
              </p:cNvSpPr>
              <p:nvPr/>
            </p:nvSpPr>
            <p:spPr bwMode="auto">
              <a:xfrm>
                <a:off x="2544" y="288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Oval 25"/>
              <p:cNvSpPr>
                <a:spLocks noChangeAspect="1" noChangeArrowheads="1"/>
              </p:cNvSpPr>
              <p:nvPr/>
            </p:nvSpPr>
            <p:spPr bwMode="auto">
              <a:xfrm>
                <a:off x="2592" y="259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Oval 26"/>
              <p:cNvSpPr>
                <a:spLocks noChangeAspect="1" noChangeArrowheads="1"/>
              </p:cNvSpPr>
              <p:nvPr/>
            </p:nvSpPr>
            <p:spPr bwMode="auto">
              <a:xfrm>
                <a:off x="4032" y="297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Oval 27"/>
              <p:cNvSpPr>
                <a:spLocks noChangeAspect="1" noChangeArrowheads="1"/>
              </p:cNvSpPr>
              <p:nvPr/>
            </p:nvSpPr>
            <p:spPr bwMode="auto">
              <a:xfrm>
                <a:off x="3456" y="283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Oval 28"/>
              <p:cNvSpPr>
                <a:spLocks noChangeAspect="1" noChangeArrowheads="1"/>
              </p:cNvSpPr>
              <p:nvPr/>
            </p:nvSpPr>
            <p:spPr bwMode="auto">
              <a:xfrm>
                <a:off x="4080" y="278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Oval 29"/>
              <p:cNvSpPr>
                <a:spLocks noChangeAspect="1" noChangeArrowheads="1"/>
              </p:cNvSpPr>
              <p:nvPr/>
            </p:nvSpPr>
            <p:spPr bwMode="auto">
              <a:xfrm>
                <a:off x="3744" y="27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Oval 30"/>
              <p:cNvSpPr>
                <a:spLocks noChangeAspect="1" noChangeArrowheads="1"/>
              </p:cNvSpPr>
              <p:nvPr/>
            </p:nvSpPr>
            <p:spPr bwMode="auto">
              <a:xfrm>
                <a:off x="2832" y="240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Oval 31"/>
              <p:cNvSpPr>
                <a:spLocks noChangeAspect="1" noChangeArrowheads="1"/>
              </p:cNvSpPr>
              <p:nvPr/>
            </p:nvSpPr>
            <p:spPr bwMode="auto">
              <a:xfrm>
                <a:off x="2640" y="220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Oval 32"/>
              <p:cNvSpPr>
                <a:spLocks noChangeAspect="1" noChangeArrowheads="1"/>
              </p:cNvSpPr>
              <p:nvPr/>
            </p:nvSpPr>
            <p:spPr bwMode="auto">
              <a:xfrm>
                <a:off x="2016" y="201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Oval 33"/>
              <p:cNvSpPr>
                <a:spLocks noChangeAspect="1" noChangeArrowheads="1"/>
              </p:cNvSpPr>
              <p:nvPr/>
            </p:nvSpPr>
            <p:spPr bwMode="auto">
              <a:xfrm>
                <a:off x="1488" y="86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Oval 34"/>
              <p:cNvSpPr>
                <a:spLocks noChangeAspect="1" noChangeArrowheads="1"/>
              </p:cNvSpPr>
              <p:nvPr/>
            </p:nvSpPr>
            <p:spPr bwMode="auto">
              <a:xfrm>
                <a:off x="2016" y="216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Oval 35"/>
              <p:cNvSpPr>
                <a:spLocks noChangeAspect="1" noChangeArrowheads="1"/>
              </p:cNvSpPr>
              <p:nvPr/>
            </p:nvSpPr>
            <p:spPr bwMode="auto">
              <a:xfrm>
                <a:off x="1728" y="211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Oval 36"/>
              <p:cNvSpPr>
                <a:spLocks noChangeAspect="1" noChangeArrowheads="1"/>
              </p:cNvSpPr>
              <p:nvPr/>
            </p:nvSpPr>
            <p:spPr bwMode="auto">
              <a:xfrm>
                <a:off x="1824" y="177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Oval 37"/>
              <p:cNvSpPr>
                <a:spLocks noChangeAspect="1" noChangeArrowheads="1"/>
              </p:cNvSpPr>
              <p:nvPr/>
            </p:nvSpPr>
            <p:spPr bwMode="auto">
              <a:xfrm>
                <a:off x="1440" y="192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Oval 38"/>
              <p:cNvSpPr>
                <a:spLocks noChangeAspect="1"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Oval 39"/>
              <p:cNvSpPr>
                <a:spLocks noChangeAspect="1" noChangeArrowheads="1"/>
              </p:cNvSpPr>
              <p:nvPr/>
            </p:nvSpPr>
            <p:spPr bwMode="auto">
              <a:xfrm>
                <a:off x="2352" y="187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Oval 40"/>
              <p:cNvSpPr>
                <a:spLocks noChangeAspect="1" noChangeArrowheads="1"/>
              </p:cNvSpPr>
              <p:nvPr/>
            </p:nvSpPr>
            <p:spPr bwMode="auto">
              <a:xfrm>
                <a:off x="2448" y="163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Oval 41"/>
              <p:cNvSpPr>
                <a:spLocks noChangeAspect="1" noChangeArrowheads="1"/>
              </p:cNvSpPr>
              <p:nvPr/>
            </p:nvSpPr>
            <p:spPr bwMode="auto">
              <a:xfrm>
                <a:off x="2256" y="148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Oval 42"/>
              <p:cNvSpPr>
                <a:spLocks noChangeAspect="1" noChangeArrowheads="1"/>
              </p:cNvSpPr>
              <p:nvPr/>
            </p:nvSpPr>
            <p:spPr bwMode="auto">
              <a:xfrm>
                <a:off x="2160" y="124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Oval 43"/>
              <p:cNvSpPr>
                <a:spLocks noChangeAspect="1" noChangeArrowheads="1"/>
              </p:cNvSpPr>
              <p:nvPr/>
            </p:nvSpPr>
            <p:spPr bwMode="auto">
              <a:xfrm>
                <a:off x="2160" y="158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Oval 44"/>
              <p:cNvSpPr>
                <a:spLocks noChangeAspect="1" noChangeArrowheads="1"/>
              </p:cNvSpPr>
              <p:nvPr/>
            </p:nvSpPr>
            <p:spPr bwMode="auto">
              <a:xfrm>
                <a:off x="2640" y="201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Oval 45"/>
              <p:cNvSpPr>
                <a:spLocks noChangeAspect="1" noChangeArrowheads="1"/>
              </p:cNvSpPr>
              <p:nvPr/>
            </p:nvSpPr>
            <p:spPr bwMode="auto">
              <a:xfrm>
                <a:off x="3408" y="192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Oval 46"/>
              <p:cNvSpPr>
                <a:spLocks noChangeAspect="1" noChangeArrowheads="1"/>
              </p:cNvSpPr>
              <p:nvPr/>
            </p:nvSpPr>
            <p:spPr bwMode="auto">
              <a:xfrm>
                <a:off x="3216" y="235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Oval 47"/>
              <p:cNvSpPr>
                <a:spLocks noChangeAspect="1" noChangeArrowheads="1"/>
              </p:cNvSpPr>
              <p:nvPr/>
            </p:nvSpPr>
            <p:spPr bwMode="auto">
              <a:xfrm>
                <a:off x="3264" y="244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Oval 48"/>
              <p:cNvSpPr>
                <a:spLocks noChangeAspect="1" noChangeArrowheads="1"/>
              </p:cNvSpPr>
              <p:nvPr/>
            </p:nvSpPr>
            <p:spPr bwMode="auto">
              <a:xfrm>
                <a:off x="3792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Oval 49"/>
              <p:cNvSpPr>
                <a:spLocks noChangeAspect="1" noChangeArrowheads="1"/>
              </p:cNvSpPr>
              <p:nvPr/>
            </p:nvSpPr>
            <p:spPr bwMode="auto">
              <a:xfrm>
                <a:off x="3408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Oval 50"/>
              <p:cNvSpPr>
                <a:spLocks noChangeAspect="1" noChangeArrowheads="1"/>
              </p:cNvSpPr>
              <p:nvPr/>
            </p:nvSpPr>
            <p:spPr bwMode="auto">
              <a:xfrm>
                <a:off x="3552" y="168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Oval 51"/>
              <p:cNvSpPr>
                <a:spLocks noChangeAspect="1" noChangeArrowheads="1"/>
              </p:cNvSpPr>
              <p:nvPr/>
            </p:nvSpPr>
            <p:spPr bwMode="auto">
              <a:xfrm>
                <a:off x="4128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Oval 52"/>
              <p:cNvSpPr>
                <a:spLocks noChangeAspect="1" noChangeArrowheads="1"/>
              </p:cNvSpPr>
              <p:nvPr/>
            </p:nvSpPr>
            <p:spPr bwMode="auto">
              <a:xfrm>
                <a:off x="3312" y="129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Oval 53"/>
              <p:cNvSpPr>
                <a:spLocks noChangeAspect="1" noChangeArrowheads="1"/>
              </p:cNvSpPr>
              <p:nvPr/>
            </p:nvSpPr>
            <p:spPr bwMode="auto">
              <a:xfrm>
                <a:off x="1680" y="110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Oval 54"/>
              <p:cNvSpPr>
                <a:spLocks noChangeAspect="1" noChangeArrowheads="1"/>
              </p:cNvSpPr>
              <p:nvPr/>
            </p:nvSpPr>
            <p:spPr bwMode="auto">
              <a:xfrm>
                <a:off x="1200" y="86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Oval 55"/>
              <p:cNvSpPr>
                <a:spLocks noChangeAspect="1" noChangeArrowheads="1"/>
              </p:cNvSpPr>
              <p:nvPr/>
            </p:nvSpPr>
            <p:spPr bwMode="auto">
              <a:xfrm>
                <a:off x="1488" y="48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Oval 56"/>
              <p:cNvSpPr>
                <a:spLocks noChangeAspect="1" noChangeArrowheads="1"/>
              </p:cNvSpPr>
              <p:nvPr/>
            </p:nvSpPr>
            <p:spPr bwMode="auto">
              <a:xfrm>
                <a:off x="3552" y="105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Oval 57"/>
              <p:cNvSpPr>
                <a:spLocks noChangeAspect="1" noChangeArrowheads="1"/>
              </p:cNvSpPr>
              <p:nvPr/>
            </p:nvSpPr>
            <p:spPr bwMode="auto">
              <a:xfrm>
                <a:off x="3264" y="81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Oval 58"/>
              <p:cNvSpPr>
                <a:spLocks noChangeAspect="1" noChangeArrowheads="1"/>
              </p:cNvSpPr>
              <p:nvPr/>
            </p:nvSpPr>
            <p:spPr bwMode="auto">
              <a:xfrm>
                <a:off x="3696" y="67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Oval 59"/>
              <p:cNvSpPr>
                <a:spLocks noChangeAspect="1" noChangeArrowheads="1"/>
              </p:cNvSpPr>
              <p:nvPr/>
            </p:nvSpPr>
            <p:spPr bwMode="auto">
              <a:xfrm>
                <a:off x="3504" y="7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Oval 60"/>
              <p:cNvSpPr>
                <a:spLocks noChangeAspect="1" noChangeArrowheads="1"/>
              </p:cNvSpPr>
              <p:nvPr/>
            </p:nvSpPr>
            <p:spPr bwMode="auto">
              <a:xfrm>
                <a:off x="3408" y="48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Oval 61"/>
              <p:cNvSpPr>
                <a:spLocks noChangeAspect="1" noChangeArrowheads="1"/>
              </p:cNvSpPr>
              <p:nvPr/>
            </p:nvSpPr>
            <p:spPr bwMode="auto">
              <a:xfrm>
                <a:off x="4464" y="158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Oval 62"/>
              <p:cNvSpPr>
                <a:spLocks noChangeAspect="1" noChangeArrowheads="1"/>
              </p:cNvSpPr>
              <p:nvPr/>
            </p:nvSpPr>
            <p:spPr bwMode="auto">
              <a:xfrm>
                <a:off x="4656" y="134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Oval 63"/>
              <p:cNvSpPr>
                <a:spLocks noChangeAspect="1" noChangeArrowheads="1"/>
              </p:cNvSpPr>
              <p:nvPr/>
            </p:nvSpPr>
            <p:spPr bwMode="auto">
              <a:xfrm>
                <a:off x="5040" y="153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64"/>
              <p:cNvSpPr>
                <a:spLocks noChangeAspect="1" noChangeArrowheads="1"/>
              </p:cNvSpPr>
              <p:nvPr/>
            </p:nvSpPr>
            <p:spPr bwMode="auto">
              <a:xfrm>
                <a:off x="4944" y="172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Oval 65"/>
              <p:cNvSpPr>
                <a:spLocks noChangeAspect="1" noChangeArrowheads="1"/>
              </p:cNvSpPr>
              <p:nvPr/>
            </p:nvSpPr>
            <p:spPr bwMode="auto">
              <a:xfrm>
                <a:off x="3648" y="124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" name="Oval 66"/>
              <p:cNvSpPr>
                <a:spLocks noChangeAspect="1" noChangeArrowheads="1"/>
              </p:cNvSpPr>
              <p:nvPr/>
            </p:nvSpPr>
            <p:spPr bwMode="auto">
              <a:xfrm>
                <a:off x="3312" y="57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Oval 67"/>
              <p:cNvSpPr>
                <a:spLocks noChangeAspect="1" noChangeArrowheads="1"/>
              </p:cNvSpPr>
              <p:nvPr/>
            </p:nvSpPr>
            <p:spPr bwMode="auto">
              <a:xfrm>
                <a:off x="4272" y="139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Oval 68"/>
              <p:cNvSpPr>
                <a:spLocks noChangeAspect="1" noChangeArrowheads="1"/>
              </p:cNvSpPr>
              <p:nvPr/>
            </p:nvSpPr>
            <p:spPr bwMode="auto">
              <a:xfrm>
                <a:off x="4032" y="14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Oval 69"/>
              <p:cNvSpPr>
                <a:spLocks noChangeAspect="1" noChangeArrowheads="1"/>
              </p:cNvSpPr>
              <p:nvPr/>
            </p:nvSpPr>
            <p:spPr bwMode="auto">
              <a:xfrm>
                <a:off x="2400" y="220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Oval 70"/>
              <p:cNvSpPr>
                <a:spLocks noChangeAspect="1" noChangeArrowheads="1"/>
              </p:cNvSpPr>
              <p:nvPr/>
            </p:nvSpPr>
            <p:spPr bwMode="auto">
              <a:xfrm>
                <a:off x="2976" y="163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Oval 71"/>
              <p:cNvSpPr>
                <a:spLocks noChangeAspect="1" noChangeArrowheads="1"/>
              </p:cNvSpPr>
              <p:nvPr/>
            </p:nvSpPr>
            <p:spPr bwMode="auto">
              <a:xfrm>
                <a:off x="2016" y="148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Oval 72"/>
              <p:cNvSpPr>
                <a:spLocks noChangeAspect="1" noChangeArrowheads="1"/>
              </p:cNvSpPr>
              <p:nvPr/>
            </p:nvSpPr>
            <p:spPr bwMode="auto">
              <a:xfrm>
                <a:off x="3072" y="240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" name="Oval 73"/>
              <p:cNvSpPr>
                <a:spLocks noChangeAspect="1" noChangeArrowheads="1"/>
              </p:cNvSpPr>
              <p:nvPr/>
            </p:nvSpPr>
            <p:spPr bwMode="auto">
              <a:xfrm>
                <a:off x="3024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Oval 74"/>
              <p:cNvSpPr>
                <a:spLocks noChangeAspect="1" noChangeArrowheads="1"/>
              </p:cNvSpPr>
              <p:nvPr/>
            </p:nvSpPr>
            <p:spPr bwMode="auto">
              <a:xfrm>
                <a:off x="3168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" name="Oval 75"/>
              <p:cNvSpPr>
                <a:spLocks noChangeAspect="1" noChangeArrowheads="1"/>
              </p:cNvSpPr>
              <p:nvPr/>
            </p:nvSpPr>
            <p:spPr bwMode="auto">
              <a:xfrm>
                <a:off x="3936" y="129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" name="Oval 76"/>
              <p:cNvSpPr>
                <a:spLocks noChangeAspect="1" noChangeArrowheads="1"/>
              </p:cNvSpPr>
              <p:nvPr/>
            </p:nvSpPr>
            <p:spPr bwMode="auto">
              <a:xfrm>
                <a:off x="3840" y="115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" name="Oval 77"/>
              <p:cNvSpPr>
                <a:spLocks noChangeAspect="1" noChangeArrowheads="1"/>
              </p:cNvSpPr>
              <p:nvPr/>
            </p:nvSpPr>
            <p:spPr bwMode="auto">
              <a:xfrm>
                <a:off x="4128" y="129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" name="Oval 78"/>
              <p:cNvSpPr>
                <a:spLocks noChangeAspect="1" noChangeArrowheads="1"/>
              </p:cNvSpPr>
              <p:nvPr/>
            </p:nvSpPr>
            <p:spPr bwMode="auto">
              <a:xfrm>
                <a:off x="4416" y="115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" name="Oval 79"/>
              <p:cNvSpPr>
                <a:spLocks noChangeAspect="1" noChangeArrowheads="1"/>
              </p:cNvSpPr>
              <p:nvPr/>
            </p:nvSpPr>
            <p:spPr bwMode="auto">
              <a:xfrm>
                <a:off x="4368" y="172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" name="Oval 80"/>
              <p:cNvSpPr>
                <a:spLocks noChangeAspect="1" noChangeArrowheads="1"/>
              </p:cNvSpPr>
              <p:nvPr/>
            </p:nvSpPr>
            <p:spPr bwMode="auto">
              <a:xfrm>
                <a:off x="4992" y="187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" name="Oval 81"/>
              <p:cNvSpPr>
                <a:spLocks noChangeAspect="1" noChangeArrowheads="1"/>
              </p:cNvSpPr>
              <p:nvPr/>
            </p:nvSpPr>
            <p:spPr bwMode="auto">
              <a:xfrm>
                <a:off x="4896" y="134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5" name="Oval 82"/>
              <p:cNvSpPr>
                <a:spLocks noChangeAspect="1" noChangeArrowheads="1"/>
              </p:cNvSpPr>
              <p:nvPr/>
            </p:nvSpPr>
            <p:spPr bwMode="auto">
              <a:xfrm>
                <a:off x="3072" y="278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" name="Oval 83"/>
              <p:cNvSpPr>
                <a:spLocks noChangeAspect="1" noChangeArrowheads="1"/>
              </p:cNvSpPr>
              <p:nvPr/>
            </p:nvSpPr>
            <p:spPr bwMode="auto">
              <a:xfrm>
                <a:off x="2496" y="369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" name="Oval 84"/>
              <p:cNvSpPr>
                <a:spLocks noChangeAspect="1" noChangeArrowheads="1"/>
              </p:cNvSpPr>
              <p:nvPr/>
            </p:nvSpPr>
            <p:spPr bwMode="auto">
              <a:xfrm>
                <a:off x="3888" y="264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Oval 85"/>
              <p:cNvSpPr>
                <a:spLocks noChangeAspect="1" noChangeArrowheads="1"/>
              </p:cNvSpPr>
              <p:nvPr/>
            </p:nvSpPr>
            <p:spPr bwMode="auto">
              <a:xfrm>
                <a:off x="4176" y="31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Oval 86"/>
              <p:cNvSpPr>
                <a:spLocks noChangeAspect="1" noChangeArrowheads="1"/>
              </p:cNvSpPr>
              <p:nvPr/>
            </p:nvSpPr>
            <p:spPr bwMode="auto">
              <a:xfrm>
                <a:off x="2640" y="388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Oval 87"/>
              <p:cNvSpPr>
                <a:spLocks noChangeAspect="1" noChangeArrowheads="1"/>
              </p:cNvSpPr>
              <p:nvPr/>
            </p:nvSpPr>
            <p:spPr bwMode="auto">
              <a:xfrm>
                <a:off x="1296" y="182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Oval 88"/>
              <p:cNvSpPr>
                <a:spLocks noChangeAspect="1" noChangeArrowheads="1"/>
              </p:cNvSpPr>
              <p:nvPr/>
            </p:nvSpPr>
            <p:spPr bwMode="auto">
              <a:xfrm>
                <a:off x="1584" y="182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" name="Oval 89"/>
              <p:cNvSpPr>
                <a:spLocks noChangeAspect="1" noChangeArrowheads="1"/>
              </p:cNvSpPr>
              <p:nvPr/>
            </p:nvSpPr>
            <p:spPr bwMode="auto">
              <a:xfrm>
                <a:off x="1536" y="172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Oval 90"/>
              <p:cNvSpPr>
                <a:spLocks noChangeAspect="1" noChangeArrowheads="1"/>
              </p:cNvSpPr>
              <p:nvPr/>
            </p:nvSpPr>
            <p:spPr bwMode="auto">
              <a:xfrm>
                <a:off x="2352" y="230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" name="Oval 91"/>
              <p:cNvSpPr>
                <a:spLocks noChangeAspect="1" noChangeArrowheads="1"/>
              </p:cNvSpPr>
              <p:nvPr/>
            </p:nvSpPr>
            <p:spPr bwMode="auto">
              <a:xfrm>
                <a:off x="2784" y="220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Oval 92"/>
              <p:cNvSpPr>
                <a:spLocks noChangeAspect="1" noChangeArrowheads="1"/>
              </p:cNvSpPr>
              <p:nvPr/>
            </p:nvSpPr>
            <p:spPr bwMode="auto">
              <a:xfrm>
                <a:off x="2496" y="72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" name="Oval 93"/>
              <p:cNvSpPr>
                <a:spLocks noChangeAspect="1" noChangeArrowheads="1"/>
              </p:cNvSpPr>
              <p:nvPr/>
            </p:nvSpPr>
            <p:spPr bwMode="auto">
              <a:xfrm>
                <a:off x="2544" y="225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" name="Oval 94"/>
              <p:cNvSpPr>
                <a:spLocks noChangeAspect="1" noChangeArrowheads="1"/>
              </p:cNvSpPr>
              <p:nvPr/>
            </p:nvSpPr>
            <p:spPr bwMode="auto">
              <a:xfrm>
                <a:off x="2160" y="96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" name="Oval 95"/>
              <p:cNvSpPr>
                <a:spLocks noChangeAspect="1" noChangeArrowheads="1"/>
              </p:cNvSpPr>
              <p:nvPr/>
            </p:nvSpPr>
            <p:spPr bwMode="auto">
              <a:xfrm>
                <a:off x="2112" y="225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" name="Oval 96"/>
              <p:cNvSpPr>
                <a:spLocks noChangeAspect="1" noChangeArrowheads="1"/>
              </p:cNvSpPr>
              <p:nvPr/>
            </p:nvSpPr>
            <p:spPr bwMode="auto">
              <a:xfrm>
                <a:off x="2736" y="163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Oval 97"/>
              <p:cNvSpPr>
                <a:spLocks noChangeAspect="1" noChangeArrowheads="1"/>
              </p:cNvSpPr>
              <p:nvPr/>
            </p:nvSpPr>
            <p:spPr bwMode="auto">
              <a:xfrm>
                <a:off x="2640" y="115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" name="Oval 98"/>
              <p:cNvSpPr>
                <a:spLocks noChangeAspect="1" noChangeArrowheads="1"/>
              </p:cNvSpPr>
              <p:nvPr/>
            </p:nvSpPr>
            <p:spPr bwMode="auto">
              <a:xfrm>
                <a:off x="2544" y="129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Oval 99"/>
              <p:cNvSpPr>
                <a:spLocks noChangeAspect="1" noChangeArrowheads="1"/>
              </p:cNvSpPr>
              <p:nvPr/>
            </p:nvSpPr>
            <p:spPr bwMode="auto">
              <a:xfrm>
                <a:off x="2736" y="139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" name="Oval 100"/>
              <p:cNvSpPr>
                <a:spLocks noChangeAspect="1" noChangeArrowheads="1"/>
              </p:cNvSpPr>
              <p:nvPr/>
            </p:nvSpPr>
            <p:spPr bwMode="auto">
              <a:xfrm>
                <a:off x="1152" y="43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" name="Oval 101"/>
              <p:cNvSpPr>
                <a:spLocks noChangeAspect="1" noChangeArrowheads="1"/>
              </p:cNvSpPr>
              <p:nvPr/>
            </p:nvSpPr>
            <p:spPr bwMode="auto">
              <a:xfrm>
                <a:off x="1056" y="62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Oval 102"/>
              <p:cNvSpPr>
                <a:spLocks noChangeAspect="1" noChangeArrowheads="1"/>
              </p:cNvSpPr>
              <p:nvPr/>
            </p:nvSpPr>
            <p:spPr bwMode="auto">
              <a:xfrm>
                <a:off x="1632" y="57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Oval 103"/>
              <p:cNvSpPr>
                <a:spLocks noChangeAspect="1" noChangeArrowheads="1"/>
              </p:cNvSpPr>
              <p:nvPr/>
            </p:nvSpPr>
            <p:spPr bwMode="auto">
              <a:xfrm>
                <a:off x="1344" y="100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Oval 104"/>
              <p:cNvSpPr>
                <a:spLocks noChangeAspect="1" noChangeArrowheads="1"/>
              </p:cNvSpPr>
              <p:nvPr/>
            </p:nvSpPr>
            <p:spPr bwMode="auto">
              <a:xfrm>
                <a:off x="2256" y="201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Oval 105"/>
              <p:cNvSpPr>
                <a:spLocks noChangeAspect="1" noChangeArrowheads="1"/>
              </p:cNvSpPr>
              <p:nvPr/>
            </p:nvSpPr>
            <p:spPr bwMode="auto">
              <a:xfrm>
                <a:off x="3216" y="211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" name="Oval 106"/>
              <p:cNvSpPr>
                <a:spLocks noChangeAspect="1" noChangeArrowheads="1"/>
              </p:cNvSpPr>
              <p:nvPr/>
            </p:nvSpPr>
            <p:spPr bwMode="auto">
              <a:xfrm>
                <a:off x="3072" y="211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Oval 107"/>
              <p:cNvSpPr>
                <a:spLocks noChangeAspect="1" noChangeArrowheads="1"/>
              </p:cNvSpPr>
              <p:nvPr/>
            </p:nvSpPr>
            <p:spPr bwMode="auto">
              <a:xfrm>
                <a:off x="3216" y="163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Oval 108"/>
              <p:cNvSpPr>
                <a:spLocks noChangeAspect="1" noChangeArrowheads="1"/>
              </p:cNvSpPr>
              <p:nvPr/>
            </p:nvSpPr>
            <p:spPr bwMode="auto">
              <a:xfrm>
                <a:off x="3312" y="177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Oval 109"/>
              <p:cNvSpPr>
                <a:spLocks noChangeAspect="1" noChangeArrowheads="1"/>
              </p:cNvSpPr>
              <p:nvPr/>
            </p:nvSpPr>
            <p:spPr bwMode="auto">
              <a:xfrm>
                <a:off x="3696" y="91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3" name="Oval 110"/>
              <p:cNvSpPr>
                <a:spLocks noChangeAspect="1" noChangeArrowheads="1"/>
              </p:cNvSpPr>
              <p:nvPr/>
            </p:nvSpPr>
            <p:spPr bwMode="auto">
              <a:xfrm>
                <a:off x="3600" y="432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Oval 111"/>
              <p:cNvSpPr>
                <a:spLocks noChangeAspect="1" noChangeArrowheads="1"/>
              </p:cNvSpPr>
              <p:nvPr/>
            </p:nvSpPr>
            <p:spPr bwMode="auto">
              <a:xfrm>
                <a:off x="3216" y="38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" name="Oval 112"/>
              <p:cNvSpPr>
                <a:spLocks noChangeAspect="1" noChangeArrowheads="1"/>
              </p:cNvSpPr>
              <p:nvPr/>
            </p:nvSpPr>
            <p:spPr bwMode="auto">
              <a:xfrm>
                <a:off x="3312" y="28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" name="Oval 113"/>
              <p:cNvSpPr>
                <a:spLocks noChangeAspect="1" noChangeArrowheads="1"/>
              </p:cNvSpPr>
              <p:nvPr/>
            </p:nvSpPr>
            <p:spPr bwMode="auto">
              <a:xfrm>
                <a:off x="3072" y="57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" name="Group 114"/>
            <p:cNvGrpSpPr>
              <a:grpSpLocks noChangeAspect="1"/>
            </p:cNvGrpSpPr>
            <p:nvPr/>
          </p:nvGrpSpPr>
          <p:grpSpPr bwMode="auto">
            <a:xfrm>
              <a:off x="1652588" y="390525"/>
              <a:ext cx="5384800" cy="4486275"/>
              <a:chOff x="864" y="192"/>
              <a:chExt cx="3168" cy="2640"/>
            </a:xfrm>
          </p:grpSpPr>
          <p:sp>
            <p:nvSpPr>
              <p:cNvPr id="298" name="Line 115"/>
              <p:cNvSpPr>
                <a:spLocks noChangeAspect="1" noChangeShapeType="1"/>
              </p:cNvSpPr>
              <p:nvPr/>
            </p:nvSpPr>
            <p:spPr bwMode="auto">
              <a:xfrm flipH="1">
                <a:off x="864" y="1536"/>
                <a:ext cx="1584" cy="1296"/>
              </a:xfrm>
              <a:prstGeom prst="line">
                <a:avLst/>
              </a:prstGeom>
              <a:noFill/>
              <a:ln w="635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2448" y="192"/>
                <a:ext cx="0" cy="1344"/>
              </a:xfrm>
              <a:prstGeom prst="line">
                <a:avLst/>
              </a:prstGeom>
              <a:noFill/>
              <a:ln w="635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Line 117"/>
              <p:cNvSpPr>
                <a:spLocks noChangeAspect="1" noChangeShapeType="1"/>
              </p:cNvSpPr>
              <p:nvPr/>
            </p:nvSpPr>
            <p:spPr bwMode="auto">
              <a:xfrm>
                <a:off x="2448" y="1536"/>
                <a:ext cx="1584" cy="1008"/>
              </a:xfrm>
              <a:prstGeom prst="line">
                <a:avLst/>
              </a:prstGeom>
              <a:noFill/>
              <a:ln w="635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1" name="AutoShape 127"/>
            <p:cNvSpPr>
              <a:spLocks noChangeAspect="1" noChangeArrowheads="1"/>
            </p:cNvSpPr>
            <p:nvPr/>
          </p:nvSpPr>
          <p:spPr bwMode="auto">
            <a:xfrm>
              <a:off x="4800600" y="3886200"/>
              <a:ext cx="244475" cy="244475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" name="AutoShape 128"/>
            <p:cNvSpPr>
              <a:spLocks noChangeAspect="1" noChangeArrowheads="1"/>
            </p:cNvSpPr>
            <p:nvPr/>
          </p:nvSpPr>
          <p:spPr bwMode="auto">
            <a:xfrm>
              <a:off x="4876800" y="4572000"/>
              <a:ext cx="244475" cy="244475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AutoShape 129"/>
            <p:cNvSpPr>
              <a:spLocks noChangeAspect="1" noChangeArrowheads="1"/>
            </p:cNvSpPr>
            <p:nvPr/>
          </p:nvSpPr>
          <p:spPr bwMode="auto">
            <a:xfrm>
              <a:off x="3886200" y="6248400"/>
              <a:ext cx="246063" cy="244475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AutoShape 130"/>
            <p:cNvSpPr>
              <a:spLocks noChangeAspect="1" noChangeArrowheads="1"/>
            </p:cNvSpPr>
            <p:nvPr/>
          </p:nvSpPr>
          <p:spPr bwMode="auto">
            <a:xfrm>
              <a:off x="5029200" y="1828800"/>
              <a:ext cx="244475" cy="244475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AutoShape 131"/>
            <p:cNvSpPr>
              <a:spLocks noChangeAspect="1" noChangeArrowheads="1"/>
            </p:cNvSpPr>
            <p:nvPr/>
          </p:nvSpPr>
          <p:spPr bwMode="auto">
            <a:xfrm>
              <a:off x="6248400" y="2057400"/>
              <a:ext cx="244475" cy="244475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AutoShape 132"/>
            <p:cNvSpPr>
              <a:spLocks noChangeAspect="1" noChangeArrowheads="1"/>
            </p:cNvSpPr>
            <p:nvPr/>
          </p:nvSpPr>
          <p:spPr bwMode="auto">
            <a:xfrm>
              <a:off x="5715000" y="1371600"/>
              <a:ext cx="246063" cy="244475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" name="AutoShape 133"/>
            <p:cNvSpPr>
              <a:spLocks noChangeAspect="1" noChangeArrowheads="1"/>
            </p:cNvSpPr>
            <p:nvPr/>
          </p:nvSpPr>
          <p:spPr bwMode="auto">
            <a:xfrm>
              <a:off x="2971800" y="2514600"/>
              <a:ext cx="244475" cy="244475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" name="AutoShape 134"/>
            <p:cNvSpPr>
              <a:spLocks noChangeAspect="1" noChangeArrowheads="1"/>
            </p:cNvSpPr>
            <p:nvPr/>
          </p:nvSpPr>
          <p:spPr bwMode="auto">
            <a:xfrm>
              <a:off x="3048000" y="1295400"/>
              <a:ext cx="244475" cy="246063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" name="AutoShape 135"/>
            <p:cNvSpPr>
              <a:spLocks noChangeAspect="1" noChangeArrowheads="1"/>
            </p:cNvSpPr>
            <p:nvPr/>
          </p:nvSpPr>
          <p:spPr bwMode="auto">
            <a:xfrm>
              <a:off x="1676400" y="1371600"/>
              <a:ext cx="244475" cy="244475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AutoShape 139"/>
            <p:cNvSpPr>
              <a:spLocks noChangeAspect="1" noChangeArrowheads="1"/>
            </p:cNvSpPr>
            <p:nvPr/>
          </p:nvSpPr>
          <p:spPr bwMode="auto">
            <a:xfrm>
              <a:off x="4027488" y="3332163"/>
              <a:ext cx="406400" cy="407987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" name="AutoShape 140"/>
            <p:cNvSpPr>
              <a:spLocks noChangeAspect="1" noChangeArrowheads="1"/>
            </p:cNvSpPr>
            <p:nvPr/>
          </p:nvSpPr>
          <p:spPr bwMode="auto">
            <a:xfrm>
              <a:off x="5599113" y="714375"/>
              <a:ext cx="406400" cy="40640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AutoShape 141"/>
            <p:cNvSpPr>
              <a:spLocks noChangeAspect="1" noChangeArrowheads="1"/>
            </p:cNvSpPr>
            <p:nvPr/>
          </p:nvSpPr>
          <p:spPr bwMode="auto">
            <a:xfrm>
              <a:off x="3946525" y="2338388"/>
              <a:ext cx="407988" cy="40640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3" name="Group 142"/>
            <p:cNvGrpSpPr>
              <a:grpSpLocks/>
            </p:cNvGrpSpPr>
            <p:nvPr/>
          </p:nvGrpSpPr>
          <p:grpSpPr bwMode="auto">
            <a:xfrm>
              <a:off x="511175" y="390525"/>
              <a:ext cx="3262313" cy="2855913"/>
              <a:chOff x="322" y="246"/>
              <a:chExt cx="2055" cy="1799"/>
            </a:xfrm>
          </p:grpSpPr>
          <p:sp>
            <p:nvSpPr>
              <p:cNvPr id="314" name="Line 143"/>
              <p:cNvSpPr>
                <a:spLocks noChangeAspect="1" noChangeShapeType="1"/>
              </p:cNvSpPr>
              <p:nvPr/>
            </p:nvSpPr>
            <p:spPr bwMode="auto">
              <a:xfrm flipV="1">
                <a:off x="322" y="1274"/>
                <a:ext cx="1233" cy="30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Line 14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555" y="1274"/>
                <a:ext cx="720" cy="77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Line 145"/>
              <p:cNvSpPr>
                <a:spLocks noChangeAspect="1" noChangeShapeType="1"/>
              </p:cNvSpPr>
              <p:nvPr/>
            </p:nvSpPr>
            <p:spPr bwMode="auto">
              <a:xfrm flipH="1">
                <a:off x="1555" y="246"/>
                <a:ext cx="822" cy="102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" name="Group 146"/>
            <p:cNvGrpSpPr>
              <a:grpSpLocks/>
            </p:cNvGrpSpPr>
            <p:nvPr/>
          </p:nvGrpSpPr>
          <p:grpSpPr bwMode="auto">
            <a:xfrm>
              <a:off x="4344988" y="390525"/>
              <a:ext cx="2936875" cy="3752850"/>
              <a:chOff x="2737" y="246"/>
              <a:chExt cx="1850" cy="2364"/>
            </a:xfrm>
          </p:grpSpPr>
          <p:sp>
            <p:nvSpPr>
              <p:cNvPr id="318" name="Line 147"/>
              <p:cNvSpPr>
                <a:spLocks noChangeAspect="1" noChangeShapeType="1"/>
              </p:cNvSpPr>
              <p:nvPr/>
            </p:nvSpPr>
            <p:spPr bwMode="auto">
              <a:xfrm flipV="1">
                <a:off x="2737" y="1017"/>
                <a:ext cx="1285" cy="103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Line 14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022" y="1017"/>
                <a:ext cx="205" cy="1593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Line 149"/>
              <p:cNvSpPr>
                <a:spLocks noChangeAspect="1" noChangeShapeType="1"/>
              </p:cNvSpPr>
              <p:nvPr/>
            </p:nvSpPr>
            <p:spPr bwMode="auto">
              <a:xfrm flipH="1">
                <a:off x="4022" y="246"/>
                <a:ext cx="565" cy="77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1" name="Group 150"/>
            <p:cNvGrpSpPr>
              <a:grpSpLocks/>
            </p:cNvGrpSpPr>
            <p:nvPr/>
          </p:nvGrpSpPr>
          <p:grpSpPr bwMode="auto">
            <a:xfrm>
              <a:off x="1816100" y="3327400"/>
              <a:ext cx="3833813" cy="2773363"/>
              <a:chOff x="1144" y="2096"/>
              <a:chExt cx="2415" cy="1747"/>
            </a:xfrm>
          </p:grpSpPr>
          <p:sp>
            <p:nvSpPr>
              <p:cNvPr id="322" name="Line 151"/>
              <p:cNvSpPr>
                <a:spLocks noChangeAspect="1" noChangeShapeType="1"/>
              </p:cNvSpPr>
              <p:nvPr/>
            </p:nvSpPr>
            <p:spPr bwMode="auto">
              <a:xfrm>
                <a:off x="2994" y="3021"/>
                <a:ext cx="565" cy="82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Line 152"/>
              <p:cNvSpPr>
                <a:spLocks noChangeAspect="1" noChangeShapeType="1"/>
              </p:cNvSpPr>
              <p:nvPr/>
            </p:nvSpPr>
            <p:spPr bwMode="auto">
              <a:xfrm>
                <a:off x="1144" y="2969"/>
                <a:ext cx="1850" cy="5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Line 153"/>
              <p:cNvSpPr>
                <a:spLocks noChangeAspect="1" noChangeShapeType="1"/>
              </p:cNvSpPr>
              <p:nvPr/>
            </p:nvSpPr>
            <p:spPr bwMode="auto">
              <a:xfrm flipH="1">
                <a:off x="2994" y="2096"/>
                <a:ext cx="360" cy="92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5" name="AutoShape 167"/>
            <p:cNvSpPr>
              <a:spLocks noChangeAspect="1" noChangeArrowheads="1"/>
            </p:cNvSpPr>
            <p:nvPr/>
          </p:nvSpPr>
          <p:spPr bwMode="auto">
            <a:xfrm>
              <a:off x="4065588" y="2755900"/>
              <a:ext cx="569912" cy="571500"/>
            </a:xfrm>
            <a:prstGeom prst="diamond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learned </a:t>
            </a:r>
            <a:r>
              <a:rPr lang="en-US" dirty="0" err="1" smtClean="0"/>
              <a:t>codewords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15130" y="6488668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Sivic et al. ICCV 2005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678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http://www.robots.ox.ac.uk/~vgg/publications/papers/sivic05b.pdf</a:t>
            </a:r>
            <a:endParaRPr lang="en-US" dirty="0"/>
          </a:p>
        </p:txBody>
      </p:sp>
      <p:pic>
        <p:nvPicPr>
          <p:cNvPr id="279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71600"/>
            <a:ext cx="59150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33600" y="5638800"/>
            <a:ext cx="4788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likely </a:t>
            </a:r>
            <a:r>
              <a:rPr lang="en-US" dirty="0" err="1" smtClean="0"/>
              <a:t>codewords</a:t>
            </a:r>
            <a:r>
              <a:rPr lang="en-US" dirty="0" smtClean="0"/>
              <a:t> for 4 learned “topics”</a:t>
            </a:r>
          </a:p>
          <a:p>
            <a:r>
              <a:rPr lang="en-US" dirty="0" smtClean="0"/>
              <a:t>EM with multinomial (problem 3) to get topics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Visual Dictionaries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019800" cy="455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3197785" y="6172200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Inpainting Application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65" name="Picture 9" descr="\|\mathbf{x}\|_\infty := \max \left(|x_1|, \ldots ,|x_n| \right)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669" y="3259015"/>
            <a:ext cx="3541486" cy="3048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010400" y="33528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similarity/distance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P-norms</a:t>
            </a:r>
          </a:p>
          <a:p>
            <a:pPr lvl="1"/>
            <a:r>
              <a:rPr lang="en-US" dirty="0" smtClean="0"/>
              <a:t>City Block (L1)</a:t>
            </a:r>
          </a:p>
          <a:p>
            <a:pPr lvl="1"/>
            <a:r>
              <a:rPr lang="en-US" dirty="0" smtClean="0"/>
              <a:t>Euclidean (L2)</a:t>
            </a:r>
          </a:p>
          <a:p>
            <a:pPr lvl="1"/>
            <a:r>
              <a:rPr lang="en-US" dirty="0" smtClean="0"/>
              <a:t>L-infinity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Mahalanobis</a:t>
            </a:r>
            <a:endParaRPr lang="en-US" dirty="0" smtClean="0"/>
          </a:p>
          <a:p>
            <a:pPr lvl="1"/>
            <a:r>
              <a:rPr lang="en-US" dirty="0" smtClean="0"/>
              <a:t>Scaled Euclidean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Cosine distance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49858" name="Picture 2" descr="\|\boldsymbol{x}\| := \sqrt{x_1^2 + \cdots + x_n^2}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7615" y="2608385"/>
            <a:ext cx="2819400" cy="526859"/>
          </a:xfrm>
          <a:prstGeom prst="rect">
            <a:avLst/>
          </a:prstGeom>
          <a:noFill/>
        </p:spPr>
      </p:pic>
      <p:pic>
        <p:nvPicPr>
          <p:cNvPr id="249860" name="Picture 4" descr="\|\boldsymbol{x}\|_1 := \sum_{i=1}^{n} |x_i|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4170" y="1811215"/>
            <a:ext cx="1828800" cy="745067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49861" name="Equation" r:id="rId6" imgW="114120" imgH="215640" progId="Equation.3">
              <p:embed/>
            </p:oleObj>
          </a:graphicData>
        </a:graphic>
      </p:graphicFrame>
      <p:pic>
        <p:nvPicPr>
          <p:cNvPr id="249863" name="Picture 7" descr="\|\mathbf{x}\|_p := \bigg( \sum_{i=1}^n |x_i|^p \bigg)^{1/p}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4170" y="973015"/>
            <a:ext cx="2514600" cy="756946"/>
          </a:xfrm>
          <a:prstGeom prst="rect">
            <a:avLst/>
          </a:prstGeom>
          <a:noFill/>
        </p:spPr>
      </p:pic>
      <p:pic>
        <p:nvPicPr>
          <p:cNvPr id="249867" name="Picture 11" descr=" d(\vec{x},\vec{y})=&#10;\sqrt{\sum_{i=1}^N  {(x_i - y_i)^2 \over \sigma_i^2}},&#10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4038600"/>
            <a:ext cx="2989575" cy="838200"/>
          </a:xfrm>
          <a:prstGeom prst="rect">
            <a:avLst/>
          </a:prstGeom>
          <a:noFill/>
        </p:spPr>
      </p:pic>
      <p:pic>
        <p:nvPicPr>
          <p:cNvPr id="249869" name="Picture 13" descr=" \text{similarity} = \cos(\theta) = {A \cdot B \over \|A\| \|B\|} = \frac{ \sum_{i=1}^{n}{A_i \times B_i} }{ \sqrt{\sum_{i=1}^{n}{(A_i)^2}} \times \sqrt{\sum_{i=1}^{n}{(B_i)^2}} }"/>
          <p:cNvPicPr>
            <a:picLocks noChangeAspect="1" noChangeArrowheads="1"/>
          </p:cNvPicPr>
          <p:nvPr/>
        </p:nvPicPr>
        <p:blipFill>
          <a:blip r:embed="rId9" cstate="print"/>
          <a:srcRect r="51839" b="-4918"/>
          <a:stretch>
            <a:fillRect/>
          </a:stretch>
        </p:blipFill>
        <p:spPr bwMode="auto">
          <a:xfrm>
            <a:off x="3429000" y="5410200"/>
            <a:ext cx="2819400" cy="609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43800" y="18288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x</a:t>
            </a:r>
            <a:r>
              <a:rPr lang="en-US" baseline="-25000" dirty="0" smtClean="0"/>
              <a:t>i</a:t>
            </a:r>
            <a:r>
              <a:rPr lang="en-US" dirty="0" smtClean="0"/>
              <a:t> is the distance between two points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7010400" y="1295400"/>
            <a:ext cx="381000" cy="2209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48400" y="28194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43600" y="12954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57800" y="21336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00800" y="44958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</a:t>
            </a:r>
            <a:r>
              <a:rPr lang="en-US" dirty="0" err="1" smtClean="0"/>
              <a:t>medoids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like K-means except</a:t>
            </a:r>
          </a:p>
          <a:p>
            <a:pPr lvl="1"/>
            <a:r>
              <a:rPr lang="en-US" dirty="0" smtClean="0"/>
              <a:t>Represent the cluster with one of its members, rather than the mean of its members</a:t>
            </a:r>
          </a:p>
          <a:p>
            <a:pPr lvl="1"/>
            <a:r>
              <a:rPr lang="en-US" dirty="0" smtClean="0"/>
              <a:t>Choose the member (data point) that minimizes cluster dissimilarity</a:t>
            </a:r>
          </a:p>
          <a:p>
            <a:endParaRPr lang="en-US" dirty="0" smtClean="0"/>
          </a:p>
          <a:p>
            <a:r>
              <a:rPr lang="en-US" dirty="0" smtClean="0"/>
              <a:t>Applicable when a mean is not meaningful</a:t>
            </a:r>
          </a:p>
          <a:p>
            <a:pPr lvl="1"/>
            <a:r>
              <a:rPr lang="en-US" dirty="0" smtClean="0"/>
              <a:t>E.g., clustering values of </a:t>
            </a:r>
            <a:r>
              <a:rPr lang="en-US" dirty="0" smtClean="0"/>
              <a:t>hue or usin</a:t>
            </a:r>
            <a:r>
              <a:rPr lang="en-US" dirty="0" smtClean="0"/>
              <a:t>g L-infinity similarity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Agglomerative clustering</a:t>
            </a:r>
            <a:endParaRPr lang="en-US" dirty="0"/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385" y="1219200"/>
            <a:ext cx="74390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Agglomerative clustering</a:t>
            </a:r>
            <a:endParaRPr lang="en-US" dirty="0"/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1138238"/>
            <a:ext cx="75628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if you want to align but have no prior matched pairs?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Hough transform and RANSAC not applicable</a:t>
            </a:r>
          </a:p>
          <a:p>
            <a:endParaRPr lang="en-US" dirty="0" smtClean="0"/>
          </a:p>
          <a:p>
            <a:r>
              <a:rPr lang="en-US" dirty="0" smtClean="0"/>
              <a:t>Important applications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55650" name="Picture 2" descr="http://www.judiciaryreport.com/images/brain-scans-84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81400"/>
            <a:ext cx="3352800" cy="2011680"/>
          </a:xfrm>
          <a:prstGeom prst="rect">
            <a:avLst/>
          </a:prstGeom>
          <a:noFill/>
        </p:spPr>
      </p:pic>
      <p:pic>
        <p:nvPicPr>
          <p:cNvPr id="155652" name="Picture 4" descr="http://cgg-journal.com/2004-2/02/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581400"/>
            <a:ext cx="2088292" cy="205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5715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Medical imaging: match brain scans or contours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715000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Robotics: match point clouds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Agglomerative clustering</a:t>
            </a:r>
            <a:endParaRPr lang="en-US" dirty="0"/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38238"/>
            <a:ext cx="73818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Agglomerative clustering</a:t>
            </a:r>
            <a:endParaRPr lang="en-US" dirty="0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970" y="1255835"/>
            <a:ext cx="76295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Agglomerative clustering</a:t>
            </a:r>
            <a:endParaRPr lang="en-US" dirty="0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415" y="990600"/>
            <a:ext cx="749617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Agglomerative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0198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How to define cluster similarity?</a:t>
            </a:r>
          </a:p>
          <a:p>
            <a:pPr>
              <a:buFontTx/>
              <a:buChar char="-"/>
            </a:pPr>
            <a:r>
              <a:rPr lang="en-US" sz="2400" dirty="0" smtClean="0"/>
              <a:t>Average distance between points, maximum distance, minimum distance</a:t>
            </a:r>
          </a:p>
          <a:p>
            <a:pPr>
              <a:buFontTx/>
              <a:buChar char="-"/>
            </a:pPr>
            <a:r>
              <a:rPr lang="en-US" sz="2400" dirty="0" smtClean="0"/>
              <a:t>Distance between means or </a:t>
            </a:r>
            <a:r>
              <a:rPr lang="en-US" sz="2400" dirty="0" err="1" smtClean="0"/>
              <a:t>medoids</a:t>
            </a:r>
            <a:endParaRPr lang="en-US" sz="2400" dirty="0" smtClean="0"/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How many clusters?</a:t>
            </a:r>
          </a:p>
          <a:p>
            <a:pPr>
              <a:buFontTx/>
              <a:buChar char="-"/>
            </a:pPr>
            <a:r>
              <a:rPr lang="en-US" sz="2400" dirty="0" smtClean="0"/>
              <a:t>Clustering creates a </a:t>
            </a:r>
            <a:r>
              <a:rPr lang="en-US" sz="2400" dirty="0" err="1" smtClean="0"/>
              <a:t>dendrogram</a:t>
            </a:r>
            <a:r>
              <a:rPr lang="en-US" sz="2400" dirty="0" smtClean="0"/>
              <a:t> (a tree)</a:t>
            </a:r>
          </a:p>
          <a:p>
            <a:pPr>
              <a:buFontTx/>
              <a:buChar char="-"/>
            </a:pPr>
            <a:r>
              <a:rPr lang="en-US" sz="2400" dirty="0" smtClean="0"/>
              <a:t>Threshold based on max number of clusters or based on distance between merges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270338" name="Picture 2" descr="http://www.mathworks.com/help/toolbox/stats/dendro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0830" y="4876800"/>
            <a:ext cx="3173170" cy="19050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6934200" y="914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34200" y="1524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91400" y="1219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53400" y="2362200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43800" y="2286000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34200" y="2438400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0" y="2743200"/>
            <a:ext cx="304800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8534400" y="914400"/>
            <a:ext cx="304800" cy="3048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225328" y="574747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Agglomerative clustering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hlinkClick r:id="rId2"/>
            </a:endParaRP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1800" dirty="0" smtClean="0">
                <a:hlinkClick r:id="rId2"/>
              </a:rPr>
              <a:t>http://home.dei.polimi.it/matteucc/Clustering/tutorial_html/AppletH.html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Conclusions: Agglomerative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dirty="0" smtClean="0"/>
              <a:t>Good</a:t>
            </a:r>
          </a:p>
          <a:p>
            <a:r>
              <a:rPr lang="en-US" dirty="0" smtClean="0"/>
              <a:t>Simple to implement, widespread application</a:t>
            </a:r>
          </a:p>
          <a:p>
            <a:r>
              <a:rPr lang="en-US" dirty="0" smtClean="0"/>
              <a:t>Clusters have adaptive shapes</a:t>
            </a:r>
          </a:p>
          <a:p>
            <a:r>
              <a:rPr lang="en-US" dirty="0" smtClean="0"/>
              <a:t>Provides a hierarchy of clusters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900" dirty="0" smtClean="0"/>
              <a:t>Bad</a:t>
            </a:r>
          </a:p>
          <a:p>
            <a:r>
              <a:rPr lang="en-US" dirty="0" smtClean="0"/>
              <a:t>May have imbalanced clusters</a:t>
            </a:r>
          </a:p>
          <a:p>
            <a:r>
              <a:rPr lang="en-US" dirty="0" smtClean="0"/>
              <a:t>Still have to choose number of clusters or threshold</a:t>
            </a:r>
          </a:p>
          <a:p>
            <a:r>
              <a:rPr lang="en-US" dirty="0" smtClean="0"/>
              <a:t>Need to use an “</a:t>
            </a:r>
            <a:r>
              <a:rPr lang="en-US" dirty="0" err="1" smtClean="0"/>
              <a:t>ultrametric</a:t>
            </a:r>
            <a:r>
              <a:rPr lang="en-US" dirty="0" smtClean="0"/>
              <a:t>” to get a meaningful hierarchy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Group points based on links in a graph</a:t>
            </a:r>
            <a:endParaRPr lang="en-US" dirty="0"/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971800"/>
            <a:ext cx="3215296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123950" y="3751262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554162" y="3636962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017587" y="4208462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660525" y="4322762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089150" y="3979862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3054350" y="3865562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3590925" y="4322762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1339850" y="4437062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1446212" y="3408362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3806825" y="3865562"/>
            <a:ext cx="106362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1339850" y="3979862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3376612" y="3636962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2947987" y="4322762"/>
            <a:ext cx="106363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3698875" y="4665662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AutoShape 18"/>
          <p:cNvCxnSpPr>
            <a:cxnSpLocks noChangeShapeType="1"/>
            <a:stCxn id="7" idx="5"/>
            <a:endCxn id="17" idx="1"/>
          </p:cNvCxnSpPr>
          <p:nvPr/>
        </p:nvCxnSpPr>
        <p:spPr bwMode="auto">
          <a:xfrm>
            <a:off x="1216025" y="3848100"/>
            <a:ext cx="13811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2" name="AutoShape 19"/>
          <p:cNvCxnSpPr>
            <a:cxnSpLocks noChangeShapeType="1"/>
            <a:stCxn id="9" idx="6"/>
            <a:endCxn id="17" idx="3"/>
          </p:cNvCxnSpPr>
          <p:nvPr/>
        </p:nvCxnSpPr>
        <p:spPr bwMode="auto">
          <a:xfrm flipV="1">
            <a:off x="1123950" y="4076700"/>
            <a:ext cx="230187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3" name="AutoShape 20"/>
          <p:cNvCxnSpPr>
            <a:cxnSpLocks noChangeShapeType="1"/>
            <a:stCxn id="9" idx="5"/>
            <a:endCxn id="14" idx="1"/>
          </p:cNvCxnSpPr>
          <p:nvPr/>
        </p:nvCxnSpPr>
        <p:spPr bwMode="auto">
          <a:xfrm>
            <a:off x="1109662" y="4305300"/>
            <a:ext cx="244475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4" name="AutoShape 21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1071562" y="3848100"/>
            <a:ext cx="69850" cy="3603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5" name="AutoShape 22"/>
          <p:cNvCxnSpPr>
            <a:cxnSpLocks noChangeShapeType="1"/>
            <a:stCxn id="17" idx="4"/>
            <a:endCxn id="14" idx="0"/>
          </p:cNvCxnSpPr>
          <p:nvPr/>
        </p:nvCxnSpPr>
        <p:spPr bwMode="auto">
          <a:xfrm>
            <a:off x="1393825" y="4094162"/>
            <a:ext cx="0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6" name="AutoShape 23"/>
          <p:cNvCxnSpPr>
            <a:cxnSpLocks noChangeShapeType="1"/>
            <a:stCxn id="17" idx="7"/>
            <a:endCxn id="8" idx="4"/>
          </p:cNvCxnSpPr>
          <p:nvPr/>
        </p:nvCxnSpPr>
        <p:spPr bwMode="auto">
          <a:xfrm flipV="1">
            <a:off x="1430337" y="3751262"/>
            <a:ext cx="177800" cy="246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7" name="AutoShape 24"/>
          <p:cNvCxnSpPr>
            <a:cxnSpLocks noChangeShapeType="1"/>
            <a:stCxn id="17" idx="5"/>
            <a:endCxn id="10" idx="1"/>
          </p:cNvCxnSpPr>
          <p:nvPr/>
        </p:nvCxnSpPr>
        <p:spPr bwMode="auto">
          <a:xfrm>
            <a:off x="1430337" y="4076700"/>
            <a:ext cx="246063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8" name="AutoShape 25"/>
          <p:cNvCxnSpPr>
            <a:cxnSpLocks noChangeShapeType="1"/>
            <a:stCxn id="14" idx="6"/>
            <a:endCxn id="10" idx="3"/>
          </p:cNvCxnSpPr>
          <p:nvPr/>
        </p:nvCxnSpPr>
        <p:spPr bwMode="auto">
          <a:xfrm flipV="1">
            <a:off x="1446212" y="4419600"/>
            <a:ext cx="230188" cy="746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9" name="AutoShape 26"/>
          <p:cNvCxnSpPr>
            <a:cxnSpLocks noChangeShapeType="1"/>
            <a:stCxn id="7" idx="7"/>
            <a:endCxn id="15" idx="3"/>
          </p:cNvCxnSpPr>
          <p:nvPr/>
        </p:nvCxnSpPr>
        <p:spPr bwMode="auto">
          <a:xfrm flipV="1">
            <a:off x="1216025" y="3505200"/>
            <a:ext cx="24606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0" name="AutoShape 27"/>
          <p:cNvCxnSpPr>
            <a:cxnSpLocks noChangeShapeType="1"/>
            <a:stCxn id="15" idx="5"/>
            <a:endCxn id="8" idx="0"/>
          </p:cNvCxnSpPr>
          <p:nvPr/>
        </p:nvCxnSpPr>
        <p:spPr bwMode="auto">
          <a:xfrm>
            <a:off x="1538287" y="3505200"/>
            <a:ext cx="69850" cy="1317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1" name="AutoShape 28"/>
          <p:cNvCxnSpPr>
            <a:cxnSpLocks noChangeShapeType="1"/>
            <a:stCxn id="10" idx="7"/>
            <a:endCxn id="11" idx="3"/>
          </p:cNvCxnSpPr>
          <p:nvPr/>
        </p:nvCxnSpPr>
        <p:spPr bwMode="auto">
          <a:xfrm flipV="1">
            <a:off x="1752600" y="4076700"/>
            <a:ext cx="35401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2" name="AutoShape 29"/>
          <p:cNvCxnSpPr>
            <a:cxnSpLocks noChangeShapeType="1"/>
            <a:stCxn id="15" idx="6"/>
            <a:endCxn id="11" idx="1"/>
          </p:cNvCxnSpPr>
          <p:nvPr/>
        </p:nvCxnSpPr>
        <p:spPr bwMode="auto">
          <a:xfrm>
            <a:off x="1554162" y="3465512"/>
            <a:ext cx="552450" cy="53181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3" name="AutoShape 30"/>
          <p:cNvCxnSpPr>
            <a:cxnSpLocks noChangeShapeType="1"/>
            <a:stCxn id="17" idx="6"/>
            <a:endCxn id="11" idx="2"/>
          </p:cNvCxnSpPr>
          <p:nvPr/>
        </p:nvCxnSpPr>
        <p:spPr bwMode="auto">
          <a:xfrm>
            <a:off x="1446212" y="4037012"/>
            <a:ext cx="642938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4" name="AutoShape 31"/>
          <p:cNvCxnSpPr>
            <a:cxnSpLocks noChangeShapeType="1"/>
            <a:stCxn id="12" idx="4"/>
            <a:endCxn id="19" idx="0"/>
          </p:cNvCxnSpPr>
          <p:nvPr/>
        </p:nvCxnSpPr>
        <p:spPr bwMode="auto">
          <a:xfrm flipH="1">
            <a:off x="3001962" y="3979862"/>
            <a:ext cx="106363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5" name="AutoShape 32"/>
          <p:cNvCxnSpPr>
            <a:cxnSpLocks noChangeShapeType="1"/>
            <a:stCxn id="12" idx="7"/>
            <a:endCxn id="18" idx="3"/>
          </p:cNvCxnSpPr>
          <p:nvPr/>
        </p:nvCxnSpPr>
        <p:spPr bwMode="auto">
          <a:xfrm flipV="1">
            <a:off x="3146425" y="3733800"/>
            <a:ext cx="24606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6" name="AutoShape 33"/>
          <p:cNvCxnSpPr>
            <a:cxnSpLocks noChangeShapeType="1"/>
            <a:stCxn id="18" idx="4"/>
            <a:endCxn id="13" idx="1"/>
          </p:cNvCxnSpPr>
          <p:nvPr/>
        </p:nvCxnSpPr>
        <p:spPr bwMode="auto">
          <a:xfrm>
            <a:off x="3430587" y="3751262"/>
            <a:ext cx="176213" cy="5889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7" name="AutoShape 34"/>
          <p:cNvCxnSpPr>
            <a:cxnSpLocks noChangeShapeType="1"/>
            <a:stCxn id="19" idx="6"/>
            <a:endCxn id="13" idx="2"/>
          </p:cNvCxnSpPr>
          <p:nvPr/>
        </p:nvCxnSpPr>
        <p:spPr bwMode="auto">
          <a:xfrm>
            <a:off x="3054350" y="4379912"/>
            <a:ext cx="536575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8" name="AutoShape 35"/>
          <p:cNvCxnSpPr>
            <a:cxnSpLocks noChangeShapeType="1"/>
            <a:stCxn id="18" idx="5"/>
            <a:endCxn id="16" idx="2"/>
          </p:cNvCxnSpPr>
          <p:nvPr/>
        </p:nvCxnSpPr>
        <p:spPr bwMode="auto">
          <a:xfrm>
            <a:off x="3468687" y="3733800"/>
            <a:ext cx="338138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9" name="AutoShape 36"/>
          <p:cNvCxnSpPr>
            <a:cxnSpLocks noChangeShapeType="1"/>
            <a:stCxn id="12" idx="5"/>
            <a:endCxn id="13" idx="1"/>
          </p:cNvCxnSpPr>
          <p:nvPr/>
        </p:nvCxnSpPr>
        <p:spPr bwMode="auto">
          <a:xfrm>
            <a:off x="3146425" y="3962400"/>
            <a:ext cx="460375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0" name="AutoShape 37"/>
          <p:cNvCxnSpPr>
            <a:cxnSpLocks noChangeShapeType="1"/>
            <a:stCxn id="16" idx="3"/>
            <a:endCxn id="19" idx="7"/>
          </p:cNvCxnSpPr>
          <p:nvPr/>
        </p:nvCxnSpPr>
        <p:spPr bwMode="auto">
          <a:xfrm flipH="1">
            <a:off x="3040062" y="3962400"/>
            <a:ext cx="781050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" name="AutoShape 38"/>
          <p:cNvCxnSpPr>
            <a:cxnSpLocks noChangeShapeType="1"/>
            <a:stCxn id="16" idx="4"/>
            <a:endCxn id="20" idx="0"/>
          </p:cNvCxnSpPr>
          <p:nvPr/>
        </p:nvCxnSpPr>
        <p:spPr bwMode="auto">
          <a:xfrm flipH="1">
            <a:off x="3752850" y="3979862"/>
            <a:ext cx="107950" cy="685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2" name="AutoShape 39"/>
          <p:cNvCxnSpPr>
            <a:cxnSpLocks noChangeShapeType="1"/>
            <a:stCxn id="19" idx="5"/>
            <a:endCxn id="20" idx="2"/>
          </p:cNvCxnSpPr>
          <p:nvPr/>
        </p:nvCxnSpPr>
        <p:spPr bwMode="auto">
          <a:xfrm>
            <a:off x="3040062" y="4419600"/>
            <a:ext cx="658813" cy="3032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3" name="AutoShape 40"/>
          <p:cNvCxnSpPr>
            <a:cxnSpLocks noChangeShapeType="1"/>
            <a:stCxn id="11" idx="6"/>
            <a:endCxn id="12" idx="2"/>
          </p:cNvCxnSpPr>
          <p:nvPr/>
        </p:nvCxnSpPr>
        <p:spPr bwMode="auto">
          <a:xfrm flipV="1">
            <a:off x="2197100" y="3922712"/>
            <a:ext cx="857250" cy="1143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4" name="AutoShape 41"/>
          <p:cNvCxnSpPr>
            <a:cxnSpLocks noChangeShapeType="1"/>
            <a:stCxn id="10" idx="5"/>
            <a:endCxn id="20" idx="3"/>
          </p:cNvCxnSpPr>
          <p:nvPr/>
        </p:nvCxnSpPr>
        <p:spPr bwMode="auto">
          <a:xfrm>
            <a:off x="1752600" y="4419600"/>
            <a:ext cx="1962150" cy="3429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5" name="AutoShape 42"/>
          <p:cNvCxnSpPr>
            <a:cxnSpLocks noChangeShapeType="1"/>
            <a:stCxn id="15" idx="7"/>
            <a:endCxn id="12" idx="1"/>
          </p:cNvCxnSpPr>
          <p:nvPr/>
        </p:nvCxnSpPr>
        <p:spPr bwMode="auto">
          <a:xfrm>
            <a:off x="1538287" y="3425825"/>
            <a:ext cx="1533525" cy="4572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6" name="AutoShape 43"/>
          <p:cNvCxnSpPr>
            <a:cxnSpLocks noChangeShapeType="1"/>
            <a:stCxn id="11" idx="5"/>
            <a:endCxn id="19" idx="2"/>
          </p:cNvCxnSpPr>
          <p:nvPr/>
        </p:nvCxnSpPr>
        <p:spPr bwMode="auto">
          <a:xfrm>
            <a:off x="2181225" y="4076700"/>
            <a:ext cx="766762" cy="303212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941387" y="4398962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3836987" y="4246562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Cuts in a graph</a:t>
            </a:r>
          </a:p>
        </p:txBody>
      </p:sp>
      <p:sp>
        <p:nvSpPr>
          <p:cNvPr id="18435" name="Oval 4"/>
          <p:cNvSpPr>
            <a:spLocks noChangeArrowheads="1"/>
          </p:cNvSpPr>
          <p:nvPr/>
        </p:nvSpPr>
        <p:spPr bwMode="auto">
          <a:xfrm>
            <a:off x="2849563" y="14097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Oval 5"/>
          <p:cNvSpPr>
            <a:spLocks noChangeArrowheads="1"/>
          </p:cNvSpPr>
          <p:nvPr/>
        </p:nvSpPr>
        <p:spPr bwMode="auto">
          <a:xfrm>
            <a:off x="3279775" y="12954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Oval 6"/>
          <p:cNvSpPr>
            <a:spLocks noChangeArrowheads="1"/>
          </p:cNvSpPr>
          <p:nvPr/>
        </p:nvSpPr>
        <p:spPr bwMode="auto">
          <a:xfrm>
            <a:off x="2743200" y="18669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Oval 7"/>
          <p:cNvSpPr>
            <a:spLocks noChangeArrowheads="1"/>
          </p:cNvSpPr>
          <p:nvPr/>
        </p:nvSpPr>
        <p:spPr bwMode="auto">
          <a:xfrm>
            <a:off x="3386138" y="19812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Oval 8"/>
          <p:cNvSpPr>
            <a:spLocks noChangeArrowheads="1"/>
          </p:cNvSpPr>
          <p:nvPr/>
        </p:nvSpPr>
        <p:spPr bwMode="auto">
          <a:xfrm>
            <a:off x="3814763" y="16383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Oval 9"/>
          <p:cNvSpPr>
            <a:spLocks noChangeArrowheads="1"/>
          </p:cNvSpPr>
          <p:nvPr/>
        </p:nvSpPr>
        <p:spPr bwMode="auto">
          <a:xfrm>
            <a:off x="4779963" y="15240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Oval 10"/>
          <p:cNvSpPr>
            <a:spLocks noChangeArrowheads="1"/>
          </p:cNvSpPr>
          <p:nvPr/>
        </p:nvSpPr>
        <p:spPr bwMode="auto">
          <a:xfrm>
            <a:off x="5316538" y="19812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Oval 11"/>
          <p:cNvSpPr>
            <a:spLocks noChangeArrowheads="1"/>
          </p:cNvSpPr>
          <p:nvPr/>
        </p:nvSpPr>
        <p:spPr bwMode="auto">
          <a:xfrm>
            <a:off x="3065463" y="20955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Oval 12"/>
          <p:cNvSpPr>
            <a:spLocks noChangeArrowheads="1"/>
          </p:cNvSpPr>
          <p:nvPr/>
        </p:nvSpPr>
        <p:spPr bwMode="auto">
          <a:xfrm>
            <a:off x="3171825" y="10668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13"/>
          <p:cNvSpPr>
            <a:spLocks noChangeArrowheads="1"/>
          </p:cNvSpPr>
          <p:nvPr/>
        </p:nvSpPr>
        <p:spPr bwMode="auto">
          <a:xfrm>
            <a:off x="5532438" y="1524000"/>
            <a:ext cx="106362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14"/>
          <p:cNvSpPr>
            <a:spLocks noChangeArrowheads="1"/>
          </p:cNvSpPr>
          <p:nvPr/>
        </p:nvSpPr>
        <p:spPr bwMode="auto">
          <a:xfrm>
            <a:off x="3065463" y="16383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5"/>
          <p:cNvSpPr>
            <a:spLocks noChangeArrowheads="1"/>
          </p:cNvSpPr>
          <p:nvPr/>
        </p:nvSpPr>
        <p:spPr bwMode="auto">
          <a:xfrm>
            <a:off x="5102225" y="12954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6"/>
          <p:cNvSpPr>
            <a:spLocks noChangeArrowheads="1"/>
          </p:cNvSpPr>
          <p:nvPr/>
        </p:nvSpPr>
        <p:spPr bwMode="auto">
          <a:xfrm>
            <a:off x="4673600" y="1981200"/>
            <a:ext cx="106363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7"/>
          <p:cNvSpPr>
            <a:spLocks noChangeArrowheads="1"/>
          </p:cNvSpPr>
          <p:nvPr/>
        </p:nvSpPr>
        <p:spPr bwMode="auto">
          <a:xfrm>
            <a:off x="5424488" y="23241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449" name="AutoShape 18"/>
          <p:cNvCxnSpPr>
            <a:cxnSpLocks noChangeShapeType="1"/>
            <a:stCxn id="18435" idx="5"/>
            <a:endCxn id="18445" idx="1"/>
          </p:cNvCxnSpPr>
          <p:nvPr/>
        </p:nvCxnSpPr>
        <p:spPr bwMode="auto">
          <a:xfrm>
            <a:off x="2941638" y="1506538"/>
            <a:ext cx="13811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50" name="AutoShape 19"/>
          <p:cNvCxnSpPr>
            <a:cxnSpLocks noChangeShapeType="1"/>
            <a:stCxn id="18437" idx="6"/>
            <a:endCxn id="18445" idx="3"/>
          </p:cNvCxnSpPr>
          <p:nvPr/>
        </p:nvCxnSpPr>
        <p:spPr bwMode="auto">
          <a:xfrm flipV="1">
            <a:off x="2849563" y="1735138"/>
            <a:ext cx="230187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51" name="AutoShape 20"/>
          <p:cNvCxnSpPr>
            <a:cxnSpLocks noChangeShapeType="1"/>
            <a:stCxn id="18437" idx="5"/>
            <a:endCxn id="18442" idx="1"/>
          </p:cNvCxnSpPr>
          <p:nvPr/>
        </p:nvCxnSpPr>
        <p:spPr bwMode="auto">
          <a:xfrm>
            <a:off x="2835275" y="1963738"/>
            <a:ext cx="244475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52" name="AutoShape 21"/>
          <p:cNvCxnSpPr>
            <a:cxnSpLocks noChangeShapeType="1"/>
            <a:stCxn id="18435" idx="3"/>
            <a:endCxn id="18437" idx="0"/>
          </p:cNvCxnSpPr>
          <p:nvPr/>
        </p:nvCxnSpPr>
        <p:spPr bwMode="auto">
          <a:xfrm flipH="1">
            <a:off x="2797175" y="1506538"/>
            <a:ext cx="69850" cy="3603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53" name="AutoShape 22"/>
          <p:cNvCxnSpPr>
            <a:cxnSpLocks noChangeShapeType="1"/>
            <a:stCxn id="18445" idx="4"/>
            <a:endCxn id="18442" idx="0"/>
          </p:cNvCxnSpPr>
          <p:nvPr/>
        </p:nvCxnSpPr>
        <p:spPr bwMode="auto">
          <a:xfrm>
            <a:off x="3119438" y="1752600"/>
            <a:ext cx="0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54" name="AutoShape 23"/>
          <p:cNvCxnSpPr>
            <a:cxnSpLocks noChangeShapeType="1"/>
            <a:stCxn id="18445" idx="7"/>
            <a:endCxn id="18436" idx="4"/>
          </p:cNvCxnSpPr>
          <p:nvPr/>
        </p:nvCxnSpPr>
        <p:spPr bwMode="auto">
          <a:xfrm flipV="1">
            <a:off x="3155950" y="1409700"/>
            <a:ext cx="177800" cy="246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55" name="AutoShape 24"/>
          <p:cNvCxnSpPr>
            <a:cxnSpLocks noChangeShapeType="1"/>
            <a:stCxn id="18445" idx="5"/>
            <a:endCxn id="18438" idx="1"/>
          </p:cNvCxnSpPr>
          <p:nvPr/>
        </p:nvCxnSpPr>
        <p:spPr bwMode="auto">
          <a:xfrm>
            <a:off x="3155950" y="1735138"/>
            <a:ext cx="246063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56" name="AutoShape 25"/>
          <p:cNvCxnSpPr>
            <a:cxnSpLocks noChangeShapeType="1"/>
            <a:stCxn id="18442" idx="6"/>
            <a:endCxn id="18438" idx="3"/>
          </p:cNvCxnSpPr>
          <p:nvPr/>
        </p:nvCxnSpPr>
        <p:spPr bwMode="auto">
          <a:xfrm flipV="1">
            <a:off x="3171825" y="2078038"/>
            <a:ext cx="230188" cy="746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57" name="AutoShape 26"/>
          <p:cNvCxnSpPr>
            <a:cxnSpLocks noChangeShapeType="1"/>
            <a:stCxn id="18435" idx="7"/>
            <a:endCxn id="18443" idx="3"/>
          </p:cNvCxnSpPr>
          <p:nvPr/>
        </p:nvCxnSpPr>
        <p:spPr bwMode="auto">
          <a:xfrm flipV="1">
            <a:off x="2941638" y="1163638"/>
            <a:ext cx="24606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58" name="AutoShape 27"/>
          <p:cNvCxnSpPr>
            <a:cxnSpLocks noChangeShapeType="1"/>
            <a:stCxn id="18443" idx="5"/>
            <a:endCxn id="18436" idx="0"/>
          </p:cNvCxnSpPr>
          <p:nvPr/>
        </p:nvCxnSpPr>
        <p:spPr bwMode="auto">
          <a:xfrm>
            <a:off x="3263900" y="1163638"/>
            <a:ext cx="69850" cy="1317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59" name="AutoShape 28"/>
          <p:cNvCxnSpPr>
            <a:cxnSpLocks noChangeShapeType="1"/>
            <a:stCxn id="18438" idx="7"/>
            <a:endCxn id="18439" idx="3"/>
          </p:cNvCxnSpPr>
          <p:nvPr/>
        </p:nvCxnSpPr>
        <p:spPr bwMode="auto">
          <a:xfrm flipV="1">
            <a:off x="3478213" y="1735138"/>
            <a:ext cx="35401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60" name="AutoShape 29"/>
          <p:cNvCxnSpPr>
            <a:cxnSpLocks noChangeShapeType="1"/>
            <a:stCxn id="18443" idx="6"/>
            <a:endCxn id="18439" idx="1"/>
          </p:cNvCxnSpPr>
          <p:nvPr/>
        </p:nvCxnSpPr>
        <p:spPr bwMode="auto">
          <a:xfrm>
            <a:off x="3279775" y="1123950"/>
            <a:ext cx="552450" cy="53181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61" name="AutoShape 30"/>
          <p:cNvCxnSpPr>
            <a:cxnSpLocks noChangeShapeType="1"/>
            <a:stCxn id="18445" idx="6"/>
            <a:endCxn id="18439" idx="2"/>
          </p:cNvCxnSpPr>
          <p:nvPr/>
        </p:nvCxnSpPr>
        <p:spPr bwMode="auto">
          <a:xfrm>
            <a:off x="3171825" y="1695450"/>
            <a:ext cx="642938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62" name="AutoShape 31"/>
          <p:cNvCxnSpPr>
            <a:cxnSpLocks noChangeShapeType="1"/>
            <a:stCxn id="18440" idx="4"/>
            <a:endCxn id="18447" idx="0"/>
          </p:cNvCxnSpPr>
          <p:nvPr/>
        </p:nvCxnSpPr>
        <p:spPr bwMode="auto">
          <a:xfrm flipH="1">
            <a:off x="4727575" y="1638300"/>
            <a:ext cx="106363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63" name="AutoShape 32"/>
          <p:cNvCxnSpPr>
            <a:cxnSpLocks noChangeShapeType="1"/>
            <a:stCxn id="18440" idx="7"/>
            <a:endCxn id="18446" idx="3"/>
          </p:cNvCxnSpPr>
          <p:nvPr/>
        </p:nvCxnSpPr>
        <p:spPr bwMode="auto">
          <a:xfrm flipV="1">
            <a:off x="4872038" y="1392238"/>
            <a:ext cx="24606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64" name="AutoShape 33"/>
          <p:cNvCxnSpPr>
            <a:cxnSpLocks noChangeShapeType="1"/>
            <a:stCxn id="18446" idx="4"/>
            <a:endCxn id="18441" idx="1"/>
          </p:cNvCxnSpPr>
          <p:nvPr/>
        </p:nvCxnSpPr>
        <p:spPr bwMode="auto">
          <a:xfrm>
            <a:off x="5156200" y="1409700"/>
            <a:ext cx="176213" cy="5889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65" name="AutoShape 34"/>
          <p:cNvCxnSpPr>
            <a:cxnSpLocks noChangeShapeType="1"/>
            <a:stCxn id="18447" idx="6"/>
            <a:endCxn id="18441" idx="2"/>
          </p:cNvCxnSpPr>
          <p:nvPr/>
        </p:nvCxnSpPr>
        <p:spPr bwMode="auto">
          <a:xfrm>
            <a:off x="4779963" y="2038350"/>
            <a:ext cx="536575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66" name="AutoShape 35"/>
          <p:cNvCxnSpPr>
            <a:cxnSpLocks noChangeShapeType="1"/>
            <a:stCxn id="18446" idx="5"/>
            <a:endCxn id="18444" idx="2"/>
          </p:cNvCxnSpPr>
          <p:nvPr/>
        </p:nvCxnSpPr>
        <p:spPr bwMode="auto">
          <a:xfrm>
            <a:off x="5194300" y="1392238"/>
            <a:ext cx="338138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67" name="AutoShape 36"/>
          <p:cNvCxnSpPr>
            <a:cxnSpLocks noChangeShapeType="1"/>
            <a:stCxn id="18440" idx="5"/>
            <a:endCxn id="18441" idx="1"/>
          </p:cNvCxnSpPr>
          <p:nvPr/>
        </p:nvCxnSpPr>
        <p:spPr bwMode="auto">
          <a:xfrm>
            <a:off x="4872038" y="1620838"/>
            <a:ext cx="460375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68" name="AutoShape 37"/>
          <p:cNvCxnSpPr>
            <a:cxnSpLocks noChangeShapeType="1"/>
            <a:stCxn id="18444" idx="3"/>
            <a:endCxn id="18447" idx="7"/>
          </p:cNvCxnSpPr>
          <p:nvPr/>
        </p:nvCxnSpPr>
        <p:spPr bwMode="auto">
          <a:xfrm flipH="1">
            <a:off x="4765675" y="1620838"/>
            <a:ext cx="781050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69" name="AutoShape 38"/>
          <p:cNvCxnSpPr>
            <a:cxnSpLocks noChangeShapeType="1"/>
            <a:stCxn id="18444" idx="4"/>
            <a:endCxn id="18448" idx="0"/>
          </p:cNvCxnSpPr>
          <p:nvPr/>
        </p:nvCxnSpPr>
        <p:spPr bwMode="auto">
          <a:xfrm flipH="1">
            <a:off x="5478463" y="1638300"/>
            <a:ext cx="107950" cy="685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70" name="AutoShape 39"/>
          <p:cNvCxnSpPr>
            <a:cxnSpLocks noChangeShapeType="1"/>
            <a:stCxn id="18447" idx="5"/>
            <a:endCxn id="18448" idx="2"/>
          </p:cNvCxnSpPr>
          <p:nvPr/>
        </p:nvCxnSpPr>
        <p:spPr bwMode="auto">
          <a:xfrm>
            <a:off x="4765675" y="2078038"/>
            <a:ext cx="658813" cy="3032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8471" name="AutoShape 40"/>
          <p:cNvCxnSpPr>
            <a:cxnSpLocks noChangeShapeType="1"/>
            <a:stCxn id="18439" idx="6"/>
            <a:endCxn id="18440" idx="2"/>
          </p:cNvCxnSpPr>
          <p:nvPr/>
        </p:nvCxnSpPr>
        <p:spPr bwMode="auto">
          <a:xfrm flipV="1">
            <a:off x="3922713" y="1581150"/>
            <a:ext cx="857250" cy="1143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8472" name="AutoShape 41"/>
          <p:cNvCxnSpPr>
            <a:cxnSpLocks noChangeShapeType="1"/>
            <a:stCxn id="18438" idx="5"/>
            <a:endCxn id="18448" idx="3"/>
          </p:cNvCxnSpPr>
          <p:nvPr/>
        </p:nvCxnSpPr>
        <p:spPr bwMode="auto">
          <a:xfrm>
            <a:off x="3478213" y="2078038"/>
            <a:ext cx="1962150" cy="3429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8473" name="AutoShape 42"/>
          <p:cNvCxnSpPr>
            <a:cxnSpLocks noChangeShapeType="1"/>
            <a:stCxn id="18443" idx="7"/>
            <a:endCxn id="18440" idx="1"/>
          </p:cNvCxnSpPr>
          <p:nvPr/>
        </p:nvCxnSpPr>
        <p:spPr bwMode="auto">
          <a:xfrm>
            <a:off x="3263900" y="1084263"/>
            <a:ext cx="1533525" cy="4572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8474" name="AutoShape 43"/>
          <p:cNvCxnSpPr>
            <a:cxnSpLocks noChangeShapeType="1"/>
            <a:stCxn id="18439" idx="5"/>
            <a:endCxn id="18447" idx="2"/>
          </p:cNvCxnSpPr>
          <p:nvPr/>
        </p:nvCxnSpPr>
        <p:spPr bwMode="auto">
          <a:xfrm>
            <a:off x="3906838" y="1735138"/>
            <a:ext cx="766762" cy="303212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18475" name="Text Box 44"/>
          <p:cNvSpPr txBox="1">
            <a:spLocks noChangeArrowheads="1"/>
          </p:cNvSpPr>
          <p:nvPr/>
        </p:nvSpPr>
        <p:spPr bwMode="auto">
          <a:xfrm>
            <a:off x="2667000" y="2057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8476" name="Text Box 45"/>
          <p:cNvSpPr txBox="1">
            <a:spLocks noChangeArrowheads="1"/>
          </p:cNvSpPr>
          <p:nvPr/>
        </p:nvSpPr>
        <p:spPr bwMode="auto">
          <a:xfrm>
            <a:off x="5562600" y="1905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18477" name="Rectangle 47"/>
          <p:cNvSpPr>
            <a:spLocks noChangeArrowheads="1"/>
          </p:cNvSpPr>
          <p:nvPr/>
        </p:nvSpPr>
        <p:spPr bwMode="auto">
          <a:xfrm>
            <a:off x="685800" y="32004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Normalized Cut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a cut penalizes large segments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fix by normalizing for size of segments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volume(A) = sum of costs of all edges that touch A</a:t>
            </a:r>
          </a:p>
        </p:txBody>
      </p:sp>
      <p:pic>
        <p:nvPicPr>
          <p:cNvPr id="18478" name="Picture 5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2113" y="4525963"/>
            <a:ext cx="4498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9" name="TextBox 46"/>
          <p:cNvSpPr txBox="1">
            <a:spLocks noChangeArrowheads="1"/>
          </p:cNvSpPr>
          <p:nvPr/>
        </p:nvSpPr>
        <p:spPr bwMode="auto">
          <a:xfrm>
            <a:off x="7586663" y="6488113"/>
            <a:ext cx="1557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Source: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cuts for segmentation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934200" cy="521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Determining importance by random walk</a:t>
            </a:r>
          </a:p>
          <a:p>
            <a:pPr lvl="1"/>
            <a:r>
              <a:rPr lang="en-US" dirty="0" smtClean="0"/>
              <a:t>What’s the probability that you will randomly walk to a given node?</a:t>
            </a:r>
          </a:p>
          <a:p>
            <a:pPr lvl="2"/>
            <a:r>
              <a:rPr lang="en-US" dirty="0" smtClean="0"/>
              <a:t>Create adjacency matrix based on visual similarity</a:t>
            </a:r>
          </a:p>
          <a:p>
            <a:pPr lvl="2"/>
            <a:r>
              <a:rPr lang="en-US" dirty="0" smtClean="0"/>
              <a:t>Edge weights determine probability of transition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429000"/>
            <a:ext cx="4648200" cy="3359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53739" y="648866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Jing </a:t>
            </a:r>
            <a:r>
              <a:rPr lang="en-US" dirty="0" err="1" smtClean="0"/>
              <a:t>Baluja</a:t>
            </a:r>
            <a:r>
              <a:rPr lang="en-US" dirty="0" smtClean="0"/>
              <a:t>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Closest Points (ICP)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Goal: estimate transform between two dense sets of points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Assign</a:t>
            </a:r>
            <a:r>
              <a:rPr lang="en-US" sz="2600" dirty="0" smtClean="0"/>
              <a:t> each point in {Set 1} to its nearest neighbor in {Set 2}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Estimate</a:t>
            </a:r>
            <a:r>
              <a:rPr lang="en-US" sz="2600" dirty="0" smtClean="0"/>
              <a:t> transformation parameters </a:t>
            </a:r>
          </a:p>
          <a:p>
            <a:pPr marL="914400" lvl="1" indent="-514350"/>
            <a:r>
              <a:rPr lang="en-US" sz="2200" dirty="0" smtClean="0"/>
              <a:t>e.g., least squares or robust least squares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Transform</a:t>
            </a:r>
            <a:r>
              <a:rPr lang="en-US" sz="2600" dirty="0" smtClean="0"/>
              <a:t> the points in {Set 1} using estimated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Repeat</a:t>
            </a:r>
            <a:r>
              <a:rPr lang="en-US" sz="2600" dirty="0" smtClean="0"/>
              <a:t> steps 2-4 until change is very small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algorithm to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Quantization/Summarization: K-means</a:t>
            </a:r>
          </a:p>
          <a:p>
            <a:pPr lvl="1"/>
            <a:r>
              <a:rPr lang="en-US" dirty="0" smtClean="0"/>
              <a:t>Aims to preserve variance of original data</a:t>
            </a:r>
          </a:p>
          <a:p>
            <a:pPr lvl="1"/>
            <a:r>
              <a:rPr lang="en-US" dirty="0" smtClean="0"/>
              <a:t>Can easily assign new point to a cluster</a:t>
            </a:r>
          </a:p>
        </p:txBody>
      </p:sp>
      <p:pic>
        <p:nvPicPr>
          <p:cNvPr id="277506" name="Picture 2" descr="http://www.cvc.uab.cat/~aldavert/plor/images/vocabulary_tr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2590800" cy="2590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1" y="5943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Quantization for computing histograms</a:t>
            </a:r>
            <a:endParaRPr lang="en-US" dirty="0"/>
          </a:p>
        </p:txBody>
      </p:sp>
      <p:pic>
        <p:nvPicPr>
          <p:cNvPr id="277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200400"/>
            <a:ext cx="5431616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429000" y="57912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Summary of 20,000 photos of Rome using “greedy k-means”</a:t>
            </a:r>
          </a:p>
          <a:p>
            <a:pPr algn="ctr"/>
            <a:r>
              <a:rPr lang="en-US" dirty="0" smtClean="0">
                <a:hlinkClick r:id="rId4"/>
              </a:rPr>
              <a:t>http://grail.cs.washington.edu/projects/canonview/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algorithm to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segmentation: agglomerative clustering</a:t>
            </a:r>
          </a:p>
          <a:p>
            <a:pPr lvl="1"/>
            <a:r>
              <a:rPr lang="en-US" dirty="0" smtClean="0"/>
              <a:t>More flexible with distance measures (e.g., can be based on boundary prediction)</a:t>
            </a:r>
          </a:p>
          <a:p>
            <a:pPr lvl="1"/>
            <a:r>
              <a:rPr lang="en-US" dirty="0" smtClean="0"/>
              <a:t>Adapts better to specific data</a:t>
            </a:r>
          </a:p>
          <a:p>
            <a:pPr lvl="1"/>
            <a:r>
              <a:rPr lang="en-US" dirty="0" smtClean="0"/>
              <a:t>Hierarchy can be useful</a:t>
            </a:r>
          </a:p>
          <a:p>
            <a:pPr lvl="1"/>
            <a:endParaRPr lang="en-US" dirty="0" smtClean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28600" y="3749462"/>
            <a:ext cx="8686800" cy="2575138"/>
            <a:chOff x="228600" y="3048000"/>
            <a:chExt cx="9639300" cy="2857500"/>
          </a:xfrm>
        </p:grpSpPr>
        <p:pic>
          <p:nvPicPr>
            <p:cNvPr id="271362" name="Picture 2" descr="http://www.cs.berkeley.edu/~arbelaez/images/hier2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86200" y="3048000"/>
              <a:ext cx="2476500" cy="2857500"/>
            </a:xfrm>
            <a:prstGeom prst="rect">
              <a:avLst/>
            </a:prstGeom>
            <a:noFill/>
          </p:spPr>
        </p:pic>
        <p:pic>
          <p:nvPicPr>
            <p:cNvPr id="271364" name="Picture 4" descr="http://www.cs.berkeley.edu/~arbelaez/images/183055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3581400"/>
              <a:ext cx="2857500" cy="1905000"/>
            </a:xfrm>
            <a:prstGeom prst="rect">
              <a:avLst/>
            </a:prstGeom>
            <a:noFill/>
          </p:spPr>
        </p:pic>
        <p:pic>
          <p:nvPicPr>
            <p:cNvPr id="271366" name="Picture 6" descr="http://www.cs.berkeley.edu/~arbelaez/images/arrow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0400" y="4343400"/>
              <a:ext cx="476250" cy="476250"/>
            </a:xfrm>
            <a:prstGeom prst="rect">
              <a:avLst/>
            </a:prstGeom>
            <a:noFill/>
          </p:spPr>
        </p:pic>
        <p:pic>
          <p:nvPicPr>
            <p:cNvPr id="271368" name="Picture 8" descr="http://www.cs.berkeley.edu/~arbelaez/images/ucm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10400" y="3505200"/>
              <a:ext cx="2857500" cy="1905000"/>
            </a:xfrm>
            <a:prstGeom prst="rect">
              <a:avLst/>
            </a:prstGeom>
            <a:noFill/>
          </p:spPr>
        </p:pic>
        <p:pic>
          <p:nvPicPr>
            <p:cNvPr id="8" name="Picture 6" descr="http://www.cs.berkeley.edu/~arbelaez/images/arrow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77000" y="4267200"/>
              <a:ext cx="476250" cy="476250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1524000" y="6488668"/>
            <a:ext cx="508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http://www.cs.berkeley.edu/~arbelaez/UCM.html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algorithm to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segmentation: spectral clustering</a:t>
            </a:r>
          </a:p>
          <a:p>
            <a:pPr lvl="1"/>
            <a:r>
              <a:rPr lang="en-US" dirty="0" smtClean="0"/>
              <a:t>Can provide more regular regions</a:t>
            </a:r>
          </a:p>
          <a:p>
            <a:pPr lvl="1"/>
            <a:r>
              <a:rPr lang="en-US" dirty="0" smtClean="0"/>
              <a:t>Spectral methods also used to propagate global cues (e.g., Global </a:t>
            </a:r>
            <a:r>
              <a:rPr lang="en-US" dirty="0" err="1" smtClean="0"/>
              <a:t>pB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76600"/>
            <a:ext cx="3429000" cy="333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248400" cy="5135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K-means useful for summarization, building dictionaries of patches, general clustering</a:t>
            </a:r>
          </a:p>
          <a:p>
            <a:endParaRPr lang="en-US" dirty="0" smtClean="0"/>
          </a:p>
          <a:p>
            <a:r>
              <a:rPr lang="en-US" dirty="0" smtClean="0"/>
              <a:t>Agglomerative clustering useful for segmentation, general clustering</a:t>
            </a:r>
          </a:p>
          <a:p>
            <a:endParaRPr lang="en-US" dirty="0" smtClean="0"/>
          </a:p>
          <a:p>
            <a:r>
              <a:rPr lang="en-US" dirty="0" smtClean="0"/>
              <a:t>Spectral clustering useful </a:t>
            </a:r>
            <a:r>
              <a:rPr lang="en-US" dirty="0" smtClean="0"/>
              <a:t>for determining relevance, summarization, segmentation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914400"/>
            <a:ext cx="218569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www.cs.berkeley.edu/~arbelaez/images/ucm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170" y="2971800"/>
            <a:ext cx="1828800" cy="1219200"/>
          </a:xfrm>
          <a:prstGeom prst="rect">
            <a:avLst/>
          </a:prstGeom>
          <a:noFill/>
        </p:spPr>
      </p:pic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678234"/>
            <a:ext cx="1752600" cy="1874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 algorithm</a:t>
            </a:r>
          </a:p>
          <a:p>
            <a:pPr lvl="1"/>
            <a:r>
              <a:rPr lang="en-US" dirty="0" smtClean="0"/>
              <a:t>Soft clustering</a:t>
            </a:r>
          </a:p>
          <a:p>
            <a:pPr lvl="1"/>
            <a:r>
              <a:rPr lang="en-US" dirty="0" smtClean="0"/>
              <a:t>Mixture models</a:t>
            </a:r>
          </a:p>
          <a:p>
            <a:pPr lvl="1"/>
            <a:r>
              <a:rPr lang="en-US" dirty="0" smtClean="0"/>
              <a:t>Hidden labels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14478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8240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20161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3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14478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6193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8114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57200" y="5105400"/>
            <a:ext cx="851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Given matched points in {A} and {B}, estimate the translation of the object</a:t>
            </a:r>
            <a:endParaRPr lang="en-US" sz="2000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3352800" y="5562600"/>
          <a:ext cx="2476500" cy="990600"/>
        </p:xfrm>
        <a:graphic>
          <a:graphicData uri="http://schemas.openxmlformats.org/presentationml/2006/ole">
            <p:oleObj spid="_x0000_s243714" name="Equation" r:id="rId4" imgW="12063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3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173747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Least squares solution</a:t>
            </a:r>
            <a:endParaRPr lang="en-US" sz="2400" b="1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00800" y="4343400"/>
          <a:ext cx="2476500" cy="990600"/>
        </p:xfrm>
        <a:graphic>
          <a:graphicData uri="http://schemas.openxmlformats.org/presentationml/2006/ole">
            <p:oleObj spid="_x0000_s244738" name="Equation" r:id="rId4" imgW="1206360" imgH="482400" progId="Equation.3">
              <p:embed/>
            </p:oleObj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2000" y="4559212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Write down objective function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Derived solution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Compute derivative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Compute solution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Computational solution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Write in form Ax=b</a:t>
            </a:r>
          </a:p>
          <a:p>
            <a:pPr marL="800100" lvl="1" indent="-342900">
              <a:buAutoNum type="alphaLcParenR"/>
            </a:pPr>
            <a:r>
              <a:rPr lang="en-US" dirty="0" smtClean="0"/>
              <a:t>Solve using pseudo-inverse or </a:t>
            </a:r>
            <a:r>
              <a:rPr lang="en-US" dirty="0" err="1" smtClean="0"/>
              <a:t>eigenvalue</a:t>
            </a:r>
            <a:r>
              <a:rPr lang="en-US" dirty="0" smtClean="0"/>
              <a:t> decomposition</a:t>
            </a:r>
            <a:endParaRPr lang="en-US" dirty="0"/>
          </a:p>
        </p:txBody>
      </p:sp>
      <p:graphicFrame>
        <p:nvGraphicFramePr>
          <p:cNvPr id="237571" name="Object 3"/>
          <p:cNvGraphicFramePr>
            <a:graphicFrameLocks noChangeAspect="1"/>
          </p:cNvGraphicFramePr>
          <p:nvPr/>
        </p:nvGraphicFramePr>
        <p:xfrm>
          <a:off x="6553200" y="5372947"/>
          <a:ext cx="1905000" cy="1485053"/>
        </p:xfrm>
        <a:graphic>
          <a:graphicData uri="http://schemas.openxmlformats.org/presentationml/2006/ole">
            <p:oleObj spid="_x0000_s244739" name="Equation" r:id="rId5" imgW="1498320" imgH="1168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724400"/>
            <a:ext cx="278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RANSAC solution</a:t>
            </a:r>
            <a:endParaRPr lang="en-US" sz="2400" b="1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p:oleObj spid="_x0000_s245762" name="Equation" r:id="rId4" imgW="1206360" imgH="482400" progId="Equation.3">
              <p:embed/>
            </p:oleObj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2000" y="5122653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Sample a set of matching points (1 pair)</a:t>
            </a:r>
          </a:p>
          <a:p>
            <a:pPr marL="342900" indent="-342900">
              <a:buAutoNum type="arabicPeriod"/>
            </a:pPr>
            <a:r>
              <a:rPr lang="en-US" dirty="0" smtClean="0"/>
              <a:t>Solve for transformation parameters</a:t>
            </a:r>
          </a:p>
          <a:p>
            <a:pPr marL="342900" indent="-342900">
              <a:buAutoNum type="arabicPeriod"/>
            </a:pPr>
            <a:r>
              <a:rPr lang="en-US" dirty="0" smtClean="0"/>
              <a:t>Score parameters with number of inliers</a:t>
            </a:r>
          </a:p>
          <a:p>
            <a:pPr marL="342900" indent="-342900">
              <a:buAutoNum type="arabicPeriod"/>
            </a:pPr>
            <a:r>
              <a:rPr lang="en-US" dirty="0" smtClean="0"/>
              <a:t>Repeat steps 1-3 N times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581400" y="4267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outliers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5" name="Rectangle 93"/>
          <p:cNvSpPr>
            <a:spLocks noChangeArrowheads="1"/>
          </p:cNvSpPr>
          <p:nvPr/>
        </p:nvSpPr>
        <p:spPr bwMode="auto">
          <a:xfrm>
            <a:off x="1295400" y="28956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b="1" dirty="0" smtClean="0">
                <a:solidFill>
                  <a:srgbClr val="FFFF00"/>
                </a:solidFill>
              </a:rPr>
              <a:t>A</a:t>
            </a:r>
            <a:r>
              <a:rPr lang="en-US" b="1" baseline="-25000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6" name="Rectangle 93"/>
          <p:cNvSpPr>
            <a:spLocks noChangeArrowheads="1"/>
          </p:cNvSpPr>
          <p:nvPr/>
        </p:nvSpPr>
        <p:spPr bwMode="auto">
          <a:xfrm>
            <a:off x="2133600" y="16764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b="1" dirty="0" smtClean="0">
                <a:solidFill>
                  <a:srgbClr val="FFFF00"/>
                </a:solidFill>
              </a:rPr>
              <a:t>A</a:t>
            </a:r>
            <a:r>
              <a:rPr lang="en-US" b="1" baseline="-25000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7" name="Rectangle 92"/>
          <p:cNvSpPr>
            <a:spLocks noChangeArrowheads="1"/>
          </p:cNvSpPr>
          <p:nvPr/>
        </p:nvSpPr>
        <p:spPr bwMode="auto">
          <a:xfrm>
            <a:off x="6781800" y="33528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FF00"/>
                </a:solidFill>
              </a:rPr>
              <a:t>B</a:t>
            </a:r>
            <a:r>
              <a:rPr lang="en-US" b="1" baseline="-25000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8" name="Rectangle 91"/>
          <p:cNvSpPr>
            <a:spLocks noChangeArrowheads="1"/>
          </p:cNvSpPr>
          <p:nvPr/>
        </p:nvSpPr>
        <p:spPr bwMode="auto">
          <a:xfrm>
            <a:off x="6629400" y="1828800"/>
            <a:ext cx="436338" cy="369332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FFFF00"/>
                </a:solidFill>
              </a:rPr>
              <a:t>B</a:t>
            </a:r>
            <a:r>
              <a:rPr lang="en-US" b="1" baseline="-25000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06525"/>
            <a:ext cx="1625633" cy="1406525"/>
            <a:chOff x="2051050" y="2600325"/>
            <a:chExt cx="1625282" cy="1406525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8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 dirty="0">
                  <a:solidFill>
                    <a:srgbClr val="FFFF00"/>
                  </a:solidFill>
                </a:rPr>
                <a:t>A</a:t>
              </a:r>
              <a:r>
                <a:rPr lang="pl-PL" b="1" baseline="-25000" dirty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9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2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40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>
                  <a:solidFill>
                    <a:srgbClr val="FFFF00"/>
                  </a:solidFill>
                </a:rPr>
                <a:t>A</a:t>
              </a:r>
              <a:r>
                <a:rPr lang="pl-PL" b="1" baseline="-25000">
                  <a:solidFill>
                    <a:srgbClr val="FFFF00"/>
                  </a:solidFill>
                </a:rPr>
                <a:t>3</a:t>
              </a:r>
              <a:endParaRPr 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01862"/>
            <a:ext cx="1625633" cy="1406525"/>
            <a:chOff x="2051050" y="2600325"/>
            <a:chExt cx="1625282" cy="1406525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6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1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2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3624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rgbClr val="FFFF00"/>
                  </a:solidFill>
                </a:rPr>
                <a:t>B</a:t>
              </a:r>
              <a:r>
                <a:rPr lang="pl-PL" b="1" baseline="-25000" dirty="0" smtClean="0">
                  <a:solidFill>
                    <a:srgbClr val="FFFF00"/>
                  </a:solidFill>
                </a:rPr>
                <a:t>3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5800" y="4724400"/>
            <a:ext cx="395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Hough transform solution</a:t>
            </a:r>
            <a:endParaRPr lang="en-US" sz="2400" b="1" dirty="0"/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p:oleObj spid="_x0000_s246786" name="Equation" r:id="rId4" imgW="1206360" imgH="482400" progId="Equation.3">
              <p:embed/>
            </p:oleObj>
          </a:graphicData>
        </a:graphic>
      </p:graphicFrame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62000" y="5122653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Initialize a grid of parameter values</a:t>
            </a:r>
          </a:p>
          <a:p>
            <a:pPr marL="342900" indent="-342900">
              <a:buAutoNum type="arabicPeriod"/>
            </a:pPr>
            <a:r>
              <a:rPr lang="en-US" dirty="0" smtClean="0"/>
              <a:t>Each matched pair casts a vote for consistent values</a:t>
            </a:r>
          </a:p>
          <a:p>
            <a:pPr marL="342900" indent="-342900">
              <a:buAutoNum type="arabicPeriod"/>
            </a:pPr>
            <a:r>
              <a:rPr lang="en-US" dirty="0" smtClean="0"/>
              <a:t>Find the parameters with the most votes</a:t>
            </a:r>
          </a:p>
          <a:p>
            <a:pPr marL="342900" indent="-342900">
              <a:buAutoNum type="arabicPeriod"/>
            </a:pPr>
            <a:r>
              <a:rPr lang="en-US" dirty="0" smtClean="0"/>
              <a:t>Solve using least squares with inliers</a:t>
            </a:r>
          </a:p>
        </p:txBody>
      </p:sp>
      <p:grpSp>
        <p:nvGrpSpPr>
          <p:cNvPr id="17" name="Group 100"/>
          <p:cNvGrpSpPr>
            <a:grpSpLocks noChangeAspect="1"/>
          </p:cNvGrpSpPr>
          <p:nvPr/>
        </p:nvGrpSpPr>
        <p:grpSpPr>
          <a:xfrm>
            <a:off x="2895600" y="2971800"/>
            <a:ext cx="1246886" cy="1014413"/>
            <a:chOff x="1905000" y="1905000"/>
            <a:chExt cx="2493772" cy="2028825"/>
          </a:xfrm>
        </p:grpSpPr>
        <p:pic>
          <p:nvPicPr>
            <p:cNvPr id="58" name="Picture 5" descr="obj14__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5000" y="1905000"/>
              <a:ext cx="2141538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100"/>
            <p:cNvGrpSpPr>
              <a:grpSpLocks/>
            </p:cNvGrpSpPr>
            <p:nvPr/>
          </p:nvGrpSpPr>
          <p:grpSpPr bwMode="auto">
            <a:xfrm>
              <a:off x="2336800" y="2097087"/>
              <a:ext cx="2061972" cy="1638778"/>
              <a:chOff x="2051050" y="2600325"/>
              <a:chExt cx="2061527" cy="1638778"/>
            </a:xfrm>
          </p:grpSpPr>
          <p:grpSp>
            <p:nvGrpSpPr>
              <p:cNvPr id="19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99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0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20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97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21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95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22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93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91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2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24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89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9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86" name="Rectangle 91"/>
              <p:cNvSpPr>
                <a:spLocks noChangeArrowheads="1"/>
              </p:cNvSpPr>
              <p:nvPr/>
            </p:nvSpPr>
            <p:spPr bwMode="auto">
              <a:xfrm>
                <a:off x="2124074" y="2600325"/>
                <a:ext cx="872487" cy="73866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4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7" name="Rectangle 92"/>
              <p:cNvSpPr>
                <a:spLocks noChangeArrowheads="1"/>
              </p:cNvSpPr>
              <p:nvPr/>
            </p:nvSpPr>
            <p:spPr bwMode="auto">
              <a:xfrm>
                <a:off x="2051050" y="3429001"/>
                <a:ext cx="872487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5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8" name="Rectangle 93"/>
              <p:cNvSpPr>
                <a:spLocks noChangeArrowheads="1"/>
              </p:cNvSpPr>
              <p:nvPr/>
            </p:nvSpPr>
            <p:spPr bwMode="auto">
              <a:xfrm>
                <a:off x="3240089" y="3500439"/>
                <a:ext cx="872488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 b="1" dirty="0" smtClean="0">
                    <a:solidFill>
                      <a:srgbClr val="FFFF00"/>
                    </a:solidFill>
                  </a:rPr>
                  <a:t>A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6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25" name="Group 124"/>
          <p:cNvGrpSpPr>
            <a:grpSpLocks noChangeAspect="1"/>
          </p:cNvGrpSpPr>
          <p:nvPr/>
        </p:nvGrpSpPr>
        <p:grpSpPr>
          <a:xfrm>
            <a:off x="5334000" y="990600"/>
            <a:ext cx="1246886" cy="1014413"/>
            <a:chOff x="6400800" y="304800"/>
            <a:chExt cx="2493772" cy="2028825"/>
          </a:xfrm>
        </p:grpSpPr>
        <p:pic>
          <p:nvPicPr>
            <p:cNvPr id="102" name="Picture 5" descr="obj14__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304800"/>
              <a:ext cx="2141538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 100"/>
            <p:cNvGrpSpPr>
              <a:grpSpLocks/>
            </p:cNvGrpSpPr>
            <p:nvPr/>
          </p:nvGrpSpPr>
          <p:grpSpPr bwMode="auto">
            <a:xfrm>
              <a:off x="6832600" y="496887"/>
              <a:ext cx="2061972" cy="1638778"/>
              <a:chOff x="2051050" y="2600325"/>
              <a:chExt cx="2061527" cy="1638778"/>
            </a:xfrm>
          </p:grpSpPr>
          <p:grpSp>
            <p:nvGrpSpPr>
              <p:cNvPr id="27" name="Group 7"/>
              <p:cNvGrpSpPr>
                <a:grpSpLocks/>
              </p:cNvGrpSpPr>
              <p:nvPr/>
            </p:nvGrpSpPr>
            <p:grpSpPr bwMode="auto">
              <a:xfrm>
                <a:off x="2051050" y="3500438"/>
                <a:ext cx="73025" cy="73025"/>
                <a:chOff x="1292" y="2205"/>
                <a:chExt cx="46" cy="46"/>
              </a:xfrm>
            </p:grpSpPr>
            <p:sp>
              <p:nvSpPr>
                <p:cNvPr id="123" name="Line 8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24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28" name="Group 10"/>
              <p:cNvGrpSpPr>
                <a:grpSpLocks/>
              </p:cNvGrpSpPr>
              <p:nvPr/>
            </p:nvGrpSpPr>
            <p:grpSpPr bwMode="auto">
              <a:xfrm>
                <a:off x="2087563" y="2708275"/>
                <a:ext cx="73025" cy="73025"/>
                <a:chOff x="1292" y="2205"/>
                <a:chExt cx="46" cy="46"/>
              </a:xfrm>
            </p:grpSpPr>
            <p:sp>
              <p:nvSpPr>
                <p:cNvPr id="121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2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13"/>
              <p:cNvGrpSpPr>
                <a:grpSpLocks/>
              </p:cNvGrpSpPr>
              <p:nvPr/>
            </p:nvGrpSpPr>
            <p:grpSpPr bwMode="auto">
              <a:xfrm>
                <a:off x="2374900" y="2995613"/>
                <a:ext cx="73025" cy="73025"/>
                <a:chOff x="1292" y="2205"/>
                <a:chExt cx="46" cy="46"/>
              </a:xfrm>
            </p:grpSpPr>
            <p:sp>
              <p:nvSpPr>
                <p:cNvPr id="119" name="Line 1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2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31" name="Group 16"/>
              <p:cNvGrpSpPr>
                <a:grpSpLocks/>
              </p:cNvGrpSpPr>
              <p:nvPr/>
            </p:nvGrpSpPr>
            <p:grpSpPr bwMode="auto">
              <a:xfrm>
                <a:off x="3238500" y="3571875"/>
                <a:ext cx="73025" cy="73025"/>
                <a:chOff x="1292" y="2205"/>
                <a:chExt cx="46" cy="46"/>
              </a:xfrm>
            </p:grpSpPr>
            <p:sp>
              <p:nvSpPr>
                <p:cNvPr id="117" name="Line 1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32" name="Group 19"/>
              <p:cNvGrpSpPr>
                <a:grpSpLocks/>
              </p:cNvGrpSpPr>
              <p:nvPr/>
            </p:nvGrpSpPr>
            <p:grpSpPr bwMode="auto">
              <a:xfrm>
                <a:off x="2986088" y="3933825"/>
                <a:ext cx="73025" cy="73025"/>
                <a:chOff x="1292" y="2205"/>
                <a:chExt cx="46" cy="46"/>
              </a:xfrm>
            </p:grpSpPr>
            <p:sp>
              <p:nvSpPr>
                <p:cNvPr id="115" name="Line 2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6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grpSp>
            <p:nvGrpSpPr>
              <p:cNvPr id="33" name="Group 22"/>
              <p:cNvGrpSpPr>
                <a:grpSpLocks/>
              </p:cNvGrpSpPr>
              <p:nvPr/>
            </p:nvGrpSpPr>
            <p:grpSpPr bwMode="auto">
              <a:xfrm>
                <a:off x="3130550" y="2673350"/>
                <a:ext cx="73025" cy="73025"/>
                <a:chOff x="1292" y="2205"/>
                <a:chExt cx="46" cy="46"/>
              </a:xfrm>
            </p:grpSpPr>
            <p:sp>
              <p:nvSpPr>
                <p:cNvPr id="113" name="Line 2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  <p:sp>
              <p:nvSpPr>
                <p:cNvPr id="11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b="1"/>
                </a:p>
              </p:txBody>
            </p:sp>
          </p:grpSp>
          <p:sp>
            <p:nvSpPr>
              <p:cNvPr id="110" name="Rectangle 91"/>
              <p:cNvSpPr>
                <a:spLocks noChangeArrowheads="1"/>
              </p:cNvSpPr>
              <p:nvPr/>
            </p:nvSpPr>
            <p:spPr bwMode="auto">
              <a:xfrm>
                <a:off x="2124074" y="2600325"/>
                <a:ext cx="872487" cy="73866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FFFF0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4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1" name="Rectangle 92"/>
              <p:cNvSpPr>
                <a:spLocks noChangeArrowheads="1"/>
              </p:cNvSpPr>
              <p:nvPr/>
            </p:nvSpPr>
            <p:spPr bwMode="auto">
              <a:xfrm>
                <a:off x="2051050" y="3429001"/>
                <a:ext cx="872487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FFFF0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5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2" name="Rectangle 93"/>
              <p:cNvSpPr>
                <a:spLocks noChangeArrowheads="1"/>
              </p:cNvSpPr>
              <p:nvPr/>
            </p:nvSpPr>
            <p:spPr bwMode="auto">
              <a:xfrm>
                <a:off x="3240089" y="3500439"/>
                <a:ext cx="872488" cy="73866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 smtClean="0">
                    <a:solidFill>
                      <a:srgbClr val="FFFF00"/>
                    </a:solidFill>
                  </a:rPr>
                  <a:t>B</a:t>
                </a:r>
                <a:r>
                  <a:rPr lang="en-US" b="1" baseline="-25000" dirty="0" smtClean="0">
                    <a:solidFill>
                      <a:srgbClr val="FFFF00"/>
                    </a:solidFill>
                  </a:rPr>
                  <a:t>6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127" name="TextBox 126"/>
          <p:cNvSpPr txBox="1"/>
          <p:nvPr/>
        </p:nvSpPr>
        <p:spPr>
          <a:xfrm>
            <a:off x="990600" y="4191000"/>
            <a:ext cx="725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outliers, multiple objects, and/or many-to-one matches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58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solving for translation</a:t>
            </a:r>
            <a:endParaRPr lang="en-US" dirty="0"/>
          </a:p>
        </p:txBody>
      </p:sp>
      <p:pic>
        <p:nvPicPr>
          <p:cNvPr id="29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2144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0"/>
          <p:cNvGrpSpPr>
            <a:grpSpLocks/>
          </p:cNvGrpSpPr>
          <p:nvPr/>
        </p:nvGrpSpPr>
        <p:grpSpPr bwMode="auto">
          <a:xfrm>
            <a:off x="1247775" y="1479550"/>
            <a:ext cx="1260747" cy="1333500"/>
            <a:chOff x="2051050" y="2673350"/>
            <a:chExt cx="1260475" cy="133350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51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2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45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6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43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2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sp>
        <p:nvSpPr>
          <p:cNvPr id="55" name="Rectangle 54"/>
          <p:cNvSpPr/>
          <p:nvPr/>
        </p:nvSpPr>
        <p:spPr>
          <a:xfrm>
            <a:off x="5181600" y="838200"/>
            <a:ext cx="3429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2" y="2009775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0"/>
          <p:cNvGrpSpPr>
            <a:grpSpLocks/>
          </p:cNvGrpSpPr>
          <p:nvPr/>
        </p:nvGrpSpPr>
        <p:grpSpPr bwMode="auto">
          <a:xfrm>
            <a:off x="6519862" y="2274887"/>
            <a:ext cx="1260747" cy="1333500"/>
            <a:chOff x="2051050" y="2673350"/>
            <a:chExt cx="1260475" cy="1333500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7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7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7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6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6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sp>
        <p:nvSpPr>
          <p:cNvPr id="81" name="Right Arrow 80"/>
          <p:cNvSpPr/>
          <p:nvPr/>
        </p:nvSpPr>
        <p:spPr>
          <a:xfrm>
            <a:off x="4343400" y="2743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277265" y="22860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905000" y="4191000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Problem: no initial guesses for correspondence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6477000" y="4800600"/>
          <a:ext cx="2476500" cy="990600"/>
        </p:xfrm>
        <a:graphic>
          <a:graphicData uri="http://schemas.openxmlformats.org/presentationml/2006/ole">
            <p:oleObj spid="_x0000_s247810" name="Equation" r:id="rId4" imgW="1206360" imgH="482400" progId="Equation.3">
              <p:embed/>
            </p:oleObj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685800" y="4724400"/>
            <a:ext cx="1971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ICP solution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62000" y="5122653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Find nearest neighbors for each point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Compute transform using matches</a:t>
            </a:r>
          </a:p>
          <a:p>
            <a:pPr marL="342900" indent="-342900">
              <a:buAutoNum type="arabicPeriod"/>
            </a:pPr>
            <a:r>
              <a:rPr lang="en-US" dirty="0" smtClean="0"/>
              <a:t>Move points using transform</a:t>
            </a:r>
          </a:p>
          <a:p>
            <a:pPr marL="342900" indent="-342900">
              <a:buAutoNum type="arabicPeriod"/>
            </a:pPr>
            <a:r>
              <a:rPr lang="en-US" dirty="0" smtClean="0"/>
              <a:t>Repeat steps 1-3 until convergence</a:t>
            </a:r>
          </a:p>
        </p:txBody>
      </p:sp>
      <p:grpSp>
        <p:nvGrpSpPr>
          <p:cNvPr id="17" name="Group 100"/>
          <p:cNvGrpSpPr>
            <a:grpSpLocks/>
          </p:cNvGrpSpPr>
          <p:nvPr/>
        </p:nvGrpSpPr>
        <p:grpSpPr bwMode="auto">
          <a:xfrm>
            <a:off x="1400175" y="1790700"/>
            <a:ext cx="1260747" cy="1333500"/>
            <a:chOff x="2051050" y="2673350"/>
            <a:chExt cx="1260475" cy="1333500"/>
          </a:xfrm>
        </p:grpSpPr>
        <p:grpSp>
          <p:nvGrpSpPr>
            <p:cNvPr id="18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98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96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7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20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94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5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21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92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3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90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91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88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89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24" name="Group 100"/>
          <p:cNvGrpSpPr>
            <a:grpSpLocks/>
          </p:cNvGrpSpPr>
          <p:nvPr/>
        </p:nvGrpSpPr>
        <p:grpSpPr bwMode="auto">
          <a:xfrm>
            <a:off x="1447800" y="1524000"/>
            <a:ext cx="1260747" cy="1333500"/>
            <a:chOff x="2051050" y="2673350"/>
            <a:chExt cx="1260475" cy="1333500"/>
          </a:xfrm>
        </p:grpSpPr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1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26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1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27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1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28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1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0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0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1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1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0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0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32" name="Group 100"/>
          <p:cNvGrpSpPr>
            <a:grpSpLocks/>
          </p:cNvGrpSpPr>
          <p:nvPr/>
        </p:nvGrpSpPr>
        <p:grpSpPr bwMode="auto">
          <a:xfrm>
            <a:off x="6477000" y="2476500"/>
            <a:ext cx="1260747" cy="1333500"/>
            <a:chOff x="2051050" y="2673350"/>
            <a:chExt cx="1260475" cy="1333500"/>
          </a:xfrm>
        </p:grpSpPr>
        <p:grpSp>
          <p:nvGrpSpPr>
            <p:cNvPr id="33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3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4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3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5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3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6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3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7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2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3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38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2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2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  <p:grpSp>
        <p:nvGrpSpPr>
          <p:cNvPr id="39" name="Group 100"/>
          <p:cNvGrpSpPr>
            <a:grpSpLocks/>
          </p:cNvGrpSpPr>
          <p:nvPr/>
        </p:nvGrpSpPr>
        <p:grpSpPr bwMode="auto">
          <a:xfrm>
            <a:off x="6477000" y="2628900"/>
            <a:ext cx="1260747" cy="1333500"/>
            <a:chOff x="2051050" y="2673350"/>
            <a:chExt cx="1260475" cy="1333500"/>
          </a:xfrm>
        </p:grpSpPr>
        <p:grpSp>
          <p:nvGrpSpPr>
            <p:cNvPr id="40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56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7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3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54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5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58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52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3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1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50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51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2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48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9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  <p:grpSp>
          <p:nvGrpSpPr>
            <p:cNvPr id="63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46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147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b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cut(A,B) = \frac{cut(A,B)}{volume(A)} + \frac{cut(A,B)}{volume(B)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424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42763</TotalTime>
  <Words>1238</Words>
  <Application>Microsoft Office PowerPoint</Application>
  <PresentationFormat>On-screen Show (4:3)</PresentationFormat>
  <Paragraphs>336</Paragraphs>
  <Slides>44</Slides>
  <Notes>1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1_Office Theme</vt:lpstr>
      <vt:lpstr>Equation</vt:lpstr>
      <vt:lpstr>Clustering</vt:lpstr>
      <vt:lpstr>Today’s class</vt:lpstr>
      <vt:lpstr>What if you want to align but have no prior matched pairs?</vt:lpstr>
      <vt:lpstr>Iterative Closest Points (ICP) Algorithm</vt:lpstr>
      <vt:lpstr>Example: solving for translation</vt:lpstr>
      <vt:lpstr>Example: solving for translation</vt:lpstr>
      <vt:lpstr>Example: solving for translation</vt:lpstr>
      <vt:lpstr>Example: solving for translation</vt:lpstr>
      <vt:lpstr>Example: solving for translation</vt:lpstr>
      <vt:lpstr>Slide 10</vt:lpstr>
      <vt:lpstr>Why do we cluster?</vt:lpstr>
      <vt:lpstr>How do we cluster?</vt:lpstr>
      <vt:lpstr>Clustering for Summarization</vt:lpstr>
      <vt:lpstr>K-means</vt:lpstr>
      <vt:lpstr>K-means</vt:lpstr>
      <vt:lpstr>K-means: design choices</vt:lpstr>
      <vt:lpstr>K-means clustering using intensity or color</vt:lpstr>
      <vt:lpstr>How to choose the number of clusters?</vt:lpstr>
      <vt:lpstr>How to evaluate clusters?</vt:lpstr>
      <vt:lpstr>How to choose the number of clusters?</vt:lpstr>
      <vt:lpstr>K-means demos</vt:lpstr>
      <vt:lpstr>Conclusions: K-means</vt:lpstr>
      <vt:lpstr>Building Visual Dictionaries</vt:lpstr>
      <vt:lpstr>Examples of learned codewords</vt:lpstr>
      <vt:lpstr>Learning Visual Dictionaries</vt:lpstr>
      <vt:lpstr>Common similarity/distance measures</vt:lpstr>
      <vt:lpstr>K-medoids</vt:lpstr>
      <vt:lpstr>Agglomerative clustering</vt:lpstr>
      <vt:lpstr>Agglomerative clustering</vt:lpstr>
      <vt:lpstr>Agglomerative clustering</vt:lpstr>
      <vt:lpstr>Agglomerative clustering</vt:lpstr>
      <vt:lpstr>Agglomerative clustering</vt:lpstr>
      <vt:lpstr>Agglomerative clustering</vt:lpstr>
      <vt:lpstr>Agglomerative clustering demo</vt:lpstr>
      <vt:lpstr>Conclusions: Agglomerative Clustering</vt:lpstr>
      <vt:lpstr>Spectral clustering</vt:lpstr>
      <vt:lpstr>Cuts in a graph</vt:lpstr>
      <vt:lpstr>Normalized cuts for segmentation</vt:lpstr>
      <vt:lpstr>Visual PageRank</vt:lpstr>
      <vt:lpstr>Which algorithm to use?</vt:lpstr>
      <vt:lpstr>Which algorithm to use?</vt:lpstr>
      <vt:lpstr>Which algorithm to use?</vt:lpstr>
      <vt:lpstr>Things to remember</vt:lpstr>
      <vt:lpstr>Next class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148</cp:revision>
  <dcterms:created xsi:type="dcterms:W3CDTF">2009-12-16T02:55:56Z</dcterms:created>
  <dcterms:modified xsi:type="dcterms:W3CDTF">2011-02-17T17:56:44Z</dcterms:modified>
</cp:coreProperties>
</file>