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sldIdLst>
    <p:sldId id="256" r:id="rId2"/>
    <p:sldId id="257" r:id="rId3"/>
    <p:sldId id="269" r:id="rId4"/>
    <p:sldId id="280" r:id="rId5"/>
    <p:sldId id="290" r:id="rId6"/>
    <p:sldId id="291" r:id="rId7"/>
    <p:sldId id="281" r:id="rId8"/>
    <p:sldId id="292" r:id="rId9"/>
    <p:sldId id="293" r:id="rId10"/>
    <p:sldId id="294" r:id="rId11"/>
    <p:sldId id="282" r:id="rId12"/>
    <p:sldId id="295" r:id="rId13"/>
    <p:sldId id="296" r:id="rId14"/>
    <p:sldId id="283" r:id="rId15"/>
    <p:sldId id="284" r:id="rId16"/>
    <p:sldId id="312" r:id="rId17"/>
    <p:sldId id="300" r:id="rId18"/>
    <p:sldId id="285" r:id="rId19"/>
    <p:sldId id="297" r:id="rId20"/>
    <p:sldId id="298" r:id="rId21"/>
    <p:sldId id="286" r:id="rId22"/>
    <p:sldId id="287" r:id="rId23"/>
    <p:sldId id="308" r:id="rId24"/>
    <p:sldId id="309" r:id="rId25"/>
    <p:sldId id="310" r:id="rId26"/>
    <p:sldId id="311" r:id="rId27"/>
    <p:sldId id="302" r:id="rId28"/>
    <p:sldId id="303" r:id="rId29"/>
    <p:sldId id="304" r:id="rId30"/>
    <p:sldId id="305" r:id="rId31"/>
    <p:sldId id="306" r:id="rId32"/>
    <p:sldId id="307" r:id="rId33"/>
    <p:sldId id="276" r:id="rId34"/>
    <p:sldId id="277" r:id="rId35"/>
    <p:sldId id="261" r:id="rId36"/>
    <p:sldId id="267" r:id="rId37"/>
    <p:sldId id="278" r:id="rId38"/>
    <p:sldId id="272" r:id="rId39"/>
    <p:sldId id="275" r:id="rId40"/>
    <p:sldId id="27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02" y="6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38932-2C18-4E70-88F2-FFB24F5BDDF2}" type="datetimeFigureOut">
              <a:rPr lang="en-US" smtClean="0"/>
              <a:t>5/3/2016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376A1-DFDB-421F-9E83-704CEE4AA132}" type="slidenum">
              <a:rPr lang="en-US" smtClean="0"/>
              <a:t>‹#›</a:t>
            </a:fld>
            <a:endParaRPr lang="en-US"/>
          </a:p>
        </p:txBody>
      </p:sp>
    </p:spTree>
    <p:extLst>
      <p:ext uri="{BB962C8B-B14F-4D97-AF65-F5344CB8AC3E}">
        <p14:creationId xmlns:p14="http://schemas.microsoft.com/office/powerpoint/2010/main" val="418435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a:t>
            </a:r>
            <a:r>
              <a:rPr lang="en-US" dirty="0" err="1" smtClean="0"/>
              <a:t>Baran</a:t>
            </a:r>
            <a:r>
              <a:rPr lang="en-US" dirty="0" smtClean="0"/>
              <a:t> – pioneer in development of computer networks, one of the independent </a:t>
            </a:r>
            <a:r>
              <a:rPr lang="en-US" dirty="0" err="1" smtClean="0"/>
              <a:t>intentors</a:t>
            </a:r>
            <a:r>
              <a:rPr lang="en-US" baseline="0" dirty="0" smtClean="0"/>
              <a:t> of packet switched computer networking, </a:t>
            </a:r>
          </a:p>
          <a:p>
            <a:pPr marL="171450" indent="-171450">
              <a:buFontTx/>
              <a:buChar char="-"/>
            </a:pPr>
            <a:r>
              <a:rPr lang="en-US" baseline="0" dirty="0" smtClean="0"/>
              <a:t>Worked for RAND corporation </a:t>
            </a:r>
          </a:p>
          <a:p>
            <a:pPr marL="171450" indent="-171450">
              <a:buFontTx/>
              <a:buChar char="-"/>
            </a:pPr>
            <a:r>
              <a:rPr lang="en-US" baseline="0" dirty="0" smtClean="0"/>
              <a:t>Had task to design “survivable” communication system that could maintain communication between end points in face of damage from </a:t>
            </a:r>
            <a:r>
              <a:rPr lang="en-US" baseline="0" dirty="0" err="1" smtClean="0"/>
              <a:t>nucler</a:t>
            </a:r>
            <a:r>
              <a:rPr lang="en-US" baseline="0" dirty="0" smtClean="0"/>
              <a:t> weapons. </a:t>
            </a:r>
          </a:p>
          <a:p>
            <a:pPr marL="171450" indent="-171450">
              <a:buFontTx/>
              <a:buChar char="-"/>
            </a:pPr>
            <a:endParaRPr lang="en-US" baseline="0" dirty="0" smtClean="0"/>
          </a:p>
          <a:p>
            <a:pPr marL="171450" indent="-171450">
              <a:buFontTx/>
              <a:buChar char="-"/>
            </a:pPr>
            <a:r>
              <a:rPr lang="en-US" baseline="0" dirty="0" smtClean="0"/>
              <a:t>Donald Davies – British computer scientist, worked at National Physical Labs where Alan Turing was designing the Automatic Computing Engine computer. </a:t>
            </a:r>
          </a:p>
          <a:p>
            <a:pPr marL="171450" indent="-171450">
              <a:buFontTx/>
              <a:buChar char="-"/>
            </a:pPr>
            <a:r>
              <a:rPr lang="en-US" baseline="0" dirty="0" smtClean="0"/>
              <a:t>Worked on Pilot ACE computer which first worked in May 1950</a:t>
            </a:r>
          </a:p>
          <a:p>
            <a:pPr marL="171450" indent="-171450">
              <a:buFontTx/>
              <a:buChar char="-"/>
            </a:pPr>
            <a:r>
              <a:rPr lang="en-US" baseline="0" dirty="0" smtClean="0"/>
              <a:t>- at NPL Davies helped build a packet switched network Mark I</a:t>
            </a:r>
          </a:p>
          <a:p>
            <a:pPr marL="171450" indent="-171450">
              <a:buFontTx/>
              <a:buChar char="-"/>
            </a:pPr>
            <a:r>
              <a:rPr lang="en-US" baseline="0" dirty="0" smtClean="0"/>
              <a:t>- developed packet switching theory which impacted ARPANET</a:t>
            </a:r>
            <a:endParaRPr lang="en-US" dirty="0"/>
          </a:p>
        </p:txBody>
      </p:sp>
      <p:sp>
        <p:nvSpPr>
          <p:cNvPr id="4" name="Slide Number Placeholder 3"/>
          <p:cNvSpPr>
            <a:spLocks noGrp="1"/>
          </p:cNvSpPr>
          <p:nvPr>
            <p:ph type="sldNum" sz="quarter" idx="10"/>
          </p:nvPr>
        </p:nvSpPr>
        <p:spPr/>
        <p:txBody>
          <a:bodyPr/>
          <a:lstStyle/>
          <a:p>
            <a:fld id="{8065AC81-C579-42DF-A3A6-E48C1E03017B}" type="slidenum">
              <a:rPr lang="en-US" smtClean="0"/>
              <a:t>5</a:t>
            </a:fld>
            <a:endParaRPr lang="en-US"/>
          </a:p>
        </p:txBody>
      </p:sp>
    </p:spTree>
    <p:extLst>
      <p:ext uri="{BB962C8B-B14F-4D97-AF65-F5344CB8AC3E}">
        <p14:creationId xmlns:p14="http://schemas.microsoft.com/office/powerpoint/2010/main" val="11838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IMD selection means that When an external entity communicates with one or more IMDs, it must ensure it communicates with only the intended devices.</a:t>
            </a:r>
            <a:endParaRPr lang="zh-CN" altLang="zh-CN" dirty="0" smtClean="0"/>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57E1B20-4E24-3E49-A833-3FFD7E86DD26}" type="slidenum">
              <a:rPr lang="en-US" smtClean="0"/>
              <a:t>27</a:t>
            </a:fld>
            <a:endParaRPr lang="en-US"/>
          </a:p>
        </p:txBody>
      </p:sp>
    </p:spTree>
    <p:extLst>
      <p:ext uri="{BB962C8B-B14F-4D97-AF65-F5344CB8AC3E}">
        <p14:creationId xmlns:p14="http://schemas.microsoft.com/office/powerpoint/2010/main" val="225832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Note that IMDs are also vulnerable to </a:t>
            </a:r>
            <a:r>
              <a:rPr lang="en-US" altLang="zh-CN" sz="1200" b="0" i="0" u="none" strike="noStrike" kern="1200" baseline="0" dirty="0" err="1" smtClean="0">
                <a:solidFill>
                  <a:schemeClr val="tx1"/>
                </a:solidFill>
                <a:latin typeface="+mn-lt"/>
                <a:ea typeface="+mn-ea"/>
                <a:cs typeface="+mn-cs"/>
              </a:rPr>
              <a:t>DoS</a:t>
            </a:r>
            <a:r>
              <a:rPr lang="en-US" altLang="zh-CN" sz="1200" b="0" i="0" u="none" strike="noStrike" kern="1200" baseline="0" dirty="0" smtClean="0">
                <a:solidFill>
                  <a:schemeClr val="tx1"/>
                </a:solidFill>
                <a:latin typeface="+mn-lt"/>
                <a:ea typeface="+mn-ea"/>
                <a:cs typeface="+mn-cs"/>
              </a:rPr>
              <a:t> attack. The designer of IMDs should prevent attackers from </a:t>
            </a:r>
            <a:r>
              <a:rPr lang="en-US" altLang="zh-CN" dirty="0" smtClean="0"/>
              <a:t>mounting </a:t>
            </a:r>
            <a:r>
              <a:rPr lang="en-US" altLang="zh-CN" dirty="0" err="1" smtClean="0"/>
              <a:t>DoS</a:t>
            </a:r>
            <a:r>
              <a:rPr lang="en-US" altLang="zh-CN" dirty="0" smtClean="0"/>
              <a:t> attack.</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57E1B20-4E24-3E49-A833-3FFD7E86DD26}" type="slidenum">
              <a:rPr lang="en-US" smtClean="0"/>
              <a:t>28</a:t>
            </a:fld>
            <a:endParaRPr lang="en-US"/>
          </a:p>
        </p:txBody>
      </p:sp>
    </p:spTree>
    <p:extLst>
      <p:ext uri="{BB962C8B-B14F-4D97-AF65-F5344CB8AC3E}">
        <p14:creationId xmlns:p14="http://schemas.microsoft.com/office/powerpoint/2010/main" val="86219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It is also easy to understand that </a:t>
            </a:r>
            <a:r>
              <a:rPr lang="en-US" altLang="zh-CN" dirty="0" smtClean="0"/>
              <a:t>Only authorized parties should be allowed to modify an IMD.</a:t>
            </a:r>
            <a:endParaRPr lang="zh-CN"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57E1B20-4E24-3E49-A833-3FFD7E86DD26}" type="slidenum">
              <a:rPr lang="en-US" smtClean="0"/>
              <a:t>29</a:t>
            </a:fld>
            <a:endParaRPr lang="en-US"/>
          </a:p>
        </p:txBody>
      </p:sp>
    </p:spTree>
    <p:extLst>
      <p:ext uri="{BB962C8B-B14F-4D97-AF65-F5344CB8AC3E}">
        <p14:creationId xmlns:p14="http://schemas.microsoft.com/office/powerpoint/2010/main" val="163311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Patients</a:t>
            </a:r>
            <a:r>
              <a:rPr lang="en-US" altLang="zh-CN" baseline="0" dirty="0" smtClean="0"/>
              <a:t> will not like any bad guys to know that they are using a IMD, so we need to prevent the </a:t>
            </a:r>
            <a:r>
              <a:rPr lang="en-US" altLang="zh-CN" dirty="0" smtClean="0"/>
              <a:t>unauthorized party from determining</a:t>
            </a:r>
            <a:r>
              <a:rPr lang="en-US" altLang="zh-CN" baseline="0" dirty="0" smtClean="0"/>
              <a:t> who is using a IMD.</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57E1B20-4E24-3E49-A833-3FFD7E86DD26}" type="slidenum">
              <a:rPr lang="en-US" smtClean="0"/>
              <a:t>30</a:t>
            </a:fld>
            <a:endParaRPr lang="en-US"/>
          </a:p>
        </p:txBody>
      </p:sp>
    </p:spTree>
    <p:extLst>
      <p:ext uri="{BB962C8B-B14F-4D97-AF65-F5344CB8AC3E}">
        <p14:creationId xmlns:p14="http://schemas.microsoft.com/office/powerpoint/2010/main" val="335664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Even if a IMD is revealed, the adversary still should</a:t>
            </a:r>
            <a:r>
              <a:rPr lang="en-US" altLang="zh-CN" baseline="0" dirty="0" smtClean="0"/>
              <a:t> not recognize the </a:t>
            </a:r>
            <a:r>
              <a:rPr lang="en-US" altLang="zh-CN" dirty="0" smtClean="0"/>
              <a:t>type of IMD, and should not</a:t>
            </a:r>
            <a:r>
              <a:rPr lang="en-US" altLang="zh-CN" baseline="0" dirty="0" smtClean="0"/>
              <a:t> </a:t>
            </a:r>
            <a:r>
              <a:rPr lang="en-US" altLang="zh-CN" dirty="0" smtClean="0"/>
              <a:t>be able to wirelessly track individual IMDs.</a:t>
            </a:r>
            <a:endParaRPr lang="zh-CN"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Also,</a:t>
            </a:r>
            <a:r>
              <a:rPr lang="en-US" altLang="zh-CN" baseline="0" dirty="0" smtClean="0"/>
              <a:t> the personal information of the </a:t>
            </a:r>
            <a:r>
              <a:rPr lang="en-US" altLang="zh-CN" dirty="0" smtClean="0"/>
              <a:t>patient should</a:t>
            </a:r>
            <a:r>
              <a:rPr lang="en-US" altLang="zh-CN" baseline="0" dirty="0" smtClean="0"/>
              <a:t> not be exposed to the </a:t>
            </a:r>
            <a:r>
              <a:rPr lang="en-US" altLang="zh-CN" dirty="0" smtClean="0"/>
              <a:t>adversary.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57E1B20-4E24-3E49-A833-3FFD7E86DD26}" type="slidenum">
              <a:rPr lang="en-US" smtClean="0"/>
              <a:t>31</a:t>
            </a:fld>
            <a:endParaRPr lang="en-US"/>
          </a:p>
        </p:txBody>
      </p:sp>
    </p:spTree>
    <p:extLst>
      <p:ext uri="{BB962C8B-B14F-4D97-AF65-F5344CB8AC3E}">
        <p14:creationId xmlns:p14="http://schemas.microsoft.com/office/powerpoint/2010/main" val="416702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The measurement results and the audit log cannot be exposed to </a:t>
            </a:r>
            <a:r>
              <a:rPr lang="en-US" altLang="zh-CN" dirty="0" smtClean="0"/>
              <a:t>An unauthorized party,</a:t>
            </a:r>
            <a:r>
              <a:rPr lang="en-US" altLang="zh-CN" baseline="0" dirty="0" smtClean="0"/>
              <a:t> and </a:t>
            </a:r>
            <a:r>
              <a:rPr lang="en-US" altLang="zh-CN" dirty="0" smtClean="0"/>
              <a:t>An adversary cannot</a:t>
            </a:r>
            <a:r>
              <a:rPr lang="en-US" altLang="zh-CN" baseline="0" dirty="0" smtClean="0"/>
              <a:t> modify the measured data.</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57E1B20-4E24-3E49-A833-3FFD7E86DD26}" type="slidenum">
              <a:rPr lang="en-US" smtClean="0"/>
              <a:t>32</a:t>
            </a:fld>
            <a:endParaRPr lang="en-US"/>
          </a:p>
        </p:txBody>
      </p:sp>
    </p:spTree>
    <p:extLst>
      <p:ext uri="{BB962C8B-B14F-4D97-AF65-F5344CB8AC3E}">
        <p14:creationId xmlns:p14="http://schemas.microsoft.com/office/powerpoint/2010/main" val="391483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Flag field is used to convey specific control information, e.g., to assist in retransmission</a:t>
            </a:r>
            <a:r>
              <a:rPr lang="en-US" baseline="0" dirty="0" smtClean="0"/>
              <a:t> or duplicate detection. </a:t>
            </a:r>
          </a:p>
          <a:p>
            <a:r>
              <a:rPr lang="en-US" baseline="0" dirty="0" smtClean="0"/>
              <a:t>Retransmission – timeout and positive acknowledgement mechanism</a:t>
            </a:r>
            <a:endParaRPr lang="en-US" dirty="0"/>
          </a:p>
        </p:txBody>
      </p:sp>
      <p:sp>
        <p:nvSpPr>
          <p:cNvPr id="4" name="Slide Number Placeholder 3"/>
          <p:cNvSpPr>
            <a:spLocks noGrp="1"/>
          </p:cNvSpPr>
          <p:nvPr>
            <p:ph type="sldNum" sz="quarter" idx="10"/>
          </p:nvPr>
        </p:nvSpPr>
        <p:spPr/>
        <p:txBody>
          <a:bodyPr/>
          <a:lstStyle/>
          <a:p>
            <a:fld id="{97907DBE-7DD7-4625-8669-BC9B85879904}" type="slidenum">
              <a:rPr lang="en-US" smtClean="0"/>
              <a:t>8</a:t>
            </a:fld>
            <a:endParaRPr lang="en-US"/>
          </a:p>
        </p:txBody>
      </p:sp>
    </p:spTree>
    <p:extLst>
      <p:ext uri="{BB962C8B-B14F-4D97-AF65-F5344CB8AC3E}">
        <p14:creationId xmlns:p14="http://schemas.microsoft.com/office/powerpoint/2010/main" val="1774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330200" y="696913"/>
            <a:ext cx="6197600" cy="348615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sz="1400" dirty="0">
                <a:latin typeface="Lucida Grande" charset="0"/>
                <a:ea typeface="Lucida Grande" charset="0"/>
                <a:cs typeface="Lucida Grande" charset="0"/>
                <a:sym typeface="Lucida Grande" charset="0"/>
              </a:rPr>
              <a:t>Why was that design rejected? One reason is host would need to do reassembly before passing to app. Lower performance.</a:t>
            </a:r>
          </a:p>
          <a:p>
            <a:endParaRPr lang="en-US" altLang="en-US" sz="1400" dirty="0">
              <a:latin typeface="Lucida Grande" charset="0"/>
              <a:ea typeface="Lucida Grande" charset="0"/>
              <a:cs typeface="Lucida Grande" charset="0"/>
              <a:sym typeface="Lucida Grande" charset="0"/>
            </a:endParaRPr>
          </a:p>
          <a:p>
            <a:r>
              <a:rPr lang="en-US" altLang="en-US" sz="1400" dirty="0">
                <a:latin typeface="Lucida Grande" charset="0"/>
                <a:ea typeface="Lucida Grande" charset="0"/>
                <a:cs typeface="Lucida Grande" charset="0"/>
                <a:sym typeface="Lucida Grande" charset="0"/>
              </a:rPr>
              <a:t>Isn’t the port just an address of a process?  Can’t we think of a process as a virtual host?  Why did they separate them artificially?  [My answer: there’s not a lot of difference; and in fact we use ports as addresses now (NAT), and addresses as effectively ports (VMs in a cloud)!  Ask them for these examples.]</a:t>
            </a:r>
          </a:p>
        </p:txBody>
      </p:sp>
    </p:spTree>
    <p:extLst>
      <p:ext uri="{BB962C8B-B14F-4D97-AF65-F5344CB8AC3E}">
        <p14:creationId xmlns:p14="http://schemas.microsoft.com/office/powerpoint/2010/main" val="40349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Using existing Ethernet switches, an intra-DC network can connect tens of thousands or more servers with high network capacity.</a:t>
            </a:r>
            <a:endParaRPr lang="zh-CN" altLang="en-US" dirty="0"/>
          </a:p>
        </p:txBody>
      </p:sp>
      <p:sp>
        <p:nvSpPr>
          <p:cNvPr id="4" name="灯片编号占位符 3"/>
          <p:cNvSpPr>
            <a:spLocks noGrp="1"/>
          </p:cNvSpPr>
          <p:nvPr>
            <p:ph type="sldNum" sz="quarter" idx="10"/>
          </p:nvPr>
        </p:nvSpPr>
        <p:spPr/>
        <p:txBody>
          <a:bodyPr/>
          <a:lstStyle/>
          <a:p>
            <a:fld id="{D57E1B20-4E24-3E49-A833-3FFD7E86DD26}" type="slidenum">
              <a:rPr lang="en-US" smtClean="0"/>
              <a:t>17</a:t>
            </a:fld>
            <a:endParaRPr lang="en-US"/>
          </a:p>
        </p:txBody>
      </p:sp>
    </p:spTree>
    <p:extLst>
      <p:ext uri="{BB962C8B-B14F-4D97-AF65-F5344CB8AC3E}">
        <p14:creationId xmlns:p14="http://schemas.microsoft.com/office/powerpoint/2010/main" val="1480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Creating the illusion that hosts are connected to a big, non-interfering data-center-wide layer-2 switch.</a:t>
            </a:r>
            <a:endParaRPr lang="en-US" dirty="0"/>
          </a:p>
        </p:txBody>
      </p:sp>
      <p:sp>
        <p:nvSpPr>
          <p:cNvPr id="4" name="Slide Number Placeholder 3"/>
          <p:cNvSpPr>
            <a:spLocks noGrp="1"/>
          </p:cNvSpPr>
          <p:nvPr>
            <p:ph type="sldNum" sz="quarter" idx="10"/>
          </p:nvPr>
        </p:nvSpPr>
        <p:spPr/>
        <p:txBody>
          <a:bodyPr/>
          <a:lstStyle/>
          <a:p>
            <a:fld id="{989F4A98-7E45-4314-932E-933F92867E36}" type="slidenum">
              <a:rPr lang="en-US" smtClean="0"/>
              <a:t>19</a:t>
            </a:fld>
            <a:endParaRPr lang="en-US"/>
          </a:p>
        </p:txBody>
      </p:sp>
    </p:spTree>
    <p:extLst>
      <p:ext uri="{BB962C8B-B14F-4D97-AF65-F5344CB8AC3E}">
        <p14:creationId xmlns:p14="http://schemas.microsoft.com/office/powerpoint/2010/main" val="307786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B3838-A867-4991-ADCA-0D7DEC208B5E}" type="slidenum">
              <a:rPr lang="en-US" smtClean="0"/>
              <a:t>23</a:t>
            </a:fld>
            <a:endParaRPr lang="en-US"/>
          </a:p>
        </p:txBody>
      </p:sp>
    </p:spTree>
    <p:extLst>
      <p:ext uri="{BB962C8B-B14F-4D97-AF65-F5344CB8AC3E}">
        <p14:creationId xmlns:p14="http://schemas.microsoft.com/office/powerpoint/2010/main" val="7407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Introducing a packet workload most gear isn't designed for</a:t>
            </a:r>
          </a:p>
          <a:p>
            <a:endParaRPr lang="en-US" dirty="0" smtClean="0"/>
          </a:p>
          <a:p>
            <a:r>
              <a:rPr lang="en-US" dirty="0" smtClean="0"/>
              <a:t>This type of attack floods random ports on a remote host with numerous UDP packets, causing the host to repeatedly check for the application listening at that port, and (when no application is found) reply with an ICMP Destination Unreachable packet. This process saps host resources, and can ultimately lead to inaccessibility.</a:t>
            </a:r>
            <a:endParaRPr lang="en-US" dirty="0"/>
          </a:p>
        </p:txBody>
      </p:sp>
      <p:sp>
        <p:nvSpPr>
          <p:cNvPr id="4" name="Slide Number Placeholder 3"/>
          <p:cNvSpPr>
            <a:spLocks noGrp="1"/>
          </p:cNvSpPr>
          <p:nvPr>
            <p:ph type="sldNum" sz="quarter" idx="10"/>
          </p:nvPr>
        </p:nvSpPr>
        <p:spPr/>
        <p:txBody>
          <a:bodyPr/>
          <a:lstStyle/>
          <a:p>
            <a:fld id="{DDBB3838-A867-4991-ADCA-0D7DEC208B5E}" type="slidenum">
              <a:rPr lang="en-US" smtClean="0"/>
              <a:t>24</a:t>
            </a:fld>
            <a:endParaRPr lang="en-US"/>
          </a:p>
        </p:txBody>
      </p:sp>
    </p:spTree>
    <p:extLst>
      <p:ext uri="{BB962C8B-B14F-4D97-AF65-F5344CB8AC3E}">
        <p14:creationId xmlns:p14="http://schemas.microsoft.com/office/powerpoint/2010/main" val="424357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SYN flood </a:t>
            </a:r>
            <a:r>
              <a:rPr lang="en-US" dirty="0" err="1" smtClean="0"/>
              <a:t>DDoS</a:t>
            </a:r>
            <a:r>
              <a:rPr lang="en-US" dirty="0" smtClean="0"/>
              <a:t> attack exploits a known weakness in the TCP connection sequence (the “three-way handshake”), wherein a SYN request to initiate a TCP connection with a host must be answered by a SYN-ACK response from that host, and then confirmed by an ACK response from the requester. In a SYN flood scenario, the requester sends multiple SYN requests, but either does not respond to the host’s SYN-ACK response, or sends the SYN requests from a spoofed IP address. Either way, the host system continues to wait for acknowledgement for each of the requests, binding resources until no new connections can be made, and ultimately resulting in denial of service.</a:t>
            </a:r>
            <a:endParaRPr lang="en-US" dirty="0"/>
          </a:p>
        </p:txBody>
      </p:sp>
      <p:sp>
        <p:nvSpPr>
          <p:cNvPr id="4" name="Slide Number Placeholder 3"/>
          <p:cNvSpPr>
            <a:spLocks noGrp="1"/>
          </p:cNvSpPr>
          <p:nvPr>
            <p:ph type="sldNum" sz="quarter" idx="10"/>
          </p:nvPr>
        </p:nvSpPr>
        <p:spPr/>
        <p:txBody>
          <a:bodyPr/>
          <a:lstStyle/>
          <a:p>
            <a:fld id="{DDBB3838-A867-4991-ADCA-0D7DEC208B5E}" type="slidenum">
              <a:rPr lang="en-US" smtClean="0"/>
              <a:t>25</a:t>
            </a:fld>
            <a:endParaRPr lang="en-US"/>
          </a:p>
        </p:txBody>
      </p:sp>
    </p:spTree>
    <p:extLst>
      <p:ext uri="{BB962C8B-B14F-4D97-AF65-F5344CB8AC3E}">
        <p14:creationId xmlns:p14="http://schemas.microsoft.com/office/powerpoint/2010/main" val="283183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 application-layer attack, the amplification is </a:t>
            </a:r>
            <a:r>
              <a:rPr lang="en-US" sz="1200" b="1" dirty="0" smtClean="0"/>
              <a:t>CPU, memory</a:t>
            </a:r>
            <a:r>
              <a:rPr lang="en-US" sz="1200" dirty="0" smtClean="0"/>
              <a:t> or </a:t>
            </a:r>
            <a:r>
              <a:rPr lang="en-US" sz="1200" b="1" dirty="0" smtClean="0"/>
              <a:t>resource</a:t>
            </a:r>
            <a:r>
              <a:rPr lang="en-US" sz="1200" dirty="0" smtClean="0"/>
              <a:t>-based, not network-based</a:t>
            </a:r>
          </a:p>
          <a:p>
            <a:endParaRPr lang="en-US" dirty="0"/>
          </a:p>
        </p:txBody>
      </p:sp>
      <p:sp>
        <p:nvSpPr>
          <p:cNvPr id="4" name="Slide Number Placeholder 3"/>
          <p:cNvSpPr>
            <a:spLocks noGrp="1"/>
          </p:cNvSpPr>
          <p:nvPr>
            <p:ph type="sldNum" sz="quarter" idx="10"/>
          </p:nvPr>
        </p:nvSpPr>
        <p:spPr/>
        <p:txBody>
          <a:bodyPr/>
          <a:lstStyle/>
          <a:p>
            <a:fld id="{DDBB3838-A867-4991-ADCA-0D7DEC208B5E}" type="slidenum">
              <a:rPr lang="en-US" smtClean="0"/>
              <a:t>26</a:t>
            </a:fld>
            <a:endParaRPr lang="en-US"/>
          </a:p>
        </p:txBody>
      </p:sp>
    </p:spTree>
    <p:extLst>
      <p:ext uri="{BB962C8B-B14F-4D97-AF65-F5344CB8AC3E}">
        <p14:creationId xmlns:p14="http://schemas.microsoft.com/office/powerpoint/2010/main" val="353910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B386B-0FE1-4325-A761-2F0CF30B2F1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164375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B386B-0FE1-4325-A761-2F0CF30B2F1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317131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B386B-0FE1-4325-A761-2F0CF30B2F1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163087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B386B-0FE1-4325-A761-2F0CF30B2F1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47425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B386B-0FE1-4325-A761-2F0CF30B2F1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123403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B386B-0FE1-4325-A761-2F0CF30B2F18}"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236921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B386B-0FE1-4325-A761-2F0CF30B2F18}"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366398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B386B-0FE1-4325-A761-2F0CF30B2F18}"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22114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B386B-0FE1-4325-A761-2F0CF30B2F18}" type="datetimeFigureOut">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93612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B386B-0FE1-4325-A761-2F0CF30B2F18}"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102207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B386B-0FE1-4325-A761-2F0CF30B2F18}"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16744-A139-424E-A968-02282335AD89}" type="slidenum">
              <a:rPr lang="en-US" smtClean="0"/>
              <a:t>‹#›</a:t>
            </a:fld>
            <a:endParaRPr lang="en-US"/>
          </a:p>
        </p:txBody>
      </p:sp>
    </p:spTree>
    <p:extLst>
      <p:ext uri="{BB962C8B-B14F-4D97-AF65-F5344CB8AC3E}">
        <p14:creationId xmlns:p14="http://schemas.microsoft.com/office/powerpoint/2010/main" val="288410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B386B-0FE1-4325-A761-2F0CF30B2F18}" type="datetimeFigureOut">
              <a:rPr lang="en-US" smtClean="0"/>
              <a:t>5/3/2016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6744-A139-424E-A968-02282335AD89}" type="slidenum">
              <a:rPr lang="en-US" smtClean="0"/>
              <a:t>‹#›</a:t>
            </a:fld>
            <a:endParaRPr lang="en-US"/>
          </a:p>
        </p:txBody>
      </p:sp>
    </p:spTree>
    <p:extLst>
      <p:ext uri="{BB962C8B-B14F-4D97-AF65-F5344CB8AC3E}">
        <p14:creationId xmlns:p14="http://schemas.microsoft.com/office/powerpoint/2010/main" val="119111264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s.illinois.edu/~pbg/courses/cs598fa09/readings/kkdc05.pdf"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illinois.edu/~caesar/papers/policies.pdf" TargetMode="External"/><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5" Type="http://schemas.openxmlformats.org/officeDocument/2006/relationships/hyperlink" Target="http://www.cs.illinois.edu/~pbg/courses/cs598fa09/readings/j88.pdf" TargetMode="Externa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hyperlink" Target="http://www.cs.illinois.edu/~pbg/courses/cs598fa10/readings/mabpprst08.pdf"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nferences.sigcomm.org/sigcomm/2012/paper/hotsdn/p85.pd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esearch.microsoft.com/en-us/um/people/navendu/papers/greenberg09vl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 Id="rId4" Type="http://schemas.openxmlformats.org/officeDocument/2006/relationships/hyperlink" Target="http://conferences.sigcomm.org/sigcomm/2012/paper/sigcomm/p359.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s.illinois.edu/~pbg/courses/cs598fa09/readings/wvbks06.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Advanced Computer Networks</a:t>
            </a:r>
            <a:br>
              <a:rPr lang="en-US" dirty="0" smtClean="0"/>
            </a:br>
            <a:r>
              <a:rPr lang="en-US" dirty="0" smtClean="0"/>
              <a:t>cs538, Spring 2016</a:t>
            </a:r>
            <a:br>
              <a:rPr lang="en-US" dirty="0" smtClean="0"/>
            </a:br>
            <a:r>
              <a:rPr lang="en-US" dirty="0" smtClean="0"/>
              <a:t>Conclusion</a:t>
            </a:r>
            <a:br>
              <a:rPr lang="en-US" dirty="0" smtClean="0"/>
            </a:br>
            <a:endParaRPr lang="en-US" dirty="0"/>
          </a:p>
        </p:txBody>
      </p:sp>
      <p:sp>
        <p:nvSpPr>
          <p:cNvPr id="3" name="Subtitle 2"/>
          <p:cNvSpPr>
            <a:spLocks noGrp="1"/>
          </p:cNvSpPr>
          <p:nvPr>
            <p:ph type="subTitle" idx="1"/>
          </p:nvPr>
        </p:nvSpPr>
        <p:spPr/>
        <p:txBody>
          <a:bodyPr>
            <a:normAutofit lnSpcReduction="10000"/>
          </a:bodyPr>
          <a:lstStyle/>
          <a:p>
            <a:r>
              <a:rPr lang="en-US" dirty="0" smtClean="0"/>
              <a:t>Klara </a:t>
            </a:r>
            <a:r>
              <a:rPr lang="en-US" dirty="0" err="1" smtClean="0"/>
              <a:t>Nahrstedt</a:t>
            </a:r>
            <a:endParaRPr lang="en-US" dirty="0" smtClean="0"/>
          </a:p>
          <a:p>
            <a:r>
              <a:rPr lang="en-US" dirty="0" smtClean="0"/>
              <a:t>Department of Computer Science</a:t>
            </a:r>
          </a:p>
          <a:p>
            <a:r>
              <a:rPr lang="en-US" dirty="0" smtClean="0"/>
              <a:t>University of Illinois at Urbana-Champaign </a:t>
            </a:r>
            <a:endParaRPr lang="en-US" dirty="0" smtClean="0"/>
          </a:p>
          <a:p>
            <a:r>
              <a:rPr lang="en-US" dirty="0" smtClean="0"/>
              <a:t>May 3, 2016</a:t>
            </a:r>
            <a:endParaRPr lang="en-US" dirty="0"/>
          </a:p>
        </p:txBody>
      </p:sp>
    </p:spTree>
    <p:extLst>
      <p:ext uri="{BB962C8B-B14F-4D97-AF65-F5344CB8AC3E}">
        <p14:creationId xmlns:p14="http://schemas.microsoft.com/office/powerpoint/2010/main" val="160361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a:lstStyle/>
          <a:p>
            <a:r>
              <a:rPr lang="en-US" altLang="en-US"/>
              <a:t>Ports</a:t>
            </a:r>
          </a:p>
        </p:txBody>
      </p:sp>
      <p:sp>
        <p:nvSpPr>
          <p:cNvPr id="21506" name="Rectangle 2"/>
          <p:cNvSpPr>
            <a:spLocks noGrp="1" noChangeArrowheads="1"/>
          </p:cNvSpPr>
          <p:nvPr>
            <p:ph type="body" idx="1"/>
          </p:nvPr>
        </p:nvSpPr>
        <p:spPr>
          <a:xfrm>
            <a:off x="838200" y="1433606"/>
            <a:ext cx="10515600" cy="5259802"/>
          </a:xfrm>
          <a:ln/>
        </p:spPr>
        <p:txBody>
          <a:bodyPr>
            <a:normAutofit/>
          </a:bodyPr>
          <a:lstStyle/>
          <a:p>
            <a:r>
              <a:rPr lang="en-US" altLang="en-US" dirty="0" smtClean="0"/>
              <a:t>Associate </a:t>
            </a:r>
            <a:r>
              <a:rPr lang="en-US" altLang="en-US" dirty="0"/>
              <a:t>with a process on a host</a:t>
            </a:r>
          </a:p>
          <a:p>
            <a:r>
              <a:rPr lang="en-US" altLang="en-US" dirty="0"/>
              <a:t>Identify endpoints of a connection (“association</a:t>
            </a:r>
            <a:r>
              <a:rPr lang="en-US" altLang="en-US" dirty="0" smtClean="0"/>
              <a:t>”)</a:t>
            </a:r>
          </a:p>
          <a:p>
            <a:endParaRPr lang="en-US" altLang="en-US" dirty="0"/>
          </a:p>
          <a:p>
            <a:r>
              <a:rPr lang="en-US" altLang="en-US" dirty="0" smtClean="0"/>
              <a:t>Goals of IP Architecture</a:t>
            </a:r>
          </a:p>
          <a:p>
            <a:pPr lvl="1"/>
            <a:r>
              <a:rPr lang="en-US" altLang="en-US" dirty="0"/>
              <a:t>Interconnect existing networks</a:t>
            </a:r>
          </a:p>
          <a:p>
            <a:pPr lvl="1"/>
            <a:r>
              <a:rPr lang="en-US" altLang="en-US" dirty="0"/>
              <a:t>Survivability</a:t>
            </a:r>
          </a:p>
          <a:p>
            <a:pPr lvl="1"/>
            <a:r>
              <a:rPr lang="en-US" altLang="en-US" dirty="0"/>
              <a:t>Multiple communication services</a:t>
            </a:r>
          </a:p>
          <a:p>
            <a:pPr lvl="1"/>
            <a:r>
              <a:rPr lang="en-US" altLang="en-US" dirty="0"/>
              <a:t>Variety of networks</a:t>
            </a:r>
          </a:p>
          <a:p>
            <a:pPr lvl="1"/>
            <a:r>
              <a:rPr lang="en-US" altLang="en-US" dirty="0"/>
              <a:t>Distributed management</a:t>
            </a:r>
          </a:p>
          <a:p>
            <a:pPr lvl="1"/>
            <a:r>
              <a:rPr lang="en-US" altLang="en-US" dirty="0"/>
              <a:t>Cost effective</a:t>
            </a:r>
          </a:p>
          <a:p>
            <a:pPr lvl="1"/>
            <a:r>
              <a:rPr lang="en-US" altLang="en-US" dirty="0"/>
              <a:t>Easy host attachment</a:t>
            </a:r>
          </a:p>
          <a:p>
            <a:pPr lvl="1"/>
            <a:r>
              <a:rPr lang="en-US" altLang="en-US" dirty="0"/>
              <a:t>Resource usage accountability</a:t>
            </a:r>
          </a:p>
          <a:p>
            <a:endParaRPr lang="en-US" altLang="en-US" dirty="0"/>
          </a:p>
        </p:txBody>
      </p:sp>
      <p:pic>
        <p:nvPicPr>
          <p:cNvPr id="2" name="Picture 1"/>
          <p:cNvPicPr>
            <a:picLocks noChangeAspect="1"/>
          </p:cNvPicPr>
          <p:nvPr/>
        </p:nvPicPr>
        <p:blipFill>
          <a:blip r:embed="rId3"/>
          <a:stretch>
            <a:fillRect/>
          </a:stretch>
        </p:blipFill>
        <p:spPr>
          <a:xfrm>
            <a:off x="5003170" y="365125"/>
            <a:ext cx="6852601" cy="1068480"/>
          </a:xfrm>
          <a:prstGeom prst="rect">
            <a:avLst/>
          </a:prstGeom>
        </p:spPr>
      </p:pic>
    </p:spTree>
    <p:extLst>
      <p:ext uri="{BB962C8B-B14F-4D97-AF65-F5344CB8AC3E}">
        <p14:creationId xmlns:p14="http://schemas.microsoft.com/office/powerpoint/2010/main" val="46581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0"/>
            <a:ext cx="10515600" cy="1325563"/>
          </a:xfrm>
        </p:spPr>
        <p:txBody>
          <a:bodyPr/>
          <a:lstStyle/>
          <a:p>
            <a:r>
              <a:rPr lang="en-US" dirty="0" smtClean="0"/>
              <a:t>IP Routing</a:t>
            </a:r>
            <a:endParaRPr lang="en-US" dirty="0"/>
          </a:p>
        </p:txBody>
      </p:sp>
      <p:pic>
        <p:nvPicPr>
          <p:cNvPr id="4" name="Content Placeholder 3"/>
          <p:cNvPicPr>
            <a:picLocks noGrp="1" noChangeAspect="1"/>
          </p:cNvPicPr>
          <p:nvPr>
            <p:ph idx="1"/>
          </p:nvPr>
        </p:nvPicPr>
        <p:blipFill>
          <a:blip r:embed="rId2"/>
          <a:stretch>
            <a:fillRect/>
          </a:stretch>
        </p:blipFill>
        <p:spPr>
          <a:xfrm>
            <a:off x="1042416" y="1152144"/>
            <a:ext cx="10716768" cy="4677347"/>
          </a:xfrm>
          <a:prstGeom prst="rect">
            <a:avLst/>
          </a:prstGeom>
        </p:spPr>
      </p:pic>
      <p:sp>
        <p:nvSpPr>
          <p:cNvPr id="5" name="TextBox 4"/>
          <p:cNvSpPr txBox="1"/>
          <p:nvPr/>
        </p:nvSpPr>
        <p:spPr>
          <a:xfrm>
            <a:off x="201168" y="6291072"/>
            <a:ext cx="9253728" cy="369332"/>
          </a:xfrm>
          <a:prstGeom prst="rect">
            <a:avLst/>
          </a:prstGeom>
          <a:noFill/>
        </p:spPr>
        <p:txBody>
          <a:bodyPr wrap="square" rtlCol="0">
            <a:spAutoFit/>
          </a:bodyPr>
          <a:lstStyle/>
          <a:p>
            <a:r>
              <a:rPr lang="en-US" dirty="0" smtClean="0"/>
              <a:t>Partridge et al. “50Gbps </a:t>
            </a:r>
            <a:r>
              <a:rPr lang="en-US" dirty="0" err="1" smtClean="0"/>
              <a:t>Ip</a:t>
            </a:r>
            <a:r>
              <a:rPr lang="en-US" dirty="0" smtClean="0"/>
              <a:t> Router”, </a:t>
            </a:r>
            <a:r>
              <a:rPr lang="en-US" dirty="0" err="1" smtClean="0"/>
              <a:t>ToN</a:t>
            </a:r>
            <a:r>
              <a:rPr lang="en-US" dirty="0" smtClean="0"/>
              <a:t> 1998</a:t>
            </a:r>
            <a:endParaRPr lang="en-US" dirty="0"/>
          </a:p>
        </p:txBody>
      </p:sp>
    </p:spTree>
    <p:extLst>
      <p:ext uri="{BB962C8B-B14F-4D97-AF65-F5344CB8AC3E}">
        <p14:creationId xmlns:p14="http://schemas.microsoft.com/office/powerpoint/2010/main" val="290781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51690"/>
            <a:ext cx="11993880" cy="857828"/>
          </a:xfrm>
        </p:spPr>
        <p:txBody>
          <a:bodyPr/>
          <a:lstStyle/>
          <a:p>
            <a:r>
              <a:rPr lang="en-US" dirty="0" smtClean="0"/>
              <a:t>Traffic Engineering  to Move Data across Internet </a:t>
            </a:r>
            <a:endParaRPr lang="en-US" dirty="0"/>
          </a:p>
        </p:txBody>
      </p:sp>
      <p:sp>
        <p:nvSpPr>
          <p:cNvPr id="3" name="Content Placeholder 2"/>
          <p:cNvSpPr>
            <a:spLocks noGrp="1"/>
          </p:cNvSpPr>
          <p:nvPr>
            <p:ph idx="1"/>
          </p:nvPr>
        </p:nvSpPr>
        <p:spPr>
          <a:xfrm>
            <a:off x="198120" y="1261872"/>
            <a:ext cx="7149239" cy="5413248"/>
          </a:xfrm>
        </p:spPr>
        <p:txBody>
          <a:bodyPr>
            <a:normAutofit/>
          </a:bodyPr>
          <a:lstStyle/>
          <a:p>
            <a:r>
              <a:rPr lang="en-US" dirty="0" smtClean="0"/>
              <a:t>Minimize maximum utilization of network</a:t>
            </a:r>
          </a:p>
          <a:p>
            <a:pPr lvl="1"/>
            <a:r>
              <a:rPr lang="en-US" dirty="0" smtClean="0"/>
              <a:t>Objective: reliability and performance </a:t>
            </a:r>
          </a:p>
          <a:p>
            <a:r>
              <a:rPr lang="en-US" dirty="0" smtClean="0"/>
              <a:t>Plan for best routes</a:t>
            </a:r>
          </a:p>
          <a:p>
            <a:pPr lvl="1"/>
            <a:r>
              <a:rPr lang="en-US" dirty="0" smtClean="0"/>
              <a:t>Methods: offline and online </a:t>
            </a:r>
          </a:p>
          <a:p>
            <a:r>
              <a:rPr lang="en-US" dirty="0" smtClean="0"/>
              <a:t>Calculate offline paths</a:t>
            </a:r>
          </a:p>
          <a:p>
            <a:pPr lvl="1"/>
            <a:r>
              <a:rPr lang="en-US" dirty="0" smtClean="0"/>
              <a:t>Examples: OSPF, MPLS Multi-commodity Flow Optimizer</a:t>
            </a:r>
          </a:p>
          <a:p>
            <a:pPr lvl="1"/>
            <a:r>
              <a:rPr lang="en-US" dirty="0" smtClean="0"/>
              <a:t>Problems: not adaptive to current conditions</a:t>
            </a:r>
          </a:p>
          <a:p>
            <a:r>
              <a:rPr lang="en-US" dirty="0" smtClean="0"/>
              <a:t>Calculate online paths</a:t>
            </a:r>
          </a:p>
          <a:p>
            <a:pPr lvl="1"/>
            <a:r>
              <a:rPr lang="en-US" dirty="0" smtClean="0"/>
              <a:t>Examples: central authority, distributed </a:t>
            </a:r>
            <a:r>
              <a:rPr lang="en-US" dirty="0" err="1" smtClean="0"/>
              <a:t>TeXCP</a:t>
            </a:r>
            <a:endParaRPr lang="en-US" dirty="0" smtClean="0"/>
          </a:p>
          <a:p>
            <a:pPr lvl="2"/>
            <a:r>
              <a:rPr lang="en-US" dirty="0" err="1" smtClean="0"/>
              <a:t>TeXCP</a:t>
            </a:r>
            <a:r>
              <a:rPr lang="en-US" dirty="0" smtClean="0"/>
              <a:t>: Feedback Controller and Load Balancer</a:t>
            </a:r>
          </a:p>
          <a:p>
            <a:r>
              <a:rPr lang="en-US" dirty="0" smtClean="0"/>
              <a:t>Consider IXP (Internet Exchange Points) </a:t>
            </a:r>
          </a:p>
          <a:p>
            <a:endParaRPr lang="en-US" dirty="0" smtClean="0"/>
          </a:p>
        </p:txBody>
      </p:sp>
      <p:pic>
        <p:nvPicPr>
          <p:cNvPr id="4" name="Picture 3"/>
          <p:cNvPicPr>
            <a:picLocks noChangeAspect="1"/>
          </p:cNvPicPr>
          <p:nvPr/>
        </p:nvPicPr>
        <p:blipFill>
          <a:blip r:embed="rId2"/>
          <a:stretch>
            <a:fillRect/>
          </a:stretch>
        </p:blipFill>
        <p:spPr>
          <a:xfrm>
            <a:off x="6712455" y="1787341"/>
            <a:ext cx="5479545" cy="3808787"/>
          </a:xfrm>
          <a:prstGeom prst="rect">
            <a:avLst/>
          </a:prstGeom>
        </p:spPr>
      </p:pic>
      <p:sp>
        <p:nvSpPr>
          <p:cNvPr id="5" name="Rectangle 4"/>
          <p:cNvSpPr/>
          <p:nvPr/>
        </p:nvSpPr>
        <p:spPr>
          <a:xfrm>
            <a:off x="7019142" y="6398121"/>
            <a:ext cx="3956532" cy="369332"/>
          </a:xfrm>
          <a:prstGeom prst="rect">
            <a:avLst/>
          </a:prstGeom>
        </p:spPr>
        <p:txBody>
          <a:bodyPr wrap="none">
            <a:spAutoFit/>
          </a:bodyPr>
          <a:lstStyle/>
          <a:p>
            <a:r>
              <a:rPr lang="en-US" u="sng" dirty="0" err="1">
                <a:solidFill>
                  <a:srgbClr val="0000EE"/>
                </a:solidFill>
                <a:latin typeface="Century Gothic" panose="020B0502020202020204" pitchFamily="34" charset="0"/>
                <a:hlinkClick r:id="rId3"/>
              </a:rPr>
              <a:t>TeXCP</a:t>
            </a:r>
            <a:r>
              <a:rPr lang="en-US" dirty="0">
                <a:solidFill>
                  <a:srgbClr val="000000"/>
                </a:solidFill>
                <a:latin typeface="Century Gothic" panose="020B0502020202020204" pitchFamily="34" charset="0"/>
              </a:rPr>
              <a:t> (</a:t>
            </a:r>
            <a:r>
              <a:rPr lang="en-US" dirty="0" err="1">
                <a:solidFill>
                  <a:srgbClr val="000000"/>
                </a:solidFill>
                <a:latin typeface="Century Gothic" panose="020B0502020202020204" pitchFamily="34" charset="0"/>
              </a:rPr>
              <a:t>Kandula</a:t>
            </a:r>
            <a:r>
              <a:rPr lang="en-US" dirty="0">
                <a:solidFill>
                  <a:srgbClr val="000000"/>
                </a:solidFill>
                <a:latin typeface="Century Gothic" panose="020B0502020202020204" pitchFamily="34" charset="0"/>
              </a:rPr>
              <a:t>, SIGCOMM 2005)</a:t>
            </a:r>
            <a:endParaRPr lang="en-US" dirty="0"/>
          </a:p>
        </p:txBody>
      </p:sp>
    </p:spTree>
    <p:extLst>
      <p:ext uri="{BB962C8B-B14F-4D97-AF65-F5344CB8AC3E}">
        <p14:creationId xmlns:p14="http://schemas.microsoft.com/office/powerpoint/2010/main" val="49825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Routing </a:t>
            </a:r>
            <a:endParaRPr lang="en-US" dirty="0"/>
          </a:p>
        </p:txBody>
      </p:sp>
      <p:sp>
        <p:nvSpPr>
          <p:cNvPr id="3" name="Content Placeholder 2"/>
          <p:cNvSpPr>
            <a:spLocks noGrp="1"/>
          </p:cNvSpPr>
          <p:nvPr>
            <p:ph idx="1"/>
          </p:nvPr>
        </p:nvSpPr>
        <p:spPr>
          <a:xfrm>
            <a:off x="347472" y="1554480"/>
            <a:ext cx="4517903" cy="5157216"/>
          </a:xfrm>
        </p:spPr>
        <p:txBody>
          <a:bodyPr>
            <a:normAutofit fontScale="92500" lnSpcReduction="10000"/>
          </a:bodyPr>
          <a:lstStyle/>
          <a:p>
            <a:r>
              <a:rPr lang="en-US" dirty="0" smtClean="0"/>
              <a:t>BGP does one time complete exchange of routing table</a:t>
            </a:r>
          </a:p>
          <a:p>
            <a:r>
              <a:rPr lang="en-US" dirty="0" smtClean="0"/>
              <a:t>BGP does incremental exchanges of </a:t>
            </a:r>
            <a:r>
              <a:rPr lang="en-US" dirty="0"/>
              <a:t>n</a:t>
            </a:r>
            <a:r>
              <a:rPr lang="en-US" dirty="0" smtClean="0"/>
              <a:t>ew route advertisements, changes to route attributes, and prefix level route advertisement</a:t>
            </a:r>
          </a:p>
          <a:p>
            <a:r>
              <a:rPr lang="en-US" dirty="0" smtClean="0"/>
              <a:t>BGP hides how </a:t>
            </a:r>
            <a:r>
              <a:rPr lang="en-US" dirty="0" err="1" smtClean="0"/>
              <a:t>ASes</a:t>
            </a:r>
            <a:r>
              <a:rPr lang="en-US" dirty="0" smtClean="0"/>
              <a:t> are physically connected</a:t>
            </a:r>
          </a:p>
          <a:p>
            <a:r>
              <a:rPr lang="en-US" dirty="0" smtClean="0"/>
              <a:t>BGP only shows how </a:t>
            </a:r>
            <a:r>
              <a:rPr lang="en-US" dirty="0" err="1" smtClean="0"/>
              <a:t>ASes</a:t>
            </a:r>
            <a:r>
              <a:rPr lang="en-US" dirty="0" smtClean="0"/>
              <a:t> prefer to route </a:t>
            </a:r>
          </a:p>
          <a:p>
            <a:r>
              <a:rPr lang="en-US" dirty="0" smtClean="0"/>
              <a:t>BGP has issues such as configurations, policy specification, ….</a:t>
            </a:r>
          </a:p>
        </p:txBody>
      </p:sp>
      <p:pic>
        <p:nvPicPr>
          <p:cNvPr id="5" name="Picture 4"/>
          <p:cNvPicPr>
            <a:picLocks noChangeAspect="1"/>
          </p:cNvPicPr>
          <p:nvPr/>
        </p:nvPicPr>
        <p:blipFill>
          <a:blip r:embed="rId2"/>
          <a:stretch>
            <a:fillRect/>
          </a:stretch>
        </p:blipFill>
        <p:spPr>
          <a:xfrm>
            <a:off x="4865375" y="1690688"/>
            <a:ext cx="7258681" cy="3536161"/>
          </a:xfrm>
          <a:prstGeom prst="rect">
            <a:avLst/>
          </a:prstGeom>
        </p:spPr>
      </p:pic>
      <p:sp>
        <p:nvSpPr>
          <p:cNvPr id="4" name="Rectangle 3"/>
          <p:cNvSpPr/>
          <p:nvPr/>
        </p:nvSpPr>
        <p:spPr>
          <a:xfrm>
            <a:off x="6096000" y="6065365"/>
            <a:ext cx="6096000" cy="646331"/>
          </a:xfrm>
          <a:prstGeom prst="rect">
            <a:avLst/>
          </a:prstGeom>
        </p:spPr>
        <p:txBody>
          <a:bodyPr>
            <a:spAutoFit/>
          </a:bodyPr>
          <a:lstStyle/>
          <a:p>
            <a:r>
              <a:rPr lang="en-US" u="sng" dirty="0">
                <a:solidFill>
                  <a:srgbClr val="0000EE"/>
                </a:solidFill>
                <a:latin typeface="Century Gothic" panose="020B0502020202020204" pitchFamily="34" charset="0"/>
                <a:hlinkClick r:id="rId3"/>
              </a:rPr>
              <a:t>BGP routing policies in ISP networks</a:t>
            </a:r>
            <a:r>
              <a:rPr lang="en-US" dirty="0">
                <a:solidFill>
                  <a:srgbClr val="000000"/>
                </a:solidFill>
                <a:latin typeface="Century Gothic" panose="020B0502020202020204" pitchFamily="34" charset="0"/>
              </a:rPr>
              <a:t> (Caesar and Rexford, IEEE Network Magazine, Nov/Dec 2005)</a:t>
            </a:r>
            <a:endParaRPr lang="en-US" dirty="0"/>
          </a:p>
        </p:txBody>
      </p:sp>
    </p:spTree>
    <p:extLst>
      <p:ext uri="{BB962C8B-B14F-4D97-AF65-F5344CB8AC3E}">
        <p14:creationId xmlns:p14="http://schemas.microsoft.com/office/powerpoint/2010/main" val="372667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21"/>
            <a:ext cx="10515600" cy="1043862"/>
          </a:xfrm>
        </p:spPr>
        <p:txBody>
          <a:bodyPr/>
          <a:lstStyle/>
          <a:p>
            <a:r>
              <a:rPr lang="en-US" dirty="0" smtClean="0"/>
              <a:t>Congestion</a:t>
            </a:r>
            <a:endParaRPr lang="en-US" dirty="0"/>
          </a:p>
        </p:txBody>
      </p:sp>
      <p:pic>
        <p:nvPicPr>
          <p:cNvPr id="4" name="Content Placeholder 3"/>
          <p:cNvPicPr>
            <a:picLocks noGrp="1" noChangeAspect="1"/>
          </p:cNvPicPr>
          <p:nvPr>
            <p:ph sz="half" idx="1"/>
          </p:nvPr>
        </p:nvPicPr>
        <p:blipFill>
          <a:blip r:embed="rId2"/>
          <a:stretch>
            <a:fillRect/>
          </a:stretch>
        </p:blipFill>
        <p:spPr>
          <a:xfrm>
            <a:off x="76200" y="1018340"/>
            <a:ext cx="5181600" cy="2456380"/>
          </a:xfrm>
          <a:prstGeom prst="rect">
            <a:avLst/>
          </a:prstGeom>
        </p:spPr>
      </p:pic>
      <p:sp>
        <p:nvSpPr>
          <p:cNvPr id="5" name="Content Placeholder 4"/>
          <p:cNvSpPr>
            <a:spLocks noGrp="1"/>
          </p:cNvSpPr>
          <p:nvPr>
            <p:ph sz="half" idx="2"/>
          </p:nvPr>
        </p:nvSpPr>
        <p:spPr>
          <a:xfrm>
            <a:off x="4844562" y="790911"/>
            <a:ext cx="5971032" cy="5989409"/>
          </a:xfrm>
        </p:spPr>
        <p:txBody>
          <a:bodyPr>
            <a:normAutofit fontScale="92500" lnSpcReduction="20000"/>
          </a:bodyPr>
          <a:lstStyle/>
          <a:p>
            <a:r>
              <a:rPr lang="en-US" b="1" dirty="0" smtClean="0">
                <a:solidFill>
                  <a:srgbClr val="FF0000"/>
                </a:solidFill>
              </a:rPr>
              <a:t>Congestion Window </a:t>
            </a:r>
          </a:p>
          <a:p>
            <a:pPr lvl="1"/>
            <a:r>
              <a:rPr lang="en-US" dirty="0" smtClean="0"/>
              <a:t>Add congestion window </a:t>
            </a:r>
            <a:r>
              <a:rPr lang="en-US" dirty="0" err="1" smtClean="0"/>
              <a:t>cwnd</a:t>
            </a:r>
            <a:r>
              <a:rPr lang="en-US" dirty="0" smtClean="0"/>
              <a:t>  to per-connection state</a:t>
            </a:r>
          </a:p>
          <a:p>
            <a:pPr lvl="1"/>
            <a:r>
              <a:rPr lang="en-US" dirty="0" smtClean="0"/>
              <a:t>Starting or restarting after loss, set </a:t>
            </a:r>
            <a:r>
              <a:rPr lang="en-US" dirty="0" err="1" smtClean="0"/>
              <a:t>cwnd</a:t>
            </a:r>
            <a:r>
              <a:rPr lang="en-US" dirty="0" smtClean="0"/>
              <a:t> to 1 packet</a:t>
            </a:r>
          </a:p>
          <a:p>
            <a:pPr lvl="1"/>
            <a:r>
              <a:rPr lang="en-US" dirty="0" smtClean="0"/>
              <a:t>On each </a:t>
            </a:r>
            <a:r>
              <a:rPr lang="en-US" dirty="0" err="1" smtClean="0"/>
              <a:t>ack</a:t>
            </a:r>
            <a:r>
              <a:rPr lang="en-US" dirty="0" smtClean="0"/>
              <a:t> for new data, increase </a:t>
            </a:r>
            <a:r>
              <a:rPr lang="en-US" dirty="0" err="1" smtClean="0"/>
              <a:t>cwnd</a:t>
            </a:r>
            <a:r>
              <a:rPr lang="en-US" dirty="0" smtClean="0"/>
              <a:t> by one packet</a:t>
            </a:r>
          </a:p>
          <a:p>
            <a:pPr lvl="1"/>
            <a:r>
              <a:rPr lang="en-US" dirty="0" smtClean="0"/>
              <a:t>When sending, send minimum of receiver’s advertised window and </a:t>
            </a:r>
            <a:r>
              <a:rPr lang="en-US" dirty="0" err="1" smtClean="0"/>
              <a:t>cwnd</a:t>
            </a:r>
            <a:endParaRPr lang="en-US" dirty="0" smtClean="0"/>
          </a:p>
          <a:p>
            <a:r>
              <a:rPr lang="en-US" b="1" dirty="0" smtClean="0">
                <a:solidFill>
                  <a:srgbClr val="FF0000"/>
                </a:solidFill>
              </a:rPr>
              <a:t>Timeout Interval</a:t>
            </a:r>
            <a:endParaRPr lang="en-US" b="1" dirty="0">
              <a:solidFill>
                <a:srgbClr val="FF0000"/>
              </a:solidFill>
            </a:endParaRPr>
          </a:p>
          <a:p>
            <a:pPr lvl="1"/>
            <a:r>
              <a:rPr lang="en-US" dirty="0" smtClean="0"/>
              <a:t>Estimate mean round-trip time </a:t>
            </a:r>
          </a:p>
          <a:p>
            <a:pPr lvl="2"/>
            <a:r>
              <a:rPr lang="en-US" dirty="0"/>
              <a:t>R ← </a:t>
            </a:r>
            <a:r>
              <a:rPr lang="el-GR" dirty="0"/>
              <a:t>α</a:t>
            </a:r>
            <a:r>
              <a:rPr lang="en-US" dirty="0"/>
              <a:t>R+ (1−</a:t>
            </a:r>
            <a:r>
              <a:rPr lang="el-GR" dirty="0"/>
              <a:t>α)</a:t>
            </a:r>
            <a:r>
              <a:rPr lang="en-US" dirty="0" smtClean="0"/>
              <a:t>M</a:t>
            </a:r>
          </a:p>
          <a:p>
            <a:pPr lvl="1"/>
            <a:r>
              <a:rPr lang="en-US" dirty="0" smtClean="0"/>
              <a:t>Once R estimate is updated, retransmit timeout interval </a:t>
            </a:r>
            <a:r>
              <a:rPr lang="en-US" dirty="0" err="1" smtClean="0"/>
              <a:t>rto</a:t>
            </a:r>
            <a:r>
              <a:rPr lang="en-US" dirty="0" smtClean="0"/>
              <a:t>, for next packet sent</a:t>
            </a:r>
          </a:p>
          <a:p>
            <a:r>
              <a:rPr lang="en-US" b="1" dirty="0" smtClean="0">
                <a:solidFill>
                  <a:srgbClr val="FF0000"/>
                </a:solidFill>
              </a:rPr>
              <a:t>Congestion Avoidance </a:t>
            </a:r>
          </a:p>
          <a:p>
            <a:pPr lvl="1"/>
            <a:r>
              <a:rPr lang="en-US" dirty="0" smtClean="0"/>
              <a:t>On any timeout, set </a:t>
            </a:r>
            <a:r>
              <a:rPr lang="en-US" dirty="0" err="1" smtClean="0"/>
              <a:t>cwnd</a:t>
            </a:r>
            <a:r>
              <a:rPr lang="en-US" dirty="0" smtClean="0"/>
              <a:t> to half of current window size</a:t>
            </a:r>
          </a:p>
          <a:p>
            <a:pPr lvl="1"/>
            <a:r>
              <a:rPr lang="en-US" dirty="0" smtClean="0"/>
              <a:t>On each </a:t>
            </a:r>
            <a:r>
              <a:rPr lang="en-US" dirty="0" err="1" smtClean="0"/>
              <a:t>ack</a:t>
            </a:r>
            <a:r>
              <a:rPr lang="en-US" dirty="0" smtClean="0"/>
              <a:t> for new data, increase </a:t>
            </a:r>
            <a:r>
              <a:rPr lang="en-US" dirty="0" err="1"/>
              <a:t>c</a:t>
            </a:r>
            <a:r>
              <a:rPr lang="en-US" dirty="0" err="1" smtClean="0"/>
              <a:t>wnd</a:t>
            </a:r>
            <a:r>
              <a:rPr lang="en-US" dirty="0" smtClean="0"/>
              <a:t> by 1/</a:t>
            </a:r>
            <a:r>
              <a:rPr lang="en-US" dirty="0" err="1" smtClean="0"/>
              <a:t>cwnd</a:t>
            </a:r>
            <a:endParaRPr lang="en-US" dirty="0" smtClean="0"/>
          </a:p>
          <a:p>
            <a:endParaRPr lang="en-US" dirty="0" smtClean="0"/>
          </a:p>
          <a:p>
            <a:endParaRPr lang="en-US" dirty="0"/>
          </a:p>
        </p:txBody>
      </p:sp>
      <p:pic>
        <p:nvPicPr>
          <p:cNvPr id="6" name="Picture 5"/>
          <p:cNvPicPr>
            <a:picLocks noChangeAspect="1"/>
          </p:cNvPicPr>
          <p:nvPr/>
        </p:nvPicPr>
        <p:blipFill>
          <a:blip r:embed="rId3"/>
          <a:stretch>
            <a:fillRect/>
          </a:stretch>
        </p:blipFill>
        <p:spPr>
          <a:xfrm>
            <a:off x="10591800" y="65053"/>
            <a:ext cx="1536396" cy="2035200"/>
          </a:xfrm>
          <a:prstGeom prst="rect">
            <a:avLst/>
          </a:prstGeom>
        </p:spPr>
      </p:pic>
      <p:pic>
        <p:nvPicPr>
          <p:cNvPr id="7" name="Picture 6"/>
          <p:cNvPicPr>
            <a:picLocks noChangeAspect="1"/>
          </p:cNvPicPr>
          <p:nvPr/>
        </p:nvPicPr>
        <p:blipFill>
          <a:blip r:embed="rId4"/>
          <a:stretch>
            <a:fillRect/>
          </a:stretch>
        </p:blipFill>
        <p:spPr>
          <a:xfrm>
            <a:off x="442641" y="3591328"/>
            <a:ext cx="3959281" cy="3072384"/>
          </a:xfrm>
          <a:prstGeom prst="rect">
            <a:avLst/>
          </a:prstGeom>
        </p:spPr>
      </p:pic>
      <p:sp>
        <p:nvSpPr>
          <p:cNvPr id="8" name="TextBox 7"/>
          <p:cNvSpPr txBox="1"/>
          <p:nvPr/>
        </p:nvSpPr>
        <p:spPr>
          <a:xfrm>
            <a:off x="9361558" y="172428"/>
            <a:ext cx="1040798" cy="369332"/>
          </a:xfrm>
          <a:prstGeom prst="rect">
            <a:avLst/>
          </a:prstGeom>
          <a:noFill/>
        </p:spPr>
        <p:txBody>
          <a:bodyPr wrap="none" rtlCol="0">
            <a:spAutoFit/>
          </a:bodyPr>
          <a:lstStyle/>
          <a:p>
            <a:r>
              <a:rPr lang="en-US" dirty="0" smtClean="0"/>
              <a:t>Jacobson</a:t>
            </a:r>
            <a:endParaRPr lang="en-US" dirty="0"/>
          </a:p>
        </p:txBody>
      </p:sp>
      <p:sp>
        <p:nvSpPr>
          <p:cNvPr id="3" name="Rectangle 2"/>
          <p:cNvSpPr/>
          <p:nvPr/>
        </p:nvSpPr>
        <p:spPr>
          <a:xfrm>
            <a:off x="6833957" y="6211669"/>
            <a:ext cx="6096000" cy="646331"/>
          </a:xfrm>
          <a:prstGeom prst="rect">
            <a:avLst/>
          </a:prstGeom>
        </p:spPr>
        <p:txBody>
          <a:bodyPr>
            <a:spAutoFit/>
          </a:bodyPr>
          <a:lstStyle/>
          <a:p>
            <a:r>
              <a:rPr lang="en-US" u="sng" dirty="0">
                <a:solidFill>
                  <a:srgbClr val="0000EE"/>
                </a:solidFill>
                <a:latin typeface="Century Gothic" panose="020B0502020202020204" pitchFamily="34" charset="0"/>
                <a:hlinkClick r:id="rId5"/>
              </a:rPr>
              <a:t>Congestion Avoidance and Control</a:t>
            </a:r>
            <a:r>
              <a:rPr lang="en-US" dirty="0">
                <a:solidFill>
                  <a:srgbClr val="000000"/>
                </a:solidFill>
                <a:latin typeface="Century Gothic" panose="020B0502020202020204" pitchFamily="34" charset="0"/>
              </a:rPr>
              <a:t>(Jacobson, SIGCOMM 1988</a:t>
            </a:r>
            <a:endParaRPr lang="en-US" dirty="0"/>
          </a:p>
        </p:txBody>
      </p:sp>
    </p:spTree>
    <p:extLst>
      <p:ext uri="{BB962C8B-B14F-4D97-AF65-F5344CB8AC3E}">
        <p14:creationId xmlns:p14="http://schemas.microsoft.com/office/powerpoint/2010/main" val="3768727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88" y="109728"/>
            <a:ext cx="10515600" cy="1196054"/>
          </a:xfrm>
        </p:spPr>
        <p:txBody>
          <a:bodyPr/>
          <a:lstStyle/>
          <a:p>
            <a:r>
              <a:rPr lang="en-US" dirty="0" smtClean="0"/>
              <a:t>Software-Defined Networks</a:t>
            </a:r>
            <a:endParaRPr lang="en-US" dirty="0"/>
          </a:p>
        </p:txBody>
      </p:sp>
      <p:sp>
        <p:nvSpPr>
          <p:cNvPr id="3" name="Content Placeholder 2"/>
          <p:cNvSpPr>
            <a:spLocks noGrp="1"/>
          </p:cNvSpPr>
          <p:nvPr>
            <p:ph idx="1"/>
          </p:nvPr>
        </p:nvSpPr>
        <p:spPr>
          <a:xfrm>
            <a:off x="0" y="1353312"/>
            <a:ext cx="6419088" cy="5504688"/>
          </a:xfrm>
        </p:spPr>
        <p:txBody>
          <a:bodyPr>
            <a:normAutofit/>
          </a:bodyPr>
          <a:lstStyle/>
          <a:p>
            <a:r>
              <a:rPr lang="en-US" sz="3200" b="1" dirty="0" err="1" smtClean="0"/>
              <a:t>OpenFlow</a:t>
            </a:r>
            <a:r>
              <a:rPr lang="en-US" sz="3200" b="1" dirty="0" smtClean="0"/>
              <a:t> </a:t>
            </a:r>
            <a:r>
              <a:rPr lang="en-US" sz="3200" dirty="0"/>
              <a:t>switch </a:t>
            </a:r>
            <a:r>
              <a:rPr lang="en-US" sz="3200" dirty="0" smtClean="0"/>
              <a:t>is implementation of SDN and consists </a:t>
            </a:r>
            <a:r>
              <a:rPr lang="en-US" sz="3200" dirty="0"/>
              <a:t>of at least three parts:</a:t>
            </a:r>
          </a:p>
          <a:p>
            <a:pPr lvl="1"/>
            <a:r>
              <a:rPr lang="en-US" sz="2800" dirty="0"/>
              <a:t>1. A Flow Table, used to instruct the switch how to process the flow.</a:t>
            </a:r>
          </a:p>
          <a:p>
            <a:pPr lvl="1"/>
            <a:r>
              <a:rPr lang="en-US" sz="2800" dirty="0"/>
              <a:t>2. A Secure Channel, used to connect the switch to a remote control process(called Controller) using </a:t>
            </a:r>
          </a:p>
          <a:p>
            <a:pPr lvl="1"/>
            <a:r>
              <a:rPr lang="en-US" sz="2800" dirty="0"/>
              <a:t>3. The </a:t>
            </a:r>
            <a:r>
              <a:rPr lang="en-US" sz="2800" dirty="0" err="1"/>
              <a:t>OpenFlow</a:t>
            </a:r>
            <a:r>
              <a:rPr lang="en-US" sz="2800" dirty="0"/>
              <a:t> Protocol, which provides an open and standard way for a controller to communicate with a switch</a:t>
            </a:r>
            <a:r>
              <a:rPr lang="en-US" sz="2800" dirty="0" smtClean="0"/>
              <a:t>.</a:t>
            </a:r>
            <a:endParaRPr lang="en-US" sz="2800" dirty="0" smtClean="0"/>
          </a:p>
        </p:txBody>
      </p:sp>
      <p:pic>
        <p:nvPicPr>
          <p:cNvPr id="4" name="Picture 2" descr="http://image.slidesharecdn.com/introductiontoopenflow-12848913874009-phpapp01/95/introduction-to-openflow-5-728.jpg?cb=12848734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208" y="1097280"/>
            <a:ext cx="5955792" cy="52194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17717" y="6316718"/>
            <a:ext cx="3342582" cy="369332"/>
          </a:xfrm>
          <a:prstGeom prst="rect">
            <a:avLst/>
          </a:prstGeom>
        </p:spPr>
        <p:txBody>
          <a:bodyPr wrap="none">
            <a:spAutoFit/>
          </a:bodyPr>
          <a:lstStyle/>
          <a:p>
            <a:r>
              <a:rPr lang="en-US" u="sng" dirty="0" err="1">
                <a:solidFill>
                  <a:srgbClr val="0000EE"/>
                </a:solidFill>
                <a:latin typeface="Century Gothic" panose="020B0502020202020204" pitchFamily="34" charset="0"/>
                <a:hlinkClick r:id="rId3"/>
              </a:rPr>
              <a:t>OpenFlow</a:t>
            </a:r>
            <a:r>
              <a:rPr lang="en-US" dirty="0">
                <a:solidFill>
                  <a:srgbClr val="000000"/>
                </a:solidFill>
                <a:latin typeface="Century Gothic" panose="020B0502020202020204" pitchFamily="34" charset="0"/>
              </a:rPr>
              <a:t> (McKeown, 2008)</a:t>
            </a:r>
            <a:endParaRPr lang="en-US" dirty="0"/>
          </a:p>
        </p:txBody>
      </p:sp>
    </p:spTree>
    <p:extLst>
      <p:ext uri="{BB962C8B-B14F-4D97-AF65-F5344CB8AC3E}">
        <p14:creationId xmlns:p14="http://schemas.microsoft.com/office/powerpoint/2010/main" val="2698821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112" y="198048"/>
            <a:ext cx="10515600" cy="831930"/>
          </a:xfrm>
        </p:spPr>
        <p:txBody>
          <a:bodyPr/>
          <a:lstStyle/>
          <a:p>
            <a:r>
              <a:rPr lang="en-US" dirty="0" smtClean="0"/>
              <a:t>Software-Defined Networks</a:t>
            </a:r>
            <a:endParaRPr lang="en-US" dirty="0"/>
          </a:p>
        </p:txBody>
      </p:sp>
      <p:sp>
        <p:nvSpPr>
          <p:cNvPr id="3" name="Content Placeholder 2"/>
          <p:cNvSpPr>
            <a:spLocks noGrp="1"/>
          </p:cNvSpPr>
          <p:nvPr>
            <p:ph idx="1"/>
          </p:nvPr>
        </p:nvSpPr>
        <p:spPr>
          <a:xfrm>
            <a:off x="0" y="733156"/>
            <a:ext cx="6871758" cy="6124844"/>
          </a:xfrm>
        </p:spPr>
        <p:txBody>
          <a:bodyPr>
            <a:normAutofit/>
          </a:bodyPr>
          <a:lstStyle/>
          <a:p>
            <a:pPr marL="0" indent="0">
              <a:buNone/>
            </a:pPr>
            <a:endParaRPr lang="en-US" sz="2000" dirty="0" smtClean="0"/>
          </a:p>
          <a:p>
            <a:r>
              <a:rPr lang="en-US" sz="3200" b="1" dirty="0" smtClean="0"/>
              <a:t>Fabric</a:t>
            </a:r>
            <a:r>
              <a:rPr lang="en-US" sz="3200" dirty="0" smtClean="0"/>
              <a:t> is  extended SDN</a:t>
            </a:r>
          </a:p>
          <a:p>
            <a:pPr lvl="1"/>
            <a:r>
              <a:rPr lang="en-US" sz="2800" b="1" dirty="0"/>
              <a:t>Network </a:t>
            </a:r>
            <a:r>
              <a:rPr lang="en-US" sz="2800" b="1" dirty="0" smtClean="0"/>
              <a:t>components:</a:t>
            </a:r>
            <a:endParaRPr lang="en-US" sz="2800" dirty="0" smtClean="0"/>
          </a:p>
          <a:p>
            <a:pPr lvl="2"/>
            <a:r>
              <a:rPr lang="en-US" sz="2400" dirty="0" smtClean="0"/>
              <a:t>Host</a:t>
            </a:r>
            <a:r>
              <a:rPr lang="en-US" sz="2400" dirty="0"/>
              <a:t>, Edge, </a:t>
            </a:r>
            <a:r>
              <a:rPr lang="en-US" sz="2400" b="1" dirty="0"/>
              <a:t>Fabric</a:t>
            </a:r>
            <a:r>
              <a:rPr lang="en-US" sz="2400" dirty="0"/>
              <a:t> </a:t>
            </a:r>
            <a:r>
              <a:rPr lang="en-US" sz="2400" dirty="0">
                <a:solidFill>
                  <a:srgbClr val="FF0000"/>
                </a:solidFill>
              </a:rPr>
              <a:t>(switch for basic packet transport </a:t>
            </a:r>
            <a:r>
              <a:rPr lang="en-US" sz="2400" dirty="0" smtClean="0">
                <a:solidFill>
                  <a:srgbClr val="FF0000"/>
                </a:solidFill>
              </a:rPr>
              <a:t>only)</a:t>
            </a:r>
          </a:p>
          <a:p>
            <a:pPr lvl="2"/>
            <a:r>
              <a:rPr lang="en-US" sz="2400" dirty="0" smtClean="0"/>
              <a:t>Two </a:t>
            </a:r>
            <a:r>
              <a:rPr lang="en-US" sz="2400" dirty="0"/>
              <a:t>logical controllers (edge and fabric controllers)</a:t>
            </a:r>
          </a:p>
          <a:p>
            <a:pPr lvl="1"/>
            <a:r>
              <a:rPr lang="en-US" sz="2800" b="1" dirty="0" smtClean="0"/>
              <a:t>Network Interfaces:</a:t>
            </a:r>
            <a:endParaRPr lang="en-US" sz="2800" dirty="0" smtClean="0"/>
          </a:p>
          <a:p>
            <a:pPr lvl="2"/>
            <a:r>
              <a:rPr lang="en-US" sz="2400" dirty="0" smtClean="0"/>
              <a:t>Host </a:t>
            </a:r>
            <a:r>
              <a:rPr lang="en-US" sz="2400" dirty="0"/>
              <a:t>– Network : </a:t>
            </a:r>
            <a:r>
              <a:rPr lang="en-US" sz="2400" b="1" dirty="0">
                <a:solidFill>
                  <a:srgbClr val="FF0000"/>
                </a:solidFill>
              </a:rPr>
              <a:t>Ingress edge </a:t>
            </a:r>
            <a:r>
              <a:rPr lang="en-US" sz="2400" b="1" dirty="0" smtClean="0">
                <a:solidFill>
                  <a:srgbClr val="FF0000"/>
                </a:solidFill>
              </a:rPr>
              <a:t>switch</a:t>
            </a:r>
          </a:p>
          <a:p>
            <a:pPr lvl="2"/>
            <a:r>
              <a:rPr lang="en-US" sz="2400" dirty="0" smtClean="0"/>
              <a:t>Operator</a:t>
            </a:r>
            <a:r>
              <a:rPr lang="en-US" sz="2400" dirty="0"/>
              <a:t>– Network :</a:t>
            </a:r>
            <a:r>
              <a:rPr lang="en-US" sz="2400" dirty="0">
                <a:solidFill>
                  <a:srgbClr val="FF0000"/>
                </a:solidFill>
              </a:rPr>
              <a:t> </a:t>
            </a:r>
            <a:r>
              <a:rPr lang="en-US" sz="2400" b="1" dirty="0">
                <a:solidFill>
                  <a:srgbClr val="FF0000"/>
                </a:solidFill>
              </a:rPr>
              <a:t>Edge </a:t>
            </a:r>
            <a:r>
              <a:rPr lang="en-US" sz="2400" b="1" dirty="0" smtClean="0">
                <a:solidFill>
                  <a:srgbClr val="FF0000"/>
                </a:solidFill>
              </a:rPr>
              <a:t>controller</a:t>
            </a:r>
          </a:p>
          <a:p>
            <a:pPr lvl="2"/>
            <a:r>
              <a:rPr lang="en-US" sz="2400" dirty="0" smtClean="0"/>
              <a:t>Packet</a:t>
            </a:r>
            <a:r>
              <a:rPr lang="en-US" sz="2400" dirty="0"/>
              <a:t>– Switch: </a:t>
            </a:r>
            <a:r>
              <a:rPr lang="en-US" sz="2400" b="1" dirty="0">
                <a:solidFill>
                  <a:srgbClr val="FF0000"/>
                </a:solidFill>
              </a:rPr>
              <a:t>Fabric elements and </a:t>
            </a:r>
            <a:r>
              <a:rPr lang="en-US" sz="2400" b="1" dirty="0" smtClean="0">
                <a:solidFill>
                  <a:srgbClr val="FF0000"/>
                </a:solidFill>
              </a:rPr>
              <a:t>controller</a:t>
            </a:r>
          </a:p>
          <a:p>
            <a:pPr lvl="1"/>
            <a:r>
              <a:rPr lang="en-US" sz="2800" b="1" dirty="0" smtClean="0"/>
              <a:t>Edge/Fabric Addresses</a:t>
            </a:r>
          </a:p>
          <a:p>
            <a:pPr lvl="2"/>
            <a:r>
              <a:rPr lang="en-US" sz="2400" dirty="0" smtClean="0"/>
              <a:t>Address translation and encapsulation </a:t>
            </a:r>
            <a:endParaRPr lang="en-US" sz="2400" dirty="0"/>
          </a:p>
        </p:txBody>
      </p:sp>
      <p:pic>
        <p:nvPicPr>
          <p:cNvPr id="5" name="Picture 4"/>
          <p:cNvPicPr>
            <a:picLocks noChangeAspect="1"/>
          </p:cNvPicPr>
          <p:nvPr/>
        </p:nvPicPr>
        <p:blipFill>
          <a:blip r:embed="rId2"/>
          <a:stretch>
            <a:fillRect/>
          </a:stretch>
        </p:blipFill>
        <p:spPr>
          <a:xfrm>
            <a:off x="6871758" y="2158730"/>
            <a:ext cx="5051854" cy="2595563"/>
          </a:xfrm>
          <a:prstGeom prst="rect">
            <a:avLst/>
          </a:prstGeom>
        </p:spPr>
      </p:pic>
      <p:sp>
        <p:nvSpPr>
          <p:cNvPr id="6" name="Rectangle 5"/>
          <p:cNvSpPr/>
          <p:nvPr/>
        </p:nvSpPr>
        <p:spPr>
          <a:xfrm>
            <a:off x="6298570" y="6050203"/>
            <a:ext cx="6096000" cy="646331"/>
          </a:xfrm>
          <a:prstGeom prst="rect">
            <a:avLst/>
          </a:prstGeom>
        </p:spPr>
        <p:txBody>
          <a:bodyPr>
            <a:spAutoFit/>
          </a:bodyPr>
          <a:lstStyle/>
          <a:p>
            <a:r>
              <a:rPr lang="en-US" u="sng" dirty="0">
                <a:solidFill>
                  <a:srgbClr val="0000EE"/>
                </a:solidFill>
                <a:latin typeface="Century Gothic" panose="020B0502020202020204" pitchFamily="34" charset="0"/>
                <a:hlinkClick r:id="rId3"/>
              </a:rPr>
              <a:t>Fabric: A Retrospective on Evolving SDN</a:t>
            </a:r>
            <a:r>
              <a:rPr lang="en-US" dirty="0">
                <a:solidFill>
                  <a:srgbClr val="000000"/>
                </a:solidFill>
                <a:latin typeface="Century Gothic" panose="020B0502020202020204" pitchFamily="34" charset="0"/>
              </a:rPr>
              <a:t>(</a:t>
            </a:r>
            <a:r>
              <a:rPr lang="en-US" dirty="0" err="1">
                <a:solidFill>
                  <a:srgbClr val="000000"/>
                </a:solidFill>
                <a:latin typeface="Century Gothic" panose="020B0502020202020204" pitchFamily="34" charset="0"/>
              </a:rPr>
              <a:t>Casado</a:t>
            </a:r>
            <a:r>
              <a:rPr lang="en-US" dirty="0">
                <a:solidFill>
                  <a:srgbClr val="000000"/>
                </a:solidFill>
                <a:latin typeface="Century Gothic" panose="020B0502020202020204" pitchFamily="34" charset="0"/>
              </a:rPr>
              <a:t>, </a:t>
            </a:r>
            <a:r>
              <a:rPr lang="en-US" dirty="0" err="1">
                <a:solidFill>
                  <a:srgbClr val="000000"/>
                </a:solidFill>
                <a:latin typeface="Century Gothic" panose="020B0502020202020204" pitchFamily="34" charset="0"/>
              </a:rPr>
              <a:t>Koponen</a:t>
            </a:r>
            <a:r>
              <a:rPr lang="en-US" dirty="0">
                <a:solidFill>
                  <a:srgbClr val="000000"/>
                </a:solidFill>
                <a:latin typeface="Century Gothic" panose="020B0502020202020204" pitchFamily="34" charset="0"/>
              </a:rPr>
              <a:t>, </a:t>
            </a:r>
            <a:r>
              <a:rPr lang="en-US" dirty="0" err="1">
                <a:solidFill>
                  <a:srgbClr val="000000"/>
                </a:solidFill>
                <a:latin typeface="Century Gothic" panose="020B0502020202020204" pitchFamily="34" charset="0"/>
              </a:rPr>
              <a:t>Shenker</a:t>
            </a:r>
            <a:r>
              <a:rPr lang="en-US" dirty="0">
                <a:solidFill>
                  <a:srgbClr val="000000"/>
                </a:solidFill>
                <a:latin typeface="Century Gothic" panose="020B0502020202020204" pitchFamily="34" charset="0"/>
              </a:rPr>
              <a:t>, </a:t>
            </a:r>
            <a:r>
              <a:rPr lang="en-US" dirty="0" err="1">
                <a:solidFill>
                  <a:srgbClr val="000000"/>
                </a:solidFill>
                <a:latin typeface="Century Gothic" panose="020B0502020202020204" pitchFamily="34" charset="0"/>
              </a:rPr>
              <a:t>Tootoonchian</a:t>
            </a:r>
            <a:r>
              <a:rPr lang="en-US" dirty="0">
                <a:solidFill>
                  <a:srgbClr val="000000"/>
                </a:solidFill>
                <a:latin typeface="Century Gothic" panose="020B0502020202020204" pitchFamily="34" charset="0"/>
              </a:rPr>
              <a:t>, </a:t>
            </a:r>
            <a:r>
              <a:rPr lang="en-US" dirty="0" err="1">
                <a:solidFill>
                  <a:srgbClr val="000000"/>
                </a:solidFill>
                <a:latin typeface="Century Gothic" panose="020B0502020202020204" pitchFamily="34" charset="0"/>
              </a:rPr>
              <a:t>HotSDN</a:t>
            </a:r>
            <a:r>
              <a:rPr lang="en-US" dirty="0">
                <a:solidFill>
                  <a:srgbClr val="000000"/>
                </a:solidFill>
                <a:latin typeface="Century Gothic" panose="020B0502020202020204" pitchFamily="34" charset="0"/>
              </a:rPr>
              <a:t> 2012)</a:t>
            </a:r>
            <a:endParaRPr lang="en-US" dirty="0"/>
          </a:p>
        </p:txBody>
      </p:sp>
    </p:spTree>
    <p:extLst>
      <p:ext uri="{BB962C8B-B14F-4D97-AF65-F5344CB8AC3E}">
        <p14:creationId xmlns:p14="http://schemas.microsoft.com/office/powerpoint/2010/main" val="1099954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575" y="67945"/>
            <a:ext cx="9144000" cy="914400"/>
          </a:xfrm>
        </p:spPr>
        <p:txBody>
          <a:bodyPr>
            <a:normAutofit/>
          </a:bodyPr>
          <a:lstStyle/>
          <a:p>
            <a:pPr algn="l"/>
            <a:r>
              <a:rPr lang="en-US" altLang="zh-CN" dirty="0"/>
              <a:t>Data Center Networks</a:t>
            </a:r>
            <a:endParaRPr lang="en-US" dirty="0"/>
          </a:p>
        </p:txBody>
      </p:sp>
      <p:sp>
        <p:nvSpPr>
          <p:cNvPr id="4" name="矩形 3"/>
          <p:cNvSpPr/>
          <p:nvPr/>
        </p:nvSpPr>
        <p:spPr>
          <a:xfrm>
            <a:off x="2155947" y="6460729"/>
            <a:ext cx="7689541" cy="276999"/>
          </a:xfrm>
          <a:prstGeom prst="rect">
            <a:avLst/>
          </a:prstGeom>
        </p:spPr>
        <p:txBody>
          <a:bodyPr wrap="none">
            <a:spAutoFit/>
          </a:bodyPr>
          <a:lstStyle/>
          <a:p>
            <a:r>
              <a:rPr lang="en-US" altLang="zh-CN" sz="1200" dirty="0"/>
              <a:t>[1] </a:t>
            </a:r>
            <a:r>
              <a:rPr lang="en-US" altLang="zh-CN" sz="1200" dirty="0" err="1"/>
              <a:t>Guo</a:t>
            </a:r>
            <a:r>
              <a:rPr lang="en-US" altLang="zh-CN" sz="1200" dirty="0"/>
              <a:t> et al, “Pingmesh: A Large System for Data Center Network Latency Measurement and Analysis”, SIGCOMM 2015 </a:t>
            </a:r>
            <a:endParaRPr lang="zh-CN" altLang="en-US" sz="1200" dirty="0"/>
          </a:p>
        </p:txBody>
      </p:sp>
      <p:sp>
        <p:nvSpPr>
          <p:cNvPr id="5" name="AutoShape 5" descr="Image result for WeC senso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7" descr="Image result for WeC senso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灯片编号占位符 6"/>
          <p:cNvSpPr>
            <a:spLocks noGrp="1"/>
          </p:cNvSpPr>
          <p:nvPr>
            <p:ph type="sldNum" sz="quarter" idx="12"/>
          </p:nvPr>
        </p:nvSpPr>
        <p:spPr/>
        <p:txBody>
          <a:bodyPr/>
          <a:lstStyle/>
          <a:p>
            <a:fld id="{8B60B334-CF15-EE45-8811-EBD61873BB2F}" type="slidenum">
              <a:rPr lang="en-US" smtClean="0"/>
              <a:t>17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733" y="1034534"/>
            <a:ext cx="7339641" cy="542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2590800" y="3181350"/>
            <a:ext cx="7166423" cy="3175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矩形 11"/>
          <p:cNvSpPr/>
          <p:nvPr/>
        </p:nvSpPr>
        <p:spPr>
          <a:xfrm>
            <a:off x="2474733" y="1040884"/>
            <a:ext cx="1792468" cy="156896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矩形 12"/>
          <p:cNvSpPr/>
          <p:nvPr/>
        </p:nvSpPr>
        <p:spPr>
          <a:xfrm>
            <a:off x="8077200" y="1034534"/>
            <a:ext cx="1792468" cy="156896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2831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0" y="18118"/>
            <a:ext cx="10515600" cy="1325563"/>
          </a:xfrm>
        </p:spPr>
        <p:txBody>
          <a:bodyPr/>
          <a:lstStyle/>
          <a:p>
            <a:r>
              <a:rPr lang="en-US" dirty="0" smtClean="0"/>
              <a:t>Data Centers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39625" y="24393"/>
            <a:ext cx="6021941" cy="5299797"/>
          </a:xfrm>
          <a:prstGeom prst="rect">
            <a:avLst/>
          </a:prstGeom>
        </p:spPr>
      </p:pic>
      <p:sp>
        <p:nvSpPr>
          <p:cNvPr id="6" name="Rectangle 164"/>
          <p:cNvSpPr txBox="1">
            <a:spLocks noChangeArrowheads="1"/>
          </p:cNvSpPr>
          <p:nvPr/>
        </p:nvSpPr>
        <p:spPr>
          <a:xfrm>
            <a:off x="995967" y="4505828"/>
            <a:ext cx="5318729" cy="936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ea typeface="宋体" panose="02010600030101010101" pitchFamily="2" charset="-122"/>
                <a:cs typeface="Arial" panose="020B0604020202020204" pitchFamily="34" charset="0"/>
              </a:rPr>
              <a:t>Limited Server-to-Server Capacity</a:t>
            </a:r>
          </a:p>
          <a:p>
            <a:r>
              <a:rPr lang="en-US" altLang="zh-CN" dirty="0">
                <a:ea typeface="宋体" panose="02010600030101010101" pitchFamily="2" charset="-122"/>
                <a:cs typeface="Arial" panose="020B0604020202020204" pitchFamily="34" charset="0"/>
              </a:rPr>
              <a:t>Fragmentation of Resources</a:t>
            </a:r>
          </a:p>
          <a:p>
            <a:r>
              <a:rPr lang="en-US" altLang="zh-CN" dirty="0">
                <a:ea typeface="宋体" panose="02010600030101010101" pitchFamily="2" charset="-122"/>
                <a:cs typeface="Arial" panose="020B0604020202020204" pitchFamily="34" charset="0"/>
              </a:rPr>
              <a:t>Poor reliability and utilization</a:t>
            </a:r>
          </a:p>
        </p:txBody>
      </p:sp>
      <p:sp>
        <p:nvSpPr>
          <p:cNvPr id="7" name="Rectangle 6"/>
          <p:cNvSpPr/>
          <p:nvPr/>
        </p:nvSpPr>
        <p:spPr bwMode="auto">
          <a:xfrm>
            <a:off x="544498" y="1987363"/>
            <a:ext cx="2810593" cy="2010305"/>
          </a:xfrm>
          <a:prstGeom prst="rect">
            <a:avLst/>
          </a:prstGeom>
          <a:ln>
            <a:noFill/>
            <a:headEnd type="none" w="med" len="med"/>
            <a:tailEnd type="none" w="med" len="med"/>
          </a:ln>
          <a:effectLst>
            <a:outerShdw blurRad="50800" dist="20000" dir="7200000" rotWithShape="0">
              <a:schemeClr val="tx1">
                <a:alpha val="69000"/>
              </a:schemeClr>
            </a:outerShdw>
          </a:effectLst>
        </p:spPr>
        <p:style>
          <a:lnRef idx="1">
            <a:schemeClr val="accent5"/>
          </a:lnRef>
          <a:fillRef idx="2">
            <a:schemeClr val="accent5"/>
          </a:fillRef>
          <a:effectRef idx="1">
            <a:schemeClr val="accent5"/>
          </a:effectRef>
          <a:fontRef idx="minor">
            <a:schemeClr val="dk1"/>
          </a:fontRef>
        </p:style>
        <p:txBody>
          <a:bodyPr wrap="none"/>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endParaRPr lang="en-US" altLang="zh-CN" sz="3000" u="none">
              <a:latin typeface="Calibri" panose="020F0502020204030204" pitchFamily="34" charset="0"/>
              <a:ea typeface="宋体" panose="02010600030101010101" pitchFamily="2" charset="-122"/>
              <a:cs typeface="Times New Roman" panose="02020603050405020304" pitchFamily="18" charset="0"/>
            </a:endParaRPr>
          </a:p>
        </p:txBody>
      </p:sp>
      <p:sp>
        <p:nvSpPr>
          <p:cNvPr id="8" name="Oval 7"/>
          <p:cNvSpPr>
            <a:spLocks noChangeArrowheads="1"/>
          </p:cNvSpPr>
          <p:nvPr/>
        </p:nvSpPr>
        <p:spPr bwMode="auto">
          <a:xfrm>
            <a:off x="2231522" y="971057"/>
            <a:ext cx="322090" cy="23180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fontAlgn="auto">
              <a:spcBef>
                <a:spcPts val="0"/>
              </a:spcBef>
              <a:spcAft>
                <a:spcPts val="0"/>
              </a:spcAft>
              <a:defRPr/>
            </a:pPr>
            <a:r>
              <a:rPr lang="en-US" sz="1600" b="1" u="none" dirty="0"/>
              <a:t>CR</a:t>
            </a:r>
          </a:p>
        </p:txBody>
      </p:sp>
      <p:sp>
        <p:nvSpPr>
          <p:cNvPr id="9" name="Oval 8"/>
          <p:cNvSpPr>
            <a:spLocks noChangeArrowheads="1"/>
          </p:cNvSpPr>
          <p:nvPr/>
        </p:nvSpPr>
        <p:spPr bwMode="auto">
          <a:xfrm>
            <a:off x="4562390" y="971057"/>
            <a:ext cx="322090" cy="23180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CR</a:t>
            </a:r>
            <a:endParaRPr lang="en-US" altLang="zh-CN" sz="2000" b="1" u="none">
              <a:solidFill>
                <a:srgbClr val="FFFFFF"/>
              </a:solidFill>
              <a:latin typeface="Calibri" panose="020F0502020204030204" pitchFamily="34" charset="0"/>
              <a:ea typeface="宋体" panose="02010600030101010101" pitchFamily="2" charset="-122"/>
            </a:endParaRPr>
          </a:p>
        </p:txBody>
      </p:sp>
      <p:sp>
        <p:nvSpPr>
          <p:cNvPr id="10" name="Oval 9"/>
          <p:cNvSpPr>
            <a:spLocks noChangeArrowheads="1"/>
          </p:cNvSpPr>
          <p:nvPr/>
        </p:nvSpPr>
        <p:spPr bwMode="auto">
          <a:xfrm>
            <a:off x="1396223" y="1574028"/>
            <a:ext cx="322090" cy="23180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fontAlgn="auto">
              <a:spcBef>
                <a:spcPts val="0"/>
              </a:spcBef>
              <a:spcAft>
                <a:spcPts val="0"/>
              </a:spcAft>
              <a:defRPr/>
            </a:pPr>
            <a:r>
              <a:rPr lang="en-US" sz="1600" b="1" u="none"/>
              <a:t>AR</a:t>
            </a:r>
          </a:p>
        </p:txBody>
      </p:sp>
      <p:sp>
        <p:nvSpPr>
          <p:cNvPr id="11" name="Oval 10"/>
          <p:cNvSpPr>
            <a:spLocks noChangeArrowheads="1"/>
          </p:cNvSpPr>
          <p:nvPr/>
        </p:nvSpPr>
        <p:spPr bwMode="auto">
          <a:xfrm>
            <a:off x="2166255" y="1574028"/>
            <a:ext cx="322090" cy="23180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fontAlgn="auto">
              <a:spcBef>
                <a:spcPts val="0"/>
              </a:spcBef>
              <a:spcAft>
                <a:spcPts val="0"/>
              </a:spcAft>
              <a:defRPr/>
            </a:pPr>
            <a:r>
              <a:rPr lang="en-US" sz="1600" b="1" u="none" dirty="0"/>
              <a:t>AR</a:t>
            </a:r>
          </a:p>
        </p:txBody>
      </p:sp>
      <p:sp>
        <p:nvSpPr>
          <p:cNvPr id="12" name="Oval 11"/>
          <p:cNvSpPr>
            <a:spLocks noChangeArrowheads="1"/>
          </p:cNvSpPr>
          <p:nvPr/>
        </p:nvSpPr>
        <p:spPr bwMode="auto">
          <a:xfrm>
            <a:off x="4737841" y="1574028"/>
            <a:ext cx="322090" cy="23180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fontAlgn="auto">
              <a:spcBef>
                <a:spcPts val="0"/>
              </a:spcBef>
              <a:spcAft>
                <a:spcPts val="0"/>
              </a:spcAft>
              <a:defRPr/>
            </a:pPr>
            <a:r>
              <a:rPr lang="en-US" sz="1600" b="1" u="none" dirty="0"/>
              <a:t>AR</a:t>
            </a:r>
          </a:p>
        </p:txBody>
      </p:sp>
      <p:sp>
        <p:nvSpPr>
          <p:cNvPr id="13" name="Oval 12"/>
          <p:cNvSpPr>
            <a:spLocks noChangeArrowheads="1"/>
          </p:cNvSpPr>
          <p:nvPr/>
        </p:nvSpPr>
        <p:spPr bwMode="auto">
          <a:xfrm>
            <a:off x="5501573" y="1574028"/>
            <a:ext cx="322090" cy="23180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fontAlgn="auto">
              <a:spcBef>
                <a:spcPts val="0"/>
              </a:spcBef>
              <a:spcAft>
                <a:spcPts val="0"/>
              </a:spcAft>
              <a:defRPr/>
            </a:pPr>
            <a:r>
              <a:rPr lang="en-US" sz="1600" b="1" u="none" dirty="0"/>
              <a:t>AR</a:t>
            </a:r>
          </a:p>
        </p:txBody>
      </p:sp>
      <p:cxnSp>
        <p:nvCxnSpPr>
          <p:cNvPr id="14" name="AutoShape 13"/>
          <p:cNvCxnSpPr>
            <a:cxnSpLocks noChangeShapeType="1"/>
            <a:stCxn id="8" idx="4"/>
            <a:endCxn id="10" idx="0"/>
          </p:cNvCxnSpPr>
          <p:nvPr/>
        </p:nvCxnSpPr>
        <p:spPr bwMode="auto">
          <a:xfrm rot="5400000">
            <a:off x="1789275" y="969745"/>
            <a:ext cx="371348" cy="836243"/>
          </a:xfrm>
          <a:prstGeom prst="straightConnector1">
            <a:avLst/>
          </a:prstGeom>
          <a:noFill/>
          <a:ln w="9525">
            <a:solidFill>
              <a:schemeClr val="bg1">
                <a:lumMod val="50000"/>
              </a:schemeClr>
            </a:solidFill>
            <a:round/>
            <a:headEnd/>
            <a:tailEnd/>
          </a:ln>
        </p:spPr>
      </p:cxnSp>
      <p:cxnSp>
        <p:nvCxnSpPr>
          <p:cNvPr id="15" name="AutoShape 14"/>
          <p:cNvCxnSpPr>
            <a:cxnSpLocks noChangeShapeType="1"/>
            <a:endCxn id="9" idx="4"/>
          </p:cNvCxnSpPr>
          <p:nvPr/>
        </p:nvCxnSpPr>
        <p:spPr bwMode="auto">
          <a:xfrm rot="5400000" flipH="1" flipV="1">
            <a:off x="2954577" y="-195557"/>
            <a:ext cx="371348" cy="3166846"/>
          </a:xfrm>
          <a:prstGeom prst="straightConnector1">
            <a:avLst/>
          </a:prstGeom>
          <a:noFill/>
          <a:ln w="9525">
            <a:solidFill>
              <a:schemeClr val="bg1">
                <a:lumMod val="50000"/>
              </a:schemeClr>
            </a:solidFill>
            <a:round/>
            <a:headEnd/>
            <a:tailEnd/>
          </a:ln>
        </p:spPr>
      </p:cxnSp>
      <p:cxnSp>
        <p:nvCxnSpPr>
          <p:cNvPr id="16" name="AutoShape 15"/>
          <p:cNvCxnSpPr>
            <a:cxnSpLocks noChangeShapeType="1"/>
            <a:stCxn id="9" idx="4"/>
            <a:endCxn id="11" idx="0"/>
          </p:cNvCxnSpPr>
          <p:nvPr/>
        </p:nvCxnSpPr>
        <p:spPr bwMode="auto">
          <a:xfrm rot="5400000">
            <a:off x="3340065" y="189930"/>
            <a:ext cx="371348" cy="2395871"/>
          </a:xfrm>
          <a:prstGeom prst="straightConnector1">
            <a:avLst/>
          </a:prstGeom>
          <a:noFill/>
          <a:ln w="9525">
            <a:solidFill>
              <a:schemeClr val="bg1">
                <a:lumMod val="50000"/>
              </a:schemeClr>
            </a:solidFill>
            <a:round/>
            <a:headEnd/>
            <a:tailEnd/>
          </a:ln>
        </p:spPr>
      </p:cxnSp>
      <p:cxnSp>
        <p:nvCxnSpPr>
          <p:cNvPr id="17" name="AutoShape 16"/>
          <p:cNvCxnSpPr>
            <a:cxnSpLocks noChangeShapeType="1"/>
            <a:stCxn id="9" idx="4"/>
            <a:endCxn id="12" idx="0"/>
          </p:cNvCxnSpPr>
          <p:nvPr/>
        </p:nvCxnSpPr>
        <p:spPr bwMode="auto">
          <a:xfrm rot="16200000" flipH="1">
            <a:off x="4625704" y="1300163"/>
            <a:ext cx="371348" cy="175408"/>
          </a:xfrm>
          <a:prstGeom prst="straightConnector1">
            <a:avLst/>
          </a:prstGeom>
          <a:noFill/>
          <a:ln w="9525">
            <a:solidFill>
              <a:schemeClr val="bg1">
                <a:lumMod val="50000"/>
              </a:schemeClr>
            </a:solidFill>
            <a:round/>
            <a:headEnd/>
            <a:tailEnd/>
          </a:ln>
        </p:spPr>
      </p:cxnSp>
      <p:cxnSp>
        <p:nvCxnSpPr>
          <p:cNvPr id="18" name="AutoShape 17"/>
          <p:cNvCxnSpPr>
            <a:cxnSpLocks noChangeShapeType="1"/>
            <a:stCxn id="9" idx="4"/>
            <a:endCxn id="13" idx="0"/>
          </p:cNvCxnSpPr>
          <p:nvPr/>
        </p:nvCxnSpPr>
        <p:spPr bwMode="auto">
          <a:xfrm rot="16200000" flipH="1">
            <a:off x="5007792" y="918074"/>
            <a:ext cx="371348" cy="939584"/>
          </a:xfrm>
          <a:prstGeom prst="straightConnector1">
            <a:avLst/>
          </a:prstGeom>
          <a:noFill/>
          <a:ln w="9525">
            <a:solidFill>
              <a:schemeClr val="bg1">
                <a:lumMod val="50000"/>
              </a:schemeClr>
            </a:solidFill>
            <a:round/>
            <a:headEnd/>
            <a:tailEnd/>
          </a:ln>
        </p:spPr>
      </p:cxnSp>
      <p:cxnSp>
        <p:nvCxnSpPr>
          <p:cNvPr id="19" name="AutoShape 18"/>
          <p:cNvCxnSpPr>
            <a:cxnSpLocks noChangeShapeType="1"/>
            <a:stCxn id="8" idx="4"/>
            <a:endCxn id="13" idx="0"/>
          </p:cNvCxnSpPr>
          <p:nvPr/>
        </p:nvCxnSpPr>
        <p:spPr bwMode="auto">
          <a:xfrm rot="16200000" flipH="1">
            <a:off x="3842490" y="-247227"/>
            <a:ext cx="371348" cy="3270187"/>
          </a:xfrm>
          <a:prstGeom prst="straightConnector1">
            <a:avLst/>
          </a:prstGeom>
          <a:noFill/>
          <a:ln w="9525">
            <a:solidFill>
              <a:schemeClr val="bg1">
                <a:lumMod val="50000"/>
              </a:schemeClr>
            </a:solidFill>
            <a:round/>
            <a:headEnd/>
            <a:tailEnd/>
          </a:ln>
        </p:spPr>
      </p:cxnSp>
      <p:cxnSp>
        <p:nvCxnSpPr>
          <p:cNvPr id="20" name="AutoShape 19"/>
          <p:cNvCxnSpPr>
            <a:cxnSpLocks noChangeShapeType="1"/>
            <a:stCxn id="8" idx="4"/>
            <a:endCxn id="11" idx="0"/>
          </p:cNvCxnSpPr>
          <p:nvPr/>
        </p:nvCxnSpPr>
        <p:spPr bwMode="auto">
          <a:xfrm rot="5400000">
            <a:off x="2174763" y="1355233"/>
            <a:ext cx="371348" cy="65268"/>
          </a:xfrm>
          <a:prstGeom prst="straightConnector1">
            <a:avLst/>
          </a:prstGeom>
          <a:noFill/>
          <a:ln w="9525">
            <a:solidFill>
              <a:schemeClr val="bg1">
                <a:lumMod val="50000"/>
              </a:schemeClr>
            </a:solidFill>
            <a:round/>
            <a:headEnd/>
            <a:tailEnd/>
          </a:ln>
        </p:spPr>
      </p:cxnSp>
      <p:cxnSp>
        <p:nvCxnSpPr>
          <p:cNvPr id="21" name="AutoShape 20"/>
          <p:cNvCxnSpPr>
            <a:cxnSpLocks noChangeShapeType="1"/>
            <a:stCxn id="8" idx="4"/>
            <a:endCxn id="12" idx="0"/>
          </p:cNvCxnSpPr>
          <p:nvPr/>
        </p:nvCxnSpPr>
        <p:spPr bwMode="auto">
          <a:xfrm rot="16200000" flipH="1">
            <a:off x="3460403" y="134861"/>
            <a:ext cx="371348" cy="2506011"/>
          </a:xfrm>
          <a:prstGeom prst="straightConnector1">
            <a:avLst/>
          </a:prstGeom>
          <a:noFill/>
          <a:ln w="9525">
            <a:solidFill>
              <a:schemeClr val="bg1">
                <a:lumMod val="50000"/>
              </a:schemeClr>
            </a:solidFill>
            <a:round/>
            <a:headEnd/>
            <a:tailEnd/>
          </a:ln>
        </p:spPr>
      </p:cxnSp>
      <p:sp>
        <p:nvSpPr>
          <p:cNvPr id="22" name="Rectangle 25"/>
          <p:cNvSpPr>
            <a:spLocks noChangeArrowheads="1"/>
          </p:cNvSpPr>
          <p:nvPr/>
        </p:nvSpPr>
        <p:spPr bwMode="auto">
          <a:xfrm>
            <a:off x="2175987" y="2134301"/>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sp>
        <p:nvSpPr>
          <p:cNvPr id="23" name="Rectangle 26"/>
          <p:cNvSpPr>
            <a:spLocks noChangeArrowheads="1"/>
          </p:cNvSpPr>
          <p:nvPr/>
        </p:nvSpPr>
        <p:spPr bwMode="auto">
          <a:xfrm>
            <a:off x="1405956" y="2134301"/>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cxnSp>
        <p:nvCxnSpPr>
          <p:cNvPr id="24" name="AutoShape 59"/>
          <p:cNvCxnSpPr>
            <a:cxnSpLocks noChangeShapeType="1"/>
            <a:endCxn id="10" idx="4"/>
          </p:cNvCxnSpPr>
          <p:nvPr/>
        </p:nvCxnSpPr>
        <p:spPr bwMode="auto">
          <a:xfrm rot="5400000" flipH="1" flipV="1">
            <a:off x="1392095" y="1970017"/>
            <a:ext cx="329467" cy="0"/>
          </a:xfrm>
          <a:prstGeom prst="straightConnector1">
            <a:avLst/>
          </a:prstGeom>
          <a:noFill/>
          <a:ln w="9525">
            <a:solidFill>
              <a:schemeClr val="bg1">
                <a:lumMod val="50000"/>
              </a:schemeClr>
            </a:solidFill>
            <a:round/>
            <a:headEnd/>
            <a:tailEnd/>
          </a:ln>
        </p:spPr>
      </p:cxnSp>
      <p:cxnSp>
        <p:nvCxnSpPr>
          <p:cNvPr id="25" name="AutoShape 60"/>
          <p:cNvCxnSpPr>
            <a:cxnSpLocks noChangeShapeType="1"/>
            <a:endCxn id="10" idx="4"/>
          </p:cNvCxnSpPr>
          <p:nvPr/>
        </p:nvCxnSpPr>
        <p:spPr bwMode="auto">
          <a:xfrm rot="16200000" flipV="1">
            <a:off x="1776903" y="1585208"/>
            <a:ext cx="329467" cy="769616"/>
          </a:xfrm>
          <a:prstGeom prst="straightConnector1">
            <a:avLst/>
          </a:prstGeom>
          <a:noFill/>
          <a:ln w="9525">
            <a:solidFill>
              <a:schemeClr val="bg1">
                <a:lumMod val="50000"/>
              </a:schemeClr>
            </a:solidFill>
            <a:round/>
            <a:headEnd/>
            <a:tailEnd/>
          </a:ln>
        </p:spPr>
      </p:cxnSp>
      <p:cxnSp>
        <p:nvCxnSpPr>
          <p:cNvPr id="26" name="AutoShape 61"/>
          <p:cNvCxnSpPr>
            <a:cxnSpLocks noChangeShapeType="1"/>
            <a:endCxn id="11" idx="4"/>
          </p:cNvCxnSpPr>
          <p:nvPr/>
        </p:nvCxnSpPr>
        <p:spPr bwMode="auto">
          <a:xfrm rot="5400000" flipH="1" flipV="1">
            <a:off x="2162391" y="1969337"/>
            <a:ext cx="329467" cy="1359"/>
          </a:xfrm>
          <a:prstGeom prst="straightConnector1">
            <a:avLst/>
          </a:prstGeom>
          <a:noFill/>
          <a:ln w="9525">
            <a:solidFill>
              <a:schemeClr val="bg1">
                <a:lumMod val="50000"/>
              </a:schemeClr>
            </a:solidFill>
            <a:round/>
            <a:headEnd/>
            <a:tailEnd/>
          </a:ln>
        </p:spPr>
      </p:cxnSp>
      <p:cxnSp>
        <p:nvCxnSpPr>
          <p:cNvPr id="27" name="AutoShape 62"/>
          <p:cNvCxnSpPr>
            <a:cxnSpLocks noChangeShapeType="1"/>
            <a:endCxn id="11" idx="4"/>
          </p:cNvCxnSpPr>
          <p:nvPr/>
        </p:nvCxnSpPr>
        <p:spPr bwMode="auto">
          <a:xfrm rot="5400000" flipH="1" flipV="1">
            <a:off x="1777583" y="1584529"/>
            <a:ext cx="329467" cy="770975"/>
          </a:xfrm>
          <a:prstGeom prst="straightConnector1">
            <a:avLst/>
          </a:prstGeom>
          <a:noFill/>
          <a:ln w="9525">
            <a:solidFill>
              <a:schemeClr val="bg1">
                <a:lumMod val="50000"/>
              </a:schemeClr>
            </a:solidFill>
            <a:round/>
            <a:headEnd/>
            <a:tailEnd/>
          </a:ln>
        </p:spPr>
      </p:cxnSp>
      <p:cxnSp>
        <p:nvCxnSpPr>
          <p:cNvPr id="28" name="AutoShape 63"/>
          <p:cNvCxnSpPr>
            <a:cxnSpLocks noChangeShapeType="1"/>
          </p:cNvCxnSpPr>
          <p:nvPr/>
        </p:nvCxnSpPr>
        <p:spPr bwMode="auto">
          <a:xfrm>
            <a:off x="1707760" y="2240850"/>
            <a:ext cx="467752" cy="1396"/>
          </a:xfrm>
          <a:prstGeom prst="straightConnector1">
            <a:avLst/>
          </a:prstGeom>
          <a:noFill/>
          <a:ln w="9525">
            <a:solidFill>
              <a:schemeClr val="bg1">
                <a:lumMod val="50000"/>
              </a:schemeClr>
            </a:solidFill>
            <a:round/>
            <a:headEnd/>
            <a:tailEnd/>
          </a:ln>
        </p:spPr>
      </p:cxnSp>
      <p:cxnSp>
        <p:nvCxnSpPr>
          <p:cNvPr id="29" name="AutoShape 64"/>
          <p:cNvCxnSpPr>
            <a:cxnSpLocks noChangeShapeType="1"/>
          </p:cNvCxnSpPr>
          <p:nvPr/>
        </p:nvCxnSpPr>
        <p:spPr bwMode="auto">
          <a:xfrm rot="5400000" flipH="1" flipV="1">
            <a:off x="1362968" y="1810663"/>
            <a:ext cx="425793" cy="1501159"/>
          </a:xfrm>
          <a:prstGeom prst="straightConnector1">
            <a:avLst/>
          </a:prstGeom>
          <a:noFill/>
          <a:ln w="9525">
            <a:solidFill>
              <a:schemeClr val="bg1">
                <a:lumMod val="50000"/>
              </a:schemeClr>
            </a:solidFill>
            <a:round/>
            <a:headEnd/>
            <a:tailEnd/>
          </a:ln>
        </p:spPr>
      </p:cxnSp>
      <p:cxnSp>
        <p:nvCxnSpPr>
          <p:cNvPr id="30" name="AutoShape 65"/>
          <p:cNvCxnSpPr>
            <a:cxnSpLocks noChangeShapeType="1"/>
          </p:cNvCxnSpPr>
          <p:nvPr/>
        </p:nvCxnSpPr>
        <p:spPr bwMode="auto">
          <a:xfrm rot="5400000" flipH="1" flipV="1">
            <a:off x="978160" y="2195471"/>
            <a:ext cx="425793" cy="731543"/>
          </a:xfrm>
          <a:prstGeom prst="straightConnector1">
            <a:avLst/>
          </a:prstGeom>
          <a:noFill/>
          <a:ln w="9525">
            <a:solidFill>
              <a:schemeClr val="bg1">
                <a:lumMod val="50000"/>
              </a:schemeClr>
            </a:solidFill>
            <a:round/>
            <a:headEnd/>
            <a:tailEnd/>
          </a:ln>
        </p:spPr>
      </p:cxnSp>
      <p:cxnSp>
        <p:nvCxnSpPr>
          <p:cNvPr id="31" name="AutoShape 66"/>
          <p:cNvCxnSpPr>
            <a:cxnSpLocks noChangeShapeType="1"/>
          </p:cNvCxnSpPr>
          <p:nvPr/>
        </p:nvCxnSpPr>
        <p:spPr bwMode="auto">
          <a:xfrm rot="16200000" flipV="1">
            <a:off x="1363648" y="2541526"/>
            <a:ext cx="425793" cy="39432"/>
          </a:xfrm>
          <a:prstGeom prst="straightConnector1">
            <a:avLst/>
          </a:prstGeom>
          <a:noFill/>
          <a:ln w="9525">
            <a:solidFill>
              <a:schemeClr val="bg1">
                <a:lumMod val="50000"/>
              </a:schemeClr>
            </a:solidFill>
            <a:round/>
            <a:headEnd/>
            <a:tailEnd/>
          </a:ln>
        </p:spPr>
      </p:cxnSp>
      <p:cxnSp>
        <p:nvCxnSpPr>
          <p:cNvPr id="32" name="AutoShape 67"/>
          <p:cNvCxnSpPr>
            <a:cxnSpLocks noChangeShapeType="1"/>
          </p:cNvCxnSpPr>
          <p:nvPr/>
        </p:nvCxnSpPr>
        <p:spPr bwMode="auto">
          <a:xfrm rot="5400000" flipH="1" flipV="1">
            <a:off x="1748455" y="2196151"/>
            <a:ext cx="425793" cy="730184"/>
          </a:xfrm>
          <a:prstGeom prst="straightConnector1">
            <a:avLst/>
          </a:prstGeom>
          <a:noFill/>
          <a:ln w="9525">
            <a:solidFill>
              <a:schemeClr val="bg1">
                <a:lumMod val="50000"/>
              </a:schemeClr>
            </a:solidFill>
            <a:round/>
            <a:headEnd/>
            <a:tailEnd/>
          </a:ln>
        </p:spPr>
      </p:cxnSp>
      <p:sp>
        <p:nvSpPr>
          <p:cNvPr id="33" name="Rectangle 38"/>
          <p:cNvSpPr>
            <a:spLocks noChangeArrowheads="1"/>
          </p:cNvSpPr>
          <p:nvPr/>
        </p:nvSpPr>
        <p:spPr bwMode="auto">
          <a:xfrm>
            <a:off x="1444725" y="2774620"/>
            <a:ext cx="302082" cy="213451"/>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sp>
        <p:nvSpPr>
          <p:cNvPr id="34" name="Rectangle 39"/>
          <p:cNvSpPr>
            <a:spLocks noChangeArrowheads="1"/>
          </p:cNvSpPr>
          <p:nvPr/>
        </p:nvSpPr>
        <p:spPr bwMode="auto">
          <a:xfrm>
            <a:off x="674694" y="2774618"/>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cxnSp>
        <p:nvCxnSpPr>
          <p:cNvPr id="35" name="AutoShape 69"/>
          <p:cNvCxnSpPr>
            <a:cxnSpLocks noChangeShapeType="1"/>
          </p:cNvCxnSpPr>
          <p:nvPr/>
        </p:nvCxnSpPr>
        <p:spPr bwMode="auto">
          <a:xfrm rot="5400000" flipH="1" flipV="1">
            <a:off x="1026459" y="2789280"/>
            <a:ext cx="371348" cy="768256"/>
          </a:xfrm>
          <a:prstGeom prst="straightConnector1">
            <a:avLst/>
          </a:prstGeom>
          <a:noFill/>
          <a:ln w="9525">
            <a:solidFill>
              <a:schemeClr val="bg1">
                <a:lumMod val="50000"/>
              </a:schemeClr>
            </a:solidFill>
            <a:round/>
            <a:headEnd/>
            <a:tailEnd/>
          </a:ln>
        </p:spPr>
      </p:cxnSp>
      <p:cxnSp>
        <p:nvCxnSpPr>
          <p:cNvPr id="36" name="AutoShape 70"/>
          <p:cNvCxnSpPr>
            <a:cxnSpLocks noChangeShapeType="1"/>
          </p:cNvCxnSpPr>
          <p:nvPr/>
        </p:nvCxnSpPr>
        <p:spPr bwMode="auto">
          <a:xfrm rot="16200000" flipV="1">
            <a:off x="640971" y="3172048"/>
            <a:ext cx="371348" cy="2719"/>
          </a:xfrm>
          <a:prstGeom prst="straightConnector1">
            <a:avLst/>
          </a:prstGeom>
          <a:noFill/>
          <a:ln w="9525">
            <a:solidFill>
              <a:schemeClr val="bg1">
                <a:lumMod val="50000"/>
              </a:schemeClr>
            </a:solidFill>
            <a:round/>
            <a:headEnd/>
            <a:tailEnd/>
          </a:ln>
        </p:spPr>
      </p:cxnSp>
      <p:cxnSp>
        <p:nvCxnSpPr>
          <p:cNvPr id="37" name="AutoShape 71"/>
          <p:cNvCxnSpPr>
            <a:cxnSpLocks noChangeShapeType="1"/>
          </p:cNvCxnSpPr>
          <p:nvPr/>
        </p:nvCxnSpPr>
        <p:spPr bwMode="auto">
          <a:xfrm rot="16200000" flipV="1">
            <a:off x="1025779" y="2787241"/>
            <a:ext cx="371348" cy="772335"/>
          </a:xfrm>
          <a:prstGeom prst="straightConnector1">
            <a:avLst/>
          </a:prstGeom>
          <a:noFill/>
          <a:ln w="9525">
            <a:solidFill>
              <a:schemeClr val="bg1">
                <a:lumMod val="50000"/>
              </a:schemeClr>
            </a:solidFill>
            <a:round/>
            <a:headEnd/>
            <a:tailEnd/>
          </a:ln>
        </p:spPr>
      </p:cxnSp>
      <p:cxnSp>
        <p:nvCxnSpPr>
          <p:cNvPr id="38" name="AutoShape 72"/>
          <p:cNvCxnSpPr>
            <a:cxnSpLocks noChangeShapeType="1"/>
          </p:cNvCxnSpPr>
          <p:nvPr/>
        </p:nvCxnSpPr>
        <p:spPr bwMode="auto">
          <a:xfrm rot="16200000" flipV="1">
            <a:off x="1411266" y="3172728"/>
            <a:ext cx="371348" cy="1360"/>
          </a:xfrm>
          <a:prstGeom prst="straightConnector1">
            <a:avLst/>
          </a:prstGeom>
          <a:noFill/>
          <a:ln w="9525">
            <a:solidFill>
              <a:schemeClr val="bg1">
                <a:lumMod val="50000"/>
              </a:schemeClr>
            </a:solidFill>
            <a:round/>
            <a:headEnd/>
            <a:tailEnd/>
          </a:ln>
        </p:spPr>
      </p:cxnSp>
      <p:sp>
        <p:nvSpPr>
          <p:cNvPr id="39" name="AutoShape 80"/>
          <p:cNvSpPr>
            <a:spLocks noChangeArrowheads="1"/>
          </p:cNvSpPr>
          <p:nvPr/>
        </p:nvSpPr>
        <p:spPr bwMode="auto">
          <a:xfrm rot="16171351">
            <a:off x="621897" y="3438791"/>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40" name="AutoShape 82"/>
          <p:cNvSpPr>
            <a:spLocks noChangeArrowheads="1"/>
          </p:cNvSpPr>
          <p:nvPr/>
        </p:nvSpPr>
        <p:spPr bwMode="auto">
          <a:xfrm rot="16171351">
            <a:off x="1391928" y="3438791"/>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41" name="AutoShape 82"/>
          <p:cNvSpPr>
            <a:spLocks noChangeArrowheads="1"/>
          </p:cNvSpPr>
          <p:nvPr/>
        </p:nvSpPr>
        <p:spPr bwMode="auto">
          <a:xfrm rot="16171351">
            <a:off x="918142" y="3438791"/>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42" name="Rectangle 21"/>
          <p:cNvSpPr>
            <a:spLocks noChangeArrowheads="1"/>
          </p:cNvSpPr>
          <p:nvPr/>
        </p:nvSpPr>
        <p:spPr bwMode="auto">
          <a:xfrm>
            <a:off x="1225051" y="3431676"/>
            <a:ext cx="295064" cy="32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eaLnBrk="1" hangingPunct="1"/>
            <a:r>
              <a:rPr lang="en-US" altLang="zh-CN" sz="1800" u="none">
                <a:latin typeface="Calibri" panose="020F0502020204030204" pitchFamily="34" charset="0"/>
                <a:ea typeface="宋体" panose="02010600030101010101" pitchFamily="2" charset="-122"/>
              </a:rPr>
              <a:t>…</a:t>
            </a:r>
          </a:p>
        </p:txBody>
      </p:sp>
      <p:cxnSp>
        <p:nvCxnSpPr>
          <p:cNvPr id="43" name="AutoShape 69"/>
          <p:cNvCxnSpPr>
            <a:cxnSpLocks noChangeShapeType="1"/>
          </p:cNvCxnSpPr>
          <p:nvPr/>
        </p:nvCxnSpPr>
        <p:spPr bwMode="auto">
          <a:xfrm rot="5400000" flipH="1" flipV="1">
            <a:off x="1174671" y="2937493"/>
            <a:ext cx="371348" cy="471831"/>
          </a:xfrm>
          <a:prstGeom prst="straightConnector1">
            <a:avLst/>
          </a:prstGeom>
          <a:noFill/>
          <a:ln w="9525">
            <a:solidFill>
              <a:schemeClr val="bg1">
                <a:lumMod val="50000"/>
              </a:schemeClr>
            </a:solidFill>
            <a:round/>
            <a:headEnd/>
            <a:tailEnd/>
          </a:ln>
        </p:spPr>
      </p:cxnSp>
      <p:cxnSp>
        <p:nvCxnSpPr>
          <p:cNvPr id="44" name="AutoShape 69"/>
          <p:cNvCxnSpPr>
            <a:cxnSpLocks noChangeShapeType="1"/>
          </p:cNvCxnSpPr>
          <p:nvPr/>
        </p:nvCxnSpPr>
        <p:spPr bwMode="auto">
          <a:xfrm rot="16200000" flipV="1">
            <a:off x="789183" y="3023837"/>
            <a:ext cx="371348" cy="299144"/>
          </a:xfrm>
          <a:prstGeom prst="straightConnector1">
            <a:avLst/>
          </a:prstGeom>
          <a:noFill/>
          <a:ln w="9525">
            <a:solidFill>
              <a:schemeClr val="bg1">
                <a:lumMod val="50000"/>
              </a:schemeClr>
            </a:solidFill>
            <a:round/>
            <a:headEnd/>
            <a:tailEnd/>
          </a:ln>
        </p:spPr>
      </p:cxnSp>
      <p:sp>
        <p:nvSpPr>
          <p:cNvPr id="45" name="Rectangle 38"/>
          <p:cNvSpPr>
            <a:spLocks noChangeArrowheads="1"/>
          </p:cNvSpPr>
          <p:nvPr/>
        </p:nvSpPr>
        <p:spPr bwMode="auto">
          <a:xfrm>
            <a:off x="2905915" y="2774620"/>
            <a:ext cx="302082" cy="213451"/>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sp>
        <p:nvSpPr>
          <p:cNvPr id="46" name="Rectangle 39"/>
          <p:cNvSpPr>
            <a:spLocks noChangeArrowheads="1"/>
          </p:cNvSpPr>
          <p:nvPr/>
        </p:nvSpPr>
        <p:spPr bwMode="auto">
          <a:xfrm>
            <a:off x="2135884" y="2774618"/>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cxnSp>
        <p:nvCxnSpPr>
          <p:cNvPr id="47" name="AutoShape 69"/>
          <p:cNvCxnSpPr>
            <a:cxnSpLocks noChangeShapeType="1"/>
          </p:cNvCxnSpPr>
          <p:nvPr/>
        </p:nvCxnSpPr>
        <p:spPr bwMode="auto">
          <a:xfrm rot="5400000" flipH="1" flipV="1">
            <a:off x="2488202" y="2789262"/>
            <a:ext cx="369952" cy="766896"/>
          </a:xfrm>
          <a:prstGeom prst="straightConnector1">
            <a:avLst/>
          </a:prstGeom>
          <a:noFill/>
          <a:ln w="9525">
            <a:solidFill>
              <a:schemeClr val="bg1">
                <a:lumMod val="50000"/>
              </a:schemeClr>
            </a:solidFill>
            <a:round/>
            <a:headEnd/>
            <a:tailEnd/>
          </a:ln>
        </p:spPr>
      </p:cxnSp>
      <p:cxnSp>
        <p:nvCxnSpPr>
          <p:cNvPr id="48" name="AutoShape 70"/>
          <p:cNvCxnSpPr>
            <a:cxnSpLocks noChangeShapeType="1"/>
          </p:cNvCxnSpPr>
          <p:nvPr/>
        </p:nvCxnSpPr>
        <p:spPr bwMode="auto">
          <a:xfrm rot="16200000" flipV="1">
            <a:off x="2103395" y="3171350"/>
            <a:ext cx="369952" cy="2719"/>
          </a:xfrm>
          <a:prstGeom prst="straightConnector1">
            <a:avLst/>
          </a:prstGeom>
          <a:noFill/>
          <a:ln w="9525">
            <a:solidFill>
              <a:schemeClr val="bg1">
                <a:lumMod val="50000"/>
              </a:schemeClr>
            </a:solidFill>
            <a:round/>
            <a:headEnd/>
            <a:tailEnd/>
          </a:ln>
        </p:spPr>
      </p:cxnSp>
      <p:cxnSp>
        <p:nvCxnSpPr>
          <p:cNvPr id="49" name="AutoShape 71"/>
          <p:cNvCxnSpPr>
            <a:cxnSpLocks noChangeShapeType="1"/>
          </p:cNvCxnSpPr>
          <p:nvPr/>
        </p:nvCxnSpPr>
        <p:spPr bwMode="auto">
          <a:xfrm rot="16200000" flipV="1">
            <a:off x="2488202" y="2786543"/>
            <a:ext cx="369952" cy="772335"/>
          </a:xfrm>
          <a:prstGeom prst="straightConnector1">
            <a:avLst/>
          </a:prstGeom>
          <a:noFill/>
          <a:ln w="9525">
            <a:solidFill>
              <a:schemeClr val="bg1">
                <a:lumMod val="50000"/>
              </a:schemeClr>
            </a:solidFill>
            <a:round/>
            <a:headEnd/>
            <a:tailEnd/>
          </a:ln>
        </p:spPr>
      </p:cxnSp>
      <p:cxnSp>
        <p:nvCxnSpPr>
          <p:cNvPr id="50" name="AutoShape 72"/>
          <p:cNvCxnSpPr>
            <a:cxnSpLocks noChangeShapeType="1"/>
          </p:cNvCxnSpPr>
          <p:nvPr/>
        </p:nvCxnSpPr>
        <p:spPr bwMode="auto">
          <a:xfrm rot="16200000" flipV="1">
            <a:off x="2873011" y="3171350"/>
            <a:ext cx="369952" cy="2719"/>
          </a:xfrm>
          <a:prstGeom prst="straightConnector1">
            <a:avLst/>
          </a:prstGeom>
          <a:noFill/>
          <a:ln w="9525">
            <a:solidFill>
              <a:schemeClr val="bg1">
                <a:lumMod val="50000"/>
              </a:schemeClr>
            </a:solidFill>
            <a:round/>
            <a:headEnd/>
            <a:tailEnd/>
          </a:ln>
        </p:spPr>
      </p:cxnSp>
      <p:sp>
        <p:nvSpPr>
          <p:cNvPr id="51" name="AutoShape 80"/>
          <p:cNvSpPr>
            <a:spLocks noChangeArrowheads="1"/>
          </p:cNvSpPr>
          <p:nvPr/>
        </p:nvSpPr>
        <p:spPr bwMode="auto">
          <a:xfrm rot="16171351">
            <a:off x="2083086" y="3437708"/>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52" name="AutoShape 82"/>
          <p:cNvSpPr>
            <a:spLocks noChangeArrowheads="1"/>
          </p:cNvSpPr>
          <p:nvPr/>
        </p:nvSpPr>
        <p:spPr bwMode="auto">
          <a:xfrm rot="16171351">
            <a:off x="2853117" y="3437708"/>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53" name="AutoShape 82"/>
          <p:cNvSpPr>
            <a:spLocks noChangeArrowheads="1"/>
          </p:cNvSpPr>
          <p:nvPr/>
        </p:nvSpPr>
        <p:spPr bwMode="auto">
          <a:xfrm rot="16171351">
            <a:off x="2379330" y="3437708"/>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54" name="Rectangle 21"/>
          <p:cNvSpPr>
            <a:spLocks noChangeArrowheads="1"/>
          </p:cNvSpPr>
          <p:nvPr/>
        </p:nvSpPr>
        <p:spPr bwMode="auto">
          <a:xfrm>
            <a:off x="2674539" y="3430280"/>
            <a:ext cx="293705"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eaLnBrk="1" hangingPunct="1"/>
            <a:r>
              <a:rPr lang="en-US" altLang="zh-CN" sz="1800" u="none">
                <a:latin typeface="Calibri" panose="020F0502020204030204" pitchFamily="34" charset="0"/>
                <a:ea typeface="宋体" panose="02010600030101010101" pitchFamily="2" charset="-122"/>
              </a:rPr>
              <a:t>…</a:t>
            </a:r>
          </a:p>
        </p:txBody>
      </p:sp>
      <p:cxnSp>
        <p:nvCxnSpPr>
          <p:cNvPr id="55" name="AutoShape 69"/>
          <p:cNvCxnSpPr>
            <a:cxnSpLocks noChangeShapeType="1"/>
          </p:cNvCxnSpPr>
          <p:nvPr/>
        </p:nvCxnSpPr>
        <p:spPr bwMode="auto">
          <a:xfrm rot="5400000" flipH="1" flipV="1">
            <a:off x="2636415" y="2937474"/>
            <a:ext cx="369952" cy="470472"/>
          </a:xfrm>
          <a:prstGeom prst="straightConnector1">
            <a:avLst/>
          </a:prstGeom>
          <a:noFill/>
          <a:ln w="9525">
            <a:solidFill>
              <a:schemeClr val="bg1">
                <a:lumMod val="50000"/>
              </a:schemeClr>
            </a:solidFill>
            <a:round/>
            <a:headEnd/>
            <a:tailEnd/>
          </a:ln>
        </p:spPr>
      </p:cxnSp>
      <p:cxnSp>
        <p:nvCxnSpPr>
          <p:cNvPr id="56" name="AutoShape 69"/>
          <p:cNvCxnSpPr>
            <a:cxnSpLocks noChangeShapeType="1"/>
          </p:cNvCxnSpPr>
          <p:nvPr/>
        </p:nvCxnSpPr>
        <p:spPr bwMode="auto">
          <a:xfrm rot="16200000" flipV="1">
            <a:off x="2251607" y="3023138"/>
            <a:ext cx="369952" cy="299144"/>
          </a:xfrm>
          <a:prstGeom prst="straightConnector1">
            <a:avLst/>
          </a:prstGeom>
          <a:noFill/>
          <a:ln w="9525">
            <a:solidFill>
              <a:schemeClr val="bg1">
                <a:lumMod val="50000"/>
              </a:schemeClr>
            </a:solidFill>
            <a:round/>
            <a:headEnd/>
            <a:tailEnd/>
          </a:ln>
        </p:spPr>
      </p:cxnSp>
      <p:cxnSp>
        <p:nvCxnSpPr>
          <p:cNvPr id="57" name="AutoShape 64"/>
          <p:cNvCxnSpPr>
            <a:cxnSpLocks noChangeShapeType="1"/>
          </p:cNvCxnSpPr>
          <p:nvPr/>
        </p:nvCxnSpPr>
        <p:spPr bwMode="auto">
          <a:xfrm rot="16200000" flipV="1">
            <a:off x="2093830" y="1811343"/>
            <a:ext cx="425793" cy="1499798"/>
          </a:xfrm>
          <a:prstGeom prst="straightConnector1">
            <a:avLst/>
          </a:prstGeom>
          <a:noFill/>
          <a:ln w="9525">
            <a:solidFill>
              <a:schemeClr val="bg1">
                <a:lumMod val="50000"/>
              </a:schemeClr>
            </a:solidFill>
            <a:round/>
            <a:headEnd/>
            <a:tailEnd/>
          </a:ln>
        </p:spPr>
      </p:cxnSp>
      <p:cxnSp>
        <p:nvCxnSpPr>
          <p:cNvPr id="58" name="AutoShape 65"/>
          <p:cNvCxnSpPr>
            <a:cxnSpLocks noChangeShapeType="1"/>
          </p:cNvCxnSpPr>
          <p:nvPr/>
        </p:nvCxnSpPr>
        <p:spPr bwMode="auto">
          <a:xfrm rot="16200000" flipV="1">
            <a:off x="1709023" y="2196151"/>
            <a:ext cx="425793" cy="730183"/>
          </a:xfrm>
          <a:prstGeom prst="straightConnector1">
            <a:avLst/>
          </a:prstGeom>
          <a:noFill/>
          <a:ln w="9525">
            <a:solidFill>
              <a:schemeClr val="bg1">
                <a:lumMod val="50000"/>
              </a:schemeClr>
            </a:solidFill>
            <a:round/>
            <a:headEnd/>
            <a:tailEnd/>
          </a:ln>
        </p:spPr>
      </p:cxnSp>
      <p:cxnSp>
        <p:nvCxnSpPr>
          <p:cNvPr id="59" name="AutoShape 66"/>
          <p:cNvCxnSpPr>
            <a:cxnSpLocks noChangeShapeType="1"/>
          </p:cNvCxnSpPr>
          <p:nvPr/>
        </p:nvCxnSpPr>
        <p:spPr bwMode="auto">
          <a:xfrm rot="5400000" flipH="1" flipV="1">
            <a:off x="2093830" y="2541526"/>
            <a:ext cx="425793" cy="39433"/>
          </a:xfrm>
          <a:prstGeom prst="straightConnector1">
            <a:avLst/>
          </a:prstGeom>
          <a:noFill/>
          <a:ln w="9525">
            <a:solidFill>
              <a:schemeClr val="bg1">
                <a:lumMod val="50000"/>
              </a:schemeClr>
            </a:solidFill>
            <a:round/>
            <a:headEnd/>
            <a:tailEnd/>
          </a:ln>
        </p:spPr>
      </p:cxnSp>
      <p:cxnSp>
        <p:nvCxnSpPr>
          <p:cNvPr id="60" name="AutoShape 67"/>
          <p:cNvCxnSpPr>
            <a:cxnSpLocks noChangeShapeType="1"/>
          </p:cNvCxnSpPr>
          <p:nvPr/>
        </p:nvCxnSpPr>
        <p:spPr bwMode="auto">
          <a:xfrm rot="16200000" flipV="1">
            <a:off x="2478639" y="2196151"/>
            <a:ext cx="425793" cy="730183"/>
          </a:xfrm>
          <a:prstGeom prst="straightConnector1">
            <a:avLst/>
          </a:prstGeom>
          <a:noFill/>
          <a:ln w="9525">
            <a:solidFill>
              <a:schemeClr val="bg1">
                <a:lumMod val="50000"/>
              </a:schemeClr>
            </a:solidFill>
            <a:round/>
            <a:headEnd/>
            <a:tailEnd/>
          </a:ln>
        </p:spPr>
      </p:cxnSp>
      <p:sp>
        <p:nvSpPr>
          <p:cNvPr id="61" name="Rectangle 21"/>
          <p:cNvSpPr>
            <a:spLocks noChangeArrowheads="1"/>
          </p:cNvSpPr>
          <p:nvPr/>
        </p:nvSpPr>
        <p:spPr bwMode="auto">
          <a:xfrm>
            <a:off x="3362570" y="2704336"/>
            <a:ext cx="533020" cy="45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eaLnBrk="1" hangingPunct="1"/>
            <a:r>
              <a:rPr lang="en-US" altLang="zh-CN" sz="2800" u="none" dirty="0">
                <a:latin typeface="Calibri" panose="020F0502020204030204" pitchFamily="34" charset="0"/>
                <a:ea typeface="宋体" panose="02010600030101010101" pitchFamily="2" charset="-122"/>
              </a:rPr>
              <a:t>. . .</a:t>
            </a:r>
          </a:p>
        </p:txBody>
      </p:sp>
      <p:sp>
        <p:nvSpPr>
          <p:cNvPr id="62" name="Rectangle 61"/>
          <p:cNvSpPr/>
          <p:nvPr/>
        </p:nvSpPr>
        <p:spPr bwMode="auto">
          <a:xfrm>
            <a:off x="3891510" y="1954661"/>
            <a:ext cx="2810594" cy="2010305"/>
          </a:xfrm>
          <a:prstGeom prst="rect">
            <a:avLst/>
          </a:prstGeom>
          <a:ln>
            <a:noFill/>
            <a:headEnd type="none" w="med" len="med"/>
            <a:tailEnd type="none" w="med" len="med"/>
          </a:ln>
          <a:effectLst>
            <a:outerShdw blurRad="50800" dist="20000" dir="7200000" rotWithShape="0">
              <a:schemeClr val="tx1">
                <a:alpha val="69000"/>
              </a:schemeClr>
            </a:outerShdw>
          </a:effectLst>
        </p:spPr>
        <p:style>
          <a:lnRef idx="1">
            <a:schemeClr val="accent5"/>
          </a:lnRef>
          <a:fillRef idx="2">
            <a:schemeClr val="accent5"/>
          </a:fillRef>
          <a:effectRef idx="1">
            <a:schemeClr val="accent5"/>
          </a:effectRef>
          <a:fontRef idx="minor">
            <a:schemeClr val="dk1"/>
          </a:fontRef>
        </p:style>
        <p:txBody>
          <a:bodyPr wrap="none"/>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endParaRPr lang="en-US" altLang="zh-CN" sz="3000" u="none">
              <a:latin typeface="Calibri" panose="020F0502020204030204" pitchFamily="34" charset="0"/>
              <a:ea typeface="宋体" panose="02010600030101010101" pitchFamily="2" charset="-122"/>
              <a:cs typeface="Times New Roman" panose="02020603050405020304" pitchFamily="18" charset="0"/>
            </a:endParaRPr>
          </a:p>
        </p:txBody>
      </p:sp>
      <p:sp>
        <p:nvSpPr>
          <p:cNvPr id="63" name="Rectangle 25"/>
          <p:cNvSpPr>
            <a:spLocks noChangeArrowheads="1"/>
          </p:cNvSpPr>
          <p:nvPr/>
        </p:nvSpPr>
        <p:spPr bwMode="auto">
          <a:xfrm>
            <a:off x="5514421" y="2113107"/>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sp>
        <p:nvSpPr>
          <p:cNvPr id="64" name="Rectangle 26"/>
          <p:cNvSpPr>
            <a:spLocks noChangeArrowheads="1"/>
          </p:cNvSpPr>
          <p:nvPr/>
        </p:nvSpPr>
        <p:spPr bwMode="auto">
          <a:xfrm>
            <a:off x="4744390" y="2113107"/>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cxnSp>
        <p:nvCxnSpPr>
          <p:cNvPr id="65" name="AutoShape 59"/>
          <p:cNvCxnSpPr>
            <a:cxnSpLocks noChangeShapeType="1"/>
            <a:endCxn id="12" idx="4"/>
          </p:cNvCxnSpPr>
          <p:nvPr/>
        </p:nvCxnSpPr>
        <p:spPr bwMode="auto">
          <a:xfrm rot="5400000" flipH="1" flipV="1">
            <a:off x="4743478" y="1956808"/>
            <a:ext cx="307130" cy="4080"/>
          </a:xfrm>
          <a:prstGeom prst="straightConnector1">
            <a:avLst/>
          </a:prstGeom>
          <a:noFill/>
          <a:ln w="9525">
            <a:solidFill>
              <a:schemeClr val="bg1">
                <a:lumMod val="50000"/>
              </a:schemeClr>
            </a:solidFill>
            <a:round/>
            <a:headEnd/>
            <a:tailEnd/>
          </a:ln>
        </p:spPr>
      </p:cxnSp>
      <p:cxnSp>
        <p:nvCxnSpPr>
          <p:cNvPr id="66" name="AutoShape 60"/>
          <p:cNvCxnSpPr>
            <a:cxnSpLocks noChangeShapeType="1"/>
            <a:endCxn id="12" idx="4"/>
          </p:cNvCxnSpPr>
          <p:nvPr/>
        </p:nvCxnSpPr>
        <p:spPr bwMode="auto">
          <a:xfrm rot="16200000" flipV="1">
            <a:off x="5128965" y="1575400"/>
            <a:ext cx="307130" cy="766896"/>
          </a:xfrm>
          <a:prstGeom prst="straightConnector1">
            <a:avLst/>
          </a:prstGeom>
          <a:noFill/>
          <a:ln w="9525">
            <a:solidFill>
              <a:schemeClr val="bg1">
                <a:lumMod val="50000"/>
              </a:schemeClr>
            </a:solidFill>
            <a:round/>
            <a:headEnd/>
            <a:tailEnd/>
          </a:ln>
        </p:spPr>
      </p:cxnSp>
      <p:cxnSp>
        <p:nvCxnSpPr>
          <p:cNvPr id="67" name="AutoShape 61"/>
          <p:cNvCxnSpPr>
            <a:cxnSpLocks noChangeShapeType="1"/>
            <a:endCxn id="13" idx="4"/>
          </p:cNvCxnSpPr>
          <p:nvPr/>
        </p:nvCxnSpPr>
        <p:spPr bwMode="auto">
          <a:xfrm rot="16200000" flipV="1">
            <a:off x="5511054" y="1957488"/>
            <a:ext cx="307130" cy="2719"/>
          </a:xfrm>
          <a:prstGeom prst="straightConnector1">
            <a:avLst/>
          </a:prstGeom>
          <a:noFill/>
          <a:ln w="9525">
            <a:solidFill>
              <a:schemeClr val="bg1">
                <a:lumMod val="50000"/>
              </a:schemeClr>
            </a:solidFill>
            <a:round/>
            <a:headEnd/>
            <a:tailEnd/>
          </a:ln>
        </p:spPr>
      </p:cxnSp>
      <p:cxnSp>
        <p:nvCxnSpPr>
          <p:cNvPr id="68" name="AutoShape 62"/>
          <p:cNvCxnSpPr>
            <a:cxnSpLocks noChangeShapeType="1"/>
            <a:endCxn id="13" idx="4"/>
          </p:cNvCxnSpPr>
          <p:nvPr/>
        </p:nvCxnSpPr>
        <p:spPr bwMode="auto">
          <a:xfrm rot="5400000" flipH="1" flipV="1">
            <a:off x="5125565" y="1574720"/>
            <a:ext cx="307130" cy="768256"/>
          </a:xfrm>
          <a:prstGeom prst="straightConnector1">
            <a:avLst/>
          </a:prstGeom>
          <a:noFill/>
          <a:ln w="9525">
            <a:solidFill>
              <a:schemeClr val="bg1">
                <a:lumMod val="50000"/>
              </a:schemeClr>
            </a:solidFill>
            <a:round/>
            <a:headEnd/>
            <a:tailEnd/>
          </a:ln>
        </p:spPr>
      </p:cxnSp>
      <p:cxnSp>
        <p:nvCxnSpPr>
          <p:cNvPr id="69" name="AutoShape 63"/>
          <p:cNvCxnSpPr>
            <a:cxnSpLocks noChangeShapeType="1"/>
          </p:cNvCxnSpPr>
          <p:nvPr/>
        </p:nvCxnSpPr>
        <p:spPr bwMode="auto">
          <a:xfrm>
            <a:off x="5045934" y="2219909"/>
            <a:ext cx="469112" cy="1396"/>
          </a:xfrm>
          <a:prstGeom prst="straightConnector1">
            <a:avLst/>
          </a:prstGeom>
          <a:noFill/>
          <a:ln w="9525">
            <a:solidFill>
              <a:schemeClr val="bg1">
                <a:lumMod val="50000"/>
              </a:schemeClr>
            </a:solidFill>
            <a:round/>
            <a:headEnd/>
            <a:tailEnd/>
          </a:ln>
        </p:spPr>
      </p:cxnSp>
      <p:cxnSp>
        <p:nvCxnSpPr>
          <p:cNvPr id="70" name="AutoShape 64"/>
          <p:cNvCxnSpPr>
            <a:cxnSpLocks noChangeShapeType="1"/>
          </p:cNvCxnSpPr>
          <p:nvPr/>
        </p:nvCxnSpPr>
        <p:spPr bwMode="auto">
          <a:xfrm rot="5400000" flipH="1" flipV="1">
            <a:off x="4701803" y="1789025"/>
            <a:ext cx="427190" cy="1501159"/>
          </a:xfrm>
          <a:prstGeom prst="straightConnector1">
            <a:avLst/>
          </a:prstGeom>
          <a:noFill/>
          <a:ln w="9525">
            <a:solidFill>
              <a:schemeClr val="bg1">
                <a:lumMod val="50000"/>
              </a:schemeClr>
            </a:solidFill>
            <a:round/>
            <a:headEnd/>
            <a:tailEnd/>
          </a:ln>
        </p:spPr>
      </p:cxnSp>
      <p:cxnSp>
        <p:nvCxnSpPr>
          <p:cNvPr id="71" name="AutoShape 65"/>
          <p:cNvCxnSpPr>
            <a:cxnSpLocks noChangeShapeType="1"/>
          </p:cNvCxnSpPr>
          <p:nvPr/>
        </p:nvCxnSpPr>
        <p:spPr bwMode="auto">
          <a:xfrm rot="5400000" flipH="1" flipV="1">
            <a:off x="4316316" y="2174512"/>
            <a:ext cx="427190" cy="730183"/>
          </a:xfrm>
          <a:prstGeom prst="straightConnector1">
            <a:avLst/>
          </a:prstGeom>
          <a:noFill/>
          <a:ln w="9525">
            <a:solidFill>
              <a:schemeClr val="bg1">
                <a:lumMod val="50000"/>
              </a:schemeClr>
            </a:solidFill>
            <a:round/>
            <a:headEnd/>
            <a:tailEnd/>
          </a:ln>
        </p:spPr>
      </p:cxnSp>
      <p:cxnSp>
        <p:nvCxnSpPr>
          <p:cNvPr id="72" name="AutoShape 66"/>
          <p:cNvCxnSpPr>
            <a:cxnSpLocks noChangeShapeType="1"/>
          </p:cNvCxnSpPr>
          <p:nvPr/>
        </p:nvCxnSpPr>
        <p:spPr bwMode="auto">
          <a:xfrm rot="16200000" flipV="1">
            <a:off x="4701123" y="2519888"/>
            <a:ext cx="427190" cy="39433"/>
          </a:xfrm>
          <a:prstGeom prst="straightConnector1">
            <a:avLst/>
          </a:prstGeom>
          <a:noFill/>
          <a:ln w="9525">
            <a:solidFill>
              <a:schemeClr val="bg1">
                <a:lumMod val="50000"/>
              </a:schemeClr>
            </a:solidFill>
            <a:round/>
            <a:headEnd/>
            <a:tailEnd/>
          </a:ln>
        </p:spPr>
      </p:cxnSp>
      <p:cxnSp>
        <p:nvCxnSpPr>
          <p:cNvPr id="73" name="AutoShape 67"/>
          <p:cNvCxnSpPr>
            <a:cxnSpLocks noChangeShapeType="1"/>
          </p:cNvCxnSpPr>
          <p:nvPr/>
        </p:nvCxnSpPr>
        <p:spPr bwMode="auto">
          <a:xfrm rot="5400000" flipH="1" flipV="1">
            <a:off x="5086612" y="2173832"/>
            <a:ext cx="427190" cy="731543"/>
          </a:xfrm>
          <a:prstGeom prst="straightConnector1">
            <a:avLst/>
          </a:prstGeom>
          <a:noFill/>
          <a:ln w="9525">
            <a:solidFill>
              <a:schemeClr val="bg1">
                <a:lumMod val="50000"/>
              </a:schemeClr>
            </a:solidFill>
            <a:round/>
            <a:headEnd/>
            <a:tailEnd/>
          </a:ln>
        </p:spPr>
      </p:cxnSp>
      <p:sp>
        <p:nvSpPr>
          <p:cNvPr id="74" name="Rectangle 38"/>
          <p:cNvSpPr>
            <a:spLocks noChangeArrowheads="1"/>
          </p:cNvSpPr>
          <p:nvPr/>
        </p:nvSpPr>
        <p:spPr bwMode="auto">
          <a:xfrm>
            <a:off x="4783159" y="2753426"/>
            <a:ext cx="302082" cy="213451"/>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sp>
        <p:nvSpPr>
          <p:cNvPr id="75" name="Rectangle 39"/>
          <p:cNvSpPr>
            <a:spLocks noChangeArrowheads="1"/>
          </p:cNvSpPr>
          <p:nvPr/>
        </p:nvSpPr>
        <p:spPr bwMode="auto">
          <a:xfrm>
            <a:off x="4013128" y="2753425"/>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cxnSp>
        <p:nvCxnSpPr>
          <p:cNvPr id="76" name="AutoShape 69"/>
          <p:cNvCxnSpPr>
            <a:cxnSpLocks noChangeShapeType="1"/>
          </p:cNvCxnSpPr>
          <p:nvPr/>
        </p:nvCxnSpPr>
        <p:spPr bwMode="auto">
          <a:xfrm rot="5400000" flipH="1" flipV="1">
            <a:off x="4364633" y="2768339"/>
            <a:ext cx="371348" cy="768256"/>
          </a:xfrm>
          <a:prstGeom prst="straightConnector1">
            <a:avLst/>
          </a:prstGeom>
          <a:noFill/>
          <a:ln w="9525">
            <a:solidFill>
              <a:schemeClr val="bg1">
                <a:lumMod val="50000"/>
              </a:schemeClr>
            </a:solidFill>
            <a:round/>
            <a:headEnd/>
            <a:tailEnd/>
          </a:ln>
        </p:spPr>
      </p:cxnSp>
      <p:cxnSp>
        <p:nvCxnSpPr>
          <p:cNvPr id="77" name="AutoShape 70"/>
          <p:cNvCxnSpPr>
            <a:cxnSpLocks noChangeShapeType="1"/>
          </p:cNvCxnSpPr>
          <p:nvPr/>
        </p:nvCxnSpPr>
        <p:spPr bwMode="auto">
          <a:xfrm rot="16200000" flipV="1">
            <a:off x="3979825" y="3151787"/>
            <a:ext cx="371348" cy="1359"/>
          </a:xfrm>
          <a:prstGeom prst="straightConnector1">
            <a:avLst/>
          </a:prstGeom>
          <a:noFill/>
          <a:ln w="9525">
            <a:solidFill>
              <a:schemeClr val="bg1">
                <a:lumMod val="50000"/>
              </a:schemeClr>
            </a:solidFill>
            <a:round/>
            <a:headEnd/>
            <a:tailEnd/>
          </a:ln>
        </p:spPr>
      </p:cxnSp>
      <p:cxnSp>
        <p:nvCxnSpPr>
          <p:cNvPr id="78" name="AutoShape 71"/>
          <p:cNvCxnSpPr>
            <a:cxnSpLocks noChangeShapeType="1"/>
          </p:cNvCxnSpPr>
          <p:nvPr/>
        </p:nvCxnSpPr>
        <p:spPr bwMode="auto">
          <a:xfrm rot="16200000" flipV="1">
            <a:off x="4365313" y="2766300"/>
            <a:ext cx="371348" cy="772335"/>
          </a:xfrm>
          <a:prstGeom prst="straightConnector1">
            <a:avLst/>
          </a:prstGeom>
          <a:noFill/>
          <a:ln w="9525">
            <a:solidFill>
              <a:schemeClr val="bg1">
                <a:lumMod val="50000"/>
              </a:schemeClr>
            </a:solidFill>
            <a:round/>
            <a:headEnd/>
            <a:tailEnd/>
          </a:ln>
        </p:spPr>
      </p:cxnSp>
      <p:cxnSp>
        <p:nvCxnSpPr>
          <p:cNvPr id="79" name="AutoShape 72"/>
          <p:cNvCxnSpPr>
            <a:cxnSpLocks noChangeShapeType="1"/>
          </p:cNvCxnSpPr>
          <p:nvPr/>
        </p:nvCxnSpPr>
        <p:spPr bwMode="auto">
          <a:xfrm rot="16200000" flipV="1">
            <a:off x="4750121" y="3151107"/>
            <a:ext cx="371348" cy="2719"/>
          </a:xfrm>
          <a:prstGeom prst="straightConnector1">
            <a:avLst/>
          </a:prstGeom>
          <a:noFill/>
          <a:ln w="9525">
            <a:solidFill>
              <a:schemeClr val="bg1">
                <a:lumMod val="50000"/>
              </a:schemeClr>
            </a:solidFill>
            <a:round/>
            <a:headEnd/>
            <a:tailEnd/>
          </a:ln>
        </p:spPr>
      </p:cxnSp>
      <p:sp>
        <p:nvSpPr>
          <p:cNvPr id="80" name="AutoShape 80"/>
          <p:cNvSpPr>
            <a:spLocks noChangeArrowheads="1"/>
          </p:cNvSpPr>
          <p:nvPr/>
        </p:nvSpPr>
        <p:spPr bwMode="auto">
          <a:xfrm rot="16171351">
            <a:off x="3960330" y="3417597"/>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81" name="AutoShape 82"/>
          <p:cNvSpPr>
            <a:spLocks noChangeArrowheads="1"/>
          </p:cNvSpPr>
          <p:nvPr/>
        </p:nvSpPr>
        <p:spPr bwMode="auto">
          <a:xfrm rot="16171351">
            <a:off x="4730362" y="3417597"/>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82" name="AutoShape 82"/>
          <p:cNvSpPr>
            <a:spLocks noChangeArrowheads="1"/>
          </p:cNvSpPr>
          <p:nvPr/>
        </p:nvSpPr>
        <p:spPr bwMode="auto">
          <a:xfrm rot="16171351">
            <a:off x="4256575" y="3417597"/>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83" name="Rectangle 21"/>
          <p:cNvSpPr>
            <a:spLocks noChangeArrowheads="1"/>
          </p:cNvSpPr>
          <p:nvPr/>
        </p:nvSpPr>
        <p:spPr bwMode="auto">
          <a:xfrm>
            <a:off x="4563224" y="3410735"/>
            <a:ext cx="295065"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eaLnBrk="1" hangingPunct="1"/>
            <a:r>
              <a:rPr lang="en-US" altLang="zh-CN" sz="1800" u="none">
                <a:latin typeface="Calibri" panose="020F0502020204030204" pitchFamily="34" charset="0"/>
                <a:ea typeface="宋体" panose="02010600030101010101" pitchFamily="2" charset="-122"/>
              </a:rPr>
              <a:t>…</a:t>
            </a:r>
          </a:p>
        </p:txBody>
      </p:sp>
      <p:cxnSp>
        <p:nvCxnSpPr>
          <p:cNvPr id="84" name="AutoShape 69"/>
          <p:cNvCxnSpPr>
            <a:cxnSpLocks noChangeShapeType="1"/>
          </p:cNvCxnSpPr>
          <p:nvPr/>
        </p:nvCxnSpPr>
        <p:spPr bwMode="auto">
          <a:xfrm rot="5400000" flipH="1" flipV="1">
            <a:off x="4512845" y="2916551"/>
            <a:ext cx="371348" cy="471832"/>
          </a:xfrm>
          <a:prstGeom prst="straightConnector1">
            <a:avLst/>
          </a:prstGeom>
          <a:noFill/>
          <a:ln w="9525">
            <a:solidFill>
              <a:schemeClr val="bg1">
                <a:lumMod val="50000"/>
              </a:schemeClr>
            </a:solidFill>
            <a:round/>
            <a:headEnd/>
            <a:tailEnd/>
          </a:ln>
        </p:spPr>
      </p:cxnSp>
      <p:cxnSp>
        <p:nvCxnSpPr>
          <p:cNvPr id="85" name="AutoShape 69"/>
          <p:cNvCxnSpPr>
            <a:cxnSpLocks noChangeShapeType="1"/>
          </p:cNvCxnSpPr>
          <p:nvPr/>
        </p:nvCxnSpPr>
        <p:spPr bwMode="auto">
          <a:xfrm rot="16200000" flipV="1">
            <a:off x="4128037" y="3003576"/>
            <a:ext cx="371348" cy="297784"/>
          </a:xfrm>
          <a:prstGeom prst="straightConnector1">
            <a:avLst/>
          </a:prstGeom>
          <a:noFill/>
          <a:ln w="9525">
            <a:solidFill>
              <a:schemeClr val="bg1">
                <a:lumMod val="50000"/>
              </a:schemeClr>
            </a:solidFill>
            <a:round/>
            <a:headEnd/>
            <a:tailEnd/>
          </a:ln>
        </p:spPr>
      </p:cxnSp>
      <p:sp>
        <p:nvSpPr>
          <p:cNvPr id="86" name="Rectangle 38"/>
          <p:cNvSpPr>
            <a:spLocks noChangeArrowheads="1"/>
          </p:cNvSpPr>
          <p:nvPr/>
        </p:nvSpPr>
        <p:spPr bwMode="auto">
          <a:xfrm>
            <a:off x="6244348" y="2753426"/>
            <a:ext cx="302082" cy="213451"/>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sp>
        <p:nvSpPr>
          <p:cNvPr id="87" name="Rectangle 39"/>
          <p:cNvSpPr>
            <a:spLocks noChangeArrowheads="1"/>
          </p:cNvSpPr>
          <p:nvPr/>
        </p:nvSpPr>
        <p:spPr bwMode="auto">
          <a:xfrm>
            <a:off x="5474317" y="2753425"/>
            <a:ext cx="302082" cy="213453"/>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b="1" u="none">
                <a:solidFill>
                  <a:srgbClr val="FFFFFF"/>
                </a:solidFill>
                <a:latin typeface="Calibri" panose="020F0502020204030204" pitchFamily="34" charset="0"/>
                <a:ea typeface="宋体" panose="02010600030101010101" pitchFamily="2" charset="-122"/>
              </a:rPr>
              <a:t>S</a:t>
            </a:r>
          </a:p>
        </p:txBody>
      </p:sp>
      <p:cxnSp>
        <p:nvCxnSpPr>
          <p:cNvPr id="88" name="AutoShape 69"/>
          <p:cNvCxnSpPr>
            <a:cxnSpLocks noChangeShapeType="1"/>
          </p:cNvCxnSpPr>
          <p:nvPr/>
        </p:nvCxnSpPr>
        <p:spPr bwMode="auto">
          <a:xfrm rot="5400000" flipH="1" flipV="1">
            <a:off x="5826377" y="2768321"/>
            <a:ext cx="369952" cy="766896"/>
          </a:xfrm>
          <a:prstGeom prst="straightConnector1">
            <a:avLst/>
          </a:prstGeom>
          <a:noFill/>
          <a:ln w="9525">
            <a:solidFill>
              <a:schemeClr val="bg1">
                <a:lumMod val="50000"/>
              </a:schemeClr>
            </a:solidFill>
            <a:round/>
            <a:headEnd/>
            <a:tailEnd/>
          </a:ln>
        </p:spPr>
      </p:cxnSp>
      <p:cxnSp>
        <p:nvCxnSpPr>
          <p:cNvPr id="89" name="AutoShape 70"/>
          <p:cNvCxnSpPr>
            <a:cxnSpLocks noChangeShapeType="1"/>
          </p:cNvCxnSpPr>
          <p:nvPr/>
        </p:nvCxnSpPr>
        <p:spPr bwMode="auto">
          <a:xfrm rot="16200000" flipV="1">
            <a:off x="5441570" y="3150409"/>
            <a:ext cx="369952" cy="2719"/>
          </a:xfrm>
          <a:prstGeom prst="straightConnector1">
            <a:avLst/>
          </a:prstGeom>
          <a:noFill/>
          <a:ln w="9525">
            <a:solidFill>
              <a:schemeClr val="bg1">
                <a:lumMod val="50000"/>
              </a:schemeClr>
            </a:solidFill>
            <a:round/>
            <a:headEnd/>
            <a:tailEnd/>
          </a:ln>
        </p:spPr>
      </p:cxnSp>
      <p:cxnSp>
        <p:nvCxnSpPr>
          <p:cNvPr id="90" name="AutoShape 71"/>
          <p:cNvCxnSpPr>
            <a:cxnSpLocks noChangeShapeType="1"/>
          </p:cNvCxnSpPr>
          <p:nvPr/>
        </p:nvCxnSpPr>
        <p:spPr bwMode="auto">
          <a:xfrm rot="16200000" flipV="1">
            <a:off x="5826377" y="2765602"/>
            <a:ext cx="369952" cy="772335"/>
          </a:xfrm>
          <a:prstGeom prst="straightConnector1">
            <a:avLst/>
          </a:prstGeom>
          <a:noFill/>
          <a:ln w="9525">
            <a:solidFill>
              <a:schemeClr val="bg1">
                <a:lumMod val="50000"/>
              </a:schemeClr>
            </a:solidFill>
            <a:round/>
            <a:headEnd/>
            <a:tailEnd/>
          </a:ln>
        </p:spPr>
      </p:cxnSp>
      <p:cxnSp>
        <p:nvCxnSpPr>
          <p:cNvPr id="91" name="AutoShape 72"/>
          <p:cNvCxnSpPr>
            <a:cxnSpLocks noChangeShapeType="1"/>
          </p:cNvCxnSpPr>
          <p:nvPr/>
        </p:nvCxnSpPr>
        <p:spPr bwMode="auto">
          <a:xfrm rot="16200000" flipV="1">
            <a:off x="6211186" y="3150409"/>
            <a:ext cx="369952" cy="2719"/>
          </a:xfrm>
          <a:prstGeom prst="straightConnector1">
            <a:avLst/>
          </a:prstGeom>
          <a:noFill/>
          <a:ln w="9525">
            <a:solidFill>
              <a:schemeClr val="bg1">
                <a:lumMod val="50000"/>
              </a:schemeClr>
            </a:solidFill>
            <a:round/>
            <a:headEnd/>
            <a:tailEnd/>
          </a:ln>
        </p:spPr>
      </p:cxnSp>
      <p:sp>
        <p:nvSpPr>
          <p:cNvPr id="92" name="AutoShape 80"/>
          <p:cNvSpPr>
            <a:spLocks noChangeArrowheads="1"/>
          </p:cNvSpPr>
          <p:nvPr/>
        </p:nvSpPr>
        <p:spPr bwMode="auto">
          <a:xfrm rot="16171351">
            <a:off x="5421520" y="3416515"/>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93" name="AutoShape 82"/>
          <p:cNvSpPr>
            <a:spLocks noChangeArrowheads="1"/>
          </p:cNvSpPr>
          <p:nvPr/>
        </p:nvSpPr>
        <p:spPr bwMode="auto">
          <a:xfrm rot="16171351">
            <a:off x="6191550" y="3416515"/>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94" name="AutoShape 82"/>
          <p:cNvSpPr>
            <a:spLocks noChangeArrowheads="1"/>
          </p:cNvSpPr>
          <p:nvPr/>
        </p:nvSpPr>
        <p:spPr bwMode="auto">
          <a:xfrm rot="16171351">
            <a:off x="5717764" y="3416515"/>
            <a:ext cx="415693" cy="256677"/>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r>
              <a:rPr lang="en-US" altLang="zh-CN" sz="1600" u="none">
                <a:solidFill>
                  <a:srgbClr val="FFFFFF"/>
                </a:solidFill>
                <a:latin typeface="Calibri" panose="020F0502020204030204" pitchFamily="34" charset="0"/>
                <a:ea typeface="宋体" panose="02010600030101010101" pitchFamily="2" charset="-122"/>
              </a:rPr>
              <a:t>A</a:t>
            </a:r>
          </a:p>
        </p:txBody>
      </p:sp>
      <p:sp>
        <p:nvSpPr>
          <p:cNvPr id="95" name="Rectangle 21"/>
          <p:cNvSpPr>
            <a:spLocks noChangeArrowheads="1"/>
          </p:cNvSpPr>
          <p:nvPr/>
        </p:nvSpPr>
        <p:spPr bwMode="auto">
          <a:xfrm>
            <a:off x="6012713" y="3409340"/>
            <a:ext cx="293705" cy="32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eaLnBrk="1" hangingPunct="1"/>
            <a:r>
              <a:rPr lang="en-US" altLang="zh-CN" sz="1800" u="none">
                <a:latin typeface="Calibri" panose="020F0502020204030204" pitchFamily="34" charset="0"/>
                <a:ea typeface="宋体" panose="02010600030101010101" pitchFamily="2" charset="-122"/>
              </a:rPr>
              <a:t>…</a:t>
            </a:r>
          </a:p>
        </p:txBody>
      </p:sp>
      <p:cxnSp>
        <p:nvCxnSpPr>
          <p:cNvPr id="96" name="AutoShape 69"/>
          <p:cNvCxnSpPr>
            <a:cxnSpLocks noChangeShapeType="1"/>
          </p:cNvCxnSpPr>
          <p:nvPr/>
        </p:nvCxnSpPr>
        <p:spPr bwMode="auto">
          <a:xfrm rot="5400000" flipH="1" flipV="1">
            <a:off x="5974590" y="2916533"/>
            <a:ext cx="369952" cy="470472"/>
          </a:xfrm>
          <a:prstGeom prst="straightConnector1">
            <a:avLst/>
          </a:prstGeom>
          <a:noFill/>
          <a:ln w="9525">
            <a:solidFill>
              <a:schemeClr val="bg1">
                <a:lumMod val="50000"/>
              </a:schemeClr>
            </a:solidFill>
            <a:round/>
            <a:headEnd/>
            <a:tailEnd/>
          </a:ln>
        </p:spPr>
      </p:cxnSp>
      <p:cxnSp>
        <p:nvCxnSpPr>
          <p:cNvPr id="97" name="AutoShape 69"/>
          <p:cNvCxnSpPr>
            <a:cxnSpLocks noChangeShapeType="1"/>
          </p:cNvCxnSpPr>
          <p:nvPr/>
        </p:nvCxnSpPr>
        <p:spPr bwMode="auto">
          <a:xfrm rot="16200000" flipV="1">
            <a:off x="5589782" y="3002197"/>
            <a:ext cx="369952" cy="299144"/>
          </a:xfrm>
          <a:prstGeom prst="straightConnector1">
            <a:avLst/>
          </a:prstGeom>
          <a:noFill/>
          <a:ln w="9525">
            <a:solidFill>
              <a:schemeClr val="bg1">
                <a:lumMod val="50000"/>
              </a:schemeClr>
            </a:solidFill>
            <a:round/>
            <a:headEnd/>
            <a:tailEnd/>
          </a:ln>
        </p:spPr>
      </p:cxnSp>
      <p:cxnSp>
        <p:nvCxnSpPr>
          <p:cNvPr id="98" name="AutoShape 64"/>
          <p:cNvCxnSpPr>
            <a:cxnSpLocks noChangeShapeType="1"/>
          </p:cNvCxnSpPr>
          <p:nvPr/>
        </p:nvCxnSpPr>
        <p:spPr bwMode="auto">
          <a:xfrm rot="16200000" flipV="1">
            <a:off x="5431307" y="1789704"/>
            <a:ext cx="427190" cy="1499799"/>
          </a:xfrm>
          <a:prstGeom prst="straightConnector1">
            <a:avLst/>
          </a:prstGeom>
          <a:noFill/>
          <a:ln w="9525">
            <a:solidFill>
              <a:schemeClr val="bg1">
                <a:lumMod val="50000"/>
              </a:schemeClr>
            </a:solidFill>
            <a:round/>
            <a:headEnd/>
            <a:tailEnd/>
          </a:ln>
        </p:spPr>
      </p:cxnSp>
      <p:cxnSp>
        <p:nvCxnSpPr>
          <p:cNvPr id="99" name="AutoShape 65"/>
          <p:cNvCxnSpPr>
            <a:cxnSpLocks noChangeShapeType="1"/>
          </p:cNvCxnSpPr>
          <p:nvPr/>
        </p:nvCxnSpPr>
        <p:spPr bwMode="auto">
          <a:xfrm rot="16200000" flipV="1">
            <a:off x="5046499" y="2174512"/>
            <a:ext cx="427190" cy="730184"/>
          </a:xfrm>
          <a:prstGeom prst="straightConnector1">
            <a:avLst/>
          </a:prstGeom>
          <a:noFill/>
          <a:ln w="9525">
            <a:solidFill>
              <a:schemeClr val="bg1">
                <a:lumMod val="50000"/>
              </a:schemeClr>
            </a:solidFill>
            <a:round/>
            <a:headEnd/>
            <a:tailEnd/>
          </a:ln>
        </p:spPr>
      </p:cxnSp>
      <p:cxnSp>
        <p:nvCxnSpPr>
          <p:cNvPr id="100" name="AutoShape 66"/>
          <p:cNvCxnSpPr>
            <a:cxnSpLocks noChangeShapeType="1"/>
          </p:cNvCxnSpPr>
          <p:nvPr/>
        </p:nvCxnSpPr>
        <p:spPr bwMode="auto">
          <a:xfrm rot="5400000" flipH="1" flipV="1">
            <a:off x="5431987" y="2519207"/>
            <a:ext cx="427190" cy="40792"/>
          </a:xfrm>
          <a:prstGeom prst="straightConnector1">
            <a:avLst/>
          </a:prstGeom>
          <a:noFill/>
          <a:ln w="9525">
            <a:solidFill>
              <a:schemeClr val="bg1">
                <a:lumMod val="50000"/>
              </a:schemeClr>
            </a:solidFill>
            <a:round/>
            <a:headEnd/>
            <a:tailEnd/>
          </a:ln>
        </p:spPr>
      </p:cxnSp>
      <p:cxnSp>
        <p:nvCxnSpPr>
          <p:cNvPr id="101" name="AutoShape 67"/>
          <p:cNvCxnSpPr>
            <a:cxnSpLocks noChangeShapeType="1"/>
          </p:cNvCxnSpPr>
          <p:nvPr/>
        </p:nvCxnSpPr>
        <p:spPr bwMode="auto">
          <a:xfrm rot="16200000" flipV="1">
            <a:off x="5816795" y="2175192"/>
            <a:ext cx="427190" cy="728823"/>
          </a:xfrm>
          <a:prstGeom prst="straightConnector1">
            <a:avLst/>
          </a:prstGeom>
          <a:noFill/>
          <a:ln w="9525">
            <a:solidFill>
              <a:schemeClr val="bg1">
                <a:lumMod val="50000"/>
              </a:schemeClr>
            </a:solidFill>
            <a:round/>
            <a:headEnd/>
            <a:tailEnd/>
          </a:ln>
        </p:spPr>
      </p:cxnSp>
      <p:sp>
        <p:nvSpPr>
          <p:cNvPr id="102" name="Rectangle 168"/>
          <p:cNvSpPr>
            <a:spLocks noChangeArrowheads="1"/>
          </p:cNvSpPr>
          <p:nvPr/>
        </p:nvSpPr>
        <p:spPr bwMode="auto">
          <a:xfrm>
            <a:off x="606366" y="2751802"/>
            <a:ext cx="391607" cy="268041"/>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72"/>
          <p:cNvSpPr>
            <a:spLocks noChangeArrowheads="1"/>
          </p:cNvSpPr>
          <p:nvPr/>
        </p:nvSpPr>
        <p:spPr bwMode="auto">
          <a:xfrm>
            <a:off x="410563" y="2014690"/>
            <a:ext cx="3002317" cy="207731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73"/>
          <p:cNvSpPr>
            <a:spLocks noChangeArrowheads="1"/>
          </p:cNvSpPr>
          <p:nvPr/>
        </p:nvSpPr>
        <p:spPr bwMode="auto">
          <a:xfrm>
            <a:off x="3880829" y="1902953"/>
            <a:ext cx="3002317" cy="207731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5" name="Picture 1" descr="C:\Users\chakim\AppData\Local\Microsoft\Windows\Temporary Internet Files\Content.IE5\AX1IG6XW\MCj042420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733" y="1728501"/>
            <a:ext cx="367131" cy="65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descr="C:\Users\chakim\AppData\Local\Microsoft\Windows\Temporary Internet Files\Content.IE5\AX1IG6XW\MCj042420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213" y="1746650"/>
            <a:ext cx="367131" cy="65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AutoShape 179"/>
          <p:cNvSpPr>
            <a:spLocks noChangeArrowheads="1"/>
          </p:cNvSpPr>
          <p:nvPr/>
        </p:nvSpPr>
        <p:spPr bwMode="auto">
          <a:xfrm>
            <a:off x="1128508" y="3019843"/>
            <a:ext cx="522142" cy="335051"/>
          </a:xfrm>
          <a:prstGeom prst="curvedDownArrow">
            <a:avLst>
              <a:gd name="adj1" fmla="val 32000"/>
              <a:gd name="adj2" fmla="val 64000"/>
              <a:gd name="adj3" fmla="val 3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u="none" dirty="0">
                <a:solidFill>
                  <a:srgbClr val="FF0000"/>
                </a:solidFill>
                <a:ea typeface="宋体" panose="02010600030101010101" pitchFamily="2" charset="-122"/>
              </a:rPr>
              <a:t>1:5</a:t>
            </a:r>
          </a:p>
        </p:txBody>
      </p:sp>
      <p:sp>
        <p:nvSpPr>
          <p:cNvPr id="110" name="AutoShape 180"/>
          <p:cNvSpPr>
            <a:spLocks noChangeArrowheads="1"/>
          </p:cNvSpPr>
          <p:nvPr/>
        </p:nvSpPr>
        <p:spPr bwMode="auto">
          <a:xfrm>
            <a:off x="941428" y="2265304"/>
            <a:ext cx="2153836" cy="804122"/>
          </a:xfrm>
          <a:prstGeom prst="curvedDownArrow">
            <a:avLst>
              <a:gd name="adj1" fmla="val 26940"/>
              <a:gd name="adj2" fmla="val 81940"/>
              <a:gd name="adj3" fmla="val 3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u="none" dirty="0">
                <a:solidFill>
                  <a:srgbClr val="FF0000"/>
                </a:solidFill>
                <a:ea typeface="宋体" panose="02010600030101010101" pitchFamily="2" charset="-122"/>
              </a:rPr>
              <a:t>1:80</a:t>
            </a:r>
          </a:p>
        </p:txBody>
      </p:sp>
      <p:sp>
        <p:nvSpPr>
          <p:cNvPr id="111" name="AutoShape 181"/>
          <p:cNvSpPr>
            <a:spLocks noChangeArrowheads="1"/>
          </p:cNvSpPr>
          <p:nvPr/>
        </p:nvSpPr>
        <p:spPr bwMode="auto">
          <a:xfrm>
            <a:off x="885793" y="1302707"/>
            <a:ext cx="5743563" cy="1876285"/>
          </a:xfrm>
          <a:prstGeom prst="curvedDownArrow">
            <a:avLst>
              <a:gd name="adj1" fmla="val 11320"/>
              <a:gd name="adj2" fmla="val 74177"/>
              <a:gd name="adj3" fmla="val 3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u="none">
                <a:solidFill>
                  <a:srgbClr val="FF0000"/>
                </a:solidFill>
                <a:ea typeface="宋体" panose="02010600030101010101" pitchFamily="2" charset="-122"/>
              </a:rPr>
              <a:t>1:240</a:t>
            </a:r>
          </a:p>
        </p:txBody>
      </p:sp>
      <p:sp>
        <p:nvSpPr>
          <p:cNvPr id="112" name="AutoShape 185"/>
          <p:cNvSpPr>
            <a:spLocks noChangeArrowheads="1"/>
          </p:cNvSpPr>
          <p:nvPr/>
        </p:nvSpPr>
        <p:spPr bwMode="auto">
          <a:xfrm>
            <a:off x="739104" y="2081386"/>
            <a:ext cx="2088569" cy="1273193"/>
          </a:xfrm>
          <a:prstGeom prst="curvedDownArrow">
            <a:avLst>
              <a:gd name="adj1" fmla="val 4928"/>
              <a:gd name="adj2" fmla="val 52522"/>
              <a:gd name="adj3" fmla="val 964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AutoShape 187"/>
          <p:cNvSpPr>
            <a:spLocks noChangeArrowheads="1"/>
          </p:cNvSpPr>
          <p:nvPr/>
        </p:nvSpPr>
        <p:spPr bwMode="auto">
          <a:xfrm flipH="1">
            <a:off x="2499131" y="2014690"/>
            <a:ext cx="522142" cy="1340203"/>
          </a:xfrm>
          <a:custGeom>
            <a:avLst/>
            <a:gdLst>
              <a:gd name="G0" fmla="+- 18281 0 0"/>
              <a:gd name="G1" fmla="+- 5287 0 0"/>
              <a:gd name="G2" fmla="+- 12158 0 5287"/>
              <a:gd name="G3" fmla="+- G2 0 5287"/>
              <a:gd name="G4" fmla="*/ G3 32768 32059"/>
              <a:gd name="G5" fmla="*/ G4 1 2"/>
              <a:gd name="G6" fmla="+- 21600 0 18281"/>
              <a:gd name="G7" fmla="*/ G6 5287 6079"/>
              <a:gd name="G8" fmla="+- G7 18281 0"/>
              <a:gd name="T0" fmla="*/ 18281 w 21600"/>
              <a:gd name="T1" fmla="*/ 0 h 21600"/>
              <a:gd name="T2" fmla="*/ 18281 w 21600"/>
              <a:gd name="T3" fmla="*/ 12158 h 21600"/>
              <a:gd name="T4" fmla="*/ 81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8281" y="0"/>
                </a:lnTo>
                <a:lnTo>
                  <a:pt x="18281" y="5287"/>
                </a:lnTo>
                <a:lnTo>
                  <a:pt x="12427" y="5287"/>
                </a:lnTo>
                <a:cubicBezTo>
                  <a:pt x="5564" y="5287"/>
                  <a:pt x="0" y="8363"/>
                  <a:pt x="0" y="12158"/>
                </a:cubicBezTo>
                <a:lnTo>
                  <a:pt x="0" y="21600"/>
                </a:lnTo>
                <a:lnTo>
                  <a:pt x="1619" y="21600"/>
                </a:lnTo>
                <a:lnTo>
                  <a:pt x="1619" y="12158"/>
                </a:lnTo>
                <a:cubicBezTo>
                  <a:pt x="1619" y="9238"/>
                  <a:pt x="6458" y="6871"/>
                  <a:pt x="12427" y="6871"/>
                </a:cubicBezTo>
                <a:lnTo>
                  <a:pt x="18281" y="6871"/>
                </a:lnTo>
                <a:lnTo>
                  <a:pt x="18281" y="12158"/>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quot;No&quot; Symbol 113"/>
          <p:cNvSpPr/>
          <p:nvPr/>
        </p:nvSpPr>
        <p:spPr>
          <a:xfrm>
            <a:off x="2825470" y="2521455"/>
            <a:ext cx="297785" cy="302941"/>
          </a:xfrm>
          <a:prstGeom prst="noSmoking">
            <a:avLst>
              <a:gd name="adj" fmla="val 19762"/>
            </a:avLst>
          </a:prstGeom>
          <a:solidFill>
            <a:srgbClr val="FFFF00"/>
          </a:solidFill>
          <a:ln w="38100">
            <a:solidFill>
              <a:schemeClr val="tx1"/>
            </a:solidFill>
          </a:ln>
        </p:spPr>
        <p:style>
          <a:lnRef idx="1">
            <a:schemeClr val="dk1"/>
          </a:lnRef>
          <a:fillRef idx="3">
            <a:schemeClr val="dk1"/>
          </a:fillRef>
          <a:effectRef idx="2">
            <a:schemeClr val="dk1"/>
          </a:effectRef>
          <a:fontRef idx="minor">
            <a:schemeClr val="lt1"/>
          </a:fontRef>
        </p:style>
        <p:txBody>
          <a:bodyPr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endParaRPr lang="en-US" altLang="zh-CN" sz="1800" u="none">
              <a:latin typeface="Calibri" panose="020F0502020204030204" pitchFamily="34" charset="0"/>
              <a:ea typeface="宋体" panose="02010600030101010101" pitchFamily="2" charset="-122"/>
            </a:endParaRPr>
          </a:p>
        </p:txBody>
      </p:sp>
      <p:sp>
        <p:nvSpPr>
          <p:cNvPr id="115" name="&quot;No&quot; Symbol 225"/>
          <p:cNvSpPr/>
          <p:nvPr/>
        </p:nvSpPr>
        <p:spPr>
          <a:xfrm>
            <a:off x="4783503" y="1545619"/>
            <a:ext cx="297785" cy="302942"/>
          </a:xfrm>
          <a:prstGeom prst="noSmoking">
            <a:avLst>
              <a:gd name="adj" fmla="val 19762"/>
            </a:avLst>
          </a:prstGeom>
          <a:solidFill>
            <a:srgbClr val="FFFF00"/>
          </a:solidFill>
          <a:ln w="38100">
            <a:solidFill>
              <a:schemeClr val="tx1"/>
            </a:solidFill>
          </a:ln>
        </p:spPr>
        <p:style>
          <a:lnRef idx="1">
            <a:schemeClr val="dk1"/>
          </a:lnRef>
          <a:fillRef idx="3">
            <a:schemeClr val="dk1"/>
          </a:fillRef>
          <a:effectRef idx="2">
            <a:schemeClr val="dk1"/>
          </a:effectRef>
          <a:fontRef idx="minor">
            <a:schemeClr val="lt1"/>
          </a:fontRef>
        </p:style>
        <p:txBody>
          <a:bodyPr anchor="ctr"/>
          <a:lstStyle>
            <a:lvl1pPr eaLnBrk="0" hangingPunct="0">
              <a:defRPr sz="3400" u="sng">
                <a:solidFill>
                  <a:schemeClr val="tx1"/>
                </a:solidFill>
                <a:latin typeface="Arial" panose="020B0604020202020204" pitchFamily="34" charset="0"/>
              </a:defRPr>
            </a:lvl1pPr>
            <a:lvl2pPr marL="742950" indent="-285750" eaLnBrk="0" hangingPunct="0">
              <a:defRPr sz="3400" u="sng">
                <a:solidFill>
                  <a:schemeClr val="tx1"/>
                </a:solidFill>
                <a:latin typeface="Arial" panose="020B0604020202020204" pitchFamily="34" charset="0"/>
              </a:defRPr>
            </a:lvl2pPr>
            <a:lvl3pPr marL="1143000" indent="-228600" eaLnBrk="0" hangingPunct="0">
              <a:defRPr sz="3400" u="sng">
                <a:solidFill>
                  <a:schemeClr val="tx1"/>
                </a:solidFill>
                <a:latin typeface="Arial" panose="020B0604020202020204" pitchFamily="34" charset="0"/>
              </a:defRPr>
            </a:lvl3pPr>
            <a:lvl4pPr marL="1600200" indent="-228600" eaLnBrk="0" hangingPunct="0">
              <a:defRPr sz="3400" u="sng">
                <a:solidFill>
                  <a:schemeClr val="tx1"/>
                </a:solidFill>
                <a:latin typeface="Arial" panose="020B0604020202020204" pitchFamily="34" charset="0"/>
              </a:defRPr>
            </a:lvl4pPr>
            <a:lvl5pPr marL="2057400" indent="-228600" eaLnBrk="0" hangingPunct="0">
              <a:defRPr sz="3400" u="sng">
                <a:solidFill>
                  <a:schemeClr val="tx1"/>
                </a:solidFill>
                <a:latin typeface="Arial" panose="020B0604020202020204" pitchFamily="34" charset="0"/>
              </a:defRPr>
            </a:lvl5pPr>
            <a:lvl6pPr marL="2514600" indent="-228600" eaLnBrk="0" fontAlgn="base" hangingPunct="0">
              <a:spcBef>
                <a:spcPct val="0"/>
              </a:spcBef>
              <a:spcAft>
                <a:spcPct val="0"/>
              </a:spcAft>
              <a:defRPr sz="3400" u="sng">
                <a:solidFill>
                  <a:schemeClr val="tx1"/>
                </a:solidFill>
                <a:latin typeface="Arial" panose="020B0604020202020204" pitchFamily="34" charset="0"/>
              </a:defRPr>
            </a:lvl6pPr>
            <a:lvl7pPr marL="2971800" indent="-228600" eaLnBrk="0" fontAlgn="base" hangingPunct="0">
              <a:spcBef>
                <a:spcPct val="0"/>
              </a:spcBef>
              <a:spcAft>
                <a:spcPct val="0"/>
              </a:spcAft>
              <a:defRPr sz="3400" u="sng">
                <a:solidFill>
                  <a:schemeClr val="tx1"/>
                </a:solidFill>
                <a:latin typeface="Arial" panose="020B0604020202020204" pitchFamily="34" charset="0"/>
              </a:defRPr>
            </a:lvl7pPr>
            <a:lvl8pPr marL="3429000" indent="-228600" eaLnBrk="0" fontAlgn="base" hangingPunct="0">
              <a:spcBef>
                <a:spcPct val="0"/>
              </a:spcBef>
              <a:spcAft>
                <a:spcPct val="0"/>
              </a:spcAft>
              <a:defRPr sz="3400" u="sng">
                <a:solidFill>
                  <a:schemeClr val="tx1"/>
                </a:solidFill>
                <a:latin typeface="Arial" panose="020B0604020202020204" pitchFamily="34" charset="0"/>
              </a:defRPr>
            </a:lvl8pPr>
            <a:lvl9pPr marL="3886200" indent="-228600" eaLnBrk="0" fontAlgn="base" hangingPunct="0">
              <a:spcBef>
                <a:spcPct val="0"/>
              </a:spcBef>
              <a:spcAft>
                <a:spcPct val="0"/>
              </a:spcAft>
              <a:defRPr sz="3400" u="sng">
                <a:solidFill>
                  <a:schemeClr val="tx1"/>
                </a:solidFill>
                <a:latin typeface="Arial" panose="020B0604020202020204" pitchFamily="34" charset="0"/>
              </a:defRPr>
            </a:lvl9pPr>
          </a:lstStyle>
          <a:p>
            <a:pPr algn="ctr" eaLnBrk="1" hangingPunct="1"/>
            <a:endParaRPr lang="en-US" altLang="zh-CN" sz="1800" u="none">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80126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4914" y="0"/>
            <a:ext cx="10515600" cy="1325563"/>
          </a:xfrm>
        </p:spPr>
        <p:txBody>
          <a:bodyPr>
            <a:normAutofit/>
          </a:bodyPr>
          <a:lstStyle/>
          <a:p>
            <a:r>
              <a:rPr lang="en-US" sz="4000" dirty="0" smtClean="0">
                <a:latin typeface="Arial" panose="020B0604020202020204" pitchFamily="34" charset="0"/>
                <a:cs typeface="Arial" panose="020B0604020202020204" pitchFamily="34" charset="0"/>
              </a:rPr>
              <a:t>Virtual Layer 2 Switch (VL2)</a:t>
            </a:r>
            <a:endParaRPr lang="en-US" sz="4000" dirty="0">
              <a:latin typeface="Arial" panose="020B0604020202020204" pitchFamily="34" charset="0"/>
              <a:cs typeface="Arial" panose="020B0604020202020204" pitchFamily="34" charset="0"/>
            </a:endParaRPr>
          </a:p>
        </p:txBody>
      </p:sp>
      <p:sp>
        <p:nvSpPr>
          <p:cNvPr id="5" name="Rounded Rectangle 4"/>
          <p:cNvSpPr/>
          <p:nvPr/>
        </p:nvSpPr>
        <p:spPr>
          <a:xfrm>
            <a:off x="2536372" y="1632858"/>
            <a:ext cx="7315200" cy="3421168"/>
          </a:xfrm>
          <a:prstGeom prst="roundRect">
            <a:avLst>
              <a:gd name="adj" fmla="val 20796"/>
            </a:avLst>
          </a:prstGeom>
          <a:solidFill>
            <a:schemeClr val="tx2">
              <a:lumMod val="60000"/>
              <a:lumOff val="40000"/>
            </a:schemeClr>
          </a:solidFill>
          <a:ln>
            <a:solidFill>
              <a:schemeClr val="tx2">
                <a:lumMod val="60000"/>
                <a:lumOff val="40000"/>
              </a:schemeClr>
            </a:solidFill>
          </a:ln>
          <a:scene3d>
            <a:camera prst="isometricOffAxis2Top">
              <a:rot lat="20099985" lon="0" rev="0"/>
            </a:camera>
            <a:lightRig rig="flat" dir="t"/>
          </a:scene3d>
          <a:sp3d extrusionH="76200" contourW="12700" prstMaterial="clear">
            <a:bevelT w="165100" h="254000" prst="softRound"/>
            <a:bevelB w="139700" h="254000" prst="softRound"/>
            <a:extrusionClr>
              <a:schemeClr val="tx2">
                <a:lumMod val="75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3200" dirty="0">
                <a:solidFill>
                  <a:schemeClr val="tx2">
                    <a:lumMod val="75000"/>
                  </a:schemeClr>
                </a:solidFill>
              </a:rPr>
              <a:t>The Illusion of a Huge L2 Switch</a:t>
            </a:r>
          </a:p>
        </p:txBody>
      </p:sp>
      <p:sp>
        <p:nvSpPr>
          <p:cNvPr id="6" name="Rounded Rectangle 5"/>
          <p:cNvSpPr>
            <a:spLocks noChangeArrowheads="1"/>
          </p:cNvSpPr>
          <p:nvPr/>
        </p:nvSpPr>
        <p:spPr bwMode="auto">
          <a:xfrm>
            <a:off x="4806497" y="2623458"/>
            <a:ext cx="2606675" cy="808038"/>
          </a:xfrm>
          <a:prstGeom prst="roundRect">
            <a:avLst>
              <a:gd name="adj" fmla="val 16667"/>
            </a:avLst>
          </a:prstGeom>
          <a:gradFill rotWithShape="1">
            <a:gsLst>
              <a:gs pos="0">
                <a:srgbClr val="BCBCBC"/>
              </a:gs>
              <a:gs pos="100000">
                <a:srgbClr val="000000"/>
              </a:gs>
            </a:gsLst>
            <a:lin ang="5400000"/>
          </a:gradFill>
          <a:ln w="9525">
            <a:solidFill>
              <a:srgbClr val="000000"/>
            </a:solidFill>
            <a:round/>
            <a:headEnd/>
            <a:tailEnd/>
          </a:ln>
          <a:effectLst>
            <a:outerShdw blurRad="40000" dist="23000" dir="5400000" rotWithShape="0">
              <a:srgbClr val="808080">
                <a:alpha val="34999"/>
              </a:srgbClr>
            </a:outerShdw>
          </a:effectLst>
        </p:spPr>
        <p:txBody>
          <a:bodyPr anchor="ctr"/>
          <a:lstStyle/>
          <a:p>
            <a:pPr>
              <a:defRPr/>
            </a:pPr>
            <a:r>
              <a:rPr lang="en-US" sz="2300" dirty="0">
                <a:solidFill>
                  <a:schemeClr val="lt1"/>
                </a:solidFill>
                <a:latin typeface="+mn-lt"/>
                <a:cs typeface="+mn-cs"/>
              </a:rPr>
              <a:t>1. L2 semantics</a:t>
            </a:r>
          </a:p>
        </p:txBody>
      </p:sp>
      <p:sp>
        <p:nvSpPr>
          <p:cNvPr id="7" name="Rounded Rectangle 6"/>
          <p:cNvSpPr>
            <a:spLocks noChangeArrowheads="1"/>
          </p:cNvSpPr>
          <p:nvPr/>
        </p:nvSpPr>
        <p:spPr bwMode="auto">
          <a:xfrm>
            <a:off x="3222172" y="3682321"/>
            <a:ext cx="2659063" cy="808037"/>
          </a:xfrm>
          <a:prstGeom prst="roundRect">
            <a:avLst>
              <a:gd name="adj" fmla="val 16667"/>
            </a:avLst>
          </a:prstGeom>
          <a:solidFill>
            <a:srgbClr val="33CC33"/>
          </a:solidFill>
          <a:ln w="9525">
            <a:solidFill>
              <a:srgbClr val="F9F9F9"/>
            </a:solidFill>
            <a:round/>
            <a:headEnd/>
            <a:tailEnd/>
          </a:ln>
          <a:effectLst>
            <a:outerShdw blurRad="40000" dist="23000" dir="5400000" rotWithShape="0">
              <a:srgbClr val="808080">
                <a:alpha val="34999"/>
              </a:srgbClr>
            </a:outerShdw>
          </a:effectLst>
        </p:spPr>
        <p:txBody>
          <a:bodyPr anchor="ctr"/>
          <a:lstStyle/>
          <a:p>
            <a:pPr>
              <a:defRPr/>
            </a:pPr>
            <a:r>
              <a:rPr lang="en-US" sz="2300" dirty="0">
                <a:solidFill>
                  <a:schemeClr val="lt1"/>
                </a:solidFill>
                <a:latin typeface="+mn-lt"/>
                <a:cs typeface="+mn-cs"/>
              </a:rPr>
              <a:t>2. Uniform high capacity</a:t>
            </a:r>
          </a:p>
        </p:txBody>
      </p:sp>
      <p:sp>
        <p:nvSpPr>
          <p:cNvPr id="8" name="Rounded Rectangle 7"/>
          <p:cNvSpPr>
            <a:spLocks noChangeArrowheads="1"/>
          </p:cNvSpPr>
          <p:nvPr/>
        </p:nvSpPr>
        <p:spPr bwMode="auto">
          <a:xfrm>
            <a:off x="6346372" y="3682321"/>
            <a:ext cx="2624138" cy="808037"/>
          </a:xfrm>
          <a:prstGeom prst="roundRect">
            <a:avLst>
              <a:gd name="adj" fmla="val 16667"/>
            </a:avLst>
          </a:prstGeom>
          <a:gradFill rotWithShape="1">
            <a:gsLst>
              <a:gs pos="0">
                <a:srgbClr val="FFA46E"/>
              </a:gs>
              <a:gs pos="100000">
                <a:srgbClr val="FF7A00"/>
              </a:gs>
            </a:gsLst>
            <a:lin ang="5400000"/>
          </a:gradFill>
          <a:ln w="9525">
            <a:solidFill>
              <a:srgbClr val="F57700"/>
            </a:solidFill>
            <a:round/>
            <a:headEnd/>
            <a:tailEnd/>
          </a:ln>
          <a:effectLst>
            <a:outerShdw blurRad="40000" dist="23000" dir="5400000" rotWithShape="0">
              <a:srgbClr val="808080">
                <a:alpha val="34999"/>
              </a:srgbClr>
            </a:outerShdw>
          </a:effectLst>
        </p:spPr>
        <p:txBody>
          <a:bodyPr anchor="ctr"/>
          <a:lstStyle/>
          <a:p>
            <a:pPr>
              <a:defRPr/>
            </a:pPr>
            <a:r>
              <a:rPr lang="en-US" sz="2300" dirty="0">
                <a:solidFill>
                  <a:schemeClr val="lt1"/>
                </a:solidFill>
                <a:latin typeface="+mn-lt"/>
                <a:cs typeface="+mn-cs"/>
              </a:rPr>
              <a:t>3. Performance isolation</a:t>
            </a:r>
          </a:p>
        </p:txBody>
      </p:sp>
      <p:cxnSp>
        <p:nvCxnSpPr>
          <p:cNvPr id="9" name="AutoShape 69"/>
          <p:cNvCxnSpPr>
            <a:cxnSpLocks noChangeShapeType="1"/>
          </p:cNvCxnSpPr>
          <p:nvPr/>
        </p:nvCxnSpPr>
        <p:spPr bwMode="auto">
          <a:xfrm rot="5400000" flipH="1" flipV="1">
            <a:off x="3184866" y="4780077"/>
            <a:ext cx="422275" cy="8969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AutoShape 70"/>
          <p:cNvCxnSpPr>
            <a:cxnSpLocks noChangeShapeType="1"/>
          </p:cNvCxnSpPr>
          <p:nvPr/>
        </p:nvCxnSpPr>
        <p:spPr bwMode="auto">
          <a:xfrm rot="16200000" flipV="1">
            <a:off x="2734810" y="5226958"/>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 name="AutoShape 71"/>
          <p:cNvCxnSpPr>
            <a:cxnSpLocks noChangeShapeType="1"/>
          </p:cNvCxnSpPr>
          <p:nvPr/>
        </p:nvCxnSpPr>
        <p:spPr bwMode="auto">
          <a:xfrm rot="16200000" flipV="1">
            <a:off x="3184072" y="4777696"/>
            <a:ext cx="422275"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 name="AutoShape 72"/>
          <p:cNvCxnSpPr>
            <a:cxnSpLocks noChangeShapeType="1"/>
          </p:cNvCxnSpPr>
          <p:nvPr/>
        </p:nvCxnSpPr>
        <p:spPr bwMode="auto">
          <a:xfrm rot="16200000" flipV="1">
            <a:off x="3634128" y="5227752"/>
            <a:ext cx="422275"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 name="AutoShape 80"/>
          <p:cNvSpPr>
            <a:spLocks noChangeArrowheads="1"/>
          </p:cNvSpPr>
          <p:nvPr/>
        </p:nvSpPr>
        <p:spPr bwMode="auto">
          <a:xfrm rot="16171351">
            <a:off x="2713214" y="5526480"/>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14" name="AutoShape 82"/>
          <p:cNvSpPr>
            <a:spLocks noChangeArrowheads="1"/>
          </p:cNvSpPr>
          <p:nvPr/>
        </p:nvSpPr>
        <p:spPr bwMode="auto">
          <a:xfrm rot="16171351">
            <a:off x="3612224" y="5526480"/>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15" name="AutoShape 82"/>
          <p:cNvSpPr>
            <a:spLocks noChangeArrowheads="1"/>
          </p:cNvSpPr>
          <p:nvPr/>
        </p:nvSpPr>
        <p:spPr bwMode="auto">
          <a:xfrm rot="16171351">
            <a:off x="3059079" y="5526480"/>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16" name="Rectangle 21"/>
          <p:cNvSpPr>
            <a:spLocks noChangeArrowheads="1"/>
          </p:cNvSpPr>
          <p:nvPr/>
        </p:nvSpPr>
        <p:spPr bwMode="auto">
          <a:xfrm>
            <a:off x="3411085" y="5522233"/>
            <a:ext cx="344487" cy="369888"/>
          </a:xfrm>
          <a:prstGeom prst="rect">
            <a:avLst/>
          </a:prstGeom>
          <a:noFill/>
          <a:ln w="9525">
            <a:noFill/>
            <a:miter lim="800000"/>
            <a:headEnd/>
            <a:tailEnd/>
          </a:ln>
        </p:spPr>
        <p:txBody>
          <a:bodyPr wrap="none">
            <a:spAutoFit/>
          </a:bodyP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r>
              <a:rPr lang="en-US" altLang="en-US" sz="1800">
                <a:latin typeface="Arial" panose="020B0604020202020204" pitchFamily="34" charset="0"/>
              </a:rPr>
              <a:t>…</a:t>
            </a:r>
          </a:p>
        </p:txBody>
      </p:sp>
      <p:cxnSp>
        <p:nvCxnSpPr>
          <p:cNvPr id="17" name="AutoShape 69"/>
          <p:cNvCxnSpPr>
            <a:cxnSpLocks noChangeShapeType="1"/>
          </p:cNvCxnSpPr>
          <p:nvPr/>
        </p:nvCxnSpPr>
        <p:spPr bwMode="auto">
          <a:xfrm rot="5400000" flipH="1" flipV="1">
            <a:off x="3357903" y="4953115"/>
            <a:ext cx="422275" cy="5508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AutoShape 69"/>
          <p:cNvCxnSpPr>
            <a:cxnSpLocks noChangeShapeType="1"/>
          </p:cNvCxnSpPr>
          <p:nvPr/>
        </p:nvCxnSpPr>
        <p:spPr bwMode="auto">
          <a:xfrm rot="16200000" flipV="1">
            <a:off x="2907847" y="5053921"/>
            <a:ext cx="422275" cy="349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AutoShape 69"/>
          <p:cNvCxnSpPr>
            <a:cxnSpLocks noChangeShapeType="1"/>
          </p:cNvCxnSpPr>
          <p:nvPr/>
        </p:nvCxnSpPr>
        <p:spPr bwMode="auto">
          <a:xfrm rot="5400000" flipH="1" flipV="1">
            <a:off x="4891428" y="4780077"/>
            <a:ext cx="420688" cy="895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 name="AutoShape 70"/>
          <p:cNvCxnSpPr>
            <a:cxnSpLocks noChangeShapeType="1"/>
          </p:cNvCxnSpPr>
          <p:nvPr/>
        </p:nvCxnSpPr>
        <p:spPr bwMode="auto">
          <a:xfrm rot="16200000" flipV="1">
            <a:off x="4442166" y="5226164"/>
            <a:ext cx="420688"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 name="AutoShape 71"/>
          <p:cNvCxnSpPr>
            <a:cxnSpLocks noChangeShapeType="1"/>
          </p:cNvCxnSpPr>
          <p:nvPr/>
        </p:nvCxnSpPr>
        <p:spPr bwMode="auto">
          <a:xfrm rot="16200000" flipV="1">
            <a:off x="4891428" y="4776902"/>
            <a:ext cx="420688"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 name="AutoShape 72"/>
          <p:cNvCxnSpPr>
            <a:cxnSpLocks noChangeShapeType="1"/>
          </p:cNvCxnSpPr>
          <p:nvPr/>
        </p:nvCxnSpPr>
        <p:spPr bwMode="auto">
          <a:xfrm rot="16200000" flipV="1">
            <a:off x="5340691" y="5226164"/>
            <a:ext cx="420688"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AutoShape 80"/>
          <p:cNvSpPr>
            <a:spLocks noChangeArrowheads="1"/>
          </p:cNvSpPr>
          <p:nvPr/>
        </p:nvSpPr>
        <p:spPr bwMode="auto">
          <a:xfrm rot="16171351">
            <a:off x="4419150" y="5525249"/>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24" name="AutoShape 82"/>
          <p:cNvSpPr>
            <a:spLocks noChangeArrowheads="1"/>
          </p:cNvSpPr>
          <p:nvPr/>
        </p:nvSpPr>
        <p:spPr bwMode="auto">
          <a:xfrm rot="16171351">
            <a:off x="5318159" y="5525249"/>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25" name="AutoShape 82"/>
          <p:cNvSpPr>
            <a:spLocks noChangeArrowheads="1"/>
          </p:cNvSpPr>
          <p:nvPr/>
        </p:nvSpPr>
        <p:spPr bwMode="auto">
          <a:xfrm rot="16171351">
            <a:off x="4765014" y="5525249"/>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26" name="Rectangle 21"/>
          <p:cNvSpPr>
            <a:spLocks noChangeArrowheads="1"/>
          </p:cNvSpPr>
          <p:nvPr/>
        </p:nvSpPr>
        <p:spPr bwMode="auto">
          <a:xfrm>
            <a:off x="5103360" y="5520646"/>
            <a:ext cx="342900" cy="369887"/>
          </a:xfrm>
          <a:prstGeom prst="rect">
            <a:avLst/>
          </a:prstGeom>
          <a:noFill/>
          <a:ln w="9525">
            <a:noFill/>
            <a:miter lim="800000"/>
            <a:headEnd/>
            <a:tailEnd/>
          </a:ln>
        </p:spPr>
        <p:txBody>
          <a:bodyPr wrap="none">
            <a:spAutoFit/>
          </a:bodyP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r>
              <a:rPr lang="en-US" altLang="en-US" sz="1800">
                <a:latin typeface="Arial" panose="020B0604020202020204" pitchFamily="34" charset="0"/>
              </a:rPr>
              <a:t>…</a:t>
            </a:r>
          </a:p>
        </p:txBody>
      </p:sp>
      <p:cxnSp>
        <p:nvCxnSpPr>
          <p:cNvPr id="27" name="AutoShape 69"/>
          <p:cNvCxnSpPr>
            <a:cxnSpLocks noChangeShapeType="1"/>
          </p:cNvCxnSpPr>
          <p:nvPr/>
        </p:nvCxnSpPr>
        <p:spPr bwMode="auto">
          <a:xfrm rot="5400000" flipH="1" flipV="1">
            <a:off x="5064466" y="4953114"/>
            <a:ext cx="420688" cy="5492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 name="AutoShape 69"/>
          <p:cNvCxnSpPr>
            <a:cxnSpLocks noChangeShapeType="1"/>
          </p:cNvCxnSpPr>
          <p:nvPr/>
        </p:nvCxnSpPr>
        <p:spPr bwMode="auto">
          <a:xfrm rot="16200000" flipV="1">
            <a:off x="4615203" y="5053127"/>
            <a:ext cx="420688" cy="349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1"/>
          <p:cNvSpPr>
            <a:spLocks noChangeArrowheads="1"/>
          </p:cNvSpPr>
          <p:nvPr/>
        </p:nvSpPr>
        <p:spPr bwMode="auto">
          <a:xfrm>
            <a:off x="5906635" y="4695146"/>
            <a:ext cx="622300" cy="522287"/>
          </a:xfrm>
          <a:prstGeom prst="rect">
            <a:avLst/>
          </a:prstGeom>
          <a:noFill/>
          <a:ln w="9525">
            <a:noFill/>
            <a:miter lim="800000"/>
            <a:headEnd/>
            <a:tailEnd/>
          </a:ln>
        </p:spPr>
        <p:txBody>
          <a:bodyPr wrap="none">
            <a:spAutoFit/>
          </a:bodyP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r>
              <a:rPr lang="en-US" altLang="en-US" sz="2800"/>
              <a:t>. . .</a:t>
            </a:r>
            <a:endParaRPr lang="en-US" altLang="en-US" sz="2800">
              <a:latin typeface="Arial" panose="020B0604020202020204" pitchFamily="34" charset="0"/>
            </a:endParaRPr>
          </a:p>
        </p:txBody>
      </p:sp>
      <p:cxnSp>
        <p:nvCxnSpPr>
          <p:cNvPr id="30" name="AutoShape 69"/>
          <p:cNvCxnSpPr>
            <a:cxnSpLocks noChangeShapeType="1"/>
          </p:cNvCxnSpPr>
          <p:nvPr/>
        </p:nvCxnSpPr>
        <p:spPr bwMode="auto">
          <a:xfrm rot="5400000" flipH="1" flipV="1">
            <a:off x="7082178" y="4756265"/>
            <a:ext cx="422275" cy="8969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 name="AutoShape 70"/>
          <p:cNvCxnSpPr>
            <a:cxnSpLocks noChangeShapeType="1"/>
          </p:cNvCxnSpPr>
          <p:nvPr/>
        </p:nvCxnSpPr>
        <p:spPr bwMode="auto">
          <a:xfrm rot="16200000" flipV="1">
            <a:off x="6632916" y="5203940"/>
            <a:ext cx="422275"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 name="AutoShape 71"/>
          <p:cNvCxnSpPr>
            <a:cxnSpLocks noChangeShapeType="1"/>
          </p:cNvCxnSpPr>
          <p:nvPr/>
        </p:nvCxnSpPr>
        <p:spPr bwMode="auto">
          <a:xfrm rot="16200000" flipV="1">
            <a:off x="7082972" y="4753884"/>
            <a:ext cx="422275"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3" name="AutoShape 72"/>
          <p:cNvCxnSpPr>
            <a:cxnSpLocks noChangeShapeType="1"/>
          </p:cNvCxnSpPr>
          <p:nvPr/>
        </p:nvCxnSpPr>
        <p:spPr bwMode="auto">
          <a:xfrm rot="16200000" flipV="1">
            <a:off x="7532235" y="5203146"/>
            <a:ext cx="422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 name="AutoShape 80"/>
          <p:cNvSpPr>
            <a:spLocks noChangeArrowheads="1"/>
          </p:cNvSpPr>
          <p:nvPr/>
        </p:nvSpPr>
        <p:spPr bwMode="auto">
          <a:xfrm rot="16171351">
            <a:off x="6610829" y="5502380"/>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35" name="AutoShape 82"/>
          <p:cNvSpPr>
            <a:spLocks noChangeArrowheads="1"/>
          </p:cNvSpPr>
          <p:nvPr/>
        </p:nvSpPr>
        <p:spPr bwMode="auto">
          <a:xfrm rot="16171351">
            <a:off x="7509839" y="5502380"/>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36" name="AutoShape 82"/>
          <p:cNvSpPr>
            <a:spLocks noChangeArrowheads="1"/>
          </p:cNvSpPr>
          <p:nvPr/>
        </p:nvSpPr>
        <p:spPr bwMode="auto">
          <a:xfrm rot="16171351">
            <a:off x="6956694" y="5502380"/>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37" name="Rectangle 21"/>
          <p:cNvSpPr>
            <a:spLocks noChangeArrowheads="1"/>
          </p:cNvSpPr>
          <p:nvPr/>
        </p:nvSpPr>
        <p:spPr bwMode="auto">
          <a:xfrm>
            <a:off x="7308397" y="5498421"/>
            <a:ext cx="344488" cy="369887"/>
          </a:xfrm>
          <a:prstGeom prst="rect">
            <a:avLst/>
          </a:prstGeom>
          <a:noFill/>
          <a:ln w="9525">
            <a:noFill/>
            <a:miter lim="800000"/>
            <a:headEnd/>
            <a:tailEnd/>
          </a:ln>
        </p:spPr>
        <p:txBody>
          <a:bodyPr wrap="none">
            <a:spAutoFit/>
          </a:bodyP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r>
              <a:rPr lang="en-US" altLang="en-US" sz="1800">
                <a:latin typeface="Arial" panose="020B0604020202020204" pitchFamily="34" charset="0"/>
              </a:rPr>
              <a:t>…</a:t>
            </a:r>
          </a:p>
        </p:txBody>
      </p:sp>
      <p:cxnSp>
        <p:nvCxnSpPr>
          <p:cNvPr id="38" name="AutoShape 69"/>
          <p:cNvCxnSpPr>
            <a:cxnSpLocks noChangeShapeType="1"/>
          </p:cNvCxnSpPr>
          <p:nvPr/>
        </p:nvCxnSpPr>
        <p:spPr bwMode="auto">
          <a:xfrm rot="5400000" flipH="1" flipV="1">
            <a:off x="7255216" y="4929302"/>
            <a:ext cx="422275" cy="5508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9" name="AutoShape 69"/>
          <p:cNvCxnSpPr>
            <a:cxnSpLocks noChangeShapeType="1"/>
          </p:cNvCxnSpPr>
          <p:nvPr/>
        </p:nvCxnSpPr>
        <p:spPr bwMode="auto">
          <a:xfrm rot="16200000" flipV="1">
            <a:off x="6805953" y="5030903"/>
            <a:ext cx="422275" cy="3476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 name="AutoShape 69"/>
          <p:cNvCxnSpPr>
            <a:cxnSpLocks noChangeShapeType="1"/>
          </p:cNvCxnSpPr>
          <p:nvPr/>
        </p:nvCxnSpPr>
        <p:spPr bwMode="auto">
          <a:xfrm rot="5400000" flipH="1" flipV="1">
            <a:off x="8788741" y="4756265"/>
            <a:ext cx="420687" cy="895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 name="AutoShape 70"/>
          <p:cNvCxnSpPr>
            <a:cxnSpLocks noChangeShapeType="1"/>
          </p:cNvCxnSpPr>
          <p:nvPr/>
        </p:nvCxnSpPr>
        <p:spPr bwMode="auto">
          <a:xfrm rot="16200000" flipV="1">
            <a:off x="8339479" y="5202352"/>
            <a:ext cx="420687"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2" name="AutoShape 71"/>
          <p:cNvCxnSpPr>
            <a:cxnSpLocks noChangeShapeType="1"/>
          </p:cNvCxnSpPr>
          <p:nvPr/>
        </p:nvCxnSpPr>
        <p:spPr bwMode="auto">
          <a:xfrm rot="16200000" flipV="1">
            <a:off x="8788741" y="4753090"/>
            <a:ext cx="420687" cy="901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3" name="AutoShape 72"/>
          <p:cNvCxnSpPr>
            <a:cxnSpLocks noChangeShapeType="1"/>
          </p:cNvCxnSpPr>
          <p:nvPr/>
        </p:nvCxnSpPr>
        <p:spPr bwMode="auto">
          <a:xfrm rot="16200000" flipV="1">
            <a:off x="9238004" y="5202352"/>
            <a:ext cx="420687"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4" name="AutoShape 80"/>
          <p:cNvSpPr>
            <a:spLocks noChangeArrowheads="1"/>
          </p:cNvSpPr>
          <p:nvPr/>
        </p:nvSpPr>
        <p:spPr bwMode="auto">
          <a:xfrm rot="16171351">
            <a:off x="8316765" y="5501149"/>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45" name="AutoShape 82"/>
          <p:cNvSpPr>
            <a:spLocks noChangeArrowheads="1"/>
          </p:cNvSpPr>
          <p:nvPr/>
        </p:nvSpPr>
        <p:spPr bwMode="auto">
          <a:xfrm rot="16171351">
            <a:off x="9215774" y="5501149"/>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dirty="0"/>
              <a:t>A</a:t>
            </a:r>
          </a:p>
        </p:txBody>
      </p:sp>
      <p:sp>
        <p:nvSpPr>
          <p:cNvPr id="46" name="AutoShape 82"/>
          <p:cNvSpPr>
            <a:spLocks noChangeArrowheads="1"/>
          </p:cNvSpPr>
          <p:nvPr/>
        </p:nvSpPr>
        <p:spPr bwMode="auto">
          <a:xfrm rot="16171351">
            <a:off x="8662629" y="5501149"/>
            <a:ext cx="472701" cy="299670"/>
          </a:xfrm>
          <a:prstGeom prst="flowChartPredefinedProcess">
            <a:avLst/>
          </a:prstGeom>
          <a:gradFill>
            <a:gsLst>
              <a:gs pos="0">
                <a:schemeClr val="tx1">
                  <a:lumMod val="65000"/>
                  <a:lumOff val="35000"/>
                </a:schemeClr>
              </a:gs>
              <a:gs pos="80000">
                <a:schemeClr val="dk1">
                  <a:shade val="93000"/>
                  <a:satMod val="130000"/>
                </a:schemeClr>
              </a:gs>
              <a:gs pos="100000">
                <a:schemeClr val="dk1">
                  <a:shade val="94000"/>
                  <a:satMod val="135000"/>
                </a:schemeClr>
              </a:gs>
            </a:gsLst>
          </a:gradFill>
          <a:ln>
            <a:headEnd/>
            <a:tailEnd/>
          </a:ln>
          <a:scene3d>
            <a:camera prst="orthographicFront">
              <a:rot lat="0" lon="0" rev="0"/>
            </a:camera>
            <a:lightRig rig="threePt" dir="t"/>
          </a:scene3d>
          <a:sp3d prstMaterial="powder">
            <a:bevelT w="63500" h="25400"/>
          </a:sp3d>
        </p:spPr>
        <p:style>
          <a:lnRef idx="0">
            <a:schemeClr val="dk1"/>
          </a:lnRef>
          <a:fillRef idx="3">
            <a:schemeClr val="dk1"/>
          </a:fillRef>
          <a:effectRef idx="3">
            <a:schemeClr val="dk1"/>
          </a:effectRef>
          <a:fontRef idx="minor">
            <a:schemeClr val="lt1"/>
          </a:fontRef>
        </p:style>
        <p:txBody>
          <a:bodyPr vert="eaVert" wrap="none" anchor="ctr"/>
          <a:lstStyle/>
          <a:p>
            <a:pPr>
              <a:defRPr/>
            </a:pPr>
            <a:r>
              <a:rPr lang="en-US" sz="1600"/>
              <a:t>A</a:t>
            </a:r>
          </a:p>
        </p:txBody>
      </p:sp>
      <p:sp>
        <p:nvSpPr>
          <p:cNvPr id="47" name="Rectangle 21"/>
          <p:cNvSpPr>
            <a:spLocks noChangeArrowheads="1"/>
          </p:cNvSpPr>
          <p:nvPr/>
        </p:nvSpPr>
        <p:spPr bwMode="auto">
          <a:xfrm>
            <a:off x="9000672" y="5496833"/>
            <a:ext cx="342900" cy="369888"/>
          </a:xfrm>
          <a:prstGeom prst="rect">
            <a:avLst/>
          </a:prstGeom>
          <a:noFill/>
          <a:ln w="9525">
            <a:noFill/>
            <a:miter lim="800000"/>
            <a:headEnd/>
            <a:tailEnd/>
          </a:ln>
        </p:spPr>
        <p:txBody>
          <a:bodyPr wrap="none">
            <a:spAutoFit/>
          </a:bodyP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r>
              <a:rPr lang="en-US" altLang="en-US" sz="1800">
                <a:latin typeface="Arial" panose="020B0604020202020204" pitchFamily="34" charset="0"/>
              </a:rPr>
              <a:t>…</a:t>
            </a:r>
          </a:p>
        </p:txBody>
      </p:sp>
      <p:cxnSp>
        <p:nvCxnSpPr>
          <p:cNvPr id="48" name="AutoShape 69"/>
          <p:cNvCxnSpPr>
            <a:cxnSpLocks noChangeShapeType="1"/>
          </p:cNvCxnSpPr>
          <p:nvPr/>
        </p:nvCxnSpPr>
        <p:spPr bwMode="auto">
          <a:xfrm rot="5400000" flipH="1" flipV="1">
            <a:off x="8961779" y="4929302"/>
            <a:ext cx="420687" cy="5492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9" name="AutoShape 69"/>
          <p:cNvCxnSpPr>
            <a:cxnSpLocks noChangeShapeType="1"/>
          </p:cNvCxnSpPr>
          <p:nvPr/>
        </p:nvCxnSpPr>
        <p:spPr bwMode="auto">
          <a:xfrm rot="16200000" flipV="1">
            <a:off x="8512516" y="5029315"/>
            <a:ext cx="420687" cy="349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50" name="Group 351"/>
          <p:cNvGrpSpPr>
            <a:grpSpLocks/>
          </p:cNvGrpSpPr>
          <p:nvPr/>
        </p:nvGrpSpPr>
        <p:grpSpPr bwMode="auto">
          <a:xfrm>
            <a:off x="2768147" y="2386921"/>
            <a:ext cx="6856413" cy="2630487"/>
            <a:chOff x="1146573" y="1959520"/>
            <a:chExt cx="6855241" cy="2630818"/>
          </a:xfrm>
        </p:grpSpPr>
        <p:sp>
          <p:nvSpPr>
            <p:cNvPr id="51" name="Oval 7"/>
            <p:cNvSpPr>
              <a:spLocks noChangeArrowheads="1"/>
            </p:cNvSpPr>
            <p:nvPr/>
          </p:nvSpPr>
          <p:spPr bwMode="auto">
            <a:xfrm>
              <a:off x="2964167" y="2296709"/>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solidFill>
                    <a:srgbClr val="FFFFFF"/>
                  </a:solidFill>
                </a:rPr>
                <a:t>CR</a:t>
              </a:r>
            </a:p>
          </p:txBody>
        </p:sp>
        <p:sp>
          <p:nvSpPr>
            <p:cNvPr id="52" name="Oval 8"/>
            <p:cNvSpPr>
              <a:spLocks noChangeArrowheads="1"/>
            </p:cNvSpPr>
            <p:nvPr/>
          </p:nvSpPr>
          <p:spPr bwMode="auto">
            <a:xfrm>
              <a:off x="5685451" y="2296709"/>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r>
                <a:rPr lang="en-US" altLang="en-US" sz="1600">
                  <a:solidFill>
                    <a:srgbClr val="FFFFFF"/>
                  </a:solidFill>
                  <a:latin typeface="Arial" panose="020B0604020202020204" pitchFamily="34" charset="0"/>
                </a:rPr>
                <a:t>CR</a:t>
              </a:r>
              <a:endParaRPr lang="en-US" altLang="en-US">
                <a:solidFill>
                  <a:srgbClr val="FFFFFF"/>
                </a:solidFill>
                <a:latin typeface="Arial" panose="020B0604020202020204" pitchFamily="34" charset="0"/>
              </a:endParaRPr>
            </a:p>
          </p:txBody>
        </p:sp>
        <p:sp>
          <p:nvSpPr>
            <p:cNvPr id="53" name="Oval 9"/>
            <p:cNvSpPr>
              <a:spLocks noChangeArrowheads="1"/>
            </p:cNvSpPr>
            <p:nvPr/>
          </p:nvSpPr>
          <p:spPr bwMode="auto">
            <a:xfrm>
              <a:off x="1988956" y="298237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a:t>AR</a:t>
              </a:r>
            </a:p>
          </p:txBody>
        </p:sp>
        <p:sp>
          <p:nvSpPr>
            <p:cNvPr id="54" name="Oval 10"/>
            <p:cNvSpPr>
              <a:spLocks noChangeArrowheads="1"/>
            </p:cNvSpPr>
            <p:nvPr/>
          </p:nvSpPr>
          <p:spPr bwMode="auto">
            <a:xfrm>
              <a:off x="2887968" y="298237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55" name="Oval 11"/>
            <p:cNvSpPr>
              <a:spLocks noChangeArrowheads="1"/>
            </p:cNvSpPr>
            <p:nvPr/>
          </p:nvSpPr>
          <p:spPr bwMode="auto">
            <a:xfrm>
              <a:off x="5890290" y="298237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sp>
          <p:nvSpPr>
            <p:cNvPr id="56" name="Oval 12"/>
            <p:cNvSpPr>
              <a:spLocks noChangeArrowheads="1"/>
            </p:cNvSpPr>
            <p:nvPr/>
          </p:nvSpPr>
          <p:spPr bwMode="auto">
            <a:xfrm>
              <a:off x="6781945" y="2982372"/>
              <a:ext cx="376040" cy="26359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r>
                <a:rPr lang="en-US" sz="1600" dirty="0"/>
                <a:t>AR</a:t>
              </a:r>
            </a:p>
          </p:txBody>
        </p:sp>
        <p:cxnSp>
          <p:nvCxnSpPr>
            <p:cNvPr id="57" name="AutoShape 13"/>
            <p:cNvCxnSpPr>
              <a:cxnSpLocks noChangeShapeType="1"/>
            </p:cNvCxnSpPr>
            <p:nvPr/>
          </p:nvCxnSpPr>
          <p:spPr bwMode="auto">
            <a:xfrm rot="5400000">
              <a:off x="2453546" y="2283730"/>
              <a:ext cx="422073" cy="97521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 name="AutoShape 14"/>
            <p:cNvCxnSpPr>
              <a:cxnSpLocks noChangeShapeType="1"/>
            </p:cNvCxnSpPr>
            <p:nvPr/>
          </p:nvCxnSpPr>
          <p:spPr bwMode="auto">
            <a:xfrm rot="5400000" flipH="1" flipV="1">
              <a:off x="3814187" y="923089"/>
              <a:ext cx="422073" cy="369649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9" name="AutoShape 15"/>
            <p:cNvCxnSpPr>
              <a:cxnSpLocks noChangeShapeType="1"/>
            </p:cNvCxnSpPr>
            <p:nvPr/>
          </p:nvCxnSpPr>
          <p:spPr bwMode="auto">
            <a:xfrm rot="5400000">
              <a:off x="4263694" y="1372594"/>
              <a:ext cx="422073" cy="279748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 name="AutoShape 16"/>
            <p:cNvCxnSpPr>
              <a:cxnSpLocks noChangeShapeType="1"/>
            </p:cNvCxnSpPr>
            <p:nvPr/>
          </p:nvCxnSpPr>
          <p:spPr bwMode="auto">
            <a:xfrm rot="16200000" flipH="1">
              <a:off x="5764854" y="2668915"/>
              <a:ext cx="422073" cy="20483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 name="AutoShape 17"/>
            <p:cNvCxnSpPr>
              <a:cxnSpLocks noChangeShapeType="1"/>
            </p:cNvCxnSpPr>
            <p:nvPr/>
          </p:nvCxnSpPr>
          <p:spPr bwMode="auto">
            <a:xfrm rot="16200000" flipH="1">
              <a:off x="6210682" y="2223088"/>
              <a:ext cx="422073" cy="109649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 name="AutoShape 18"/>
            <p:cNvCxnSpPr>
              <a:cxnSpLocks noChangeShapeType="1"/>
            </p:cNvCxnSpPr>
            <p:nvPr/>
          </p:nvCxnSpPr>
          <p:spPr bwMode="auto">
            <a:xfrm rot="16200000" flipH="1">
              <a:off x="4850040" y="862446"/>
              <a:ext cx="422073" cy="381777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 name="AutoShape 19"/>
            <p:cNvCxnSpPr>
              <a:cxnSpLocks noChangeShapeType="1"/>
            </p:cNvCxnSpPr>
            <p:nvPr/>
          </p:nvCxnSpPr>
          <p:spPr bwMode="auto">
            <a:xfrm rot="5400000">
              <a:off x="2903052" y="2733236"/>
              <a:ext cx="422073" cy="7619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4" name="AutoShape 20"/>
            <p:cNvCxnSpPr>
              <a:cxnSpLocks noChangeShapeType="1"/>
            </p:cNvCxnSpPr>
            <p:nvPr/>
          </p:nvCxnSpPr>
          <p:spPr bwMode="auto">
            <a:xfrm rot="16200000" flipH="1">
              <a:off x="4404212" y="1308273"/>
              <a:ext cx="422073" cy="292612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5" name="Rectangle 25"/>
            <p:cNvSpPr>
              <a:spLocks noChangeArrowheads="1"/>
            </p:cNvSpPr>
            <p:nvPr/>
          </p:nvSpPr>
          <p:spPr bwMode="auto">
            <a:xfrm>
              <a:off x="2899330" y="3619481"/>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66" name="Rectangle 26"/>
            <p:cNvSpPr>
              <a:spLocks noChangeArrowheads="1"/>
            </p:cNvSpPr>
            <p:nvPr/>
          </p:nvSpPr>
          <p:spPr bwMode="auto">
            <a:xfrm>
              <a:off x="2000320" y="3619481"/>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cxnSp>
          <p:nvCxnSpPr>
            <p:cNvPr id="67" name="AutoShape 59"/>
            <p:cNvCxnSpPr>
              <a:cxnSpLocks noChangeShapeType="1"/>
            </p:cNvCxnSpPr>
            <p:nvPr/>
          </p:nvCxnSpPr>
          <p:spPr bwMode="auto">
            <a:xfrm rot="5400000" flipH="1" flipV="1">
              <a:off x="1990059" y="3432564"/>
              <a:ext cx="373519" cy="31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8" name="AutoShape 60"/>
            <p:cNvCxnSpPr>
              <a:cxnSpLocks noChangeShapeType="1"/>
            </p:cNvCxnSpPr>
            <p:nvPr/>
          </p:nvCxnSpPr>
          <p:spPr bwMode="auto">
            <a:xfrm rot="16200000" flipV="1">
              <a:off x="2439564" y="2983375"/>
              <a:ext cx="373519" cy="89869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9" name="AutoShape 61"/>
            <p:cNvCxnSpPr>
              <a:cxnSpLocks noChangeShapeType="1"/>
            </p:cNvCxnSpPr>
            <p:nvPr/>
          </p:nvCxnSpPr>
          <p:spPr bwMode="auto">
            <a:xfrm rot="5400000" flipH="1" flipV="1">
              <a:off x="2889070" y="3432563"/>
              <a:ext cx="373519" cy="31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0" name="AutoShape 62"/>
            <p:cNvCxnSpPr>
              <a:cxnSpLocks noChangeShapeType="1"/>
            </p:cNvCxnSpPr>
            <p:nvPr/>
          </p:nvCxnSpPr>
          <p:spPr bwMode="auto">
            <a:xfrm rot="5400000" flipH="1" flipV="1">
              <a:off x="2439565" y="2983058"/>
              <a:ext cx="373519" cy="899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 name="AutoShape 63"/>
            <p:cNvCxnSpPr>
              <a:cxnSpLocks noChangeShapeType="1"/>
            </p:cNvCxnSpPr>
            <p:nvPr/>
          </p:nvCxnSpPr>
          <p:spPr bwMode="auto">
            <a:xfrm>
              <a:off x="2352999" y="3740844"/>
              <a:ext cx="54633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 name="AutoShape 64"/>
            <p:cNvCxnSpPr>
              <a:cxnSpLocks noChangeShapeType="1"/>
            </p:cNvCxnSpPr>
            <p:nvPr/>
          </p:nvCxnSpPr>
          <p:spPr bwMode="auto">
            <a:xfrm rot="5400000" flipH="1" flipV="1">
              <a:off x="1956590" y="3228532"/>
              <a:ext cx="485405" cy="17527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3" name="AutoShape 65"/>
            <p:cNvCxnSpPr>
              <a:cxnSpLocks noChangeShapeType="1"/>
            </p:cNvCxnSpPr>
            <p:nvPr/>
          </p:nvCxnSpPr>
          <p:spPr bwMode="auto">
            <a:xfrm rot="5400000" flipH="1" flipV="1">
              <a:off x="1507084" y="3678037"/>
              <a:ext cx="485405" cy="85374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4" name="AutoShape 66"/>
            <p:cNvCxnSpPr>
              <a:cxnSpLocks noChangeShapeType="1"/>
            </p:cNvCxnSpPr>
            <p:nvPr/>
          </p:nvCxnSpPr>
          <p:spPr bwMode="auto">
            <a:xfrm rot="16200000" flipV="1">
              <a:off x="1956588" y="4082279"/>
              <a:ext cx="485407" cy="452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 name="AutoShape 67"/>
            <p:cNvCxnSpPr>
              <a:cxnSpLocks noChangeShapeType="1"/>
            </p:cNvCxnSpPr>
            <p:nvPr/>
          </p:nvCxnSpPr>
          <p:spPr bwMode="auto">
            <a:xfrm rot="5400000" flipH="1" flipV="1">
              <a:off x="2406093" y="3678038"/>
              <a:ext cx="485407" cy="85374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6" name="Rectangle 38"/>
            <p:cNvSpPr>
              <a:spLocks noChangeArrowheads="1"/>
            </p:cNvSpPr>
            <p:nvPr/>
          </p:nvSpPr>
          <p:spPr bwMode="auto">
            <a:xfrm>
              <a:off x="2045583" y="4347614"/>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sp>
          <p:nvSpPr>
            <p:cNvPr id="77" name="Rectangle 39"/>
            <p:cNvSpPr>
              <a:spLocks noChangeArrowheads="1"/>
            </p:cNvSpPr>
            <p:nvPr/>
          </p:nvSpPr>
          <p:spPr bwMode="auto">
            <a:xfrm>
              <a:off x="1146573" y="434761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sp>
          <p:nvSpPr>
            <p:cNvPr id="78" name="Rectangle 38"/>
            <p:cNvSpPr>
              <a:spLocks noChangeArrowheads="1"/>
            </p:cNvSpPr>
            <p:nvPr/>
          </p:nvSpPr>
          <p:spPr bwMode="auto">
            <a:xfrm>
              <a:off x="3751519" y="4347614"/>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79" name="Rectangle 39"/>
            <p:cNvSpPr>
              <a:spLocks noChangeArrowheads="1"/>
            </p:cNvSpPr>
            <p:nvPr/>
          </p:nvSpPr>
          <p:spPr bwMode="auto">
            <a:xfrm>
              <a:off x="2852509" y="434761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cxnSp>
          <p:nvCxnSpPr>
            <p:cNvPr id="80" name="AutoShape 64"/>
            <p:cNvCxnSpPr>
              <a:cxnSpLocks noChangeShapeType="1"/>
            </p:cNvCxnSpPr>
            <p:nvPr/>
          </p:nvCxnSpPr>
          <p:spPr bwMode="auto">
            <a:xfrm rot="16200000" flipV="1">
              <a:off x="2809556" y="3229311"/>
              <a:ext cx="485407" cy="175119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 name="AutoShape 65"/>
            <p:cNvCxnSpPr>
              <a:cxnSpLocks noChangeShapeType="1"/>
            </p:cNvCxnSpPr>
            <p:nvPr/>
          </p:nvCxnSpPr>
          <p:spPr bwMode="auto">
            <a:xfrm rot="16200000" flipV="1">
              <a:off x="2360053" y="3678815"/>
              <a:ext cx="485405" cy="85218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 name="AutoShape 66"/>
            <p:cNvCxnSpPr>
              <a:cxnSpLocks noChangeShapeType="1"/>
            </p:cNvCxnSpPr>
            <p:nvPr/>
          </p:nvCxnSpPr>
          <p:spPr bwMode="auto">
            <a:xfrm rot="5400000" flipH="1" flipV="1">
              <a:off x="2809557" y="4081500"/>
              <a:ext cx="485405" cy="4682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 name="AutoShape 67"/>
            <p:cNvCxnSpPr>
              <a:cxnSpLocks noChangeShapeType="1"/>
            </p:cNvCxnSpPr>
            <p:nvPr/>
          </p:nvCxnSpPr>
          <p:spPr bwMode="auto">
            <a:xfrm rot="16200000" flipV="1">
              <a:off x="3259061" y="3678817"/>
              <a:ext cx="485407" cy="852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4" name="AutoShape 17"/>
            <p:cNvCxnSpPr>
              <a:cxnSpLocks noChangeShapeType="1"/>
            </p:cNvCxnSpPr>
            <p:nvPr/>
          </p:nvCxnSpPr>
          <p:spPr bwMode="auto">
            <a:xfrm rot="5400000" flipH="1" flipV="1">
              <a:off x="5798361" y="2058730"/>
              <a:ext cx="313090" cy="16286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5" name="AutoShape 17"/>
            <p:cNvCxnSpPr>
              <a:cxnSpLocks noChangeShapeType="1"/>
            </p:cNvCxnSpPr>
            <p:nvPr/>
          </p:nvCxnSpPr>
          <p:spPr bwMode="auto">
            <a:xfrm rot="16200000" flipV="1">
              <a:off x="5645962" y="2069199"/>
              <a:ext cx="313089" cy="14193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6" name="AutoShape 17"/>
            <p:cNvCxnSpPr>
              <a:cxnSpLocks noChangeShapeType="1"/>
            </p:cNvCxnSpPr>
            <p:nvPr/>
          </p:nvCxnSpPr>
          <p:spPr bwMode="auto">
            <a:xfrm rot="5400000">
              <a:off x="5712636" y="2134931"/>
              <a:ext cx="322615" cy="94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 name="AutoShape 17"/>
            <p:cNvCxnSpPr>
              <a:cxnSpLocks noChangeShapeType="1"/>
            </p:cNvCxnSpPr>
            <p:nvPr/>
          </p:nvCxnSpPr>
          <p:spPr bwMode="auto">
            <a:xfrm rot="5400000" flipH="1" flipV="1">
              <a:off x="3065511" y="2052482"/>
              <a:ext cx="330905" cy="1575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8" name="AutoShape 17"/>
            <p:cNvCxnSpPr>
              <a:cxnSpLocks noChangeShapeType="1"/>
            </p:cNvCxnSpPr>
            <p:nvPr/>
          </p:nvCxnSpPr>
          <p:spPr bwMode="auto">
            <a:xfrm rot="16200000" flipV="1">
              <a:off x="2913112" y="2057632"/>
              <a:ext cx="330904" cy="1472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9" name="AutoShape 17"/>
            <p:cNvCxnSpPr>
              <a:cxnSpLocks noChangeShapeType="1"/>
            </p:cNvCxnSpPr>
            <p:nvPr/>
          </p:nvCxnSpPr>
          <p:spPr bwMode="auto">
            <a:xfrm rot="5400000">
              <a:off x="2983909" y="2127799"/>
              <a:ext cx="337190" cy="63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0" name="Rectangle 25"/>
            <p:cNvSpPr>
              <a:spLocks noChangeArrowheads="1"/>
            </p:cNvSpPr>
            <p:nvPr/>
          </p:nvSpPr>
          <p:spPr bwMode="auto">
            <a:xfrm>
              <a:off x="6796945" y="3595381"/>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91" name="Rectangle 26"/>
            <p:cNvSpPr>
              <a:spLocks noChangeArrowheads="1"/>
            </p:cNvSpPr>
            <p:nvPr/>
          </p:nvSpPr>
          <p:spPr bwMode="auto">
            <a:xfrm>
              <a:off x="5897935" y="3595381"/>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cxnSp>
          <p:nvCxnSpPr>
            <p:cNvPr id="92" name="AutoShape 59"/>
            <p:cNvCxnSpPr>
              <a:cxnSpLocks noChangeShapeType="1"/>
            </p:cNvCxnSpPr>
            <p:nvPr/>
          </p:nvCxnSpPr>
          <p:spPr bwMode="auto">
            <a:xfrm rot="5400000" flipH="1" flipV="1">
              <a:off x="5901583" y="3418655"/>
              <a:ext cx="349419" cy="403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 name="AutoShape 60"/>
            <p:cNvCxnSpPr>
              <a:cxnSpLocks noChangeShapeType="1"/>
            </p:cNvCxnSpPr>
            <p:nvPr/>
          </p:nvCxnSpPr>
          <p:spPr bwMode="auto">
            <a:xfrm rot="16200000" flipV="1">
              <a:off x="6351089" y="2973184"/>
              <a:ext cx="349419" cy="8949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4" name="AutoShape 61"/>
            <p:cNvCxnSpPr>
              <a:cxnSpLocks noChangeShapeType="1"/>
            </p:cNvCxnSpPr>
            <p:nvPr/>
          </p:nvCxnSpPr>
          <p:spPr bwMode="auto">
            <a:xfrm rot="16200000" flipV="1">
              <a:off x="6796916" y="3419012"/>
              <a:ext cx="349419" cy="332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5" name="AutoShape 62"/>
            <p:cNvCxnSpPr>
              <a:cxnSpLocks noChangeShapeType="1"/>
            </p:cNvCxnSpPr>
            <p:nvPr/>
          </p:nvCxnSpPr>
          <p:spPr bwMode="auto">
            <a:xfrm rot="5400000" flipH="1" flipV="1">
              <a:off x="6347411" y="2972827"/>
              <a:ext cx="349419" cy="89569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6" name="AutoShape 63"/>
            <p:cNvCxnSpPr>
              <a:cxnSpLocks noChangeShapeType="1"/>
            </p:cNvCxnSpPr>
            <p:nvPr/>
          </p:nvCxnSpPr>
          <p:spPr bwMode="auto">
            <a:xfrm>
              <a:off x="6250614" y="3716744"/>
              <a:ext cx="54633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7" name="AutoShape 64"/>
            <p:cNvCxnSpPr>
              <a:cxnSpLocks noChangeShapeType="1"/>
            </p:cNvCxnSpPr>
            <p:nvPr/>
          </p:nvCxnSpPr>
          <p:spPr bwMode="auto">
            <a:xfrm rot="5400000" flipH="1" flipV="1">
              <a:off x="5854205" y="3204432"/>
              <a:ext cx="485405" cy="17527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8" name="AutoShape 65"/>
            <p:cNvCxnSpPr>
              <a:cxnSpLocks noChangeShapeType="1"/>
            </p:cNvCxnSpPr>
            <p:nvPr/>
          </p:nvCxnSpPr>
          <p:spPr bwMode="auto">
            <a:xfrm rot="5400000" flipH="1" flipV="1">
              <a:off x="5404699" y="3653937"/>
              <a:ext cx="485405" cy="85374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9" name="AutoShape 66"/>
            <p:cNvCxnSpPr>
              <a:cxnSpLocks noChangeShapeType="1"/>
            </p:cNvCxnSpPr>
            <p:nvPr/>
          </p:nvCxnSpPr>
          <p:spPr bwMode="auto">
            <a:xfrm rot="16200000" flipV="1">
              <a:off x="5854203" y="4058179"/>
              <a:ext cx="485407" cy="452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0" name="AutoShape 67"/>
            <p:cNvCxnSpPr>
              <a:cxnSpLocks noChangeShapeType="1"/>
            </p:cNvCxnSpPr>
            <p:nvPr/>
          </p:nvCxnSpPr>
          <p:spPr bwMode="auto">
            <a:xfrm rot="5400000" flipH="1" flipV="1">
              <a:off x="6303708" y="3653938"/>
              <a:ext cx="485407" cy="85374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1" name="Rectangle 38"/>
            <p:cNvSpPr>
              <a:spLocks noChangeArrowheads="1"/>
            </p:cNvSpPr>
            <p:nvPr/>
          </p:nvSpPr>
          <p:spPr bwMode="auto">
            <a:xfrm>
              <a:off x="5943198" y="4323514"/>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102" name="Rectangle 39"/>
            <p:cNvSpPr>
              <a:spLocks noChangeArrowheads="1"/>
            </p:cNvSpPr>
            <p:nvPr/>
          </p:nvSpPr>
          <p:spPr bwMode="auto">
            <a:xfrm>
              <a:off x="5044188" y="432351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a:t>S</a:t>
              </a:r>
            </a:p>
          </p:txBody>
        </p:sp>
        <p:sp>
          <p:nvSpPr>
            <p:cNvPr id="103" name="Rectangle 38"/>
            <p:cNvSpPr>
              <a:spLocks noChangeArrowheads="1"/>
            </p:cNvSpPr>
            <p:nvPr/>
          </p:nvSpPr>
          <p:spPr bwMode="auto">
            <a:xfrm>
              <a:off x="7649134" y="4323514"/>
              <a:ext cx="352680" cy="242724"/>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sp>
          <p:nvSpPr>
            <p:cNvPr id="104" name="Rectangle 39"/>
            <p:cNvSpPr>
              <a:spLocks noChangeArrowheads="1"/>
            </p:cNvSpPr>
            <p:nvPr/>
          </p:nvSpPr>
          <p:spPr bwMode="auto">
            <a:xfrm>
              <a:off x="6750124" y="4323512"/>
              <a:ext cx="352680" cy="242726"/>
            </a:xfrm>
            <a:prstGeom prst="rect">
              <a:avLst/>
            </a:prstGeom>
            <a:ln>
              <a:headEnd/>
              <a:tailEnd/>
            </a:ln>
            <a:scene3d>
              <a:camera prst="orthographicFront">
                <a:rot lat="0" lon="0" rev="0"/>
              </a:camera>
              <a:lightRig rig="threePt" dir="t">
                <a:rot lat="0" lon="0" rev="1200000"/>
              </a:lightRig>
            </a:scene3d>
            <a:sp3d prstMaterial="plastic">
              <a:bevelT w="63500" h="25400"/>
            </a:sp3d>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1600" dirty="0"/>
                <a:t>S</a:t>
              </a:r>
            </a:p>
          </p:txBody>
        </p:sp>
        <p:cxnSp>
          <p:nvCxnSpPr>
            <p:cNvPr id="105" name="AutoShape 64"/>
            <p:cNvCxnSpPr>
              <a:cxnSpLocks noChangeShapeType="1"/>
            </p:cNvCxnSpPr>
            <p:nvPr/>
          </p:nvCxnSpPr>
          <p:spPr bwMode="auto">
            <a:xfrm rot="16200000" flipV="1">
              <a:off x="6707171" y="3205211"/>
              <a:ext cx="485407" cy="175119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6" name="AutoShape 65"/>
            <p:cNvCxnSpPr>
              <a:cxnSpLocks noChangeShapeType="1"/>
            </p:cNvCxnSpPr>
            <p:nvPr/>
          </p:nvCxnSpPr>
          <p:spPr bwMode="auto">
            <a:xfrm rot="16200000" flipV="1">
              <a:off x="6257668" y="3654715"/>
              <a:ext cx="485405" cy="85218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7" name="AutoShape 66"/>
            <p:cNvCxnSpPr>
              <a:cxnSpLocks noChangeShapeType="1"/>
            </p:cNvCxnSpPr>
            <p:nvPr/>
          </p:nvCxnSpPr>
          <p:spPr bwMode="auto">
            <a:xfrm rot="5400000" flipH="1" flipV="1">
              <a:off x="6707172" y="4057400"/>
              <a:ext cx="485405" cy="4682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8" name="AutoShape 67"/>
            <p:cNvCxnSpPr>
              <a:cxnSpLocks noChangeShapeType="1"/>
            </p:cNvCxnSpPr>
            <p:nvPr/>
          </p:nvCxnSpPr>
          <p:spPr bwMode="auto">
            <a:xfrm rot="16200000" flipV="1">
              <a:off x="7156676" y="3654717"/>
              <a:ext cx="485407" cy="8521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109" name="AutoShape 82"/>
          <p:cNvSpPr>
            <a:spLocks noChangeArrowheads="1"/>
          </p:cNvSpPr>
          <p:nvPr/>
        </p:nvSpPr>
        <p:spPr bwMode="auto">
          <a:xfrm rot="16171351">
            <a:off x="8661417" y="5502039"/>
            <a:ext cx="472701" cy="299670"/>
          </a:xfrm>
          <a:prstGeom prst="flowChartPredefinedProcess">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defRPr/>
            </a:pPr>
            <a:r>
              <a:rPr lang="en-US" sz="1600"/>
              <a:t>A</a:t>
            </a:r>
          </a:p>
        </p:txBody>
      </p:sp>
      <p:sp>
        <p:nvSpPr>
          <p:cNvPr id="110" name="AutoShape 82"/>
          <p:cNvSpPr>
            <a:spLocks noChangeArrowheads="1"/>
          </p:cNvSpPr>
          <p:nvPr/>
        </p:nvSpPr>
        <p:spPr bwMode="auto">
          <a:xfrm rot="16171351">
            <a:off x="6955241" y="5501582"/>
            <a:ext cx="472701" cy="299670"/>
          </a:xfrm>
          <a:prstGeom prst="flowChartPredefinedProcess">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defRPr/>
            </a:pPr>
            <a:r>
              <a:rPr lang="en-US" sz="1600" dirty="0"/>
              <a:t>A</a:t>
            </a:r>
          </a:p>
        </p:txBody>
      </p:sp>
      <p:sp>
        <p:nvSpPr>
          <p:cNvPr id="111" name="AutoShape 82"/>
          <p:cNvSpPr>
            <a:spLocks noChangeArrowheads="1"/>
          </p:cNvSpPr>
          <p:nvPr/>
        </p:nvSpPr>
        <p:spPr bwMode="auto">
          <a:xfrm rot="16171351">
            <a:off x="4418982" y="5525967"/>
            <a:ext cx="472701" cy="299670"/>
          </a:xfrm>
          <a:prstGeom prst="flowChartPredefinedProcess">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defRPr/>
            </a:pPr>
            <a:r>
              <a:rPr lang="en-US" sz="1600"/>
              <a:t>A</a:t>
            </a:r>
          </a:p>
        </p:txBody>
      </p:sp>
      <p:sp>
        <p:nvSpPr>
          <p:cNvPr id="112" name="AutoShape 82"/>
          <p:cNvSpPr>
            <a:spLocks noChangeArrowheads="1"/>
          </p:cNvSpPr>
          <p:nvPr/>
        </p:nvSpPr>
        <p:spPr bwMode="auto">
          <a:xfrm rot="16171351">
            <a:off x="3056760" y="5526706"/>
            <a:ext cx="472701" cy="299670"/>
          </a:xfrm>
          <a:prstGeom prst="flowChartPredefinedProcess">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defRPr/>
            </a:pPr>
            <a:r>
              <a:rPr lang="en-US" sz="1600"/>
              <a:t>A</a:t>
            </a:r>
          </a:p>
        </p:txBody>
      </p:sp>
      <p:sp>
        <p:nvSpPr>
          <p:cNvPr id="113" name="AutoShape 82"/>
          <p:cNvSpPr>
            <a:spLocks noChangeArrowheads="1"/>
          </p:cNvSpPr>
          <p:nvPr/>
        </p:nvSpPr>
        <p:spPr bwMode="auto">
          <a:xfrm rot="16171351">
            <a:off x="9214779" y="5502951"/>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14" name="AutoShape 82"/>
          <p:cNvSpPr>
            <a:spLocks noChangeArrowheads="1"/>
          </p:cNvSpPr>
          <p:nvPr/>
        </p:nvSpPr>
        <p:spPr bwMode="auto">
          <a:xfrm rot="16171351">
            <a:off x="7508311" y="5502951"/>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15" name="AutoShape 82"/>
          <p:cNvSpPr>
            <a:spLocks noChangeArrowheads="1"/>
          </p:cNvSpPr>
          <p:nvPr/>
        </p:nvSpPr>
        <p:spPr bwMode="auto">
          <a:xfrm rot="16171351">
            <a:off x="4765611" y="5524724"/>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16" name="AutoShape 82"/>
          <p:cNvSpPr>
            <a:spLocks noChangeArrowheads="1"/>
          </p:cNvSpPr>
          <p:nvPr/>
        </p:nvSpPr>
        <p:spPr bwMode="auto">
          <a:xfrm rot="16171351">
            <a:off x="3611924" y="5526804"/>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17" name="AutoShape 82"/>
          <p:cNvSpPr>
            <a:spLocks noChangeArrowheads="1"/>
          </p:cNvSpPr>
          <p:nvPr/>
        </p:nvSpPr>
        <p:spPr bwMode="auto">
          <a:xfrm rot="16171351">
            <a:off x="8312471" y="5502951"/>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a:t>A</a:t>
            </a:r>
          </a:p>
        </p:txBody>
      </p:sp>
      <p:sp>
        <p:nvSpPr>
          <p:cNvPr id="118" name="AutoShape 82"/>
          <p:cNvSpPr>
            <a:spLocks noChangeArrowheads="1"/>
          </p:cNvSpPr>
          <p:nvPr/>
        </p:nvSpPr>
        <p:spPr bwMode="auto">
          <a:xfrm rot="16171351">
            <a:off x="6609732" y="5501046"/>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dirty="0"/>
              <a:t>A</a:t>
            </a:r>
          </a:p>
        </p:txBody>
      </p:sp>
      <p:sp>
        <p:nvSpPr>
          <p:cNvPr id="119" name="AutoShape 82"/>
          <p:cNvSpPr>
            <a:spLocks noChangeArrowheads="1"/>
          </p:cNvSpPr>
          <p:nvPr/>
        </p:nvSpPr>
        <p:spPr bwMode="auto">
          <a:xfrm rot="16171351">
            <a:off x="5315617" y="5526230"/>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a:t>A</a:t>
            </a:r>
          </a:p>
        </p:txBody>
      </p:sp>
      <p:sp>
        <p:nvSpPr>
          <p:cNvPr id="120" name="AutoShape 82"/>
          <p:cNvSpPr>
            <a:spLocks noChangeArrowheads="1"/>
          </p:cNvSpPr>
          <p:nvPr/>
        </p:nvSpPr>
        <p:spPr bwMode="auto">
          <a:xfrm rot="16171351">
            <a:off x="2710116" y="5528709"/>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a:t>A</a:t>
            </a:r>
          </a:p>
        </p:txBody>
      </p:sp>
      <p:sp>
        <p:nvSpPr>
          <p:cNvPr id="121" name="AutoShape 82"/>
          <p:cNvSpPr>
            <a:spLocks noChangeArrowheads="1"/>
          </p:cNvSpPr>
          <p:nvPr/>
        </p:nvSpPr>
        <p:spPr bwMode="auto">
          <a:xfrm rot="16171351">
            <a:off x="3055798" y="5523790"/>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dirty="0"/>
              <a:t>A</a:t>
            </a:r>
          </a:p>
        </p:txBody>
      </p:sp>
      <p:sp>
        <p:nvSpPr>
          <p:cNvPr id="122" name="AutoShape 82"/>
          <p:cNvSpPr>
            <a:spLocks noChangeArrowheads="1"/>
          </p:cNvSpPr>
          <p:nvPr/>
        </p:nvSpPr>
        <p:spPr bwMode="auto">
          <a:xfrm rot="16171351">
            <a:off x="6955646" y="5496494"/>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a:t>A</a:t>
            </a:r>
          </a:p>
        </p:txBody>
      </p:sp>
      <p:sp>
        <p:nvSpPr>
          <p:cNvPr id="123" name="AutoShape 82"/>
          <p:cNvSpPr>
            <a:spLocks noChangeArrowheads="1"/>
          </p:cNvSpPr>
          <p:nvPr/>
        </p:nvSpPr>
        <p:spPr bwMode="auto">
          <a:xfrm rot="16171351">
            <a:off x="7501493" y="5505808"/>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a:t>A</a:t>
            </a:r>
          </a:p>
        </p:txBody>
      </p:sp>
      <p:sp>
        <p:nvSpPr>
          <p:cNvPr id="124" name="AutoShape 82"/>
          <p:cNvSpPr>
            <a:spLocks noChangeArrowheads="1"/>
          </p:cNvSpPr>
          <p:nvPr/>
        </p:nvSpPr>
        <p:spPr bwMode="auto">
          <a:xfrm rot="16171351">
            <a:off x="8659342" y="5496494"/>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a:t>A</a:t>
            </a:r>
          </a:p>
        </p:txBody>
      </p:sp>
      <p:sp>
        <p:nvSpPr>
          <p:cNvPr id="125" name="AutoShape 82"/>
          <p:cNvSpPr>
            <a:spLocks noChangeArrowheads="1"/>
          </p:cNvSpPr>
          <p:nvPr/>
        </p:nvSpPr>
        <p:spPr bwMode="auto">
          <a:xfrm rot="16171351">
            <a:off x="9214350" y="5502182"/>
            <a:ext cx="472701" cy="299670"/>
          </a:xfrm>
          <a:prstGeom prst="flowChartPredefinedProcess">
            <a:avLst/>
          </a:prstGeom>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r>
              <a:rPr lang="en-US" sz="1600"/>
              <a:t>A</a:t>
            </a:r>
          </a:p>
        </p:txBody>
      </p:sp>
      <p:sp>
        <p:nvSpPr>
          <p:cNvPr id="126" name="AutoShape 82"/>
          <p:cNvSpPr>
            <a:spLocks noChangeArrowheads="1"/>
          </p:cNvSpPr>
          <p:nvPr/>
        </p:nvSpPr>
        <p:spPr bwMode="auto">
          <a:xfrm rot="16171351">
            <a:off x="5314502" y="5530614"/>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27" name="AutoShape 82"/>
          <p:cNvSpPr>
            <a:spLocks noChangeArrowheads="1"/>
          </p:cNvSpPr>
          <p:nvPr/>
        </p:nvSpPr>
        <p:spPr bwMode="auto">
          <a:xfrm rot="16171351">
            <a:off x="6601942" y="5505808"/>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28" name="AutoShape 82"/>
          <p:cNvSpPr>
            <a:spLocks noChangeArrowheads="1"/>
          </p:cNvSpPr>
          <p:nvPr/>
        </p:nvSpPr>
        <p:spPr bwMode="auto">
          <a:xfrm rot="16171351">
            <a:off x="9214350" y="5503318"/>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dirty="0"/>
              <a:t>A</a:t>
            </a:r>
          </a:p>
        </p:txBody>
      </p:sp>
      <p:sp>
        <p:nvSpPr>
          <p:cNvPr id="129" name="AutoShape 82"/>
          <p:cNvSpPr>
            <a:spLocks noChangeArrowheads="1"/>
          </p:cNvSpPr>
          <p:nvPr/>
        </p:nvSpPr>
        <p:spPr bwMode="auto">
          <a:xfrm rot="16171351">
            <a:off x="6954445" y="5503318"/>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30" name="AutoShape 82"/>
          <p:cNvSpPr>
            <a:spLocks noChangeArrowheads="1"/>
          </p:cNvSpPr>
          <p:nvPr/>
        </p:nvSpPr>
        <p:spPr bwMode="auto">
          <a:xfrm rot="16171351">
            <a:off x="8660478" y="5496494"/>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31" name="AutoShape 82"/>
          <p:cNvSpPr>
            <a:spLocks noChangeArrowheads="1"/>
          </p:cNvSpPr>
          <p:nvPr/>
        </p:nvSpPr>
        <p:spPr bwMode="auto">
          <a:xfrm rot="16171351">
            <a:off x="7501493" y="5510142"/>
            <a:ext cx="472701" cy="299670"/>
          </a:xfrm>
          <a:prstGeom prst="flowChartPredefinedProcess">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defRPr/>
            </a:pPr>
            <a:r>
              <a:rPr lang="en-US" sz="1600"/>
              <a:t>A</a:t>
            </a:r>
          </a:p>
        </p:txBody>
      </p:sp>
      <p:sp>
        <p:nvSpPr>
          <p:cNvPr id="132" name="AutoShape 82"/>
          <p:cNvSpPr>
            <a:spLocks noChangeArrowheads="1"/>
          </p:cNvSpPr>
          <p:nvPr/>
        </p:nvSpPr>
        <p:spPr bwMode="auto">
          <a:xfrm rot="16171351">
            <a:off x="8313598" y="5512632"/>
            <a:ext cx="472701" cy="299670"/>
          </a:xfrm>
          <a:prstGeom prst="flowChartPredefinedProcess">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pPr>
              <a:defRPr/>
            </a:pPr>
            <a:r>
              <a:rPr lang="en-US" sz="1600"/>
              <a:t>A</a:t>
            </a:r>
          </a:p>
        </p:txBody>
      </p:sp>
      <p:sp>
        <p:nvSpPr>
          <p:cNvPr id="133" name="AutoShape 82"/>
          <p:cNvSpPr>
            <a:spLocks noChangeArrowheads="1"/>
          </p:cNvSpPr>
          <p:nvPr/>
        </p:nvSpPr>
        <p:spPr bwMode="auto">
          <a:xfrm rot="16171351">
            <a:off x="7503830" y="5503318"/>
            <a:ext cx="472701" cy="299670"/>
          </a:xfrm>
          <a:prstGeom prst="flowChartPredefinedProcess">
            <a:avLst/>
          </a:prstGeom>
          <a:ln>
            <a:headEnd/>
            <a:tailEnd/>
          </a:ln>
        </p:spPr>
        <p:style>
          <a:lnRef idx="0">
            <a:schemeClr val="accent5"/>
          </a:lnRef>
          <a:fillRef idx="3">
            <a:schemeClr val="accent5"/>
          </a:fillRef>
          <a:effectRef idx="3">
            <a:schemeClr val="accent5"/>
          </a:effectRef>
          <a:fontRef idx="minor">
            <a:schemeClr val="lt1"/>
          </a:fontRef>
        </p:style>
        <p:txBody>
          <a:bodyPr vert="eaVert" wrap="none" anchor="ctr"/>
          <a:lstStyle/>
          <a:p>
            <a:pPr>
              <a:defRPr/>
            </a:pPr>
            <a:r>
              <a:rPr lang="en-US" sz="1600"/>
              <a:t>A</a:t>
            </a:r>
          </a:p>
        </p:txBody>
      </p:sp>
      <p:sp>
        <p:nvSpPr>
          <p:cNvPr id="134" name="Rectangle 21"/>
          <p:cNvSpPr>
            <a:spLocks noChangeArrowheads="1"/>
          </p:cNvSpPr>
          <p:nvPr/>
        </p:nvSpPr>
        <p:spPr bwMode="auto">
          <a:xfrm>
            <a:off x="5924097" y="3185433"/>
            <a:ext cx="622300" cy="523875"/>
          </a:xfrm>
          <a:prstGeom prst="rect">
            <a:avLst/>
          </a:prstGeom>
          <a:noFill/>
          <a:ln w="9525">
            <a:noFill/>
            <a:miter lim="800000"/>
            <a:headEnd/>
            <a:tailEnd/>
          </a:ln>
        </p:spPr>
        <p:txBody>
          <a:bodyPr wrap="none">
            <a:spAutoFit/>
          </a:bodyP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r>
              <a:rPr lang="en-US" altLang="en-US" sz="2800"/>
              <a:t>. . .</a:t>
            </a:r>
            <a:endParaRPr lang="en-US" altLang="en-US" sz="2800">
              <a:latin typeface="Arial" panose="020B0604020202020204" pitchFamily="34" charset="0"/>
            </a:endParaRPr>
          </a:p>
        </p:txBody>
      </p:sp>
      <p:sp>
        <p:nvSpPr>
          <p:cNvPr id="2" name="Rectangle 1"/>
          <p:cNvSpPr/>
          <p:nvPr/>
        </p:nvSpPr>
        <p:spPr>
          <a:xfrm>
            <a:off x="174172" y="6096137"/>
            <a:ext cx="6096000" cy="646331"/>
          </a:xfrm>
          <a:prstGeom prst="rect">
            <a:avLst/>
          </a:prstGeom>
        </p:spPr>
        <p:txBody>
          <a:bodyPr>
            <a:spAutoFit/>
          </a:bodyPr>
          <a:lstStyle/>
          <a:p>
            <a:r>
              <a:rPr lang="en-US" u="sng" dirty="0">
                <a:solidFill>
                  <a:srgbClr val="0000EE"/>
                </a:solidFill>
                <a:latin typeface="Century Gothic" panose="020B0502020202020204" pitchFamily="34" charset="0"/>
                <a:hlinkClick r:id="rId3"/>
              </a:rPr>
              <a:t>VL2: A Scalable and Flexible Data Center Network</a:t>
            </a:r>
            <a:r>
              <a:rPr lang="en-US" dirty="0">
                <a:solidFill>
                  <a:srgbClr val="000000"/>
                </a:solidFill>
                <a:latin typeface="Century Gothic" panose="020B0502020202020204" pitchFamily="34" charset="0"/>
              </a:rPr>
              <a:t> (Greenberg et al, SIGCOMM 2009)</a:t>
            </a:r>
            <a:endParaRPr lang="en-US" dirty="0"/>
          </a:p>
        </p:txBody>
      </p:sp>
    </p:spTree>
    <p:extLst>
      <p:ext uri="{BB962C8B-B14F-4D97-AF65-F5344CB8AC3E}">
        <p14:creationId xmlns:p14="http://schemas.microsoft.com/office/powerpoint/2010/main" val="106365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2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2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2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1"/>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9" grpId="0"/>
      <p:bldP spid="1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normAutofit/>
          </a:bodyPr>
          <a:lstStyle/>
          <a:p>
            <a:r>
              <a:rPr lang="en-US" dirty="0" smtClean="0"/>
              <a:t>Summary of Course </a:t>
            </a:r>
          </a:p>
          <a:p>
            <a:pPr lvl="1"/>
            <a:r>
              <a:rPr lang="en-US" dirty="0" smtClean="0"/>
              <a:t>What we learned? </a:t>
            </a:r>
          </a:p>
          <a:p>
            <a:pPr lvl="1"/>
            <a:r>
              <a:rPr lang="en-US" dirty="0" smtClean="0"/>
              <a:t>What are the main concepts to take away? </a:t>
            </a:r>
          </a:p>
          <a:p>
            <a:r>
              <a:rPr lang="en-US" dirty="0" smtClean="0"/>
              <a:t>Final Project </a:t>
            </a:r>
          </a:p>
          <a:p>
            <a:pPr lvl="1"/>
            <a:r>
              <a:rPr lang="en-US" dirty="0" smtClean="0"/>
              <a:t>Poster Format</a:t>
            </a:r>
          </a:p>
          <a:p>
            <a:pPr lvl="1"/>
            <a:r>
              <a:rPr lang="en-US" dirty="0" smtClean="0"/>
              <a:t>Paper Format</a:t>
            </a:r>
          </a:p>
          <a:p>
            <a:pPr lvl="1"/>
            <a:r>
              <a:rPr lang="en-US" dirty="0" smtClean="0"/>
              <a:t>Grading </a:t>
            </a:r>
          </a:p>
          <a:p>
            <a:r>
              <a:rPr lang="en-US" dirty="0" smtClean="0"/>
              <a:t>Next Steps </a:t>
            </a:r>
          </a:p>
          <a:p>
            <a:endParaRPr lang="en-US" dirty="0"/>
          </a:p>
        </p:txBody>
      </p:sp>
    </p:spTree>
    <p:extLst>
      <p:ext uri="{BB962C8B-B14F-4D97-AF65-F5344CB8AC3E}">
        <p14:creationId xmlns:p14="http://schemas.microsoft.com/office/powerpoint/2010/main" val="1584598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smtClean="0">
                <a:latin typeface="Arial" panose="020B0604020202020204" pitchFamily="34" charset="0"/>
                <a:cs typeface="Arial" panose="020B0604020202020204" pitchFamily="34" charset="0"/>
              </a:rPr>
              <a:t>VL2 Overview: Goals and Solutions</a:t>
            </a:r>
            <a:endParaRPr lang="en-US" sz="4000" dirty="0">
              <a:latin typeface="Arial" panose="020B0604020202020204" pitchFamily="34" charset="0"/>
              <a:cs typeface="Arial" panose="020B0604020202020204" pitchFamily="34" charset="0"/>
            </a:endParaRPr>
          </a:p>
        </p:txBody>
      </p:sp>
      <p:sp>
        <p:nvSpPr>
          <p:cNvPr id="4" name="Rounded Rectangle 3"/>
          <p:cNvSpPr/>
          <p:nvPr/>
        </p:nvSpPr>
        <p:spPr>
          <a:xfrm>
            <a:off x="7303383" y="1373953"/>
            <a:ext cx="4275345" cy="4751424"/>
          </a:xfrm>
          <a:prstGeom prst="roundRect">
            <a:avLst>
              <a:gd name="adj" fmla="val 376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sz="2600" dirty="0">
                <a:solidFill>
                  <a:schemeClr val="tx1"/>
                </a:solidFill>
              </a:rPr>
              <a:t>Solution</a:t>
            </a:r>
          </a:p>
        </p:txBody>
      </p:sp>
      <p:sp>
        <p:nvSpPr>
          <p:cNvPr id="5" name="Rounded Rectangle 4"/>
          <p:cNvSpPr/>
          <p:nvPr/>
        </p:nvSpPr>
        <p:spPr>
          <a:xfrm>
            <a:off x="3649587" y="1357404"/>
            <a:ext cx="3563211" cy="4767973"/>
          </a:xfrm>
          <a:prstGeom prst="roundRect">
            <a:avLst>
              <a:gd name="adj" fmla="val 34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sz="2600" dirty="0">
                <a:solidFill>
                  <a:schemeClr val="tx1"/>
                </a:solidFill>
              </a:rPr>
              <a:t>Approach</a:t>
            </a:r>
          </a:p>
        </p:txBody>
      </p:sp>
      <p:sp>
        <p:nvSpPr>
          <p:cNvPr id="6" name="Rounded Rectangle 5"/>
          <p:cNvSpPr/>
          <p:nvPr/>
        </p:nvSpPr>
        <p:spPr>
          <a:xfrm>
            <a:off x="687410" y="1373953"/>
            <a:ext cx="2867025" cy="4751424"/>
          </a:xfrm>
          <a:prstGeom prst="roundRect">
            <a:avLst>
              <a:gd name="adj" fmla="val 41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r>
              <a:rPr lang="en-US" sz="2600" dirty="0">
                <a:solidFill>
                  <a:schemeClr val="tx1"/>
                </a:solidFill>
              </a:rPr>
              <a:t>Objective</a:t>
            </a:r>
          </a:p>
        </p:txBody>
      </p:sp>
      <p:sp>
        <p:nvSpPr>
          <p:cNvPr id="7" name="Rounded Rectangle 6"/>
          <p:cNvSpPr>
            <a:spLocks noChangeArrowheads="1"/>
          </p:cNvSpPr>
          <p:nvPr/>
        </p:nvSpPr>
        <p:spPr bwMode="auto">
          <a:xfrm>
            <a:off x="755672" y="1849637"/>
            <a:ext cx="2732088" cy="1209675"/>
          </a:xfrm>
          <a:prstGeom prst="roundRect">
            <a:avLst>
              <a:gd name="adj" fmla="val 13648"/>
            </a:avLst>
          </a:prstGeom>
          <a:solidFill>
            <a:srgbClr val="33CC33"/>
          </a:solidFill>
          <a:ln w="9525">
            <a:solidFill>
              <a:srgbClr val="F9F9F9"/>
            </a:solidFill>
            <a:round/>
            <a:headEnd/>
            <a:tailEnd/>
          </a:ln>
          <a:effectLst>
            <a:outerShdw blurRad="40000" dist="23000" dir="5400000" rotWithShape="0">
              <a:srgbClr val="808080">
                <a:alpha val="34999"/>
              </a:srgbClr>
            </a:outerShdw>
          </a:effectLst>
        </p:spPr>
        <p:txBody>
          <a:bodyPr anchor="ctr"/>
          <a:lstStyle>
            <a:lvl1pPr marL="341313" indent="-287338" eaLnBrk="0" hangingPunct="0">
              <a:tabLst>
                <a:tab pos="347663" algn="l"/>
              </a:tabLst>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tabLst>
                <a:tab pos="347663" algn="l"/>
              </a:tabLst>
              <a:defRPr sz="2000" b="1">
                <a:solidFill>
                  <a:schemeClr val="tx1"/>
                </a:solidFill>
                <a:latin typeface="Helvetica" panose="020B0604020202020204" pitchFamily="34" charset="0"/>
                <a:cs typeface="Arial" panose="020B0604020202020204" pitchFamily="34" charset="0"/>
              </a:defRPr>
            </a:lvl2pPr>
            <a:lvl3pPr eaLnBrk="0" hangingPunct="0">
              <a:tabLst>
                <a:tab pos="347663" algn="l"/>
              </a:tabLst>
              <a:defRPr sz="2000" b="1">
                <a:solidFill>
                  <a:schemeClr val="tx1"/>
                </a:solidFill>
                <a:latin typeface="Helvetica" panose="020B0604020202020204" pitchFamily="34" charset="0"/>
                <a:cs typeface="Arial" panose="020B0604020202020204" pitchFamily="34" charset="0"/>
              </a:defRPr>
            </a:lvl3pPr>
            <a:lvl4pPr eaLnBrk="0" hangingPunct="0">
              <a:tabLst>
                <a:tab pos="347663" algn="l"/>
              </a:tabLst>
              <a:defRPr sz="2000" b="1">
                <a:solidFill>
                  <a:schemeClr val="tx1"/>
                </a:solidFill>
                <a:latin typeface="Helvetica" panose="020B0604020202020204" pitchFamily="34" charset="0"/>
                <a:cs typeface="Arial" panose="020B0604020202020204" pitchFamily="34" charset="0"/>
              </a:defRPr>
            </a:lvl4pPr>
            <a:lvl5pPr eaLnBrk="0" hangingPunct="0">
              <a:tabLst>
                <a:tab pos="347663" algn="l"/>
              </a:tabLst>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9pPr>
          </a:lstStyle>
          <a:p>
            <a:pPr eaLnBrk="1" hangingPunct="1">
              <a:lnSpc>
                <a:spcPts val="2600"/>
              </a:lnSpc>
            </a:pPr>
            <a:r>
              <a:rPr lang="en-US" altLang="en-US" dirty="0" smtClean="0">
                <a:solidFill>
                  <a:srgbClr val="FFFFFF"/>
                </a:solidFill>
                <a:latin typeface="Arial" panose="020B0604020202020204" pitchFamily="34" charset="0"/>
              </a:rPr>
              <a:t>1. </a:t>
            </a:r>
            <a:r>
              <a:rPr lang="en-US" altLang="en-US" dirty="0">
                <a:solidFill>
                  <a:srgbClr val="FFFFFF"/>
                </a:solidFill>
                <a:latin typeface="Arial" panose="020B0604020202020204" pitchFamily="34" charset="0"/>
              </a:rPr>
              <a:t>Uniform</a:t>
            </a:r>
            <a:br>
              <a:rPr lang="en-US" altLang="en-US" dirty="0">
                <a:solidFill>
                  <a:srgbClr val="FFFFFF"/>
                </a:solidFill>
                <a:latin typeface="Arial" panose="020B0604020202020204" pitchFamily="34" charset="0"/>
              </a:rPr>
            </a:br>
            <a:r>
              <a:rPr lang="en-US" altLang="en-US" dirty="0">
                <a:solidFill>
                  <a:srgbClr val="FFFFFF"/>
                </a:solidFill>
                <a:latin typeface="Arial" panose="020B0604020202020204" pitchFamily="34" charset="0"/>
              </a:rPr>
              <a:t>high capacity between servers</a:t>
            </a:r>
          </a:p>
        </p:txBody>
      </p:sp>
      <p:sp>
        <p:nvSpPr>
          <p:cNvPr id="8" name="Rounded Rectangle 7"/>
          <p:cNvSpPr/>
          <p:nvPr/>
        </p:nvSpPr>
        <p:spPr>
          <a:xfrm>
            <a:off x="3732577" y="3375173"/>
            <a:ext cx="3384319" cy="1110170"/>
          </a:xfrm>
          <a:prstGeom prst="roundRect">
            <a:avLst>
              <a:gd name="adj" fmla="val 14273"/>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lnSpc>
                <a:spcPts val="2600"/>
              </a:lnSpc>
            </a:pPr>
            <a:r>
              <a:rPr lang="en-US" altLang="en-US" dirty="0">
                <a:solidFill>
                  <a:srgbClr val="FFAF5F"/>
                </a:solidFill>
                <a:latin typeface="+mn-lt"/>
              </a:rPr>
              <a:t>Enforce hose model using existing mechanisms only</a:t>
            </a:r>
          </a:p>
        </p:txBody>
      </p:sp>
      <p:sp>
        <p:nvSpPr>
          <p:cNvPr id="9" name="Rounded Rectangle 8"/>
          <p:cNvSpPr/>
          <p:nvPr/>
        </p:nvSpPr>
        <p:spPr>
          <a:xfrm>
            <a:off x="3730744" y="4758078"/>
            <a:ext cx="3386152" cy="1125538"/>
          </a:xfrm>
          <a:prstGeom prst="roundRect">
            <a:avLst>
              <a:gd name="adj" fmla="val 13050"/>
            </a:avLst>
          </a:prstGeom>
          <a:ln w="57150">
            <a:solidFill>
              <a:srgbClr val="660066"/>
            </a:solidFill>
          </a:ln>
        </p:spPr>
        <p:style>
          <a:lnRef idx="2">
            <a:schemeClr val="accent4"/>
          </a:lnRef>
          <a:fillRef idx="1">
            <a:schemeClr val="lt1"/>
          </a:fillRef>
          <a:effectRef idx="0">
            <a:schemeClr val="accent4"/>
          </a:effectRef>
          <a:fontRef idx="minor">
            <a:schemeClr val="dk1"/>
          </a:fontRef>
        </p:style>
        <p:txBody>
          <a:bodyPr tIns="0" bIns="0" anchor="ct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eaLnBrk="1" hangingPunct="1">
              <a:lnSpc>
                <a:spcPts val="2600"/>
              </a:lnSpc>
            </a:pPr>
            <a:r>
              <a:rPr lang="en-US" altLang="en-US" dirty="0">
                <a:solidFill>
                  <a:srgbClr val="7030A0"/>
                </a:solidFill>
                <a:latin typeface="+mn-lt"/>
              </a:rPr>
              <a:t>Employ flat addressing</a:t>
            </a:r>
          </a:p>
        </p:txBody>
      </p:sp>
      <p:sp>
        <p:nvSpPr>
          <p:cNvPr id="10" name="Rounded Rectangle 9"/>
          <p:cNvSpPr>
            <a:spLocks noChangeArrowheads="1"/>
          </p:cNvSpPr>
          <p:nvPr/>
        </p:nvSpPr>
        <p:spPr bwMode="auto">
          <a:xfrm>
            <a:off x="766765" y="4786654"/>
            <a:ext cx="2730500" cy="1096962"/>
          </a:xfrm>
          <a:prstGeom prst="roundRect">
            <a:avLst>
              <a:gd name="adj" fmla="val 13801"/>
            </a:avLst>
          </a:prstGeom>
          <a:solidFill>
            <a:srgbClr val="660066"/>
          </a:solidFill>
          <a:ln w="9525">
            <a:solidFill>
              <a:srgbClr val="000000"/>
            </a:solidFill>
            <a:round/>
            <a:headEnd/>
            <a:tailEnd/>
          </a:ln>
          <a:effectLst>
            <a:outerShdw blurRad="40000" dist="23000" dir="5400000" rotWithShape="0">
              <a:srgbClr val="808080">
                <a:alpha val="34999"/>
              </a:srgbClr>
            </a:outerShdw>
          </a:effectLst>
        </p:spPr>
        <p:txBody>
          <a:bodyPr anchor="ctr"/>
          <a:lstStyle>
            <a:lvl1pPr marL="347663" indent="-293688" eaLnBrk="0" hangingPunct="0">
              <a:tabLst>
                <a:tab pos="347663" algn="l"/>
              </a:tabLst>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tabLst>
                <a:tab pos="347663" algn="l"/>
              </a:tabLst>
              <a:defRPr sz="2000" b="1">
                <a:solidFill>
                  <a:schemeClr val="tx1"/>
                </a:solidFill>
                <a:latin typeface="Helvetica" panose="020B0604020202020204" pitchFamily="34" charset="0"/>
                <a:cs typeface="Arial" panose="020B0604020202020204" pitchFamily="34" charset="0"/>
              </a:defRPr>
            </a:lvl2pPr>
            <a:lvl3pPr eaLnBrk="0" hangingPunct="0">
              <a:tabLst>
                <a:tab pos="347663" algn="l"/>
              </a:tabLst>
              <a:defRPr sz="2000" b="1">
                <a:solidFill>
                  <a:schemeClr val="tx1"/>
                </a:solidFill>
                <a:latin typeface="Helvetica" panose="020B0604020202020204" pitchFamily="34" charset="0"/>
                <a:cs typeface="Arial" panose="020B0604020202020204" pitchFamily="34" charset="0"/>
              </a:defRPr>
            </a:lvl3pPr>
            <a:lvl4pPr eaLnBrk="0" hangingPunct="0">
              <a:tabLst>
                <a:tab pos="347663" algn="l"/>
              </a:tabLst>
              <a:defRPr sz="2000" b="1">
                <a:solidFill>
                  <a:schemeClr val="tx1"/>
                </a:solidFill>
                <a:latin typeface="Helvetica" panose="020B0604020202020204" pitchFamily="34" charset="0"/>
                <a:cs typeface="Arial" panose="020B0604020202020204" pitchFamily="34" charset="0"/>
              </a:defRPr>
            </a:lvl4pPr>
            <a:lvl5pPr eaLnBrk="0" hangingPunct="0">
              <a:tabLst>
                <a:tab pos="347663" algn="l"/>
              </a:tabLst>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9pPr>
          </a:lstStyle>
          <a:p>
            <a:pPr eaLnBrk="1" hangingPunct="1">
              <a:lnSpc>
                <a:spcPts val="2600"/>
              </a:lnSpc>
            </a:pPr>
            <a:r>
              <a:rPr lang="en-US" altLang="en-US" dirty="0" smtClean="0">
                <a:solidFill>
                  <a:srgbClr val="FFFFFF"/>
                </a:solidFill>
                <a:latin typeface="Arial" panose="020B0604020202020204" pitchFamily="34" charset="0"/>
              </a:rPr>
              <a:t>3. </a:t>
            </a:r>
            <a:r>
              <a:rPr lang="en-US" altLang="en-US" dirty="0">
                <a:solidFill>
                  <a:srgbClr val="FFFFFF"/>
                </a:solidFill>
                <a:latin typeface="Arial" panose="020B0604020202020204" pitchFamily="34" charset="0"/>
              </a:rPr>
              <a:t>Layer-2 semantics</a:t>
            </a:r>
          </a:p>
        </p:txBody>
      </p:sp>
      <p:sp>
        <p:nvSpPr>
          <p:cNvPr id="11" name="Rounded Rectangle 10"/>
          <p:cNvSpPr>
            <a:spLocks noChangeArrowheads="1"/>
          </p:cNvSpPr>
          <p:nvPr/>
        </p:nvSpPr>
        <p:spPr bwMode="auto">
          <a:xfrm>
            <a:off x="755672" y="3339168"/>
            <a:ext cx="2730500" cy="1146175"/>
          </a:xfrm>
          <a:prstGeom prst="roundRect">
            <a:avLst>
              <a:gd name="adj" fmla="val 12991"/>
            </a:avLst>
          </a:prstGeom>
          <a:gradFill rotWithShape="1">
            <a:gsLst>
              <a:gs pos="0">
                <a:srgbClr val="FFA46E"/>
              </a:gs>
              <a:gs pos="100000">
                <a:srgbClr val="FF7A00"/>
              </a:gs>
            </a:gsLst>
            <a:lin ang="5400000"/>
          </a:gradFill>
          <a:ln w="9525">
            <a:solidFill>
              <a:srgbClr val="F57700"/>
            </a:solidFill>
            <a:round/>
            <a:headEnd/>
            <a:tailEnd/>
          </a:ln>
          <a:effectLst>
            <a:outerShdw blurRad="40000" dist="23000" dir="5400000" rotWithShape="0">
              <a:srgbClr val="808080">
                <a:alpha val="34999"/>
              </a:srgbClr>
            </a:outerShdw>
          </a:effectLst>
        </p:spPr>
        <p:txBody>
          <a:bodyPr anchor="ctr"/>
          <a:lstStyle>
            <a:lvl1pPr marL="341313" indent="-287338" eaLnBrk="0" hangingPunct="0">
              <a:tabLst>
                <a:tab pos="347663" algn="l"/>
              </a:tabLst>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tabLst>
                <a:tab pos="347663" algn="l"/>
              </a:tabLst>
              <a:defRPr sz="2000" b="1">
                <a:solidFill>
                  <a:schemeClr val="tx1"/>
                </a:solidFill>
                <a:latin typeface="Helvetica" panose="020B0604020202020204" pitchFamily="34" charset="0"/>
                <a:cs typeface="Arial" panose="020B0604020202020204" pitchFamily="34" charset="0"/>
              </a:defRPr>
            </a:lvl2pPr>
            <a:lvl3pPr eaLnBrk="0" hangingPunct="0">
              <a:tabLst>
                <a:tab pos="347663" algn="l"/>
              </a:tabLst>
              <a:defRPr sz="2000" b="1">
                <a:solidFill>
                  <a:schemeClr val="tx1"/>
                </a:solidFill>
                <a:latin typeface="Helvetica" panose="020B0604020202020204" pitchFamily="34" charset="0"/>
                <a:cs typeface="Arial" panose="020B0604020202020204" pitchFamily="34" charset="0"/>
              </a:defRPr>
            </a:lvl3pPr>
            <a:lvl4pPr eaLnBrk="0" hangingPunct="0">
              <a:tabLst>
                <a:tab pos="347663" algn="l"/>
              </a:tabLst>
              <a:defRPr sz="2000" b="1">
                <a:solidFill>
                  <a:schemeClr val="tx1"/>
                </a:solidFill>
                <a:latin typeface="Helvetica" panose="020B0604020202020204" pitchFamily="34" charset="0"/>
                <a:cs typeface="Arial" panose="020B0604020202020204" pitchFamily="34" charset="0"/>
              </a:defRPr>
            </a:lvl4pPr>
            <a:lvl5pPr eaLnBrk="0" hangingPunct="0">
              <a:tabLst>
                <a:tab pos="347663" algn="l"/>
              </a:tabLst>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tabLst>
                <a:tab pos="347663" algn="l"/>
              </a:tabLst>
              <a:defRPr sz="2000" b="1">
                <a:solidFill>
                  <a:schemeClr val="tx1"/>
                </a:solidFill>
                <a:latin typeface="Helvetica" panose="020B0604020202020204" pitchFamily="34" charset="0"/>
                <a:cs typeface="Arial" panose="020B0604020202020204" pitchFamily="34" charset="0"/>
              </a:defRPr>
            </a:lvl9pPr>
          </a:lstStyle>
          <a:p>
            <a:pPr eaLnBrk="1" hangingPunct="1">
              <a:lnSpc>
                <a:spcPts val="2600"/>
              </a:lnSpc>
            </a:pPr>
            <a:r>
              <a:rPr lang="en-US" altLang="en-US" sz="2300" dirty="0" smtClean="0">
                <a:solidFill>
                  <a:srgbClr val="FFFFFF"/>
                </a:solidFill>
                <a:latin typeface="Arial" panose="020B0604020202020204" pitchFamily="34" charset="0"/>
              </a:rPr>
              <a:t>2. </a:t>
            </a:r>
            <a:r>
              <a:rPr lang="en-US" altLang="en-US" dirty="0">
                <a:solidFill>
                  <a:srgbClr val="FFFFFF"/>
                </a:solidFill>
                <a:latin typeface="Arial" panose="020B0604020202020204" pitchFamily="34" charset="0"/>
              </a:rPr>
              <a:t>Performance Isolation</a:t>
            </a:r>
          </a:p>
        </p:txBody>
      </p:sp>
      <p:sp>
        <p:nvSpPr>
          <p:cNvPr id="12" name="Rounded Rectangle 11"/>
          <p:cNvSpPr/>
          <p:nvPr/>
        </p:nvSpPr>
        <p:spPr>
          <a:xfrm>
            <a:off x="3732578" y="1884535"/>
            <a:ext cx="3384318" cy="1223963"/>
          </a:xfrm>
          <a:prstGeom prst="roundRect">
            <a:avLst>
              <a:gd name="adj" fmla="val 12255"/>
            </a:avLst>
          </a:prstGeom>
          <a:ln w="57150">
            <a:solidFill>
              <a:srgbClr val="33CC33"/>
            </a:solidFill>
          </a:ln>
        </p:spPr>
        <p:style>
          <a:lnRef idx="2">
            <a:schemeClr val="accent3"/>
          </a:lnRef>
          <a:fillRef idx="1">
            <a:schemeClr val="lt1"/>
          </a:fillRef>
          <a:effectRef idx="0">
            <a:schemeClr val="accent3"/>
          </a:effectRef>
          <a:fontRef idx="minor">
            <a:schemeClr val="dk1"/>
          </a:fontRef>
        </p:style>
        <p:txBody>
          <a:bodyPr lIns="0" tIns="0" rIns="0" bIns="0" anchor="ctr"/>
          <a:lstStyle/>
          <a:p>
            <a:pPr>
              <a:defRPr/>
            </a:pPr>
            <a:r>
              <a:rPr lang="en-US" sz="2000" b="1" dirty="0">
                <a:solidFill>
                  <a:srgbClr val="33CC33"/>
                </a:solidFill>
                <a:cs typeface="Arial" panose="020B0604020202020204" pitchFamily="34" charset="0"/>
              </a:rPr>
              <a:t>Guarantee bandwidth for</a:t>
            </a:r>
            <a:br>
              <a:rPr lang="en-US" sz="2000" b="1" dirty="0">
                <a:solidFill>
                  <a:srgbClr val="33CC33"/>
                </a:solidFill>
                <a:cs typeface="Arial" panose="020B0604020202020204" pitchFamily="34" charset="0"/>
              </a:rPr>
            </a:br>
            <a:r>
              <a:rPr lang="en-US" sz="2000" b="1" dirty="0">
                <a:solidFill>
                  <a:srgbClr val="33CC33"/>
                </a:solidFill>
                <a:cs typeface="Arial" panose="020B0604020202020204" pitchFamily="34" charset="0"/>
              </a:rPr>
              <a:t>hose-model traffic</a:t>
            </a:r>
          </a:p>
        </p:txBody>
      </p:sp>
      <p:sp>
        <p:nvSpPr>
          <p:cNvPr id="13" name="Rounded Rectangle 12"/>
          <p:cNvSpPr>
            <a:spLocks noChangeArrowheads="1"/>
          </p:cNvSpPr>
          <p:nvPr/>
        </p:nvSpPr>
        <p:spPr bwMode="auto">
          <a:xfrm>
            <a:off x="7395678" y="1825478"/>
            <a:ext cx="4090752" cy="1247775"/>
          </a:xfrm>
          <a:prstGeom prst="roundRect">
            <a:avLst>
              <a:gd name="adj" fmla="val 9569"/>
            </a:avLst>
          </a:prstGeom>
          <a:solidFill>
            <a:srgbClr val="33CC33"/>
          </a:solidFill>
          <a:ln w="9525">
            <a:solidFill>
              <a:srgbClr val="F9F9F9"/>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smtClean="0">
                <a:solidFill>
                  <a:schemeClr val="bg1"/>
                </a:solidFill>
                <a:latin typeface="+mn-lt"/>
                <a:cs typeface="+mn-cs"/>
              </a:rPr>
              <a:t> VLB &amp; Scale-out Clos topology</a:t>
            </a:r>
            <a:endParaRPr lang="en-US" sz="2000" b="1" dirty="0">
              <a:solidFill>
                <a:schemeClr val="bg1"/>
              </a:solidFill>
              <a:latin typeface="+mn-lt"/>
              <a:cs typeface="+mn-cs"/>
            </a:endParaRPr>
          </a:p>
        </p:txBody>
      </p:sp>
      <p:sp>
        <p:nvSpPr>
          <p:cNvPr id="14" name="Rounded Rectangle 13"/>
          <p:cNvSpPr>
            <a:spLocks noChangeArrowheads="1"/>
          </p:cNvSpPr>
          <p:nvPr/>
        </p:nvSpPr>
        <p:spPr bwMode="auto">
          <a:xfrm>
            <a:off x="7395675" y="4748081"/>
            <a:ext cx="4090754" cy="1125538"/>
          </a:xfrm>
          <a:prstGeom prst="roundRect">
            <a:avLst>
              <a:gd name="adj" fmla="val 13727"/>
            </a:avLst>
          </a:prstGeom>
          <a:solidFill>
            <a:srgbClr val="660066"/>
          </a:solidFill>
          <a:ln w="9525">
            <a:solidFill>
              <a:srgbClr val="000000"/>
            </a:solidFill>
            <a:round/>
            <a:headEnd/>
            <a:tailEnd/>
          </a:ln>
          <a:effectLst>
            <a:outerShdw blurRad="40000" dist="23000" dir="5400000" rotWithShape="0">
              <a:srgbClr val="808080">
                <a:alpha val="34999"/>
              </a:srgbClr>
            </a:outerShdw>
          </a:effectLst>
        </p:spPr>
        <p:txBody>
          <a:bodyPr lIns="0" tIns="0" rIns="0" bIns="0" anchor="ctr"/>
          <a:lstStyle>
            <a:lvl1pPr eaLnBrk="0" hangingPunct="0">
              <a:defRPr sz="2000" b="1">
                <a:solidFill>
                  <a:schemeClr val="tx1"/>
                </a:solidFill>
                <a:latin typeface="Helvetica" panose="020B0604020202020204" pitchFamily="34" charset="0"/>
                <a:cs typeface="Arial" panose="020B0604020202020204" pitchFamily="34" charset="0"/>
              </a:defRPr>
            </a:lvl1pPr>
            <a:lvl2pPr marL="37931725" indent="-37474525" eaLnBrk="0" hangingPunct="0">
              <a:defRPr sz="2000" b="1">
                <a:solidFill>
                  <a:schemeClr val="tx1"/>
                </a:solidFill>
                <a:latin typeface="Helvetica" panose="020B0604020202020204" pitchFamily="34" charset="0"/>
                <a:cs typeface="Arial" panose="020B0604020202020204" pitchFamily="34" charset="0"/>
              </a:defRPr>
            </a:lvl2pPr>
            <a:lvl3pPr eaLnBrk="0" hangingPunct="0">
              <a:defRPr sz="2000" b="1">
                <a:solidFill>
                  <a:schemeClr val="tx1"/>
                </a:solidFill>
                <a:latin typeface="Helvetica" panose="020B0604020202020204" pitchFamily="34" charset="0"/>
                <a:cs typeface="Arial" panose="020B0604020202020204" pitchFamily="34" charset="0"/>
              </a:defRPr>
            </a:lvl3pPr>
            <a:lvl4pPr eaLnBrk="0" hangingPunct="0">
              <a:defRPr sz="2000" b="1">
                <a:solidFill>
                  <a:schemeClr val="tx1"/>
                </a:solidFill>
                <a:latin typeface="Helvetica" panose="020B0604020202020204" pitchFamily="34" charset="0"/>
                <a:cs typeface="Arial" panose="020B0604020202020204" pitchFamily="34" charset="0"/>
              </a:defRPr>
            </a:lvl4pPr>
            <a:lvl5pPr eaLnBrk="0" hangingPunct="0">
              <a:defRPr sz="2000" b="1">
                <a:solidFill>
                  <a:schemeClr val="tx1"/>
                </a:solidFill>
                <a:latin typeface="Helvetica" panose="020B0604020202020204" pitchFamily="34" charset="0"/>
                <a:cs typeface="Arial" panose="020B0604020202020204" pitchFamily="34" charset="0"/>
              </a:defRPr>
            </a:lvl5pPr>
            <a:lvl6pPr marL="4572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6pPr>
            <a:lvl7pPr marL="9144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7pPr>
            <a:lvl8pPr marL="13716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8pPr>
            <a:lvl9pPr marL="1828800" eaLnBrk="0" fontAlgn="base" hangingPunct="0">
              <a:spcBef>
                <a:spcPct val="0"/>
              </a:spcBef>
              <a:spcAft>
                <a:spcPct val="0"/>
              </a:spcAft>
              <a:defRPr sz="2000" b="1">
                <a:solidFill>
                  <a:schemeClr val="tx1"/>
                </a:solidFill>
                <a:latin typeface="Helvetica" panose="020B0604020202020204" pitchFamily="34" charset="0"/>
                <a:cs typeface="Arial" panose="020B0604020202020204" pitchFamily="34" charset="0"/>
              </a:defRPr>
            </a:lvl9pPr>
          </a:lstStyle>
          <a:p>
            <a:pPr algn="ctr" eaLnBrk="1" hangingPunct="1">
              <a:lnSpc>
                <a:spcPts val="2600"/>
              </a:lnSpc>
            </a:pPr>
            <a:r>
              <a:rPr lang="en-US" altLang="en-US" dirty="0" smtClean="0">
                <a:solidFill>
                  <a:schemeClr val="bg1"/>
                </a:solidFill>
                <a:latin typeface="+mn-lt"/>
              </a:rPr>
              <a:t>Name-location </a:t>
            </a:r>
            <a:r>
              <a:rPr lang="en-US" altLang="en-US" dirty="0">
                <a:solidFill>
                  <a:schemeClr val="bg1"/>
                </a:solidFill>
                <a:latin typeface="+mn-lt"/>
              </a:rPr>
              <a:t>separation &amp; </a:t>
            </a:r>
            <a:r>
              <a:rPr lang="en-US" altLang="en-US" dirty="0" smtClean="0">
                <a:solidFill>
                  <a:schemeClr val="bg1"/>
                </a:solidFill>
                <a:latin typeface="+mn-lt"/>
              </a:rPr>
              <a:t>resolution </a:t>
            </a:r>
            <a:r>
              <a:rPr lang="en-US" altLang="en-US" dirty="0">
                <a:solidFill>
                  <a:schemeClr val="bg1"/>
                </a:solidFill>
                <a:latin typeface="+mn-lt"/>
              </a:rPr>
              <a:t>service</a:t>
            </a:r>
          </a:p>
        </p:txBody>
      </p:sp>
      <p:sp>
        <p:nvSpPr>
          <p:cNvPr id="15" name="Rounded Rectangle 14"/>
          <p:cNvSpPr>
            <a:spLocks noChangeArrowheads="1"/>
          </p:cNvSpPr>
          <p:nvPr/>
        </p:nvSpPr>
        <p:spPr bwMode="auto">
          <a:xfrm>
            <a:off x="7395677" y="3350184"/>
            <a:ext cx="4090752" cy="1143000"/>
          </a:xfrm>
          <a:prstGeom prst="roundRect">
            <a:avLst>
              <a:gd name="adj" fmla="val 10167"/>
            </a:avLst>
          </a:prstGeom>
          <a:gradFill rotWithShape="1">
            <a:gsLst>
              <a:gs pos="0">
                <a:srgbClr val="FFA46E"/>
              </a:gs>
              <a:gs pos="100000">
                <a:srgbClr val="FF7A00"/>
              </a:gs>
            </a:gsLst>
            <a:lin ang="5400000"/>
          </a:gradFill>
          <a:ln w="9525">
            <a:solidFill>
              <a:srgbClr val="F57700"/>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solidFill>
                  <a:schemeClr val="bg1"/>
                </a:solidFill>
                <a:latin typeface="+mn-lt"/>
                <a:cs typeface="+mn-cs"/>
              </a:rPr>
              <a:t>TCP</a:t>
            </a:r>
          </a:p>
        </p:txBody>
      </p:sp>
    </p:spTree>
    <p:extLst>
      <p:ext uri="{BB962C8B-B14F-4D97-AF65-F5344CB8AC3E}">
        <p14:creationId xmlns:p14="http://schemas.microsoft.com/office/powerpoint/2010/main" val="3369643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6" y="74104"/>
            <a:ext cx="10515600" cy="1325563"/>
          </a:xfrm>
        </p:spPr>
        <p:txBody>
          <a:bodyPr/>
          <a:lstStyle/>
          <a:p>
            <a:r>
              <a:rPr lang="en-US" dirty="0" smtClean="0"/>
              <a:t>Internet Measurements</a:t>
            </a:r>
            <a:endParaRPr lang="en-US" dirty="0"/>
          </a:p>
        </p:txBody>
      </p:sp>
      <p:sp>
        <p:nvSpPr>
          <p:cNvPr id="3" name="Content Placeholder 2"/>
          <p:cNvSpPr>
            <a:spLocks noGrp="1"/>
          </p:cNvSpPr>
          <p:nvPr>
            <p:ph sz="half" idx="1"/>
          </p:nvPr>
        </p:nvSpPr>
        <p:spPr>
          <a:xfrm>
            <a:off x="289560" y="1399667"/>
            <a:ext cx="5181600" cy="4642359"/>
          </a:xfrm>
        </p:spPr>
        <p:txBody>
          <a:bodyPr>
            <a:normAutofit fontScale="92500" lnSpcReduction="10000"/>
          </a:bodyPr>
          <a:lstStyle/>
          <a:p>
            <a:r>
              <a:rPr lang="en-US" altLang="zh-CN" dirty="0" smtClean="0"/>
              <a:t>In </a:t>
            </a:r>
            <a:r>
              <a:rPr lang="en-US" altLang="zh-CN" dirty="0"/>
              <a:t>large </a:t>
            </a:r>
            <a:r>
              <a:rPr lang="en-US" altLang="zh-CN" dirty="0" smtClean="0"/>
              <a:t>systems such as data centers, </a:t>
            </a:r>
            <a:r>
              <a:rPr lang="en-US" altLang="zh-CN" dirty="0"/>
              <a:t>software and </a:t>
            </a:r>
            <a:r>
              <a:rPr lang="en-US" altLang="zh-CN" dirty="0" smtClean="0"/>
              <a:t>hardware failures </a:t>
            </a:r>
            <a:r>
              <a:rPr lang="en-US" altLang="zh-CN" dirty="0"/>
              <a:t>are the norm rather than the exception</a:t>
            </a:r>
            <a:r>
              <a:rPr lang="en-US" altLang="zh-CN" dirty="0" smtClean="0"/>
              <a:t>.</a:t>
            </a:r>
          </a:p>
          <a:p>
            <a:r>
              <a:rPr lang="en-US" dirty="0">
                <a:solidFill>
                  <a:srgbClr val="FF0000"/>
                </a:solidFill>
              </a:rPr>
              <a:t>Challenge 1: </a:t>
            </a:r>
            <a:r>
              <a:rPr lang="en-US" dirty="0"/>
              <a:t>Determine </a:t>
            </a:r>
            <a:r>
              <a:rPr lang="en-US" altLang="zh-CN" dirty="0"/>
              <a:t>if an application perceived latency issue is caused by the network or not</a:t>
            </a:r>
            <a:r>
              <a:rPr lang="en-US" altLang="zh-CN" dirty="0" smtClean="0"/>
              <a:t>.</a:t>
            </a:r>
          </a:p>
          <a:p>
            <a:r>
              <a:rPr lang="en-US" dirty="0">
                <a:solidFill>
                  <a:srgbClr val="FF0000"/>
                </a:solidFill>
              </a:rPr>
              <a:t>Challenge 2: </a:t>
            </a:r>
            <a:r>
              <a:rPr lang="en-US" dirty="0"/>
              <a:t>Define and track network service level agreements (SLAs</a:t>
            </a:r>
            <a:r>
              <a:rPr lang="en-US" dirty="0" smtClean="0"/>
              <a:t>) – network latency</a:t>
            </a:r>
            <a:endParaRPr lang="en-US" dirty="0"/>
          </a:p>
          <a:p>
            <a:r>
              <a:rPr lang="en-US" dirty="0">
                <a:solidFill>
                  <a:srgbClr val="FF0000"/>
                </a:solidFill>
              </a:rPr>
              <a:t>Challenge 3: </a:t>
            </a:r>
            <a:r>
              <a:rPr lang="en-US" dirty="0" smtClean="0"/>
              <a:t>Perform</a:t>
            </a:r>
            <a:r>
              <a:rPr lang="en-US" dirty="0" smtClean="0">
                <a:solidFill>
                  <a:srgbClr val="FF0000"/>
                </a:solidFill>
              </a:rPr>
              <a:t> </a:t>
            </a:r>
            <a:r>
              <a:rPr lang="en-US" dirty="0"/>
              <a:t>n</a:t>
            </a:r>
            <a:r>
              <a:rPr lang="en-US" dirty="0" smtClean="0"/>
              <a:t>etwork </a:t>
            </a:r>
            <a:r>
              <a:rPr lang="en-US" dirty="0"/>
              <a:t>troubleshooting. </a:t>
            </a:r>
          </a:p>
          <a:p>
            <a:endParaRPr lang="en-US" dirty="0"/>
          </a:p>
          <a:p>
            <a:endParaRPr lang="en-US" altLang="zh-CN"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096" y="913637"/>
            <a:ext cx="6851904" cy="561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5934670"/>
            <a:ext cx="6096000" cy="923330"/>
          </a:xfrm>
          <a:prstGeom prst="rect">
            <a:avLst/>
          </a:prstGeom>
        </p:spPr>
        <p:txBody>
          <a:bodyPr>
            <a:spAutoFit/>
          </a:bodyPr>
          <a:lstStyle/>
          <a:p>
            <a:r>
              <a:rPr lang="en-US" dirty="0" err="1">
                <a:solidFill>
                  <a:srgbClr val="000000"/>
                </a:solidFill>
                <a:latin typeface="Century Gothic" panose="020B0502020202020204" pitchFamily="34" charset="0"/>
              </a:rPr>
              <a:t>Guo</a:t>
            </a:r>
            <a:r>
              <a:rPr lang="en-US" dirty="0">
                <a:solidFill>
                  <a:srgbClr val="000000"/>
                </a:solidFill>
                <a:latin typeface="Century Gothic" panose="020B0502020202020204" pitchFamily="34" charset="0"/>
              </a:rPr>
              <a:t> et al, “</a:t>
            </a:r>
            <a:r>
              <a:rPr lang="en-US" dirty="0" err="1">
                <a:solidFill>
                  <a:srgbClr val="000000"/>
                </a:solidFill>
                <a:latin typeface="Century Gothic" panose="020B0502020202020204" pitchFamily="34" charset="0"/>
              </a:rPr>
              <a:t>Pingmesh</a:t>
            </a:r>
            <a:r>
              <a:rPr lang="en-US" dirty="0">
                <a:solidFill>
                  <a:srgbClr val="000000"/>
                </a:solidFill>
                <a:latin typeface="Century Gothic" panose="020B0502020202020204" pitchFamily="34" charset="0"/>
              </a:rPr>
              <a:t>: A Large System for Data Center Network Latency Measurement and Analysis”, SIGCOMM 2015 </a:t>
            </a:r>
            <a:endParaRPr lang="en-US" dirty="0"/>
          </a:p>
        </p:txBody>
      </p:sp>
    </p:spTree>
    <p:extLst>
      <p:ext uri="{BB962C8B-B14F-4D97-AF65-F5344CB8AC3E}">
        <p14:creationId xmlns:p14="http://schemas.microsoft.com/office/powerpoint/2010/main" val="1838230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Networks</a:t>
            </a:r>
            <a:endParaRPr lang="en-US" dirty="0"/>
          </a:p>
        </p:txBody>
      </p:sp>
      <p:sp>
        <p:nvSpPr>
          <p:cNvPr id="7" name="Content Placeholder 6"/>
          <p:cNvSpPr>
            <a:spLocks noGrp="1"/>
          </p:cNvSpPr>
          <p:nvPr>
            <p:ph sz="half"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179002" y="1276985"/>
            <a:ext cx="5916998" cy="4673536"/>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5838269" y="701396"/>
            <a:ext cx="6340569" cy="4351337"/>
          </a:xfrm>
          <a:prstGeom prst="rect">
            <a:avLst/>
          </a:prstGeom>
        </p:spPr>
      </p:pic>
      <p:sp>
        <p:nvSpPr>
          <p:cNvPr id="12" name="TextBox 11"/>
          <p:cNvSpPr txBox="1"/>
          <p:nvPr/>
        </p:nvSpPr>
        <p:spPr>
          <a:xfrm>
            <a:off x="7655122" y="5232091"/>
            <a:ext cx="2964594" cy="523220"/>
          </a:xfrm>
          <a:prstGeom prst="rect">
            <a:avLst/>
          </a:prstGeom>
          <a:noFill/>
        </p:spPr>
        <p:txBody>
          <a:bodyPr wrap="none" rtlCol="0">
            <a:spAutoFit/>
          </a:bodyPr>
          <a:lstStyle/>
          <a:p>
            <a:r>
              <a:rPr lang="en-US" sz="2800" b="1" dirty="0" smtClean="0"/>
              <a:t>Video Control Plan</a:t>
            </a:r>
            <a:endParaRPr lang="en-US" sz="2800" b="1" dirty="0"/>
          </a:p>
        </p:txBody>
      </p:sp>
      <p:sp>
        <p:nvSpPr>
          <p:cNvPr id="14" name="Rectangle 13"/>
          <p:cNvSpPr/>
          <p:nvPr/>
        </p:nvSpPr>
        <p:spPr>
          <a:xfrm>
            <a:off x="736646" y="5367252"/>
            <a:ext cx="4718304" cy="441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8680" y="5236600"/>
            <a:ext cx="2560320" cy="523220"/>
          </a:xfrm>
          <a:prstGeom prst="rect">
            <a:avLst/>
          </a:prstGeom>
          <a:noFill/>
        </p:spPr>
        <p:txBody>
          <a:bodyPr wrap="square" rtlCol="0">
            <a:spAutoFit/>
          </a:bodyPr>
          <a:lstStyle/>
          <a:p>
            <a:r>
              <a:rPr lang="en-US" sz="2800" b="1" dirty="0" smtClean="0"/>
              <a:t>Video Client  </a:t>
            </a:r>
            <a:endParaRPr lang="en-US" sz="2800" b="1" dirty="0"/>
          </a:p>
        </p:txBody>
      </p:sp>
      <p:sp>
        <p:nvSpPr>
          <p:cNvPr id="3" name="Rectangle 2"/>
          <p:cNvSpPr/>
          <p:nvPr/>
        </p:nvSpPr>
        <p:spPr>
          <a:xfrm>
            <a:off x="89501" y="5934670"/>
            <a:ext cx="6096000" cy="923330"/>
          </a:xfrm>
          <a:prstGeom prst="rect">
            <a:avLst/>
          </a:prstGeom>
        </p:spPr>
        <p:txBody>
          <a:bodyPr>
            <a:spAutoFit/>
          </a:bodyPr>
          <a:lstStyle/>
          <a:p>
            <a:r>
              <a:rPr lang="en-US" dirty="0">
                <a:solidFill>
                  <a:srgbClr val="000000"/>
                </a:solidFill>
                <a:latin typeface="Century Gothic" panose="020B0502020202020204" pitchFamily="34" charset="0"/>
              </a:rPr>
              <a:t>Yin et al. “A Control-Theoretic Approach for Dynamic Adaptive Video Streaming over HTTP”, SIGCOMM 2015</a:t>
            </a:r>
            <a:endParaRPr lang="en-US" dirty="0"/>
          </a:p>
        </p:txBody>
      </p:sp>
      <p:sp>
        <p:nvSpPr>
          <p:cNvPr id="4" name="Rectangle 3"/>
          <p:cNvSpPr/>
          <p:nvPr/>
        </p:nvSpPr>
        <p:spPr>
          <a:xfrm>
            <a:off x="6489469" y="5974178"/>
            <a:ext cx="6096000" cy="923330"/>
          </a:xfrm>
          <a:prstGeom prst="rect">
            <a:avLst/>
          </a:prstGeom>
        </p:spPr>
        <p:txBody>
          <a:bodyPr>
            <a:spAutoFit/>
          </a:bodyPr>
          <a:lstStyle/>
          <a:p>
            <a:r>
              <a:rPr lang="en-US" u="sng" dirty="0">
                <a:solidFill>
                  <a:srgbClr val="0000EE"/>
                </a:solidFill>
                <a:latin typeface="Century Gothic" panose="020B0502020202020204" pitchFamily="34" charset="0"/>
                <a:hlinkClick r:id="rId4"/>
              </a:rPr>
              <a:t>A Case for a Coordinated Internet Video Control Plane</a:t>
            </a:r>
            <a:r>
              <a:rPr lang="en-US" dirty="0">
                <a:solidFill>
                  <a:srgbClr val="000000"/>
                </a:solidFill>
                <a:latin typeface="Century Gothic" panose="020B0502020202020204" pitchFamily="34" charset="0"/>
              </a:rPr>
              <a:t> (Liu, </a:t>
            </a:r>
            <a:r>
              <a:rPr lang="en-US" dirty="0" err="1">
                <a:solidFill>
                  <a:srgbClr val="000000"/>
                </a:solidFill>
                <a:latin typeface="Century Gothic" panose="020B0502020202020204" pitchFamily="34" charset="0"/>
              </a:rPr>
              <a:t>Dobrian</a:t>
            </a:r>
            <a:r>
              <a:rPr lang="en-US" dirty="0">
                <a:solidFill>
                  <a:srgbClr val="000000"/>
                </a:solidFill>
                <a:latin typeface="Century Gothic" panose="020B0502020202020204" pitchFamily="34" charset="0"/>
              </a:rPr>
              <a:t>, Milner, Jiang, </a:t>
            </a:r>
            <a:r>
              <a:rPr lang="en-US" dirty="0" err="1">
                <a:solidFill>
                  <a:srgbClr val="000000"/>
                </a:solidFill>
                <a:latin typeface="Century Gothic" panose="020B0502020202020204" pitchFamily="34" charset="0"/>
              </a:rPr>
              <a:t>Sekar</a:t>
            </a:r>
            <a:r>
              <a:rPr lang="en-US" dirty="0">
                <a:solidFill>
                  <a:srgbClr val="000000"/>
                </a:solidFill>
                <a:latin typeface="Century Gothic" panose="020B0502020202020204" pitchFamily="34" charset="0"/>
              </a:rPr>
              <a:t>, </a:t>
            </a:r>
            <a:r>
              <a:rPr lang="en-US" dirty="0" err="1">
                <a:solidFill>
                  <a:srgbClr val="000000"/>
                </a:solidFill>
                <a:latin typeface="Century Gothic" panose="020B0502020202020204" pitchFamily="34" charset="0"/>
              </a:rPr>
              <a:t>Stoica</a:t>
            </a:r>
            <a:r>
              <a:rPr lang="en-US" dirty="0">
                <a:solidFill>
                  <a:srgbClr val="000000"/>
                </a:solidFill>
                <a:latin typeface="Century Gothic" panose="020B0502020202020204" pitchFamily="34" charset="0"/>
              </a:rPr>
              <a:t>, Zhang, SIGCOMM 2012)</a:t>
            </a:r>
            <a:endParaRPr lang="en-US" dirty="0"/>
          </a:p>
        </p:txBody>
      </p:sp>
    </p:spTree>
    <p:extLst>
      <p:ext uri="{BB962C8B-B14F-4D97-AF65-F5344CB8AC3E}">
        <p14:creationId xmlns:p14="http://schemas.microsoft.com/office/powerpoint/2010/main" val="1095105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197641"/>
            <a:ext cx="10515600" cy="1325563"/>
          </a:xfrm>
        </p:spPr>
        <p:txBody>
          <a:bodyPr/>
          <a:lstStyle/>
          <a:p>
            <a:r>
              <a:rPr lang="en-US" dirty="0" smtClean="0">
                <a:latin typeface="+mn-lt"/>
              </a:rPr>
              <a:t>Internet Security – Example: DDoS Attacks</a:t>
            </a:r>
            <a:endParaRPr lang="en-US" dirty="0">
              <a:latin typeface="+mn-lt"/>
            </a:endParaRPr>
          </a:p>
        </p:txBody>
      </p:sp>
      <p:sp>
        <p:nvSpPr>
          <p:cNvPr id="4" name="Content Placeholder 3"/>
          <p:cNvSpPr>
            <a:spLocks noGrp="1"/>
          </p:cNvSpPr>
          <p:nvPr>
            <p:ph idx="1"/>
          </p:nvPr>
        </p:nvSpPr>
        <p:spPr>
          <a:xfrm>
            <a:off x="633483" y="1523204"/>
            <a:ext cx="11129026" cy="4351338"/>
          </a:xfrm>
        </p:spPr>
        <p:txBody>
          <a:bodyPr>
            <a:normAutofit/>
          </a:bodyPr>
          <a:lstStyle/>
          <a:p>
            <a:r>
              <a:rPr lang="en-US" sz="3600" dirty="0" smtClean="0"/>
              <a:t>Past </a:t>
            </a:r>
            <a:r>
              <a:rPr lang="en-US" sz="3600" dirty="0" err="1" smtClean="0"/>
              <a:t>DDoS</a:t>
            </a:r>
            <a:r>
              <a:rPr lang="en-US" sz="3600" dirty="0"/>
              <a:t> </a:t>
            </a:r>
            <a:r>
              <a:rPr lang="en-US" sz="3600" dirty="0" smtClean="0"/>
              <a:t>attacks were mainly Layer 3/ Layer 4 Attacks.</a:t>
            </a:r>
            <a:endParaRPr lang="en-US" sz="3600" dirty="0"/>
          </a:p>
        </p:txBody>
      </p:sp>
      <p:pic>
        <p:nvPicPr>
          <p:cNvPr id="6" name="Picture 5"/>
          <p:cNvPicPr>
            <a:picLocks noChangeAspect="1"/>
          </p:cNvPicPr>
          <p:nvPr/>
        </p:nvPicPr>
        <p:blipFill>
          <a:blip r:embed="rId3"/>
          <a:stretch>
            <a:fillRect/>
          </a:stretch>
        </p:blipFill>
        <p:spPr>
          <a:xfrm>
            <a:off x="633483" y="2308320"/>
            <a:ext cx="9171391" cy="4256253"/>
          </a:xfrm>
          <a:prstGeom prst="rect">
            <a:avLst/>
          </a:prstGeom>
        </p:spPr>
      </p:pic>
      <p:sp>
        <p:nvSpPr>
          <p:cNvPr id="3" name="Rectangle 2"/>
          <p:cNvSpPr/>
          <p:nvPr/>
        </p:nvSpPr>
        <p:spPr>
          <a:xfrm>
            <a:off x="0" y="6488668"/>
            <a:ext cx="5965095" cy="369332"/>
          </a:xfrm>
          <a:prstGeom prst="rect">
            <a:avLst/>
          </a:prstGeom>
        </p:spPr>
        <p:txBody>
          <a:bodyPr wrap="none">
            <a:spAutoFit/>
          </a:bodyPr>
          <a:lstStyle/>
          <a:p>
            <a:r>
              <a:rPr lang="en-US" u="sng" dirty="0">
                <a:solidFill>
                  <a:srgbClr val="0000EE"/>
                </a:solidFill>
                <a:latin typeface="Century Gothic" panose="020B0502020202020204" pitchFamily="34" charset="0"/>
                <a:hlinkClick r:id="rId4"/>
              </a:rPr>
              <a:t>DDoS Defense by Offense</a:t>
            </a:r>
            <a:r>
              <a:rPr lang="en-US" dirty="0">
                <a:solidFill>
                  <a:srgbClr val="000000"/>
                </a:solidFill>
                <a:latin typeface="Century Gothic" panose="020B0502020202020204" pitchFamily="34" charset="0"/>
              </a:rPr>
              <a:t> (</a:t>
            </a:r>
            <a:r>
              <a:rPr lang="en-US" dirty="0" err="1">
                <a:solidFill>
                  <a:srgbClr val="000000"/>
                </a:solidFill>
                <a:latin typeface="Century Gothic" panose="020B0502020202020204" pitchFamily="34" charset="0"/>
              </a:rPr>
              <a:t>Walfish</a:t>
            </a:r>
            <a:r>
              <a:rPr lang="en-US" dirty="0">
                <a:solidFill>
                  <a:srgbClr val="000000"/>
                </a:solidFill>
                <a:latin typeface="Century Gothic" panose="020B0502020202020204" pitchFamily="34" charset="0"/>
              </a:rPr>
              <a:t>, SIGCOMM 2006)</a:t>
            </a:r>
            <a:endParaRPr lang="en-US" dirty="0"/>
          </a:p>
        </p:txBody>
      </p:sp>
    </p:spTree>
    <p:extLst>
      <p:ext uri="{BB962C8B-B14F-4D97-AF65-F5344CB8AC3E}">
        <p14:creationId xmlns:p14="http://schemas.microsoft.com/office/powerpoint/2010/main" val="1471326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5" y="255943"/>
            <a:ext cx="10515600" cy="1325563"/>
          </a:xfrm>
        </p:spPr>
        <p:txBody>
          <a:bodyPr>
            <a:normAutofit/>
          </a:bodyPr>
          <a:lstStyle/>
          <a:p>
            <a:r>
              <a:rPr lang="en-US" dirty="0" smtClean="0">
                <a:latin typeface="+mn-lt"/>
              </a:rPr>
              <a:t>Layer 3 </a:t>
            </a:r>
            <a:r>
              <a:rPr lang="en-US" dirty="0" err="1" smtClean="0">
                <a:latin typeface="+mn-lt"/>
              </a:rPr>
              <a:t>DDoS</a:t>
            </a:r>
            <a:r>
              <a:rPr lang="en-US" dirty="0" smtClean="0">
                <a:latin typeface="+mn-lt"/>
              </a:rPr>
              <a:t> Attack</a:t>
            </a:r>
            <a:endParaRPr lang="en-US" dirty="0">
              <a:latin typeface="+mn-lt"/>
            </a:endParaRPr>
          </a:p>
        </p:txBody>
      </p:sp>
      <p:sp>
        <p:nvSpPr>
          <p:cNvPr id="3" name="Content Placeholder 2"/>
          <p:cNvSpPr>
            <a:spLocks noGrp="1"/>
          </p:cNvSpPr>
          <p:nvPr>
            <p:ph idx="1"/>
          </p:nvPr>
        </p:nvSpPr>
        <p:spPr>
          <a:xfrm>
            <a:off x="619835" y="1581506"/>
            <a:ext cx="10877221" cy="4351338"/>
          </a:xfrm>
        </p:spPr>
        <p:txBody>
          <a:bodyPr/>
          <a:lstStyle/>
          <a:p>
            <a:r>
              <a:rPr lang="en-US" sz="3600" dirty="0" smtClean="0"/>
              <a:t>Layer 3 </a:t>
            </a:r>
            <a:r>
              <a:rPr lang="en-US" sz="3600" dirty="0" err="1"/>
              <a:t>D</a:t>
            </a:r>
            <a:r>
              <a:rPr lang="en-US" sz="3600" dirty="0" err="1" smtClean="0"/>
              <a:t>DoS</a:t>
            </a:r>
            <a:r>
              <a:rPr lang="en-US" sz="3600" dirty="0" smtClean="0"/>
              <a:t> attack floods TCP/UDP/ICMP/IGMP </a:t>
            </a:r>
            <a:r>
              <a:rPr lang="en-US" sz="3600" dirty="0"/>
              <a:t>packets, </a:t>
            </a:r>
            <a:r>
              <a:rPr lang="en-US" sz="3600" dirty="0" smtClean="0"/>
              <a:t>overloads infrastructure due to high rate processing/discarding of packets and fills up the packet queues, or saturate pipes </a:t>
            </a:r>
          </a:p>
          <a:p>
            <a:r>
              <a:rPr lang="en-US" sz="3600" dirty="0" smtClean="0"/>
              <a:t>Example</a:t>
            </a:r>
          </a:p>
          <a:p>
            <a:pPr lvl="1"/>
            <a:r>
              <a:rPr lang="en-US" sz="3000" dirty="0" smtClean="0"/>
              <a:t>UDP </a:t>
            </a:r>
            <a:r>
              <a:rPr lang="en-US" sz="3000" dirty="0"/>
              <a:t>flood to non-listening port</a:t>
            </a:r>
          </a:p>
        </p:txBody>
      </p:sp>
    </p:spTree>
    <p:extLst>
      <p:ext uri="{BB962C8B-B14F-4D97-AF65-F5344CB8AC3E}">
        <p14:creationId xmlns:p14="http://schemas.microsoft.com/office/powerpoint/2010/main" val="3677551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79" y="255943"/>
            <a:ext cx="10515600" cy="1325563"/>
          </a:xfrm>
        </p:spPr>
        <p:txBody>
          <a:bodyPr>
            <a:normAutofit/>
          </a:bodyPr>
          <a:lstStyle/>
          <a:p>
            <a:r>
              <a:rPr lang="en-US" dirty="0" smtClean="0">
                <a:latin typeface="+mn-lt"/>
              </a:rPr>
              <a:t>Layer 4 </a:t>
            </a:r>
            <a:r>
              <a:rPr lang="en-US" dirty="0" err="1" smtClean="0">
                <a:latin typeface="+mn-lt"/>
              </a:rPr>
              <a:t>DDoS</a:t>
            </a:r>
            <a:r>
              <a:rPr lang="en-US" dirty="0" smtClean="0">
                <a:latin typeface="+mn-lt"/>
              </a:rPr>
              <a:t> Attack</a:t>
            </a:r>
            <a:endParaRPr lang="en-US" dirty="0">
              <a:latin typeface="+mn-lt"/>
            </a:endParaRPr>
          </a:p>
        </p:txBody>
      </p:sp>
      <p:sp>
        <p:nvSpPr>
          <p:cNvPr id="3" name="Content Placeholder 2"/>
          <p:cNvSpPr>
            <a:spLocks noGrp="1"/>
          </p:cNvSpPr>
          <p:nvPr>
            <p:ph idx="1"/>
          </p:nvPr>
        </p:nvSpPr>
        <p:spPr>
          <a:xfrm>
            <a:off x="660779" y="1607167"/>
            <a:ext cx="10803340" cy="4351338"/>
          </a:xfrm>
        </p:spPr>
        <p:txBody>
          <a:bodyPr/>
          <a:lstStyle/>
          <a:p>
            <a:r>
              <a:rPr lang="en-US" sz="3600" dirty="0" smtClean="0"/>
              <a:t>Layer 4 </a:t>
            </a:r>
            <a:r>
              <a:rPr lang="en-US" sz="3600" dirty="0" err="1" smtClean="0"/>
              <a:t>DDoS</a:t>
            </a:r>
            <a:r>
              <a:rPr lang="en-US" sz="3600" dirty="0" smtClean="0"/>
              <a:t> attack is more sophisticated. It consumes </a:t>
            </a:r>
            <a:r>
              <a:rPr lang="en-US" sz="3600" dirty="0"/>
              <a:t>extra memory, </a:t>
            </a:r>
            <a:r>
              <a:rPr lang="en-US" sz="3600" dirty="0" smtClean="0"/>
              <a:t>available connections</a:t>
            </a:r>
          </a:p>
          <a:p>
            <a:r>
              <a:rPr lang="en-US" sz="3600" dirty="0" smtClean="0"/>
              <a:t>Examples</a:t>
            </a:r>
          </a:p>
          <a:p>
            <a:pPr lvl="1"/>
            <a:r>
              <a:rPr lang="en-US" sz="3000" dirty="0" smtClean="0"/>
              <a:t>TCP </a:t>
            </a:r>
            <a:r>
              <a:rPr lang="en-US" sz="3000" dirty="0"/>
              <a:t>SYN flood </a:t>
            </a:r>
            <a:endParaRPr lang="en-US" sz="3000" dirty="0" smtClean="0"/>
          </a:p>
          <a:p>
            <a:pPr lvl="1"/>
            <a:r>
              <a:rPr lang="en-US" sz="3000" dirty="0" smtClean="0"/>
              <a:t>TCP </a:t>
            </a:r>
            <a:r>
              <a:rPr lang="en-US" sz="3000" dirty="0"/>
              <a:t>new connections flood </a:t>
            </a:r>
            <a:endParaRPr lang="en-US" sz="3000" dirty="0" smtClean="0"/>
          </a:p>
          <a:p>
            <a:pPr lvl="1"/>
            <a:r>
              <a:rPr lang="en-US" sz="3000" dirty="0" smtClean="0"/>
              <a:t>TCP </a:t>
            </a:r>
            <a:r>
              <a:rPr lang="en-US" sz="3000" dirty="0"/>
              <a:t>concurrent connections exhaustion </a:t>
            </a:r>
            <a:endParaRPr lang="en-US" sz="3000" dirty="0" smtClean="0"/>
          </a:p>
        </p:txBody>
      </p:sp>
      <p:pic>
        <p:nvPicPr>
          <p:cNvPr id="6" name="Picture 5"/>
          <p:cNvPicPr>
            <a:picLocks noChangeAspect="1"/>
          </p:cNvPicPr>
          <p:nvPr/>
        </p:nvPicPr>
        <p:blipFill>
          <a:blip r:embed="rId3"/>
          <a:stretch>
            <a:fillRect/>
          </a:stretch>
        </p:blipFill>
        <p:spPr>
          <a:xfrm>
            <a:off x="8665644" y="2828544"/>
            <a:ext cx="2798475" cy="3584448"/>
          </a:xfrm>
          <a:prstGeom prst="rect">
            <a:avLst/>
          </a:prstGeom>
        </p:spPr>
      </p:pic>
    </p:spTree>
    <p:extLst>
      <p:ext uri="{BB962C8B-B14F-4D97-AF65-F5344CB8AC3E}">
        <p14:creationId xmlns:p14="http://schemas.microsoft.com/office/powerpoint/2010/main" val="26591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31" y="242295"/>
            <a:ext cx="10515600" cy="1325563"/>
          </a:xfrm>
        </p:spPr>
        <p:txBody>
          <a:bodyPr>
            <a:normAutofit/>
          </a:bodyPr>
          <a:lstStyle/>
          <a:p>
            <a:r>
              <a:rPr lang="en-US" dirty="0" smtClean="0">
                <a:solidFill>
                  <a:schemeClr val="accent2">
                    <a:lumMod val="75000"/>
                  </a:schemeClr>
                </a:solidFill>
                <a:latin typeface="+mn-lt"/>
              </a:rPr>
              <a:t>Layer 7 </a:t>
            </a:r>
            <a:r>
              <a:rPr lang="en-US" dirty="0" err="1" smtClean="0">
                <a:solidFill>
                  <a:schemeClr val="accent2">
                    <a:lumMod val="75000"/>
                  </a:schemeClr>
                </a:solidFill>
                <a:latin typeface="+mn-lt"/>
              </a:rPr>
              <a:t>DDoS</a:t>
            </a:r>
            <a:r>
              <a:rPr lang="en-US" dirty="0" smtClean="0">
                <a:solidFill>
                  <a:schemeClr val="accent2">
                    <a:lumMod val="75000"/>
                  </a:schemeClr>
                </a:solidFill>
                <a:latin typeface="+mn-lt"/>
              </a:rPr>
              <a:t> Attack</a:t>
            </a:r>
            <a:endParaRPr lang="en-US" dirty="0">
              <a:solidFill>
                <a:schemeClr val="accent2">
                  <a:lumMod val="75000"/>
                </a:schemeClr>
              </a:solidFill>
              <a:latin typeface="+mn-lt"/>
            </a:endParaRPr>
          </a:p>
        </p:txBody>
      </p:sp>
      <p:sp>
        <p:nvSpPr>
          <p:cNvPr id="3" name="Content Placeholder 2"/>
          <p:cNvSpPr>
            <a:spLocks noGrp="1"/>
          </p:cNvSpPr>
          <p:nvPr>
            <p:ph idx="1"/>
          </p:nvPr>
        </p:nvSpPr>
        <p:spPr>
          <a:xfrm>
            <a:off x="647131" y="1457042"/>
            <a:ext cx="11171830" cy="5262847"/>
          </a:xfrm>
        </p:spPr>
        <p:txBody>
          <a:bodyPr>
            <a:normAutofit/>
          </a:bodyPr>
          <a:lstStyle/>
          <a:p>
            <a:r>
              <a:rPr lang="en-US" sz="3600" dirty="0" smtClean="0"/>
              <a:t>Layer 7 </a:t>
            </a:r>
            <a:r>
              <a:rPr lang="en-US" sz="3600" dirty="0" err="1" smtClean="0"/>
              <a:t>DDoS</a:t>
            </a:r>
            <a:r>
              <a:rPr lang="en-US" sz="3600" dirty="0" smtClean="0"/>
              <a:t> attack abuses the server </a:t>
            </a:r>
            <a:r>
              <a:rPr lang="en-US" sz="3600" dirty="0"/>
              <a:t>memory and performance limitations – masquerading as legitimate transactions </a:t>
            </a:r>
            <a:endParaRPr lang="en-US" sz="3600" dirty="0" smtClean="0"/>
          </a:p>
          <a:p>
            <a:r>
              <a:rPr lang="en-US" sz="3600" dirty="0" smtClean="0"/>
              <a:t>Examples</a:t>
            </a:r>
          </a:p>
          <a:p>
            <a:pPr lvl="1"/>
            <a:r>
              <a:rPr lang="en-US" sz="3000" dirty="0"/>
              <a:t>HTTP </a:t>
            </a:r>
            <a:r>
              <a:rPr lang="en-US" sz="3000" dirty="0" smtClean="0"/>
              <a:t>POST/GET </a:t>
            </a:r>
            <a:r>
              <a:rPr lang="en-US" sz="3000" dirty="0"/>
              <a:t>flood</a:t>
            </a:r>
          </a:p>
          <a:p>
            <a:pPr lvl="1"/>
            <a:r>
              <a:rPr lang="en-US" sz="3000" dirty="0" smtClean="0"/>
              <a:t>DNS </a:t>
            </a:r>
            <a:r>
              <a:rPr lang="en-US" sz="3000" dirty="0"/>
              <a:t>query </a:t>
            </a:r>
            <a:r>
              <a:rPr lang="en-US" sz="3000" dirty="0" smtClean="0"/>
              <a:t>flood</a:t>
            </a:r>
            <a:endParaRPr lang="en-US" sz="3000" dirty="0"/>
          </a:p>
          <a:p>
            <a:pPr lvl="1"/>
            <a:r>
              <a:rPr lang="en-US" sz="3000" dirty="0" smtClean="0"/>
              <a:t>Low </a:t>
            </a:r>
            <a:r>
              <a:rPr lang="en-US" sz="3000" dirty="0"/>
              <a:t>rate, high impact attacks – e.g. </a:t>
            </a:r>
            <a:r>
              <a:rPr lang="en-US" sz="3000" dirty="0" err="1"/>
              <a:t>Slowloris</a:t>
            </a:r>
            <a:r>
              <a:rPr lang="en-US" sz="3000" dirty="0"/>
              <a:t>, HTTP POST </a:t>
            </a:r>
            <a:r>
              <a:rPr lang="en-US" sz="3000" dirty="0" err="1"/>
              <a:t>DoS</a:t>
            </a:r>
            <a:endParaRPr lang="en-US" sz="3000" dirty="0"/>
          </a:p>
        </p:txBody>
      </p:sp>
    </p:spTree>
    <p:extLst>
      <p:ext uri="{BB962C8B-B14F-4D97-AF65-F5344CB8AC3E}">
        <p14:creationId xmlns:p14="http://schemas.microsoft.com/office/powerpoint/2010/main" val="3171266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710" y="89028"/>
            <a:ext cx="10515600" cy="1325563"/>
          </a:xfrm>
        </p:spPr>
        <p:txBody>
          <a:bodyPr>
            <a:normAutofit/>
          </a:bodyPr>
          <a:lstStyle/>
          <a:p>
            <a:pPr algn="l"/>
            <a:r>
              <a:rPr lang="en-US" altLang="zh-CN" dirty="0"/>
              <a:t>Security and </a:t>
            </a:r>
            <a:r>
              <a:rPr lang="en-US" altLang="zh-CN" dirty="0" smtClean="0"/>
              <a:t>Privacy Goals in Health Networks</a:t>
            </a:r>
            <a:endParaRPr lang="en-US" altLang="zh-CN" dirty="0"/>
          </a:p>
        </p:txBody>
      </p:sp>
      <p:sp>
        <p:nvSpPr>
          <p:cNvPr id="3" name="内容占位符 2"/>
          <p:cNvSpPr>
            <a:spLocks noGrp="1"/>
          </p:cNvSpPr>
          <p:nvPr>
            <p:ph idx="1"/>
          </p:nvPr>
        </p:nvSpPr>
        <p:spPr>
          <a:xfrm>
            <a:off x="1981200" y="1600200"/>
            <a:ext cx="8686800" cy="4756150"/>
          </a:xfrm>
        </p:spPr>
        <p:txBody>
          <a:bodyPr>
            <a:normAutofit/>
          </a:bodyPr>
          <a:lstStyle/>
          <a:p>
            <a:pPr marL="514350" indent="-514350">
              <a:buFont typeface="+mj-ea"/>
              <a:buAutoNum type="circleNumDbPlain"/>
            </a:pPr>
            <a:r>
              <a:rPr lang="en-US" altLang="zh-CN" b="1" dirty="0" smtClean="0"/>
              <a:t>Authorization</a:t>
            </a:r>
            <a:r>
              <a:rPr lang="en-US" altLang="zh-CN" dirty="0" smtClean="0"/>
              <a:t>. </a:t>
            </a:r>
          </a:p>
          <a:p>
            <a:r>
              <a:rPr lang="en-US" altLang="zh-CN" dirty="0" smtClean="0"/>
              <a:t>IMD </a:t>
            </a:r>
            <a:r>
              <a:rPr lang="en-US" altLang="zh-CN" dirty="0"/>
              <a:t>selection. When an external entity communicates with one or more IMDs, it must ensure it communicates with only the intended devices.</a:t>
            </a:r>
            <a:endParaRPr lang="zh-CN" altLang="zh-CN" dirty="0"/>
          </a:p>
        </p:txBody>
      </p:sp>
      <p:sp>
        <p:nvSpPr>
          <p:cNvPr id="4" name="灯片编号占位符 3"/>
          <p:cNvSpPr>
            <a:spLocks noGrp="1"/>
          </p:cNvSpPr>
          <p:nvPr>
            <p:ph type="sldNum" sz="quarter" idx="12"/>
          </p:nvPr>
        </p:nvSpPr>
        <p:spPr/>
        <p:txBody>
          <a:bodyPr/>
          <a:lstStyle/>
          <a:p>
            <a:fld id="{8B60B334-CF15-EE45-8811-EBD61873BB2F}" type="slidenum">
              <a:rPr lang="en-US" smtClean="0"/>
              <a:t>27</a:t>
            </a:fld>
            <a:endParaRPr lang="en-US"/>
          </a:p>
        </p:txBody>
      </p:sp>
      <p:pic>
        <p:nvPicPr>
          <p:cNvPr id="5" name="Picture 6" descr="http://www.dicardiology.com/sites/daic/files/styles/slider/public/medtronic-evera-icd-mri-conditional-fda-approval-daic.jpg?itok=Qor6r_0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61" r="29133"/>
          <a:stretch/>
        </p:blipFill>
        <p:spPr bwMode="auto">
          <a:xfrm>
            <a:off x="6388122" y="5180632"/>
            <a:ext cx="976087" cy="1158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dicardiology.com/sites/daic/files/styles/slider/public/medtronic-evera-icd-mri-conditional-fda-approval-daic.jpg?itok=Qor6r_0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61" r="29133"/>
          <a:stretch/>
        </p:blipFill>
        <p:spPr bwMode="auto">
          <a:xfrm>
            <a:off x="6147467" y="3266345"/>
            <a:ext cx="1042942"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ashingtonhra.com/wp-content/uploads/2015/05/medtronic-programm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9279" y="4377895"/>
            <a:ext cx="1417121" cy="1352010"/>
          </a:xfrm>
          <a:prstGeom prst="rect">
            <a:avLst/>
          </a:prstGeom>
          <a:noFill/>
          <a:extLst>
            <a:ext uri="{909E8E84-426E-40DD-AFC4-6F175D3DCCD1}">
              <a14:hiddenFill xmlns:a14="http://schemas.microsoft.com/office/drawing/2010/main">
                <a:solidFill>
                  <a:srgbClr val="FFFFFF"/>
                </a:solidFill>
              </a14:hiddenFill>
            </a:ext>
          </a:extLst>
        </p:spPr>
      </p:pic>
      <p:sp>
        <p:nvSpPr>
          <p:cNvPr id="8" name="右箭头 7"/>
          <p:cNvSpPr/>
          <p:nvPr/>
        </p:nvSpPr>
        <p:spPr>
          <a:xfrm rot="19812072">
            <a:off x="4969936" y="4197186"/>
            <a:ext cx="1107077" cy="305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右箭头 9"/>
          <p:cNvSpPr/>
          <p:nvPr/>
        </p:nvSpPr>
        <p:spPr>
          <a:xfrm rot="1076651">
            <a:off x="5141256" y="5343746"/>
            <a:ext cx="1107077" cy="305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1" name="Picture 8" descr="http://thumbs.dreamstime.com/z/heart-patient-icon-65095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87" t="7374" r="5152" b="13641"/>
          <a:stretch/>
        </p:blipFill>
        <p:spPr bwMode="auto">
          <a:xfrm>
            <a:off x="7258181" y="3060389"/>
            <a:ext cx="983231" cy="131762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http://www.iconarchive.com/download/i78668/icons-land/medical/People-Patient-Male.ic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5" descr="http://www.iconarchive.com/download/i78668/icons-land/medical/People-Patient-Male.ic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7" descr="http://www.iconarchive.com/download/i78668/icons-land/medical/People-Patient-Male.ico"/>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9" descr="http://www.iconarchive.com/download/i78668/icons-land/medical/People-Patient-Male.ic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2299" name="Picture 11" descr="https://openclipart.org/image/2400px/svg_to_png/216807/1428136341.png&amp;disposition=attach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8370" y="5002534"/>
            <a:ext cx="1454742" cy="1454742"/>
          </a:xfrm>
          <a:prstGeom prst="rect">
            <a:avLst/>
          </a:prstGeom>
          <a:noFill/>
          <a:extLst>
            <a:ext uri="{909E8E84-426E-40DD-AFC4-6F175D3DCCD1}">
              <a14:hiddenFill xmlns:a14="http://schemas.microsoft.com/office/drawing/2010/main">
                <a:solidFill>
                  <a:srgbClr val="FFFFFF"/>
                </a:solidFill>
              </a14:hiddenFill>
            </a:ext>
          </a:extLst>
        </p:spPr>
      </p:pic>
      <p:sp>
        <p:nvSpPr>
          <p:cNvPr id="17" name="十字形 16"/>
          <p:cNvSpPr/>
          <p:nvPr/>
        </p:nvSpPr>
        <p:spPr>
          <a:xfrm rot="2700000">
            <a:off x="5300535" y="5136959"/>
            <a:ext cx="749086" cy="740110"/>
          </a:xfrm>
          <a:prstGeom prst="plus">
            <a:avLst>
              <a:gd name="adj" fmla="val 3869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Rectangle 8"/>
          <p:cNvSpPr/>
          <p:nvPr/>
        </p:nvSpPr>
        <p:spPr>
          <a:xfrm>
            <a:off x="133161" y="6023817"/>
            <a:ext cx="6096000" cy="923330"/>
          </a:xfrm>
          <a:prstGeom prst="rect">
            <a:avLst/>
          </a:prstGeom>
        </p:spPr>
        <p:txBody>
          <a:bodyPr>
            <a:spAutoFit/>
          </a:bodyPr>
          <a:lstStyle/>
          <a:p>
            <a:r>
              <a:rPr lang="en-US" dirty="0" err="1">
                <a:solidFill>
                  <a:srgbClr val="000000"/>
                </a:solidFill>
                <a:latin typeface="Century Gothic" panose="020B0502020202020204" pitchFamily="34" charset="0"/>
              </a:rPr>
              <a:t>Halperin</a:t>
            </a:r>
            <a:r>
              <a:rPr lang="en-US" dirty="0">
                <a:solidFill>
                  <a:srgbClr val="000000"/>
                </a:solidFill>
                <a:latin typeface="Century Gothic" panose="020B0502020202020204" pitchFamily="34" charset="0"/>
              </a:rPr>
              <a:t> et al. “Security and Privacy for Implantable Medical Devices”, IEEE Pervasive Computing, Mobile and Ubiquitous Systems, 2008</a:t>
            </a:r>
            <a:endParaRPr lang="en-US" dirty="0"/>
          </a:p>
        </p:txBody>
      </p:sp>
    </p:spTree>
    <p:extLst>
      <p:ext uri="{BB962C8B-B14F-4D97-AF65-F5344CB8AC3E}">
        <p14:creationId xmlns:p14="http://schemas.microsoft.com/office/powerpoint/2010/main" val="1483432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dirty="0"/>
              <a:t>Security and </a:t>
            </a:r>
            <a:r>
              <a:rPr lang="en-US" altLang="zh-CN" dirty="0" smtClean="0"/>
              <a:t>Privacy </a:t>
            </a:r>
            <a:r>
              <a:rPr lang="en-US" altLang="zh-CN" dirty="0"/>
              <a:t>G</a:t>
            </a:r>
            <a:r>
              <a:rPr lang="en-US" altLang="zh-CN" dirty="0" smtClean="0"/>
              <a:t>oals</a:t>
            </a:r>
            <a:endParaRPr lang="en-US" altLang="zh-CN" dirty="0"/>
          </a:p>
        </p:txBody>
      </p:sp>
      <p:sp>
        <p:nvSpPr>
          <p:cNvPr id="3" name="内容占位符 2"/>
          <p:cNvSpPr>
            <a:spLocks noGrp="1"/>
          </p:cNvSpPr>
          <p:nvPr>
            <p:ph idx="1"/>
          </p:nvPr>
        </p:nvSpPr>
        <p:spPr>
          <a:xfrm>
            <a:off x="1981200" y="1600200"/>
            <a:ext cx="8686800" cy="4756150"/>
          </a:xfrm>
        </p:spPr>
        <p:txBody>
          <a:bodyPr>
            <a:normAutofit/>
          </a:bodyPr>
          <a:lstStyle/>
          <a:p>
            <a:pPr marL="514350" indent="-514350">
              <a:buFont typeface="+mj-ea"/>
              <a:buAutoNum type="circleNumDbPlain" startAt="2"/>
            </a:pPr>
            <a:r>
              <a:rPr lang="en-US" altLang="zh-CN" b="1" dirty="0"/>
              <a:t>Availability</a:t>
            </a:r>
            <a:r>
              <a:rPr lang="en-US" altLang="zh-CN" dirty="0"/>
              <a:t>. An adversary should not be able to mount a successful denial-of-service (</a:t>
            </a:r>
            <a:r>
              <a:rPr lang="en-US" altLang="zh-CN" dirty="0" err="1"/>
              <a:t>DoS</a:t>
            </a:r>
            <a:r>
              <a:rPr lang="en-US" altLang="zh-CN" dirty="0"/>
              <a:t>) attack against an IMD.</a:t>
            </a:r>
            <a:endParaRPr lang="zh-CN" altLang="zh-CN" dirty="0"/>
          </a:p>
        </p:txBody>
      </p:sp>
      <p:sp>
        <p:nvSpPr>
          <p:cNvPr id="4" name="灯片编号占位符 3"/>
          <p:cNvSpPr>
            <a:spLocks noGrp="1"/>
          </p:cNvSpPr>
          <p:nvPr>
            <p:ph type="sldNum" sz="quarter" idx="12"/>
          </p:nvPr>
        </p:nvSpPr>
        <p:spPr/>
        <p:txBody>
          <a:bodyPr/>
          <a:lstStyle/>
          <a:p>
            <a:fld id="{8B60B334-CF15-EE45-8811-EBD61873BB2F}" type="slidenum">
              <a:rPr lang="en-US" smtClean="0"/>
              <a:t>28</a:t>
            </a:fld>
            <a:endParaRPr lang="en-US"/>
          </a:p>
        </p:txBody>
      </p:sp>
      <p:pic>
        <p:nvPicPr>
          <p:cNvPr id="6" name="Picture 6" descr="http://www.dicardiology.com/sites/daic/files/styles/slider/public/medtronic-evera-icd-mri-conditional-fda-approval-daic.jpg?itok=Qor6r_0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61" r="29133"/>
          <a:stretch/>
        </p:blipFill>
        <p:spPr bwMode="auto">
          <a:xfrm>
            <a:off x="3745612" y="4413891"/>
            <a:ext cx="1042942"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thumbs.dreamstime.com/z/heart-patient-icon-65095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87" t="7374" r="5152" b="13641"/>
          <a:stretch/>
        </p:blipFill>
        <p:spPr bwMode="auto">
          <a:xfrm>
            <a:off x="2441576" y="3904601"/>
            <a:ext cx="1304037" cy="174754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http://www.iconarchive.com/download/i78668/icons-land/medical/People-Patient-Male.ic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5" descr="http://www.iconarchive.com/download/i78668/icons-land/medical/People-Patient-Male.ic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7" descr="http://www.iconarchive.com/download/i78668/icons-land/medical/People-Patient-Male.ico"/>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9" descr="http://www.iconarchive.com/download/i78668/icons-land/medical/People-Patient-Male.ic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 descr="Image result for attacker icon"/>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313" y="3492496"/>
            <a:ext cx="17811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右箭头 11"/>
          <p:cNvSpPr/>
          <p:nvPr/>
        </p:nvSpPr>
        <p:spPr>
          <a:xfrm rot="10800000">
            <a:off x="4788554" y="4591050"/>
            <a:ext cx="2755246" cy="44196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944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repeatCount="indefinite"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dirty="0"/>
              <a:t>Security and </a:t>
            </a:r>
            <a:r>
              <a:rPr lang="en-US" altLang="zh-CN" dirty="0" smtClean="0"/>
              <a:t>Privacy </a:t>
            </a:r>
            <a:r>
              <a:rPr lang="en-US" altLang="zh-CN" dirty="0"/>
              <a:t>G</a:t>
            </a:r>
            <a:r>
              <a:rPr lang="en-US" altLang="zh-CN" dirty="0" smtClean="0"/>
              <a:t>oals</a:t>
            </a:r>
            <a:endParaRPr lang="en-US" altLang="zh-CN" dirty="0"/>
          </a:p>
        </p:txBody>
      </p:sp>
      <p:sp>
        <p:nvSpPr>
          <p:cNvPr id="3" name="内容占位符 2"/>
          <p:cNvSpPr>
            <a:spLocks noGrp="1"/>
          </p:cNvSpPr>
          <p:nvPr>
            <p:ph idx="1"/>
          </p:nvPr>
        </p:nvSpPr>
        <p:spPr>
          <a:xfrm>
            <a:off x="1981200" y="1600200"/>
            <a:ext cx="8686800" cy="4756150"/>
          </a:xfrm>
        </p:spPr>
        <p:txBody>
          <a:bodyPr>
            <a:normAutofit/>
          </a:bodyPr>
          <a:lstStyle/>
          <a:p>
            <a:pPr marL="514350" indent="-514350">
              <a:buFont typeface="+mj-ea"/>
              <a:buAutoNum type="circleNumDbPlain" startAt="3"/>
            </a:pPr>
            <a:r>
              <a:rPr lang="en-US" altLang="zh-CN" b="1" dirty="0"/>
              <a:t>Device software and settings</a:t>
            </a:r>
            <a:r>
              <a:rPr lang="en-US" altLang="zh-CN" dirty="0"/>
              <a:t>. Only authorized parties should be allowed to modify an IMD or to otherwise trigger specific device behavior.</a:t>
            </a:r>
            <a:endParaRPr lang="zh-CN" altLang="zh-CN" dirty="0"/>
          </a:p>
        </p:txBody>
      </p:sp>
      <p:sp>
        <p:nvSpPr>
          <p:cNvPr id="4" name="灯片编号占位符 3"/>
          <p:cNvSpPr>
            <a:spLocks noGrp="1"/>
          </p:cNvSpPr>
          <p:nvPr>
            <p:ph type="sldNum" sz="quarter" idx="12"/>
          </p:nvPr>
        </p:nvSpPr>
        <p:spPr/>
        <p:txBody>
          <a:bodyPr/>
          <a:lstStyle/>
          <a:p>
            <a:fld id="{8B60B334-CF15-EE45-8811-EBD61873BB2F}" type="slidenum">
              <a:rPr lang="en-US" smtClean="0"/>
              <a:t>29</a:t>
            </a:fld>
            <a:endParaRPr lang="en-US"/>
          </a:p>
        </p:txBody>
      </p:sp>
      <p:pic>
        <p:nvPicPr>
          <p:cNvPr id="6" name="Picture 6" descr="http://www.dicardiology.com/sites/daic/files/styles/slider/public/medtronic-evera-icd-mri-conditional-fda-approval-daic.jpg?itok=Qor6r_0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61" r="29133"/>
          <a:stretch/>
        </p:blipFill>
        <p:spPr bwMode="auto">
          <a:xfrm>
            <a:off x="4209816" y="4457903"/>
            <a:ext cx="1042942"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thumbs.dreamstime.com/z/heart-patient-icon-65095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87" t="7374" r="5152" b="13641"/>
          <a:stretch/>
        </p:blipFill>
        <p:spPr bwMode="auto">
          <a:xfrm>
            <a:off x="2905780" y="4047679"/>
            <a:ext cx="1304037" cy="174754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http://www.iconarchive.com/download/i78668/icons-land/medical/People-Patient-Male.ic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5" descr="http://www.iconarchive.com/download/i78668/icons-land/medical/People-Patient-Male.ic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7" descr="http://www.iconarchive.com/download/i78668/icons-land/medical/People-Patient-Male.ico"/>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9" descr="http://www.iconarchive.com/download/i78668/icons-land/medical/People-Patient-Male.ic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 descr="Image result for attacker icon"/>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9462" y="5077028"/>
            <a:ext cx="1233488" cy="178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descr="http://thumbs.dreamstime.com/z/%D2%BD%C9%FA%CD%BC%B1%EA-243552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51" t="11381" r="55086" b="22018"/>
          <a:stretch/>
        </p:blipFill>
        <p:spPr bwMode="auto">
          <a:xfrm>
            <a:off x="6973137" y="3121912"/>
            <a:ext cx="1546138" cy="1911105"/>
          </a:xfrm>
          <a:prstGeom prst="rect">
            <a:avLst/>
          </a:prstGeom>
          <a:noFill/>
          <a:extLst>
            <a:ext uri="{909E8E84-426E-40DD-AFC4-6F175D3DCCD1}">
              <a14:hiddenFill xmlns:a14="http://schemas.microsoft.com/office/drawing/2010/main">
                <a:solidFill>
                  <a:srgbClr val="FFFFFF"/>
                </a:solidFill>
              </a14:hiddenFill>
            </a:ext>
          </a:extLst>
        </p:spPr>
      </p:pic>
      <p:sp>
        <p:nvSpPr>
          <p:cNvPr id="18" name="右箭头 17"/>
          <p:cNvSpPr/>
          <p:nvPr/>
        </p:nvSpPr>
        <p:spPr>
          <a:xfrm rot="9650652">
            <a:off x="5614398" y="4220861"/>
            <a:ext cx="1107077" cy="305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右箭头 18"/>
          <p:cNvSpPr/>
          <p:nvPr/>
        </p:nvSpPr>
        <p:spPr>
          <a:xfrm rot="12515231">
            <a:off x="5504768" y="5518646"/>
            <a:ext cx="1107077" cy="305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十字形 19"/>
          <p:cNvSpPr/>
          <p:nvPr/>
        </p:nvSpPr>
        <p:spPr>
          <a:xfrm rot="14138580">
            <a:off x="5726005" y="5326099"/>
            <a:ext cx="749086" cy="740110"/>
          </a:xfrm>
          <a:prstGeom prst="plus">
            <a:avLst>
              <a:gd name="adj" fmla="val 3869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206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IP History</a:t>
            </a:r>
          </a:p>
          <a:p>
            <a:r>
              <a:rPr lang="en-US" dirty="0" smtClean="0"/>
              <a:t>IP Architecture</a:t>
            </a:r>
          </a:p>
          <a:p>
            <a:pPr lvl="1"/>
            <a:r>
              <a:rPr lang="en-US" dirty="0" smtClean="0"/>
              <a:t>General Architectural Principles</a:t>
            </a:r>
          </a:p>
          <a:p>
            <a:pPr lvl="1"/>
            <a:r>
              <a:rPr lang="en-US" dirty="0" smtClean="0"/>
              <a:t>Forwarding IP Architecture</a:t>
            </a:r>
          </a:p>
          <a:p>
            <a:r>
              <a:rPr lang="en-US" dirty="0" smtClean="0"/>
              <a:t> Routing </a:t>
            </a:r>
          </a:p>
          <a:p>
            <a:pPr lvl="1"/>
            <a:r>
              <a:rPr lang="en-US" dirty="0" smtClean="0"/>
              <a:t>Inter-domain routing – BGP routing</a:t>
            </a:r>
          </a:p>
          <a:p>
            <a:pPr lvl="1"/>
            <a:r>
              <a:rPr lang="en-US" dirty="0" err="1" smtClean="0"/>
              <a:t>QoS</a:t>
            </a:r>
            <a:r>
              <a:rPr lang="en-US" dirty="0" smtClean="0"/>
              <a:t> routing</a:t>
            </a:r>
          </a:p>
          <a:p>
            <a:pPr lvl="1"/>
            <a:r>
              <a:rPr lang="en-US" dirty="0" smtClean="0"/>
              <a:t>Routing reliability</a:t>
            </a:r>
          </a:p>
          <a:p>
            <a:pPr lvl="1"/>
            <a:r>
              <a:rPr lang="en-US" dirty="0" smtClean="0"/>
              <a:t>Secure routing</a:t>
            </a:r>
          </a:p>
          <a:p>
            <a:r>
              <a:rPr lang="en-US" dirty="0" smtClean="0"/>
              <a:t>Congestion Control </a:t>
            </a:r>
          </a:p>
          <a:p>
            <a:pPr lvl="1"/>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Software-defined Networks</a:t>
            </a:r>
          </a:p>
          <a:p>
            <a:pPr lvl="1"/>
            <a:r>
              <a:rPr lang="en-US" dirty="0" smtClean="0"/>
              <a:t>Architecture</a:t>
            </a:r>
          </a:p>
          <a:p>
            <a:pPr lvl="1"/>
            <a:r>
              <a:rPr lang="en-US" dirty="0" smtClean="0"/>
              <a:t>Applications</a:t>
            </a:r>
          </a:p>
          <a:p>
            <a:r>
              <a:rPr lang="en-US" dirty="0" smtClean="0"/>
              <a:t>Data Centers</a:t>
            </a:r>
          </a:p>
          <a:p>
            <a:pPr lvl="1"/>
            <a:r>
              <a:rPr lang="en-US" dirty="0" smtClean="0"/>
              <a:t>Network architecture</a:t>
            </a:r>
          </a:p>
          <a:p>
            <a:pPr lvl="1"/>
            <a:r>
              <a:rPr lang="en-US" dirty="0" smtClean="0"/>
              <a:t>Congestion control</a:t>
            </a:r>
          </a:p>
          <a:p>
            <a:pPr lvl="1"/>
            <a:r>
              <a:rPr lang="en-US" dirty="0" smtClean="0"/>
              <a:t>Cloud services</a:t>
            </a:r>
          </a:p>
          <a:p>
            <a:r>
              <a:rPr lang="en-US" dirty="0"/>
              <a:t>Internet Measurements</a:t>
            </a:r>
          </a:p>
          <a:p>
            <a:r>
              <a:rPr lang="en-US" dirty="0" smtClean="0"/>
              <a:t>Multimedia Networks</a:t>
            </a:r>
          </a:p>
          <a:p>
            <a:pPr lvl="1"/>
            <a:r>
              <a:rPr lang="en-US" dirty="0" smtClean="0"/>
              <a:t>Content Distribution </a:t>
            </a:r>
          </a:p>
          <a:p>
            <a:r>
              <a:rPr lang="en-US" dirty="0" smtClean="0"/>
              <a:t>Security </a:t>
            </a:r>
          </a:p>
          <a:p>
            <a:r>
              <a:rPr lang="en-US" dirty="0" smtClean="0"/>
              <a:t>Health Networks</a:t>
            </a:r>
          </a:p>
          <a:p>
            <a:endParaRPr lang="en-US" dirty="0"/>
          </a:p>
        </p:txBody>
      </p:sp>
    </p:spTree>
    <p:extLst>
      <p:ext uri="{BB962C8B-B14F-4D97-AF65-F5344CB8AC3E}">
        <p14:creationId xmlns:p14="http://schemas.microsoft.com/office/powerpoint/2010/main" val="233921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dicardiology.com/sites/daic/files/styles/slider/public/medtronic-evera-icd-mri-conditional-fda-approval-daic.jpg?itok=Qor6r_0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61" r="29133"/>
          <a:stretch/>
        </p:blipFill>
        <p:spPr bwMode="auto">
          <a:xfrm>
            <a:off x="4097650" y="5447124"/>
            <a:ext cx="894066" cy="106149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a:bodyPr>
          <a:lstStyle/>
          <a:p>
            <a:pPr algn="l"/>
            <a:r>
              <a:rPr lang="en-US" altLang="zh-CN" dirty="0"/>
              <a:t>Security and </a:t>
            </a:r>
            <a:r>
              <a:rPr lang="en-US" altLang="zh-CN" dirty="0" smtClean="0"/>
              <a:t>Privacy </a:t>
            </a:r>
            <a:r>
              <a:rPr lang="en-US" altLang="zh-CN" dirty="0"/>
              <a:t>G</a:t>
            </a:r>
            <a:r>
              <a:rPr lang="en-US" altLang="zh-CN" dirty="0" smtClean="0"/>
              <a:t>oals</a:t>
            </a:r>
            <a:endParaRPr lang="en-US" altLang="zh-CN" dirty="0"/>
          </a:p>
        </p:txBody>
      </p:sp>
      <p:sp>
        <p:nvSpPr>
          <p:cNvPr id="3" name="内容占位符 2"/>
          <p:cNvSpPr>
            <a:spLocks noGrp="1"/>
          </p:cNvSpPr>
          <p:nvPr>
            <p:ph idx="1"/>
          </p:nvPr>
        </p:nvSpPr>
        <p:spPr>
          <a:xfrm>
            <a:off x="1981200" y="1600200"/>
            <a:ext cx="8686800" cy="4756150"/>
          </a:xfrm>
        </p:spPr>
        <p:txBody>
          <a:bodyPr>
            <a:normAutofit/>
          </a:bodyPr>
          <a:lstStyle/>
          <a:p>
            <a:pPr marL="514350" indent="-514350">
              <a:buFont typeface="+mj-ea"/>
              <a:buAutoNum type="circleNumDbPlain" startAt="4"/>
            </a:pPr>
            <a:r>
              <a:rPr lang="en-US" altLang="zh-CN" b="1" dirty="0"/>
              <a:t>Device-existence privacy</a:t>
            </a:r>
            <a:r>
              <a:rPr lang="en-US" altLang="zh-CN" dirty="0"/>
              <a:t>. An unauthorized party should not be able to remotely determine that a patient has one or more IMDs.</a:t>
            </a:r>
            <a:endParaRPr lang="zh-CN" altLang="zh-CN" dirty="0"/>
          </a:p>
        </p:txBody>
      </p:sp>
      <p:sp>
        <p:nvSpPr>
          <p:cNvPr id="4" name="灯片编号占位符 3"/>
          <p:cNvSpPr>
            <a:spLocks noGrp="1"/>
          </p:cNvSpPr>
          <p:nvPr>
            <p:ph type="sldNum" sz="quarter" idx="12"/>
          </p:nvPr>
        </p:nvSpPr>
        <p:spPr/>
        <p:txBody>
          <a:bodyPr/>
          <a:lstStyle/>
          <a:p>
            <a:fld id="{8B60B334-CF15-EE45-8811-EBD61873BB2F}" type="slidenum">
              <a:rPr lang="en-US" smtClean="0"/>
              <a:t>30</a:t>
            </a:fld>
            <a:endParaRPr lang="en-US"/>
          </a:p>
        </p:txBody>
      </p:sp>
      <p:sp>
        <p:nvSpPr>
          <p:cNvPr id="13" name="AutoShape 2" descr="http://www.iconarchive.com/download/i78668/icons-land/medical/People-Patient-Male.ic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5" descr="http://www.iconarchive.com/download/i78668/icons-land/medical/People-Patient-Male.ic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7" descr="http://www.iconarchive.com/download/i78668/icons-land/medical/People-Patient-Male.ico"/>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9" descr="http://www.iconarchive.com/download/i78668/icons-land/medical/People-Patient-Male.ic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 descr="Image result for attacker icon"/>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1" name="Picture 11" descr="https://openclipart.org/image/2400px/svg_to_png/216807/1428136341.png&amp;disposition=attach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0279" y="5245586"/>
            <a:ext cx="1454742" cy="145474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patient icon"/>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5257911"/>
            <a:ext cx="1454742" cy="145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Image result for patient icon"/>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4371" y="5275540"/>
            <a:ext cx="1404660" cy="140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0" descr="Image result for 放大镜"/>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12" descr="Image result for 放大镜"/>
          <p:cNvSpPr>
            <a:spLocks noChangeAspect="1" noChangeArrowheads="1"/>
          </p:cNvSpPr>
          <p:nvPr/>
        </p:nvSpPr>
        <p:spPr bwMode="auto">
          <a:xfrm>
            <a:off x="2898775" y="1074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639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3074470"/>
            <a:ext cx="1454742" cy="181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718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dirty="0"/>
              <a:t>Security and </a:t>
            </a:r>
            <a:r>
              <a:rPr lang="en-US" altLang="zh-CN" dirty="0" smtClean="0"/>
              <a:t>Privacy </a:t>
            </a:r>
            <a:r>
              <a:rPr lang="en-US" altLang="zh-CN" dirty="0"/>
              <a:t>G</a:t>
            </a:r>
            <a:r>
              <a:rPr lang="en-US" altLang="zh-CN" dirty="0" smtClean="0"/>
              <a:t>oals</a:t>
            </a:r>
            <a:endParaRPr lang="en-US" altLang="zh-CN" dirty="0"/>
          </a:p>
        </p:txBody>
      </p:sp>
      <p:sp>
        <p:nvSpPr>
          <p:cNvPr id="3" name="内容占位符 2"/>
          <p:cNvSpPr>
            <a:spLocks noGrp="1"/>
          </p:cNvSpPr>
          <p:nvPr>
            <p:ph idx="1"/>
          </p:nvPr>
        </p:nvSpPr>
        <p:spPr>
          <a:xfrm>
            <a:off x="1981200" y="1600200"/>
            <a:ext cx="8686800" cy="4756150"/>
          </a:xfrm>
        </p:spPr>
        <p:txBody>
          <a:bodyPr>
            <a:normAutofit/>
          </a:bodyPr>
          <a:lstStyle/>
          <a:p>
            <a:r>
              <a:rPr lang="en-US" altLang="zh-CN" dirty="0" smtClean="0"/>
              <a:t>Even if a device is  revealed, </a:t>
            </a:r>
          </a:p>
          <a:p>
            <a:pPr marL="514350" indent="-514350">
              <a:buFont typeface="+mj-ea"/>
              <a:buAutoNum type="circleNumDbPlain" startAt="5"/>
            </a:pPr>
            <a:r>
              <a:rPr lang="en-US" altLang="zh-CN" b="1" dirty="0" smtClean="0"/>
              <a:t>Device-type </a:t>
            </a:r>
            <a:r>
              <a:rPr lang="en-US" altLang="zh-CN" b="1" dirty="0"/>
              <a:t>privacy</a:t>
            </a:r>
            <a:r>
              <a:rPr lang="en-US" altLang="zh-CN" dirty="0"/>
              <a:t>. </a:t>
            </a:r>
            <a:r>
              <a:rPr lang="en-US" altLang="zh-CN" dirty="0" smtClean="0"/>
              <a:t>IMDs’ type </a:t>
            </a:r>
            <a:r>
              <a:rPr lang="en-US" altLang="zh-CN" dirty="0"/>
              <a:t>should still only be disclosed to authorized entities.</a:t>
            </a:r>
            <a:endParaRPr lang="zh-CN" altLang="zh-CN" dirty="0"/>
          </a:p>
          <a:p>
            <a:pPr marL="514350" indent="-514350">
              <a:buFont typeface="+mj-ea"/>
              <a:buAutoNum type="circleNumDbPlain" startAt="5"/>
            </a:pPr>
            <a:endParaRPr lang="zh-CN" altLang="zh-CN" dirty="0"/>
          </a:p>
          <a:p>
            <a:pPr marL="514350" indent="-514350">
              <a:buFont typeface="+mj-ea"/>
              <a:buAutoNum type="circleNumDbPlain" startAt="5"/>
            </a:pPr>
            <a:r>
              <a:rPr lang="en-US" altLang="zh-CN" b="1" dirty="0"/>
              <a:t>Specific-device ID privacy</a:t>
            </a:r>
            <a:r>
              <a:rPr lang="en-US" altLang="zh-CN" dirty="0"/>
              <a:t>. An adversary should not be able to wirelessly track individual IMDs.</a:t>
            </a:r>
            <a:endParaRPr lang="zh-CN" altLang="zh-CN" dirty="0"/>
          </a:p>
          <a:p>
            <a:pPr marL="514350" indent="-514350">
              <a:buFont typeface="+mj-ea"/>
              <a:buAutoNum type="circleNumDbPlain" startAt="5"/>
            </a:pPr>
            <a:endParaRPr lang="zh-CN" altLang="zh-CN" dirty="0"/>
          </a:p>
          <a:p>
            <a:pPr marL="514350" indent="-514350">
              <a:buFont typeface="+mj-ea"/>
              <a:buAutoNum type="circleNumDbPlain" startAt="5"/>
            </a:pPr>
            <a:r>
              <a:rPr lang="en-US" altLang="zh-CN" b="1" dirty="0" smtClean="0"/>
              <a:t>Bearer </a:t>
            </a:r>
            <a:r>
              <a:rPr lang="en-US" altLang="zh-CN" b="1" dirty="0"/>
              <a:t>privacy</a:t>
            </a:r>
            <a:r>
              <a:rPr lang="en-US" altLang="zh-CN" dirty="0"/>
              <a:t>. An adversary should not be able to exploit an IMD’s properties to identify the bearer or extract private </a:t>
            </a:r>
            <a:r>
              <a:rPr lang="en-US" altLang="zh-CN" dirty="0" smtClean="0"/>
              <a:t>information </a:t>
            </a:r>
            <a:r>
              <a:rPr lang="en-US" altLang="zh-CN" dirty="0"/>
              <a:t>about the patient</a:t>
            </a:r>
            <a:r>
              <a:rPr lang="en-US" altLang="zh-CN" dirty="0" smtClean="0"/>
              <a:t>.</a:t>
            </a:r>
            <a:endParaRPr lang="zh-CN" altLang="zh-CN" dirty="0"/>
          </a:p>
        </p:txBody>
      </p:sp>
      <p:sp>
        <p:nvSpPr>
          <p:cNvPr id="4" name="灯片编号占位符 3"/>
          <p:cNvSpPr>
            <a:spLocks noGrp="1"/>
          </p:cNvSpPr>
          <p:nvPr>
            <p:ph type="sldNum" sz="quarter" idx="12"/>
          </p:nvPr>
        </p:nvSpPr>
        <p:spPr/>
        <p:txBody>
          <a:bodyPr/>
          <a:lstStyle/>
          <a:p>
            <a:fld id="{8B60B334-CF15-EE45-8811-EBD61873BB2F}" type="slidenum">
              <a:rPr lang="en-US" smtClean="0"/>
              <a:t>31</a:t>
            </a:fld>
            <a:endParaRPr lang="en-US"/>
          </a:p>
        </p:txBody>
      </p:sp>
      <p:sp>
        <p:nvSpPr>
          <p:cNvPr id="13" name="AutoShape 2" descr="http://www.iconarchive.com/download/i78668/icons-land/medical/People-Patient-Male.ic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5" descr="http://www.iconarchive.com/download/i78668/icons-land/medical/People-Patient-Male.ic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7" descr="http://www.iconarchive.com/download/i78668/icons-land/medical/People-Patient-Male.ico"/>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9" descr="http://www.iconarchive.com/download/i78668/icons-land/medical/People-Patient-Male.ic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 descr="Image result for attacker icon"/>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2" descr="Image result for patient icon"/>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5" descr="Image result for patient icon"/>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0" descr="Image result for 放大镜"/>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12" descr="Image result for 放大镜"/>
          <p:cNvSpPr>
            <a:spLocks noChangeAspect="1" noChangeArrowheads="1"/>
          </p:cNvSpPr>
          <p:nvPr/>
        </p:nvSpPr>
        <p:spPr bwMode="auto">
          <a:xfrm>
            <a:off x="2898775" y="1074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415167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dirty="0"/>
              <a:t>Security and </a:t>
            </a:r>
            <a:r>
              <a:rPr lang="en-US" altLang="zh-CN" dirty="0" smtClean="0"/>
              <a:t>Privacy </a:t>
            </a:r>
            <a:r>
              <a:rPr lang="en-US" altLang="zh-CN" dirty="0"/>
              <a:t>G</a:t>
            </a:r>
            <a:r>
              <a:rPr lang="en-US" altLang="zh-CN" dirty="0" smtClean="0"/>
              <a:t>oals</a:t>
            </a:r>
            <a:endParaRPr lang="en-US" altLang="zh-CN" dirty="0"/>
          </a:p>
        </p:txBody>
      </p:sp>
      <p:sp>
        <p:nvSpPr>
          <p:cNvPr id="3" name="内容占位符 2"/>
          <p:cNvSpPr>
            <a:spLocks noGrp="1"/>
          </p:cNvSpPr>
          <p:nvPr>
            <p:ph idx="1"/>
          </p:nvPr>
        </p:nvSpPr>
        <p:spPr>
          <a:xfrm>
            <a:off x="1981200" y="1600200"/>
            <a:ext cx="8686800" cy="4756150"/>
          </a:xfrm>
        </p:spPr>
        <p:txBody>
          <a:bodyPr>
            <a:normAutofit/>
          </a:bodyPr>
          <a:lstStyle/>
          <a:p>
            <a:pPr marL="514350" indent="-514350">
              <a:buFont typeface="+mj-ea"/>
              <a:buAutoNum type="circleNumDbPlain" startAt="8"/>
            </a:pPr>
            <a:r>
              <a:rPr lang="en-US" altLang="zh-CN" b="1" dirty="0" smtClean="0"/>
              <a:t>Measurement </a:t>
            </a:r>
            <a:r>
              <a:rPr lang="en-US" altLang="zh-CN" b="1" dirty="0"/>
              <a:t>and log privacy</a:t>
            </a:r>
            <a:r>
              <a:rPr lang="en-US" altLang="zh-CN" dirty="0"/>
              <a:t>. A</a:t>
            </a:r>
            <a:r>
              <a:rPr lang="en-US" altLang="zh-CN" dirty="0" smtClean="0"/>
              <a:t>n </a:t>
            </a:r>
            <a:r>
              <a:rPr lang="en-US" altLang="zh-CN" dirty="0"/>
              <a:t>unauthorized party should not be able to learn </a:t>
            </a:r>
            <a:r>
              <a:rPr lang="en-US" altLang="zh-CN" dirty="0" smtClean="0"/>
              <a:t>private information </a:t>
            </a:r>
            <a:r>
              <a:rPr lang="en-US" altLang="zh-CN" dirty="0"/>
              <a:t>about the measurements or audit log data stored on the device.</a:t>
            </a:r>
            <a:endParaRPr lang="zh-CN" altLang="zh-CN" dirty="0"/>
          </a:p>
          <a:p>
            <a:pPr marL="514350" indent="-514350">
              <a:buFont typeface="+mj-ea"/>
              <a:buAutoNum type="circleNumDbPlain" startAt="8"/>
            </a:pPr>
            <a:endParaRPr lang="zh-CN" altLang="zh-CN" dirty="0"/>
          </a:p>
          <a:p>
            <a:pPr marL="514350" indent="-514350">
              <a:buFont typeface="+mj-ea"/>
              <a:buAutoNum type="circleNumDbPlain" startAt="8"/>
            </a:pPr>
            <a:r>
              <a:rPr lang="en-US" altLang="zh-CN" b="1" dirty="0" smtClean="0"/>
              <a:t>Data </a:t>
            </a:r>
            <a:r>
              <a:rPr lang="en-US" altLang="zh-CN" b="1" dirty="0"/>
              <a:t>integrity</a:t>
            </a:r>
            <a:r>
              <a:rPr lang="en-US" altLang="zh-CN" dirty="0"/>
              <a:t>. An adversary should not be able to tamper with past device measurements or log files or induce specious modifications into future data.</a:t>
            </a:r>
            <a:endParaRPr lang="zh-CN" altLang="zh-CN" dirty="0"/>
          </a:p>
        </p:txBody>
      </p:sp>
      <p:sp>
        <p:nvSpPr>
          <p:cNvPr id="4" name="灯片编号占位符 3"/>
          <p:cNvSpPr>
            <a:spLocks noGrp="1"/>
          </p:cNvSpPr>
          <p:nvPr>
            <p:ph type="sldNum" sz="quarter" idx="12"/>
          </p:nvPr>
        </p:nvSpPr>
        <p:spPr/>
        <p:txBody>
          <a:bodyPr/>
          <a:lstStyle/>
          <a:p>
            <a:fld id="{8B60B334-CF15-EE45-8811-EBD61873BB2F}" type="slidenum">
              <a:rPr lang="en-US" smtClean="0"/>
              <a:t>32</a:t>
            </a:fld>
            <a:endParaRPr lang="en-US"/>
          </a:p>
        </p:txBody>
      </p:sp>
      <p:sp>
        <p:nvSpPr>
          <p:cNvPr id="13" name="AutoShape 2" descr="http://www.iconarchive.com/download/i78668/icons-land/medical/People-Patient-Male.ic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5" descr="http://www.iconarchive.com/download/i78668/icons-land/medical/People-Patient-Male.ic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7" descr="http://www.iconarchive.com/download/i78668/icons-land/medical/People-Patient-Male.ico"/>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9" descr="http://www.iconarchive.com/download/i78668/icons-land/medical/People-Patient-Male.ic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 descr="Image result for attacker icon"/>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2" descr="Image result for patient icon"/>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5" descr="Image result for patient icon"/>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0" descr="Image result for 放大镜"/>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12" descr="Image result for 放大镜"/>
          <p:cNvSpPr>
            <a:spLocks noChangeAspect="1" noChangeArrowheads="1"/>
          </p:cNvSpPr>
          <p:nvPr/>
        </p:nvSpPr>
        <p:spPr bwMode="auto">
          <a:xfrm>
            <a:off x="2898775" y="1074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343081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and System Conferences </a:t>
            </a:r>
            <a:endParaRPr lang="en-US" dirty="0"/>
          </a:p>
        </p:txBody>
      </p:sp>
      <p:sp>
        <p:nvSpPr>
          <p:cNvPr id="3" name="Content Placeholder 2"/>
          <p:cNvSpPr>
            <a:spLocks noGrp="1"/>
          </p:cNvSpPr>
          <p:nvPr>
            <p:ph idx="1"/>
          </p:nvPr>
        </p:nvSpPr>
        <p:spPr>
          <a:xfrm>
            <a:off x="838200" y="1825624"/>
            <a:ext cx="10515600" cy="4636135"/>
          </a:xfrm>
        </p:spPr>
        <p:txBody>
          <a:bodyPr>
            <a:normAutofit fontScale="92500" lnSpcReduction="10000"/>
          </a:bodyPr>
          <a:lstStyle/>
          <a:p>
            <a:r>
              <a:rPr lang="en-US" dirty="0" smtClean="0"/>
              <a:t>Publication Venues</a:t>
            </a:r>
          </a:p>
          <a:p>
            <a:pPr lvl="1"/>
            <a:r>
              <a:rPr lang="en-US" dirty="0" smtClean="0"/>
              <a:t>Core networking conferences and journals </a:t>
            </a:r>
          </a:p>
          <a:p>
            <a:pPr lvl="2"/>
            <a:r>
              <a:rPr lang="en-US" dirty="0" smtClean="0"/>
              <a:t>SIGCOMM, NSDI, </a:t>
            </a:r>
            <a:r>
              <a:rPr lang="en-US" dirty="0" err="1" smtClean="0"/>
              <a:t>HotNets</a:t>
            </a:r>
            <a:r>
              <a:rPr lang="en-US" dirty="0" smtClean="0"/>
              <a:t>, IMC, </a:t>
            </a:r>
            <a:r>
              <a:rPr lang="en-US" dirty="0" err="1" smtClean="0"/>
              <a:t>CoNEXT</a:t>
            </a:r>
            <a:r>
              <a:rPr lang="en-US" dirty="0" smtClean="0"/>
              <a:t>, CCR, INFOCOM, ACM/IEEE </a:t>
            </a:r>
            <a:r>
              <a:rPr lang="en-US" dirty="0" err="1" smtClean="0"/>
              <a:t>ToN</a:t>
            </a:r>
            <a:r>
              <a:rPr lang="en-US" dirty="0" smtClean="0"/>
              <a:t>, ICC, …</a:t>
            </a:r>
            <a:endParaRPr lang="en-US" dirty="0" smtClean="0"/>
          </a:p>
          <a:p>
            <a:pPr lvl="1"/>
            <a:r>
              <a:rPr lang="en-US" dirty="0" smtClean="0"/>
              <a:t>Wireless </a:t>
            </a:r>
          </a:p>
          <a:p>
            <a:pPr lvl="2"/>
            <a:r>
              <a:rPr lang="en-US" dirty="0" err="1" smtClean="0"/>
              <a:t>MobiCom</a:t>
            </a:r>
            <a:r>
              <a:rPr lang="en-US" dirty="0" smtClean="0"/>
              <a:t>, </a:t>
            </a:r>
            <a:r>
              <a:rPr lang="en-US" dirty="0" err="1" smtClean="0"/>
              <a:t>MobiSys</a:t>
            </a:r>
            <a:r>
              <a:rPr lang="en-US" dirty="0" smtClean="0"/>
              <a:t>, </a:t>
            </a:r>
            <a:r>
              <a:rPr lang="en-US" dirty="0" err="1" smtClean="0"/>
              <a:t>HotMobile</a:t>
            </a:r>
            <a:r>
              <a:rPr lang="en-US" dirty="0" smtClean="0"/>
              <a:t>, </a:t>
            </a:r>
            <a:r>
              <a:rPr lang="en-US" dirty="0" err="1" smtClean="0"/>
              <a:t>SenSys</a:t>
            </a:r>
            <a:r>
              <a:rPr lang="en-US" dirty="0" smtClean="0"/>
              <a:t>, IPSN, </a:t>
            </a:r>
            <a:r>
              <a:rPr lang="en-US" dirty="0" err="1" smtClean="0"/>
              <a:t>Percom</a:t>
            </a:r>
            <a:r>
              <a:rPr lang="en-US" dirty="0" smtClean="0"/>
              <a:t>, </a:t>
            </a:r>
            <a:r>
              <a:rPr lang="en-US" dirty="0" err="1" smtClean="0"/>
              <a:t>Globecom</a:t>
            </a:r>
            <a:r>
              <a:rPr lang="en-US" dirty="0" smtClean="0"/>
              <a:t>,…</a:t>
            </a:r>
            <a:endParaRPr lang="en-US" dirty="0" smtClean="0"/>
          </a:p>
          <a:p>
            <a:pPr lvl="1"/>
            <a:r>
              <a:rPr lang="en-US" dirty="0" smtClean="0"/>
              <a:t>Systems </a:t>
            </a:r>
            <a:r>
              <a:rPr lang="en-US" dirty="0" smtClean="0"/>
              <a:t>and Networking</a:t>
            </a:r>
          </a:p>
          <a:p>
            <a:pPr lvl="2"/>
            <a:r>
              <a:rPr lang="en-US" dirty="0" smtClean="0"/>
              <a:t>SOSP, OSDI, USENIX ATC, </a:t>
            </a:r>
            <a:r>
              <a:rPr lang="en-US" dirty="0" err="1" smtClean="0"/>
              <a:t>HotOS</a:t>
            </a:r>
            <a:r>
              <a:rPr lang="en-US" dirty="0" smtClean="0"/>
              <a:t>, </a:t>
            </a:r>
            <a:r>
              <a:rPr lang="en-US" dirty="0" smtClean="0"/>
              <a:t>ICDCS, Cloud-based Conferences (HPDC, </a:t>
            </a:r>
            <a:r>
              <a:rPr lang="en-US" dirty="0" err="1" smtClean="0"/>
              <a:t>Cloudcom</a:t>
            </a:r>
            <a:r>
              <a:rPr lang="en-US" dirty="0" smtClean="0"/>
              <a:t>, Big Data, Cloud,..…)</a:t>
            </a:r>
            <a:endParaRPr lang="en-US" dirty="0" smtClean="0"/>
          </a:p>
          <a:p>
            <a:pPr lvl="1"/>
            <a:r>
              <a:rPr lang="en-US" dirty="0" smtClean="0"/>
              <a:t>Security and Networking </a:t>
            </a:r>
          </a:p>
          <a:p>
            <a:pPr lvl="2"/>
            <a:r>
              <a:rPr lang="en-US" dirty="0" smtClean="0"/>
              <a:t>CCS, USENIX Security, NDSS, IEEE Symposium on Security and Privacy</a:t>
            </a:r>
          </a:p>
          <a:p>
            <a:pPr lvl="1"/>
            <a:r>
              <a:rPr lang="en-US" dirty="0" smtClean="0"/>
              <a:t>Theory and Networking </a:t>
            </a:r>
          </a:p>
          <a:p>
            <a:pPr lvl="2"/>
            <a:r>
              <a:rPr lang="en-US" dirty="0" smtClean="0"/>
              <a:t>SIGMETRICS, PODC, SPAA, </a:t>
            </a:r>
            <a:r>
              <a:rPr lang="en-US" dirty="0" err="1" smtClean="0"/>
              <a:t>MobiHoc</a:t>
            </a:r>
            <a:endParaRPr lang="en-US" dirty="0" smtClean="0"/>
          </a:p>
          <a:p>
            <a:pPr lvl="1"/>
            <a:r>
              <a:rPr lang="en-US" dirty="0" smtClean="0"/>
              <a:t>Multimedia Systems and Networking</a:t>
            </a:r>
          </a:p>
          <a:p>
            <a:pPr lvl="2"/>
            <a:r>
              <a:rPr lang="en-US" dirty="0" err="1" smtClean="0"/>
              <a:t>MMSys</a:t>
            </a:r>
            <a:r>
              <a:rPr lang="en-US" dirty="0" smtClean="0"/>
              <a:t>, NOSSDAV, ACM Multimedia, ACM TOMCCAP, Springer Multimedia Systems Journal, IEEE </a:t>
            </a:r>
            <a:r>
              <a:rPr lang="en-US" dirty="0" smtClean="0"/>
              <a:t>TMM, IEEE ICME,  </a:t>
            </a:r>
            <a:r>
              <a:rPr lang="en-US" dirty="0" err="1" smtClean="0"/>
              <a:t>BigMM</a:t>
            </a:r>
            <a:r>
              <a:rPr lang="en-US" dirty="0" smtClean="0"/>
              <a:t>…</a:t>
            </a:r>
            <a:endParaRPr lang="en-US" dirty="0" smtClean="0"/>
          </a:p>
        </p:txBody>
      </p:sp>
    </p:spTree>
    <p:extLst>
      <p:ext uri="{BB962C8B-B14F-4D97-AF65-F5344CB8AC3E}">
        <p14:creationId xmlns:p14="http://schemas.microsoft.com/office/powerpoint/2010/main" val="344965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515600" cy="1325563"/>
          </a:xfrm>
        </p:spPr>
        <p:txBody>
          <a:bodyPr/>
          <a:lstStyle/>
          <a:p>
            <a:r>
              <a:rPr lang="en-US" dirty="0" smtClean="0"/>
              <a:t>Network Resources  </a:t>
            </a:r>
            <a:endParaRPr lang="en-US" dirty="0"/>
          </a:p>
        </p:txBody>
      </p:sp>
      <p:sp>
        <p:nvSpPr>
          <p:cNvPr id="3" name="Content Placeholder 2"/>
          <p:cNvSpPr>
            <a:spLocks noGrp="1"/>
          </p:cNvSpPr>
          <p:nvPr>
            <p:ph sz="half" idx="1"/>
          </p:nvPr>
        </p:nvSpPr>
        <p:spPr>
          <a:xfrm>
            <a:off x="838200" y="1539240"/>
            <a:ext cx="5181600" cy="4637723"/>
          </a:xfrm>
        </p:spPr>
        <p:txBody>
          <a:bodyPr>
            <a:normAutofit lnSpcReduction="10000"/>
          </a:bodyPr>
          <a:lstStyle/>
          <a:p>
            <a:r>
              <a:rPr lang="en-US" dirty="0" smtClean="0"/>
              <a:t>Experimental Resources</a:t>
            </a:r>
          </a:p>
          <a:p>
            <a:r>
              <a:rPr lang="en-US" dirty="0" err="1" smtClean="0"/>
              <a:t>Testbeds</a:t>
            </a:r>
            <a:endParaRPr lang="en-US" dirty="0" smtClean="0"/>
          </a:p>
          <a:p>
            <a:pPr lvl="1"/>
            <a:r>
              <a:rPr lang="en-US" dirty="0" err="1" smtClean="0"/>
              <a:t>Planetlab</a:t>
            </a:r>
            <a:endParaRPr lang="en-US" dirty="0" smtClean="0"/>
          </a:p>
          <a:p>
            <a:pPr lvl="1"/>
            <a:r>
              <a:rPr lang="en-US" dirty="0" smtClean="0"/>
              <a:t>GENI</a:t>
            </a:r>
          </a:p>
          <a:p>
            <a:pPr lvl="1"/>
            <a:r>
              <a:rPr lang="en-US" dirty="0" err="1" smtClean="0"/>
              <a:t>Emulab</a:t>
            </a:r>
            <a:endParaRPr lang="en-US" dirty="0" smtClean="0"/>
          </a:p>
          <a:p>
            <a:pPr lvl="1"/>
            <a:r>
              <a:rPr lang="en-US" dirty="0" smtClean="0"/>
              <a:t>Others</a:t>
            </a:r>
          </a:p>
          <a:p>
            <a:r>
              <a:rPr lang="en-US" dirty="0" smtClean="0"/>
              <a:t>Emulators and Simulators</a:t>
            </a:r>
          </a:p>
          <a:p>
            <a:pPr lvl="1"/>
            <a:r>
              <a:rPr lang="en-US" dirty="0" smtClean="0"/>
              <a:t>Ns-2</a:t>
            </a:r>
          </a:p>
          <a:p>
            <a:pPr lvl="1"/>
            <a:r>
              <a:rPr lang="en-US" dirty="0" smtClean="0"/>
              <a:t>Ns-3</a:t>
            </a:r>
          </a:p>
          <a:p>
            <a:pPr lvl="1"/>
            <a:r>
              <a:rPr lang="en-US" dirty="0" err="1" smtClean="0"/>
              <a:t>Mininet</a:t>
            </a:r>
            <a:r>
              <a:rPr lang="en-US" dirty="0" smtClean="0"/>
              <a:t> </a:t>
            </a:r>
          </a:p>
          <a:p>
            <a:pPr lvl="1"/>
            <a:r>
              <a:rPr lang="en-US" dirty="0" err="1" smtClean="0"/>
              <a:t>ModelNet</a:t>
            </a:r>
            <a:endParaRPr lang="en-US" dirty="0" smtClean="0"/>
          </a:p>
          <a:p>
            <a:pPr lvl="1"/>
            <a:r>
              <a:rPr lang="en-US" dirty="0" smtClean="0"/>
              <a:t>C-BGP</a:t>
            </a:r>
          </a:p>
          <a:p>
            <a:pPr lvl="2"/>
            <a:endParaRPr lang="en-US" dirty="0" smtClean="0"/>
          </a:p>
          <a:p>
            <a:pPr lvl="1"/>
            <a:endParaRPr lang="en-US" dirty="0"/>
          </a:p>
        </p:txBody>
      </p:sp>
      <p:sp>
        <p:nvSpPr>
          <p:cNvPr id="4" name="Content Placeholder 3"/>
          <p:cNvSpPr>
            <a:spLocks noGrp="1"/>
          </p:cNvSpPr>
          <p:nvPr>
            <p:ph sz="half" idx="2"/>
          </p:nvPr>
        </p:nvSpPr>
        <p:spPr>
          <a:xfrm>
            <a:off x="6172200" y="1539240"/>
            <a:ext cx="5181600" cy="4937759"/>
          </a:xfrm>
        </p:spPr>
        <p:txBody>
          <a:bodyPr>
            <a:normAutofit lnSpcReduction="10000"/>
          </a:bodyPr>
          <a:lstStyle/>
          <a:p>
            <a:r>
              <a:rPr lang="en-US" dirty="0" smtClean="0"/>
              <a:t>Measurement Data </a:t>
            </a:r>
          </a:p>
          <a:p>
            <a:pPr lvl="1"/>
            <a:r>
              <a:rPr lang="en-US" dirty="0" smtClean="0"/>
              <a:t>CAIDA (Center for Applied Internet Data Analysis)</a:t>
            </a:r>
          </a:p>
          <a:p>
            <a:pPr lvl="1"/>
            <a:r>
              <a:rPr lang="en-US" dirty="0" smtClean="0"/>
              <a:t>Route Views  (from Oregon) – real-time BGP data collection</a:t>
            </a:r>
          </a:p>
          <a:p>
            <a:pPr lvl="1"/>
            <a:r>
              <a:rPr lang="en-US" dirty="0" smtClean="0"/>
              <a:t>SNAP (Stanford Network Analysis Project) – mining of network graphs – social networks, web graphs, road networks, ….</a:t>
            </a:r>
          </a:p>
          <a:p>
            <a:pPr lvl="1"/>
            <a:r>
              <a:rPr lang="en-US" dirty="0" smtClean="0"/>
              <a:t>FCC data </a:t>
            </a:r>
          </a:p>
          <a:p>
            <a:pPr lvl="1"/>
            <a:r>
              <a:rPr lang="en-US" dirty="0" smtClean="0"/>
              <a:t>FCC maps</a:t>
            </a:r>
          </a:p>
          <a:p>
            <a:pPr lvl="1"/>
            <a:r>
              <a:rPr lang="en-US" dirty="0" smtClean="0"/>
              <a:t>Others</a:t>
            </a:r>
          </a:p>
          <a:p>
            <a:pPr lvl="1"/>
            <a:endParaRPr lang="en-US" dirty="0" smtClean="0"/>
          </a:p>
          <a:p>
            <a:pPr lvl="1"/>
            <a:endParaRPr lang="en-US" dirty="0"/>
          </a:p>
        </p:txBody>
      </p:sp>
    </p:spTree>
    <p:extLst>
      <p:ext uri="{BB962C8B-B14F-4D97-AF65-F5344CB8AC3E}">
        <p14:creationId xmlns:p14="http://schemas.microsoft.com/office/powerpoint/2010/main" val="1617562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(1) </a:t>
            </a:r>
            <a:endParaRPr lang="en-US" dirty="0"/>
          </a:p>
        </p:txBody>
      </p:sp>
      <p:sp>
        <p:nvSpPr>
          <p:cNvPr id="3" name="Content Placeholder 2"/>
          <p:cNvSpPr>
            <a:spLocks noGrp="1"/>
          </p:cNvSpPr>
          <p:nvPr>
            <p:ph idx="1"/>
          </p:nvPr>
        </p:nvSpPr>
        <p:spPr/>
        <p:txBody>
          <a:bodyPr>
            <a:normAutofit/>
          </a:bodyPr>
          <a:lstStyle/>
          <a:p>
            <a:r>
              <a:rPr lang="en-US" dirty="0" smtClean="0"/>
              <a:t>Final Project (Group Effort) </a:t>
            </a:r>
          </a:p>
          <a:p>
            <a:pPr lvl="1"/>
            <a:r>
              <a:rPr lang="en-US" dirty="0" smtClean="0"/>
              <a:t>Project Proposal </a:t>
            </a:r>
          </a:p>
          <a:p>
            <a:pPr lvl="1"/>
            <a:r>
              <a:rPr lang="en-US" dirty="0" smtClean="0"/>
              <a:t>Project Midterm Presentation</a:t>
            </a:r>
          </a:p>
          <a:p>
            <a:pPr lvl="1"/>
            <a:r>
              <a:rPr lang="en-US" dirty="0" smtClean="0"/>
              <a:t>Final Paper </a:t>
            </a:r>
            <a:endParaRPr lang="en-US" dirty="0"/>
          </a:p>
          <a:p>
            <a:pPr lvl="1"/>
            <a:r>
              <a:rPr lang="en-US" dirty="0" smtClean="0"/>
              <a:t>Poster Presentation </a:t>
            </a:r>
          </a:p>
          <a:p>
            <a:r>
              <a:rPr lang="en-US" dirty="0" smtClean="0"/>
              <a:t>Groups of </a:t>
            </a:r>
          </a:p>
          <a:p>
            <a:pPr lvl="1"/>
            <a:r>
              <a:rPr lang="en-US" dirty="0" smtClean="0"/>
              <a:t>1 member</a:t>
            </a:r>
          </a:p>
          <a:p>
            <a:pPr lvl="1"/>
            <a:r>
              <a:rPr lang="en-US" dirty="0" smtClean="0"/>
              <a:t>2 members</a:t>
            </a:r>
          </a:p>
          <a:p>
            <a:pPr lvl="1"/>
            <a:r>
              <a:rPr lang="en-US" dirty="0" smtClean="0"/>
              <a:t>3 members</a:t>
            </a:r>
          </a:p>
          <a:p>
            <a:endParaRPr lang="en-US" dirty="0"/>
          </a:p>
        </p:txBody>
      </p:sp>
    </p:spTree>
    <p:extLst>
      <p:ext uri="{BB962C8B-B14F-4D97-AF65-F5344CB8AC3E}">
        <p14:creationId xmlns:p14="http://schemas.microsoft.com/office/powerpoint/2010/main" val="1164386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Final Project (2) </a:t>
            </a:r>
            <a:endParaRPr lang="en-US" dirty="0"/>
          </a:p>
        </p:txBody>
      </p:sp>
      <p:sp>
        <p:nvSpPr>
          <p:cNvPr id="3" name="Content Placeholder 2"/>
          <p:cNvSpPr>
            <a:spLocks noGrp="1"/>
          </p:cNvSpPr>
          <p:nvPr>
            <p:ph idx="1"/>
          </p:nvPr>
        </p:nvSpPr>
        <p:spPr>
          <a:xfrm>
            <a:off x="838200" y="1060704"/>
            <a:ext cx="10515600" cy="5644895"/>
          </a:xfrm>
        </p:spPr>
        <p:txBody>
          <a:bodyPr>
            <a:normAutofit fontScale="92500" lnSpcReduction="20000"/>
          </a:bodyPr>
          <a:lstStyle/>
          <a:p>
            <a:r>
              <a:rPr lang="en-US" dirty="0" smtClean="0"/>
              <a:t>Final report (see piazza postings) – (refined)</a:t>
            </a:r>
          </a:p>
          <a:p>
            <a:pPr lvl="1"/>
            <a:r>
              <a:rPr lang="en-US" dirty="0" smtClean="0"/>
              <a:t>Use ACM Format </a:t>
            </a:r>
          </a:p>
          <a:p>
            <a:pPr lvl="2"/>
            <a:r>
              <a:rPr lang="en-US" dirty="0" smtClean="0"/>
              <a:t>6 pages for single person project (6-8pages)</a:t>
            </a:r>
          </a:p>
          <a:p>
            <a:pPr lvl="2"/>
            <a:r>
              <a:rPr lang="en-US" dirty="0" smtClean="0"/>
              <a:t>8 pages for two people project (8-10 pages) </a:t>
            </a:r>
          </a:p>
          <a:p>
            <a:pPr lvl="2"/>
            <a:r>
              <a:rPr lang="en-US" dirty="0" smtClean="0"/>
              <a:t>12 pages for three people project (12-14 pages) </a:t>
            </a:r>
          </a:p>
          <a:p>
            <a:pPr lvl="1"/>
            <a:r>
              <a:rPr lang="en-US" dirty="0" smtClean="0"/>
              <a:t>References and appendix are parts of the specified pages</a:t>
            </a:r>
          </a:p>
          <a:p>
            <a:pPr lvl="1"/>
            <a:r>
              <a:rPr lang="en-US" b="1" dirty="0" smtClean="0">
                <a:solidFill>
                  <a:srgbClr val="FF0000"/>
                </a:solidFill>
              </a:rPr>
              <a:t>Deadline for final report: 11:59pm, May 12, Thursday</a:t>
            </a:r>
          </a:p>
          <a:p>
            <a:pPr lvl="1"/>
            <a:r>
              <a:rPr lang="en-US" b="1" dirty="0" smtClean="0">
                <a:solidFill>
                  <a:srgbClr val="FF0000"/>
                </a:solidFill>
              </a:rPr>
              <a:t>Report Submission via email to instructor </a:t>
            </a:r>
          </a:p>
          <a:p>
            <a:r>
              <a:rPr lang="en-US" dirty="0" smtClean="0"/>
              <a:t>Poster (refined) </a:t>
            </a:r>
          </a:p>
          <a:p>
            <a:pPr lvl="1"/>
            <a:r>
              <a:rPr lang="en-US" dirty="0" smtClean="0"/>
              <a:t>6 slides with </a:t>
            </a:r>
          </a:p>
          <a:p>
            <a:pPr lvl="2"/>
            <a:r>
              <a:rPr lang="en-US" dirty="0" smtClean="0"/>
              <a:t>problem motivation, </a:t>
            </a:r>
          </a:p>
          <a:p>
            <a:pPr lvl="2"/>
            <a:r>
              <a:rPr lang="en-US" dirty="0" smtClean="0"/>
              <a:t>problem description, </a:t>
            </a:r>
          </a:p>
          <a:p>
            <a:pPr lvl="2"/>
            <a:r>
              <a:rPr lang="en-US" dirty="0" smtClean="0"/>
              <a:t>problem solution (2-3 slides)</a:t>
            </a:r>
          </a:p>
          <a:p>
            <a:pPr lvl="2"/>
            <a:r>
              <a:rPr lang="en-US" dirty="0" smtClean="0"/>
              <a:t>experimental results</a:t>
            </a:r>
          </a:p>
          <a:p>
            <a:pPr lvl="2"/>
            <a:r>
              <a:rPr lang="en-US" dirty="0" smtClean="0"/>
              <a:t>conclusion and lessons learned</a:t>
            </a:r>
          </a:p>
          <a:p>
            <a:r>
              <a:rPr lang="en-US" dirty="0" smtClean="0"/>
              <a:t>Present poster </a:t>
            </a:r>
          </a:p>
          <a:p>
            <a:pPr lvl="1"/>
            <a:r>
              <a:rPr lang="en-US" b="1" dirty="0" smtClean="0">
                <a:solidFill>
                  <a:srgbClr val="FF0000"/>
                </a:solidFill>
              </a:rPr>
              <a:t>Deadline: Poster presentation 1pm, May 12, Thursday 2</a:t>
            </a:r>
            <a:r>
              <a:rPr lang="en-US" b="1" baseline="30000" dirty="0" smtClean="0">
                <a:solidFill>
                  <a:srgbClr val="FF0000"/>
                </a:solidFill>
              </a:rPr>
              <a:t>nd</a:t>
            </a:r>
            <a:r>
              <a:rPr lang="en-US" b="1" dirty="0" smtClean="0">
                <a:solidFill>
                  <a:srgbClr val="FF0000"/>
                </a:solidFill>
              </a:rPr>
              <a:t> floor  atrium (in front of 2405  Siebel Center</a:t>
            </a:r>
          </a:p>
          <a:p>
            <a:pPr lvl="2"/>
            <a:r>
              <a:rPr lang="en-US" b="1" dirty="0" smtClean="0">
                <a:solidFill>
                  <a:srgbClr val="FF0000"/>
                </a:solidFill>
              </a:rPr>
              <a:t>Online students submit their poster to instructor and TA</a:t>
            </a:r>
            <a:endParaRPr lang="en-US" b="1" dirty="0">
              <a:solidFill>
                <a:srgbClr val="FF0000"/>
              </a:solidFill>
            </a:endParaRPr>
          </a:p>
        </p:txBody>
      </p:sp>
    </p:spTree>
    <p:extLst>
      <p:ext uri="{BB962C8B-B14F-4D97-AF65-F5344CB8AC3E}">
        <p14:creationId xmlns:p14="http://schemas.microsoft.com/office/powerpoint/2010/main" val="631662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(3) </a:t>
            </a:r>
            <a:endParaRPr lang="en-US" dirty="0"/>
          </a:p>
        </p:txBody>
      </p:sp>
      <p:sp>
        <p:nvSpPr>
          <p:cNvPr id="3" name="Content Placeholder 2"/>
          <p:cNvSpPr>
            <a:spLocks noGrp="1"/>
          </p:cNvSpPr>
          <p:nvPr>
            <p:ph idx="1"/>
          </p:nvPr>
        </p:nvSpPr>
        <p:spPr/>
        <p:txBody>
          <a:bodyPr/>
          <a:lstStyle/>
          <a:p>
            <a:r>
              <a:rPr lang="en-US" dirty="0"/>
              <a:t>Final Project </a:t>
            </a:r>
            <a:r>
              <a:rPr lang="en-US" dirty="0" smtClean="0"/>
              <a:t>– 40% of your grade</a:t>
            </a:r>
            <a:endParaRPr lang="en-US" dirty="0"/>
          </a:p>
          <a:p>
            <a:pPr lvl="1"/>
            <a:r>
              <a:rPr lang="en-US" dirty="0"/>
              <a:t>Project Proposal </a:t>
            </a:r>
            <a:r>
              <a:rPr lang="en-US" dirty="0" smtClean="0"/>
              <a:t> - 2%</a:t>
            </a:r>
            <a:endParaRPr lang="en-US" dirty="0"/>
          </a:p>
          <a:p>
            <a:pPr lvl="1"/>
            <a:r>
              <a:rPr lang="en-US" dirty="0"/>
              <a:t>Project Midterm </a:t>
            </a:r>
            <a:r>
              <a:rPr lang="en-US" dirty="0" smtClean="0"/>
              <a:t>Presentation – 6%</a:t>
            </a:r>
            <a:endParaRPr lang="en-US" dirty="0"/>
          </a:p>
          <a:p>
            <a:pPr lvl="1"/>
            <a:r>
              <a:rPr lang="en-US" dirty="0"/>
              <a:t>Final Paper </a:t>
            </a:r>
            <a:r>
              <a:rPr lang="en-US" dirty="0" smtClean="0"/>
              <a:t>– 24%</a:t>
            </a:r>
            <a:endParaRPr lang="en-US" dirty="0"/>
          </a:p>
          <a:p>
            <a:pPr lvl="1"/>
            <a:r>
              <a:rPr lang="en-US" dirty="0"/>
              <a:t>Poster Presentation </a:t>
            </a:r>
            <a:r>
              <a:rPr lang="en-US" dirty="0" smtClean="0"/>
              <a:t> - 8%</a:t>
            </a:r>
            <a:endParaRPr lang="en-US" dirty="0"/>
          </a:p>
          <a:p>
            <a:pPr marL="0" indent="0">
              <a:buNone/>
            </a:pPr>
            <a:endParaRPr lang="en-US" dirty="0"/>
          </a:p>
        </p:txBody>
      </p:sp>
    </p:spTree>
    <p:extLst>
      <p:ext uri="{BB962C8B-B14F-4D97-AF65-F5344CB8AC3E}">
        <p14:creationId xmlns:p14="http://schemas.microsoft.com/office/powerpoint/2010/main" val="889352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 </a:t>
            </a:r>
            <a:endParaRPr lang="en-US" dirty="0"/>
          </a:p>
        </p:txBody>
      </p:sp>
      <p:sp>
        <p:nvSpPr>
          <p:cNvPr id="3" name="Content Placeholder 2"/>
          <p:cNvSpPr>
            <a:spLocks noGrp="1"/>
          </p:cNvSpPr>
          <p:nvPr>
            <p:ph idx="1"/>
          </p:nvPr>
        </p:nvSpPr>
        <p:spPr/>
        <p:txBody>
          <a:bodyPr/>
          <a:lstStyle/>
          <a:p>
            <a:r>
              <a:rPr lang="en-US" dirty="0" smtClean="0"/>
              <a:t>Project – 40% (Group Effort)</a:t>
            </a:r>
          </a:p>
          <a:p>
            <a:r>
              <a:rPr lang="en-US" dirty="0" smtClean="0"/>
              <a:t>Two Paper Reviews – 10% (Individual Effort)</a:t>
            </a:r>
          </a:p>
          <a:p>
            <a:r>
              <a:rPr lang="en-US" dirty="0" smtClean="0"/>
              <a:t>Paper presentation (or scribe) – 10% (Individual Effort)</a:t>
            </a:r>
          </a:p>
          <a:p>
            <a:r>
              <a:rPr lang="en-US" dirty="0" smtClean="0"/>
              <a:t>Midterm Exam – 20% (Individual Effort)</a:t>
            </a:r>
          </a:p>
          <a:p>
            <a:r>
              <a:rPr lang="en-US" dirty="0" smtClean="0"/>
              <a:t>Assignment 1 – 10% (Individual Effort)</a:t>
            </a:r>
          </a:p>
          <a:p>
            <a:r>
              <a:rPr lang="en-US" dirty="0" smtClean="0"/>
              <a:t>Assignment 2 – 10% (Individual Effort) </a:t>
            </a:r>
            <a:endParaRPr lang="en-US" dirty="0"/>
          </a:p>
        </p:txBody>
      </p:sp>
    </p:spTree>
    <p:extLst>
      <p:ext uri="{BB962C8B-B14F-4D97-AF65-F5344CB8AC3E}">
        <p14:creationId xmlns:p14="http://schemas.microsoft.com/office/powerpoint/2010/main" val="2867373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515600" cy="1325563"/>
          </a:xfrm>
        </p:spPr>
        <p:txBody>
          <a:bodyPr/>
          <a:lstStyle/>
          <a:p>
            <a:r>
              <a:rPr lang="en-US" dirty="0" smtClean="0"/>
              <a:t>Grading </a:t>
            </a:r>
            <a:endParaRPr lang="en-US" dirty="0"/>
          </a:p>
        </p:txBody>
      </p:sp>
      <p:sp>
        <p:nvSpPr>
          <p:cNvPr id="4" name="Rectangle 1"/>
          <p:cNvSpPr>
            <a:spLocks noGrp="1" noChangeArrowheads="1"/>
          </p:cNvSpPr>
          <p:nvPr>
            <p:ph sz="half" idx="1"/>
          </p:nvPr>
        </p:nvSpPr>
        <p:spPr bwMode="auto">
          <a:xfrm>
            <a:off x="167679" y="1117029"/>
            <a:ext cx="4785284" cy="5219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en-US" altLang="en-US" b="0" i="0" u="none" strike="noStrike" cap="none" normalizeH="0" baseline="0" dirty="0" smtClean="0">
                <a:ln>
                  <a:noFill/>
                </a:ln>
                <a:solidFill>
                  <a:srgbClr val="000000"/>
                </a:solidFill>
                <a:effectLst/>
                <a:cs typeface="Arial" panose="020B0604020202020204" pitchFamily="34" charset="0"/>
              </a:rPr>
              <a:t>93: A 	(100-93:</a:t>
            </a:r>
            <a:r>
              <a:rPr kumimoji="0" lang="en-US" altLang="en-US" b="0" i="0" u="none" strike="noStrike" cap="none" normalizeH="0" dirty="0" smtClean="0">
                <a:ln>
                  <a:noFill/>
                </a:ln>
                <a:solidFill>
                  <a:srgbClr val="000000"/>
                </a:solidFill>
                <a:effectLst/>
                <a:cs typeface="Arial" panose="020B0604020202020204" pitchFamily="34" charset="0"/>
              </a:rPr>
              <a:t> 	A/A+)</a:t>
            </a:r>
            <a:endParaRPr kumimoji="0" lang="en-US" altLang="en-US" b="0" i="0" u="none" strike="noStrike" cap="none" normalizeH="0" baseline="0" dirty="0" smtClean="0">
              <a:ln>
                <a:noFill/>
              </a:ln>
              <a:solidFill>
                <a:srgbClr val="000000"/>
              </a:solidFill>
              <a:effectLst/>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90: A- 	(90-92.99: 	A-)</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87: B+ 	(87-89.99:	B+)</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83: B 	(83-86.99: 	B)</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80: B-	(80-82.99: 	B-)</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77: C+	(77-79.99:</a:t>
            </a:r>
            <a:r>
              <a:rPr kumimoji="0" lang="en-US" altLang="en-US" b="0" i="0" u="none" strike="noStrike" cap="none" normalizeH="0" dirty="0" smtClean="0">
                <a:ln>
                  <a:noFill/>
                </a:ln>
                <a:solidFill>
                  <a:srgbClr val="000000"/>
                </a:solidFill>
                <a:effectLst/>
                <a:cs typeface="Arial" panose="020B0604020202020204" pitchFamily="34" charset="0"/>
              </a:rPr>
              <a:t> 	C+)</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73: C	(73-76.99:	C)</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70: C-	(70-72.99:	C-)</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67: D+	(67-69.99:	D+)</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63: D	(63-66.99:	D)</a:t>
            </a:r>
            <a:endParaRPr lang="en-US" altLang="en-US" dirty="0">
              <a:cs typeface="Arial" panose="020B0604020202020204" pitchFamily="34" charset="0"/>
            </a:endParaRPr>
          </a:p>
          <a:p>
            <a:pPr algn="just">
              <a:lnSpc>
                <a:spcPct val="100000"/>
              </a:lnSpc>
            </a:pPr>
            <a:r>
              <a:rPr kumimoji="0" lang="en-US" altLang="en-US" b="0" i="0" u="none" strike="noStrike" cap="none" normalizeH="0" baseline="0" dirty="0" smtClean="0">
                <a:ln>
                  <a:noFill/>
                </a:ln>
                <a:solidFill>
                  <a:srgbClr val="000000"/>
                </a:solidFill>
                <a:effectLst/>
                <a:cs typeface="Arial" panose="020B0604020202020204" pitchFamily="34" charset="0"/>
              </a:rPr>
              <a:t>60: D-	(60-62.99: 	D-)</a:t>
            </a:r>
            <a:endParaRPr lang="en-US" altLang="en-US" dirty="0">
              <a:cs typeface="Arial" panose="020B0604020202020204" pitchFamily="34" charset="0"/>
            </a:endParaRPr>
          </a:p>
          <a:p>
            <a:pPr marL="0" indent="0" algn="just">
              <a:lnSpc>
                <a:spcPct val="100000"/>
              </a:lnSpc>
              <a:buNone/>
            </a:pPr>
            <a:endParaRPr kumimoji="0" lang="en-US" altLang="en-US" b="0" i="0" u="none" strike="noStrike" cap="none" normalizeH="0" baseline="0" dirty="0" smtClean="0">
              <a:ln>
                <a:noFill/>
              </a:ln>
              <a:solidFill>
                <a:schemeClr val="tx1"/>
              </a:solidFill>
              <a:effectLst/>
              <a:cs typeface="Arial" panose="020B0604020202020204" pitchFamily="34" charset="0"/>
            </a:endParaRPr>
          </a:p>
        </p:txBody>
      </p:sp>
      <p:sp>
        <p:nvSpPr>
          <p:cNvPr id="5" name="Content Placeholder 4"/>
          <p:cNvSpPr>
            <a:spLocks noGrp="1"/>
          </p:cNvSpPr>
          <p:nvPr>
            <p:ph sz="half" idx="2"/>
          </p:nvPr>
        </p:nvSpPr>
        <p:spPr>
          <a:xfrm>
            <a:off x="5593080" y="1325563"/>
            <a:ext cx="5181600" cy="4351338"/>
          </a:xfrm>
        </p:spPr>
        <p:txBody>
          <a:bodyPr/>
          <a:lstStyle/>
          <a:p>
            <a:r>
              <a:rPr lang="en-US" dirty="0" smtClean="0"/>
              <a:t>This is the “worst-case” cutoff </a:t>
            </a:r>
          </a:p>
          <a:p>
            <a:r>
              <a:rPr lang="en-US" dirty="0" smtClean="0"/>
              <a:t>It might be lowered based on class performance, but it won’t be raised</a:t>
            </a:r>
            <a:endParaRPr lang="en-US" dirty="0"/>
          </a:p>
        </p:txBody>
      </p:sp>
    </p:spTree>
    <p:extLst>
      <p:ext uri="{BB962C8B-B14F-4D97-AF65-F5344CB8AC3E}">
        <p14:creationId xmlns:p14="http://schemas.microsoft.com/office/powerpoint/2010/main" val="2788557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2" y="25554"/>
            <a:ext cx="10515600" cy="1325563"/>
          </a:xfrm>
        </p:spPr>
        <p:txBody>
          <a:bodyPr/>
          <a:lstStyle/>
          <a:p>
            <a:r>
              <a:rPr lang="en-US" dirty="0" smtClean="0"/>
              <a:t>IP History </a:t>
            </a:r>
            <a:endParaRPr lang="en-US" dirty="0"/>
          </a:p>
        </p:txBody>
      </p:sp>
      <p:sp>
        <p:nvSpPr>
          <p:cNvPr id="3" name="Content Placeholder 2"/>
          <p:cNvSpPr>
            <a:spLocks noGrp="1"/>
          </p:cNvSpPr>
          <p:nvPr>
            <p:ph idx="1"/>
          </p:nvPr>
        </p:nvSpPr>
        <p:spPr>
          <a:xfrm>
            <a:off x="545592" y="1115537"/>
            <a:ext cx="10515600" cy="4351338"/>
          </a:xfrm>
        </p:spPr>
        <p:txBody>
          <a:bodyPr/>
          <a:lstStyle/>
          <a:p>
            <a:r>
              <a:rPr lang="en-US" dirty="0" smtClean="0"/>
              <a:t>Vision </a:t>
            </a:r>
          </a:p>
          <a:p>
            <a:pPr lvl="1"/>
            <a:r>
              <a:rPr lang="en-US" dirty="0" err="1" smtClean="0"/>
              <a:t>Memex</a:t>
            </a:r>
            <a:r>
              <a:rPr lang="en-US" dirty="0" smtClean="0"/>
              <a:t>  (thinking machine): </a:t>
            </a:r>
            <a:r>
              <a:rPr lang="en-US" dirty="0" err="1" smtClean="0"/>
              <a:t>Vannevar</a:t>
            </a:r>
            <a:r>
              <a:rPr lang="en-US" dirty="0" smtClean="0"/>
              <a:t> Bush (1945)</a:t>
            </a:r>
          </a:p>
          <a:p>
            <a:pPr lvl="1"/>
            <a:r>
              <a:rPr lang="en-US" dirty="0" smtClean="0"/>
              <a:t>Galactic Network: J.C. R. </a:t>
            </a:r>
            <a:r>
              <a:rPr lang="en-US" dirty="0" err="1" smtClean="0"/>
              <a:t>Licklider</a:t>
            </a:r>
            <a:r>
              <a:rPr lang="en-US" dirty="0" smtClean="0"/>
              <a:t> (1962)  - First Head of DARPA computer research</a:t>
            </a:r>
          </a:p>
          <a:p>
            <a:r>
              <a:rPr lang="en-US" dirty="0" smtClean="0"/>
              <a:t>Circuit Switching </a:t>
            </a:r>
          </a:p>
          <a:p>
            <a:pPr lvl="1"/>
            <a:r>
              <a:rPr lang="en-US" dirty="0" smtClean="0"/>
              <a:t>1935 </a:t>
            </a:r>
          </a:p>
          <a:p>
            <a:pPr lvl="1"/>
            <a:endParaRPr lang="en-US" dirty="0" smtClean="0"/>
          </a:p>
          <a:p>
            <a:pPr lvl="1"/>
            <a:endParaRPr lang="en-US" dirty="0"/>
          </a:p>
          <a:p>
            <a:pPr lvl="1"/>
            <a:endParaRPr lang="en-US" dirty="0" smtClean="0"/>
          </a:p>
        </p:txBody>
      </p:sp>
      <p:pic>
        <p:nvPicPr>
          <p:cNvPr id="4" name="Picture 2" descr="http://www.tcpipguide.com/free/diagrams/funcircuitswitch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651" y="4392750"/>
            <a:ext cx="6611349" cy="2465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hoto of International switchboard op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475" y="2503676"/>
            <a:ext cx="2030924" cy="198485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
          <p:cNvGrpSpPr>
            <a:grpSpLocks/>
          </p:cNvGrpSpPr>
          <p:nvPr/>
        </p:nvGrpSpPr>
        <p:grpSpPr bwMode="auto">
          <a:xfrm>
            <a:off x="352441" y="4485439"/>
            <a:ext cx="3433175" cy="2079739"/>
            <a:chOff x="-36" y="-96"/>
            <a:chExt cx="4178" cy="2696"/>
          </a:xfrm>
        </p:grpSpPr>
        <p:pic>
          <p:nvPicPr>
            <p:cNvPr id="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 y="-96"/>
              <a:ext cx="3328" cy="2696"/>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Rectangle 5"/>
            <p:cNvSpPr>
              <a:spLocks/>
            </p:cNvSpPr>
            <p:nvPr/>
          </p:nvSpPr>
          <p:spPr bwMode="auto">
            <a:xfrm>
              <a:off x="-36" y="2154"/>
              <a:ext cx="767"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812">
                  <a:ea typeface="Gill Sans" charset="0"/>
                  <a:cs typeface="Gill Sans" charset="0"/>
                </a:rPr>
                <a:t>1967</a:t>
              </a:r>
            </a:p>
          </p:txBody>
        </p:sp>
      </p:grpSp>
      <p:sp>
        <p:nvSpPr>
          <p:cNvPr id="9" name="TextBox 8"/>
          <p:cNvSpPr txBox="1"/>
          <p:nvPr/>
        </p:nvSpPr>
        <p:spPr>
          <a:xfrm>
            <a:off x="5580399" y="2870177"/>
            <a:ext cx="5516381" cy="553998"/>
          </a:xfrm>
          <a:prstGeom prst="rect">
            <a:avLst/>
          </a:prstGeom>
          <a:noFill/>
        </p:spPr>
        <p:txBody>
          <a:bodyPr wrap="square" rtlCol="0">
            <a:spAutoFit/>
          </a:bodyPr>
          <a:lstStyle/>
          <a:p>
            <a:r>
              <a:rPr lang="en-US" dirty="0" smtClean="0"/>
              <a:t>International operator, New York  AT&amp;T</a:t>
            </a:r>
          </a:p>
          <a:p>
            <a:r>
              <a:rPr lang="en-US" sz="1200" dirty="0" smtClean="0"/>
              <a:t>Source: http://www.corp.att.com/history/nethistory/switching.html</a:t>
            </a:r>
            <a:endParaRPr lang="en-US" sz="1200" dirty="0"/>
          </a:p>
        </p:txBody>
      </p:sp>
    </p:spTree>
    <p:extLst>
      <p:ext uri="{BB962C8B-B14F-4D97-AF65-F5344CB8AC3E}">
        <p14:creationId xmlns:p14="http://schemas.microsoft.com/office/powerpoint/2010/main" val="26441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0.media.tumblr.com/a2ca95ce4012b07387d1c1ba3b2d7931/tumblr_ng370dErfv1qc4uvw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4" y="6667"/>
            <a:ext cx="4332859" cy="36004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4.bp.blogspot.com/-EGUrPOtdjGw/T6v813yU-rI/AAAAAAAAADs/lhSiCrQEeDc/s1600/good+luck+with+fin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04" y="3607116"/>
            <a:ext cx="4712366" cy="3133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azapoint.com/wp-content/uploads/2013/06/good-luck-picture-quo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252" y="368615"/>
            <a:ext cx="4581525" cy="28765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ntentblog.com/wp-content/uploads/2014/03/quote-Benjamin-Franklin-diligence-is-the-mother-of-good-luck-1030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09" y="3607116"/>
            <a:ext cx="5970907" cy="305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8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38200" y="365125"/>
            <a:ext cx="11353800" cy="1325563"/>
          </a:xfrm>
          <a:ln/>
        </p:spPr>
        <p:txBody>
          <a:bodyPr/>
          <a:lstStyle/>
          <a:p>
            <a:r>
              <a:rPr lang="en-US" altLang="en-US" dirty="0"/>
              <a:t>1961-64: Packet </a:t>
            </a:r>
            <a:r>
              <a:rPr lang="en-US" altLang="en-US" dirty="0" smtClean="0"/>
              <a:t>switching – Store and Forward</a:t>
            </a:r>
            <a:endParaRPr lang="en-US" altLang="en-US" dirty="0"/>
          </a:p>
        </p:txBody>
      </p:sp>
      <p:sp>
        <p:nvSpPr>
          <p:cNvPr id="34818" name="Rectangle 2"/>
          <p:cNvSpPr>
            <a:spLocks noGrp="1" noChangeArrowheads="1"/>
          </p:cNvSpPr>
          <p:nvPr>
            <p:ph type="body" idx="1"/>
          </p:nvPr>
        </p:nvSpPr>
        <p:spPr>
          <a:ln/>
        </p:spPr>
        <p:txBody>
          <a:bodyPr/>
          <a:lstStyle/>
          <a:p>
            <a:r>
              <a:rPr lang="en-US" altLang="en-US" dirty="0"/>
              <a:t>Concurrent development at three groups</a:t>
            </a:r>
          </a:p>
          <a:p>
            <a:pPr marL="803643" lvl="1"/>
            <a:r>
              <a:rPr lang="en-US" altLang="en-US" dirty="0"/>
              <a:t>Leonard </a:t>
            </a:r>
            <a:r>
              <a:rPr lang="en-US" altLang="en-US" dirty="0" err="1"/>
              <a:t>Kleinrock</a:t>
            </a:r>
            <a:r>
              <a:rPr lang="en-US" altLang="en-US" dirty="0"/>
              <a:t> (MIT): queueing-theoretic analysis of packet switching in Ph.D. thesis (1961-63) demonstrated value of statistical multiplexing</a:t>
            </a:r>
          </a:p>
          <a:p>
            <a:pPr marL="803643" lvl="1"/>
            <a:r>
              <a:rPr lang="en-US" altLang="en-US" dirty="0"/>
              <a:t>Paul </a:t>
            </a:r>
            <a:r>
              <a:rPr lang="en-US" altLang="en-US" dirty="0" err="1"/>
              <a:t>Baran</a:t>
            </a:r>
            <a:r>
              <a:rPr lang="en-US" altLang="en-US" dirty="0"/>
              <a:t> (RAND</a:t>
            </a:r>
            <a:r>
              <a:rPr lang="en-US" altLang="en-US" dirty="0" smtClean="0"/>
              <a:t>) – Reliability of  Packet-Switched Links</a:t>
            </a:r>
            <a:endParaRPr lang="en-US" altLang="en-US" dirty="0"/>
          </a:p>
          <a:p>
            <a:pPr marL="803643" lvl="1"/>
            <a:r>
              <a:rPr lang="en-US" altLang="en-US" dirty="0"/>
              <a:t>Donald Davies (National Physical Laboratories, UK</a:t>
            </a:r>
            <a:r>
              <a:rPr lang="en-US" altLang="en-US" dirty="0" smtClean="0"/>
              <a:t>) </a:t>
            </a:r>
            <a:endParaRPr lang="en-US" altLang="en-US" dirty="0"/>
          </a:p>
        </p:txBody>
      </p:sp>
      <p:sp>
        <p:nvSpPr>
          <p:cNvPr id="34819" name="Rectangle 3"/>
          <p:cNvSpPr>
            <a:spLocks/>
          </p:cNvSpPr>
          <p:nvPr/>
        </p:nvSpPr>
        <p:spPr bwMode="auto">
          <a:xfrm>
            <a:off x="232696" y="6445287"/>
            <a:ext cx="1164983" cy="37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109" dirty="0" err="1">
                <a:ea typeface="Gill Sans" charset="0"/>
                <a:cs typeface="Gill Sans" charset="0"/>
              </a:rPr>
              <a:t>Kleinrock</a:t>
            </a:r>
            <a:endParaRPr lang="en-US" altLang="en-US" sz="2109" dirty="0">
              <a:ea typeface="Gill Sans" charset="0"/>
              <a:cs typeface="Gill Sans" charset="0"/>
            </a:endParaRPr>
          </a:p>
        </p:txBody>
      </p:sp>
      <p:sp>
        <p:nvSpPr>
          <p:cNvPr id="34820" name="Rectangle 4"/>
          <p:cNvSpPr>
            <a:spLocks/>
          </p:cNvSpPr>
          <p:nvPr/>
        </p:nvSpPr>
        <p:spPr bwMode="auto">
          <a:xfrm>
            <a:off x="3032771" y="6426999"/>
            <a:ext cx="777056" cy="37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109" dirty="0" err="1">
                <a:ea typeface="Gill Sans" charset="0"/>
                <a:cs typeface="Gill Sans" charset="0"/>
              </a:rPr>
              <a:t>Baran</a:t>
            </a:r>
            <a:endParaRPr lang="en-US" altLang="en-US" sz="2109" dirty="0">
              <a:ea typeface="Gill Sans" charset="0"/>
              <a:cs typeface="Gill Sans" charset="0"/>
            </a:endParaRPr>
          </a:p>
        </p:txBody>
      </p:sp>
      <p:pic>
        <p:nvPicPr>
          <p:cNvPr id="3482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1" y="3837818"/>
            <a:ext cx="2000250" cy="2607469"/>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482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174" y="3800624"/>
            <a:ext cx="2000250" cy="243780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34825" name="Group 9"/>
          <p:cNvGrpSpPr>
            <a:grpSpLocks/>
          </p:cNvGrpSpPr>
          <p:nvPr/>
        </p:nvGrpSpPr>
        <p:grpSpPr bwMode="auto">
          <a:xfrm>
            <a:off x="4663678" y="3728145"/>
            <a:ext cx="2000250" cy="2678906"/>
            <a:chOff x="0" y="0"/>
            <a:chExt cx="1792" cy="2400"/>
          </a:xfrm>
        </p:grpSpPr>
        <p:pic>
          <p:nvPicPr>
            <p:cNvPr id="348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 y="96"/>
              <a:ext cx="1536"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4824"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9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34826" name="Rectangle 10"/>
          <p:cNvSpPr>
            <a:spLocks/>
          </p:cNvSpPr>
          <p:nvPr/>
        </p:nvSpPr>
        <p:spPr bwMode="auto">
          <a:xfrm>
            <a:off x="5005095" y="6407051"/>
            <a:ext cx="879648" cy="37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109" dirty="0">
                <a:ea typeface="Gill Sans" charset="0"/>
                <a:cs typeface="Gill Sans" charset="0"/>
              </a:rPr>
              <a:t>Davies</a:t>
            </a:r>
          </a:p>
        </p:txBody>
      </p:sp>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4178" y="3168458"/>
            <a:ext cx="3516511" cy="370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25288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883171" y="0"/>
            <a:ext cx="10515600" cy="1325563"/>
          </a:xfrm>
          <a:ln/>
        </p:spPr>
        <p:txBody>
          <a:bodyPr/>
          <a:lstStyle/>
          <a:p>
            <a:r>
              <a:rPr lang="en-US" altLang="en-US" dirty="0" smtClean="0"/>
              <a:t>ARPANET </a:t>
            </a:r>
            <a:r>
              <a:rPr lang="en-US" altLang="en-US" dirty="0"/>
              <a:t>begins</a:t>
            </a:r>
          </a:p>
        </p:txBody>
      </p:sp>
      <p:sp>
        <p:nvSpPr>
          <p:cNvPr id="43010" name="Rectangle 2"/>
          <p:cNvSpPr>
            <a:spLocks noGrp="1" noChangeArrowheads="1"/>
          </p:cNvSpPr>
          <p:nvPr>
            <p:ph type="body" idx="1"/>
          </p:nvPr>
        </p:nvSpPr>
        <p:spPr>
          <a:xfrm>
            <a:off x="883171" y="1294805"/>
            <a:ext cx="5962923" cy="5563195"/>
          </a:xfrm>
          <a:ln/>
        </p:spPr>
        <p:txBody>
          <a:bodyPr/>
          <a:lstStyle/>
          <a:p>
            <a:r>
              <a:rPr lang="en-US" altLang="en-US" dirty="0"/>
              <a:t>Roberts joins DARPA (1966), publishes plan for the ARPANET computer network (1967)</a:t>
            </a:r>
          </a:p>
          <a:p>
            <a:r>
              <a:rPr lang="en-US" altLang="en-US" dirty="0"/>
              <a:t>December 1968: Bolt, </a:t>
            </a:r>
            <a:r>
              <a:rPr lang="en-US" altLang="en-US" dirty="0" err="1"/>
              <a:t>Beranek</a:t>
            </a:r>
            <a:r>
              <a:rPr lang="en-US" altLang="en-US" dirty="0"/>
              <a:t>, and Newman (BBN) </a:t>
            </a:r>
            <a:r>
              <a:rPr lang="en-US" altLang="en-US" dirty="0" smtClean="0"/>
              <a:t>win </a:t>
            </a:r>
            <a:r>
              <a:rPr lang="en-US" altLang="en-US" dirty="0"/>
              <a:t>bid to build packet switch, the Interface Message Processor </a:t>
            </a:r>
            <a:r>
              <a:rPr lang="en-US" altLang="en-US" dirty="0" smtClean="0"/>
              <a:t>(IMP)</a:t>
            </a:r>
          </a:p>
          <a:p>
            <a:pPr lvl="1"/>
            <a:r>
              <a:rPr lang="en-US" altLang="en-US" dirty="0" smtClean="0"/>
              <a:t>First generation of gateways</a:t>
            </a:r>
            <a:endParaRPr lang="en-US" altLang="en-US" dirty="0"/>
          </a:p>
          <a:p>
            <a:r>
              <a:rPr lang="en-US" altLang="en-US" dirty="0"/>
              <a:t>September 1969: BBN delivers first IMP to </a:t>
            </a:r>
            <a:r>
              <a:rPr lang="en-US" altLang="en-US" dirty="0" err="1"/>
              <a:t>Kleinrock’s</a:t>
            </a:r>
            <a:r>
              <a:rPr lang="en-US" altLang="en-US" dirty="0"/>
              <a:t> lab at UCLA</a:t>
            </a:r>
          </a:p>
        </p:txBody>
      </p:sp>
      <p:grpSp>
        <p:nvGrpSpPr>
          <p:cNvPr id="43013" name="Group 5"/>
          <p:cNvGrpSpPr>
            <a:grpSpLocks/>
          </p:cNvGrpSpPr>
          <p:nvPr/>
        </p:nvGrpSpPr>
        <p:grpSpPr bwMode="auto">
          <a:xfrm>
            <a:off x="8205879" y="1325563"/>
            <a:ext cx="2848570" cy="4308574"/>
            <a:chOff x="-128" y="-96"/>
            <a:chExt cx="2552" cy="3860"/>
          </a:xfrm>
        </p:grpSpPr>
        <p:pic>
          <p:nvPicPr>
            <p:cNvPr id="4301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 y="-96"/>
              <a:ext cx="2552" cy="3312"/>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3012" name="Rectangle 4"/>
            <p:cNvSpPr>
              <a:spLocks/>
            </p:cNvSpPr>
            <p:nvPr/>
          </p:nvSpPr>
          <p:spPr bwMode="auto">
            <a:xfrm>
              <a:off x="172" y="3182"/>
              <a:ext cx="196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109">
                  <a:ea typeface="Gill Sans" charset="0"/>
                  <a:cs typeface="Gill Sans" charset="0"/>
                </a:rPr>
                <a:t>An older Kleinrock</a:t>
              </a:r>
            </a:p>
            <a:p>
              <a:pPr algn="ctr"/>
              <a:r>
                <a:rPr lang="en-US" altLang="en-US" sz="2109">
                  <a:ea typeface="Gill Sans" charset="0"/>
                  <a:cs typeface="Gill Sans" charset="0"/>
                </a:rPr>
                <a:t>with the first IMP</a:t>
              </a:r>
            </a:p>
          </p:txBody>
        </p:sp>
      </p:grpSp>
      <p:sp>
        <p:nvSpPr>
          <p:cNvPr id="2" name="Rectangle 1"/>
          <p:cNvSpPr/>
          <p:nvPr/>
        </p:nvSpPr>
        <p:spPr>
          <a:xfrm>
            <a:off x="44971" y="6211669"/>
            <a:ext cx="6096000" cy="646331"/>
          </a:xfrm>
          <a:prstGeom prst="rect">
            <a:avLst/>
          </a:prstGeom>
        </p:spPr>
        <p:txBody>
          <a:bodyPr>
            <a:spAutoFit/>
          </a:bodyPr>
          <a:lstStyle/>
          <a:p>
            <a:r>
              <a:rPr lang="en-US" dirty="0"/>
              <a:t>B. M. </a:t>
            </a:r>
            <a:r>
              <a:rPr lang="en-US" dirty="0" err="1"/>
              <a:t>Leiner</a:t>
            </a:r>
            <a:r>
              <a:rPr lang="en-US" dirty="0"/>
              <a:t> et al, “Brief History of the Internet”, Internet Society 2014</a:t>
            </a:r>
          </a:p>
        </p:txBody>
      </p:sp>
    </p:spTree>
    <p:extLst>
      <p:ext uri="{BB962C8B-B14F-4D97-AF65-F5344CB8AC3E}">
        <p14:creationId xmlns:p14="http://schemas.microsoft.com/office/powerpoint/2010/main" val="79873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591" y="17997"/>
            <a:ext cx="10515600" cy="1325563"/>
          </a:xfrm>
        </p:spPr>
        <p:txBody>
          <a:bodyPr/>
          <a:lstStyle/>
          <a:p>
            <a:r>
              <a:rPr lang="en-US" dirty="0" smtClean="0"/>
              <a:t>IP Architecture </a:t>
            </a:r>
            <a:endParaRPr lang="en-US" dirty="0"/>
          </a:p>
        </p:txBody>
      </p:sp>
      <p:sp>
        <p:nvSpPr>
          <p:cNvPr id="3" name="Content Placeholder 2"/>
          <p:cNvSpPr>
            <a:spLocks noGrp="1"/>
          </p:cNvSpPr>
          <p:nvPr>
            <p:ph idx="1"/>
          </p:nvPr>
        </p:nvSpPr>
        <p:spPr>
          <a:xfrm>
            <a:off x="256032" y="1290388"/>
            <a:ext cx="11097768" cy="5198280"/>
          </a:xfrm>
        </p:spPr>
        <p:txBody>
          <a:bodyPr>
            <a:normAutofit fontScale="92500" lnSpcReduction="10000"/>
          </a:bodyPr>
          <a:lstStyle/>
          <a:p>
            <a:r>
              <a:rPr lang="en-US" sz="3000" dirty="0" smtClean="0"/>
              <a:t>Stateless network with datagram packet switching (for survivability) </a:t>
            </a:r>
          </a:p>
          <a:p>
            <a:r>
              <a:rPr lang="en-US" sz="3000" dirty="0" smtClean="0"/>
              <a:t>Multiple types of services </a:t>
            </a:r>
          </a:p>
          <a:p>
            <a:pPr lvl="1"/>
            <a:r>
              <a:rPr lang="en-US" sz="2600" dirty="0" smtClean="0"/>
              <a:t>Unreliable UDP service </a:t>
            </a:r>
          </a:p>
          <a:p>
            <a:pPr lvl="1"/>
            <a:r>
              <a:rPr lang="en-US" sz="2600" dirty="0" smtClean="0"/>
              <a:t>Reliable TCP service </a:t>
            </a:r>
          </a:p>
          <a:p>
            <a:endParaRPr lang="en-US" dirty="0" smtClean="0"/>
          </a:p>
          <a:p>
            <a:r>
              <a:rPr lang="en-US" sz="3000" dirty="0" smtClean="0"/>
              <a:t>What Internet does not do well: </a:t>
            </a:r>
          </a:p>
          <a:p>
            <a:pPr marL="803643" lvl="1"/>
            <a:r>
              <a:rPr lang="en-US" altLang="en-US" sz="2600" dirty="0"/>
              <a:t>Reporting failure </a:t>
            </a:r>
            <a:endParaRPr lang="en-US" altLang="en-US" sz="2600" dirty="0" smtClean="0"/>
          </a:p>
          <a:p>
            <a:pPr marL="803643" lvl="1"/>
            <a:r>
              <a:rPr lang="en-US" altLang="en-US" sz="2600" dirty="0" smtClean="0"/>
              <a:t>Resource </a:t>
            </a:r>
            <a:r>
              <a:rPr lang="en-US" altLang="en-US" sz="2600" dirty="0"/>
              <a:t>management </a:t>
            </a:r>
            <a:endParaRPr lang="en-US" altLang="en-US" sz="2600" dirty="0" smtClean="0"/>
          </a:p>
          <a:p>
            <a:pPr marL="803643" lvl="1"/>
            <a:r>
              <a:rPr lang="en-US" altLang="en-US" sz="2600" dirty="0" smtClean="0"/>
              <a:t>Multipath </a:t>
            </a:r>
            <a:r>
              <a:rPr lang="en-US" altLang="en-US" sz="2600" dirty="0"/>
              <a:t>forwarding</a:t>
            </a:r>
          </a:p>
          <a:p>
            <a:pPr marL="803643" lvl="1"/>
            <a:r>
              <a:rPr lang="en-US" altLang="en-US" sz="2600" dirty="0"/>
              <a:t>Full illusion of reliability during failures</a:t>
            </a:r>
          </a:p>
          <a:p>
            <a:pPr marL="803643" lvl="1"/>
            <a:r>
              <a:rPr lang="en-US" altLang="en-US" sz="2600" dirty="0"/>
              <a:t>Security</a:t>
            </a:r>
          </a:p>
          <a:p>
            <a:pPr marL="1205465" lvl="2"/>
            <a:r>
              <a:rPr lang="en-US" altLang="en-US" sz="2200" dirty="0"/>
              <a:t>Host misbehavior and accountability discussed briefly</a:t>
            </a:r>
          </a:p>
          <a:p>
            <a:pPr marL="1205465" lvl="2"/>
            <a:r>
              <a:rPr lang="en-US" altLang="en-US" sz="2200" dirty="0"/>
              <a:t>Other aspects missing</a:t>
            </a:r>
          </a:p>
          <a:p>
            <a:endParaRPr lang="en-US" dirty="0" smtClean="0"/>
          </a:p>
          <a:p>
            <a:endParaRPr lang="en-US" dirty="0"/>
          </a:p>
        </p:txBody>
      </p:sp>
      <p:sp>
        <p:nvSpPr>
          <p:cNvPr id="4" name="Rectangle 3"/>
          <p:cNvSpPr/>
          <p:nvPr/>
        </p:nvSpPr>
        <p:spPr>
          <a:xfrm>
            <a:off x="0" y="6488668"/>
            <a:ext cx="12192000" cy="369332"/>
          </a:xfrm>
          <a:prstGeom prst="rect">
            <a:avLst/>
          </a:prstGeom>
        </p:spPr>
        <p:txBody>
          <a:bodyPr wrap="square">
            <a:spAutoFit/>
          </a:bodyPr>
          <a:lstStyle/>
          <a:p>
            <a:r>
              <a:rPr lang="en-US" dirty="0"/>
              <a:t>Vinton G. Cerf and Robert E. Kahn, “A Protocol for Packet Network Intercommunication”, IEEE Trans. On Communication, 1974</a:t>
            </a:r>
          </a:p>
        </p:txBody>
      </p:sp>
      <p:grpSp>
        <p:nvGrpSpPr>
          <p:cNvPr id="5" name="Group 28"/>
          <p:cNvGrpSpPr>
            <a:grpSpLocks/>
          </p:cNvGrpSpPr>
          <p:nvPr/>
        </p:nvGrpSpPr>
        <p:grpSpPr bwMode="auto">
          <a:xfrm>
            <a:off x="8266176" y="2059584"/>
            <a:ext cx="2491871" cy="4048607"/>
            <a:chOff x="0" y="0"/>
            <a:chExt cx="2392" cy="3648"/>
          </a:xfrm>
        </p:grpSpPr>
        <p:sp>
          <p:nvSpPr>
            <p:cNvPr id="6" name="AutoShape 3"/>
            <p:cNvSpPr>
              <a:spLocks/>
            </p:cNvSpPr>
            <p:nvPr/>
          </p:nvSpPr>
          <p:spPr bwMode="auto">
            <a:xfrm>
              <a:off x="0" y="0"/>
              <a:ext cx="2392" cy="1784"/>
            </a:xfrm>
            <a:prstGeom prst="roundRect">
              <a:avLst>
                <a:gd name="adj" fmla="val 6722"/>
              </a:avLst>
            </a:prstGeom>
            <a:solidFill>
              <a:srgbClr val="FFFFFF"/>
            </a:solidFill>
            <a:ln>
              <a:noFill/>
            </a:ln>
            <a:effectLst>
              <a:outerShdw blurRad="127000" algn="ctr" rotWithShape="0">
                <a:schemeClr val="bg2"/>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266"/>
            </a:p>
          </p:txBody>
        </p:sp>
        <p:sp>
          <p:nvSpPr>
            <p:cNvPr id="7" name="Freeform 4"/>
            <p:cNvSpPr>
              <a:spLocks/>
            </p:cNvSpPr>
            <p:nvPr/>
          </p:nvSpPr>
          <p:spPr bwMode="auto">
            <a:xfrm>
              <a:off x="144" y="400"/>
              <a:ext cx="776" cy="1616"/>
            </a:xfrm>
            <a:custGeom>
              <a:avLst/>
              <a:gdLst>
                <a:gd name="T0" fmla="*/ 0 w 21600"/>
                <a:gd name="T1" fmla="*/ 0 h 21600"/>
                <a:gd name="T2" fmla="*/ 5968 w 21600"/>
                <a:gd name="T3" fmla="*/ 13534 h 21600"/>
                <a:gd name="T4" fmla="*/ 18758 w 21600"/>
                <a:gd name="T5" fmla="*/ 16815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0" y="0"/>
                    <a:pt x="1301" y="11930"/>
                    <a:pt x="5968" y="13534"/>
                  </a:cubicBezTo>
                  <a:cubicBezTo>
                    <a:pt x="11937" y="15585"/>
                    <a:pt x="15632" y="14628"/>
                    <a:pt x="18758" y="16815"/>
                  </a:cubicBezTo>
                  <a:cubicBezTo>
                    <a:pt x="21304" y="18596"/>
                    <a:pt x="21600" y="21600"/>
                    <a:pt x="21600" y="21600"/>
                  </a:cubicBez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266"/>
            </a:p>
          </p:txBody>
        </p:sp>
        <p:sp>
          <p:nvSpPr>
            <p:cNvPr id="8" name="Freeform 5"/>
            <p:cNvSpPr>
              <a:spLocks/>
            </p:cNvSpPr>
            <p:nvPr/>
          </p:nvSpPr>
          <p:spPr bwMode="auto">
            <a:xfrm flipH="1">
              <a:off x="1496" y="400"/>
              <a:ext cx="776" cy="1616"/>
            </a:xfrm>
            <a:custGeom>
              <a:avLst/>
              <a:gdLst>
                <a:gd name="T0" fmla="*/ 0 w 21600"/>
                <a:gd name="T1" fmla="*/ 0 h 21600"/>
                <a:gd name="T2" fmla="*/ 5968 w 21600"/>
                <a:gd name="T3" fmla="*/ 13534 h 21600"/>
                <a:gd name="T4" fmla="*/ 18758 w 21600"/>
                <a:gd name="T5" fmla="*/ 16815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0" y="0"/>
                    <a:pt x="1301" y="11930"/>
                    <a:pt x="5968" y="13534"/>
                  </a:cubicBezTo>
                  <a:cubicBezTo>
                    <a:pt x="11937" y="15585"/>
                    <a:pt x="15632" y="14628"/>
                    <a:pt x="18758" y="16815"/>
                  </a:cubicBezTo>
                  <a:cubicBezTo>
                    <a:pt x="21304" y="18596"/>
                    <a:pt x="21600" y="21600"/>
                    <a:pt x="21600" y="21600"/>
                  </a:cubicBez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266"/>
            </a:p>
          </p:txBody>
        </p:sp>
        <p:sp>
          <p:nvSpPr>
            <p:cNvPr id="9" name="Freeform 6"/>
            <p:cNvSpPr>
              <a:spLocks/>
            </p:cNvSpPr>
            <p:nvPr/>
          </p:nvSpPr>
          <p:spPr bwMode="auto">
            <a:xfrm rot="10800000" flipH="1">
              <a:off x="144" y="2008"/>
              <a:ext cx="776" cy="1616"/>
            </a:xfrm>
            <a:custGeom>
              <a:avLst/>
              <a:gdLst>
                <a:gd name="T0" fmla="*/ 0 w 21600"/>
                <a:gd name="T1" fmla="*/ 0 h 21600"/>
                <a:gd name="T2" fmla="*/ 5968 w 21600"/>
                <a:gd name="T3" fmla="*/ 13534 h 21600"/>
                <a:gd name="T4" fmla="*/ 18758 w 21600"/>
                <a:gd name="T5" fmla="*/ 16815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0" y="0"/>
                    <a:pt x="1301" y="11930"/>
                    <a:pt x="5968" y="13534"/>
                  </a:cubicBezTo>
                  <a:cubicBezTo>
                    <a:pt x="11937" y="15585"/>
                    <a:pt x="15632" y="14628"/>
                    <a:pt x="18758" y="16815"/>
                  </a:cubicBezTo>
                  <a:cubicBezTo>
                    <a:pt x="21304" y="18596"/>
                    <a:pt x="21600" y="21600"/>
                    <a:pt x="21600" y="21600"/>
                  </a:cubicBez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266"/>
            </a:p>
          </p:txBody>
        </p:sp>
        <p:sp>
          <p:nvSpPr>
            <p:cNvPr id="10" name="Freeform 7"/>
            <p:cNvSpPr>
              <a:spLocks/>
            </p:cNvSpPr>
            <p:nvPr/>
          </p:nvSpPr>
          <p:spPr bwMode="auto">
            <a:xfrm rot="10800000">
              <a:off x="1496" y="2008"/>
              <a:ext cx="776" cy="1616"/>
            </a:xfrm>
            <a:custGeom>
              <a:avLst/>
              <a:gdLst>
                <a:gd name="T0" fmla="*/ 0 w 21600"/>
                <a:gd name="T1" fmla="*/ 0 h 21600"/>
                <a:gd name="T2" fmla="*/ 5968 w 21600"/>
                <a:gd name="T3" fmla="*/ 13534 h 21600"/>
                <a:gd name="T4" fmla="*/ 18758 w 21600"/>
                <a:gd name="T5" fmla="*/ 16815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0" y="0"/>
                    <a:pt x="1301" y="11930"/>
                    <a:pt x="5968" y="13534"/>
                  </a:cubicBezTo>
                  <a:cubicBezTo>
                    <a:pt x="11937" y="15585"/>
                    <a:pt x="15632" y="14628"/>
                    <a:pt x="18758" y="16815"/>
                  </a:cubicBezTo>
                  <a:cubicBezTo>
                    <a:pt x="21304" y="18596"/>
                    <a:pt x="21600" y="21600"/>
                    <a:pt x="21600" y="21600"/>
                  </a:cubicBez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266"/>
            </a:p>
          </p:txBody>
        </p:sp>
        <p:sp>
          <p:nvSpPr>
            <p:cNvPr id="11" name="Rectangle 8"/>
            <p:cNvSpPr>
              <a:spLocks/>
            </p:cNvSpPr>
            <p:nvPr/>
          </p:nvSpPr>
          <p:spPr bwMode="auto">
            <a:xfrm>
              <a:off x="1047" y="1781"/>
              <a:ext cx="35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812" dirty="0">
                  <a:solidFill>
                    <a:srgbClr val="E75711"/>
                  </a:solidFill>
                  <a:ea typeface="Gill Sans" charset="0"/>
                  <a:cs typeface="Gill Sans" charset="0"/>
                </a:rPr>
                <a:t>IP</a:t>
              </a:r>
            </a:p>
          </p:txBody>
        </p:sp>
        <p:sp>
          <p:nvSpPr>
            <p:cNvPr id="12" name="Rectangle 9"/>
            <p:cNvSpPr>
              <a:spLocks/>
            </p:cNvSpPr>
            <p:nvPr/>
          </p:nvSpPr>
          <p:spPr bwMode="auto">
            <a:xfrm>
              <a:off x="521" y="1179"/>
              <a:ext cx="5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dirty="0">
                  <a:solidFill>
                    <a:srgbClr val="4B74C6"/>
                  </a:solidFill>
                  <a:ea typeface="Gill Sans" charset="0"/>
                  <a:cs typeface="Gill Sans" charset="0"/>
                </a:rPr>
                <a:t>TCP</a:t>
              </a:r>
            </a:p>
          </p:txBody>
        </p:sp>
        <p:sp>
          <p:nvSpPr>
            <p:cNvPr id="13" name="Rectangle 10"/>
            <p:cNvSpPr>
              <a:spLocks/>
            </p:cNvSpPr>
            <p:nvPr/>
          </p:nvSpPr>
          <p:spPr bwMode="auto">
            <a:xfrm>
              <a:off x="1133" y="1179"/>
              <a:ext cx="57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dirty="0">
                  <a:solidFill>
                    <a:srgbClr val="4B74C6"/>
                  </a:solidFill>
                  <a:ea typeface="Gill Sans" charset="0"/>
                  <a:cs typeface="Gill Sans" charset="0"/>
                </a:rPr>
                <a:t>UDP</a:t>
              </a:r>
            </a:p>
          </p:txBody>
        </p:sp>
        <p:sp>
          <p:nvSpPr>
            <p:cNvPr id="14" name="Rectangle 11"/>
            <p:cNvSpPr>
              <a:spLocks/>
            </p:cNvSpPr>
            <p:nvPr/>
          </p:nvSpPr>
          <p:spPr bwMode="auto">
            <a:xfrm>
              <a:off x="190" y="763"/>
              <a:ext cx="69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dirty="0">
                  <a:solidFill>
                    <a:srgbClr val="4B74C6"/>
                  </a:solidFill>
                  <a:ea typeface="Gill Sans" charset="0"/>
                  <a:cs typeface="Gill Sans" charset="0"/>
                </a:rPr>
                <a:t>HTTP</a:t>
              </a:r>
            </a:p>
          </p:txBody>
        </p:sp>
        <p:sp>
          <p:nvSpPr>
            <p:cNvPr id="15" name="Rectangle 12"/>
            <p:cNvSpPr>
              <a:spLocks/>
            </p:cNvSpPr>
            <p:nvPr/>
          </p:nvSpPr>
          <p:spPr bwMode="auto">
            <a:xfrm>
              <a:off x="1665" y="763"/>
              <a:ext cx="57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dirty="0">
                  <a:solidFill>
                    <a:srgbClr val="4B74C6"/>
                  </a:solidFill>
                  <a:ea typeface="Gill Sans" charset="0"/>
                  <a:cs typeface="Gill Sans" charset="0"/>
                </a:rPr>
                <a:t>VoIP</a:t>
              </a:r>
            </a:p>
          </p:txBody>
        </p:sp>
        <p:sp>
          <p:nvSpPr>
            <p:cNvPr id="16" name="Rectangle 13"/>
            <p:cNvSpPr>
              <a:spLocks/>
            </p:cNvSpPr>
            <p:nvPr/>
          </p:nvSpPr>
          <p:spPr bwMode="auto">
            <a:xfrm>
              <a:off x="1094" y="763"/>
              <a:ext cx="51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dirty="0">
                  <a:solidFill>
                    <a:srgbClr val="4B74C6"/>
                  </a:solidFill>
                  <a:ea typeface="Gill Sans" charset="0"/>
                  <a:cs typeface="Gill Sans" charset="0"/>
                </a:rPr>
                <a:t>FTP</a:t>
              </a:r>
            </a:p>
          </p:txBody>
        </p:sp>
        <p:sp>
          <p:nvSpPr>
            <p:cNvPr id="17" name="Rectangle 14"/>
            <p:cNvSpPr>
              <a:spLocks/>
            </p:cNvSpPr>
            <p:nvPr/>
          </p:nvSpPr>
          <p:spPr bwMode="auto">
            <a:xfrm>
              <a:off x="253" y="375"/>
              <a:ext cx="3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P2P</a:t>
              </a:r>
            </a:p>
          </p:txBody>
        </p:sp>
        <p:sp>
          <p:nvSpPr>
            <p:cNvPr id="18" name="Rectangle 15"/>
            <p:cNvSpPr>
              <a:spLocks/>
            </p:cNvSpPr>
            <p:nvPr/>
          </p:nvSpPr>
          <p:spPr bwMode="auto">
            <a:xfrm>
              <a:off x="1255" y="375"/>
              <a:ext cx="49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Email</a:t>
              </a:r>
            </a:p>
          </p:txBody>
        </p:sp>
        <p:sp>
          <p:nvSpPr>
            <p:cNvPr id="19" name="Rectangle 16"/>
            <p:cNvSpPr>
              <a:spLocks/>
            </p:cNvSpPr>
            <p:nvPr/>
          </p:nvSpPr>
          <p:spPr bwMode="auto">
            <a:xfrm>
              <a:off x="1930" y="377"/>
              <a:ext cx="19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a:t>
              </a:r>
            </a:p>
          </p:txBody>
        </p:sp>
        <p:sp>
          <p:nvSpPr>
            <p:cNvPr id="20" name="Rectangle 17"/>
            <p:cNvSpPr>
              <a:spLocks/>
            </p:cNvSpPr>
            <p:nvPr/>
          </p:nvSpPr>
          <p:spPr bwMode="auto">
            <a:xfrm>
              <a:off x="718" y="377"/>
              <a:ext cx="41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Web</a:t>
              </a:r>
            </a:p>
          </p:txBody>
        </p:sp>
        <p:sp>
          <p:nvSpPr>
            <p:cNvPr id="21" name="Rectangle 18"/>
            <p:cNvSpPr>
              <a:spLocks/>
            </p:cNvSpPr>
            <p:nvPr/>
          </p:nvSpPr>
          <p:spPr bwMode="auto">
            <a:xfrm>
              <a:off x="301" y="2683"/>
              <a:ext cx="97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dirty="0">
                  <a:solidFill>
                    <a:srgbClr val="4B74C6"/>
                  </a:solidFill>
                  <a:ea typeface="Gill Sans" charset="0"/>
                  <a:cs typeface="Gill Sans" charset="0"/>
                </a:rPr>
                <a:t>Ethernet</a:t>
              </a:r>
            </a:p>
          </p:txBody>
        </p:sp>
        <p:sp>
          <p:nvSpPr>
            <p:cNvPr id="22" name="Rectangle 19"/>
            <p:cNvSpPr>
              <a:spLocks/>
            </p:cNvSpPr>
            <p:nvPr/>
          </p:nvSpPr>
          <p:spPr bwMode="auto">
            <a:xfrm>
              <a:off x="1309" y="2683"/>
              <a:ext cx="5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dirty="0">
                  <a:solidFill>
                    <a:srgbClr val="4B74C6"/>
                  </a:solidFill>
                  <a:ea typeface="Gill Sans" charset="0"/>
                  <a:cs typeface="Gill Sans" charset="0"/>
                </a:rPr>
                <a:t>NTP</a:t>
              </a:r>
            </a:p>
          </p:txBody>
        </p:sp>
        <p:sp>
          <p:nvSpPr>
            <p:cNvPr id="23" name="Rectangle 20"/>
            <p:cNvSpPr>
              <a:spLocks/>
            </p:cNvSpPr>
            <p:nvPr/>
          </p:nvSpPr>
          <p:spPr bwMode="auto">
            <a:xfrm>
              <a:off x="1902" y="2663"/>
              <a:ext cx="25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109">
                  <a:solidFill>
                    <a:srgbClr val="4B74C6"/>
                  </a:solidFill>
                  <a:ea typeface="Gill Sans" charset="0"/>
                  <a:cs typeface="Gill Sans" charset="0"/>
                </a:rPr>
                <a:t>...</a:t>
              </a:r>
            </a:p>
          </p:txBody>
        </p:sp>
        <p:sp>
          <p:nvSpPr>
            <p:cNvPr id="24" name="Rectangle 21"/>
            <p:cNvSpPr>
              <a:spLocks/>
            </p:cNvSpPr>
            <p:nvPr/>
          </p:nvSpPr>
          <p:spPr bwMode="auto">
            <a:xfrm>
              <a:off x="1759" y="1159"/>
              <a:ext cx="25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109">
                  <a:solidFill>
                    <a:srgbClr val="4B74C6"/>
                  </a:solidFill>
                  <a:ea typeface="Gill Sans" charset="0"/>
                  <a:cs typeface="Gill Sans" charset="0"/>
                </a:rPr>
                <a:t>...</a:t>
              </a:r>
            </a:p>
          </p:txBody>
        </p:sp>
        <p:sp>
          <p:nvSpPr>
            <p:cNvPr id="25" name="Rectangle 22"/>
            <p:cNvSpPr>
              <a:spLocks/>
            </p:cNvSpPr>
            <p:nvPr/>
          </p:nvSpPr>
          <p:spPr bwMode="auto">
            <a:xfrm>
              <a:off x="225" y="3121"/>
              <a:ext cx="63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Copper</a:t>
              </a:r>
            </a:p>
          </p:txBody>
        </p:sp>
        <p:sp>
          <p:nvSpPr>
            <p:cNvPr id="26" name="Rectangle 23"/>
            <p:cNvSpPr>
              <a:spLocks/>
            </p:cNvSpPr>
            <p:nvPr/>
          </p:nvSpPr>
          <p:spPr bwMode="auto">
            <a:xfrm>
              <a:off x="884" y="3121"/>
              <a:ext cx="45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Fiber</a:t>
              </a:r>
            </a:p>
          </p:txBody>
        </p:sp>
        <p:sp>
          <p:nvSpPr>
            <p:cNvPr id="27" name="Rectangle 24"/>
            <p:cNvSpPr>
              <a:spLocks/>
            </p:cNvSpPr>
            <p:nvPr/>
          </p:nvSpPr>
          <p:spPr bwMode="auto">
            <a:xfrm>
              <a:off x="1386" y="3121"/>
              <a:ext cx="51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Radio</a:t>
              </a:r>
            </a:p>
          </p:txBody>
        </p:sp>
        <p:sp>
          <p:nvSpPr>
            <p:cNvPr id="28" name="Rectangle 25"/>
            <p:cNvSpPr>
              <a:spLocks/>
            </p:cNvSpPr>
            <p:nvPr/>
          </p:nvSpPr>
          <p:spPr bwMode="auto">
            <a:xfrm>
              <a:off x="1950" y="3121"/>
              <a:ext cx="19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6789" tIns="26789" rIns="26789" bIns="26789"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547">
                  <a:solidFill>
                    <a:srgbClr val="4B74C6"/>
                  </a:solidFill>
                  <a:ea typeface="Gill Sans" charset="0"/>
                  <a:cs typeface="Gill Sans" charset="0"/>
                </a:rPr>
                <a:t>...</a:t>
              </a:r>
            </a:p>
          </p:txBody>
        </p:sp>
        <p:sp>
          <p:nvSpPr>
            <p:cNvPr id="29" name="Line 26"/>
            <p:cNvSpPr>
              <a:spLocks noChangeShapeType="1"/>
            </p:cNvSpPr>
            <p:nvPr/>
          </p:nvSpPr>
          <p:spPr bwMode="auto">
            <a:xfrm>
              <a:off x="56" y="368"/>
              <a:ext cx="2296" cy="0"/>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100" dirty="0"/>
            </a:p>
          </p:txBody>
        </p:sp>
        <p:sp>
          <p:nvSpPr>
            <p:cNvPr id="30" name="Line 27"/>
            <p:cNvSpPr>
              <a:spLocks noChangeShapeType="1"/>
            </p:cNvSpPr>
            <p:nvPr/>
          </p:nvSpPr>
          <p:spPr bwMode="auto">
            <a:xfrm>
              <a:off x="56" y="3648"/>
              <a:ext cx="2296" cy="0"/>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266"/>
            </a:p>
          </p:txBody>
        </p:sp>
      </p:grpSp>
    </p:spTree>
    <p:extLst>
      <p:ext uri="{BB962C8B-B14F-4D97-AF65-F5344CB8AC3E}">
        <p14:creationId xmlns:p14="http://schemas.microsoft.com/office/powerpoint/2010/main" val="23348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r>
              <a:rPr lang="en-US" altLang="en-US"/>
              <a:t>Gateways and IP</a:t>
            </a:r>
          </a:p>
        </p:txBody>
      </p:sp>
      <p:sp>
        <p:nvSpPr>
          <p:cNvPr id="16386" name="Rectangle 2"/>
          <p:cNvSpPr>
            <a:spLocks noGrp="1" noChangeArrowheads="1"/>
          </p:cNvSpPr>
          <p:nvPr>
            <p:ph type="body" idx="1"/>
          </p:nvPr>
        </p:nvSpPr>
        <p:spPr>
          <a:xfrm>
            <a:off x="657329" y="1629320"/>
            <a:ext cx="10515600" cy="4351338"/>
          </a:xfrm>
          <a:ln/>
        </p:spPr>
        <p:txBody>
          <a:bodyPr/>
          <a:lstStyle/>
          <a:p>
            <a:r>
              <a:rPr lang="en-US" altLang="en-US" dirty="0"/>
              <a:t>Gateways sit at interface between networks</a:t>
            </a:r>
          </a:p>
          <a:p>
            <a:r>
              <a:rPr lang="en-US" altLang="en-US" dirty="0"/>
              <a:t>...and speak an Internetworking protocol</a:t>
            </a:r>
          </a:p>
        </p:txBody>
      </p:sp>
      <p:pic>
        <p:nvPicPr>
          <p:cNvPr id="2" name="Picture 1"/>
          <p:cNvPicPr>
            <a:picLocks noChangeAspect="1"/>
          </p:cNvPicPr>
          <p:nvPr/>
        </p:nvPicPr>
        <p:blipFill>
          <a:blip r:embed="rId3"/>
          <a:stretch>
            <a:fillRect/>
          </a:stretch>
        </p:blipFill>
        <p:spPr>
          <a:xfrm>
            <a:off x="2714320" y="2819595"/>
            <a:ext cx="7363535" cy="1706496"/>
          </a:xfrm>
          <a:prstGeom prst="rect">
            <a:avLst/>
          </a:prstGeom>
        </p:spPr>
      </p:pic>
      <p:pic>
        <p:nvPicPr>
          <p:cNvPr id="3" name="Picture 2"/>
          <p:cNvPicPr>
            <a:picLocks noChangeAspect="1"/>
          </p:cNvPicPr>
          <p:nvPr/>
        </p:nvPicPr>
        <p:blipFill>
          <a:blip r:embed="rId4"/>
          <a:stretch>
            <a:fillRect/>
          </a:stretch>
        </p:blipFill>
        <p:spPr>
          <a:xfrm>
            <a:off x="657329" y="4526091"/>
            <a:ext cx="10103181" cy="1285063"/>
          </a:xfrm>
          <a:prstGeom prst="rect">
            <a:avLst/>
          </a:prstGeom>
        </p:spPr>
      </p:pic>
      <p:sp>
        <p:nvSpPr>
          <p:cNvPr id="4" name="TextBox 3"/>
          <p:cNvSpPr txBox="1"/>
          <p:nvPr/>
        </p:nvSpPr>
        <p:spPr>
          <a:xfrm>
            <a:off x="3473076" y="5863255"/>
            <a:ext cx="6274037" cy="646331"/>
          </a:xfrm>
          <a:prstGeom prst="rect">
            <a:avLst/>
          </a:prstGeom>
          <a:noFill/>
        </p:spPr>
        <p:txBody>
          <a:bodyPr wrap="square" rtlCol="0">
            <a:spAutoFit/>
          </a:bodyPr>
          <a:lstStyle/>
          <a:p>
            <a:r>
              <a:rPr lang="en-US" sz="3600" dirty="0" smtClean="0"/>
              <a:t>Internetwork Packet </a:t>
            </a:r>
            <a:r>
              <a:rPr lang="en-US" sz="3600" dirty="0"/>
              <a:t>F</a:t>
            </a:r>
            <a:r>
              <a:rPr lang="en-US" sz="3600" dirty="0" smtClean="0"/>
              <a:t>ormat </a:t>
            </a:r>
            <a:endParaRPr lang="en-US" sz="3600" dirty="0"/>
          </a:p>
        </p:txBody>
      </p:sp>
    </p:spTree>
    <p:extLst>
      <p:ext uri="{BB962C8B-B14F-4D97-AF65-F5344CB8AC3E}">
        <p14:creationId xmlns:p14="http://schemas.microsoft.com/office/powerpoint/2010/main" val="410145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799289" y="0"/>
            <a:ext cx="10515600" cy="1325563"/>
          </a:xfrm>
          <a:ln/>
        </p:spPr>
        <p:txBody>
          <a:bodyPr/>
          <a:lstStyle/>
          <a:p>
            <a:r>
              <a:rPr lang="en-US" altLang="en-US" dirty="0"/>
              <a:t>Addressing &amp; </a:t>
            </a:r>
            <a:r>
              <a:rPr lang="en-US" altLang="en-US" dirty="0" smtClean="0"/>
              <a:t>Routing</a:t>
            </a:r>
            <a:endParaRPr lang="en-US" altLang="en-US" dirty="0"/>
          </a:p>
        </p:txBody>
      </p:sp>
      <p:sp>
        <p:nvSpPr>
          <p:cNvPr id="20482" name="Rectangle 2"/>
          <p:cNvSpPr>
            <a:spLocks noGrp="1" noChangeArrowheads="1"/>
          </p:cNvSpPr>
          <p:nvPr>
            <p:ph type="body" idx="1"/>
          </p:nvPr>
        </p:nvSpPr>
        <p:spPr>
          <a:xfrm>
            <a:off x="191330" y="1229908"/>
            <a:ext cx="7143866" cy="5628092"/>
          </a:xfrm>
          <a:ln/>
        </p:spPr>
        <p:txBody>
          <a:bodyPr>
            <a:normAutofit/>
          </a:bodyPr>
          <a:lstStyle/>
          <a:p>
            <a:r>
              <a:rPr lang="en-US" altLang="en-US" dirty="0" smtClean="0"/>
              <a:t>Original Routing is unspecified, but </a:t>
            </a:r>
            <a:r>
              <a:rPr lang="en-US" altLang="en-US" dirty="0"/>
              <a:t>constrained!</a:t>
            </a:r>
          </a:p>
          <a:p>
            <a:pPr marL="803643" lvl="1"/>
            <a:r>
              <a:rPr lang="en-US" altLang="en-US" dirty="0"/>
              <a:t>Hierarchical (network, host) address</a:t>
            </a:r>
          </a:p>
          <a:p>
            <a:pPr marL="803643" lvl="1"/>
            <a:r>
              <a:rPr lang="en-US" altLang="en-US" dirty="0"/>
              <a:t>Route computed within network, hop-by-hop</a:t>
            </a:r>
          </a:p>
          <a:p>
            <a:pPr marL="1260843" lvl="2"/>
            <a:r>
              <a:rPr lang="en-US" altLang="en-US" dirty="0" smtClean="0"/>
              <a:t>Early: 8 </a:t>
            </a:r>
            <a:r>
              <a:rPr lang="en-US" altLang="en-US" dirty="0"/>
              <a:t>bits for </a:t>
            </a:r>
            <a:r>
              <a:rPr lang="en-US" altLang="en-US" dirty="0" smtClean="0"/>
              <a:t>network</a:t>
            </a:r>
          </a:p>
          <a:p>
            <a:pPr marL="1718043" lvl="3"/>
            <a:r>
              <a:rPr lang="en-US" altLang="en-US" dirty="0" smtClean="0"/>
              <a:t> </a:t>
            </a:r>
            <a:r>
              <a:rPr lang="en-US" altLang="en-US" i="1" dirty="0"/>
              <a:t>“This size seems sufficient for the foreseeable future.”</a:t>
            </a:r>
            <a:endParaRPr lang="en-US" altLang="en-US" dirty="0"/>
          </a:p>
          <a:p>
            <a:pPr marL="1260843" lvl="2"/>
            <a:r>
              <a:rPr lang="en-US" altLang="en-US" dirty="0"/>
              <a:t>Later: 32 bits in three size classes (A,B,C), and then </a:t>
            </a:r>
            <a:r>
              <a:rPr lang="en-US" altLang="en-US" dirty="0" smtClean="0"/>
              <a:t>CIDR (Classless Inter-Domain Routing)</a:t>
            </a:r>
            <a:endParaRPr lang="en-US" altLang="en-US" dirty="0"/>
          </a:p>
          <a:p>
            <a:r>
              <a:rPr lang="en-US" altLang="en-US" dirty="0"/>
              <a:t>Many new routing/forwarding designs need to change this address format</a:t>
            </a:r>
          </a:p>
        </p:txBody>
      </p:sp>
      <p:pic>
        <p:nvPicPr>
          <p:cNvPr id="2" name="Picture 1"/>
          <p:cNvPicPr>
            <a:picLocks noChangeAspect="1"/>
          </p:cNvPicPr>
          <p:nvPr/>
        </p:nvPicPr>
        <p:blipFill>
          <a:blip r:embed="rId2"/>
          <a:stretch>
            <a:fillRect/>
          </a:stretch>
        </p:blipFill>
        <p:spPr>
          <a:xfrm>
            <a:off x="7890867" y="875045"/>
            <a:ext cx="4109803" cy="1258742"/>
          </a:xfrm>
          <a:prstGeom prst="rect">
            <a:avLst/>
          </a:prstGeom>
        </p:spPr>
      </p:pic>
      <p:sp>
        <p:nvSpPr>
          <p:cNvPr id="3" name="TextBox 2"/>
          <p:cNvSpPr txBox="1"/>
          <p:nvPr/>
        </p:nvSpPr>
        <p:spPr>
          <a:xfrm>
            <a:off x="8628936" y="2133787"/>
            <a:ext cx="2363917" cy="584775"/>
          </a:xfrm>
          <a:prstGeom prst="rect">
            <a:avLst/>
          </a:prstGeom>
          <a:noFill/>
        </p:spPr>
        <p:txBody>
          <a:bodyPr wrap="none" rtlCol="0">
            <a:spAutoFit/>
          </a:bodyPr>
          <a:lstStyle/>
          <a:p>
            <a:r>
              <a:rPr lang="en-US" sz="3200" b="1" dirty="0" smtClean="0"/>
              <a:t>TCP Address </a:t>
            </a:r>
            <a:endParaRPr lang="en-US" sz="3200" b="1" dirty="0"/>
          </a:p>
        </p:txBody>
      </p:sp>
      <p:pic>
        <p:nvPicPr>
          <p:cNvPr id="4" name="Picture 3"/>
          <p:cNvPicPr>
            <a:picLocks noChangeAspect="1"/>
          </p:cNvPicPr>
          <p:nvPr/>
        </p:nvPicPr>
        <p:blipFill>
          <a:blip r:embed="rId3"/>
          <a:stretch>
            <a:fillRect/>
          </a:stretch>
        </p:blipFill>
        <p:spPr>
          <a:xfrm>
            <a:off x="4280170" y="4747714"/>
            <a:ext cx="7724307" cy="2110286"/>
          </a:xfrm>
          <a:prstGeom prst="rect">
            <a:avLst/>
          </a:prstGeom>
        </p:spPr>
      </p:pic>
      <p:sp>
        <p:nvSpPr>
          <p:cNvPr id="5" name="TextBox 4"/>
          <p:cNvSpPr txBox="1"/>
          <p:nvPr/>
        </p:nvSpPr>
        <p:spPr>
          <a:xfrm>
            <a:off x="7685697" y="3870551"/>
            <a:ext cx="4041299" cy="1077218"/>
          </a:xfrm>
          <a:prstGeom prst="rect">
            <a:avLst/>
          </a:prstGeom>
          <a:noFill/>
        </p:spPr>
        <p:txBody>
          <a:bodyPr wrap="none" rtlCol="0">
            <a:spAutoFit/>
          </a:bodyPr>
          <a:lstStyle/>
          <a:p>
            <a:r>
              <a:rPr lang="en-US" sz="3200" b="1" dirty="0" smtClean="0"/>
              <a:t>Segments and </a:t>
            </a:r>
            <a:r>
              <a:rPr lang="en-US" sz="3200" b="1" dirty="0"/>
              <a:t>P</a:t>
            </a:r>
            <a:r>
              <a:rPr lang="en-US" sz="3200" b="1" dirty="0" smtClean="0"/>
              <a:t>ackets </a:t>
            </a:r>
          </a:p>
          <a:p>
            <a:r>
              <a:rPr lang="en-US" sz="3200" b="1" dirty="0" smtClean="0"/>
              <a:t>from Messages</a:t>
            </a:r>
            <a:endParaRPr lang="en-US" sz="3200" b="1" dirty="0"/>
          </a:p>
        </p:txBody>
      </p:sp>
    </p:spTree>
    <p:extLst>
      <p:ext uri="{BB962C8B-B14F-4D97-AF65-F5344CB8AC3E}">
        <p14:creationId xmlns:p14="http://schemas.microsoft.com/office/powerpoint/2010/main" val="154796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5"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TotalTime>
  <Words>2764</Words>
  <Application>Microsoft Office PowerPoint</Application>
  <PresentationFormat>Widescreen</PresentationFormat>
  <Paragraphs>493</Paragraphs>
  <Slides>40</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宋体</vt:lpstr>
      <vt:lpstr>Arial</vt:lpstr>
      <vt:lpstr>Calibri</vt:lpstr>
      <vt:lpstr>Calibri Light</vt:lpstr>
      <vt:lpstr>Century Gothic</vt:lpstr>
      <vt:lpstr>Gill Sans</vt:lpstr>
      <vt:lpstr>Helvetica</vt:lpstr>
      <vt:lpstr>Lucida Grande</vt:lpstr>
      <vt:lpstr>Times New Roman</vt:lpstr>
      <vt:lpstr>Office Theme</vt:lpstr>
      <vt:lpstr>Advanced Computer Networks cs538, Spring 2016 Conclusion </vt:lpstr>
      <vt:lpstr>Outline </vt:lpstr>
      <vt:lpstr>Course Topics</vt:lpstr>
      <vt:lpstr>IP History </vt:lpstr>
      <vt:lpstr>1961-64: Packet switching – Store and Forward</vt:lpstr>
      <vt:lpstr>ARPANET begins</vt:lpstr>
      <vt:lpstr>IP Architecture </vt:lpstr>
      <vt:lpstr>Gateways and IP</vt:lpstr>
      <vt:lpstr>Addressing &amp; Routing</vt:lpstr>
      <vt:lpstr>Ports</vt:lpstr>
      <vt:lpstr>IP Routing</vt:lpstr>
      <vt:lpstr>Traffic Engineering  to Move Data across Internet </vt:lpstr>
      <vt:lpstr>BGP Routing </vt:lpstr>
      <vt:lpstr>Congestion</vt:lpstr>
      <vt:lpstr>Software-Defined Networks</vt:lpstr>
      <vt:lpstr>Software-Defined Networks</vt:lpstr>
      <vt:lpstr>Data Center Networks</vt:lpstr>
      <vt:lpstr>Data Centers</vt:lpstr>
      <vt:lpstr>Virtual Layer 2 Switch (VL2)</vt:lpstr>
      <vt:lpstr>VL2 Overview: Goals and Solutions</vt:lpstr>
      <vt:lpstr>Internet Measurements</vt:lpstr>
      <vt:lpstr>Multimedia Networks</vt:lpstr>
      <vt:lpstr>Internet Security – Example: DDoS Attacks</vt:lpstr>
      <vt:lpstr>Layer 3 DDoS Attack</vt:lpstr>
      <vt:lpstr>Layer 4 DDoS Attack</vt:lpstr>
      <vt:lpstr>Layer 7 DDoS Attack</vt:lpstr>
      <vt:lpstr>Security and Privacy Goals in Health Networks</vt:lpstr>
      <vt:lpstr>Security and Privacy Goals</vt:lpstr>
      <vt:lpstr>Security and Privacy Goals</vt:lpstr>
      <vt:lpstr>Security and Privacy Goals</vt:lpstr>
      <vt:lpstr>Security and Privacy Goals</vt:lpstr>
      <vt:lpstr>Security and Privacy Goals</vt:lpstr>
      <vt:lpstr>Networking and System Conferences </vt:lpstr>
      <vt:lpstr>Network Resources  </vt:lpstr>
      <vt:lpstr>Final Project (1) </vt:lpstr>
      <vt:lpstr>Final Project (2) </vt:lpstr>
      <vt:lpstr>Final Project (3) </vt:lpstr>
      <vt:lpstr>Course Evaluation </vt:lpstr>
      <vt:lpstr>Grading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Networks cs538, Fall 2014</dc:title>
  <dc:creator>Nahrstedt, Klara</dc:creator>
  <cp:lastModifiedBy>Nahrstedt, Klara</cp:lastModifiedBy>
  <cp:revision>73</cp:revision>
  <dcterms:created xsi:type="dcterms:W3CDTF">2014-08-20T20:32:48Z</dcterms:created>
  <dcterms:modified xsi:type="dcterms:W3CDTF">2016-05-03T20:27:30Z</dcterms:modified>
</cp:coreProperties>
</file>