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74" r:id="rId16"/>
    <p:sldId id="269" r:id="rId17"/>
    <p:sldId id="270" r:id="rId18"/>
    <p:sldId id="271" r:id="rId19"/>
    <p:sldId id="275" r:id="rId20"/>
    <p:sldId id="276" r:id="rId21"/>
    <p:sldId id="272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7"/>
    <p:restoredTop sz="91162"/>
  </p:normalViewPr>
  <p:slideViewPr>
    <p:cSldViewPr snapToGrid="0" snapToObjects="1" showGuides="1">
      <p:cViewPr varScale="1">
        <p:scale>
          <a:sx n="73" d="100"/>
          <a:sy n="73" d="100"/>
        </p:scale>
        <p:origin x="192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97A4D-76F0-3B44-8EE7-306B8B5519F5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DB979-9950-0D4F-8CB5-A25817ED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B979-9950-0D4F-8CB5-A25817ED2F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9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71" y="1122363"/>
            <a:ext cx="1152144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71" y="3602038"/>
            <a:ext cx="11521439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6571" y="6338026"/>
            <a:ext cx="2743200" cy="365125"/>
          </a:xfrm>
        </p:spPr>
        <p:txBody>
          <a:bodyPr/>
          <a:lstStyle/>
          <a:p>
            <a:fld id="{6310A85D-12CA-8F44-A5B9-076B8522C1A6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989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4810" y="6356350"/>
            <a:ext cx="2743200" cy="365125"/>
          </a:xfrm>
        </p:spPr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48AD-283A-5D4C-B0D9-6ABCA7AF1476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B6FB-3AFD-4D40-BEA7-480087EB95C2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A5EB-8701-9547-8891-4D1F34183753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1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8B49-42FF-0E4B-859C-73E3CC084541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3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247E-CF6F-C249-AC10-EBBDD7271925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FC6B-A03B-FA4B-B09D-1E7514A8FD9D}" type="datetime1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9C18-9E66-6944-90C0-0B7F1AB52525}" type="datetime1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6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B3CE-6B21-4545-BF70-F4B5ABCAC277}" type="datetime1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430B-4676-034A-A94C-37124D88DEFC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C25A-7538-1348-A696-0D3A0CCD94BE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6571" y="365125"/>
            <a:ext cx="11521440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571" y="1606731"/>
            <a:ext cx="11521439" cy="457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65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97E1-B09C-2146-AF31-6519F3BE993B}" type="datetime1">
              <a:rPr lang="en-US" smtClean="0"/>
              <a:t>4/18/16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481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0E51C-779B-3F49-BF42-CD913DB1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Low Latency Geo-distributed </a:t>
            </a:r>
            <a:br>
              <a:rPr lang="en-US" dirty="0" smtClean="0"/>
            </a:br>
            <a:r>
              <a:rPr lang="en-US" dirty="0" smtClean="0"/>
              <a:t>Data Analytics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71" y="3602038"/>
            <a:ext cx="11521439" cy="1089232"/>
          </a:xfrm>
        </p:spPr>
        <p:txBody>
          <a:bodyPr>
            <a:noAutofit/>
          </a:bodyPr>
          <a:lstStyle/>
          <a:p>
            <a:r>
              <a:rPr lang="en-US" sz="2800" dirty="0" smtClean="0"/>
              <a:t>Q. Pu, G. </a:t>
            </a:r>
            <a:r>
              <a:rPr lang="en-US" sz="2800" dirty="0" err="1" smtClean="0"/>
              <a:t>Ananthanarayanan</a:t>
            </a:r>
            <a:r>
              <a:rPr lang="en-US" sz="2800" dirty="0" smtClean="0"/>
              <a:t>, P. </a:t>
            </a:r>
            <a:r>
              <a:rPr lang="en-US" sz="2800" dirty="0" err="1" smtClean="0"/>
              <a:t>Bodik</a:t>
            </a:r>
            <a:r>
              <a:rPr lang="en-US" sz="2800" dirty="0" smtClean="0"/>
              <a:t> et al.</a:t>
            </a:r>
          </a:p>
          <a:p>
            <a:r>
              <a:rPr lang="en-US" sz="2800" dirty="0" smtClean="0"/>
              <a:t>SIGCOMM’15</a:t>
            </a:r>
            <a:endParaRPr lang="en-US" sz="2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8971" y="4691270"/>
            <a:ext cx="11521439" cy="108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Presented by: Mohammad Noureddine</a:t>
            </a:r>
          </a:p>
          <a:p>
            <a:r>
              <a:rPr lang="en-US" sz="2800" dirty="0" smtClean="0"/>
              <a:t>CS 538 Spring’16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Placement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01" y="2073058"/>
            <a:ext cx="5038043" cy="2795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788" y="2073059"/>
            <a:ext cx="5038043" cy="2795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284" y="4868790"/>
            <a:ext cx="2906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Data in place </a:t>
            </a:r>
          </a:p>
          <a:p>
            <a:pPr algn="ctr"/>
            <a:r>
              <a:rPr lang="en-US" sz="2400" dirty="0" smtClean="0"/>
              <a:t>(0.1, 0.45, 0.45)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375497" y="4868789"/>
            <a:ext cx="372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Optimized data placement </a:t>
            </a:r>
          </a:p>
          <a:p>
            <a:pPr algn="ctr"/>
            <a:r>
              <a:rPr lang="en-US" sz="2400" dirty="0" smtClean="0"/>
              <a:t>(0, 0.85, 0.15)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37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Iridium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Ultimate goal is to reduce query response time </a:t>
            </a:r>
          </a:p>
          <a:p>
            <a:r>
              <a:rPr lang="en-US" dirty="0" smtClean="0"/>
              <a:t>Solve optimal task placement to identify bottlenecks</a:t>
            </a:r>
          </a:p>
          <a:p>
            <a:pPr lvl="1"/>
            <a:r>
              <a:rPr lang="en-US" dirty="0" smtClean="0"/>
              <a:t>Minimize longest transfer of all links</a:t>
            </a:r>
          </a:p>
          <a:p>
            <a:r>
              <a:rPr lang="en-US" dirty="0" smtClean="0"/>
              <a:t>Find amount of data to move to handle bottlenecks</a:t>
            </a:r>
          </a:p>
          <a:p>
            <a:pPr lvl="1"/>
            <a:r>
              <a:rPr lang="en-US" dirty="0" smtClean="0"/>
              <a:t>Joint task-data optimization is non-convex</a:t>
            </a:r>
          </a:p>
          <a:p>
            <a:r>
              <a:rPr lang="en-US" dirty="0" smtClean="0"/>
              <a:t>Be mindful of WAN bandwidth constraints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Placement Optimization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Goal is to decide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for each site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Main factors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</m:sup>
                    </m:sSubSup>
                  </m:oMath>
                </a14:m>
                <a:r>
                  <a:rPr lang="en-US" dirty="0" smtClean="0"/>
                  <a:t>: finish time of data transfer on up link at site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dirty="0" smtClean="0"/>
                  <a:t>: finish time of data transfer on down link at site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We seek optimal response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Problem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Linear Programming optimization problem </a:t>
                </a:r>
              </a:p>
              <a:p>
                <a:r>
                  <a:rPr lang="en-US" dirty="0" smtClean="0"/>
                  <a:t>Identifies optimum response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Obtain bottleneck sites for free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3711737"/>
            <a:ext cx="65786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Placement Optimization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Joint optimization over task</a:t>
                </a:r>
                <a:r>
                  <a:rPr lang="en-US" i="1" dirty="0" smtClean="0"/>
                  <a:t> and </a:t>
                </a:r>
                <a:r>
                  <a:rPr lang="en-US" dirty="0" smtClean="0"/>
                  <a:t>data placement is non-convex</a:t>
                </a:r>
              </a:p>
              <a:p>
                <a:r>
                  <a:rPr lang="en-US" dirty="0" smtClean="0"/>
                  <a:t>Iridium’s intuition is to move data away from bottleneck sites</a:t>
                </a:r>
              </a:p>
              <a:p>
                <a:r>
                  <a:rPr lang="en-US" i="1" dirty="0" smtClean="0"/>
                  <a:t>Where</a:t>
                </a:r>
                <a:r>
                  <a:rPr lang="en-US" dirty="0" smtClean="0"/>
                  <a:t> to move data?</a:t>
                </a:r>
              </a:p>
              <a:p>
                <a:pPr lvl="1"/>
                <a:r>
                  <a:rPr lang="en-US" dirty="0" smtClean="0"/>
                  <a:t>Away from bottleneck sites</a:t>
                </a:r>
              </a:p>
              <a:p>
                <a:r>
                  <a:rPr lang="en-US" i="1" dirty="0" smtClean="0"/>
                  <a:t>How much </a:t>
                </a:r>
                <a:r>
                  <a:rPr lang="en-US" dirty="0" smtClean="0"/>
                  <a:t>data to move?</a:t>
                </a:r>
              </a:p>
              <a:p>
                <a:pPr lvl="1"/>
                <a:r>
                  <a:rPr lang="en-US" dirty="0" smtClean="0"/>
                  <a:t>Increments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𝛿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338" b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Placement Heuristic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Iterative </a:t>
                </a:r>
                <a:r>
                  <a:rPr lang="en-US" i="1" dirty="0" smtClean="0"/>
                  <a:t>what-if</a:t>
                </a:r>
                <a:r>
                  <a:rPr lang="en-US" dirty="0" smtClean="0"/>
                  <a:t> analysis</a:t>
                </a:r>
              </a:p>
              <a:p>
                <a:r>
                  <a:rPr lang="en-US" dirty="0" smtClean="0"/>
                  <a:t>Use LP solution to identify bottleneck links </a:t>
                </a:r>
              </a:p>
              <a:p>
                <a:r>
                  <a:rPr lang="en-US" dirty="0" smtClean="0"/>
                  <a:t>Try moving data out in increments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 smtClean="0"/>
                  <a:t> MB</a:t>
                </a:r>
              </a:p>
              <a:p>
                <a:r>
                  <a:rPr lang="en-US" dirty="0" smtClean="0"/>
                  <a:t>Choose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 smtClean="0"/>
                  <a:t> that provides the smallest transfer duration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Constraints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WAN usage is costly </a:t>
                </a:r>
              </a:p>
              <a:p>
                <a:pPr lvl="1"/>
                <a:r>
                  <a:rPr lang="en-US" dirty="0" smtClean="0"/>
                  <a:t>Often provided as a service</a:t>
                </a:r>
              </a:p>
              <a:p>
                <a:r>
                  <a:rPr lang="en-US" dirty="0" smtClean="0"/>
                  <a:t>Compute optimal policy compliant usage M for each dataset</a:t>
                </a:r>
                <a:endParaRPr lang="en-US" dirty="0" smtClean="0"/>
              </a:p>
              <a:p>
                <a:r>
                  <a:rPr lang="en-US" dirty="0" smtClean="0"/>
                  <a:t>Define WAN usage budget B per dataset</a:t>
                </a:r>
              </a:p>
              <a:p>
                <a:pPr lvl="1"/>
                <a:r>
                  <a:rPr lang="en-US" dirty="0" smtClean="0"/>
                  <a:t>Low budget: smaller reduction in response time </a:t>
                </a:r>
              </a:p>
              <a:p>
                <a:pPr lvl="1"/>
                <a:r>
                  <a:rPr lang="en-US" dirty="0" smtClean="0"/>
                  <a:t>High budget: higher monetary cost</a:t>
                </a:r>
              </a:p>
              <a:p>
                <a:r>
                  <a:rPr lang="en-US" dirty="0" smtClean="0"/>
                  <a:t>Move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 ×</m:t>
                    </m:r>
                    <m:r>
                      <a:rPr lang="en-US" b="0" i="1" smtClean="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dirty="0" smtClean="0"/>
                  <a:t> bytes of data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338" b="-2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606731"/>
            <a:ext cx="11521439" cy="4749618"/>
          </a:xfrm>
        </p:spPr>
        <p:txBody>
          <a:bodyPr>
            <a:normAutofit/>
          </a:bodyPr>
          <a:lstStyle/>
          <a:p>
            <a:r>
              <a:rPr lang="en-US" dirty="0" smtClean="0"/>
              <a:t>Actual EC2 implementation on top of Apache Spark</a:t>
            </a:r>
          </a:p>
          <a:p>
            <a:pPr lvl="1"/>
            <a:r>
              <a:rPr lang="en-US" dirty="0" smtClean="0"/>
              <a:t>Eight regions across five continents </a:t>
            </a:r>
          </a:p>
          <a:p>
            <a:pPr lvl="1"/>
            <a:r>
              <a:rPr lang="en-US" dirty="0" smtClean="0"/>
              <a:t>Mimic larger setup with 30 sites within one region</a:t>
            </a:r>
          </a:p>
          <a:p>
            <a:r>
              <a:rPr lang="en-US" dirty="0" smtClean="0"/>
              <a:t>Used four benchmarks (</a:t>
            </a:r>
            <a:r>
              <a:rPr lang="en-US" dirty="0" err="1" smtClean="0"/>
              <a:t>Conviva</a:t>
            </a:r>
            <a:r>
              <a:rPr lang="en-US" dirty="0" smtClean="0"/>
              <a:t>, Bing, etc.)</a:t>
            </a:r>
          </a:p>
          <a:p>
            <a:r>
              <a:rPr lang="en-US" dirty="0" smtClean="0"/>
              <a:t>150 sites simulator setup</a:t>
            </a:r>
          </a:p>
          <a:p>
            <a:pPr lvl="1"/>
            <a:r>
              <a:rPr lang="en-US" dirty="0" smtClean="0"/>
              <a:t>Trace driven simulation from Facebook’s Hadoop cluster</a:t>
            </a:r>
          </a:p>
          <a:p>
            <a:r>
              <a:rPr lang="en-US" dirty="0" smtClean="0"/>
              <a:t>Compare against “in-place” and “centralized” policies</a:t>
            </a:r>
          </a:p>
          <a:p>
            <a:r>
              <a:rPr lang="en-US" dirty="0" smtClean="0"/>
              <a:t>Metric is % reduction in average response time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EC2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92" y="1451598"/>
            <a:ext cx="10480431" cy="47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Simulator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0" y="1606732"/>
            <a:ext cx="9689123" cy="45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Geo-distributed data centers handle large datasets</a:t>
            </a:r>
          </a:p>
          <a:p>
            <a:r>
              <a:rPr lang="en-US" dirty="0" smtClean="0"/>
              <a:t>They generate huge amounts of data</a:t>
            </a:r>
          </a:p>
          <a:p>
            <a:r>
              <a:rPr lang="en-US" dirty="0"/>
              <a:t> </a:t>
            </a:r>
            <a:r>
              <a:rPr lang="en-US" dirty="0" smtClean="0"/>
              <a:t>Organizations run queries on data centers </a:t>
            </a:r>
          </a:p>
          <a:p>
            <a:pPr lvl="1"/>
            <a:r>
              <a:rPr lang="en-US" dirty="0" smtClean="0"/>
              <a:t>User logs for advertisement </a:t>
            </a:r>
          </a:p>
          <a:p>
            <a:pPr lvl="1"/>
            <a:r>
              <a:rPr lang="en-US" dirty="0" smtClean="0"/>
              <a:t>Network logs for anomaly detection </a:t>
            </a:r>
          </a:p>
          <a:p>
            <a:pPr lvl="1"/>
            <a:r>
              <a:rPr lang="en-US" dirty="0" smtClean="0"/>
              <a:t>System logs for health monitoring</a:t>
            </a:r>
          </a:p>
          <a:p>
            <a:r>
              <a:rPr lang="en-US" dirty="0" smtClean="0"/>
              <a:t>Response time is very critical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to </a:t>
            </a:r>
            <a:r>
              <a:rPr lang="en-US" dirty="0" err="1" smtClean="0"/>
              <a:t>MinBW</a:t>
            </a:r>
            <a:r>
              <a:rPr lang="en-US" dirty="0" smtClean="0"/>
              <a:t> that optimizes WAN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38" y="2049894"/>
            <a:ext cx="9079523" cy="43064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27646" y="2233247"/>
            <a:ext cx="5609493" cy="119575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Not a very </a:t>
            </a:r>
            <a:r>
              <a:rPr lang="en-US" sz="2800" smtClean="0"/>
              <a:t>fair comparison.</a:t>
            </a:r>
            <a:endParaRPr lang="en-US" sz="2800" dirty="0" smtClean="0"/>
          </a:p>
          <a:p>
            <a:pPr algn="ctr"/>
            <a:r>
              <a:rPr lang="en-US" sz="2800" dirty="0" err="1" smtClean="0"/>
              <a:t>MinBW</a:t>
            </a:r>
            <a:r>
              <a:rPr lang="en-US" sz="2800" dirty="0" smtClean="0"/>
              <a:t> has different goals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496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Iridium is a system that</a:t>
            </a:r>
          </a:p>
          <a:p>
            <a:pPr lvl="1"/>
            <a:r>
              <a:rPr lang="en-US" dirty="0" smtClean="0"/>
              <a:t>Optimizes task and data allocation for queries in geo-located data centers</a:t>
            </a:r>
          </a:p>
          <a:p>
            <a:pPr lvl="1"/>
            <a:r>
              <a:rPr lang="en-US" dirty="0" smtClean="0"/>
              <a:t>Optimization done with WAN bandwidth budget constraints</a:t>
            </a:r>
          </a:p>
          <a:p>
            <a:r>
              <a:rPr lang="en-US" dirty="0" smtClean="0"/>
              <a:t>Iridium reduces query response time by 3x – 19x on the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7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606731"/>
            <a:ext cx="11521439" cy="4749618"/>
          </a:xfrm>
        </p:spPr>
        <p:txBody>
          <a:bodyPr/>
          <a:lstStyle/>
          <a:p>
            <a:r>
              <a:rPr lang="en-US" dirty="0" smtClean="0"/>
              <a:t>Iridium assumes unlimited intra-datacenter bandwidth</a:t>
            </a:r>
          </a:p>
          <a:p>
            <a:r>
              <a:rPr lang="en-US" dirty="0" smtClean="0"/>
              <a:t>Iridium assumes infinite compute and storage resources</a:t>
            </a:r>
          </a:p>
          <a:p>
            <a:pPr lvl="1"/>
            <a:r>
              <a:rPr lang="en-US" dirty="0" smtClean="0"/>
              <a:t>The proposed LP problem no longer holds</a:t>
            </a:r>
          </a:p>
          <a:p>
            <a:r>
              <a:rPr lang="en-US" dirty="0" smtClean="0"/>
              <a:t>How do we handle heterogeneous tasks?</a:t>
            </a:r>
          </a:p>
          <a:p>
            <a:pPr lvl="1"/>
            <a:r>
              <a:rPr lang="en-US" dirty="0" smtClean="0"/>
              <a:t>Tasks with different or no intermediate data generation</a:t>
            </a:r>
          </a:p>
          <a:p>
            <a:r>
              <a:rPr lang="en-US" dirty="0" smtClean="0"/>
              <a:t>Can we solve an approximate problem instead of using heuristics?</a:t>
            </a:r>
          </a:p>
          <a:p>
            <a:pPr lvl="1"/>
            <a:r>
              <a:rPr lang="en-US" dirty="0" smtClean="0"/>
              <a:t>In which cases are the heuristics non-optimal?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Paradigm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93" y="1614151"/>
            <a:ext cx="1814849" cy="1814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1" y="1606731"/>
            <a:ext cx="1814849" cy="1814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92" y="4362114"/>
            <a:ext cx="1814849" cy="181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1" y="4362113"/>
            <a:ext cx="1814849" cy="181484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4567409" y="2829698"/>
            <a:ext cx="3039762" cy="18164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WAN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86641" y="2521575"/>
            <a:ext cx="1814849" cy="984455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6529388" y="2514156"/>
            <a:ext cx="2132173" cy="1051115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529388" y="3880813"/>
            <a:ext cx="2196816" cy="1388724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7" idx="3"/>
          </p:cNvCxnSpPr>
          <p:nvPr/>
        </p:nvCxnSpPr>
        <p:spPr>
          <a:xfrm flipH="1">
            <a:off x="3586641" y="3895316"/>
            <a:ext cx="1900633" cy="1374223"/>
          </a:xfrm>
          <a:prstGeom prst="straightConnector1">
            <a:avLst/>
          </a:prstGeom>
          <a:ln w="2032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584345" y="3212935"/>
            <a:ext cx="4903948" cy="9921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Inefficient </a:t>
            </a:r>
            <a:r>
              <a:rPr lang="en-US" sz="2800" smtClean="0"/>
              <a:t>and very costly </a:t>
            </a:r>
            <a:r>
              <a:rPr lang="en-US" sz="2800" dirty="0" smtClean="0"/>
              <a:t>operation 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771792" y="5886450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Illinois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769496" y="3054313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London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8659264" y="3055901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Berkeley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8661561" y="5886449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Beijing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01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366837" y="1471275"/>
            <a:ext cx="9458325" cy="5080635"/>
          </a:xfrm>
          <a:prstGeom prst="roundRect">
            <a:avLst/>
          </a:prstGeom>
          <a:ln w="635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Logical Unit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93" y="1614151"/>
            <a:ext cx="1814849" cy="1814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1" y="1606731"/>
            <a:ext cx="1814849" cy="1814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92" y="4362114"/>
            <a:ext cx="1814849" cy="181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1" y="4362113"/>
            <a:ext cx="1814849" cy="181484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4567409" y="2829698"/>
            <a:ext cx="3039762" cy="18164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WAN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84345" y="2707411"/>
            <a:ext cx="1814849" cy="984455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213332" y="2704144"/>
            <a:ext cx="1506606" cy="684932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914868" y="3876320"/>
            <a:ext cx="1823713" cy="1183353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71792" y="5886450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Illinois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769496" y="3054313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London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659264" y="3055901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Berkeley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661561" y="5886449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Beijing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213332" y="2416091"/>
            <a:ext cx="1525249" cy="679124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54008" y="2388635"/>
            <a:ext cx="1842890" cy="1049308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48377" y="4158565"/>
            <a:ext cx="1732246" cy="1051104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513019" y="4284079"/>
            <a:ext cx="1897336" cy="1110526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37847" y="4126197"/>
            <a:ext cx="1900734" cy="1244592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2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 and Down links at datacenters are heterogeneous</a:t>
            </a:r>
          </a:p>
          <a:p>
            <a:pPr lvl="1"/>
            <a:r>
              <a:rPr lang="en-US" dirty="0" smtClean="0"/>
              <a:t>Very fast links and bottleneck links</a:t>
            </a:r>
          </a:p>
          <a:p>
            <a:r>
              <a:rPr lang="en-US" dirty="0" smtClean="0"/>
              <a:t>Where should we place our tasks?</a:t>
            </a:r>
          </a:p>
          <a:p>
            <a:pPr lvl="1"/>
            <a:r>
              <a:rPr lang="en-US" dirty="0" smtClean="0"/>
              <a:t>Choose </a:t>
            </a:r>
            <a:r>
              <a:rPr lang="en-US" i="1" dirty="0" smtClean="0"/>
              <a:t>destination</a:t>
            </a:r>
            <a:r>
              <a:rPr lang="en-US" dirty="0" smtClean="0"/>
              <a:t> of network transfers</a:t>
            </a:r>
          </a:p>
          <a:p>
            <a:r>
              <a:rPr lang="en-US" dirty="0" smtClean="0"/>
              <a:t>Where should we place our data?</a:t>
            </a:r>
          </a:p>
          <a:p>
            <a:pPr lvl="1"/>
            <a:r>
              <a:rPr lang="en-US" dirty="0" smtClean="0"/>
              <a:t>Choose </a:t>
            </a:r>
            <a:r>
              <a:rPr lang="en-US" i="1" dirty="0" smtClean="0"/>
              <a:t>source</a:t>
            </a:r>
            <a:r>
              <a:rPr lang="en-US" dirty="0" smtClean="0"/>
              <a:t> of network transfers</a:t>
            </a:r>
          </a:p>
          <a:p>
            <a:r>
              <a:rPr lang="en-US" dirty="0" smtClean="0"/>
              <a:t>We also care about WAN usage</a:t>
            </a:r>
          </a:p>
          <a:p>
            <a:pPr lvl="1"/>
            <a:r>
              <a:rPr lang="en-US" dirty="0" smtClean="0"/>
              <a:t>Moving data around is expensive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 Setting</a:t>
            </a:r>
          </a:p>
          <a:p>
            <a:r>
              <a:rPr lang="en-US" dirty="0" smtClean="0"/>
              <a:t>Motivating Examples</a:t>
            </a:r>
          </a:p>
          <a:p>
            <a:r>
              <a:rPr lang="en-US" dirty="0" smtClean="0"/>
              <a:t>Proposed Solution </a:t>
            </a:r>
          </a:p>
          <a:p>
            <a:r>
              <a:rPr lang="en-US" dirty="0" smtClean="0"/>
              <a:t>Experimental Setting </a:t>
            </a:r>
          </a:p>
          <a:p>
            <a:r>
              <a:rPr lang="en-US" dirty="0" smtClean="0"/>
              <a:t>Results </a:t>
            </a:r>
          </a:p>
          <a:p>
            <a:r>
              <a:rPr lang="en-US" dirty="0" smtClean="0"/>
              <a:t>Conclusion and Discussion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Setup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Each site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 smtClean="0"/>
                  <a:t> has input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r>
                  <a:rPr lang="en-US" dirty="0" smtClean="0"/>
                  <a:t>Each site generates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 smtClean="0"/>
                  <a:t> intermediate data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r>
                  <a:rPr lang="en-US" dirty="0" smtClean="0"/>
                  <a:t>Each site has a download link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r>
                  <a:rPr lang="en-US" b="0" dirty="0" smtClean="0"/>
                  <a:t>Each site has an upload link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r>
                  <a:rPr lang="en-US" dirty="0" smtClean="0"/>
                  <a:t>Each site executes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 smtClean="0"/>
                  <a:t> fraction of intermediate tasks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Things in Context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93" y="1546422"/>
            <a:ext cx="1814849" cy="1814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1" y="1539002"/>
            <a:ext cx="1814849" cy="181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92" y="4294385"/>
            <a:ext cx="1814849" cy="1814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1" y="4294384"/>
            <a:ext cx="1814849" cy="1814849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4567409" y="2761969"/>
            <a:ext cx="3039762" cy="18164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WAN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84345" y="2639682"/>
            <a:ext cx="1814849" cy="984455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13332" y="2636415"/>
            <a:ext cx="1506606" cy="684932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914868" y="3808591"/>
            <a:ext cx="1823713" cy="1183353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71792" y="5818721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Illinois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769496" y="2986584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London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659264" y="2988172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Berkeley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661561" y="5818720"/>
            <a:ext cx="18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Beijing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213332" y="2348362"/>
            <a:ext cx="1525249" cy="679124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554008" y="2320906"/>
            <a:ext cx="1842890" cy="104930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448377" y="4090836"/>
            <a:ext cx="1732246" cy="1051104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513019" y="4216350"/>
            <a:ext cx="1897336" cy="1110526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37847" y="4058468"/>
            <a:ext cx="1900734" cy="1244592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4294384"/>
            <a:ext cx="755443" cy="75544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14389" y="4209208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4325790" y="4765661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4287462" y="2355111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MB/s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3563506" y="3075156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6766149" y="4613817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7788214" y="404255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7059473" y="228617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7865067" y="297901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MB/s</a:t>
            </a:r>
            <a:endParaRPr lang="en-US" sz="20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916" y="1610786"/>
            <a:ext cx="744325" cy="7443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581" y="1555819"/>
            <a:ext cx="744325" cy="7443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988" y="4345142"/>
            <a:ext cx="744325" cy="7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Placement Comparison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955" y="2008440"/>
            <a:ext cx="4584535" cy="2841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0E51C-779B-3F49-BF42-CD913DB15CF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41" y="2008440"/>
            <a:ext cx="5027337" cy="2841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2035" y="4849560"/>
            <a:ext cx="358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Equal Distribution</a:t>
            </a:r>
          </a:p>
          <a:p>
            <a:r>
              <a:rPr lang="en-US" sz="2400" dirty="0" smtClean="0"/>
              <a:t>(0.33, 0.33, 0.33)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69380" y="4849560"/>
            <a:ext cx="358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Optimized Distribution</a:t>
            </a:r>
          </a:p>
          <a:p>
            <a:r>
              <a:rPr lang="en-US" sz="2400" dirty="0" smtClean="0"/>
              <a:t>(0.05, 0.475, 0.475)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7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608</Words>
  <Application>Microsoft Macintosh PowerPoint</Application>
  <PresentationFormat>Widescreen</PresentationFormat>
  <Paragraphs>161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Cambria Math</vt:lpstr>
      <vt:lpstr>Arial</vt:lpstr>
      <vt:lpstr>Office Theme</vt:lpstr>
      <vt:lpstr>Low Latency Geo-distributed  Data Analytics</vt:lpstr>
      <vt:lpstr>Introduction</vt:lpstr>
      <vt:lpstr>Centralized Paradigm </vt:lpstr>
      <vt:lpstr>Single Logical Unit</vt:lpstr>
      <vt:lpstr>Challenges</vt:lpstr>
      <vt:lpstr>Outline</vt:lpstr>
      <vt:lpstr>Formal Setup </vt:lpstr>
      <vt:lpstr>Putting Things in Context</vt:lpstr>
      <vt:lpstr>Task Placement Comparison</vt:lpstr>
      <vt:lpstr>Data Placement Comparison</vt:lpstr>
      <vt:lpstr>Iridium </vt:lpstr>
      <vt:lpstr>Task Placement Optimization</vt:lpstr>
      <vt:lpstr>Optimization Problem</vt:lpstr>
      <vt:lpstr>Data Placement Optimization</vt:lpstr>
      <vt:lpstr>Data Placement Heuristic</vt:lpstr>
      <vt:lpstr>Bandwidth Constraints</vt:lpstr>
      <vt:lpstr>Experimental Setup </vt:lpstr>
      <vt:lpstr>EC2 Results</vt:lpstr>
      <vt:lpstr>Simulator Results</vt:lpstr>
      <vt:lpstr>Bandwidth Allocation</vt:lpstr>
      <vt:lpstr>Conclusion</vt:lpstr>
      <vt:lpstr>Discussion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Noureddine, Mohammad Ali</dc:creator>
  <cp:lastModifiedBy>Noureddine, Mohammad Ali</cp:lastModifiedBy>
  <cp:revision>122</cp:revision>
  <dcterms:created xsi:type="dcterms:W3CDTF">2016-04-18T15:30:07Z</dcterms:created>
  <dcterms:modified xsi:type="dcterms:W3CDTF">2016-04-19T03:10:54Z</dcterms:modified>
</cp:coreProperties>
</file>