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 id="313" r:id="rId62"/>
    <p:sldId id="314" r:id="rId63"/>
  </p:sldIdLst>
  <p:sldSz cy="5143500" cx="9144000"/>
  <p:notesSz cx="6858000" cy="9144000"/>
  <p:embeddedFontLst>
    <p:embeddedFont>
      <p:font typeface="Raleway"/>
      <p:regular r:id="rId64"/>
      <p:bold r:id="rId65"/>
      <p:italic r:id="rId66"/>
      <p:boldItalic r:id="rId67"/>
    </p:embeddedFont>
    <p:embeddedFont>
      <p:font typeface="Roboto Thin"/>
      <p:regular r:id="rId68"/>
      <p:bold r:id="rId69"/>
      <p:italic r:id="rId70"/>
      <p:boldItalic r:id="rId71"/>
    </p:embeddedFont>
    <p:embeddedFont>
      <p:font typeface="Roboto"/>
      <p:regular r:id="rId72"/>
      <p:bold r:id="rId73"/>
      <p:italic r:id="rId74"/>
      <p:boldItalic r:id="rId75"/>
    </p:embeddedFont>
    <p:embeddedFont>
      <p:font typeface="Lato"/>
      <p:regular r:id="rId76"/>
      <p:bold r:id="rId77"/>
      <p:italic r:id="rId78"/>
      <p:boldItalic r:id="rId7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42" Type="http://schemas.openxmlformats.org/officeDocument/2006/relationships/slide" Target="slides/slide38.xml"/><Relationship Id="rId41" Type="http://schemas.openxmlformats.org/officeDocument/2006/relationships/slide" Target="slides/slide37.xml"/><Relationship Id="rId44" Type="http://schemas.openxmlformats.org/officeDocument/2006/relationships/slide" Target="slides/slide40.xml"/><Relationship Id="rId43" Type="http://schemas.openxmlformats.org/officeDocument/2006/relationships/slide" Target="slides/slide39.xml"/><Relationship Id="rId46" Type="http://schemas.openxmlformats.org/officeDocument/2006/relationships/slide" Target="slides/slide42.xml"/><Relationship Id="rId45" Type="http://schemas.openxmlformats.org/officeDocument/2006/relationships/slide" Target="slides/slide41.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slide" Target="slides/slide44.xml"/><Relationship Id="rId47" Type="http://schemas.openxmlformats.org/officeDocument/2006/relationships/slide" Target="slides/slide43.xml"/><Relationship Id="rId49" Type="http://schemas.openxmlformats.org/officeDocument/2006/relationships/slide" Target="slides/slide4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73" Type="http://schemas.openxmlformats.org/officeDocument/2006/relationships/font" Target="fonts/Roboto-bold.fntdata"/><Relationship Id="rId72" Type="http://schemas.openxmlformats.org/officeDocument/2006/relationships/font" Target="fonts/Roboto-regular.fntdata"/><Relationship Id="rId31" Type="http://schemas.openxmlformats.org/officeDocument/2006/relationships/slide" Target="slides/slide27.xml"/><Relationship Id="rId75" Type="http://schemas.openxmlformats.org/officeDocument/2006/relationships/font" Target="fonts/Roboto-boldItalic.fntdata"/><Relationship Id="rId30" Type="http://schemas.openxmlformats.org/officeDocument/2006/relationships/slide" Target="slides/slide26.xml"/><Relationship Id="rId74" Type="http://schemas.openxmlformats.org/officeDocument/2006/relationships/font" Target="fonts/Roboto-italic.fntdata"/><Relationship Id="rId33" Type="http://schemas.openxmlformats.org/officeDocument/2006/relationships/slide" Target="slides/slide29.xml"/><Relationship Id="rId77" Type="http://schemas.openxmlformats.org/officeDocument/2006/relationships/font" Target="fonts/Lato-bold.fntdata"/><Relationship Id="rId32" Type="http://schemas.openxmlformats.org/officeDocument/2006/relationships/slide" Target="slides/slide28.xml"/><Relationship Id="rId76" Type="http://schemas.openxmlformats.org/officeDocument/2006/relationships/font" Target="fonts/Lato-regular.fntdata"/><Relationship Id="rId35" Type="http://schemas.openxmlformats.org/officeDocument/2006/relationships/slide" Target="slides/slide31.xml"/><Relationship Id="rId79" Type="http://schemas.openxmlformats.org/officeDocument/2006/relationships/font" Target="fonts/Lato-boldItalic.fntdata"/><Relationship Id="rId34" Type="http://schemas.openxmlformats.org/officeDocument/2006/relationships/slide" Target="slides/slide30.xml"/><Relationship Id="rId78" Type="http://schemas.openxmlformats.org/officeDocument/2006/relationships/font" Target="fonts/Lato-italic.fntdata"/><Relationship Id="rId71" Type="http://schemas.openxmlformats.org/officeDocument/2006/relationships/font" Target="fonts/RobotoThin-boldItalic.fntdata"/><Relationship Id="rId70" Type="http://schemas.openxmlformats.org/officeDocument/2006/relationships/font" Target="fonts/RobotoThin-italic.fntdata"/><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62" Type="http://schemas.openxmlformats.org/officeDocument/2006/relationships/slide" Target="slides/slide58.xml"/><Relationship Id="rId61" Type="http://schemas.openxmlformats.org/officeDocument/2006/relationships/slide" Target="slides/slide57.xml"/><Relationship Id="rId20" Type="http://schemas.openxmlformats.org/officeDocument/2006/relationships/slide" Target="slides/slide16.xml"/><Relationship Id="rId64" Type="http://schemas.openxmlformats.org/officeDocument/2006/relationships/font" Target="fonts/Raleway-regular.fntdata"/><Relationship Id="rId63" Type="http://schemas.openxmlformats.org/officeDocument/2006/relationships/slide" Target="slides/slide59.xml"/><Relationship Id="rId22" Type="http://schemas.openxmlformats.org/officeDocument/2006/relationships/slide" Target="slides/slide18.xml"/><Relationship Id="rId66" Type="http://schemas.openxmlformats.org/officeDocument/2006/relationships/font" Target="fonts/Raleway-italic.fntdata"/><Relationship Id="rId21" Type="http://schemas.openxmlformats.org/officeDocument/2006/relationships/slide" Target="slides/slide17.xml"/><Relationship Id="rId65" Type="http://schemas.openxmlformats.org/officeDocument/2006/relationships/font" Target="fonts/Raleway-bold.fntdata"/><Relationship Id="rId24" Type="http://schemas.openxmlformats.org/officeDocument/2006/relationships/slide" Target="slides/slide20.xml"/><Relationship Id="rId68" Type="http://schemas.openxmlformats.org/officeDocument/2006/relationships/font" Target="fonts/RobotoThin-regular.fntdata"/><Relationship Id="rId23" Type="http://schemas.openxmlformats.org/officeDocument/2006/relationships/slide" Target="slides/slide19.xml"/><Relationship Id="rId67" Type="http://schemas.openxmlformats.org/officeDocument/2006/relationships/font" Target="fonts/Raleway-boldItalic.fntdata"/><Relationship Id="rId60" Type="http://schemas.openxmlformats.org/officeDocument/2006/relationships/slide" Target="slides/slide56.xml"/><Relationship Id="rId26" Type="http://schemas.openxmlformats.org/officeDocument/2006/relationships/slide" Target="slides/slide22.xml"/><Relationship Id="rId25" Type="http://schemas.openxmlformats.org/officeDocument/2006/relationships/slide" Target="slides/slide21.xml"/><Relationship Id="rId69" Type="http://schemas.openxmlformats.org/officeDocument/2006/relationships/font" Target="fonts/RobotoThin-bold.fntdata"/><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1" Type="http://schemas.openxmlformats.org/officeDocument/2006/relationships/slide" Target="slides/slide47.xml"/><Relationship Id="rId50" Type="http://schemas.openxmlformats.org/officeDocument/2006/relationships/slide" Target="slides/slide46.xml"/><Relationship Id="rId53" Type="http://schemas.openxmlformats.org/officeDocument/2006/relationships/slide" Target="slides/slide49.xml"/><Relationship Id="rId52" Type="http://schemas.openxmlformats.org/officeDocument/2006/relationships/slide" Target="slides/slide48.xml"/><Relationship Id="rId11" Type="http://schemas.openxmlformats.org/officeDocument/2006/relationships/slide" Target="slides/slide7.xml"/><Relationship Id="rId55" Type="http://schemas.openxmlformats.org/officeDocument/2006/relationships/slide" Target="slides/slide51.xml"/><Relationship Id="rId10" Type="http://schemas.openxmlformats.org/officeDocument/2006/relationships/slide" Target="slides/slide6.xml"/><Relationship Id="rId54" Type="http://schemas.openxmlformats.org/officeDocument/2006/relationships/slide" Target="slides/slide50.xml"/><Relationship Id="rId13" Type="http://schemas.openxmlformats.org/officeDocument/2006/relationships/slide" Target="slides/slide9.xml"/><Relationship Id="rId57" Type="http://schemas.openxmlformats.org/officeDocument/2006/relationships/slide" Target="slides/slide53.xml"/><Relationship Id="rId12" Type="http://schemas.openxmlformats.org/officeDocument/2006/relationships/slide" Target="slides/slide8.xml"/><Relationship Id="rId56" Type="http://schemas.openxmlformats.org/officeDocument/2006/relationships/slide" Target="slides/slide52.xml"/><Relationship Id="rId15" Type="http://schemas.openxmlformats.org/officeDocument/2006/relationships/slide" Target="slides/slide11.xml"/><Relationship Id="rId59" Type="http://schemas.openxmlformats.org/officeDocument/2006/relationships/slide" Target="slides/slide55.xml"/><Relationship Id="rId14" Type="http://schemas.openxmlformats.org/officeDocument/2006/relationships/slide" Target="slides/slide10.xml"/><Relationship Id="rId58" Type="http://schemas.openxmlformats.org/officeDocument/2006/relationships/slide" Target="slides/slide54.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2" name="Shape 82"/>
        <p:cNvGrpSpPr/>
        <p:nvPr/>
      </p:nvGrpSpPr>
      <p:grpSpPr>
        <a:xfrm>
          <a:off x="0" y="0"/>
          <a:ext cx="0" cy="0"/>
          <a:chOff x="0" y="0"/>
          <a:chExt cx="0" cy="0"/>
        </a:xfrm>
      </p:grpSpPr>
      <p:sp>
        <p:nvSpPr>
          <p:cNvPr id="83" name="Shape 8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84" name="Shape 8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0" name="Shape 190"/>
        <p:cNvGrpSpPr/>
        <p:nvPr/>
      </p:nvGrpSpPr>
      <p:grpSpPr>
        <a:xfrm>
          <a:off x="0" y="0"/>
          <a:ext cx="0" cy="0"/>
          <a:chOff x="0" y="0"/>
          <a:chExt cx="0" cy="0"/>
        </a:xfrm>
      </p:grpSpPr>
      <p:sp>
        <p:nvSpPr>
          <p:cNvPr id="191" name="Shape 19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2" name="Shape 19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8" name="Shape 198"/>
        <p:cNvGrpSpPr/>
        <p:nvPr/>
      </p:nvGrpSpPr>
      <p:grpSpPr>
        <a:xfrm>
          <a:off x="0" y="0"/>
          <a:ext cx="0" cy="0"/>
          <a:chOff x="0" y="0"/>
          <a:chExt cx="0" cy="0"/>
        </a:xfrm>
      </p:grpSpPr>
      <p:sp>
        <p:nvSpPr>
          <p:cNvPr id="199" name="Shape 19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0" name="Shape 20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6" name="Shape 216"/>
        <p:cNvGrpSpPr/>
        <p:nvPr/>
      </p:nvGrpSpPr>
      <p:grpSpPr>
        <a:xfrm>
          <a:off x="0" y="0"/>
          <a:ext cx="0" cy="0"/>
          <a:chOff x="0" y="0"/>
          <a:chExt cx="0" cy="0"/>
        </a:xfrm>
      </p:grpSpPr>
      <p:sp>
        <p:nvSpPr>
          <p:cNvPr id="217" name="Shape 21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8" name="Shape 21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4" name="Shape 224"/>
        <p:cNvGrpSpPr/>
        <p:nvPr/>
      </p:nvGrpSpPr>
      <p:grpSpPr>
        <a:xfrm>
          <a:off x="0" y="0"/>
          <a:ext cx="0" cy="0"/>
          <a:chOff x="0" y="0"/>
          <a:chExt cx="0" cy="0"/>
        </a:xfrm>
      </p:grpSpPr>
      <p:sp>
        <p:nvSpPr>
          <p:cNvPr id="225" name="Shape 22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6" name="Shape 22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2" name="Shape 232"/>
        <p:cNvGrpSpPr/>
        <p:nvPr/>
      </p:nvGrpSpPr>
      <p:grpSpPr>
        <a:xfrm>
          <a:off x="0" y="0"/>
          <a:ext cx="0" cy="0"/>
          <a:chOff x="0" y="0"/>
          <a:chExt cx="0" cy="0"/>
        </a:xfrm>
      </p:grpSpPr>
      <p:sp>
        <p:nvSpPr>
          <p:cNvPr id="233" name="Shape 23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34" name="Shape 23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7" name="Shape 247"/>
        <p:cNvGrpSpPr/>
        <p:nvPr/>
      </p:nvGrpSpPr>
      <p:grpSpPr>
        <a:xfrm>
          <a:off x="0" y="0"/>
          <a:ext cx="0" cy="0"/>
          <a:chOff x="0" y="0"/>
          <a:chExt cx="0" cy="0"/>
        </a:xfrm>
      </p:grpSpPr>
      <p:sp>
        <p:nvSpPr>
          <p:cNvPr id="248" name="Shape 24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49" name="Shape 24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7" name="Shape 257"/>
        <p:cNvGrpSpPr/>
        <p:nvPr/>
      </p:nvGrpSpPr>
      <p:grpSpPr>
        <a:xfrm>
          <a:off x="0" y="0"/>
          <a:ext cx="0" cy="0"/>
          <a:chOff x="0" y="0"/>
          <a:chExt cx="0" cy="0"/>
        </a:xfrm>
      </p:grpSpPr>
      <p:sp>
        <p:nvSpPr>
          <p:cNvPr id="258" name="Shape 25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59" name="Shape 25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4" name="Shape 274"/>
        <p:cNvGrpSpPr/>
        <p:nvPr/>
      </p:nvGrpSpPr>
      <p:grpSpPr>
        <a:xfrm>
          <a:off x="0" y="0"/>
          <a:ext cx="0" cy="0"/>
          <a:chOff x="0" y="0"/>
          <a:chExt cx="0" cy="0"/>
        </a:xfrm>
      </p:grpSpPr>
      <p:sp>
        <p:nvSpPr>
          <p:cNvPr id="275" name="Shape 27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76" name="Shape 27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1" name="Shape 281"/>
        <p:cNvGrpSpPr/>
        <p:nvPr/>
      </p:nvGrpSpPr>
      <p:grpSpPr>
        <a:xfrm>
          <a:off x="0" y="0"/>
          <a:ext cx="0" cy="0"/>
          <a:chOff x="0" y="0"/>
          <a:chExt cx="0" cy="0"/>
        </a:xfrm>
      </p:grpSpPr>
      <p:sp>
        <p:nvSpPr>
          <p:cNvPr id="282" name="Shape 28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83" name="Shape 28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8" name="Shape 288"/>
        <p:cNvGrpSpPr/>
        <p:nvPr/>
      </p:nvGrpSpPr>
      <p:grpSpPr>
        <a:xfrm>
          <a:off x="0" y="0"/>
          <a:ext cx="0" cy="0"/>
          <a:chOff x="0" y="0"/>
          <a:chExt cx="0" cy="0"/>
        </a:xfrm>
      </p:grpSpPr>
      <p:sp>
        <p:nvSpPr>
          <p:cNvPr id="289" name="Shape 28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90" name="Shape 29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9" name="Shape 89"/>
        <p:cNvGrpSpPr/>
        <p:nvPr/>
      </p:nvGrpSpPr>
      <p:grpSpPr>
        <a:xfrm>
          <a:off x="0" y="0"/>
          <a:ext cx="0" cy="0"/>
          <a:chOff x="0" y="0"/>
          <a:chExt cx="0" cy="0"/>
        </a:xfrm>
      </p:grpSpPr>
      <p:sp>
        <p:nvSpPr>
          <p:cNvPr id="90" name="Shape 9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1" name="Shape 9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5" name="Shape 295"/>
        <p:cNvGrpSpPr/>
        <p:nvPr/>
      </p:nvGrpSpPr>
      <p:grpSpPr>
        <a:xfrm>
          <a:off x="0" y="0"/>
          <a:ext cx="0" cy="0"/>
          <a:chOff x="0" y="0"/>
          <a:chExt cx="0" cy="0"/>
        </a:xfrm>
      </p:grpSpPr>
      <p:sp>
        <p:nvSpPr>
          <p:cNvPr id="296" name="Shape 29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97" name="Shape 29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2" name="Shape 302"/>
        <p:cNvGrpSpPr/>
        <p:nvPr/>
      </p:nvGrpSpPr>
      <p:grpSpPr>
        <a:xfrm>
          <a:off x="0" y="0"/>
          <a:ext cx="0" cy="0"/>
          <a:chOff x="0" y="0"/>
          <a:chExt cx="0" cy="0"/>
        </a:xfrm>
      </p:grpSpPr>
      <p:sp>
        <p:nvSpPr>
          <p:cNvPr id="303" name="Shape 30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04" name="Shape 30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8" name="Shape 308"/>
        <p:cNvGrpSpPr/>
        <p:nvPr/>
      </p:nvGrpSpPr>
      <p:grpSpPr>
        <a:xfrm>
          <a:off x="0" y="0"/>
          <a:ext cx="0" cy="0"/>
          <a:chOff x="0" y="0"/>
          <a:chExt cx="0" cy="0"/>
        </a:xfrm>
      </p:grpSpPr>
      <p:sp>
        <p:nvSpPr>
          <p:cNvPr id="309" name="Shape 30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10" name="Shape 31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a:spcBef>
                <a:spcPts val="0"/>
              </a:spcBef>
              <a:spcAft>
                <a:spcPts val="0"/>
              </a:spcAft>
              <a:buSzPts val="1100"/>
              <a:buAutoNum type="arabicPeriod"/>
            </a:pPr>
            <a:r>
              <a:rPr lang="en"/>
              <a:t>As you can see the number of devices has been growing </a:t>
            </a:r>
            <a:r>
              <a:rPr lang="en"/>
              <a:t>exponentially</a:t>
            </a:r>
            <a:r>
              <a:rPr lang="en"/>
              <a:t> over the last few years. </a:t>
            </a:r>
            <a:endParaRPr/>
          </a:p>
          <a:p>
            <a:pPr indent="-298450" lvl="0" marL="457200">
              <a:spcBef>
                <a:spcPts val="0"/>
              </a:spcBef>
              <a:spcAft>
                <a:spcPts val="0"/>
              </a:spcAft>
              <a:buSzPts val="1100"/>
              <a:buAutoNum type="arabicPeriod"/>
            </a:pPr>
            <a:r>
              <a:rPr lang="en"/>
              <a:t>Most of this has been coming from the growth in the number of sensor nodes. </a:t>
            </a:r>
            <a:endParaRPr/>
          </a:p>
          <a:p>
            <a:pPr indent="-298450" lvl="0" marL="457200">
              <a:spcBef>
                <a:spcPts val="0"/>
              </a:spcBef>
              <a:spcAft>
                <a:spcPts val="0"/>
              </a:spcAft>
              <a:buSzPts val="1100"/>
              <a:buAutoNum type="arabicPeriod"/>
            </a:pPr>
            <a:r>
              <a:rPr lang="en"/>
              <a:t>The iot revolution is based on the fact that these devices can exchange data between each other.</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5" name="Shape 315"/>
        <p:cNvGrpSpPr/>
        <p:nvPr/>
      </p:nvGrpSpPr>
      <p:grpSpPr>
        <a:xfrm>
          <a:off x="0" y="0"/>
          <a:ext cx="0" cy="0"/>
          <a:chOff x="0" y="0"/>
          <a:chExt cx="0" cy="0"/>
        </a:xfrm>
      </p:grpSpPr>
      <p:sp>
        <p:nvSpPr>
          <p:cNvPr id="316" name="Shape 31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17" name="Shape 31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a:spcBef>
                <a:spcPts val="0"/>
              </a:spcBef>
              <a:spcAft>
                <a:spcPts val="0"/>
              </a:spcAft>
              <a:buSzPts val="1100"/>
              <a:buAutoNum type="arabicPeriod"/>
            </a:pPr>
            <a:r>
              <a:rPr lang="en"/>
              <a:t>On the other hand the cost of bandwidth has been only linearly decreasing while the number of devices has been </a:t>
            </a:r>
            <a:r>
              <a:rPr lang="en"/>
              <a:t>exponentially</a:t>
            </a:r>
            <a:r>
              <a:rPr lang="en"/>
              <a:t> increasing. </a:t>
            </a:r>
            <a:endParaRPr/>
          </a:p>
          <a:p>
            <a:pPr indent="-298450" lvl="0" marL="457200">
              <a:spcBef>
                <a:spcPts val="0"/>
              </a:spcBef>
              <a:spcAft>
                <a:spcPts val="0"/>
              </a:spcAft>
              <a:buSzPts val="1100"/>
              <a:buAutoNum type="arabicPeriod"/>
            </a:pPr>
            <a:r>
              <a:rPr lang="en"/>
              <a:t>The vast number of data streams from these devices will incur heavy network </a:t>
            </a:r>
            <a:r>
              <a:rPr lang="en"/>
              <a:t>utilization</a:t>
            </a:r>
            <a:r>
              <a:rPr lang="en"/>
              <a:t> and costs.</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2" name="Shape 322"/>
        <p:cNvGrpSpPr/>
        <p:nvPr/>
      </p:nvGrpSpPr>
      <p:grpSpPr>
        <a:xfrm>
          <a:off x="0" y="0"/>
          <a:ext cx="0" cy="0"/>
          <a:chOff x="0" y="0"/>
          <a:chExt cx="0" cy="0"/>
        </a:xfrm>
      </p:grpSpPr>
      <p:sp>
        <p:nvSpPr>
          <p:cNvPr id="323" name="Shape 32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24" name="Shape 32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Currently data analysis from sensors follows what the authors call a monolithic architecture with a tight coupling between application to sensors</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9" name="Shape 329"/>
        <p:cNvGrpSpPr/>
        <p:nvPr/>
      </p:nvGrpSpPr>
      <p:grpSpPr>
        <a:xfrm>
          <a:off x="0" y="0"/>
          <a:ext cx="0" cy="0"/>
          <a:chOff x="0" y="0"/>
          <a:chExt cx="0" cy="0"/>
        </a:xfrm>
      </p:grpSpPr>
      <p:sp>
        <p:nvSpPr>
          <p:cNvPr id="330" name="Shape 33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31" name="Shape 33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However iot works as a sensor cloud which is shared among applications. Decouple applications from sensors.</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5" name="Shape 335"/>
        <p:cNvGrpSpPr/>
        <p:nvPr/>
      </p:nvGrpSpPr>
      <p:grpSpPr>
        <a:xfrm>
          <a:off x="0" y="0"/>
          <a:ext cx="0" cy="0"/>
          <a:chOff x="0" y="0"/>
          <a:chExt cx="0" cy="0"/>
        </a:xfrm>
      </p:grpSpPr>
      <p:sp>
        <p:nvSpPr>
          <p:cNvPr id="336" name="Shape 33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37" name="Shape 33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Data requirements vary significantly over different use cases. </a:t>
            </a:r>
            <a:endParaRPr/>
          </a:p>
          <a:p>
            <a:pPr indent="0" lvl="0" marL="0">
              <a:spcBef>
                <a:spcPts val="0"/>
              </a:spcBef>
              <a:spcAft>
                <a:spcPts val="0"/>
              </a:spcAft>
              <a:buNone/>
            </a:pPr>
            <a:r>
              <a:rPr lang="en"/>
              <a:t>Outlier detection requires a large frequency while monitoring long term trends has a low sampling frequency.</a:t>
            </a:r>
            <a:endParaRPr/>
          </a:p>
          <a:p>
            <a:pPr indent="0" lvl="0" marL="0">
              <a:spcBef>
                <a:spcPts val="0"/>
              </a:spcBef>
              <a:spcAft>
                <a:spcPts val="0"/>
              </a:spcAft>
              <a:buNone/>
            </a:pPr>
            <a:r>
              <a:rPr lang="en"/>
              <a:t>With adaptive sampling we retrieve values at a high frequency from sensors which experience anomalies. </a:t>
            </a:r>
            <a:endParaRPr/>
          </a:p>
          <a:p>
            <a:pPr indent="0" lvl="0" marL="0">
              <a:spcBef>
                <a:spcPts val="0"/>
              </a:spcBef>
              <a:spcAft>
                <a:spcPts val="0"/>
              </a:spcAft>
              <a:buNone/>
            </a:pPr>
            <a:r>
              <a:rPr lang="en"/>
              <a:t>Therefore we retrieve values at a high frequency only from a few sensor nodes.</a:t>
            </a:r>
            <a:endParaRPr/>
          </a:p>
          <a:p>
            <a:pPr indent="0" lvl="0" marL="0">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2" name="Shape 342"/>
        <p:cNvGrpSpPr/>
        <p:nvPr/>
      </p:nvGrpSpPr>
      <p:grpSpPr>
        <a:xfrm>
          <a:off x="0" y="0"/>
          <a:ext cx="0" cy="0"/>
          <a:chOff x="0" y="0"/>
          <a:chExt cx="0" cy="0"/>
        </a:xfrm>
      </p:grpSpPr>
      <p:sp>
        <p:nvSpPr>
          <p:cNvPr id="343" name="Shape 34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44" name="Shape 34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Data rates vary from application to application. </a:t>
            </a:r>
            <a:endParaRPr/>
          </a:p>
          <a:p>
            <a:pPr indent="0" lvl="0" marL="0">
              <a:spcBef>
                <a:spcPts val="0"/>
              </a:spcBef>
              <a:spcAft>
                <a:spcPts val="0"/>
              </a:spcAft>
              <a:buNone/>
            </a:pPr>
            <a:r>
              <a:rPr lang="en"/>
              <a:t>Adaptive sampling does not work well for outlier detection. </a:t>
            </a:r>
            <a:endParaRPr/>
          </a:p>
          <a:p>
            <a:pPr indent="0" lvl="0" marL="0">
              <a:spcBef>
                <a:spcPts val="0"/>
              </a:spcBef>
              <a:spcAft>
                <a:spcPts val="0"/>
              </a:spcAft>
              <a:buNone/>
            </a:pPr>
            <a:r>
              <a:rPr b="1" lang="en"/>
              <a:t>Therefore there is no one for all sampling method other than transmitting at maximal frequency. </a:t>
            </a:r>
            <a:endParaRPr b="1"/>
          </a:p>
          <a:p>
            <a:pPr indent="0" lvl="0" marL="0">
              <a:spcBef>
                <a:spcPts val="0"/>
              </a:spcBef>
              <a:spcAft>
                <a:spcPts val="0"/>
              </a:spcAft>
              <a:buNone/>
            </a:pPr>
            <a:r>
              <a:rPr lang="en"/>
              <a:t>Also optimizing the sampling rate for each query and then transmitting them misses the opportunity to share sensor reads between queries.</a:t>
            </a:r>
            <a:endParaRPr/>
          </a:p>
          <a:p>
            <a:pPr indent="0" lvl="0" marL="0">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9" name="Shape 349"/>
        <p:cNvGrpSpPr/>
        <p:nvPr/>
      </p:nvGrpSpPr>
      <p:grpSpPr>
        <a:xfrm>
          <a:off x="0" y="0"/>
          <a:ext cx="0" cy="0"/>
          <a:chOff x="0" y="0"/>
          <a:chExt cx="0" cy="0"/>
        </a:xfrm>
      </p:grpSpPr>
      <p:sp>
        <p:nvSpPr>
          <p:cNvPr id="350" name="Shape 35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51" name="Shape 35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The paper introduces user defines sampling functions, to avoid oversampling.</a:t>
            </a:r>
            <a:endParaRPr/>
          </a:p>
          <a:p>
            <a:pPr indent="0" lvl="0" marL="0" rtl="0">
              <a:spcBef>
                <a:spcPts val="0"/>
              </a:spcBef>
              <a:spcAft>
                <a:spcPts val="0"/>
              </a:spcAft>
              <a:buNone/>
            </a:pPr>
            <a:r>
              <a:rPr lang="en"/>
              <a:t>Enable read sharing between multiple queries.</a:t>
            </a:r>
            <a:endParaRPr/>
          </a:p>
          <a:p>
            <a:pPr indent="0" lvl="0" marL="0" rtl="0">
              <a:spcBef>
                <a:spcPts val="0"/>
              </a:spcBef>
              <a:spcAft>
                <a:spcPts val="0"/>
              </a:spcAft>
              <a:buNone/>
            </a:pPr>
            <a:r>
              <a:rPr lang="en"/>
              <a:t>And optimize read times based on some preferences which we will see soon </a:t>
            </a:r>
            <a:endParaRPr/>
          </a:p>
          <a:p>
            <a:pPr indent="0" lvl="0" marL="0" rtl="0">
              <a:spcBef>
                <a:spcPts val="0"/>
              </a:spcBef>
              <a:spcAft>
                <a:spcPts val="0"/>
              </a:spcAft>
              <a:buNone/>
            </a:pPr>
            <a:r>
              <a:rPr lang="en"/>
              <a:t>And all of this while executing the minimum number of sensor reads possible</a:t>
            </a:r>
            <a:endParaRPr/>
          </a:p>
          <a:p>
            <a:pPr indent="0" lvl="0" marL="0" rtl="0">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6" name="Shape 356"/>
        <p:cNvGrpSpPr/>
        <p:nvPr/>
      </p:nvGrpSpPr>
      <p:grpSpPr>
        <a:xfrm>
          <a:off x="0" y="0"/>
          <a:ext cx="0" cy="0"/>
          <a:chOff x="0" y="0"/>
          <a:chExt cx="0" cy="0"/>
        </a:xfrm>
      </p:grpSpPr>
      <p:sp>
        <p:nvSpPr>
          <p:cNvPr id="357" name="Shape 35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58" name="Shape 35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5" name="Shape 95"/>
        <p:cNvGrpSpPr/>
        <p:nvPr/>
      </p:nvGrpSpPr>
      <p:grpSpPr>
        <a:xfrm>
          <a:off x="0" y="0"/>
          <a:ext cx="0" cy="0"/>
          <a:chOff x="0" y="0"/>
          <a:chExt cx="0" cy="0"/>
        </a:xfrm>
      </p:grpSpPr>
      <p:sp>
        <p:nvSpPr>
          <p:cNvPr id="96" name="Shape 9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7" name="Shape 9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3" name="Shape 363"/>
        <p:cNvGrpSpPr/>
        <p:nvPr/>
      </p:nvGrpSpPr>
      <p:grpSpPr>
        <a:xfrm>
          <a:off x="0" y="0"/>
          <a:ext cx="0" cy="0"/>
          <a:chOff x="0" y="0"/>
          <a:chExt cx="0" cy="0"/>
        </a:xfrm>
      </p:grpSpPr>
      <p:sp>
        <p:nvSpPr>
          <p:cNvPr id="364" name="Shape 36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65" name="Shape 36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Different queries having contradicting sampling requirements. They require different frequencies, have different read time precision and data freshness requirements.</a:t>
            </a:r>
            <a:endParaRPr/>
          </a:p>
          <a:p>
            <a:pPr indent="0" lvl="0" marL="0">
              <a:spcBef>
                <a:spcPts val="0"/>
              </a:spcBef>
              <a:spcAft>
                <a:spcPts val="0"/>
              </a:spcAft>
              <a:buNone/>
            </a:pPr>
            <a:r>
              <a:rPr lang="en"/>
              <a:t>User defined sampling functions allow queries to precisely define their data demand and also incorporate </a:t>
            </a:r>
            <a:r>
              <a:rPr lang="en"/>
              <a:t>adaptive</a:t>
            </a:r>
            <a:r>
              <a:rPr lang="en"/>
              <a:t> sampling.</a:t>
            </a:r>
            <a:endParaRPr/>
          </a:p>
          <a:p>
            <a:pPr indent="0" lvl="0" marL="0">
              <a:spcBef>
                <a:spcPts val="0"/>
              </a:spcBef>
              <a:spcAft>
                <a:spcPts val="0"/>
              </a:spcAft>
              <a:buNone/>
            </a:pPr>
            <a:r>
              <a:t/>
            </a:r>
            <a:endParaRPr/>
          </a:p>
          <a:p>
            <a:pPr indent="0" lvl="0" marL="0">
              <a:spcBef>
                <a:spcPts val="0"/>
              </a:spcBef>
              <a:spcAft>
                <a:spcPts val="0"/>
              </a:spcAft>
              <a:buNone/>
            </a:pPr>
            <a:r>
              <a:rPr lang="en"/>
              <a:t>We model read time </a:t>
            </a:r>
            <a:r>
              <a:rPr lang="en"/>
              <a:t>preferences</a:t>
            </a:r>
            <a:r>
              <a:rPr lang="en"/>
              <a:t> using a tolerance interval and a penalty function. Penalty function can be anything that is convex for example t or t^2.</a:t>
            </a:r>
            <a:endParaRPr/>
          </a:p>
          <a:p>
            <a:pPr indent="0" lvl="0" marL="0">
              <a:spcBef>
                <a:spcPts val="0"/>
              </a:spcBef>
              <a:spcAft>
                <a:spcPts val="0"/>
              </a:spcAft>
              <a:buNone/>
            </a:pPr>
            <a:r>
              <a:rPr lang="en"/>
              <a:t>t^2 for cases with adaptive filtering where the algorithm is affected by read slack.</a:t>
            </a:r>
            <a:endParaRPr/>
          </a:p>
          <a:p>
            <a:pPr indent="0" lvl="0" marL="0">
              <a:spcBef>
                <a:spcPts val="0"/>
              </a:spcBef>
              <a:spcAft>
                <a:spcPts val="0"/>
              </a:spcAft>
              <a:buNone/>
            </a:pPr>
            <a:r>
              <a:t/>
            </a:r>
            <a:endParaRPr/>
          </a:p>
          <a:p>
            <a:pPr indent="0" lvl="0" marL="0">
              <a:spcBef>
                <a:spcPts val="0"/>
              </a:spcBef>
              <a:spcAft>
                <a:spcPts val="0"/>
              </a:spcAft>
              <a:buNone/>
            </a:pPr>
            <a:r>
              <a:rPr lang="en"/>
              <a:t>For the rest of the paper td is the desired read time with tmin and tmax being the upper and lower tolerance interval and p(t) is the penalty function.</a:t>
            </a:r>
            <a:endParaRPr/>
          </a:p>
          <a:p>
            <a:pPr indent="0" lvl="0" marL="0">
              <a:spcBef>
                <a:spcPts val="0"/>
              </a:spcBef>
              <a:spcAft>
                <a:spcPts val="0"/>
              </a:spcAft>
              <a:buNone/>
            </a:pPr>
            <a:r>
              <a:t/>
            </a:r>
            <a:endParaRPr/>
          </a:p>
          <a:p>
            <a:pPr indent="0" lvl="0" marL="0">
              <a:spcBef>
                <a:spcPts val="0"/>
              </a:spcBef>
              <a:spcAft>
                <a:spcPts val="0"/>
              </a:spcAft>
              <a:buNone/>
            </a:pPr>
            <a:r>
              <a:rPr lang="en"/>
              <a:t>Upon a sensor read the user defined sampling function takes in a timestamp and value and returns the tolerance interval for the next read vs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2" name="Shape 372"/>
        <p:cNvGrpSpPr/>
        <p:nvPr/>
      </p:nvGrpSpPr>
      <p:grpSpPr>
        <a:xfrm>
          <a:off x="0" y="0"/>
          <a:ext cx="0" cy="0"/>
          <a:chOff x="0" y="0"/>
          <a:chExt cx="0" cy="0"/>
        </a:xfrm>
      </p:grpSpPr>
      <p:sp>
        <p:nvSpPr>
          <p:cNvPr id="373" name="Shape 37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74" name="Shape 37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The paper gives the example of using data from a formula 1 car to create a warning system for dangerous locations tight curves animal crossing </a:t>
            </a:r>
            <a:r>
              <a:rPr lang="en"/>
              <a:t>potholes</a:t>
            </a:r>
            <a:r>
              <a:rPr lang="en"/>
              <a:t>.</a:t>
            </a:r>
            <a:endParaRPr/>
          </a:p>
          <a:p>
            <a:pPr indent="0" lvl="0" marL="0">
              <a:spcBef>
                <a:spcPts val="0"/>
              </a:spcBef>
              <a:spcAft>
                <a:spcPts val="0"/>
              </a:spcAft>
              <a:buNone/>
            </a:pPr>
            <a:r>
              <a:rPr lang="en"/>
              <a:t>Query 1 is used to train a driver profile. Query 1 looks for aggresive acceleration or breaking. </a:t>
            </a:r>
            <a:endParaRPr/>
          </a:p>
          <a:p>
            <a:pPr indent="0" lvl="0" marL="0">
              <a:spcBef>
                <a:spcPts val="0"/>
              </a:spcBef>
              <a:spcAft>
                <a:spcPts val="0"/>
              </a:spcAft>
              <a:buNone/>
            </a:pPr>
            <a:r>
              <a:rPr lang="en"/>
              <a:t>Therefore adaptive sampling rates increase when there is a sharp speed change. In this case a linear penalty function is used.</a:t>
            </a:r>
            <a:endParaRPr/>
          </a:p>
          <a:p>
            <a:pPr indent="0" lvl="0" marL="0">
              <a:spcBef>
                <a:spcPts val="0"/>
              </a:spcBef>
              <a:spcAft>
                <a:spcPts val="0"/>
              </a:spcAft>
              <a:buNone/>
            </a:pPr>
            <a:r>
              <a:t/>
            </a:r>
            <a:endParaRPr/>
          </a:p>
          <a:p>
            <a:pPr indent="0" lvl="0" marL="0">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2" name="Shape 382"/>
        <p:cNvGrpSpPr/>
        <p:nvPr/>
      </p:nvGrpSpPr>
      <p:grpSpPr>
        <a:xfrm>
          <a:off x="0" y="0"/>
          <a:ext cx="0" cy="0"/>
          <a:chOff x="0" y="0"/>
          <a:chExt cx="0" cy="0"/>
        </a:xfrm>
      </p:grpSpPr>
      <p:sp>
        <p:nvSpPr>
          <p:cNvPr id="383" name="Shape 38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84" name="Shape 38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Query 2 is used to create a route profile. It requires a sensor read every 20 meters. </a:t>
            </a:r>
            <a:endParaRPr/>
          </a:p>
          <a:p>
            <a:pPr indent="0" lvl="0" marL="0">
              <a:spcBef>
                <a:spcPts val="0"/>
              </a:spcBef>
              <a:spcAft>
                <a:spcPts val="0"/>
              </a:spcAft>
              <a:buNone/>
            </a:pPr>
            <a:r>
              <a:rPr lang="en"/>
              <a:t>SO as long as we have a sensor read before we pass 20 m from the last sensor read there is no penalty. </a:t>
            </a:r>
            <a:endParaRPr/>
          </a:p>
          <a:p>
            <a:pPr indent="0" lvl="0" marL="0">
              <a:spcBef>
                <a:spcPts val="0"/>
              </a:spcBef>
              <a:spcAft>
                <a:spcPts val="0"/>
              </a:spcAft>
              <a:buNone/>
            </a:pPr>
            <a:r>
              <a:rPr lang="en"/>
              <a:t>There is no penalty to reading earlier. T+1 refers to any sensor read after the last sensor read before we pass 20 m.</a:t>
            </a:r>
            <a:endParaRPr/>
          </a:p>
          <a:p>
            <a:pPr indent="0" lvl="0" marL="0">
              <a:spcBef>
                <a:spcPts val="0"/>
              </a:spcBef>
              <a:spcAft>
                <a:spcPts val="0"/>
              </a:spcAft>
              <a:buNone/>
            </a:pPr>
            <a:r>
              <a:rPr lang="en"/>
              <a:t>Query 3 combines query 1 and query 2 generate alerts to warn drivers. Query 3 samples periodically ahead.</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3" name="Shape 393"/>
        <p:cNvGrpSpPr/>
        <p:nvPr/>
      </p:nvGrpSpPr>
      <p:grpSpPr>
        <a:xfrm>
          <a:off x="0" y="0"/>
          <a:ext cx="0" cy="0"/>
          <a:chOff x="0" y="0"/>
          <a:chExt cx="0" cy="0"/>
        </a:xfrm>
      </p:grpSpPr>
      <p:sp>
        <p:nvSpPr>
          <p:cNvPr id="394" name="Shape 39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95" name="Shape 39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a:p>
            <a:pPr indent="0" lvl="0" marL="0">
              <a:spcBef>
                <a:spcPts val="0"/>
              </a:spcBef>
              <a:spcAft>
                <a:spcPts val="0"/>
              </a:spcAft>
              <a:buNone/>
            </a:pPr>
            <a:r>
              <a:rPr lang="en"/>
              <a:t>So here we can see multiple UDSF’s. </a:t>
            </a:r>
            <a:endParaRPr/>
          </a:p>
          <a:p>
            <a:pPr indent="0" lvl="0" marL="0">
              <a:spcBef>
                <a:spcPts val="0"/>
              </a:spcBef>
              <a:spcAft>
                <a:spcPts val="0"/>
              </a:spcAft>
              <a:buNone/>
            </a:pPr>
            <a:r>
              <a:rPr lang="en"/>
              <a:t>Each one has a desired read time along with overlapping tolerance intervals to enables read sharing. The read sharing algorithm is agnostic to the underlying UDSF algorithm</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0" name="Shape 400"/>
        <p:cNvGrpSpPr/>
        <p:nvPr/>
      </p:nvGrpSpPr>
      <p:grpSpPr>
        <a:xfrm>
          <a:off x="0" y="0"/>
          <a:ext cx="0" cy="0"/>
          <a:chOff x="0" y="0"/>
          <a:chExt cx="0" cy="0"/>
        </a:xfrm>
      </p:grpSpPr>
      <p:sp>
        <p:nvSpPr>
          <p:cNvPr id="401" name="Shape 40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02" name="Shape 40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We want to read as late as possible to minimize the number of sensor reads. The latest we can read is the blue circle as that is where the tolerance interval of Q4 ends. Thus this read is for Q1,Q3 and Q4. Similarly the blue shaded area combines a read for Q2 and Q5.</a:t>
            </a:r>
            <a:endParaRPr/>
          </a:p>
          <a:p>
            <a:pPr indent="0" lvl="0" marL="0">
              <a:spcBef>
                <a:spcPts val="0"/>
              </a:spcBef>
              <a:spcAft>
                <a:spcPts val="0"/>
              </a:spcAft>
              <a:buNone/>
            </a:pPr>
            <a:r>
              <a:t/>
            </a:r>
            <a:endParaRPr/>
          </a:p>
          <a:p>
            <a:pPr indent="0" lvl="0" marL="0">
              <a:spcBef>
                <a:spcPts val="0"/>
              </a:spcBef>
              <a:spcAft>
                <a:spcPts val="0"/>
              </a:spcAft>
              <a:buNone/>
            </a:pPr>
            <a:r>
              <a:rPr lang="en"/>
              <a:t>The paper introduces the notion of a fragment which marks the beginning or end of any tolerance interval. In the figure the dotted line is a fragment. The fragment where we perform the read is denoted as the optimal fragment.</a:t>
            </a:r>
            <a:endParaRPr/>
          </a:p>
          <a:p>
            <a:pPr indent="0" lvl="0" marL="0">
              <a:spcBef>
                <a:spcPts val="0"/>
              </a:spcBef>
              <a:spcAft>
                <a:spcPts val="0"/>
              </a:spcAft>
              <a:buNone/>
            </a:pPr>
            <a:r>
              <a:t/>
            </a:r>
            <a:endParaRPr/>
          </a:p>
          <a:p>
            <a:pPr indent="0" lvl="0" marL="0" rtl="0">
              <a:spcBef>
                <a:spcPts val="0"/>
              </a:spcBef>
              <a:spcAft>
                <a:spcPts val="0"/>
              </a:spcAft>
              <a:buNone/>
            </a:pPr>
            <a:r>
              <a:rPr lang="en"/>
              <a:t>Once we selected the fragment we still need to decide at what exact time to perform the read. Earlier we introduced penalty functions to enable the read time to favor queries who are prone to read time slack. The overall penalty function is simply the sum of the individual penalty functions, which is also a convex function. The minimum is calculated in log(delta( where delta is the length of the optimal fragment.</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0" name="Shape 410"/>
        <p:cNvGrpSpPr/>
        <p:nvPr/>
      </p:nvGrpSpPr>
      <p:grpSpPr>
        <a:xfrm>
          <a:off x="0" y="0"/>
          <a:ext cx="0" cy="0"/>
          <a:chOff x="0" y="0"/>
          <a:chExt cx="0" cy="0"/>
        </a:xfrm>
      </p:grpSpPr>
      <p:sp>
        <p:nvSpPr>
          <p:cNvPr id="411" name="Shape 41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12" name="Shape 41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In the last example we saw that tolerance intervals were only across one optimal fragment. This may not always be the case as shown in the figure above.The tolerance interval of Q3 spans two optimal fragments and it is unclear which fragment will the read time associated with q3 will belong to.</a:t>
            </a:r>
            <a:endParaRPr/>
          </a:p>
          <a:p>
            <a:pPr indent="0" lvl="0" marL="0">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0" name="Shape 420"/>
        <p:cNvGrpSpPr/>
        <p:nvPr/>
      </p:nvGrpSpPr>
      <p:grpSpPr>
        <a:xfrm>
          <a:off x="0" y="0"/>
          <a:ext cx="0" cy="0"/>
          <a:chOff x="0" y="0"/>
          <a:chExt cx="0" cy="0"/>
        </a:xfrm>
      </p:grpSpPr>
      <p:sp>
        <p:nvSpPr>
          <p:cNvPr id="421" name="Shape 42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22" name="Shape 42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If the penalty for B is always lower than that of A postpone the read. I’ll get to what i mean by postpone.</a:t>
            </a:r>
            <a:endParaRPr/>
          </a:p>
          <a:p>
            <a:pPr indent="0" lvl="0" marL="0">
              <a:spcBef>
                <a:spcPts val="0"/>
              </a:spcBef>
              <a:spcAft>
                <a:spcPts val="0"/>
              </a:spcAft>
              <a:buNone/>
            </a:pPr>
            <a:r>
              <a:t/>
            </a:r>
            <a:endParaRPr/>
          </a:p>
          <a:p>
            <a:pPr indent="0" lvl="0" marL="0">
              <a:spcBef>
                <a:spcPts val="0"/>
              </a:spcBef>
              <a:spcAft>
                <a:spcPts val="0"/>
              </a:spcAft>
              <a:buNone/>
            </a:pPr>
            <a:r>
              <a:rPr lang="en"/>
              <a:t>SImilarly</a:t>
            </a:r>
            <a:r>
              <a:rPr lang="en"/>
              <a:t> if the values of the </a:t>
            </a:r>
            <a:r>
              <a:rPr lang="en"/>
              <a:t>penalty</a:t>
            </a:r>
            <a:r>
              <a:rPr lang="en"/>
              <a:t> function across A is always less than that of B assign to B.</a:t>
            </a:r>
            <a:endParaRPr/>
          </a:p>
          <a:p>
            <a:pPr indent="0" lvl="0" marL="0">
              <a:spcBef>
                <a:spcPts val="0"/>
              </a:spcBef>
              <a:spcAft>
                <a:spcPts val="0"/>
              </a:spcAft>
              <a:buNone/>
            </a:pPr>
            <a:r>
              <a:t/>
            </a:r>
            <a:endParaRPr/>
          </a:p>
          <a:p>
            <a:pPr indent="0" lvl="0" marL="0">
              <a:spcBef>
                <a:spcPts val="0"/>
              </a:spcBef>
              <a:spcAft>
                <a:spcPts val="0"/>
              </a:spcAft>
              <a:buNone/>
            </a:pPr>
            <a:r>
              <a:rPr lang="en"/>
              <a:t>Two additional simple cases which i don’t have a diagram for is that if the optimal read time is in A assign to A and similarly for B</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3" name="Shape 433"/>
        <p:cNvGrpSpPr/>
        <p:nvPr/>
      </p:nvGrpSpPr>
      <p:grpSpPr>
        <a:xfrm>
          <a:off x="0" y="0"/>
          <a:ext cx="0" cy="0"/>
          <a:chOff x="0" y="0"/>
          <a:chExt cx="0" cy="0"/>
        </a:xfrm>
      </p:grpSpPr>
      <p:sp>
        <p:nvSpPr>
          <p:cNvPr id="434" name="Shape 43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35" name="Shape 43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In the last slide, we didn’t take into account that after the read in fragment A the UDSF of Q1, Q3 or Q4 could suggest a next read time before the fragment where we were scheduled to read earlier. Which is why we say postpone and don’t assign to B</a:t>
            </a:r>
            <a:endParaRPr/>
          </a:p>
          <a:p>
            <a:pPr indent="0" lvl="0" marL="0">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3" name="Shape 443"/>
        <p:cNvGrpSpPr/>
        <p:nvPr/>
      </p:nvGrpSpPr>
      <p:grpSpPr>
        <a:xfrm>
          <a:off x="0" y="0"/>
          <a:ext cx="0" cy="0"/>
          <a:chOff x="0" y="0"/>
          <a:chExt cx="0" cy="0"/>
        </a:xfrm>
      </p:grpSpPr>
      <p:sp>
        <p:nvSpPr>
          <p:cNvPr id="444" name="Shape 44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45" name="Shape 44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Lastly if there are overlappiung penalty functions for A and B postpone as you can hope for a new fragment to come along that improves the penalty.</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1" name="Shape 451"/>
        <p:cNvGrpSpPr/>
        <p:nvPr/>
      </p:nvGrpSpPr>
      <p:grpSpPr>
        <a:xfrm>
          <a:off x="0" y="0"/>
          <a:ext cx="0" cy="0"/>
          <a:chOff x="0" y="0"/>
          <a:chExt cx="0" cy="0"/>
        </a:xfrm>
      </p:grpSpPr>
      <p:sp>
        <p:nvSpPr>
          <p:cNvPr id="452" name="Shape 45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53" name="Shape 45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Lastly we only transmit values based on some model, to further save bandwidth. NO evaluations given for this in the paper.</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4" name="Shape 134"/>
        <p:cNvGrpSpPr/>
        <p:nvPr/>
      </p:nvGrpSpPr>
      <p:grpSpPr>
        <a:xfrm>
          <a:off x="0" y="0"/>
          <a:ext cx="0" cy="0"/>
          <a:chOff x="0" y="0"/>
          <a:chExt cx="0" cy="0"/>
        </a:xfrm>
      </p:grpSpPr>
      <p:sp>
        <p:nvSpPr>
          <p:cNvPr id="135" name="Shape 13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6" name="Shape 13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0" name="Shape 460"/>
        <p:cNvGrpSpPr/>
        <p:nvPr/>
      </p:nvGrpSpPr>
      <p:grpSpPr>
        <a:xfrm>
          <a:off x="0" y="0"/>
          <a:ext cx="0" cy="0"/>
          <a:chOff x="0" y="0"/>
          <a:chExt cx="0" cy="0"/>
        </a:xfrm>
      </p:grpSpPr>
      <p:sp>
        <p:nvSpPr>
          <p:cNvPr id="461" name="Shape 46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62" name="Shape 46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8" name="Shape 468"/>
        <p:cNvGrpSpPr/>
        <p:nvPr/>
      </p:nvGrpSpPr>
      <p:grpSpPr>
        <a:xfrm>
          <a:off x="0" y="0"/>
          <a:ext cx="0" cy="0"/>
          <a:chOff x="0" y="0"/>
          <a:chExt cx="0" cy="0"/>
        </a:xfrm>
      </p:grpSpPr>
      <p:sp>
        <p:nvSpPr>
          <p:cNvPr id="469" name="Shape 46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70" name="Shape 47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8" name="Shape 478"/>
        <p:cNvGrpSpPr/>
        <p:nvPr/>
      </p:nvGrpSpPr>
      <p:grpSpPr>
        <a:xfrm>
          <a:off x="0" y="0"/>
          <a:ext cx="0" cy="0"/>
          <a:chOff x="0" y="0"/>
          <a:chExt cx="0" cy="0"/>
        </a:xfrm>
      </p:grpSpPr>
      <p:sp>
        <p:nvSpPr>
          <p:cNvPr id="479" name="Shape 47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80" name="Shape 48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8" name="Shape 488"/>
        <p:cNvGrpSpPr/>
        <p:nvPr/>
      </p:nvGrpSpPr>
      <p:grpSpPr>
        <a:xfrm>
          <a:off x="0" y="0"/>
          <a:ext cx="0" cy="0"/>
          <a:chOff x="0" y="0"/>
          <a:chExt cx="0" cy="0"/>
        </a:xfrm>
      </p:grpSpPr>
      <p:sp>
        <p:nvSpPr>
          <p:cNvPr id="489" name="Shape 48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90" name="Shape 49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1" name="Shape 501"/>
        <p:cNvGrpSpPr/>
        <p:nvPr/>
      </p:nvGrpSpPr>
      <p:grpSpPr>
        <a:xfrm>
          <a:off x="0" y="0"/>
          <a:ext cx="0" cy="0"/>
          <a:chOff x="0" y="0"/>
          <a:chExt cx="0" cy="0"/>
        </a:xfrm>
      </p:grpSpPr>
      <p:sp>
        <p:nvSpPr>
          <p:cNvPr id="502" name="Shape 50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03" name="Shape 50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10" name="Shape 510"/>
        <p:cNvGrpSpPr/>
        <p:nvPr/>
      </p:nvGrpSpPr>
      <p:grpSpPr>
        <a:xfrm>
          <a:off x="0" y="0"/>
          <a:ext cx="0" cy="0"/>
          <a:chOff x="0" y="0"/>
          <a:chExt cx="0" cy="0"/>
        </a:xfrm>
      </p:grpSpPr>
      <p:sp>
        <p:nvSpPr>
          <p:cNvPr id="511" name="Shape 51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12" name="Shape 51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0" name="Shape 520"/>
        <p:cNvGrpSpPr/>
        <p:nvPr/>
      </p:nvGrpSpPr>
      <p:grpSpPr>
        <a:xfrm>
          <a:off x="0" y="0"/>
          <a:ext cx="0" cy="0"/>
          <a:chOff x="0" y="0"/>
          <a:chExt cx="0" cy="0"/>
        </a:xfrm>
      </p:grpSpPr>
      <p:sp>
        <p:nvSpPr>
          <p:cNvPr id="521" name="Shape 52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22" name="Shape 52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7" name="Shape 527"/>
        <p:cNvGrpSpPr/>
        <p:nvPr/>
      </p:nvGrpSpPr>
      <p:grpSpPr>
        <a:xfrm>
          <a:off x="0" y="0"/>
          <a:ext cx="0" cy="0"/>
          <a:chOff x="0" y="0"/>
          <a:chExt cx="0" cy="0"/>
        </a:xfrm>
      </p:grpSpPr>
      <p:sp>
        <p:nvSpPr>
          <p:cNvPr id="528" name="Shape 52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29" name="Shape 52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34" name="Shape 534"/>
        <p:cNvGrpSpPr/>
        <p:nvPr/>
      </p:nvGrpSpPr>
      <p:grpSpPr>
        <a:xfrm>
          <a:off x="0" y="0"/>
          <a:ext cx="0" cy="0"/>
          <a:chOff x="0" y="0"/>
          <a:chExt cx="0" cy="0"/>
        </a:xfrm>
      </p:grpSpPr>
      <p:sp>
        <p:nvSpPr>
          <p:cNvPr id="535" name="Shape 53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36" name="Shape 53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40" name="Shape 540"/>
        <p:cNvGrpSpPr/>
        <p:nvPr/>
      </p:nvGrpSpPr>
      <p:grpSpPr>
        <a:xfrm>
          <a:off x="0" y="0"/>
          <a:ext cx="0" cy="0"/>
          <a:chOff x="0" y="0"/>
          <a:chExt cx="0" cy="0"/>
        </a:xfrm>
      </p:grpSpPr>
      <p:sp>
        <p:nvSpPr>
          <p:cNvPr id="541" name="Shape 54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42" name="Shape 54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4" name="Shape 144"/>
        <p:cNvGrpSpPr/>
        <p:nvPr/>
      </p:nvGrpSpPr>
      <p:grpSpPr>
        <a:xfrm>
          <a:off x="0" y="0"/>
          <a:ext cx="0" cy="0"/>
          <a:chOff x="0" y="0"/>
          <a:chExt cx="0" cy="0"/>
        </a:xfrm>
      </p:grpSpPr>
      <p:sp>
        <p:nvSpPr>
          <p:cNvPr id="145" name="Shape 14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6" name="Shape 14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47" name="Shape 547"/>
        <p:cNvGrpSpPr/>
        <p:nvPr/>
      </p:nvGrpSpPr>
      <p:grpSpPr>
        <a:xfrm>
          <a:off x="0" y="0"/>
          <a:ext cx="0" cy="0"/>
          <a:chOff x="0" y="0"/>
          <a:chExt cx="0" cy="0"/>
        </a:xfrm>
      </p:grpSpPr>
      <p:sp>
        <p:nvSpPr>
          <p:cNvPr id="548" name="Shape 54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49" name="Shape 54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-&gt; MongoDB tested, even though it seems that for smaller data, the Quadtree outperform SIFT</a:t>
            </a:r>
            <a:endParaRPr/>
          </a:p>
          <a:p>
            <a:pPr indent="0" lvl="0" marL="0">
              <a:spcBef>
                <a:spcPts val="0"/>
              </a:spcBef>
              <a:spcAft>
                <a:spcPts val="0"/>
              </a:spcAft>
              <a:buNone/>
            </a:pPr>
            <a:r>
              <a:rPr lang="en"/>
              <a:t>-&gt; PostGRE is quite interesting, unfortunately the authords ditched the idea of comparing postGRE with SIFT. Since Postgre had some trouble with scalability it is interesting to see the performance between SIFT in PostGRE vs PostGRE</a:t>
            </a:r>
            <a:br>
              <a:rPr lang="en"/>
            </a:br>
            <a:r>
              <a:rPr lang="en"/>
              <a:t>-&gt; Fun fact -&gt; The paper mentions there are some proposal regarding Distributed RTree, but the performance is still unknown.</a:t>
            </a:r>
            <a:endParaRPr/>
          </a:p>
          <a:p>
            <a:pPr indent="0" lvl="0" marL="0">
              <a:spcBef>
                <a:spcPts val="0"/>
              </a:spcBef>
              <a:spcAft>
                <a:spcPts val="0"/>
              </a:spcAft>
              <a:buNone/>
            </a:pPr>
            <a:r>
              <a:rPr lang="en"/>
              <a:t>-&gt; Another NoSQL (Cassandra, HBase) -&gt; Current solution of handling geospatial data is to make it manually in application level. So it might be interesting</a:t>
            </a:r>
            <a:endParaRPr/>
          </a:p>
          <a:p>
            <a:pPr indent="0" lvl="0" marL="0" rtl="0">
              <a:spcBef>
                <a:spcPts val="0"/>
              </a:spcBef>
              <a:spcAft>
                <a:spcPts val="0"/>
              </a:spcAft>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5" name="Shape 555"/>
        <p:cNvGrpSpPr/>
        <p:nvPr/>
      </p:nvGrpSpPr>
      <p:grpSpPr>
        <a:xfrm>
          <a:off x="0" y="0"/>
          <a:ext cx="0" cy="0"/>
          <a:chOff x="0" y="0"/>
          <a:chExt cx="0" cy="0"/>
        </a:xfrm>
      </p:grpSpPr>
      <p:sp>
        <p:nvSpPr>
          <p:cNvPr id="556" name="Shape 55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57" name="Shape 55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From my understanding, if the parent nodes are down, child nodes can’t be accessed because the binary partitioning is done by the parents.</a:t>
            </a:r>
            <a:endParaRPr/>
          </a:p>
          <a:p>
            <a:pPr indent="0" lvl="0" marL="0" rtl="0">
              <a:spcBef>
                <a:spcPts val="0"/>
              </a:spcBef>
              <a:spcAft>
                <a:spcPts val="0"/>
              </a:spcAft>
              <a:buNone/>
            </a:pPr>
            <a:r>
              <a:rPr lang="en"/>
              <a:t>Also, it will be troublesome recovering if nodes are down during rebalancing (even though in SIFT, rebalancing happens not frequently)</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2" name="Shape 562"/>
        <p:cNvGrpSpPr/>
        <p:nvPr/>
      </p:nvGrpSpPr>
      <p:grpSpPr>
        <a:xfrm>
          <a:off x="0" y="0"/>
          <a:ext cx="0" cy="0"/>
          <a:chOff x="0" y="0"/>
          <a:chExt cx="0" cy="0"/>
        </a:xfrm>
      </p:grpSpPr>
      <p:sp>
        <p:nvSpPr>
          <p:cNvPr id="563" name="Shape 56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64" name="Shape 56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-&gt; There might be a node that contains large number of objects, only bounded by memory</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9" name="Shape 569"/>
        <p:cNvGrpSpPr/>
        <p:nvPr/>
      </p:nvGrpSpPr>
      <p:grpSpPr>
        <a:xfrm>
          <a:off x="0" y="0"/>
          <a:ext cx="0" cy="0"/>
          <a:chOff x="0" y="0"/>
          <a:chExt cx="0" cy="0"/>
        </a:xfrm>
      </p:grpSpPr>
      <p:sp>
        <p:nvSpPr>
          <p:cNvPr id="570" name="Shape 57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71" name="Shape 57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-&gt; There should be no problem for this, it is quite clear in the paper that anything can be used as dimension. Sadly the paper didn’t test this kind of data</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6" name="Shape 576"/>
        <p:cNvGrpSpPr/>
        <p:nvPr/>
      </p:nvGrpSpPr>
      <p:grpSpPr>
        <a:xfrm>
          <a:off x="0" y="0"/>
          <a:ext cx="0" cy="0"/>
          <a:chOff x="0" y="0"/>
          <a:chExt cx="0" cy="0"/>
        </a:xfrm>
      </p:grpSpPr>
      <p:sp>
        <p:nvSpPr>
          <p:cNvPr id="577" name="Shape 57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78" name="Shape 57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Probably yes but not a lot. It adds complexity but it shouldn’t change the number of rebalancing occured in SIFT. However, The index storage might incerase.</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3" name="Shape 583"/>
        <p:cNvGrpSpPr/>
        <p:nvPr/>
      </p:nvGrpSpPr>
      <p:grpSpPr>
        <a:xfrm>
          <a:off x="0" y="0"/>
          <a:ext cx="0" cy="0"/>
          <a:chOff x="0" y="0"/>
          <a:chExt cx="0" cy="0"/>
        </a:xfrm>
      </p:grpSpPr>
      <p:sp>
        <p:nvSpPr>
          <p:cNvPr id="584" name="Shape 58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85" name="Shape 58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It is a big feature of this paper that provide user with more flexibility. I can understand that some people afraid that UDSF can be bad if designer poorly. Maybe creating some kind of default sampling function could be feasible, but I’m not sure.</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0" name="Shape 590"/>
        <p:cNvGrpSpPr/>
        <p:nvPr/>
      </p:nvGrpSpPr>
      <p:grpSpPr>
        <a:xfrm>
          <a:off x="0" y="0"/>
          <a:ext cx="0" cy="0"/>
          <a:chOff x="0" y="0"/>
          <a:chExt cx="0" cy="0"/>
        </a:xfrm>
      </p:grpSpPr>
      <p:sp>
        <p:nvSpPr>
          <p:cNvPr id="591" name="Shape 59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92" name="Shape 59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Yes, I think so.</a:t>
            </a:r>
            <a:endParaRPr/>
          </a:p>
          <a:p>
            <a:pPr indent="0" lvl="0" marL="0">
              <a:spcBef>
                <a:spcPts val="0"/>
              </a:spcBef>
              <a:spcAft>
                <a:spcPts val="0"/>
              </a:spcAft>
              <a:buNone/>
            </a:pPr>
            <a:r>
              <a:rPr lang="en"/>
              <a:t>-&gt; Usage of middleware helps reducing complexity on the sensor</a:t>
            </a:r>
            <a:br>
              <a:rPr lang="en"/>
            </a:br>
            <a:r>
              <a:rPr lang="en"/>
              <a:t>-&gt; But it requires low latency between the middleware and the sensor.</a:t>
            </a:r>
            <a:endParaRPr/>
          </a:p>
          <a:p>
            <a:pPr indent="0" lvl="0" marL="0" rtl="0">
              <a:spcBef>
                <a:spcPts val="0"/>
              </a:spcBef>
              <a:spcAft>
                <a:spcPts val="0"/>
              </a:spcAft>
              <a:buNone/>
            </a:pPr>
            <a:r>
              <a:rPr lang="en"/>
              <a:t>-&gt; Also adds variables to the overall system</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7" name="Shape 597"/>
        <p:cNvGrpSpPr/>
        <p:nvPr/>
      </p:nvGrpSpPr>
      <p:grpSpPr>
        <a:xfrm>
          <a:off x="0" y="0"/>
          <a:ext cx="0" cy="0"/>
          <a:chOff x="0" y="0"/>
          <a:chExt cx="0" cy="0"/>
        </a:xfrm>
      </p:grpSpPr>
      <p:sp>
        <p:nvSpPr>
          <p:cNvPr id="598" name="Shape 59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99" name="Shape 59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Maybe not, system that needs immediate result in real time (like hazard detection) might not be suitable.</a:t>
            </a:r>
            <a:br>
              <a:rPr lang="en"/>
            </a:br>
            <a:r>
              <a:rPr lang="en"/>
              <a:t>The paper sadly didn’t show accuracy result, only hinted at reduced accuracy. I think the accuracy difference is not that big, but play a very big roles in some system.</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4" name="Shape 604"/>
        <p:cNvGrpSpPr/>
        <p:nvPr/>
      </p:nvGrpSpPr>
      <p:grpSpPr>
        <a:xfrm>
          <a:off x="0" y="0"/>
          <a:ext cx="0" cy="0"/>
          <a:chOff x="0" y="0"/>
          <a:chExt cx="0" cy="0"/>
        </a:xfrm>
      </p:grpSpPr>
      <p:sp>
        <p:nvSpPr>
          <p:cNvPr id="605" name="Shape 60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06" name="Shape 60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Maybe not, on very specific system it should work greats. </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1" name="Shape 611"/>
        <p:cNvGrpSpPr/>
        <p:nvPr/>
      </p:nvGrpSpPr>
      <p:grpSpPr>
        <a:xfrm>
          <a:off x="0" y="0"/>
          <a:ext cx="0" cy="0"/>
          <a:chOff x="0" y="0"/>
          <a:chExt cx="0" cy="0"/>
        </a:xfrm>
      </p:grpSpPr>
      <p:sp>
        <p:nvSpPr>
          <p:cNvPr id="612" name="Shape 61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13" name="Shape 61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-&gt; You can increase tolerance time and further reducing the needs of frequent sensor read/network cost/etc</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4" name="Shape 154"/>
        <p:cNvGrpSpPr/>
        <p:nvPr/>
      </p:nvGrpSpPr>
      <p:grpSpPr>
        <a:xfrm>
          <a:off x="0" y="0"/>
          <a:ext cx="0" cy="0"/>
          <a:chOff x="0" y="0"/>
          <a:chExt cx="0" cy="0"/>
        </a:xfrm>
      </p:grpSpPr>
      <p:sp>
        <p:nvSpPr>
          <p:cNvPr id="155" name="Shape 15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6" name="Shape 15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2" name="Shape 162"/>
        <p:cNvGrpSpPr/>
        <p:nvPr/>
      </p:nvGrpSpPr>
      <p:grpSpPr>
        <a:xfrm>
          <a:off x="0" y="0"/>
          <a:ext cx="0" cy="0"/>
          <a:chOff x="0" y="0"/>
          <a:chExt cx="0" cy="0"/>
        </a:xfrm>
      </p:grpSpPr>
      <p:sp>
        <p:nvSpPr>
          <p:cNvPr id="163" name="Shape 16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4" name="Shape 16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0" name="Shape 170"/>
        <p:cNvGrpSpPr/>
        <p:nvPr/>
      </p:nvGrpSpPr>
      <p:grpSpPr>
        <a:xfrm>
          <a:off x="0" y="0"/>
          <a:ext cx="0" cy="0"/>
          <a:chOff x="0" y="0"/>
          <a:chExt cx="0" cy="0"/>
        </a:xfrm>
      </p:grpSpPr>
      <p:sp>
        <p:nvSpPr>
          <p:cNvPr id="171" name="Shape 17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2" name="Shape 17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8" name="Shape 178"/>
        <p:cNvGrpSpPr/>
        <p:nvPr/>
      </p:nvGrpSpPr>
      <p:grpSpPr>
        <a:xfrm>
          <a:off x="0" y="0"/>
          <a:ext cx="0" cy="0"/>
          <a:chOff x="0" y="0"/>
          <a:chExt cx="0" cy="0"/>
        </a:xfrm>
      </p:grpSpPr>
      <p:sp>
        <p:nvSpPr>
          <p:cNvPr id="179" name="Shape 17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0" name="Shape 18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chemeClr val="lt2"/>
        </a:solidFill>
      </p:bgPr>
    </p:bg>
    <p:spTree>
      <p:nvGrpSpPr>
        <p:cNvPr id="9" name="Shape 9"/>
        <p:cNvGrpSpPr/>
        <p:nvPr/>
      </p:nvGrpSpPr>
      <p:grpSpPr>
        <a:xfrm>
          <a:off x="0" y="0"/>
          <a:ext cx="0" cy="0"/>
          <a:chOff x="0" y="0"/>
          <a:chExt cx="0" cy="0"/>
        </a:xfrm>
      </p:grpSpPr>
      <p:sp>
        <p:nvSpPr>
          <p:cNvPr id="10" name="Shape 10"/>
          <p:cNvSpPr/>
          <p:nvPr/>
        </p:nvSpPr>
        <p:spPr>
          <a:xfrm>
            <a:off x="0" y="0"/>
            <a:ext cx="9144000" cy="487800"/>
          </a:xfrm>
          <a:prstGeom prst="rect">
            <a:avLst/>
          </a:prstGeom>
          <a:solidFill>
            <a:schemeClr val="l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nvGrpSpPr>
          <p:cNvPr id="11" name="Shape 11"/>
          <p:cNvGrpSpPr/>
          <p:nvPr/>
        </p:nvGrpSpPr>
        <p:grpSpPr>
          <a:xfrm>
            <a:off x="830392" y="1191256"/>
            <a:ext cx="745763" cy="45826"/>
            <a:chOff x="4580561" y="2589004"/>
            <a:chExt cx="1064464" cy="25200"/>
          </a:xfrm>
        </p:grpSpPr>
        <p:sp>
          <p:nvSpPr>
            <p:cNvPr id="12" name="Shape 12"/>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3" name="Shape 13"/>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14" name="Shape 14"/>
          <p:cNvSpPr txBox="1"/>
          <p:nvPr>
            <p:ph type="ctrTitle"/>
          </p:nvPr>
        </p:nvSpPr>
        <p:spPr>
          <a:xfrm>
            <a:off x="729450" y="1322450"/>
            <a:ext cx="7688100" cy="1664700"/>
          </a:xfrm>
          <a:prstGeom prst="rect">
            <a:avLst/>
          </a:prstGeom>
        </p:spPr>
        <p:txBody>
          <a:bodyPr anchorCtr="0" anchor="t" bIns="91425" lIns="91425" spcFirstLastPara="1" rIns="91425" wrap="square" tIns="91425"/>
          <a:lstStyle>
            <a:lvl1pPr lvl="0">
              <a:spcBef>
                <a:spcPts val="0"/>
              </a:spcBef>
              <a:spcAft>
                <a:spcPts val="0"/>
              </a:spcAft>
              <a:buClr>
                <a:schemeClr val="dk2"/>
              </a:buClr>
              <a:buSzPts val="4200"/>
              <a:buNone/>
              <a:defRPr sz="4200">
                <a:solidFill>
                  <a:schemeClr val="dk2"/>
                </a:solidFill>
              </a:defRPr>
            </a:lvl1pPr>
            <a:lvl2pPr lvl="1">
              <a:spcBef>
                <a:spcPts val="0"/>
              </a:spcBef>
              <a:spcAft>
                <a:spcPts val="0"/>
              </a:spcAft>
              <a:buClr>
                <a:schemeClr val="dk2"/>
              </a:buClr>
              <a:buSzPts val="4200"/>
              <a:buNone/>
              <a:defRPr sz="4200">
                <a:solidFill>
                  <a:schemeClr val="dk2"/>
                </a:solidFill>
              </a:defRPr>
            </a:lvl2pPr>
            <a:lvl3pPr lvl="2">
              <a:spcBef>
                <a:spcPts val="0"/>
              </a:spcBef>
              <a:spcAft>
                <a:spcPts val="0"/>
              </a:spcAft>
              <a:buClr>
                <a:schemeClr val="dk2"/>
              </a:buClr>
              <a:buSzPts val="4200"/>
              <a:buNone/>
              <a:defRPr sz="4200">
                <a:solidFill>
                  <a:schemeClr val="dk2"/>
                </a:solidFill>
              </a:defRPr>
            </a:lvl3pPr>
            <a:lvl4pPr lvl="3">
              <a:spcBef>
                <a:spcPts val="0"/>
              </a:spcBef>
              <a:spcAft>
                <a:spcPts val="0"/>
              </a:spcAft>
              <a:buClr>
                <a:schemeClr val="dk2"/>
              </a:buClr>
              <a:buSzPts val="4200"/>
              <a:buNone/>
              <a:defRPr sz="4200">
                <a:solidFill>
                  <a:schemeClr val="dk2"/>
                </a:solidFill>
              </a:defRPr>
            </a:lvl4pPr>
            <a:lvl5pPr lvl="4">
              <a:spcBef>
                <a:spcPts val="0"/>
              </a:spcBef>
              <a:spcAft>
                <a:spcPts val="0"/>
              </a:spcAft>
              <a:buClr>
                <a:schemeClr val="dk2"/>
              </a:buClr>
              <a:buSzPts val="4200"/>
              <a:buNone/>
              <a:defRPr sz="4200">
                <a:solidFill>
                  <a:schemeClr val="dk2"/>
                </a:solidFill>
              </a:defRPr>
            </a:lvl5pPr>
            <a:lvl6pPr lvl="5">
              <a:spcBef>
                <a:spcPts val="0"/>
              </a:spcBef>
              <a:spcAft>
                <a:spcPts val="0"/>
              </a:spcAft>
              <a:buClr>
                <a:schemeClr val="dk2"/>
              </a:buClr>
              <a:buSzPts val="4200"/>
              <a:buNone/>
              <a:defRPr sz="4200">
                <a:solidFill>
                  <a:schemeClr val="dk2"/>
                </a:solidFill>
              </a:defRPr>
            </a:lvl6pPr>
            <a:lvl7pPr lvl="6">
              <a:spcBef>
                <a:spcPts val="0"/>
              </a:spcBef>
              <a:spcAft>
                <a:spcPts val="0"/>
              </a:spcAft>
              <a:buClr>
                <a:schemeClr val="dk2"/>
              </a:buClr>
              <a:buSzPts val="4200"/>
              <a:buNone/>
              <a:defRPr sz="4200">
                <a:solidFill>
                  <a:schemeClr val="dk2"/>
                </a:solidFill>
              </a:defRPr>
            </a:lvl7pPr>
            <a:lvl8pPr lvl="7">
              <a:spcBef>
                <a:spcPts val="0"/>
              </a:spcBef>
              <a:spcAft>
                <a:spcPts val="0"/>
              </a:spcAft>
              <a:buClr>
                <a:schemeClr val="dk2"/>
              </a:buClr>
              <a:buSzPts val="4200"/>
              <a:buNone/>
              <a:defRPr sz="4200">
                <a:solidFill>
                  <a:schemeClr val="dk2"/>
                </a:solidFill>
              </a:defRPr>
            </a:lvl8pPr>
            <a:lvl9pPr lvl="8">
              <a:spcBef>
                <a:spcPts val="0"/>
              </a:spcBef>
              <a:spcAft>
                <a:spcPts val="0"/>
              </a:spcAft>
              <a:buClr>
                <a:schemeClr val="dk2"/>
              </a:buClr>
              <a:buSzPts val="4200"/>
              <a:buNone/>
              <a:defRPr sz="4200">
                <a:solidFill>
                  <a:schemeClr val="dk2"/>
                </a:solidFill>
              </a:defRPr>
            </a:lvl9pPr>
          </a:lstStyle>
          <a:p/>
        </p:txBody>
      </p:sp>
      <p:sp>
        <p:nvSpPr>
          <p:cNvPr id="15" name="Shape 15"/>
          <p:cNvSpPr txBox="1"/>
          <p:nvPr>
            <p:ph idx="1" type="subTitle"/>
          </p:nvPr>
        </p:nvSpPr>
        <p:spPr>
          <a:xfrm>
            <a:off x="729627" y="3172900"/>
            <a:ext cx="7688100" cy="541200"/>
          </a:xfrm>
          <a:prstGeom prst="rect">
            <a:avLst/>
          </a:prstGeom>
        </p:spPr>
        <p:txBody>
          <a:bodyPr anchorCtr="0" anchor="t" bIns="91425" lIns="91425" spcFirstLastPara="1" rIns="91425" wrap="square" tIns="91425"/>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16" name="Shape 16"/>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bg>
      <p:bgPr>
        <a:solidFill>
          <a:schemeClr val="dk1"/>
        </a:solidFill>
      </p:bgPr>
    </p:bg>
    <p:spTree>
      <p:nvGrpSpPr>
        <p:cNvPr id="73" name="Shape 73"/>
        <p:cNvGrpSpPr/>
        <p:nvPr/>
      </p:nvGrpSpPr>
      <p:grpSpPr>
        <a:xfrm>
          <a:off x="0" y="0"/>
          <a:ext cx="0" cy="0"/>
          <a:chOff x="0" y="0"/>
          <a:chExt cx="0" cy="0"/>
        </a:xfrm>
      </p:grpSpPr>
      <p:grpSp>
        <p:nvGrpSpPr>
          <p:cNvPr id="74" name="Shape 74"/>
          <p:cNvGrpSpPr/>
          <p:nvPr/>
        </p:nvGrpSpPr>
        <p:grpSpPr>
          <a:xfrm>
            <a:off x="830392" y="4169130"/>
            <a:ext cx="745763" cy="45826"/>
            <a:chOff x="4580561" y="2589004"/>
            <a:chExt cx="1064464" cy="25200"/>
          </a:xfrm>
        </p:grpSpPr>
        <p:sp>
          <p:nvSpPr>
            <p:cNvPr id="75" name="Shape 75"/>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6" name="Shape 76"/>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77" name="Shape 77"/>
          <p:cNvSpPr txBox="1"/>
          <p:nvPr>
            <p:ph type="title"/>
          </p:nvPr>
        </p:nvSpPr>
        <p:spPr>
          <a:xfrm>
            <a:off x="729450" y="733950"/>
            <a:ext cx="7688400" cy="1244700"/>
          </a:xfrm>
          <a:prstGeom prst="rect">
            <a:avLst/>
          </a:prstGeom>
        </p:spPr>
        <p:txBody>
          <a:bodyPr anchorCtr="0" anchor="t" bIns="91425" lIns="91425" spcFirstLastPara="1" rIns="91425" wrap="square" tIns="91425"/>
          <a:lstStyle>
            <a:lvl1pPr lvl="0">
              <a:spcBef>
                <a:spcPts val="0"/>
              </a:spcBef>
              <a:spcAft>
                <a:spcPts val="0"/>
              </a:spcAft>
              <a:buClr>
                <a:schemeClr val="lt1"/>
              </a:buClr>
              <a:buSzPts val="8000"/>
              <a:buNone/>
              <a:defRPr sz="8000">
                <a:solidFill>
                  <a:schemeClr val="lt1"/>
                </a:solidFill>
              </a:defRPr>
            </a:lvl1pPr>
            <a:lvl2pPr lvl="1">
              <a:spcBef>
                <a:spcPts val="0"/>
              </a:spcBef>
              <a:spcAft>
                <a:spcPts val="0"/>
              </a:spcAft>
              <a:buClr>
                <a:schemeClr val="lt1"/>
              </a:buClr>
              <a:buSzPts val="8000"/>
              <a:buNone/>
              <a:defRPr sz="8000">
                <a:solidFill>
                  <a:schemeClr val="lt1"/>
                </a:solidFill>
              </a:defRPr>
            </a:lvl2pPr>
            <a:lvl3pPr lvl="2">
              <a:spcBef>
                <a:spcPts val="0"/>
              </a:spcBef>
              <a:spcAft>
                <a:spcPts val="0"/>
              </a:spcAft>
              <a:buClr>
                <a:schemeClr val="lt1"/>
              </a:buClr>
              <a:buSzPts val="8000"/>
              <a:buNone/>
              <a:defRPr sz="8000">
                <a:solidFill>
                  <a:schemeClr val="lt1"/>
                </a:solidFill>
              </a:defRPr>
            </a:lvl3pPr>
            <a:lvl4pPr lvl="3">
              <a:spcBef>
                <a:spcPts val="0"/>
              </a:spcBef>
              <a:spcAft>
                <a:spcPts val="0"/>
              </a:spcAft>
              <a:buClr>
                <a:schemeClr val="lt1"/>
              </a:buClr>
              <a:buSzPts val="8000"/>
              <a:buNone/>
              <a:defRPr sz="8000">
                <a:solidFill>
                  <a:schemeClr val="lt1"/>
                </a:solidFill>
              </a:defRPr>
            </a:lvl4pPr>
            <a:lvl5pPr lvl="4">
              <a:spcBef>
                <a:spcPts val="0"/>
              </a:spcBef>
              <a:spcAft>
                <a:spcPts val="0"/>
              </a:spcAft>
              <a:buClr>
                <a:schemeClr val="lt1"/>
              </a:buClr>
              <a:buSzPts val="8000"/>
              <a:buNone/>
              <a:defRPr sz="8000">
                <a:solidFill>
                  <a:schemeClr val="lt1"/>
                </a:solidFill>
              </a:defRPr>
            </a:lvl5pPr>
            <a:lvl6pPr lvl="5">
              <a:spcBef>
                <a:spcPts val="0"/>
              </a:spcBef>
              <a:spcAft>
                <a:spcPts val="0"/>
              </a:spcAft>
              <a:buClr>
                <a:schemeClr val="lt1"/>
              </a:buClr>
              <a:buSzPts val="8000"/>
              <a:buNone/>
              <a:defRPr sz="8000">
                <a:solidFill>
                  <a:schemeClr val="lt1"/>
                </a:solidFill>
              </a:defRPr>
            </a:lvl6pPr>
            <a:lvl7pPr lvl="6">
              <a:spcBef>
                <a:spcPts val="0"/>
              </a:spcBef>
              <a:spcAft>
                <a:spcPts val="0"/>
              </a:spcAft>
              <a:buClr>
                <a:schemeClr val="lt1"/>
              </a:buClr>
              <a:buSzPts val="8000"/>
              <a:buNone/>
              <a:defRPr sz="8000">
                <a:solidFill>
                  <a:schemeClr val="lt1"/>
                </a:solidFill>
              </a:defRPr>
            </a:lvl7pPr>
            <a:lvl8pPr lvl="7">
              <a:spcBef>
                <a:spcPts val="0"/>
              </a:spcBef>
              <a:spcAft>
                <a:spcPts val="0"/>
              </a:spcAft>
              <a:buClr>
                <a:schemeClr val="lt1"/>
              </a:buClr>
              <a:buSzPts val="8000"/>
              <a:buNone/>
              <a:defRPr sz="8000">
                <a:solidFill>
                  <a:schemeClr val="lt1"/>
                </a:solidFill>
              </a:defRPr>
            </a:lvl8pPr>
            <a:lvl9pPr lvl="8">
              <a:spcBef>
                <a:spcPts val="0"/>
              </a:spcBef>
              <a:spcAft>
                <a:spcPts val="0"/>
              </a:spcAft>
              <a:buClr>
                <a:schemeClr val="lt1"/>
              </a:buClr>
              <a:buSzPts val="8000"/>
              <a:buNone/>
              <a:defRPr sz="8000">
                <a:solidFill>
                  <a:schemeClr val="lt1"/>
                </a:solidFill>
              </a:defRPr>
            </a:lvl9pPr>
          </a:lstStyle>
          <a:p/>
        </p:txBody>
      </p:sp>
      <p:sp>
        <p:nvSpPr>
          <p:cNvPr id="78" name="Shape 78"/>
          <p:cNvSpPr txBox="1"/>
          <p:nvPr>
            <p:ph idx="1" type="body"/>
          </p:nvPr>
        </p:nvSpPr>
        <p:spPr>
          <a:xfrm>
            <a:off x="729450" y="2272888"/>
            <a:ext cx="7688400" cy="1580400"/>
          </a:xfrm>
          <a:prstGeom prst="rect">
            <a:avLst/>
          </a:prstGeom>
        </p:spPr>
        <p:txBody>
          <a:bodyPr anchorCtr="0" anchor="t" bIns="91425" lIns="91425" spcFirstLastPara="1" rIns="91425" wrap="square" tIns="91425"/>
          <a:lstStyle>
            <a:lvl1pPr indent="-311150" lvl="0" marL="457200">
              <a:spcBef>
                <a:spcPts val="0"/>
              </a:spcBef>
              <a:spcAft>
                <a:spcPts val="0"/>
              </a:spcAft>
              <a:buClr>
                <a:schemeClr val="lt1"/>
              </a:buClr>
              <a:buSzPts val="1300"/>
              <a:buChar char="●"/>
              <a:defRPr>
                <a:solidFill>
                  <a:schemeClr val="lt1"/>
                </a:solidFill>
              </a:defRPr>
            </a:lvl1pPr>
            <a:lvl2pPr indent="-298450" lvl="1" marL="914400">
              <a:spcBef>
                <a:spcPts val="1600"/>
              </a:spcBef>
              <a:spcAft>
                <a:spcPts val="0"/>
              </a:spcAft>
              <a:buClr>
                <a:schemeClr val="lt1"/>
              </a:buClr>
              <a:buSzPts val="1100"/>
              <a:buChar char="○"/>
              <a:defRPr>
                <a:solidFill>
                  <a:schemeClr val="lt1"/>
                </a:solidFill>
              </a:defRPr>
            </a:lvl2pPr>
            <a:lvl3pPr indent="-298450" lvl="2" marL="1371600">
              <a:spcBef>
                <a:spcPts val="1600"/>
              </a:spcBef>
              <a:spcAft>
                <a:spcPts val="0"/>
              </a:spcAft>
              <a:buClr>
                <a:schemeClr val="lt1"/>
              </a:buClr>
              <a:buSzPts val="1100"/>
              <a:buChar char="■"/>
              <a:defRPr>
                <a:solidFill>
                  <a:schemeClr val="lt1"/>
                </a:solidFill>
              </a:defRPr>
            </a:lvl3pPr>
            <a:lvl4pPr indent="-298450" lvl="3" marL="1828800">
              <a:spcBef>
                <a:spcPts val="1600"/>
              </a:spcBef>
              <a:spcAft>
                <a:spcPts val="0"/>
              </a:spcAft>
              <a:buClr>
                <a:schemeClr val="lt1"/>
              </a:buClr>
              <a:buSzPts val="1100"/>
              <a:buChar char="●"/>
              <a:defRPr>
                <a:solidFill>
                  <a:schemeClr val="lt1"/>
                </a:solidFill>
              </a:defRPr>
            </a:lvl4pPr>
            <a:lvl5pPr indent="-298450" lvl="4" marL="2286000">
              <a:spcBef>
                <a:spcPts val="1600"/>
              </a:spcBef>
              <a:spcAft>
                <a:spcPts val="0"/>
              </a:spcAft>
              <a:buClr>
                <a:schemeClr val="lt1"/>
              </a:buClr>
              <a:buSzPts val="1100"/>
              <a:buChar char="○"/>
              <a:defRPr>
                <a:solidFill>
                  <a:schemeClr val="lt1"/>
                </a:solidFill>
              </a:defRPr>
            </a:lvl5pPr>
            <a:lvl6pPr indent="-298450" lvl="5" marL="2743200">
              <a:spcBef>
                <a:spcPts val="1600"/>
              </a:spcBef>
              <a:spcAft>
                <a:spcPts val="0"/>
              </a:spcAft>
              <a:buClr>
                <a:schemeClr val="lt1"/>
              </a:buClr>
              <a:buSzPts val="1100"/>
              <a:buChar char="■"/>
              <a:defRPr>
                <a:solidFill>
                  <a:schemeClr val="lt1"/>
                </a:solidFill>
              </a:defRPr>
            </a:lvl6pPr>
            <a:lvl7pPr indent="-298450" lvl="6" marL="3200400">
              <a:spcBef>
                <a:spcPts val="1600"/>
              </a:spcBef>
              <a:spcAft>
                <a:spcPts val="0"/>
              </a:spcAft>
              <a:buClr>
                <a:schemeClr val="lt1"/>
              </a:buClr>
              <a:buSzPts val="1100"/>
              <a:buChar char="●"/>
              <a:defRPr>
                <a:solidFill>
                  <a:schemeClr val="lt1"/>
                </a:solidFill>
              </a:defRPr>
            </a:lvl7pPr>
            <a:lvl8pPr indent="-298450" lvl="7" marL="3657600">
              <a:spcBef>
                <a:spcPts val="1600"/>
              </a:spcBef>
              <a:spcAft>
                <a:spcPts val="0"/>
              </a:spcAft>
              <a:buClr>
                <a:schemeClr val="lt1"/>
              </a:buClr>
              <a:buSzPts val="1100"/>
              <a:buChar char="○"/>
              <a:defRPr>
                <a:solidFill>
                  <a:schemeClr val="lt1"/>
                </a:solidFill>
              </a:defRPr>
            </a:lvl8pPr>
            <a:lvl9pPr indent="-298450" lvl="8" marL="4114800">
              <a:spcBef>
                <a:spcPts val="1600"/>
              </a:spcBef>
              <a:spcAft>
                <a:spcPts val="1600"/>
              </a:spcAft>
              <a:buClr>
                <a:schemeClr val="lt1"/>
              </a:buClr>
              <a:buSzPts val="1100"/>
              <a:buChar char="■"/>
              <a:defRPr>
                <a:solidFill>
                  <a:schemeClr val="lt1"/>
                </a:solidFill>
              </a:defRPr>
            </a:lvl9pPr>
          </a:lstStyle>
          <a:p/>
        </p:txBody>
      </p:sp>
      <p:sp>
        <p:nvSpPr>
          <p:cNvPr id="79" name="Shape 79"/>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spcBef>
                <a:spcPts val="0"/>
              </a:spcBef>
              <a:buNone/>
              <a:defRPr>
                <a:solidFill>
                  <a:schemeClr val="lt1"/>
                </a:solidFill>
              </a:defRPr>
            </a:lvl1pPr>
            <a:lvl2pPr lvl="1">
              <a:spcBef>
                <a:spcPts val="0"/>
              </a:spcBef>
              <a:buNone/>
              <a:defRPr>
                <a:solidFill>
                  <a:schemeClr val="lt1"/>
                </a:solidFill>
              </a:defRPr>
            </a:lvl2pPr>
            <a:lvl3pPr lvl="2">
              <a:spcBef>
                <a:spcPts val="0"/>
              </a:spcBef>
              <a:buNone/>
              <a:defRPr>
                <a:solidFill>
                  <a:schemeClr val="lt1"/>
                </a:solidFill>
              </a:defRPr>
            </a:lvl3pPr>
            <a:lvl4pPr lvl="3">
              <a:spcBef>
                <a:spcPts val="0"/>
              </a:spcBef>
              <a:buNone/>
              <a:defRPr>
                <a:solidFill>
                  <a:schemeClr val="lt1"/>
                </a:solidFill>
              </a:defRPr>
            </a:lvl4pPr>
            <a:lvl5pPr lvl="4">
              <a:spcBef>
                <a:spcPts val="0"/>
              </a:spcBef>
              <a:buNone/>
              <a:defRPr>
                <a:solidFill>
                  <a:schemeClr val="lt1"/>
                </a:solidFill>
              </a:defRPr>
            </a:lvl5pPr>
            <a:lvl6pPr lvl="5">
              <a:spcBef>
                <a:spcPts val="0"/>
              </a:spcBef>
              <a:buNone/>
              <a:defRPr>
                <a:solidFill>
                  <a:schemeClr val="lt1"/>
                </a:solidFill>
              </a:defRPr>
            </a:lvl6pPr>
            <a:lvl7pPr lvl="6">
              <a:spcBef>
                <a:spcPts val="0"/>
              </a:spcBef>
              <a:buNone/>
              <a:defRPr>
                <a:solidFill>
                  <a:schemeClr val="lt1"/>
                </a:solidFill>
              </a:defRPr>
            </a:lvl7pPr>
            <a:lvl8pPr lvl="7">
              <a:spcBef>
                <a:spcPts val="0"/>
              </a:spcBef>
              <a:buNone/>
              <a:defRPr>
                <a:solidFill>
                  <a:schemeClr val="lt1"/>
                </a:solidFill>
              </a:defRPr>
            </a:lvl8pPr>
            <a:lvl9pPr lvl="8">
              <a:spcBef>
                <a:spcPts val="0"/>
              </a:spcBef>
              <a:buNone/>
              <a:defRPr>
                <a:solidFill>
                  <a:schemeClr val="lt1"/>
                </a:solidFil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80" name="Shape 80"/>
        <p:cNvGrpSpPr/>
        <p:nvPr/>
      </p:nvGrpSpPr>
      <p:grpSpPr>
        <a:xfrm>
          <a:off x="0" y="0"/>
          <a:ext cx="0" cy="0"/>
          <a:chOff x="0" y="0"/>
          <a:chExt cx="0" cy="0"/>
        </a:xfrm>
      </p:grpSpPr>
      <p:sp>
        <p:nvSpPr>
          <p:cNvPr id="81" name="Shape 81"/>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dk1"/>
        </a:solidFill>
      </p:bgPr>
    </p:bg>
    <p:spTree>
      <p:nvGrpSpPr>
        <p:cNvPr id="17" name="Shape 17"/>
        <p:cNvGrpSpPr/>
        <p:nvPr/>
      </p:nvGrpSpPr>
      <p:grpSpPr>
        <a:xfrm>
          <a:off x="0" y="0"/>
          <a:ext cx="0" cy="0"/>
          <a:chOff x="0" y="0"/>
          <a:chExt cx="0" cy="0"/>
        </a:xfrm>
      </p:grpSpPr>
      <p:grpSp>
        <p:nvGrpSpPr>
          <p:cNvPr id="18" name="Shape 18"/>
          <p:cNvGrpSpPr/>
          <p:nvPr/>
        </p:nvGrpSpPr>
        <p:grpSpPr>
          <a:xfrm>
            <a:off x="830392" y="1191256"/>
            <a:ext cx="745763" cy="45826"/>
            <a:chOff x="4580561" y="2589004"/>
            <a:chExt cx="1064464" cy="25200"/>
          </a:xfrm>
        </p:grpSpPr>
        <p:sp>
          <p:nvSpPr>
            <p:cNvPr id="19" name="Shape 19"/>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0" name="Shape 20"/>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21" name="Shape 21"/>
          <p:cNvSpPr txBox="1"/>
          <p:nvPr>
            <p:ph type="title"/>
          </p:nvPr>
        </p:nvSpPr>
        <p:spPr>
          <a:xfrm>
            <a:off x="729450" y="1322450"/>
            <a:ext cx="7688400" cy="1518600"/>
          </a:xfrm>
          <a:prstGeom prst="rect">
            <a:avLst/>
          </a:prstGeom>
        </p:spPr>
        <p:txBody>
          <a:bodyPr anchorCtr="0" anchor="t" bIns="91425" lIns="91425" spcFirstLastPara="1" rIns="91425" wrap="square" tIns="91425"/>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22" name="Shape 22"/>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spcBef>
                <a:spcPts val="0"/>
              </a:spcBef>
              <a:buNone/>
              <a:defRPr>
                <a:solidFill>
                  <a:schemeClr val="lt1"/>
                </a:solidFill>
              </a:defRPr>
            </a:lvl1pPr>
            <a:lvl2pPr lvl="1">
              <a:spcBef>
                <a:spcPts val="0"/>
              </a:spcBef>
              <a:buNone/>
              <a:defRPr>
                <a:solidFill>
                  <a:schemeClr val="lt1"/>
                </a:solidFill>
              </a:defRPr>
            </a:lvl2pPr>
            <a:lvl3pPr lvl="2">
              <a:spcBef>
                <a:spcPts val="0"/>
              </a:spcBef>
              <a:buNone/>
              <a:defRPr>
                <a:solidFill>
                  <a:schemeClr val="lt1"/>
                </a:solidFill>
              </a:defRPr>
            </a:lvl3pPr>
            <a:lvl4pPr lvl="3">
              <a:spcBef>
                <a:spcPts val="0"/>
              </a:spcBef>
              <a:buNone/>
              <a:defRPr>
                <a:solidFill>
                  <a:schemeClr val="lt1"/>
                </a:solidFill>
              </a:defRPr>
            </a:lvl4pPr>
            <a:lvl5pPr lvl="4">
              <a:spcBef>
                <a:spcPts val="0"/>
              </a:spcBef>
              <a:buNone/>
              <a:defRPr>
                <a:solidFill>
                  <a:schemeClr val="lt1"/>
                </a:solidFill>
              </a:defRPr>
            </a:lvl5pPr>
            <a:lvl6pPr lvl="5">
              <a:spcBef>
                <a:spcPts val="0"/>
              </a:spcBef>
              <a:buNone/>
              <a:defRPr>
                <a:solidFill>
                  <a:schemeClr val="lt1"/>
                </a:solidFill>
              </a:defRPr>
            </a:lvl6pPr>
            <a:lvl7pPr lvl="6">
              <a:spcBef>
                <a:spcPts val="0"/>
              </a:spcBef>
              <a:buNone/>
              <a:defRPr>
                <a:solidFill>
                  <a:schemeClr val="lt1"/>
                </a:solidFill>
              </a:defRPr>
            </a:lvl7pPr>
            <a:lvl8pPr lvl="7">
              <a:spcBef>
                <a:spcPts val="0"/>
              </a:spcBef>
              <a:buNone/>
              <a:defRPr>
                <a:solidFill>
                  <a:schemeClr val="lt1"/>
                </a:solidFill>
              </a:defRPr>
            </a:lvl8pPr>
            <a:lvl9pPr lvl="8">
              <a:spcBef>
                <a:spcPts val="0"/>
              </a:spcBef>
              <a:buNone/>
              <a:defRPr>
                <a:solidFill>
                  <a:schemeClr val="lt1"/>
                </a:solidFil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23" name="Shape 23"/>
        <p:cNvGrpSpPr/>
        <p:nvPr/>
      </p:nvGrpSpPr>
      <p:grpSpPr>
        <a:xfrm>
          <a:off x="0" y="0"/>
          <a:ext cx="0" cy="0"/>
          <a:chOff x="0" y="0"/>
          <a:chExt cx="0" cy="0"/>
        </a:xfrm>
      </p:grpSpPr>
      <p:sp>
        <p:nvSpPr>
          <p:cNvPr id="24" name="Shape 24"/>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nvGrpSpPr>
          <p:cNvPr id="25" name="Shape 25"/>
          <p:cNvGrpSpPr/>
          <p:nvPr/>
        </p:nvGrpSpPr>
        <p:grpSpPr>
          <a:xfrm>
            <a:off x="830392" y="1191256"/>
            <a:ext cx="745763" cy="45826"/>
            <a:chOff x="4580561" y="2589004"/>
            <a:chExt cx="1064464" cy="25200"/>
          </a:xfrm>
        </p:grpSpPr>
        <p:sp>
          <p:nvSpPr>
            <p:cNvPr id="26" name="Shape 26"/>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7" name="Shape 27"/>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28" name="Shape 28"/>
          <p:cNvSpPr txBox="1"/>
          <p:nvPr>
            <p:ph type="title"/>
          </p:nvPr>
        </p:nvSpPr>
        <p:spPr>
          <a:xfrm>
            <a:off x="729450" y="1318650"/>
            <a:ext cx="7688700" cy="535200"/>
          </a:xfrm>
          <a:prstGeom prst="rect">
            <a:avLst/>
          </a:prstGeom>
        </p:spPr>
        <p:txBody>
          <a:bodyPr anchorCtr="0" anchor="t" bIns="91425" lIns="91425" spcFirstLastPara="1" rIns="91425" wrap="square" tIns="91425"/>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29" name="Shape 29"/>
          <p:cNvSpPr txBox="1"/>
          <p:nvPr>
            <p:ph idx="1" type="body"/>
          </p:nvPr>
        </p:nvSpPr>
        <p:spPr>
          <a:xfrm>
            <a:off x="729450" y="2078875"/>
            <a:ext cx="7688700" cy="22611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30" name="Shape 30"/>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31" name="Shape 31"/>
        <p:cNvGrpSpPr/>
        <p:nvPr/>
      </p:nvGrpSpPr>
      <p:grpSpPr>
        <a:xfrm>
          <a:off x="0" y="0"/>
          <a:ext cx="0" cy="0"/>
          <a:chOff x="0" y="0"/>
          <a:chExt cx="0" cy="0"/>
        </a:xfrm>
      </p:grpSpPr>
      <p:sp>
        <p:nvSpPr>
          <p:cNvPr id="32" name="Shape 32"/>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nvGrpSpPr>
          <p:cNvPr id="33" name="Shape 33"/>
          <p:cNvGrpSpPr/>
          <p:nvPr/>
        </p:nvGrpSpPr>
        <p:grpSpPr>
          <a:xfrm>
            <a:off x="830392" y="1191256"/>
            <a:ext cx="745763" cy="45826"/>
            <a:chOff x="4580561" y="2589004"/>
            <a:chExt cx="1064464" cy="25200"/>
          </a:xfrm>
        </p:grpSpPr>
        <p:sp>
          <p:nvSpPr>
            <p:cNvPr id="34" name="Shape 34"/>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5" name="Shape 35"/>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36" name="Shape 36"/>
          <p:cNvSpPr txBox="1"/>
          <p:nvPr>
            <p:ph type="title"/>
          </p:nvPr>
        </p:nvSpPr>
        <p:spPr>
          <a:xfrm>
            <a:off x="729450" y="1318650"/>
            <a:ext cx="7688400" cy="535200"/>
          </a:xfrm>
          <a:prstGeom prst="rect">
            <a:avLst/>
          </a:prstGeom>
        </p:spPr>
        <p:txBody>
          <a:bodyPr anchorCtr="0" anchor="t" bIns="91425" lIns="91425" spcFirstLastPara="1" rIns="91425" wrap="square" tIns="91425"/>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37" name="Shape 37"/>
          <p:cNvSpPr txBox="1"/>
          <p:nvPr>
            <p:ph idx="1" type="body"/>
          </p:nvPr>
        </p:nvSpPr>
        <p:spPr>
          <a:xfrm>
            <a:off x="729325" y="2078875"/>
            <a:ext cx="3774300" cy="22611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38" name="Shape 38"/>
          <p:cNvSpPr txBox="1"/>
          <p:nvPr>
            <p:ph idx="2" type="body"/>
          </p:nvPr>
        </p:nvSpPr>
        <p:spPr>
          <a:xfrm>
            <a:off x="4643604" y="2078875"/>
            <a:ext cx="3774300" cy="22611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39" name="Shape 39"/>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40" name="Shape 40"/>
        <p:cNvGrpSpPr/>
        <p:nvPr/>
      </p:nvGrpSpPr>
      <p:grpSpPr>
        <a:xfrm>
          <a:off x="0" y="0"/>
          <a:ext cx="0" cy="0"/>
          <a:chOff x="0" y="0"/>
          <a:chExt cx="0" cy="0"/>
        </a:xfrm>
      </p:grpSpPr>
      <p:sp>
        <p:nvSpPr>
          <p:cNvPr id="41" name="Shape 41"/>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nvGrpSpPr>
          <p:cNvPr id="42" name="Shape 42"/>
          <p:cNvGrpSpPr/>
          <p:nvPr/>
        </p:nvGrpSpPr>
        <p:grpSpPr>
          <a:xfrm>
            <a:off x="830392" y="1191256"/>
            <a:ext cx="745763" cy="45826"/>
            <a:chOff x="4580561" y="2589004"/>
            <a:chExt cx="1064464" cy="25200"/>
          </a:xfrm>
        </p:grpSpPr>
        <p:sp>
          <p:nvSpPr>
            <p:cNvPr id="43" name="Shape 43"/>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4" name="Shape 44"/>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45" name="Shape 45"/>
          <p:cNvSpPr txBox="1"/>
          <p:nvPr>
            <p:ph type="title"/>
          </p:nvPr>
        </p:nvSpPr>
        <p:spPr>
          <a:xfrm>
            <a:off x="729450" y="1318650"/>
            <a:ext cx="7688400" cy="535200"/>
          </a:xfrm>
          <a:prstGeom prst="rect">
            <a:avLst/>
          </a:prstGeom>
        </p:spPr>
        <p:txBody>
          <a:bodyPr anchorCtr="0" anchor="t" bIns="91425" lIns="91425" spcFirstLastPara="1" rIns="91425" wrap="square" tIns="91425"/>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46" name="Shape 46"/>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47" name="Shape 47"/>
        <p:cNvGrpSpPr/>
        <p:nvPr/>
      </p:nvGrpSpPr>
      <p:grpSpPr>
        <a:xfrm>
          <a:off x="0" y="0"/>
          <a:ext cx="0" cy="0"/>
          <a:chOff x="0" y="0"/>
          <a:chExt cx="0" cy="0"/>
        </a:xfrm>
      </p:grpSpPr>
      <p:sp>
        <p:nvSpPr>
          <p:cNvPr id="48" name="Shape 48"/>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nvGrpSpPr>
          <p:cNvPr id="49" name="Shape 49"/>
          <p:cNvGrpSpPr/>
          <p:nvPr/>
        </p:nvGrpSpPr>
        <p:grpSpPr>
          <a:xfrm>
            <a:off x="830392" y="1191256"/>
            <a:ext cx="745763" cy="45826"/>
            <a:chOff x="4580561" y="2589004"/>
            <a:chExt cx="1064464" cy="25200"/>
          </a:xfrm>
        </p:grpSpPr>
        <p:sp>
          <p:nvSpPr>
            <p:cNvPr id="50" name="Shape 50"/>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1" name="Shape 51"/>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52" name="Shape 52"/>
          <p:cNvSpPr txBox="1"/>
          <p:nvPr>
            <p:ph type="title"/>
          </p:nvPr>
        </p:nvSpPr>
        <p:spPr>
          <a:xfrm>
            <a:off x="730000" y="1318650"/>
            <a:ext cx="3300900" cy="1381500"/>
          </a:xfrm>
          <a:prstGeom prst="rect">
            <a:avLst/>
          </a:prstGeom>
        </p:spPr>
        <p:txBody>
          <a:bodyPr anchorCtr="0" anchor="t" bIns="91425" lIns="91425" spcFirstLastPara="1" rIns="91425" wrap="square" tIns="91425"/>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53" name="Shape 53"/>
          <p:cNvSpPr txBox="1"/>
          <p:nvPr>
            <p:ph idx="1" type="body"/>
          </p:nvPr>
        </p:nvSpPr>
        <p:spPr>
          <a:xfrm>
            <a:off x="721225" y="2781725"/>
            <a:ext cx="3300900" cy="15975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54" name="Shape 54"/>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accent3"/>
        </a:solidFill>
      </p:bgPr>
    </p:bg>
    <p:spTree>
      <p:nvGrpSpPr>
        <p:cNvPr id="55" name="Shape 55"/>
        <p:cNvGrpSpPr/>
        <p:nvPr/>
      </p:nvGrpSpPr>
      <p:grpSpPr>
        <a:xfrm>
          <a:off x="0" y="0"/>
          <a:ext cx="0" cy="0"/>
          <a:chOff x="0" y="0"/>
          <a:chExt cx="0" cy="0"/>
        </a:xfrm>
      </p:grpSpPr>
      <p:grpSp>
        <p:nvGrpSpPr>
          <p:cNvPr id="56" name="Shape 56"/>
          <p:cNvGrpSpPr/>
          <p:nvPr/>
        </p:nvGrpSpPr>
        <p:grpSpPr>
          <a:xfrm>
            <a:off x="830392" y="4169130"/>
            <a:ext cx="745763" cy="45826"/>
            <a:chOff x="4580561" y="2589004"/>
            <a:chExt cx="1064464" cy="25200"/>
          </a:xfrm>
        </p:grpSpPr>
        <p:sp>
          <p:nvSpPr>
            <p:cNvPr id="57" name="Shape 57"/>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8" name="Shape 58"/>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59" name="Shape 59"/>
          <p:cNvSpPr txBox="1"/>
          <p:nvPr>
            <p:ph type="title"/>
          </p:nvPr>
        </p:nvSpPr>
        <p:spPr>
          <a:xfrm>
            <a:off x="729450" y="864300"/>
            <a:ext cx="7021200" cy="2985000"/>
          </a:xfrm>
          <a:prstGeom prst="rect">
            <a:avLst/>
          </a:prstGeom>
        </p:spPr>
        <p:txBody>
          <a:bodyPr anchorCtr="0" anchor="ctr" bIns="91425" lIns="91425" spcFirstLastPara="1" rIns="91425" wrap="square" tIns="91425"/>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60" name="Shape 60"/>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spcBef>
                <a:spcPts val="0"/>
              </a:spcBef>
              <a:buNone/>
              <a:defRPr>
                <a:solidFill>
                  <a:schemeClr val="lt1"/>
                </a:solidFill>
              </a:defRPr>
            </a:lvl1pPr>
            <a:lvl2pPr lvl="1">
              <a:spcBef>
                <a:spcPts val="0"/>
              </a:spcBef>
              <a:buNone/>
              <a:defRPr>
                <a:solidFill>
                  <a:schemeClr val="lt1"/>
                </a:solidFill>
              </a:defRPr>
            </a:lvl2pPr>
            <a:lvl3pPr lvl="2">
              <a:spcBef>
                <a:spcPts val="0"/>
              </a:spcBef>
              <a:buNone/>
              <a:defRPr>
                <a:solidFill>
                  <a:schemeClr val="lt1"/>
                </a:solidFill>
              </a:defRPr>
            </a:lvl3pPr>
            <a:lvl4pPr lvl="3">
              <a:spcBef>
                <a:spcPts val="0"/>
              </a:spcBef>
              <a:buNone/>
              <a:defRPr>
                <a:solidFill>
                  <a:schemeClr val="lt1"/>
                </a:solidFill>
              </a:defRPr>
            </a:lvl4pPr>
            <a:lvl5pPr lvl="4">
              <a:spcBef>
                <a:spcPts val="0"/>
              </a:spcBef>
              <a:buNone/>
              <a:defRPr>
                <a:solidFill>
                  <a:schemeClr val="lt1"/>
                </a:solidFill>
              </a:defRPr>
            </a:lvl5pPr>
            <a:lvl6pPr lvl="5">
              <a:spcBef>
                <a:spcPts val="0"/>
              </a:spcBef>
              <a:buNone/>
              <a:defRPr>
                <a:solidFill>
                  <a:schemeClr val="lt1"/>
                </a:solidFill>
              </a:defRPr>
            </a:lvl6pPr>
            <a:lvl7pPr lvl="6">
              <a:spcBef>
                <a:spcPts val="0"/>
              </a:spcBef>
              <a:buNone/>
              <a:defRPr>
                <a:solidFill>
                  <a:schemeClr val="lt1"/>
                </a:solidFill>
              </a:defRPr>
            </a:lvl7pPr>
            <a:lvl8pPr lvl="7">
              <a:spcBef>
                <a:spcPts val="0"/>
              </a:spcBef>
              <a:buNone/>
              <a:defRPr>
                <a:solidFill>
                  <a:schemeClr val="lt1"/>
                </a:solidFill>
              </a:defRPr>
            </a:lvl8pPr>
            <a:lvl9pPr lvl="8">
              <a:spcBef>
                <a:spcPts val="0"/>
              </a:spcBef>
              <a:buNone/>
              <a:defRPr>
                <a:solidFill>
                  <a:schemeClr val="lt1"/>
                </a:solidFil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61" name="Shape 61"/>
        <p:cNvGrpSpPr/>
        <p:nvPr/>
      </p:nvGrpSpPr>
      <p:grpSpPr>
        <a:xfrm>
          <a:off x="0" y="0"/>
          <a:ext cx="0" cy="0"/>
          <a:chOff x="0" y="0"/>
          <a:chExt cx="0" cy="0"/>
        </a:xfrm>
      </p:grpSpPr>
      <p:sp>
        <p:nvSpPr>
          <p:cNvPr id="62" name="Shape 62"/>
          <p:cNvSpPr/>
          <p:nvPr/>
        </p:nvSpPr>
        <p:spPr>
          <a:xfrm>
            <a:off x="0" y="0"/>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nvGrpSpPr>
          <p:cNvPr id="63" name="Shape 63"/>
          <p:cNvGrpSpPr/>
          <p:nvPr/>
        </p:nvGrpSpPr>
        <p:grpSpPr>
          <a:xfrm>
            <a:off x="830392" y="1191256"/>
            <a:ext cx="745763" cy="45826"/>
            <a:chOff x="4580561" y="2589004"/>
            <a:chExt cx="1064464" cy="25200"/>
          </a:xfrm>
        </p:grpSpPr>
        <p:sp>
          <p:nvSpPr>
            <p:cNvPr id="64" name="Shape 64"/>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5" name="Shape 65"/>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66" name="Shape 66"/>
          <p:cNvSpPr txBox="1"/>
          <p:nvPr>
            <p:ph type="title"/>
          </p:nvPr>
        </p:nvSpPr>
        <p:spPr>
          <a:xfrm>
            <a:off x="730000" y="1318650"/>
            <a:ext cx="3300900" cy="1687200"/>
          </a:xfrm>
          <a:prstGeom prst="rect">
            <a:avLst/>
          </a:prstGeom>
        </p:spPr>
        <p:txBody>
          <a:bodyPr anchorCtr="0" anchor="t" bIns="91425" lIns="91425" spcFirstLastPara="1" rIns="91425" wrap="square" tIns="91425"/>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67" name="Shape 67"/>
          <p:cNvSpPr txBox="1"/>
          <p:nvPr>
            <p:ph idx="1" type="subTitle"/>
          </p:nvPr>
        </p:nvSpPr>
        <p:spPr>
          <a:xfrm>
            <a:off x="724950" y="3161525"/>
            <a:ext cx="3300900" cy="759000"/>
          </a:xfrm>
          <a:prstGeom prst="rect">
            <a:avLst/>
          </a:prstGeom>
        </p:spPr>
        <p:txBody>
          <a:bodyPr anchorCtr="0" anchor="t" bIns="91425" lIns="91425" spcFirstLastPara="1" rIns="91425" wrap="square" tIns="91425"/>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68" name="Shape 68"/>
          <p:cNvSpPr txBox="1"/>
          <p:nvPr>
            <p:ph idx="2" type="body"/>
          </p:nvPr>
        </p:nvSpPr>
        <p:spPr>
          <a:xfrm>
            <a:off x="5174225" y="1352625"/>
            <a:ext cx="3374400" cy="30255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69" name="Shape 69"/>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70" name="Shape 70"/>
        <p:cNvGrpSpPr/>
        <p:nvPr/>
      </p:nvGrpSpPr>
      <p:grpSpPr>
        <a:xfrm>
          <a:off x="0" y="0"/>
          <a:ext cx="0" cy="0"/>
          <a:chOff x="0" y="0"/>
          <a:chExt cx="0" cy="0"/>
        </a:xfrm>
      </p:grpSpPr>
      <p:sp>
        <p:nvSpPr>
          <p:cNvPr id="71" name="Shape 71"/>
          <p:cNvSpPr txBox="1"/>
          <p:nvPr>
            <p:ph idx="1" type="body"/>
          </p:nvPr>
        </p:nvSpPr>
        <p:spPr>
          <a:xfrm>
            <a:off x="724950" y="4372551"/>
            <a:ext cx="7697400" cy="4605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300"/>
              <a:buNone/>
              <a:defRPr/>
            </a:lvl1pPr>
          </a:lstStyle>
          <a:p/>
        </p:txBody>
      </p:sp>
      <p:sp>
        <p:nvSpPr>
          <p:cNvPr id="72" name="Shape 72"/>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treamline">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SzPts val="2800"/>
              <a:buFont typeface="Raleway"/>
              <a:buNone/>
              <a:defRPr b="1" sz="2800">
                <a:latin typeface="Raleway"/>
                <a:ea typeface="Raleway"/>
                <a:cs typeface="Raleway"/>
                <a:sym typeface="Raleway"/>
              </a:defRPr>
            </a:lvl1pPr>
            <a:lvl2pPr lvl="1">
              <a:spcBef>
                <a:spcPts val="0"/>
              </a:spcBef>
              <a:spcAft>
                <a:spcPts val="0"/>
              </a:spcAft>
              <a:buSzPts val="2800"/>
              <a:buFont typeface="Raleway"/>
              <a:buNone/>
              <a:defRPr b="1" sz="2800">
                <a:latin typeface="Raleway"/>
                <a:ea typeface="Raleway"/>
                <a:cs typeface="Raleway"/>
                <a:sym typeface="Raleway"/>
              </a:defRPr>
            </a:lvl2pPr>
            <a:lvl3pPr lvl="2">
              <a:spcBef>
                <a:spcPts val="0"/>
              </a:spcBef>
              <a:spcAft>
                <a:spcPts val="0"/>
              </a:spcAft>
              <a:buSzPts val="2800"/>
              <a:buFont typeface="Raleway"/>
              <a:buNone/>
              <a:defRPr b="1" sz="2800">
                <a:latin typeface="Raleway"/>
                <a:ea typeface="Raleway"/>
                <a:cs typeface="Raleway"/>
                <a:sym typeface="Raleway"/>
              </a:defRPr>
            </a:lvl3pPr>
            <a:lvl4pPr lvl="3">
              <a:spcBef>
                <a:spcPts val="0"/>
              </a:spcBef>
              <a:spcAft>
                <a:spcPts val="0"/>
              </a:spcAft>
              <a:buSzPts val="2800"/>
              <a:buFont typeface="Raleway"/>
              <a:buNone/>
              <a:defRPr b="1" sz="2800">
                <a:latin typeface="Raleway"/>
                <a:ea typeface="Raleway"/>
                <a:cs typeface="Raleway"/>
                <a:sym typeface="Raleway"/>
              </a:defRPr>
            </a:lvl4pPr>
            <a:lvl5pPr lvl="4">
              <a:spcBef>
                <a:spcPts val="0"/>
              </a:spcBef>
              <a:spcAft>
                <a:spcPts val="0"/>
              </a:spcAft>
              <a:buSzPts val="2800"/>
              <a:buFont typeface="Raleway"/>
              <a:buNone/>
              <a:defRPr b="1" sz="2800">
                <a:latin typeface="Raleway"/>
                <a:ea typeface="Raleway"/>
                <a:cs typeface="Raleway"/>
                <a:sym typeface="Raleway"/>
              </a:defRPr>
            </a:lvl5pPr>
            <a:lvl6pPr lvl="5">
              <a:spcBef>
                <a:spcPts val="0"/>
              </a:spcBef>
              <a:spcAft>
                <a:spcPts val="0"/>
              </a:spcAft>
              <a:buSzPts val="2800"/>
              <a:buFont typeface="Raleway"/>
              <a:buNone/>
              <a:defRPr b="1" sz="2800">
                <a:latin typeface="Raleway"/>
                <a:ea typeface="Raleway"/>
                <a:cs typeface="Raleway"/>
                <a:sym typeface="Raleway"/>
              </a:defRPr>
            </a:lvl6pPr>
            <a:lvl7pPr lvl="6">
              <a:spcBef>
                <a:spcPts val="0"/>
              </a:spcBef>
              <a:spcAft>
                <a:spcPts val="0"/>
              </a:spcAft>
              <a:buSzPts val="2800"/>
              <a:buFont typeface="Raleway"/>
              <a:buNone/>
              <a:defRPr b="1" sz="2800">
                <a:latin typeface="Raleway"/>
                <a:ea typeface="Raleway"/>
                <a:cs typeface="Raleway"/>
                <a:sym typeface="Raleway"/>
              </a:defRPr>
            </a:lvl7pPr>
            <a:lvl8pPr lvl="7">
              <a:spcBef>
                <a:spcPts val="0"/>
              </a:spcBef>
              <a:spcAft>
                <a:spcPts val="0"/>
              </a:spcAft>
              <a:buSzPts val="2800"/>
              <a:buFont typeface="Raleway"/>
              <a:buNone/>
              <a:defRPr b="1" sz="2800">
                <a:latin typeface="Raleway"/>
                <a:ea typeface="Raleway"/>
                <a:cs typeface="Raleway"/>
                <a:sym typeface="Raleway"/>
              </a:defRPr>
            </a:lvl8pPr>
            <a:lvl9pPr lvl="8">
              <a:spcBef>
                <a:spcPts val="0"/>
              </a:spcBef>
              <a:spcAft>
                <a:spcPts val="0"/>
              </a:spcAft>
              <a:buSzPts val="2800"/>
              <a:buFont typeface="Raleway"/>
              <a:buNone/>
              <a:defRPr b="1" sz="2800">
                <a:latin typeface="Raleway"/>
                <a:ea typeface="Raleway"/>
                <a:cs typeface="Raleway"/>
                <a:sym typeface="Raleway"/>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11150" lvl="0" marL="45720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indent="-298450" lvl="1" marL="9144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indent="-298450" lvl="2" marL="13716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indent="-298450" lvl="3" marL="18288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indent="-298450" lvl="4" marL="22860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indent="-298450" lvl="5" marL="27432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indent="-298450" lvl="6" marL="32004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indent="-298450" lvl="7" marL="36576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indent="-298450" lvl="8" marL="4114800">
              <a:lnSpc>
                <a:spcPct val="115000"/>
              </a:lnSpc>
              <a:spcBef>
                <a:spcPts val="1600"/>
              </a:spcBef>
              <a:spcAft>
                <a:spcPts val="1600"/>
              </a:spcAft>
              <a:buClr>
                <a:schemeClr val="accent1"/>
              </a:buClr>
              <a:buSzPts val="1100"/>
              <a:buFont typeface="Lato"/>
              <a:buChar char="■"/>
              <a:defRPr sz="1100">
                <a:solidFill>
                  <a:schemeClr val="accent1"/>
                </a:solidFill>
                <a:latin typeface="Lato"/>
                <a:ea typeface="Lato"/>
                <a:cs typeface="Lato"/>
                <a:sym typeface="Lato"/>
              </a:defRPr>
            </a:lvl9pPr>
          </a:lstStyle>
          <a:p/>
        </p:txBody>
      </p:sp>
      <p:sp>
        <p:nvSpPr>
          <p:cNvPr id="8" name="Shape 8"/>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Autofit/>
          </a:bodyPr>
          <a:lstStyle>
            <a:lvl1pPr lvl="0" algn="r">
              <a:spcBef>
                <a:spcPts val="0"/>
              </a:spcBef>
              <a:buNone/>
              <a:defRPr sz="1000">
                <a:solidFill>
                  <a:schemeClr val="accent1"/>
                </a:solidFill>
                <a:latin typeface="Lato"/>
                <a:ea typeface="Lato"/>
                <a:cs typeface="Lato"/>
                <a:sym typeface="Lato"/>
              </a:defRPr>
            </a:lvl1pPr>
            <a:lvl2pPr lvl="1" algn="r">
              <a:spcBef>
                <a:spcPts val="0"/>
              </a:spcBef>
              <a:buNone/>
              <a:defRPr sz="1000">
                <a:solidFill>
                  <a:schemeClr val="accent1"/>
                </a:solidFill>
                <a:latin typeface="Lato"/>
                <a:ea typeface="Lato"/>
                <a:cs typeface="Lato"/>
                <a:sym typeface="Lato"/>
              </a:defRPr>
            </a:lvl2pPr>
            <a:lvl3pPr lvl="2" algn="r">
              <a:spcBef>
                <a:spcPts val="0"/>
              </a:spcBef>
              <a:buNone/>
              <a:defRPr sz="1000">
                <a:solidFill>
                  <a:schemeClr val="accent1"/>
                </a:solidFill>
                <a:latin typeface="Lato"/>
                <a:ea typeface="Lato"/>
                <a:cs typeface="Lato"/>
                <a:sym typeface="Lato"/>
              </a:defRPr>
            </a:lvl3pPr>
            <a:lvl4pPr lvl="3" algn="r">
              <a:spcBef>
                <a:spcPts val="0"/>
              </a:spcBef>
              <a:buNone/>
              <a:defRPr sz="1000">
                <a:solidFill>
                  <a:schemeClr val="accent1"/>
                </a:solidFill>
                <a:latin typeface="Lato"/>
                <a:ea typeface="Lato"/>
                <a:cs typeface="Lato"/>
                <a:sym typeface="Lato"/>
              </a:defRPr>
            </a:lvl4pPr>
            <a:lvl5pPr lvl="4" algn="r">
              <a:spcBef>
                <a:spcPts val="0"/>
              </a:spcBef>
              <a:buNone/>
              <a:defRPr sz="1000">
                <a:solidFill>
                  <a:schemeClr val="accent1"/>
                </a:solidFill>
                <a:latin typeface="Lato"/>
                <a:ea typeface="Lato"/>
                <a:cs typeface="Lato"/>
                <a:sym typeface="Lato"/>
              </a:defRPr>
            </a:lvl5pPr>
            <a:lvl6pPr lvl="5" algn="r">
              <a:spcBef>
                <a:spcPts val="0"/>
              </a:spcBef>
              <a:buNone/>
              <a:defRPr sz="1000">
                <a:solidFill>
                  <a:schemeClr val="accent1"/>
                </a:solidFill>
                <a:latin typeface="Lato"/>
                <a:ea typeface="Lato"/>
                <a:cs typeface="Lato"/>
                <a:sym typeface="Lato"/>
              </a:defRPr>
            </a:lvl6pPr>
            <a:lvl7pPr lvl="6" algn="r">
              <a:spcBef>
                <a:spcPts val="0"/>
              </a:spcBef>
              <a:buNone/>
              <a:defRPr sz="1000">
                <a:solidFill>
                  <a:schemeClr val="accent1"/>
                </a:solidFill>
                <a:latin typeface="Lato"/>
                <a:ea typeface="Lato"/>
                <a:cs typeface="Lato"/>
                <a:sym typeface="Lato"/>
              </a:defRPr>
            </a:lvl7pPr>
            <a:lvl8pPr lvl="7" algn="r">
              <a:spcBef>
                <a:spcPts val="0"/>
              </a:spcBef>
              <a:buNone/>
              <a:defRPr sz="1000">
                <a:solidFill>
                  <a:schemeClr val="accent1"/>
                </a:solidFill>
                <a:latin typeface="Lato"/>
                <a:ea typeface="Lato"/>
                <a:cs typeface="Lato"/>
                <a:sym typeface="Lato"/>
              </a:defRPr>
            </a:lvl8pPr>
            <a:lvl9pPr lvl="8" algn="r">
              <a:spcBef>
                <a:spcPts val="0"/>
              </a:spcBef>
              <a:buNone/>
              <a:defRPr sz="1000">
                <a:solidFill>
                  <a:schemeClr val="accent1"/>
                </a:solidFill>
                <a:latin typeface="Lato"/>
                <a:ea typeface="Lato"/>
                <a:cs typeface="Lato"/>
                <a:sym typeface="Lato"/>
              </a:defRPr>
            </a:lvl9pPr>
          </a:lstStyle>
          <a:p>
            <a:pPr indent="0" lvl="0" marL="0">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0.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1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1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1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5.xml"/><Relationship Id="rId3" Type="http://schemas.openxmlformats.org/officeDocument/2006/relationships/image" Target="../media/image2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9.xml"/><Relationship Id="rId3" Type="http://schemas.openxmlformats.org/officeDocument/2006/relationships/image" Target="../media/image1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20.png"/><Relationship Id="rId4" Type="http://schemas.openxmlformats.org/officeDocument/2006/relationships/image" Target="../media/image2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2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 Id="rId3" Type="http://schemas.openxmlformats.org/officeDocument/2006/relationships/image" Target="../media/image22.png"/><Relationship Id="rId4" Type="http://schemas.openxmlformats.org/officeDocument/2006/relationships/image" Target="../media/image3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2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2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25.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image" Target="../media/image27.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image" Target="../media/image28.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image" Target="../media/image29.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image" Target="../media/image3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png"/><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1.xml"/><Relationship Id="rId3" Type="http://schemas.openxmlformats.org/officeDocument/2006/relationships/image" Target="../media/image33.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2.xml"/><Relationship Id="rId3" Type="http://schemas.openxmlformats.org/officeDocument/2006/relationships/image" Target="../media/image31.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3.xml"/><Relationship Id="rId3" Type="http://schemas.openxmlformats.org/officeDocument/2006/relationships/image" Target="../media/image35.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4.xml"/><Relationship Id="rId3" Type="http://schemas.openxmlformats.org/officeDocument/2006/relationships/image" Target="../media/image32.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5.xml"/><Relationship Id="rId3" Type="http://schemas.openxmlformats.org/officeDocument/2006/relationships/image" Target="../media/image34.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15.png"/><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 Id="rId3" Type="http://schemas.openxmlformats.org/officeDocument/2006/relationships/image" Target="../media/image37.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5.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5" name="Shape 85"/>
        <p:cNvGrpSpPr/>
        <p:nvPr/>
      </p:nvGrpSpPr>
      <p:grpSpPr>
        <a:xfrm>
          <a:off x="0" y="0"/>
          <a:ext cx="0" cy="0"/>
          <a:chOff x="0" y="0"/>
          <a:chExt cx="0" cy="0"/>
        </a:xfrm>
      </p:grpSpPr>
      <p:sp>
        <p:nvSpPr>
          <p:cNvPr id="86" name="Shape 86"/>
          <p:cNvSpPr txBox="1"/>
          <p:nvPr>
            <p:ph type="ctrTitle"/>
          </p:nvPr>
        </p:nvSpPr>
        <p:spPr>
          <a:xfrm>
            <a:off x="729450" y="1322450"/>
            <a:ext cx="7688100" cy="1664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IoT &amp; Clouds</a:t>
            </a:r>
            <a:endParaRPr/>
          </a:p>
        </p:txBody>
      </p:sp>
      <p:sp>
        <p:nvSpPr>
          <p:cNvPr id="87" name="Shape 87"/>
          <p:cNvSpPr txBox="1"/>
          <p:nvPr>
            <p:ph idx="1" type="subTitle"/>
          </p:nvPr>
        </p:nvSpPr>
        <p:spPr>
          <a:xfrm>
            <a:off x="729627" y="3172900"/>
            <a:ext cx="7688100" cy="5412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Sarah Schieferstein</a:t>
            </a:r>
            <a:endParaRPr/>
          </a:p>
          <a:p>
            <a:pPr indent="0" lvl="0" marL="0">
              <a:spcBef>
                <a:spcPts val="0"/>
              </a:spcBef>
              <a:spcAft>
                <a:spcPts val="0"/>
              </a:spcAft>
              <a:buNone/>
            </a:pPr>
            <a:r>
              <a:rPr lang="en"/>
              <a:t>Sidharth Vaitha</a:t>
            </a:r>
            <a:endParaRPr/>
          </a:p>
          <a:p>
            <a:pPr indent="0" lvl="0" marL="0">
              <a:spcBef>
                <a:spcPts val="0"/>
              </a:spcBef>
              <a:spcAft>
                <a:spcPts val="0"/>
              </a:spcAft>
              <a:buNone/>
            </a:pPr>
            <a:r>
              <a:t/>
            </a:r>
            <a:endParaRPr/>
          </a:p>
          <a:p>
            <a:pPr indent="0" lvl="0" marL="0">
              <a:spcBef>
                <a:spcPts val="0"/>
              </a:spcBef>
              <a:spcAft>
                <a:spcPts val="0"/>
              </a:spcAft>
              <a:buNone/>
            </a:pPr>
            <a:r>
              <a:t/>
            </a:r>
            <a:endParaRPr/>
          </a:p>
        </p:txBody>
      </p:sp>
      <p:sp>
        <p:nvSpPr>
          <p:cNvPr id="88" name="Shape 88"/>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3" name="Shape 193"/>
        <p:cNvGrpSpPr/>
        <p:nvPr/>
      </p:nvGrpSpPr>
      <p:grpSpPr>
        <a:xfrm>
          <a:off x="0" y="0"/>
          <a:ext cx="0" cy="0"/>
          <a:chOff x="0" y="0"/>
          <a:chExt cx="0" cy="0"/>
        </a:xfrm>
      </p:grpSpPr>
      <p:sp>
        <p:nvSpPr>
          <p:cNvPr id="194" name="Shape 194"/>
          <p:cNvSpPr txBox="1"/>
          <p:nvPr>
            <p:ph type="title"/>
          </p:nvPr>
        </p:nvSpPr>
        <p:spPr>
          <a:xfrm>
            <a:off x="727650" y="659025"/>
            <a:ext cx="7688700" cy="5352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Operations Overview</a:t>
            </a:r>
            <a:endParaRPr/>
          </a:p>
        </p:txBody>
      </p:sp>
      <p:sp>
        <p:nvSpPr>
          <p:cNvPr id="195" name="Shape 195"/>
          <p:cNvSpPr txBox="1"/>
          <p:nvPr>
            <p:ph idx="1" type="body"/>
          </p:nvPr>
        </p:nvSpPr>
        <p:spPr>
          <a:xfrm>
            <a:off x="729450" y="1478500"/>
            <a:ext cx="3831300" cy="28614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b="1" lang="en" sz="1800"/>
              <a:t>Insert</a:t>
            </a:r>
            <a:r>
              <a:rPr lang="en" sz="1800"/>
              <a:t> a geometry</a:t>
            </a:r>
            <a:endParaRPr sz="1800"/>
          </a:p>
          <a:p>
            <a:pPr indent="-342900" lvl="0" marL="457200" rtl="0">
              <a:spcBef>
                <a:spcPts val="1600"/>
              </a:spcBef>
              <a:spcAft>
                <a:spcPts val="0"/>
              </a:spcAft>
              <a:buSzPts val="1800"/>
              <a:buAutoNum type="arabicPeriod"/>
            </a:pPr>
            <a:r>
              <a:rPr lang="en" sz="1800"/>
              <a:t>Find </a:t>
            </a:r>
            <a:r>
              <a:rPr i="1" lang="en" sz="1800"/>
              <a:t>layer</a:t>
            </a:r>
            <a:r>
              <a:rPr lang="en" sz="1800"/>
              <a:t> by sifting - can its volume be contained by a node?</a:t>
            </a:r>
            <a:endParaRPr sz="1800"/>
          </a:p>
          <a:p>
            <a:pPr indent="-342900" lvl="0" marL="457200" rtl="0">
              <a:spcBef>
                <a:spcPts val="0"/>
              </a:spcBef>
              <a:spcAft>
                <a:spcPts val="0"/>
              </a:spcAft>
              <a:buSzPts val="1800"/>
              <a:buAutoNum type="arabicPeriod"/>
            </a:pPr>
            <a:r>
              <a:rPr lang="en" sz="1800"/>
              <a:t>Find </a:t>
            </a:r>
            <a:r>
              <a:rPr i="1" lang="en" sz="1800"/>
              <a:t>nodes</a:t>
            </a:r>
            <a:r>
              <a:rPr lang="en" sz="1800"/>
              <a:t> - do the layer’s nodes contain or intersect with object?</a:t>
            </a:r>
            <a:endParaRPr sz="1800"/>
          </a:p>
          <a:p>
            <a:pPr indent="-342900" lvl="1" marL="914400" rtl="0">
              <a:spcBef>
                <a:spcPts val="0"/>
              </a:spcBef>
              <a:spcAft>
                <a:spcPts val="0"/>
              </a:spcAft>
              <a:buSzPts val="1800"/>
              <a:buAutoNum type="alphaLcPeriod"/>
            </a:pPr>
            <a:r>
              <a:rPr lang="en" sz="1800"/>
              <a:t>Add object to all such nodes</a:t>
            </a:r>
            <a:endParaRPr sz="1800"/>
          </a:p>
        </p:txBody>
      </p:sp>
      <p:sp>
        <p:nvSpPr>
          <p:cNvPr id="196" name="Shape 196"/>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
        <p:nvSpPr>
          <p:cNvPr id="197" name="Shape 197"/>
          <p:cNvSpPr txBox="1"/>
          <p:nvPr>
            <p:ph idx="1" type="body"/>
          </p:nvPr>
        </p:nvSpPr>
        <p:spPr>
          <a:xfrm>
            <a:off x="4953450" y="1478500"/>
            <a:ext cx="3831300" cy="28614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sz="1800"/>
              <a:t>Search for </a:t>
            </a:r>
            <a:r>
              <a:rPr b="1" lang="en" sz="1800"/>
              <a:t>containing</a:t>
            </a:r>
            <a:r>
              <a:rPr lang="en" sz="1800"/>
              <a:t> or </a:t>
            </a:r>
            <a:r>
              <a:rPr b="1" lang="en" sz="1800"/>
              <a:t>intersecting</a:t>
            </a:r>
            <a:r>
              <a:rPr lang="en" sz="1800"/>
              <a:t> geometries</a:t>
            </a:r>
            <a:endParaRPr sz="1800"/>
          </a:p>
          <a:p>
            <a:pPr indent="-342900" lvl="0" marL="457200" rtl="0">
              <a:spcBef>
                <a:spcPts val="1600"/>
              </a:spcBef>
              <a:spcAft>
                <a:spcPts val="0"/>
              </a:spcAft>
              <a:buSzPts val="1800"/>
              <a:buAutoNum type="arabicPeriod"/>
            </a:pPr>
            <a:r>
              <a:rPr lang="en" sz="1800"/>
              <a:t>‘Insert’ the search object to what layer to start looking at</a:t>
            </a:r>
            <a:endParaRPr sz="1800"/>
          </a:p>
          <a:p>
            <a:pPr indent="-342900" lvl="0" marL="457200" rtl="0">
              <a:spcBef>
                <a:spcPts val="0"/>
              </a:spcBef>
              <a:spcAft>
                <a:spcPts val="0"/>
              </a:spcAft>
              <a:buSzPts val="1800"/>
              <a:buAutoNum type="arabicPeriod"/>
            </a:pPr>
            <a:r>
              <a:rPr lang="en" sz="1800"/>
              <a:t>Due to SIFT algorithm, if an object is contained by the searcher it has to be at the ‘inserted’ layer or its children (so we query this level’s nodes and all children)</a:t>
            </a:r>
            <a:endParaRPr sz="18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1" name="Shape 201"/>
        <p:cNvGrpSpPr/>
        <p:nvPr/>
      </p:nvGrpSpPr>
      <p:grpSpPr>
        <a:xfrm>
          <a:off x="0" y="0"/>
          <a:ext cx="0" cy="0"/>
          <a:chOff x="0" y="0"/>
          <a:chExt cx="0" cy="0"/>
        </a:xfrm>
      </p:grpSpPr>
      <p:sp>
        <p:nvSpPr>
          <p:cNvPr id="202" name="Shape 202"/>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Putting it all together</a:t>
            </a:r>
            <a:endParaRPr/>
          </a:p>
        </p:txBody>
      </p:sp>
      <p:sp>
        <p:nvSpPr>
          <p:cNvPr id="203" name="Shape 203"/>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grpSp>
        <p:nvGrpSpPr>
          <p:cNvPr id="204" name="Shape 204"/>
          <p:cNvGrpSpPr/>
          <p:nvPr/>
        </p:nvGrpSpPr>
        <p:grpSpPr>
          <a:xfrm>
            <a:off x="571528" y="2660925"/>
            <a:ext cx="2061300" cy="1183802"/>
            <a:chOff x="571528" y="2660925"/>
            <a:chExt cx="2061300" cy="1183802"/>
          </a:xfrm>
        </p:grpSpPr>
        <p:sp>
          <p:nvSpPr>
            <p:cNvPr id="205" name="Shape 205"/>
            <p:cNvSpPr txBox="1"/>
            <p:nvPr/>
          </p:nvSpPr>
          <p:spPr>
            <a:xfrm>
              <a:off x="571528" y="2660925"/>
              <a:ext cx="2061300" cy="446400"/>
            </a:xfrm>
            <a:prstGeom prst="rect">
              <a:avLst/>
            </a:prstGeom>
            <a:noFill/>
            <a:ln>
              <a:noFill/>
            </a:ln>
          </p:spPr>
          <p:txBody>
            <a:bodyPr anchorCtr="0" anchor="b" bIns="91425" lIns="91425" spcFirstLastPara="1" rIns="91425" wrap="square" tIns="91425">
              <a:noAutofit/>
            </a:bodyPr>
            <a:lstStyle/>
            <a:p>
              <a:pPr indent="0" lvl="0" marL="0" rtl="0" algn="ctr">
                <a:lnSpc>
                  <a:spcPct val="115000"/>
                </a:lnSpc>
                <a:spcBef>
                  <a:spcPts val="0"/>
                </a:spcBef>
                <a:spcAft>
                  <a:spcPts val="0"/>
                </a:spcAft>
                <a:buNone/>
              </a:pPr>
              <a:r>
                <a:rPr b="1" lang="en" sz="2200">
                  <a:solidFill>
                    <a:srgbClr val="A72A1E"/>
                  </a:solidFill>
                  <a:latin typeface="Roboto"/>
                  <a:ea typeface="Roboto"/>
                  <a:cs typeface="Roboto"/>
                  <a:sym typeface="Roboto"/>
                </a:rPr>
                <a:t>Quick but high ingestion?</a:t>
              </a:r>
              <a:endParaRPr b="1" sz="2200">
                <a:solidFill>
                  <a:srgbClr val="A72A1E"/>
                </a:solidFill>
                <a:latin typeface="Roboto"/>
                <a:ea typeface="Roboto"/>
                <a:cs typeface="Roboto"/>
                <a:sym typeface="Roboto"/>
              </a:endParaRPr>
            </a:p>
          </p:txBody>
        </p:sp>
        <p:sp>
          <p:nvSpPr>
            <p:cNvPr id="206" name="Shape 206"/>
            <p:cNvSpPr txBox="1"/>
            <p:nvPr/>
          </p:nvSpPr>
          <p:spPr>
            <a:xfrm>
              <a:off x="697036" y="3107327"/>
              <a:ext cx="1755000" cy="737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lang="en" sz="1800">
                  <a:solidFill>
                    <a:srgbClr val="A72A1E"/>
                  </a:solidFill>
                  <a:latin typeface="Roboto"/>
                  <a:ea typeface="Roboto"/>
                  <a:cs typeface="Roboto"/>
                  <a:sym typeface="Roboto"/>
                </a:rPr>
                <a:t>Use unbalanced trees and lazily created nodes</a:t>
              </a:r>
              <a:endParaRPr sz="1800">
                <a:solidFill>
                  <a:srgbClr val="A72A1E"/>
                </a:solidFill>
                <a:latin typeface="Roboto"/>
                <a:ea typeface="Roboto"/>
                <a:cs typeface="Roboto"/>
                <a:sym typeface="Roboto"/>
              </a:endParaRPr>
            </a:p>
          </p:txBody>
        </p:sp>
      </p:grpSp>
      <p:grpSp>
        <p:nvGrpSpPr>
          <p:cNvPr id="207" name="Shape 207"/>
          <p:cNvGrpSpPr/>
          <p:nvPr/>
        </p:nvGrpSpPr>
        <p:grpSpPr>
          <a:xfrm>
            <a:off x="3281645" y="2605430"/>
            <a:ext cx="2192608" cy="1249702"/>
            <a:chOff x="3153336" y="2605425"/>
            <a:chExt cx="1709103" cy="1249702"/>
          </a:xfrm>
        </p:grpSpPr>
        <p:sp>
          <p:nvSpPr>
            <p:cNvPr id="208" name="Shape 208"/>
            <p:cNvSpPr txBox="1"/>
            <p:nvPr/>
          </p:nvSpPr>
          <p:spPr>
            <a:xfrm>
              <a:off x="3153338" y="2605425"/>
              <a:ext cx="1709100" cy="446400"/>
            </a:xfrm>
            <a:prstGeom prst="rect">
              <a:avLst/>
            </a:prstGeom>
            <a:noFill/>
            <a:ln>
              <a:noFill/>
            </a:ln>
          </p:spPr>
          <p:txBody>
            <a:bodyPr anchorCtr="0" anchor="b" bIns="91425" lIns="91425" spcFirstLastPara="1" rIns="91425" wrap="square" tIns="91425">
              <a:noAutofit/>
            </a:bodyPr>
            <a:lstStyle/>
            <a:p>
              <a:pPr indent="0" lvl="0" marL="0" rtl="0" algn="ctr">
                <a:lnSpc>
                  <a:spcPct val="115000"/>
                </a:lnSpc>
                <a:spcBef>
                  <a:spcPts val="0"/>
                </a:spcBef>
                <a:spcAft>
                  <a:spcPts val="0"/>
                </a:spcAft>
                <a:buNone/>
              </a:pPr>
              <a:r>
                <a:rPr b="1" lang="en" sz="2200">
                  <a:solidFill>
                    <a:srgbClr val="A72A1E"/>
                  </a:solidFill>
                  <a:latin typeface="Roboto"/>
                  <a:ea typeface="Roboto"/>
                  <a:cs typeface="Roboto"/>
                  <a:sym typeface="Roboto"/>
                </a:rPr>
                <a:t>Skew mitigation?</a:t>
              </a:r>
              <a:endParaRPr b="1" sz="2200">
                <a:solidFill>
                  <a:srgbClr val="A72A1E"/>
                </a:solidFill>
                <a:latin typeface="Roboto"/>
                <a:ea typeface="Roboto"/>
                <a:cs typeface="Roboto"/>
                <a:sym typeface="Roboto"/>
              </a:endParaRPr>
            </a:p>
          </p:txBody>
        </p:sp>
        <p:sp>
          <p:nvSpPr>
            <p:cNvPr id="209" name="Shape 209"/>
            <p:cNvSpPr txBox="1"/>
            <p:nvPr/>
          </p:nvSpPr>
          <p:spPr>
            <a:xfrm>
              <a:off x="3153336" y="3117727"/>
              <a:ext cx="1709100" cy="737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lang="en" sz="1800">
                  <a:solidFill>
                    <a:srgbClr val="A72A1E"/>
                  </a:solidFill>
                  <a:latin typeface="Roboto"/>
                  <a:ea typeface="Roboto"/>
                  <a:cs typeface="Roboto"/>
                  <a:sym typeface="Roboto"/>
                </a:rPr>
                <a:t>Index in a higher-dimensional space: find layer by volume </a:t>
              </a:r>
              <a:r>
                <a:rPr i="1" lang="en" sz="1800">
                  <a:solidFill>
                    <a:srgbClr val="A72A1E"/>
                  </a:solidFill>
                  <a:latin typeface="Roboto"/>
                  <a:ea typeface="Roboto"/>
                  <a:cs typeface="Roboto"/>
                  <a:sym typeface="Roboto"/>
                </a:rPr>
                <a:t>sifting</a:t>
              </a:r>
              <a:r>
                <a:rPr lang="en" sz="1800">
                  <a:solidFill>
                    <a:srgbClr val="A72A1E"/>
                  </a:solidFill>
                  <a:latin typeface="Roboto"/>
                  <a:ea typeface="Roboto"/>
                  <a:cs typeface="Roboto"/>
                  <a:sym typeface="Roboto"/>
                </a:rPr>
                <a:t>, find node by spatial location</a:t>
              </a:r>
              <a:endParaRPr sz="1800">
                <a:solidFill>
                  <a:srgbClr val="A72A1E"/>
                </a:solidFill>
                <a:latin typeface="Roboto"/>
                <a:ea typeface="Roboto"/>
                <a:cs typeface="Roboto"/>
                <a:sym typeface="Roboto"/>
              </a:endParaRPr>
            </a:p>
          </p:txBody>
        </p:sp>
      </p:grpSp>
      <p:sp>
        <p:nvSpPr>
          <p:cNvPr id="210" name="Shape 210"/>
          <p:cNvSpPr/>
          <p:nvPr/>
        </p:nvSpPr>
        <p:spPr>
          <a:xfrm>
            <a:off x="2444663" y="3239563"/>
            <a:ext cx="594300" cy="36900"/>
          </a:xfrm>
          <a:prstGeom prst="roundRect">
            <a:avLst>
              <a:gd fmla="val 50000" name="adj"/>
            </a:avLst>
          </a:prstGeom>
          <a:solidFill>
            <a:srgbClr val="A72A1E"/>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11" name="Shape 211"/>
          <p:cNvSpPr/>
          <p:nvPr/>
        </p:nvSpPr>
        <p:spPr>
          <a:xfrm>
            <a:off x="5540738" y="3239563"/>
            <a:ext cx="594300" cy="36900"/>
          </a:xfrm>
          <a:prstGeom prst="roundRect">
            <a:avLst>
              <a:gd fmla="val 50000" name="adj"/>
            </a:avLst>
          </a:prstGeom>
          <a:solidFill>
            <a:srgbClr val="A72A1E"/>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nvGrpSpPr>
          <p:cNvPr id="212" name="Shape 212"/>
          <p:cNvGrpSpPr/>
          <p:nvPr/>
        </p:nvGrpSpPr>
        <p:grpSpPr>
          <a:xfrm>
            <a:off x="6303876" y="2660925"/>
            <a:ext cx="2567700" cy="1183800"/>
            <a:chOff x="4111201" y="2660925"/>
            <a:chExt cx="2567700" cy="1183800"/>
          </a:xfrm>
        </p:grpSpPr>
        <p:sp>
          <p:nvSpPr>
            <p:cNvPr id="213" name="Shape 213"/>
            <p:cNvSpPr txBox="1"/>
            <p:nvPr/>
          </p:nvSpPr>
          <p:spPr>
            <a:xfrm>
              <a:off x="4298700" y="2660925"/>
              <a:ext cx="2192700" cy="446400"/>
            </a:xfrm>
            <a:prstGeom prst="rect">
              <a:avLst/>
            </a:prstGeom>
            <a:noFill/>
            <a:ln>
              <a:noFill/>
            </a:ln>
          </p:spPr>
          <p:txBody>
            <a:bodyPr anchorCtr="0" anchor="b" bIns="91425" lIns="91425" spcFirstLastPara="1" rIns="91425" wrap="square" tIns="91425">
              <a:noAutofit/>
            </a:bodyPr>
            <a:lstStyle/>
            <a:p>
              <a:pPr indent="0" lvl="0" marL="0" rtl="0" algn="ctr">
                <a:lnSpc>
                  <a:spcPct val="115000"/>
                </a:lnSpc>
                <a:spcBef>
                  <a:spcPts val="0"/>
                </a:spcBef>
                <a:spcAft>
                  <a:spcPts val="0"/>
                </a:spcAft>
                <a:buNone/>
              </a:pPr>
              <a:r>
                <a:rPr b="1" lang="en" sz="2200">
                  <a:solidFill>
                    <a:srgbClr val="A72A1E"/>
                  </a:solidFill>
                  <a:latin typeface="Roboto"/>
                  <a:ea typeface="Roboto"/>
                  <a:cs typeface="Roboto"/>
                  <a:sym typeface="Roboto"/>
                </a:rPr>
                <a:t>Massively parallel?</a:t>
              </a:r>
              <a:endParaRPr b="1" sz="2200">
                <a:solidFill>
                  <a:srgbClr val="A72A1E"/>
                </a:solidFill>
                <a:latin typeface="Roboto"/>
                <a:ea typeface="Roboto"/>
                <a:cs typeface="Roboto"/>
                <a:sym typeface="Roboto"/>
              </a:endParaRPr>
            </a:p>
          </p:txBody>
        </p:sp>
        <p:sp>
          <p:nvSpPr>
            <p:cNvPr id="214" name="Shape 214"/>
            <p:cNvSpPr txBox="1"/>
            <p:nvPr/>
          </p:nvSpPr>
          <p:spPr>
            <a:xfrm>
              <a:off x="4111201" y="3107325"/>
              <a:ext cx="2567700" cy="737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lang="en" sz="1800">
                  <a:solidFill>
                    <a:srgbClr val="A72A1E"/>
                  </a:solidFill>
                  <a:latin typeface="Roboto"/>
                  <a:ea typeface="Roboto"/>
                  <a:cs typeface="Roboto"/>
                  <a:sym typeface="Roboto"/>
                </a:rPr>
                <a:t>Use space-filling curves on every layer to address nodes; range-partition them to not separate close objects</a:t>
              </a:r>
              <a:endParaRPr sz="1800">
                <a:solidFill>
                  <a:srgbClr val="A72A1E"/>
                </a:solidFill>
                <a:latin typeface="Roboto"/>
                <a:ea typeface="Roboto"/>
                <a:cs typeface="Roboto"/>
                <a:sym typeface="Roboto"/>
              </a:endParaRPr>
            </a:p>
          </p:txBody>
        </p:sp>
      </p:grpSp>
      <p:pic>
        <p:nvPicPr>
          <p:cNvPr id="215" name="Shape 215"/>
          <p:cNvPicPr preferRelativeResize="0"/>
          <p:nvPr/>
        </p:nvPicPr>
        <p:blipFill>
          <a:blip r:embed="rId3">
            <a:alphaModFix/>
          </a:blip>
          <a:stretch>
            <a:fillRect/>
          </a:stretch>
        </p:blipFill>
        <p:spPr>
          <a:xfrm>
            <a:off x="4910525" y="365075"/>
            <a:ext cx="3961049" cy="19163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9" name="Shape 219"/>
        <p:cNvGrpSpPr/>
        <p:nvPr/>
      </p:nvGrpSpPr>
      <p:grpSpPr>
        <a:xfrm>
          <a:off x="0" y="0"/>
          <a:ext cx="0" cy="0"/>
          <a:chOff x="0" y="0"/>
          <a:chExt cx="0" cy="0"/>
        </a:xfrm>
      </p:grpSpPr>
      <p:sp>
        <p:nvSpPr>
          <p:cNvPr id="220" name="Shape 220"/>
          <p:cNvSpPr txBox="1"/>
          <p:nvPr>
            <p:ph type="title"/>
          </p:nvPr>
        </p:nvSpPr>
        <p:spPr>
          <a:xfrm>
            <a:off x="727650" y="614225"/>
            <a:ext cx="7688700" cy="5352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Implementation</a:t>
            </a:r>
            <a:endParaRPr/>
          </a:p>
        </p:txBody>
      </p:sp>
      <p:sp>
        <p:nvSpPr>
          <p:cNvPr id="221" name="Shape 221"/>
          <p:cNvSpPr txBox="1"/>
          <p:nvPr>
            <p:ph idx="1" type="body"/>
          </p:nvPr>
        </p:nvSpPr>
        <p:spPr>
          <a:xfrm>
            <a:off x="727650" y="1362925"/>
            <a:ext cx="3648600" cy="2261100"/>
          </a:xfrm>
          <a:prstGeom prst="rect">
            <a:avLst/>
          </a:prstGeom>
        </p:spPr>
        <p:txBody>
          <a:bodyPr anchorCtr="0" anchor="t" bIns="91425" lIns="91425" spcFirstLastPara="1" rIns="91425" wrap="square" tIns="91425">
            <a:noAutofit/>
          </a:bodyPr>
          <a:lstStyle/>
          <a:p>
            <a:pPr indent="-317500" lvl="0" marL="457200" rtl="0">
              <a:spcBef>
                <a:spcPts val="0"/>
              </a:spcBef>
              <a:spcAft>
                <a:spcPts val="0"/>
              </a:spcAft>
              <a:buSzPts val="1400"/>
              <a:buChar char="●"/>
            </a:pPr>
            <a:r>
              <a:rPr lang="en" sz="1400"/>
              <a:t>On MongoDB</a:t>
            </a:r>
            <a:endParaRPr sz="1400"/>
          </a:p>
          <a:p>
            <a:pPr indent="-317500" lvl="0" marL="457200" rtl="0">
              <a:spcBef>
                <a:spcPts val="0"/>
              </a:spcBef>
              <a:spcAft>
                <a:spcPts val="0"/>
              </a:spcAft>
              <a:buSzPts val="1400"/>
              <a:buChar char="●"/>
            </a:pPr>
            <a:r>
              <a:rPr lang="en" sz="1400"/>
              <a:t>Insertions:</a:t>
            </a:r>
            <a:endParaRPr sz="1400"/>
          </a:p>
          <a:p>
            <a:pPr indent="-317500" lvl="1" marL="914400" rtl="0">
              <a:spcBef>
                <a:spcPts val="0"/>
              </a:spcBef>
              <a:spcAft>
                <a:spcPts val="0"/>
              </a:spcAft>
              <a:buSzPts val="1400"/>
              <a:buChar char="○"/>
            </a:pPr>
            <a:r>
              <a:rPr b="1" lang="en" sz="1400"/>
              <a:t>KeyGenerator</a:t>
            </a:r>
            <a:r>
              <a:rPr lang="en" sz="1400"/>
              <a:t> finds sift nodes to store geometry in; generate nodes’ keys</a:t>
            </a:r>
            <a:endParaRPr sz="1400"/>
          </a:p>
          <a:p>
            <a:pPr indent="-317500" lvl="1" marL="914400" rtl="0">
              <a:spcBef>
                <a:spcPts val="0"/>
              </a:spcBef>
              <a:spcAft>
                <a:spcPts val="0"/>
              </a:spcAft>
              <a:buSzPts val="1400"/>
              <a:buChar char="○"/>
            </a:pPr>
            <a:r>
              <a:rPr b="1" lang="en" sz="1400"/>
              <a:t>ShardManager</a:t>
            </a:r>
            <a:r>
              <a:rPr lang="en" sz="1400"/>
              <a:t> finds the partition that owns the node and sends it; also keeps record of items stored and where</a:t>
            </a:r>
            <a:endParaRPr sz="1400"/>
          </a:p>
          <a:p>
            <a:pPr indent="-317500" lvl="0" marL="457200" rtl="0">
              <a:spcBef>
                <a:spcPts val="0"/>
              </a:spcBef>
              <a:spcAft>
                <a:spcPts val="0"/>
              </a:spcAft>
              <a:buSzPts val="1400"/>
              <a:buChar char="●"/>
            </a:pPr>
            <a:r>
              <a:rPr lang="en" sz="1400"/>
              <a:t>Queries (</a:t>
            </a:r>
            <a:r>
              <a:rPr b="1" lang="en" sz="1400"/>
              <a:t>QueryPlanner</a:t>
            </a:r>
            <a:r>
              <a:rPr lang="en" sz="1400"/>
              <a:t>):</a:t>
            </a:r>
            <a:endParaRPr sz="1400"/>
          </a:p>
          <a:p>
            <a:pPr indent="-317500" lvl="1" marL="914400" rtl="0">
              <a:spcBef>
                <a:spcPts val="0"/>
              </a:spcBef>
              <a:spcAft>
                <a:spcPts val="0"/>
              </a:spcAft>
              <a:buSzPts val="1400"/>
              <a:buChar char="○"/>
            </a:pPr>
            <a:r>
              <a:rPr b="1" lang="en" sz="1400"/>
              <a:t>ShardManager</a:t>
            </a:r>
            <a:r>
              <a:rPr lang="en" sz="1400"/>
              <a:t> determines which partitions to contact</a:t>
            </a:r>
            <a:endParaRPr sz="1400"/>
          </a:p>
          <a:p>
            <a:pPr indent="-317500" lvl="1" marL="914400" rtl="0">
              <a:spcBef>
                <a:spcPts val="0"/>
              </a:spcBef>
              <a:spcAft>
                <a:spcPts val="0"/>
              </a:spcAft>
              <a:buSzPts val="1400"/>
              <a:buChar char="○"/>
            </a:pPr>
            <a:r>
              <a:rPr lang="en" sz="1400"/>
              <a:t>Use previously described query algorithm, fetch result from all candidate nodes</a:t>
            </a:r>
            <a:endParaRPr sz="1400"/>
          </a:p>
        </p:txBody>
      </p:sp>
      <p:sp>
        <p:nvSpPr>
          <p:cNvPr id="222" name="Shape 222"/>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pic>
        <p:nvPicPr>
          <p:cNvPr id="223" name="Shape 223"/>
          <p:cNvPicPr preferRelativeResize="0"/>
          <p:nvPr/>
        </p:nvPicPr>
        <p:blipFill>
          <a:blip r:embed="rId3">
            <a:alphaModFix/>
          </a:blip>
          <a:stretch>
            <a:fillRect/>
          </a:stretch>
        </p:blipFill>
        <p:spPr>
          <a:xfrm>
            <a:off x="4280435" y="1149425"/>
            <a:ext cx="4711166" cy="28924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7" name="Shape 227"/>
        <p:cNvGrpSpPr/>
        <p:nvPr/>
      </p:nvGrpSpPr>
      <p:grpSpPr>
        <a:xfrm>
          <a:off x="0" y="0"/>
          <a:ext cx="0" cy="0"/>
          <a:chOff x="0" y="0"/>
          <a:chExt cx="0" cy="0"/>
        </a:xfrm>
      </p:grpSpPr>
      <p:sp>
        <p:nvSpPr>
          <p:cNvPr id="228" name="Shape 228"/>
          <p:cNvSpPr txBox="1"/>
          <p:nvPr>
            <p:ph type="title"/>
          </p:nvPr>
        </p:nvSpPr>
        <p:spPr>
          <a:xfrm>
            <a:off x="727650" y="636575"/>
            <a:ext cx="7688700" cy="5352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Datasets used for experiments</a:t>
            </a:r>
            <a:endParaRPr/>
          </a:p>
        </p:txBody>
      </p:sp>
      <p:sp>
        <p:nvSpPr>
          <p:cNvPr id="229" name="Shape 229"/>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t/>
            </a:r>
            <a:endParaRPr/>
          </a:p>
        </p:txBody>
      </p:sp>
      <p:sp>
        <p:nvSpPr>
          <p:cNvPr id="230" name="Shape 230"/>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pic>
        <p:nvPicPr>
          <p:cNvPr id="231" name="Shape 231"/>
          <p:cNvPicPr preferRelativeResize="0"/>
          <p:nvPr/>
        </p:nvPicPr>
        <p:blipFill>
          <a:blip r:embed="rId3">
            <a:alphaModFix/>
          </a:blip>
          <a:stretch>
            <a:fillRect/>
          </a:stretch>
        </p:blipFill>
        <p:spPr>
          <a:xfrm>
            <a:off x="525550" y="1171774"/>
            <a:ext cx="7782349" cy="35857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5" name="Shape 235"/>
        <p:cNvGrpSpPr/>
        <p:nvPr/>
      </p:nvGrpSpPr>
      <p:grpSpPr>
        <a:xfrm>
          <a:off x="0" y="0"/>
          <a:ext cx="0" cy="0"/>
          <a:chOff x="0" y="0"/>
          <a:chExt cx="0" cy="0"/>
        </a:xfrm>
      </p:grpSpPr>
      <p:sp>
        <p:nvSpPr>
          <p:cNvPr id="236" name="Shape 236"/>
          <p:cNvSpPr txBox="1"/>
          <p:nvPr>
            <p:ph type="title"/>
          </p:nvPr>
        </p:nvSpPr>
        <p:spPr>
          <a:xfrm>
            <a:off x="1746975" y="390575"/>
            <a:ext cx="7688700" cy="5352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Single server: Insert and delete</a:t>
            </a:r>
            <a:endParaRPr/>
          </a:p>
        </p:txBody>
      </p:sp>
      <p:sp>
        <p:nvSpPr>
          <p:cNvPr id="237" name="Shape 237"/>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pic>
        <p:nvPicPr>
          <p:cNvPr id="238" name="Shape 238"/>
          <p:cNvPicPr preferRelativeResize="0"/>
          <p:nvPr/>
        </p:nvPicPr>
        <p:blipFill>
          <a:blip r:embed="rId3">
            <a:alphaModFix/>
          </a:blip>
          <a:stretch>
            <a:fillRect/>
          </a:stretch>
        </p:blipFill>
        <p:spPr>
          <a:xfrm>
            <a:off x="729450" y="1127050"/>
            <a:ext cx="2775675" cy="3567675"/>
          </a:xfrm>
          <a:prstGeom prst="rect">
            <a:avLst/>
          </a:prstGeom>
          <a:noFill/>
          <a:ln>
            <a:noFill/>
          </a:ln>
        </p:spPr>
      </p:pic>
      <p:sp>
        <p:nvSpPr>
          <p:cNvPr id="239" name="Shape 239"/>
          <p:cNvSpPr/>
          <p:nvPr/>
        </p:nvSpPr>
        <p:spPr>
          <a:xfrm>
            <a:off x="1207600" y="2949500"/>
            <a:ext cx="872100" cy="290700"/>
          </a:xfrm>
          <a:prstGeom prst="rect">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rPr lang="en" sz="1000"/>
              <a:t>Object partitioning</a:t>
            </a:r>
            <a:endParaRPr sz="1000"/>
          </a:p>
        </p:txBody>
      </p:sp>
      <p:sp>
        <p:nvSpPr>
          <p:cNvPr id="240" name="Shape 240"/>
          <p:cNvSpPr/>
          <p:nvPr/>
        </p:nvSpPr>
        <p:spPr>
          <a:xfrm>
            <a:off x="2191525" y="2949500"/>
            <a:ext cx="1252200" cy="163500"/>
          </a:xfrm>
          <a:prstGeom prst="rect">
            <a:avLst/>
          </a:prstGeom>
          <a:solidFill>
            <a:srgbClr val="E6B8A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spcBef>
                <a:spcPts val="0"/>
              </a:spcBef>
              <a:spcAft>
                <a:spcPts val="0"/>
              </a:spcAft>
              <a:buNone/>
            </a:pPr>
            <a:r>
              <a:rPr lang="en" sz="1000"/>
              <a:t>Space partitioning</a:t>
            </a:r>
            <a:endParaRPr sz="1000"/>
          </a:p>
        </p:txBody>
      </p:sp>
      <p:sp>
        <p:nvSpPr>
          <p:cNvPr id="241" name="Shape 241"/>
          <p:cNvSpPr/>
          <p:nvPr/>
        </p:nvSpPr>
        <p:spPr>
          <a:xfrm>
            <a:off x="1746975" y="925775"/>
            <a:ext cx="1037100" cy="290700"/>
          </a:xfrm>
          <a:prstGeom prst="rect">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spcBef>
                <a:spcPts val="0"/>
              </a:spcBef>
              <a:spcAft>
                <a:spcPts val="0"/>
              </a:spcAft>
              <a:buNone/>
            </a:pPr>
            <a:r>
              <a:rPr lang="en" sz="1000"/>
              <a:t>10 landmarks</a:t>
            </a:r>
            <a:endParaRPr sz="1000"/>
          </a:p>
        </p:txBody>
      </p:sp>
      <p:sp>
        <p:nvSpPr>
          <p:cNvPr id="242" name="Shape 242"/>
          <p:cNvSpPr/>
          <p:nvPr/>
        </p:nvSpPr>
        <p:spPr>
          <a:xfrm>
            <a:off x="340050" y="1927975"/>
            <a:ext cx="389400" cy="290700"/>
          </a:xfrm>
          <a:prstGeom prst="rect">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spcBef>
                <a:spcPts val="0"/>
              </a:spcBef>
              <a:spcAft>
                <a:spcPts val="0"/>
              </a:spcAft>
              <a:buNone/>
            </a:pPr>
            <a:r>
              <a:rPr lang="en" sz="1000"/>
              <a:t>avg</a:t>
            </a:r>
            <a:endParaRPr sz="1000"/>
          </a:p>
        </p:txBody>
      </p:sp>
      <p:pic>
        <p:nvPicPr>
          <p:cNvPr id="243" name="Shape 243"/>
          <p:cNvPicPr preferRelativeResize="0"/>
          <p:nvPr/>
        </p:nvPicPr>
        <p:blipFill>
          <a:blip r:embed="rId4">
            <a:alphaModFix/>
          </a:blip>
          <a:stretch>
            <a:fillRect/>
          </a:stretch>
        </p:blipFill>
        <p:spPr>
          <a:xfrm>
            <a:off x="5021675" y="1150525"/>
            <a:ext cx="2775675" cy="3520729"/>
          </a:xfrm>
          <a:prstGeom prst="rect">
            <a:avLst/>
          </a:prstGeom>
          <a:noFill/>
          <a:ln>
            <a:noFill/>
          </a:ln>
        </p:spPr>
      </p:pic>
      <p:sp>
        <p:nvSpPr>
          <p:cNvPr id="244" name="Shape 244"/>
          <p:cNvSpPr/>
          <p:nvPr/>
        </p:nvSpPr>
        <p:spPr>
          <a:xfrm>
            <a:off x="6159550" y="925775"/>
            <a:ext cx="1037100" cy="290700"/>
          </a:xfrm>
          <a:prstGeom prst="rect">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spcBef>
                <a:spcPts val="0"/>
              </a:spcBef>
              <a:spcAft>
                <a:spcPts val="0"/>
              </a:spcAft>
              <a:buNone/>
            </a:pPr>
            <a:r>
              <a:rPr lang="en" sz="1000"/>
              <a:t>1m landmarks</a:t>
            </a:r>
            <a:endParaRPr sz="1000"/>
          </a:p>
        </p:txBody>
      </p:sp>
      <p:sp>
        <p:nvSpPr>
          <p:cNvPr id="245" name="Shape 245"/>
          <p:cNvSpPr/>
          <p:nvPr/>
        </p:nvSpPr>
        <p:spPr>
          <a:xfrm>
            <a:off x="7592250" y="2158623"/>
            <a:ext cx="1252200" cy="1366500"/>
          </a:xfrm>
          <a:prstGeom prst="roundRect">
            <a:avLst>
              <a:gd fmla="val 16667" name="adj"/>
            </a:avLst>
          </a:prstGeom>
          <a:solidFill>
            <a:srgbClr val="D9D2E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rPr lang="en" sz="1000"/>
              <a:t>Less replications per geometry in SIFT == lower size &amp; overhead</a:t>
            </a:r>
            <a:endParaRPr sz="1000"/>
          </a:p>
          <a:p>
            <a:pPr indent="0" lvl="0" marL="0">
              <a:spcBef>
                <a:spcPts val="0"/>
              </a:spcBef>
              <a:spcAft>
                <a:spcPts val="0"/>
              </a:spcAft>
              <a:buNone/>
            </a:pPr>
            <a:r>
              <a:t/>
            </a:r>
            <a:endParaRPr sz="1000"/>
          </a:p>
          <a:p>
            <a:pPr indent="0" lvl="0" marL="0">
              <a:spcBef>
                <a:spcPts val="0"/>
              </a:spcBef>
              <a:spcAft>
                <a:spcPts val="0"/>
              </a:spcAft>
              <a:buNone/>
            </a:pPr>
            <a:r>
              <a:rPr lang="en" sz="1000"/>
              <a:t>Quadtrees replicate geometry too much</a:t>
            </a:r>
            <a:endParaRPr sz="1000"/>
          </a:p>
        </p:txBody>
      </p:sp>
      <p:sp>
        <p:nvSpPr>
          <p:cNvPr id="246" name="Shape 246"/>
          <p:cNvSpPr/>
          <p:nvPr/>
        </p:nvSpPr>
        <p:spPr>
          <a:xfrm>
            <a:off x="4562525" y="1867925"/>
            <a:ext cx="389400" cy="290700"/>
          </a:xfrm>
          <a:prstGeom prst="rect">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spcBef>
                <a:spcPts val="0"/>
              </a:spcBef>
              <a:spcAft>
                <a:spcPts val="0"/>
              </a:spcAft>
              <a:buNone/>
            </a:pPr>
            <a:r>
              <a:rPr lang="en" sz="1000"/>
              <a:t>avg</a:t>
            </a:r>
            <a:endParaRPr sz="10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0" name="Shape 250"/>
        <p:cNvGrpSpPr/>
        <p:nvPr/>
      </p:nvGrpSpPr>
      <p:grpSpPr>
        <a:xfrm>
          <a:off x="0" y="0"/>
          <a:ext cx="0" cy="0"/>
          <a:chOff x="0" y="0"/>
          <a:chExt cx="0" cy="0"/>
        </a:xfrm>
      </p:grpSpPr>
      <p:sp>
        <p:nvSpPr>
          <p:cNvPr id="251" name="Shape 251"/>
          <p:cNvSpPr txBox="1"/>
          <p:nvPr>
            <p:ph type="title"/>
          </p:nvPr>
        </p:nvSpPr>
        <p:spPr>
          <a:xfrm>
            <a:off x="727650" y="625400"/>
            <a:ext cx="7688700" cy="5352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Single server: Query latency</a:t>
            </a:r>
            <a:endParaRPr/>
          </a:p>
        </p:txBody>
      </p:sp>
      <p:sp>
        <p:nvSpPr>
          <p:cNvPr id="252" name="Shape 252"/>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t/>
            </a:r>
            <a:endParaRPr/>
          </a:p>
        </p:txBody>
      </p:sp>
      <p:sp>
        <p:nvSpPr>
          <p:cNvPr id="253" name="Shape 253"/>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pic>
        <p:nvPicPr>
          <p:cNvPr id="254" name="Shape 254"/>
          <p:cNvPicPr preferRelativeResize="0"/>
          <p:nvPr/>
        </p:nvPicPr>
        <p:blipFill>
          <a:blip r:embed="rId3">
            <a:alphaModFix/>
          </a:blip>
          <a:stretch>
            <a:fillRect/>
          </a:stretch>
        </p:blipFill>
        <p:spPr>
          <a:xfrm>
            <a:off x="2227600" y="1587238"/>
            <a:ext cx="4286250" cy="2752725"/>
          </a:xfrm>
          <a:prstGeom prst="rect">
            <a:avLst/>
          </a:prstGeom>
          <a:noFill/>
          <a:ln>
            <a:noFill/>
          </a:ln>
        </p:spPr>
      </p:pic>
      <p:sp>
        <p:nvSpPr>
          <p:cNvPr id="255" name="Shape 255"/>
          <p:cNvSpPr/>
          <p:nvPr/>
        </p:nvSpPr>
        <p:spPr>
          <a:xfrm>
            <a:off x="6899000" y="1888498"/>
            <a:ext cx="1252200" cy="1366500"/>
          </a:xfrm>
          <a:prstGeom prst="roundRect">
            <a:avLst>
              <a:gd fmla="val 16667" name="adj"/>
            </a:avLst>
          </a:prstGeom>
          <a:solidFill>
            <a:srgbClr val="D9D2E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spcBef>
                <a:spcPts val="0"/>
              </a:spcBef>
              <a:spcAft>
                <a:spcPts val="0"/>
              </a:spcAft>
              <a:buNone/>
            </a:pPr>
            <a:r>
              <a:rPr lang="en" sz="1000"/>
              <a:t>Less index scanned == small reductions</a:t>
            </a:r>
            <a:endParaRPr sz="1000"/>
          </a:p>
        </p:txBody>
      </p:sp>
      <p:sp>
        <p:nvSpPr>
          <p:cNvPr id="256" name="Shape 256"/>
          <p:cNvSpPr/>
          <p:nvPr/>
        </p:nvSpPr>
        <p:spPr>
          <a:xfrm>
            <a:off x="4055250" y="1395400"/>
            <a:ext cx="1037100" cy="290700"/>
          </a:xfrm>
          <a:prstGeom prst="rect">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spcBef>
                <a:spcPts val="0"/>
              </a:spcBef>
              <a:spcAft>
                <a:spcPts val="0"/>
              </a:spcAft>
              <a:buNone/>
            </a:pPr>
            <a:r>
              <a:rPr lang="en" sz="1000"/>
              <a:t>100k queries</a:t>
            </a:r>
            <a:endParaRPr sz="10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0" name="Shape 260"/>
        <p:cNvGrpSpPr/>
        <p:nvPr/>
      </p:nvGrpSpPr>
      <p:grpSpPr>
        <a:xfrm>
          <a:off x="0" y="0"/>
          <a:ext cx="0" cy="0"/>
          <a:chOff x="0" y="0"/>
          <a:chExt cx="0" cy="0"/>
        </a:xfrm>
      </p:grpSpPr>
      <p:sp>
        <p:nvSpPr>
          <p:cNvPr id="261" name="Shape 261"/>
          <p:cNvSpPr txBox="1"/>
          <p:nvPr>
            <p:ph type="title"/>
          </p:nvPr>
        </p:nvSpPr>
        <p:spPr>
          <a:xfrm>
            <a:off x="847600" y="535950"/>
            <a:ext cx="7688700" cy="5352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Cluster performance: taxi trips &amp; cellular data</a:t>
            </a:r>
            <a:endParaRPr/>
          </a:p>
        </p:txBody>
      </p:sp>
      <p:sp>
        <p:nvSpPr>
          <p:cNvPr id="262" name="Shape 262"/>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t/>
            </a:r>
            <a:endParaRPr/>
          </a:p>
        </p:txBody>
      </p:sp>
      <p:sp>
        <p:nvSpPr>
          <p:cNvPr id="263" name="Shape 263"/>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
        <p:nvSpPr>
          <p:cNvPr id="264" name="Shape 264"/>
          <p:cNvSpPr/>
          <p:nvPr/>
        </p:nvSpPr>
        <p:spPr>
          <a:xfrm>
            <a:off x="5754850" y="3475175"/>
            <a:ext cx="2508300" cy="320400"/>
          </a:xfrm>
          <a:prstGeom prst="rect">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spcBef>
                <a:spcPts val="0"/>
              </a:spcBef>
              <a:spcAft>
                <a:spcPts val="0"/>
              </a:spcAft>
              <a:buNone/>
            </a:pPr>
            <a:r>
              <a:rPr lang="en" sz="1000"/>
              <a:t>Data streamed and queried alternately</a:t>
            </a:r>
            <a:endParaRPr sz="1000"/>
          </a:p>
        </p:txBody>
      </p:sp>
      <p:pic>
        <p:nvPicPr>
          <p:cNvPr id="265" name="Shape 265"/>
          <p:cNvPicPr preferRelativeResize="0"/>
          <p:nvPr/>
        </p:nvPicPr>
        <p:blipFill>
          <a:blip r:embed="rId3">
            <a:alphaModFix/>
          </a:blip>
          <a:stretch>
            <a:fillRect/>
          </a:stretch>
        </p:blipFill>
        <p:spPr>
          <a:xfrm>
            <a:off x="923925" y="1443100"/>
            <a:ext cx="7494225" cy="3700350"/>
          </a:xfrm>
          <a:prstGeom prst="rect">
            <a:avLst/>
          </a:prstGeom>
          <a:noFill/>
          <a:ln>
            <a:noFill/>
          </a:ln>
        </p:spPr>
      </p:pic>
      <p:cxnSp>
        <p:nvCxnSpPr>
          <p:cNvPr id="266" name="Shape 266"/>
          <p:cNvCxnSpPr/>
          <p:nvPr/>
        </p:nvCxnSpPr>
        <p:spPr>
          <a:xfrm flipH="1">
            <a:off x="7771150" y="1945575"/>
            <a:ext cx="492000" cy="156600"/>
          </a:xfrm>
          <a:prstGeom prst="straightConnector1">
            <a:avLst/>
          </a:prstGeom>
          <a:noFill/>
          <a:ln cap="flat" cmpd="sng" w="9525">
            <a:solidFill>
              <a:srgbClr val="FF0000"/>
            </a:solidFill>
            <a:prstDash val="solid"/>
            <a:round/>
            <a:headEnd len="med" w="med" type="none"/>
            <a:tailEnd len="med" w="med" type="triangle"/>
          </a:ln>
        </p:spPr>
      </p:cxnSp>
      <p:cxnSp>
        <p:nvCxnSpPr>
          <p:cNvPr id="267" name="Shape 267"/>
          <p:cNvCxnSpPr/>
          <p:nvPr/>
        </p:nvCxnSpPr>
        <p:spPr>
          <a:xfrm flipH="1" rot="10800000">
            <a:off x="1006350" y="4339975"/>
            <a:ext cx="478500" cy="395400"/>
          </a:xfrm>
          <a:prstGeom prst="straightConnector1">
            <a:avLst/>
          </a:prstGeom>
          <a:noFill/>
          <a:ln cap="flat" cmpd="sng" w="9525">
            <a:solidFill>
              <a:srgbClr val="FF0000"/>
            </a:solidFill>
            <a:prstDash val="solid"/>
            <a:round/>
            <a:headEnd len="med" w="med" type="none"/>
            <a:tailEnd len="med" w="med" type="triangle"/>
          </a:ln>
        </p:spPr>
      </p:cxnSp>
      <p:sp>
        <p:nvSpPr>
          <p:cNvPr id="268" name="Shape 268"/>
          <p:cNvSpPr/>
          <p:nvPr/>
        </p:nvSpPr>
        <p:spPr>
          <a:xfrm>
            <a:off x="793900" y="1138625"/>
            <a:ext cx="7742400" cy="237000"/>
          </a:xfrm>
          <a:prstGeom prst="rect">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t>Data streamed and queried alternately</a:t>
            </a:r>
            <a:endParaRPr sz="1000"/>
          </a:p>
        </p:txBody>
      </p:sp>
      <p:sp>
        <p:nvSpPr>
          <p:cNvPr id="269" name="Shape 269"/>
          <p:cNvSpPr/>
          <p:nvPr/>
        </p:nvSpPr>
        <p:spPr>
          <a:xfrm>
            <a:off x="6764825" y="3374525"/>
            <a:ext cx="864900" cy="237000"/>
          </a:xfrm>
          <a:prstGeom prst="rect">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spcBef>
                <a:spcPts val="0"/>
              </a:spcBef>
              <a:spcAft>
                <a:spcPts val="0"/>
              </a:spcAft>
              <a:buNone/>
            </a:pPr>
            <a:r>
              <a:rPr lang="en" sz="1000"/>
              <a:t>SIFT only</a:t>
            </a:r>
            <a:endParaRPr sz="1000"/>
          </a:p>
        </p:txBody>
      </p:sp>
      <p:sp>
        <p:nvSpPr>
          <p:cNvPr id="270" name="Shape 270"/>
          <p:cNvSpPr/>
          <p:nvPr/>
        </p:nvSpPr>
        <p:spPr>
          <a:xfrm>
            <a:off x="7871775" y="3883375"/>
            <a:ext cx="928200" cy="456600"/>
          </a:xfrm>
          <a:prstGeom prst="roundRect">
            <a:avLst>
              <a:gd fmla="val 16667" name="adj"/>
            </a:avLst>
          </a:prstGeom>
          <a:solidFill>
            <a:srgbClr val="D9D2E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spcBef>
                <a:spcPts val="0"/>
              </a:spcBef>
              <a:spcAft>
                <a:spcPts val="0"/>
              </a:spcAft>
              <a:buNone/>
            </a:pPr>
            <a:r>
              <a:rPr lang="en" sz="1000"/>
              <a:t>Avg slowly rises! Good balance</a:t>
            </a:r>
            <a:endParaRPr sz="1000"/>
          </a:p>
        </p:txBody>
      </p:sp>
      <p:sp>
        <p:nvSpPr>
          <p:cNvPr id="271" name="Shape 271"/>
          <p:cNvSpPr/>
          <p:nvPr/>
        </p:nvSpPr>
        <p:spPr>
          <a:xfrm>
            <a:off x="8323000" y="1708575"/>
            <a:ext cx="700500" cy="237000"/>
          </a:xfrm>
          <a:prstGeom prst="roundRect">
            <a:avLst>
              <a:gd fmla="val 16667" name="adj"/>
            </a:avLst>
          </a:prstGeom>
          <a:solidFill>
            <a:srgbClr val="D9D2E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spcBef>
                <a:spcPts val="0"/>
              </a:spcBef>
              <a:spcAft>
                <a:spcPts val="0"/>
              </a:spcAft>
              <a:buNone/>
            </a:pPr>
            <a:r>
              <a:rPr lang="en" sz="1000"/>
              <a:t>constant</a:t>
            </a:r>
            <a:endParaRPr sz="1000"/>
          </a:p>
        </p:txBody>
      </p:sp>
      <p:sp>
        <p:nvSpPr>
          <p:cNvPr id="272" name="Shape 272"/>
          <p:cNvSpPr/>
          <p:nvPr/>
        </p:nvSpPr>
        <p:spPr>
          <a:xfrm>
            <a:off x="2638850" y="1598950"/>
            <a:ext cx="123000" cy="7155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73" name="Shape 273"/>
          <p:cNvSpPr/>
          <p:nvPr/>
        </p:nvSpPr>
        <p:spPr>
          <a:xfrm>
            <a:off x="5105825" y="1538900"/>
            <a:ext cx="123000" cy="8652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7" name="Shape 277"/>
        <p:cNvGrpSpPr/>
        <p:nvPr/>
      </p:nvGrpSpPr>
      <p:grpSpPr>
        <a:xfrm>
          <a:off x="0" y="0"/>
          <a:ext cx="0" cy="0"/>
          <a:chOff x="0" y="0"/>
          <a:chExt cx="0" cy="0"/>
        </a:xfrm>
      </p:grpSpPr>
      <p:sp>
        <p:nvSpPr>
          <p:cNvPr id="278" name="Shape 278"/>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Review of performance</a:t>
            </a:r>
            <a:endParaRPr/>
          </a:p>
        </p:txBody>
      </p:sp>
      <p:sp>
        <p:nvSpPr>
          <p:cNvPr id="279" name="Shape 279"/>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323850" lvl="0" marL="457200" rtl="0">
              <a:spcBef>
                <a:spcPts val="0"/>
              </a:spcBef>
              <a:spcAft>
                <a:spcPts val="0"/>
              </a:spcAft>
              <a:buSzPts val="1500"/>
              <a:buChar char="●"/>
            </a:pPr>
            <a:r>
              <a:rPr lang="en" sz="1500"/>
              <a:t>Single machine</a:t>
            </a:r>
            <a:endParaRPr sz="1500"/>
          </a:p>
          <a:p>
            <a:pPr indent="-323850" lvl="1" marL="914400" rtl="0">
              <a:spcBef>
                <a:spcPts val="0"/>
              </a:spcBef>
              <a:spcAft>
                <a:spcPts val="0"/>
              </a:spcAft>
              <a:buSzPts val="1500"/>
              <a:buChar char="○"/>
            </a:pPr>
            <a:r>
              <a:rPr lang="en" sz="1500"/>
              <a:t>SIFT outperforms PostGIS ingestion by 5.18x</a:t>
            </a:r>
            <a:endParaRPr sz="1500"/>
          </a:p>
          <a:p>
            <a:pPr indent="-323850" lvl="1" marL="914400" rtl="0">
              <a:spcBef>
                <a:spcPts val="0"/>
              </a:spcBef>
              <a:spcAft>
                <a:spcPts val="0"/>
              </a:spcAft>
              <a:buSzPts val="1500"/>
              <a:buChar char="○"/>
            </a:pPr>
            <a:r>
              <a:rPr lang="en" sz="1500"/>
              <a:t>Against MongoDB, SIFT reduces index time by 4x, index size by 33%, query latency by 30%</a:t>
            </a:r>
            <a:endParaRPr sz="1500"/>
          </a:p>
          <a:p>
            <a:pPr indent="-323850" lvl="0" marL="457200" rtl="0">
              <a:spcBef>
                <a:spcPts val="0"/>
              </a:spcBef>
              <a:spcAft>
                <a:spcPts val="0"/>
              </a:spcAft>
              <a:buSzPts val="1500"/>
              <a:buChar char="●"/>
            </a:pPr>
            <a:r>
              <a:rPr lang="en" sz="1500"/>
              <a:t>20 node EC2 cluster, 30.5GB memory</a:t>
            </a:r>
            <a:endParaRPr sz="1500"/>
          </a:p>
          <a:p>
            <a:pPr indent="-323850" lvl="1" marL="914400" rtl="0">
              <a:spcBef>
                <a:spcPts val="0"/>
              </a:spcBef>
              <a:spcAft>
                <a:spcPts val="0"/>
              </a:spcAft>
              <a:buSzPts val="1500"/>
              <a:buChar char="○"/>
            </a:pPr>
            <a:r>
              <a:rPr lang="en" sz="1500"/>
              <a:t>More improvement against MongoDB</a:t>
            </a:r>
            <a:endParaRPr sz="1500"/>
          </a:p>
          <a:p>
            <a:pPr indent="-323850" lvl="1" marL="914400" rtl="0">
              <a:spcBef>
                <a:spcPts val="0"/>
              </a:spcBef>
              <a:spcAft>
                <a:spcPts val="0"/>
              </a:spcAft>
              <a:buSzPts val="1500"/>
              <a:buChar char="○"/>
            </a:pPr>
            <a:r>
              <a:rPr lang="en" sz="1500"/>
              <a:t>Reduce index by 2x-8x, reduce index size by 3x, reduce query latency by 2x</a:t>
            </a:r>
            <a:endParaRPr sz="1500"/>
          </a:p>
          <a:p>
            <a:pPr indent="-323850" lvl="1" marL="914400" rtl="0">
              <a:spcBef>
                <a:spcPts val="0"/>
              </a:spcBef>
              <a:spcAft>
                <a:spcPts val="0"/>
              </a:spcAft>
              <a:buSzPts val="1500"/>
              <a:buChar char="○"/>
            </a:pPr>
            <a:r>
              <a:rPr lang="en" sz="1500"/>
              <a:t>Well-balanced: with 1.5b objects, avg chunks/partition is 176.8, std of chunks is 4.75</a:t>
            </a:r>
            <a:endParaRPr sz="1500"/>
          </a:p>
        </p:txBody>
      </p:sp>
      <p:sp>
        <p:nvSpPr>
          <p:cNvPr id="280" name="Shape 280"/>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4" name="Shape 284"/>
        <p:cNvGrpSpPr/>
        <p:nvPr/>
      </p:nvGrpSpPr>
      <p:grpSpPr>
        <a:xfrm>
          <a:off x="0" y="0"/>
          <a:ext cx="0" cy="0"/>
          <a:chOff x="0" y="0"/>
          <a:chExt cx="0" cy="0"/>
        </a:xfrm>
      </p:grpSpPr>
      <p:sp>
        <p:nvSpPr>
          <p:cNvPr id="285" name="Shape 285"/>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Thoughts</a:t>
            </a:r>
            <a:endParaRPr/>
          </a:p>
        </p:txBody>
      </p:sp>
      <p:sp>
        <p:nvSpPr>
          <p:cNvPr id="286" name="Shape 286"/>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330200" lvl="0" marL="457200" rtl="0">
              <a:spcBef>
                <a:spcPts val="0"/>
              </a:spcBef>
              <a:spcAft>
                <a:spcPts val="0"/>
              </a:spcAft>
              <a:buSzPts val="1600"/>
              <a:buAutoNum type="arabicPeriod"/>
            </a:pPr>
            <a:r>
              <a:rPr lang="en" sz="1600"/>
              <a:t>Didn’t test query latency or stress of Postgres, but why not?</a:t>
            </a:r>
            <a:endParaRPr sz="1600"/>
          </a:p>
          <a:p>
            <a:pPr indent="-330200" lvl="0" marL="457200" rtl="0">
              <a:spcBef>
                <a:spcPts val="0"/>
              </a:spcBef>
              <a:spcAft>
                <a:spcPts val="0"/>
              </a:spcAft>
              <a:buSzPts val="1600"/>
              <a:buAutoNum type="arabicPeriod"/>
            </a:pPr>
            <a:r>
              <a:rPr lang="en" sz="1600"/>
              <a:t>They talk about using many multi-dimensional trees, but it is poorly explained: which object goes into which tree and why? Would have to dig into implementation code.</a:t>
            </a:r>
            <a:endParaRPr sz="1600"/>
          </a:p>
        </p:txBody>
      </p:sp>
      <p:sp>
        <p:nvSpPr>
          <p:cNvPr id="287" name="Shape 287"/>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1" name="Shape 291"/>
        <p:cNvGrpSpPr/>
        <p:nvPr/>
      </p:nvGrpSpPr>
      <p:grpSpPr>
        <a:xfrm>
          <a:off x="0" y="0"/>
          <a:ext cx="0" cy="0"/>
          <a:chOff x="0" y="0"/>
          <a:chExt cx="0" cy="0"/>
        </a:xfrm>
      </p:grpSpPr>
      <p:sp>
        <p:nvSpPr>
          <p:cNvPr id="292" name="Shape 292"/>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Criticisms</a:t>
            </a:r>
            <a:endParaRPr/>
          </a:p>
          <a:p>
            <a:pPr indent="0" lvl="0" marL="0">
              <a:spcBef>
                <a:spcPts val="0"/>
              </a:spcBef>
              <a:spcAft>
                <a:spcPts val="0"/>
              </a:spcAft>
              <a:buNone/>
            </a:pPr>
            <a:r>
              <a:t/>
            </a:r>
            <a:endParaRPr/>
          </a:p>
        </p:txBody>
      </p:sp>
      <p:sp>
        <p:nvSpPr>
          <p:cNvPr id="293" name="Shape 293"/>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330200" lvl="0" marL="457200" rtl="0">
              <a:spcBef>
                <a:spcPts val="0"/>
              </a:spcBef>
              <a:spcAft>
                <a:spcPts val="0"/>
              </a:spcAft>
              <a:buSzPts val="1600"/>
              <a:buChar char="●"/>
            </a:pPr>
            <a:r>
              <a:rPr lang="en" sz="1600"/>
              <a:t>Add an experiment for sudden stress, A.K.A. time skew? (They claim to have time skew support)</a:t>
            </a:r>
            <a:endParaRPr sz="1600"/>
          </a:p>
          <a:p>
            <a:pPr indent="-330200" lvl="0" marL="457200" rtl="0">
              <a:spcBef>
                <a:spcPts val="0"/>
              </a:spcBef>
              <a:spcAft>
                <a:spcPts val="0"/>
              </a:spcAft>
              <a:buSzPts val="1600"/>
              <a:buChar char="●"/>
            </a:pPr>
            <a:r>
              <a:rPr lang="en" sz="1600"/>
              <a:t>Very little computational complexity analysis considering they created a new data structure and index!</a:t>
            </a:r>
            <a:endParaRPr sz="1600"/>
          </a:p>
          <a:p>
            <a:pPr indent="-330200" lvl="1" marL="914400">
              <a:spcBef>
                <a:spcPts val="0"/>
              </a:spcBef>
              <a:spcAft>
                <a:spcPts val="0"/>
              </a:spcAft>
              <a:buSzPts val="1600"/>
              <a:buChar char="○"/>
            </a:pPr>
            <a:r>
              <a:rPr lang="en" sz="1600"/>
              <a:t>There is only one analysis on how many replicated nodes there can be</a:t>
            </a:r>
            <a:endParaRPr baseline="30000" sz="1600"/>
          </a:p>
        </p:txBody>
      </p:sp>
      <p:sp>
        <p:nvSpPr>
          <p:cNvPr id="294" name="Shape 294"/>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2" name="Shape 92"/>
        <p:cNvGrpSpPr/>
        <p:nvPr/>
      </p:nvGrpSpPr>
      <p:grpSpPr>
        <a:xfrm>
          <a:off x="0" y="0"/>
          <a:ext cx="0" cy="0"/>
          <a:chOff x="0" y="0"/>
          <a:chExt cx="0" cy="0"/>
        </a:xfrm>
      </p:grpSpPr>
      <p:sp>
        <p:nvSpPr>
          <p:cNvPr id="93" name="Shape 93"/>
          <p:cNvSpPr txBox="1"/>
          <p:nvPr>
            <p:ph type="title"/>
          </p:nvPr>
        </p:nvSpPr>
        <p:spPr>
          <a:xfrm>
            <a:off x="729450" y="1322450"/>
            <a:ext cx="7688400" cy="15186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A Scalable Distributed Spatial Index for the Internet-of-Things</a:t>
            </a:r>
            <a:endParaRPr/>
          </a:p>
          <a:p>
            <a:pPr indent="0" lvl="0" marL="0">
              <a:spcBef>
                <a:spcPts val="0"/>
              </a:spcBef>
              <a:spcAft>
                <a:spcPts val="0"/>
              </a:spcAft>
              <a:buNone/>
            </a:pPr>
            <a:r>
              <a:rPr lang="en" sz="1200"/>
              <a:t>Anand Padmanabha Iyer, Ion Stoica, 2017.</a:t>
            </a:r>
            <a:endParaRPr sz="1200"/>
          </a:p>
          <a:p>
            <a:pPr indent="0" lvl="0" marL="0">
              <a:spcBef>
                <a:spcPts val="0"/>
              </a:spcBef>
              <a:spcAft>
                <a:spcPts val="0"/>
              </a:spcAft>
              <a:buNone/>
            </a:pPr>
            <a:r>
              <a:t/>
            </a:r>
            <a:endParaRPr sz="1200"/>
          </a:p>
          <a:p>
            <a:pPr indent="0" lvl="0" marL="0">
              <a:spcBef>
                <a:spcPts val="0"/>
              </a:spcBef>
              <a:spcAft>
                <a:spcPts val="0"/>
              </a:spcAft>
              <a:buNone/>
            </a:pPr>
            <a:r>
              <a:rPr lang="en" sz="1200"/>
              <a:t>Presenter: Sarah Schieferstein</a:t>
            </a:r>
            <a:endParaRPr sz="1200"/>
          </a:p>
        </p:txBody>
      </p:sp>
      <p:sp>
        <p:nvSpPr>
          <p:cNvPr id="94" name="Shape 94"/>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8" name="Shape 298"/>
        <p:cNvGrpSpPr/>
        <p:nvPr/>
      </p:nvGrpSpPr>
      <p:grpSpPr>
        <a:xfrm>
          <a:off x="0" y="0"/>
          <a:ext cx="0" cy="0"/>
          <a:chOff x="0" y="0"/>
          <a:chExt cx="0" cy="0"/>
        </a:xfrm>
      </p:grpSpPr>
      <p:sp>
        <p:nvSpPr>
          <p:cNvPr id="299" name="Shape 299"/>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Takeaways</a:t>
            </a:r>
            <a:endParaRPr/>
          </a:p>
          <a:p>
            <a:pPr indent="0" lvl="0" marL="0" rtl="0">
              <a:spcBef>
                <a:spcPts val="0"/>
              </a:spcBef>
              <a:spcAft>
                <a:spcPts val="0"/>
              </a:spcAft>
              <a:buNone/>
            </a:pPr>
            <a:r>
              <a:t/>
            </a:r>
            <a:endParaRPr/>
          </a:p>
        </p:txBody>
      </p:sp>
      <p:sp>
        <p:nvSpPr>
          <p:cNvPr id="300" name="Shape 300"/>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330200" lvl="0" marL="457200" marR="0" rtl="0" algn="l">
              <a:lnSpc>
                <a:spcPct val="115000"/>
              </a:lnSpc>
              <a:spcBef>
                <a:spcPts val="0"/>
              </a:spcBef>
              <a:spcAft>
                <a:spcPts val="0"/>
              </a:spcAft>
              <a:buClr>
                <a:schemeClr val="accent1"/>
              </a:buClr>
              <a:buSzPts val="1600"/>
              <a:buFont typeface="Lato"/>
              <a:buChar char="●"/>
            </a:pPr>
            <a:r>
              <a:rPr lang="en" sz="1600"/>
              <a:t>IoT needs a new index, and SIFT solves it by providing:</a:t>
            </a:r>
            <a:endParaRPr sz="1600"/>
          </a:p>
          <a:p>
            <a:pPr indent="-330200" lvl="1" marL="914400" marR="0" rtl="0" algn="l">
              <a:lnSpc>
                <a:spcPct val="115000"/>
              </a:lnSpc>
              <a:spcBef>
                <a:spcPts val="0"/>
              </a:spcBef>
              <a:spcAft>
                <a:spcPts val="0"/>
              </a:spcAft>
              <a:buSzPts val="1600"/>
              <a:buChar char="○"/>
            </a:pPr>
            <a:r>
              <a:rPr lang="en" sz="1600"/>
              <a:t>Fast ingestion: unbalanced data structure, lazy node creation</a:t>
            </a:r>
            <a:endParaRPr sz="1600"/>
          </a:p>
          <a:p>
            <a:pPr indent="-330200" lvl="1" marL="914400" marR="0" rtl="0" algn="l">
              <a:lnSpc>
                <a:spcPct val="115000"/>
              </a:lnSpc>
              <a:spcBef>
                <a:spcPts val="0"/>
              </a:spcBef>
              <a:spcAft>
                <a:spcPts val="0"/>
              </a:spcAft>
              <a:buSzPts val="1600"/>
              <a:buChar char="○"/>
            </a:pPr>
            <a:r>
              <a:rPr lang="en" sz="1600"/>
              <a:t>Spatial queries: stores nodes nearby in the index and cluster</a:t>
            </a:r>
            <a:endParaRPr sz="1600"/>
          </a:p>
          <a:p>
            <a:pPr indent="-330200" lvl="1" marL="914400" marR="0" rtl="0" algn="l">
              <a:lnSpc>
                <a:spcPct val="115000"/>
              </a:lnSpc>
              <a:spcBef>
                <a:spcPts val="0"/>
              </a:spcBef>
              <a:spcAft>
                <a:spcPts val="0"/>
              </a:spcAft>
              <a:buSzPts val="1600"/>
              <a:buChar char="○"/>
            </a:pPr>
            <a:r>
              <a:rPr lang="en" sz="1600"/>
              <a:t>Skew mitigation: store items with a higher dimensionality</a:t>
            </a:r>
            <a:endParaRPr sz="1600"/>
          </a:p>
          <a:p>
            <a:pPr indent="-330200" lvl="1" marL="914400" marR="0" rtl="0" algn="l">
              <a:lnSpc>
                <a:spcPct val="115000"/>
              </a:lnSpc>
              <a:spcBef>
                <a:spcPts val="0"/>
              </a:spcBef>
              <a:spcAft>
                <a:spcPts val="0"/>
              </a:spcAft>
              <a:buSzPts val="1600"/>
              <a:buChar char="○"/>
            </a:pPr>
            <a:r>
              <a:rPr lang="en" sz="1600"/>
              <a:t>Balanced in clusters: range partitioning with space curves</a:t>
            </a:r>
            <a:endParaRPr sz="1600"/>
          </a:p>
          <a:p>
            <a:pPr indent="-330200" lvl="0" marL="457200" marR="0" rtl="0" algn="l">
              <a:lnSpc>
                <a:spcPct val="115000"/>
              </a:lnSpc>
              <a:spcBef>
                <a:spcPts val="0"/>
              </a:spcBef>
              <a:spcAft>
                <a:spcPts val="0"/>
              </a:spcAft>
              <a:buSzPts val="1600"/>
              <a:buChar char="●"/>
            </a:pPr>
            <a:r>
              <a:rPr lang="en" sz="1600"/>
              <a:t>It outperforms</a:t>
            </a:r>
            <a:endParaRPr sz="1600"/>
          </a:p>
          <a:p>
            <a:pPr indent="-330200" lvl="1" marL="914400" marR="0" rtl="0" algn="l">
              <a:lnSpc>
                <a:spcPct val="115000"/>
              </a:lnSpc>
              <a:spcBef>
                <a:spcPts val="0"/>
              </a:spcBef>
              <a:spcAft>
                <a:spcPts val="0"/>
              </a:spcAft>
              <a:buSzPts val="1600"/>
              <a:buChar char="○"/>
            </a:pPr>
            <a:r>
              <a:rPr lang="en" sz="1600"/>
              <a:t>Postgres because it can’t easily be used in a distributed environment</a:t>
            </a:r>
            <a:endParaRPr sz="1600"/>
          </a:p>
          <a:p>
            <a:pPr indent="-330200" lvl="1" marL="914400" marR="0" rtl="0" algn="l">
              <a:lnSpc>
                <a:spcPct val="115000"/>
              </a:lnSpc>
              <a:spcBef>
                <a:spcPts val="0"/>
              </a:spcBef>
              <a:spcAft>
                <a:spcPts val="0"/>
              </a:spcAft>
              <a:buSzPts val="1600"/>
              <a:buChar char="○"/>
            </a:pPr>
            <a:r>
              <a:rPr lang="en" sz="1600"/>
              <a:t>MongoDB because it doesn’t handle geometry and spatial partitioning well</a:t>
            </a:r>
            <a:endParaRPr sz="1600"/>
          </a:p>
          <a:p>
            <a:pPr indent="-330200" lvl="2" marL="1371600" marR="0" rtl="0" algn="l">
              <a:lnSpc>
                <a:spcPct val="115000"/>
              </a:lnSpc>
              <a:spcBef>
                <a:spcPts val="0"/>
              </a:spcBef>
              <a:spcAft>
                <a:spcPts val="0"/>
              </a:spcAft>
              <a:buSzPts val="1600"/>
              <a:buChar char="■"/>
            </a:pPr>
            <a:r>
              <a:rPr lang="en" sz="1600"/>
              <a:t>SIFT’s index size is smaller, queries are faster, ingestion is faster</a:t>
            </a:r>
            <a:endParaRPr sz="1600"/>
          </a:p>
        </p:txBody>
      </p:sp>
      <p:sp>
        <p:nvSpPr>
          <p:cNvPr id="301" name="Shape 301"/>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fld id="{00000000-1234-1234-1234-123412341234}" type="slidenum">
              <a:rPr lang="en"/>
              <a:t>‹#›</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5" name="Shape 305"/>
        <p:cNvGrpSpPr/>
        <p:nvPr/>
      </p:nvGrpSpPr>
      <p:grpSpPr>
        <a:xfrm>
          <a:off x="0" y="0"/>
          <a:ext cx="0" cy="0"/>
          <a:chOff x="0" y="0"/>
          <a:chExt cx="0" cy="0"/>
        </a:xfrm>
      </p:grpSpPr>
      <p:sp>
        <p:nvSpPr>
          <p:cNvPr id="306" name="Shape 306"/>
          <p:cNvSpPr txBox="1"/>
          <p:nvPr>
            <p:ph type="title"/>
          </p:nvPr>
        </p:nvSpPr>
        <p:spPr>
          <a:xfrm>
            <a:off x="729450" y="1322450"/>
            <a:ext cx="7688400" cy="15186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Optimized On-Demand Data Streaming from Sensor Nodes</a:t>
            </a:r>
            <a:endParaRPr/>
          </a:p>
          <a:p>
            <a:pPr indent="0" lvl="0" marL="0">
              <a:spcBef>
                <a:spcPts val="0"/>
              </a:spcBef>
              <a:spcAft>
                <a:spcPts val="0"/>
              </a:spcAft>
              <a:buNone/>
            </a:pPr>
            <a:r>
              <a:rPr lang="en" sz="1200"/>
              <a:t>Jonas Traub	  Sebastian Breß    Tilmann Rabl    Asterios Katsifodimos    Volker Markl</a:t>
            </a:r>
            <a:endParaRPr sz="1200"/>
          </a:p>
          <a:p>
            <a:pPr indent="0" lvl="0" marL="0">
              <a:spcBef>
                <a:spcPts val="0"/>
              </a:spcBef>
              <a:spcAft>
                <a:spcPts val="0"/>
              </a:spcAft>
              <a:buNone/>
            </a:pPr>
            <a:r>
              <a:t/>
            </a:r>
            <a:endParaRPr sz="1200"/>
          </a:p>
          <a:p>
            <a:pPr indent="0" lvl="0" marL="0">
              <a:spcBef>
                <a:spcPts val="0"/>
              </a:spcBef>
              <a:spcAft>
                <a:spcPts val="0"/>
              </a:spcAft>
              <a:buNone/>
            </a:pPr>
            <a:r>
              <a:rPr lang="en" sz="1200"/>
              <a:t>Presenter: Sidharth Vaitha</a:t>
            </a:r>
            <a:endParaRPr sz="1200"/>
          </a:p>
          <a:p>
            <a:pPr indent="0" lvl="0" marL="0" rtl="0">
              <a:spcBef>
                <a:spcPts val="0"/>
              </a:spcBef>
              <a:spcAft>
                <a:spcPts val="0"/>
              </a:spcAft>
              <a:buNone/>
            </a:pPr>
            <a:r>
              <a:t/>
            </a:r>
            <a:endParaRPr sz="1200"/>
          </a:p>
        </p:txBody>
      </p:sp>
      <p:sp>
        <p:nvSpPr>
          <p:cNvPr id="307" name="Shape 307"/>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1" name="Shape 311"/>
        <p:cNvGrpSpPr/>
        <p:nvPr/>
      </p:nvGrpSpPr>
      <p:grpSpPr>
        <a:xfrm>
          <a:off x="0" y="0"/>
          <a:ext cx="0" cy="0"/>
          <a:chOff x="0" y="0"/>
          <a:chExt cx="0" cy="0"/>
        </a:xfrm>
      </p:grpSpPr>
      <p:sp>
        <p:nvSpPr>
          <p:cNvPr id="312" name="Shape 312"/>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IOT Growth</a:t>
            </a:r>
            <a:endParaRPr/>
          </a:p>
        </p:txBody>
      </p:sp>
      <p:sp>
        <p:nvSpPr>
          <p:cNvPr id="313" name="Shape 313"/>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pic>
        <p:nvPicPr>
          <p:cNvPr id="314" name="Shape 314"/>
          <p:cNvPicPr preferRelativeResize="0"/>
          <p:nvPr/>
        </p:nvPicPr>
        <p:blipFill>
          <a:blip r:embed="rId3">
            <a:alphaModFix/>
          </a:blip>
          <a:stretch>
            <a:fillRect/>
          </a:stretch>
        </p:blipFill>
        <p:spPr>
          <a:xfrm>
            <a:off x="2519800" y="1926025"/>
            <a:ext cx="4083625" cy="29946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8" name="Shape 318"/>
        <p:cNvGrpSpPr/>
        <p:nvPr/>
      </p:nvGrpSpPr>
      <p:grpSpPr>
        <a:xfrm>
          <a:off x="0" y="0"/>
          <a:ext cx="0" cy="0"/>
          <a:chOff x="0" y="0"/>
          <a:chExt cx="0" cy="0"/>
        </a:xfrm>
      </p:grpSpPr>
      <p:sp>
        <p:nvSpPr>
          <p:cNvPr id="319" name="Shape 319"/>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Bandwidth Cost</a:t>
            </a:r>
            <a:endParaRPr/>
          </a:p>
        </p:txBody>
      </p:sp>
      <p:sp>
        <p:nvSpPr>
          <p:cNvPr id="320" name="Shape 320"/>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pic>
        <p:nvPicPr>
          <p:cNvPr id="321" name="Shape 321"/>
          <p:cNvPicPr preferRelativeResize="0"/>
          <p:nvPr/>
        </p:nvPicPr>
        <p:blipFill>
          <a:blip r:embed="rId3">
            <a:alphaModFix/>
          </a:blip>
          <a:stretch>
            <a:fillRect/>
          </a:stretch>
        </p:blipFill>
        <p:spPr>
          <a:xfrm>
            <a:off x="2092425" y="1870275"/>
            <a:ext cx="5294749" cy="297932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5" name="Shape 325"/>
        <p:cNvGrpSpPr/>
        <p:nvPr/>
      </p:nvGrpSpPr>
      <p:grpSpPr>
        <a:xfrm>
          <a:off x="0" y="0"/>
          <a:ext cx="0" cy="0"/>
          <a:chOff x="0" y="0"/>
          <a:chExt cx="0" cy="0"/>
        </a:xfrm>
      </p:grpSpPr>
      <p:sp>
        <p:nvSpPr>
          <p:cNvPr id="326" name="Shape 326"/>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Monolithic Architecture</a:t>
            </a:r>
            <a:endParaRPr/>
          </a:p>
        </p:txBody>
      </p:sp>
      <p:sp>
        <p:nvSpPr>
          <p:cNvPr id="327" name="Shape 327"/>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pic>
        <p:nvPicPr>
          <p:cNvPr id="328" name="Shape 328"/>
          <p:cNvPicPr preferRelativeResize="0"/>
          <p:nvPr/>
        </p:nvPicPr>
        <p:blipFill>
          <a:blip r:embed="rId3">
            <a:alphaModFix/>
          </a:blip>
          <a:stretch>
            <a:fillRect/>
          </a:stretch>
        </p:blipFill>
        <p:spPr>
          <a:xfrm>
            <a:off x="2289275" y="1911075"/>
            <a:ext cx="4745100" cy="3003824"/>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2" name="Shape 332"/>
        <p:cNvGrpSpPr/>
        <p:nvPr/>
      </p:nvGrpSpPr>
      <p:grpSpPr>
        <a:xfrm>
          <a:off x="0" y="0"/>
          <a:ext cx="0" cy="0"/>
          <a:chOff x="0" y="0"/>
          <a:chExt cx="0" cy="0"/>
        </a:xfrm>
      </p:grpSpPr>
      <p:sp>
        <p:nvSpPr>
          <p:cNvPr id="333" name="Shape 333"/>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pic>
        <p:nvPicPr>
          <p:cNvPr id="334" name="Shape 334"/>
          <p:cNvPicPr preferRelativeResize="0"/>
          <p:nvPr/>
        </p:nvPicPr>
        <p:blipFill>
          <a:blip r:embed="rId3">
            <a:alphaModFix/>
          </a:blip>
          <a:stretch>
            <a:fillRect/>
          </a:stretch>
        </p:blipFill>
        <p:spPr>
          <a:xfrm>
            <a:off x="1447800" y="152400"/>
            <a:ext cx="6519451" cy="4889599"/>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8" name="Shape 338"/>
        <p:cNvGrpSpPr/>
        <p:nvPr/>
      </p:nvGrpSpPr>
      <p:grpSpPr>
        <a:xfrm>
          <a:off x="0" y="0"/>
          <a:ext cx="0" cy="0"/>
          <a:chOff x="0" y="0"/>
          <a:chExt cx="0" cy="0"/>
        </a:xfrm>
      </p:grpSpPr>
      <p:sp>
        <p:nvSpPr>
          <p:cNvPr id="339" name="Shape 339"/>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Common Terms</a:t>
            </a:r>
            <a:endParaRPr/>
          </a:p>
        </p:txBody>
      </p:sp>
      <p:sp>
        <p:nvSpPr>
          <p:cNvPr id="340" name="Shape 340"/>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b="1" lang="en"/>
              <a:t>OverSampling</a:t>
            </a:r>
            <a:r>
              <a:rPr lang="en"/>
              <a:t>: Transfer of sensor values beyond the demand of queries.</a:t>
            </a:r>
            <a:endParaRPr/>
          </a:p>
          <a:p>
            <a:pPr indent="0" lvl="0" marL="0">
              <a:spcBef>
                <a:spcPts val="1600"/>
              </a:spcBef>
              <a:spcAft>
                <a:spcPts val="0"/>
              </a:spcAft>
              <a:buNone/>
            </a:pPr>
            <a:r>
              <a:rPr b="1" lang="en"/>
              <a:t>Periodic Sampling:</a:t>
            </a:r>
            <a:r>
              <a:rPr lang="en"/>
              <a:t> Sampling at a fixed </a:t>
            </a:r>
            <a:r>
              <a:rPr lang="en"/>
              <a:t>frequency</a:t>
            </a:r>
            <a:r>
              <a:rPr lang="en"/>
              <a:t>.</a:t>
            </a:r>
            <a:endParaRPr/>
          </a:p>
          <a:p>
            <a:pPr indent="0" lvl="0" marL="0">
              <a:spcBef>
                <a:spcPts val="1600"/>
              </a:spcBef>
              <a:spcAft>
                <a:spcPts val="0"/>
              </a:spcAft>
              <a:buNone/>
            </a:pPr>
            <a:r>
              <a:rPr b="1" lang="en"/>
              <a:t>Adaptive Sampling</a:t>
            </a:r>
            <a:r>
              <a:rPr lang="en"/>
              <a:t>: Dynamically adjust sampling rates depending on variance within recent sample</a:t>
            </a:r>
            <a:endParaRPr/>
          </a:p>
          <a:p>
            <a:pPr indent="0" lvl="0" marL="0">
              <a:spcBef>
                <a:spcPts val="1600"/>
              </a:spcBef>
              <a:spcAft>
                <a:spcPts val="0"/>
              </a:spcAft>
              <a:buNone/>
            </a:pPr>
            <a:r>
              <a:rPr b="1" lang="en"/>
              <a:t>On Demand Sampling</a:t>
            </a:r>
            <a:r>
              <a:rPr lang="en"/>
              <a:t>:  A method of sharing sensor reads and data transfers against queries</a:t>
            </a:r>
            <a:endParaRPr/>
          </a:p>
          <a:p>
            <a:pPr indent="0" lvl="0" marL="0">
              <a:spcBef>
                <a:spcPts val="1600"/>
              </a:spcBef>
              <a:spcAft>
                <a:spcPts val="1600"/>
              </a:spcAft>
              <a:buNone/>
            </a:pPr>
            <a:r>
              <a:t/>
            </a:r>
            <a:endParaRPr/>
          </a:p>
        </p:txBody>
      </p:sp>
      <p:sp>
        <p:nvSpPr>
          <p:cNvPr id="341" name="Shape 341"/>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5" name="Shape 345"/>
        <p:cNvGrpSpPr/>
        <p:nvPr/>
      </p:nvGrpSpPr>
      <p:grpSpPr>
        <a:xfrm>
          <a:off x="0" y="0"/>
          <a:ext cx="0" cy="0"/>
          <a:chOff x="0" y="0"/>
          <a:chExt cx="0" cy="0"/>
        </a:xfrm>
      </p:grpSpPr>
      <p:sp>
        <p:nvSpPr>
          <p:cNvPr id="346" name="Shape 346"/>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Why</a:t>
            </a:r>
            <a:endParaRPr/>
          </a:p>
        </p:txBody>
      </p:sp>
      <p:sp>
        <p:nvSpPr>
          <p:cNvPr id="347" name="Shape 347"/>
          <p:cNvSpPr txBox="1"/>
          <p:nvPr>
            <p:ph idx="1" type="body"/>
          </p:nvPr>
        </p:nvSpPr>
        <p:spPr>
          <a:xfrm>
            <a:off x="729450" y="1926475"/>
            <a:ext cx="7688700" cy="2261100"/>
          </a:xfrm>
          <a:prstGeom prst="rect">
            <a:avLst/>
          </a:prstGeom>
        </p:spPr>
        <p:txBody>
          <a:bodyPr anchorCtr="0" anchor="t" bIns="91425" lIns="91425" spcFirstLastPara="1" rIns="91425" wrap="square" tIns="91425">
            <a:noAutofit/>
          </a:bodyPr>
          <a:lstStyle/>
          <a:p>
            <a:pPr indent="-381000" lvl="0" marL="457200" rtl="0">
              <a:spcBef>
                <a:spcPts val="0"/>
              </a:spcBef>
              <a:spcAft>
                <a:spcPts val="0"/>
              </a:spcAft>
              <a:buSzPts val="2400"/>
              <a:buChar char="●"/>
            </a:pPr>
            <a:r>
              <a:rPr b="1" lang="en" sz="2400"/>
              <a:t>Data Requirements</a:t>
            </a:r>
            <a:endParaRPr b="1" sz="2400"/>
          </a:p>
          <a:p>
            <a:pPr indent="-342900" lvl="1" marL="914400" rtl="0">
              <a:spcBef>
                <a:spcPts val="0"/>
              </a:spcBef>
              <a:spcAft>
                <a:spcPts val="0"/>
              </a:spcAft>
              <a:buSzPts val="1800"/>
              <a:buChar char="○"/>
            </a:pPr>
            <a:r>
              <a:rPr lang="en" sz="1800"/>
              <a:t>Vary application to application</a:t>
            </a:r>
            <a:endParaRPr sz="1800"/>
          </a:p>
          <a:p>
            <a:pPr indent="-342900" lvl="1" marL="914400" rtl="0">
              <a:spcBef>
                <a:spcPts val="0"/>
              </a:spcBef>
              <a:spcAft>
                <a:spcPts val="0"/>
              </a:spcAft>
              <a:buSzPts val="1800"/>
              <a:buChar char="○"/>
            </a:pPr>
            <a:r>
              <a:rPr lang="en" sz="1800"/>
              <a:t>Unaffordable to process these at the highest frequency</a:t>
            </a:r>
            <a:endParaRPr sz="1800"/>
          </a:p>
          <a:p>
            <a:pPr indent="-381000" lvl="0" marL="457200" rtl="0">
              <a:spcBef>
                <a:spcPts val="0"/>
              </a:spcBef>
              <a:spcAft>
                <a:spcPts val="0"/>
              </a:spcAft>
              <a:buSzPts val="2400"/>
              <a:buChar char="●"/>
            </a:pPr>
            <a:r>
              <a:rPr b="1" lang="en" sz="2400"/>
              <a:t>Multiple Queries</a:t>
            </a:r>
            <a:endParaRPr b="1" sz="2400"/>
          </a:p>
          <a:p>
            <a:pPr indent="-342900" lvl="1" marL="914400" rtl="0">
              <a:spcBef>
                <a:spcPts val="0"/>
              </a:spcBef>
              <a:spcAft>
                <a:spcPts val="0"/>
              </a:spcAft>
              <a:buSzPts val="1800"/>
              <a:buChar char="○"/>
            </a:pPr>
            <a:r>
              <a:rPr lang="en" sz="1800"/>
              <a:t>Adaptive sampling does not consider commonalities between multiple queries</a:t>
            </a:r>
            <a:endParaRPr sz="1800"/>
          </a:p>
          <a:p>
            <a:pPr indent="0" lvl="0" marL="0">
              <a:spcBef>
                <a:spcPts val="1600"/>
              </a:spcBef>
              <a:spcAft>
                <a:spcPts val="1600"/>
              </a:spcAft>
              <a:buNone/>
            </a:pPr>
            <a:r>
              <a:t/>
            </a:r>
            <a:endParaRPr/>
          </a:p>
        </p:txBody>
      </p:sp>
      <p:sp>
        <p:nvSpPr>
          <p:cNvPr id="348" name="Shape 348"/>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2" name="Shape 352"/>
        <p:cNvGrpSpPr/>
        <p:nvPr/>
      </p:nvGrpSpPr>
      <p:grpSpPr>
        <a:xfrm>
          <a:off x="0" y="0"/>
          <a:ext cx="0" cy="0"/>
          <a:chOff x="0" y="0"/>
          <a:chExt cx="0" cy="0"/>
        </a:xfrm>
      </p:grpSpPr>
      <p:sp>
        <p:nvSpPr>
          <p:cNvPr id="353" name="Shape 353"/>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Goals</a:t>
            </a:r>
            <a:endParaRPr/>
          </a:p>
        </p:txBody>
      </p:sp>
      <p:sp>
        <p:nvSpPr>
          <p:cNvPr id="354" name="Shape 354"/>
          <p:cNvSpPr txBox="1"/>
          <p:nvPr>
            <p:ph idx="1" type="body"/>
          </p:nvPr>
        </p:nvSpPr>
        <p:spPr>
          <a:xfrm>
            <a:off x="729450" y="1926475"/>
            <a:ext cx="7688700" cy="2261100"/>
          </a:xfrm>
          <a:prstGeom prst="rect">
            <a:avLst/>
          </a:prstGeom>
        </p:spPr>
        <p:txBody>
          <a:bodyPr anchorCtr="0" anchor="t" bIns="91425" lIns="91425" spcFirstLastPara="1" rIns="91425" wrap="square" tIns="91425">
            <a:noAutofit/>
          </a:bodyPr>
          <a:lstStyle/>
          <a:p>
            <a:pPr indent="-381000" lvl="0" marL="457200" rtl="0">
              <a:spcBef>
                <a:spcPts val="0"/>
              </a:spcBef>
              <a:spcAft>
                <a:spcPts val="0"/>
              </a:spcAft>
              <a:buSzPts val="2400"/>
              <a:buChar char="●"/>
            </a:pPr>
            <a:r>
              <a:rPr b="1" lang="en" sz="2400"/>
              <a:t>UDSFs</a:t>
            </a:r>
            <a:endParaRPr b="1" sz="2400"/>
          </a:p>
          <a:p>
            <a:pPr indent="-342900" lvl="1" marL="914400" rtl="0">
              <a:spcBef>
                <a:spcPts val="0"/>
              </a:spcBef>
              <a:spcAft>
                <a:spcPts val="0"/>
              </a:spcAft>
              <a:buSzPts val="1800"/>
              <a:buChar char="○"/>
            </a:pPr>
            <a:r>
              <a:rPr lang="en" sz="1800"/>
              <a:t>Overcome missing adaptivity</a:t>
            </a:r>
            <a:endParaRPr sz="1800"/>
          </a:p>
          <a:p>
            <a:pPr indent="-342900" lvl="1" marL="914400" rtl="0">
              <a:spcBef>
                <a:spcPts val="0"/>
              </a:spcBef>
              <a:spcAft>
                <a:spcPts val="0"/>
              </a:spcAft>
              <a:buSzPts val="1800"/>
              <a:buChar char="○"/>
            </a:pPr>
            <a:r>
              <a:rPr lang="en" sz="1800"/>
              <a:t>Avoid oversampling</a:t>
            </a:r>
            <a:endParaRPr sz="1800"/>
          </a:p>
          <a:p>
            <a:pPr indent="-381000" lvl="0" marL="457200" rtl="0">
              <a:spcBef>
                <a:spcPts val="0"/>
              </a:spcBef>
              <a:spcAft>
                <a:spcPts val="0"/>
              </a:spcAft>
              <a:buSzPts val="2400"/>
              <a:buChar char="●"/>
            </a:pPr>
            <a:r>
              <a:rPr b="1" lang="en" sz="2400"/>
              <a:t>Read Sharing</a:t>
            </a:r>
            <a:endParaRPr b="1" sz="2400"/>
          </a:p>
          <a:p>
            <a:pPr indent="-342900" lvl="1" marL="914400" rtl="0">
              <a:spcBef>
                <a:spcPts val="0"/>
              </a:spcBef>
              <a:spcAft>
                <a:spcPts val="0"/>
              </a:spcAft>
              <a:buSzPts val="1800"/>
              <a:buChar char="○"/>
            </a:pPr>
            <a:r>
              <a:rPr lang="en" sz="1800"/>
              <a:t>Sharing reads and transmissions among queries</a:t>
            </a:r>
            <a:endParaRPr sz="1800"/>
          </a:p>
          <a:p>
            <a:pPr indent="-342900" lvl="1" marL="914400" rtl="0">
              <a:spcBef>
                <a:spcPts val="0"/>
              </a:spcBef>
              <a:spcAft>
                <a:spcPts val="0"/>
              </a:spcAft>
              <a:buSzPts val="1800"/>
              <a:buChar char="○"/>
            </a:pPr>
            <a:r>
              <a:rPr lang="en" sz="1800"/>
              <a:t>Avoids redundant transmissions</a:t>
            </a:r>
            <a:endParaRPr sz="1800"/>
          </a:p>
          <a:p>
            <a:pPr indent="-381000" lvl="0" marL="457200" rtl="0">
              <a:spcBef>
                <a:spcPts val="0"/>
              </a:spcBef>
              <a:spcAft>
                <a:spcPts val="0"/>
              </a:spcAft>
              <a:buSzPts val="2400"/>
              <a:buChar char="●"/>
            </a:pPr>
            <a:r>
              <a:rPr b="1" lang="en" sz="2400"/>
              <a:t>Optimize read times</a:t>
            </a:r>
            <a:endParaRPr b="1" sz="2400"/>
          </a:p>
          <a:p>
            <a:pPr indent="-342900" lvl="1" marL="914400" rtl="0">
              <a:spcBef>
                <a:spcPts val="0"/>
              </a:spcBef>
              <a:spcAft>
                <a:spcPts val="0"/>
              </a:spcAft>
              <a:buSzPts val="1800"/>
              <a:buChar char="○"/>
            </a:pPr>
            <a:r>
              <a:rPr lang="en" sz="1800"/>
              <a:t>Execute min number of reads</a:t>
            </a:r>
            <a:endParaRPr sz="1800"/>
          </a:p>
          <a:p>
            <a:pPr indent="0" lvl="0" marL="0" rtl="0">
              <a:spcBef>
                <a:spcPts val="1600"/>
              </a:spcBef>
              <a:spcAft>
                <a:spcPts val="1600"/>
              </a:spcAft>
              <a:buNone/>
            </a:pPr>
            <a:r>
              <a:t/>
            </a:r>
            <a:endParaRPr/>
          </a:p>
        </p:txBody>
      </p:sp>
      <p:sp>
        <p:nvSpPr>
          <p:cNvPr id="355" name="Shape 355"/>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fld id="{00000000-1234-1234-1234-123412341234}" type="slidenum">
              <a:rPr lang="en"/>
              <a:t>‹#›</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9" name="Shape 359"/>
        <p:cNvGrpSpPr/>
        <p:nvPr/>
      </p:nvGrpSpPr>
      <p:grpSpPr>
        <a:xfrm>
          <a:off x="0" y="0"/>
          <a:ext cx="0" cy="0"/>
          <a:chOff x="0" y="0"/>
          <a:chExt cx="0" cy="0"/>
        </a:xfrm>
      </p:grpSpPr>
      <p:sp>
        <p:nvSpPr>
          <p:cNvPr id="360" name="Shape 360"/>
          <p:cNvSpPr txBox="1"/>
          <p:nvPr>
            <p:ph type="title"/>
          </p:nvPr>
        </p:nvSpPr>
        <p:spPr>
          <a:xfrm>
            <a:off x="729450" y="1318650"/>
            <a:ext cx="7688400" cy="5352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System Architecture</a:t>
            </a:r>
            <a:endParaRPr/>
          </a:p>
        </p:txBody>
      </p:sp>
      <p:sp>
        <p:nvSpPr>
          <p:cNvPr id="361" name="Shape 361"/>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pic>
        <p:nvPicPr>
          <p:cNvPr id="362" name="Shape 362"/>
          <p:cNvPicPr preferRelativeResize="0"/>
          <p:nvPr/>
        </p:nvPicPr>
        <p:blipFill>
          <a:blip r:embed="rId3">
            <a:alphaModFix/>
          </a:blip>
          <a:stretch>
            <a:fillRect/>
          </a:stretch>
        </p:blipFill>
        <p:spPr>
          <a:xfrm>
            <a:off x="407525" y="1956400"/>
            <a:ext cx="8344226" cy="27069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8" name="Shape 98"/>
        <p:cNvGrpSpPr/>
        <p:nvPr/>
      </p:nvGrpSpPr>
      <p:grpSpPr>
        <a:xfrm>
          <a:off x="0" y="0"/>
          <a:ext cx="0" cy="0"/>
          <a:chOff x="0" y="0"/>
          <a:chExt cx="0" cy="0"/>
        </a:xfrm>
      </p:grpSpPr>
      <p:sp>
        <p:nvSpPr>
          <p:cNvPr id="99" name="Shape 99"/>
          <p:cNvSpPr txBox="1"/>
          <p:nvPr>
            <p:ph type="title"/>
          </p:nvPr>
        </p:nvSpPr>
        <p:spPr>
          <a:xfrm>
            <a:off x="729450" y="519300"/>
            <a:ext cx="7688700" cy="535200"/>
          </a:xfrm>
          <a:prstGeom prst="rect">
            <a:avLst/>
          </a:prstGeom>
        </p:spPr>
        <p:txBody>
          <a:bodyPr anchorCtr="0" anchor="t" bIns="91425" lIns="91425" spcFirstLastPara="1" rIns="91425" wrap="square" tIns="91425">
            <a:noAutofit/>
          </a:bodyPr>
          <a:lstStyle/>
          <a:p>
            <a:pPr indent="0" lvl="0" marL="0" algn="ctr">
              <a:spcBef>
                <a:spcPts val="0"/>
              </a:spcBef>
              <a:spcAft>
                <a:spcPts val="0"/>
              </a:spcAft>
              <a:buNone/>
            </a:pPr>
            <a:r>
              <a:rPr lang="en"/>
              <a:t>Why a new index? Because of IoT!</a:t>
            </a:r>
            <a:endParaRPr/>
          </a:p>
        </p:txBody>
      </p:sp>
      <p:sp>
        <p:nvSpPr>
          <p:cNvPr id="100" name="Shape 100"/>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t/>
            </a:r>
            <a:endParaRPr/>
          </a:p>
        </p:txBody>
      </p:sp>
      <p:grpSp>
        <p:nvGrpSpPr>
          <p:cNvPr id="101" name="Shape 101"/>
          <p:cNvGrpSpPr/>
          <p:nvPr/>
        </p:nvGrpSpPr>
        <p:grpSpPr>
          <a:xfrm>
            <a:off x="1041608" y="3058649"/>
            <a:ext cx="7060796" cy="841827"/>
            <a:chOff x="1593000" y="2322568"/>
            <a:chExt cx="5957975" cy="643500"/>
          </a:xfrm>
        </p:grpSpPr>
        <p:sp>
          <p:nvSpPr>
            <p:cNvPr id="102" name="Shape 102"/>
            <p:cNvSpPr/>
            <p:nvPr/>
          </p:nvSpPr>
          <p:spPr>
            <a:xfrm>
              <a:off x="3728375" y="2322568"/>
              <a:ext cx="3822600" cy="643500"/>
            </a:xfrm>
            <a:prstGeom prst="rect">
              <a:avLst/>
            </a:prstGeom>
            <a:solidFill>
              <a:srgbClr val="EEEEEE"/>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03" name="Shape 103"/>
            <p:cNvSpPr/>
            <p:nvPr/>
          </p:nvSpPr>
          <p:spPr>
            <a:xfrm flipH="1">
              <a:off x="2283025" y="2322575"/>
              <a:ext cx="1844400" cy="642600"/>
            </a:xfrm>
            <a:prstGeom prst="rect">
              <a:avLst/>
            </a:prstGeom>
            <a:solidFill>
              <a:srgbClr val="A72A1E"/>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04" name="Shape 104"/>
            <p:cNvSpPr/>
            <p:nvPr/>
          </p:nvSpPr>
          <p:spPr>
            <a:xfrm rot="-5400000">
              <a:off x="3501574" y="1934671"/>
              <a:ext cx="643356" cy="1419149"/>
            </a:xfrm>
            <a:prstGeom prst="flowChartOffpageConnector">
              <a:avLst/>
            </a:prstGeom>
            <a:solidFill>
              <a:srgbClr val="A72A1E"/>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05" name="Shape 105"/>
            <p:cNvSpPr/>
            <p:nvPr/>
          </p:nvSpPr>
          <p:spPr>
            <a:xfrm>
              <a:off x="2342625" y="2399951"/>
              <a:ext cx="1940700" cy="495900"/>
            </a:xfrm>
            <a:prstGeom prst="rect">
              <a:avLst/>
            </a:prstGeom>
            <a:noFill/>
            <a:ln>
              <a:noFill/>
            </a:ln>
          </p:spPr>
          <p:txBody>
            <a:bodyPr anchorCtr="0" anchor="ctr" bIns="91425" lIns="91425" spcFirstLastPara="1" rIns="91425" wrap="square" tIns="91425">
              <a:noAutofit/>
            </a:bodyPr>
            <a:lstStyle/>
            <a:p>
              <a:pPr indent="0" lvl="0" marL="0" rtl="0">
                <a:lnSpc>
                  <a:spcPct val="115000"/>
                </a:lnSpc>
                <a:spcBef>
                  <a:spcPts val="0"/>
                </a:spcBef>
                <a:spcAft>
                  <a:spcPts val="0"/>
                </a:spcAft>
                <a:buNone/>
              </a:pPr>
              <a:r>
                <a:rPr b="1" lang="en" sz="2200">
                  <a:solidFill>
                    <a:srgbClr val="FFFFFF"/>
                  </a:solidFill>
                  <a:latin typeface="Roboto"/>
                  <a:ea typeface="Roboto"/>
                  <a:cs typeface="Roboto"/>
                  <a:sym typeface="Roboto"/>
                </a:rPr>
                <a:t>Need data freshness</a:t>
              </a:r>
              <a:endParaRPr b="1" sz="2200">
                <a:solidFill>
                  <a:srgbClr val="FFFFFF"/>
                </a:solidFill>
                <a:latin typeface="Roboto"/>
                <a:ea typeface="Roboto"/>
                <a:cs typeface="Roboto"/>
                <a:sym typeface="Roboto"/>
              </a:endParaRPr>
            </a:p>
          </p:txBody>
        </p:sp>
        <p:sp>
          <p:nvSpPr>
            <p:cNvPr id="106" name="Shape 106"/>
            <p:cNvSpPr/>
            <p:nvPr/>
          </p:nvSpPr>
          <p:spPr>
            <a:xfrm>
              <a:off x="1593000" y="2322568"/>
              <a:ext cx="690000" cy="642300"/>
            </a:xfrm>
            <a:prstGeom prst="rect">
              <a:avLst/>
            </a:prstGeom>
            <a:solidFill>
              <a:srgbClr val="B02C20"/>
            </a:solidFill>
            <a:ln>
              <a:noFill/>
            </a:ln>
            <a:effectLst>
              <a:outerShdw blurRad="71438" rotWithShape="0" algn="bl" dir="2700000" dist="28575">
                <a:srgbClr val="000000">
                  <a:alpha val="17000"/>
                </a:srgbClr>
              </a:outerShdw>
            </a:effectLst>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07" name="Shape 107"/>
            <p:cNvSpPr/>
            <p:nvPr/>
          </p:nvSpPr>
          <p:spPr>
            <a:xfrm>
              <a:off x="1593000" y="2322575"/>
              <a:ext cx="690000" cy="642600"/>
            </a:xfrm>
            <a:prstGeom prst="rect">
              <a:avLst/>
            </a:prstGeom>
            <a:solidFill>
              <a:srgbClr val="BE2F2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600">
                  <a:solidFill>
                    <a:srgbClr val="FFFFFF"/>
                  </a:solidFill>
                  <a:latin typeface="Roboto Thin"/>
                  <a:ea typeface="Roboto Thin"/>
                  <a:cs typeface="Roboto Thin"/>
                  <a:sym typeface="Roboto Thin"/>
                </a:rPr>
                <a:t>03</a:t>
              </a:r>
              <a:endParaRPr sz="2600">
                <a:solidFill>
                  <a:srgbClr val="FFFFFF"/>
                </a:solidFill>
                <a:latin typeface="Roboto Thin"/>
                <a:ea typeface="Roboto Thin"/>
                <a:cs typeface="Roboto Thin"/>
                <a:sym typeface="Roboto Thin"/>
              </a:endParaRPr>
            </a:p>
          </p:txBody>
        </p:sp>
        <p:sp>
          <p:nvSpPr>
            <p:cNvPr id="108" name="Shape 108"/>
            <p:cNvSpPr/>
            <p:nvPr/>
          </p:nvSpPr>
          <p:spPr>
            <a:xfrm>
              <a:off x="4387850" y="2323750"/>
              <a:ext cx="2971200" cy="642300"/>
            </a:xfrm>
            <a:prstGeom prst="rect">
              <a:avLst/>
            </a:prstGeom>
            <a:noFill/>
            <a:ln>
              <a:noFill/>
            </a:ln>
          </p:spPr>
          <p:txBody>
            <a:bodyPr anchorCtr="0" anchor="ctr" bIns="91425" lIns="91425" spcFirstLastPara="1" rIns="91425" wrap="square" tIns="91425">
              <a:noAutofit/>
            </a:bodyPr>
            <a:lstStyle/>
            <a:p>
              <a:pPr indent="-317500" lvl="0" marL="457200" rtl="0">
                <a:lnSpc>
                  <a:spcPct val="115000"/>
                </a:lnSpc>
                <a:spcBef>
                  <a:spcPts val="0"/>
                </a:spcBef>
                <a:spcAft>
                  <a:spcPts val="0"/>
                </a:spcAft>
                <a:buClr>
                  <a:srgbClr val="A72A1E"/>
                </a:buClr>
                <a:buSzPts val="1400"/>
                <a:buFont typeface="Roboto"/>
                <a:buChar char="●"/>
              </a:pPr>
              <a:r>
                <a:rPr lang="en">
                  <a:solidFill>
                    <a:srgbClr val="A72A1E"/>
                  </a:solidFill>
                  <a:latin typeface="Roboto"/>
                  <a:ea typeface="Roboto"/>
                  <a:cs typeface="Roboto"/>
                  <a:sym typeface="Roboto"/>
                </a:rPr>
                <a:t>Vehicle applications (Waze)</a:t>
              </a:r>
              <a:endParaRPr>
                <a:solidFill>
                  <a:srgbClr val="A72A1E"/>
                </a:solidFill>
                <a:latin typeface="Roboto"/>
                <a:ea typeface="Roboto"/>
                <a:cs typeface="Roboto"/>
                <a:sym typeface="Roboto"/>
              </a:endParaRPr>
            </a:p>
            <a:p>
              <a:pPr indent="-317500" lvl="0" marL="457200" rtl="0">
                <a:lnSpc>
                  <a:spcPct val="115000"/>
                </a:lnSpc>
                <a:spcBef>
                  <a:spcPts val="0"/>
                </a:spcBef>
                <a:spcAft>
                  <a:spcPts val="0"/>
                </a:spcAft>
                <a:buClr>
                  <a:srgbClr val="A72A1E"/>
                </a:buClr>
                <a:buSzPts val="1400"/>
                <a:buFont typeface="Roboto"/>
                <a:buChar char="●"/>
              </a:pPr>
              <a:r>
                <a:rPr lang="en">
                  <a:solidFill>
                    <a:srgbClr val="A72A1E"/>
                  </a:solidFill>
                  <a:latin typeface="Roboto"/>
                  <a:ea typeface="Roboto"/>
                  <a:cs typeface="Roboto"/>
                  <a:sym typeface="Roboto"/>
                </a:rPr>
                <a:t>Disaster recovery info</a:t>
              </a:r>
              <a:endParaRPr>
                <a:solidFill>
                  <a:srgbClr val="A72A1E"/>
                </a:solidFill>
                <a:latin typeface="Roboto"/>
                <a:ea typeface="Roboto"/>
                <a:cs typeface="Roboto"/>
                <a:sym typeface="Roboto"/>
              </a:endParaRPr>
            </a:p>
          </p:txBody>
        </p:sp>
      </p:grpSp>
      <p:grpSp>
        <p:nvGrpSpPr>
          <p:cNvPr id="109" name="Shape 109"/>
          <p:cNvGrpSpPr/>
          <p:nvPr/>
        </p:nvGrpSpPr>
        <p:grpSpPr>
          <a:xfrm>
            <a:off x="1041608" y="2201583"/>
            <a:ext cx="7060796" cy="841827"/>
            <a:chOff x="1593000" y="2322568"/>
            <a:chExt cx="5957975" cy="643500"/>
          </a:xfrm>
        </p:grpSpPr>
        <p:sp>
          <p:nvSpPr>
            <p:cNvPr id="110" name="Shape 110"/>
            <p:cNvSpPr/>
            <p:nvPr/>
          </p:nvSpPr>
          <p:spPr>
            <a:xfrm>
              <a:off x="3728375" y="2322568"/>
              <a:ext cx="3822600" cy="643500"/>
            </a:xfrm>
            <a:prstGeom prst="rect">
              <a:avLst/>
            </a:prstGeom>
            <a:solidFill>
              <a:srgbClr val="EEEEEE"/>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1" name="Shape 111"/>
            <p:cNvSpPr/>
            <p:nvPr/>
          </p:nvSpPr>
          <p:spPr>
            <a:xfrm flipH="1">
              <a:off x="2283025" y="2322575"/>
              <a:ext cx="1844400" cy="642600"/>
            </a:xfrm>
            <a:prstGeom prst="rect">
              <a:avLst/>
            </a:prstGeom>
            <a:solidFill>
              <a:srgbClr val="A72A1E"/>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2" name="Shape 112"/>
            <p:cNvSpPr/>
            <p:nvPr/>
          </p:nvSpPr>
          <p:spPr>
            <a:xfrm rot="-5400000">
              <a:off x="3501574" y="1934671"/>
              <a:ext cx="643356" cy="1419149"/>
            </a:xfrm>
            <a:prstGeom prst="flowChartOffpageConnector">
              <a:avLst/>
            </a:prstGeom>
            <a:solidFill>
              <a:srgbClr val="A72A1E"/>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3" name="Shape 113"/>
            <p:cNvSpPr/>
            <p:nvPr/>
          </p:nvSpPr>
          <p:spPr>
            <a:xfrm>
              <a:off x="2342625" y="2399951"/>
              <a:ext cx="1940700" cy="495900"/>
            </a:xfrm>
            <a:prstGeom prst="rect">
              <a:avLst/>
            </a:prstGeom>
            <a:noFill/>
            <a:ln>
              <a:noFill/>
            </a:ln>
          </p:spPr>
          <p:txBody>
            <a:bodyPr anchorCtr="0" anchor="ctr" bIns="91425" lIns="91425" spcFirstLastPara="1" rIns="91425" wrap="square" tIns="91425">
              <a:noAutofit/>
            </a:bodyPr>
            <a:lstStyle/>
            <a:p>
              <a:pPr indent="0" lvl="0" marL="0" rtl="0">
                <a:lnSpc>
                  <a:spcPct val="115000"/>
                </a:lnSpc>
                <a:spcBef>
                  <a:spcPts val="0"/>
                </a:spcBef>
                <a:spcAft>
                  <a:spcPts val="0"/>
                </a:spcAft>
                <a:buNone/>
              </a:pPr>
              <a:r>
                <a:rPr b="1" lang="en" sz="2200">
                  <a:solidFill>
                    <a:srgbClr val="FFFFFF"/>
                  </a:solidFill>
                  <a:latin typeface="Roboto"/>
                  <a:ea typeface="Roboto"/>
                  <a:cs typeface="Roboto"/>
                  <a:sym typeface="Roboto"/>
                </a:rPr>
                <a:t>Geospatial data</a:t>
              </a:r>
              <a:endParaRPr b="1" sz="2200">
                <a:solidFill>
                  <a:srgbClr val="FFFFFF"/>
                </a:solidFill>
                <a:latin typeface="Roboto"/>
                <a:ea typeface="Roboto"/>
                <a:cs typeface="Roboto"/>
                <a:sym typeface="Roboto"/>
              </a:endParaRPr>
            </a:p>
          </p:txBody>
        </p:sp>
        <p:sp>
          <p:nvSpPr>
            <p:cNvPr id="114" name="Shape 114"/>
            <p:cNvSpPr/>
            <p:nvPr/>
          </p:nvSpPr>
          <p:spPr>
            <a:xfrm>
              <a:off x="1593000" y="2322568"/>
              <a:ext cx="690000" cy="642300"/>
            </a:xfrm>
            <a:prstGeom prst="rect">
              <a:avLst/>
            </a:prstGeom>
            <a:solidFill>
              <a:srgbClr val="B02C20"/>
            </a:solidFill>
            <a:ln>
              <a:noFill/>
            </a:ln>
            <a:effectLst>
              <a:outerShdw blurRad="71438" rotWithShape="0" algn="bl" dir="2700000" dist="28575">
                <a:srgbClr val="000000">
                  <a:alpha val="17000"/>
                </a:srgbClr>
              </a:outerShdw>
            </a:effectLst>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5" name="Shape 115"/>
            <p:cNvSpPr/>
            <p:nvPr/>
          </p:nvSpPr>
          <p:spPr>
            <a:xfrm>
              <a:off x="1593000" y="2322575"/>
              <a:ext cx="690000" cy="642600"/>
            </a:xfrm>
            <a:prstGeom prst="rect">
              <a:avLst/>
            </a:prstGeom>
            <a:solidFill>
              <a:srgbClr val="BE2F2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600">
                  <a:solidFill>
                    <a:srgbClr val="FFFFFF"/>
                  </a:solidFill>
                  <a:latin typeface="Roboto Thin"/>
                  <a:ea typeface="Roboto Thin"/>
                  <a:cs typeface="Roboto Thin"/>
                  <a:sym typeface="Roboto Thin"/>
                </a:rPr>
                <a:t>02</a:t>
              </a:r>
              <a:endParaRPr sz="2600">
                <a:solidFill>
                  <a:srgbClr val="FFFFFF"/>
                </a:solidFill>
                <a:latin typeface="Roboto Thin"/>
                <a:ea typeface="Roboto Thin"/>
                <a:cs typeface="Roboto Thin"/>
                <a:sym typeface="Roboto Thin"/>
              </a:endParaRPr>
            </a:p>
          </p:txBody>
        </p:sp>
        <p:sp>
          <p:nvSpPr>
            <p:cNvPr id="116" name="Shape 116"/>
            <p:cNvSpPr/>
            <p:nvPr/>
          </p:nvSpPr>
          <p:spPr>
            <a:xfrm>
              <a:off x="4387850" y="2323750"/>
              <a:ext cx="2971200" cy="642300"/>
            </a:xfrm>
            <a:prstGeom prst="rect">
              <a:avLst/>
            </a:prstGeom>
            <a:noFill/>
            <a:ln>
              <a:noFill/>
            </a:ln>
          </p:spPr>
          <p:txBody>
            <a:bodyPr anchorCtr="0" anchor="ctr" bIns="91425" lIns="91425" spcFirstLastPara="1" rIns="91425" wrap="square" tIns="91425">
              <a:noAutofit/>
            </a:bodyPr>
            <a:lstStyle/>
            <a:p>
              <a:pPr indent="-317500" lvl="0" marL="457200" rtl="0">
                <a:lnSpc>
                  <a:spcPct val="115000"/>
                </a:lnSpc>
                <a:spcBef>
                  <a:spcPts val="0"/>
                </a:spcBef>
                <a:spcAft>
                  <a:spcPts val="0"/>
                </a:spcAft>
                <a:buClr>
                  <a:srgbClr val="A72A1E"/>
                </a:buClr>
                <a:buSzPts val="1400"/>
                <a:buFont typeface="Roboto"/>
                <a:buChar char="●"/>
              </a:pPr>
              <a:r>
                <a:rPr lang="en">
                  <a:solidFill>
                    <a:srgbClr val="A72A1E"/>
                  </a:solidFill>
                  <a:latin typeface="Roboto"/>
                  <a:ea typeface="Roboto"/>
                  <a:cs typeface="Roboto"/>
                  <a:sym typeface="Roboto"/>
                </a:rPr>
                <a:t>Queries: containment, intersection</a:t>
              </a:r>
              <a:endParaRPr>
                <a:solidFill>
                  <a:srgbClr val="A72A1E"/>
                </a:solidFill>
                <a:latin typeface="Roboto"/>
                <a:ea typeface="Roboto"/>
                <a:cs typeface="Roboto"/>
                <a:sym typeface="Roboto"/>
              </a:endParaRPr>
            </a:p>
            <a:p>
              <a:pPr indent="-317500" lvl="0" marL="457200" rtl="0">
                <a:lnSpc>
                  <a:spcPct val="115000"/>
                </a:lnSpc>
                <a:spcBef>
                  <a:spcPts val="0"/>
                </a:spcBef>
                <a:spcAft>
                  <a:spcPts val="0"/>
                </a:spcAft>
                <a:buClr>
                  <a:srgbClr val="A72A1E"/>
                </a:buClr>
                <a:buSzPts val="1400"/>
                <a:buFont typeface="Roboto"/>
                <a:buChar char="●"/>
              </a:pPr>
              <a:r>
                <a:rPr lang="en">
                  <a:solidFill>
                    <a:srgbClr val="A72A1E"/>
                  </a:solidFill>
                  <a:latin typeface="Roboto"/>
                  <a:ea typeface="Roboto"/>
                  <a:cs typeface="Roboto"/>
                  <a:sym typeface="Roboto"/>
                </a:rPr>
                <a:t>Difficult to store and partition</a:t>
              </a:r>
              <a:endParaRPr>
                <a:solidFill>
                  <a:srgbClr val="A72A1E"/>
                </a:solidFill>
                <a:latin typeface="Roboto"/>
                <a:ea typeface="Roboto"/>
                <a:cs typeface="Roboto"/>
                <a:sym typeface="Roboto"/>
              </a:endParaRPr>
            </a:p>
          </p:txBody>
        </p:sp>
      </p:grpSp>
      <p:grpSp>
        <p:nvGrpSpPr>
          <p:cNvPr id="117" name="Shape 117"/>
          <p:cNvGrpSpPr/>
          <p:nvPr/>
        </p:nvGrpSpPr>
        <p:grpSpPr>
          <a:xfrm>
            <a:off x="1041608" y="1344506"/>
            <a:ext cx="7060796" cy="841827"/>
            <a:chOff x="1593000" y="2322568"/>
            <a:chExt cx="5957975" cy="643500"/>
          </a:xfrm>
        </p:grpSpPr>
        <p:sp>
          <p:nvSpPr>
            <p:cNvPr id="118" name="Shape 118"/>
            <p:cNvSpPr/>
            <p:nvPr/>
          </p:nvSpPr>
          <p:spPr>
            <a:xfrm>
              <a:off x="3728375" y="2322568"/>
              <a:ext cx="3822600" cy="643500"/>
            </a:xfrm>
            <a:prstGeom prst="rect">
              <a:avLst/>
            </a:prstGeom>
            <a:solidFill>
              <a:srgbClr val="EEEEEE"/>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9" name="Shape 119"/>
            <p:cNvSpPr/>
            <p:nvPr/>
          </p:nvSpPr>
          <p:spPr>
            <a:xfrm flipH="1">
              <a:off x="2283025" y="2322575"/>
              <a:ext cx="1844400" cy="642600"/>
            </a:xfrm>
            <a:prstGeom prst="rect">
              <a:avLst/>
            </a:prstGeom>
            <a:solidFill>
              <a:srgbClr val="A72A1E"/>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0" name="Shape 120"/>
            <p:cNvSpPr/>
            <p:nvPr/>
          </p:nvSpPr>
          <p:spPr>
            <a:xfrm rot="-5400000">
              <a:off x="3501574" y="1934671"/>
              <a:ext cx="643356" cy="1419149"/>
            </a:xfrm>
            <a:prstGeom prst="flowChartOffpageConnector">
              <a:avLst/>
            </a:prstGeom>
            <a:solidFill>
              <a:srgbClr val="A72A1E"/>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1" name="Shape 121"/>
            <p:cNvSpPr/>
            <p:nvPr/>
          </p:nvSpPr>
          <p:spPr>
            <a:xfrm>
              <a:off x="2342625" y="2399951"/>
              <a:ext cx="1940700" cy="495900"/>
            </a:xfrm>
            <a:prstGeom prst="rect">
              <a:avLst/>
            </a:prstGeom>
            <a:noFill/>
            <a:ln>
              <a:noFill/>
            </a:ln>
          </p:spPr>
          <p:txBody>
            <a:bodyPr anchorCtr="0" anchor="ctr" bIns="91425" lIns="91425" spcFirstLastPara="1" rIns="91425" wrap="square" tIns="91425">
              <a:noAutofit/>
            </a:bodyPr>
            <a:lstStyle/>
            <a:p>
              <a:pPr indent="0" lvl="0" marL="0" rtl="0">
                <a:lnSpc>
                  <a:spcPct val="115000"/>
                </a:lnSpc>
                <a:spcBef>
                  <a:spcPts val="0"/>
                </a:spcBef>
                <a:spcAft>
                  <a:spcPts val="0"/>
                </a:spcAft>
                <a:buNone/>
              </a:pPr>
              <a:r>
                <a:rPr b="1" lang="en" sz="2200">
                  <a:solidFill>
                    <a:srgbClr val="FFFFFF"/>
                  </a:solidFill>
                  <a:latin typeface="Roboto"/>
                  <a:ea typeface="Roboto"/>
                  <a:cs typeface="Roboto"/>
                  <a:sym typeface="Roboto"/>
                </a:rPr>
                <a:t>30b IoT devices</a:t>
              </a:r>
              <a:endParaRPr b="1" sz="2200">
                <a:solidFill>
                  <a:srgbClr val="FFFFFF"/>
                </a:solidFill>
                <a:latin typeface="Roboto"/>
                <a:ea typeface="Roboto"/>
                <a:cs typeface="Roboto"/>
                <a:sym typeface="Roboto"/>
              </a:endParaRPr>
            </a:p>
          </p:txBody>
        </p:sp>
        <p:sp>
          <p:nvSpPr>
            <p:cNvPr id="122" name="Shape 122"/>
            <p:cNvSpPr/>
            <p:nvPr/>
          </p:nvSpPr>
          <p:spPr>
            <a:xfrm>
              <a:off x="1593000" y="2322568"/>
              <a:ext cx="690000" cy="642300"/>
            </a:xfrm>
            <a:prstGeom prst="rect">
              <a:avLst/>
            </a:prstGeom>
            <a:solidFill>
              <a:srgbClr val="B02C20"/>
            </a:solidFill>
            <a:ln>
              <a:noFill/>
            </a:ln>
            <a:effectLst>
              <a:outerShdw blurRad="71438" rotWithShape="0" algn="bl" dir="2700000" dist="28575">
                <a:srgbClr val="000000">
                  <a:alpha val="17000"/>
                </a:srgbClr>
              </a:outerShdw>
            </a:effectLst>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3" name="Shape 123"/>
            <p:cNvSpPr/>
            <p:nvPr/>
          </p:nvSpPr>
          <p:spPr>
            <a:xfrm>
              <a:off x="1593000" y="2322575"/>
              <a:ext cx="690000" cy="642600"/>
            </a:xfrm>
            <a:prstGeom prst="rect">
              <a:avLst/>
            </a:prstGeom>
            <a:solidFill>
              <a:srgbClr val="BE2F2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600">
                  <a:solidFill>
                    <a:srgbClr val="FFFFFF"/>
                  </a:solidFill>
                  <a:latin typeface="Roboto Thin"/>
                  <a:ea typeface="Roboto Thin"/>
                  <a:cs typeface="Roboto Thin"/>
                  <a:sym typeface="Roboto Thin"/>
                </a:rPr>
                <a:t>01</a:t>
              </a:r>
              <a:endParaRPr sz="2600">
                <a:solidFill>
                  <a:srgbClr val="FFFFFF"/>
                </a:solidFill>
                <a:latin typeface="Roboto Thin"/>
                <a:ea typeface="Roboto Thin"/>
                <a:cs typeface="Roboto Thin"/>
                <a:sym typeface="Roboto Thin"/>
              </a:endParaRPr>
            </a:p>
          </p:txBody>
        </p:sp>
        <p:sp>
          <p:nvSpPr>
            <p:cNvPr id="124" name="Shape 124"/>
            <p:cNvSpPr/>
            <p:nvPr/>
          </p:nvSpPr>
          <p:spPr>
            <a:xfrm>
              <a:off x="4387850" y="2323750"/>
              <a:ext cx="2971200" cy="642300"/>
            </a:xfrm>
            <a:prstGeom prst="rect">
              <a:avLst/>
            </a:prstGeom>
            <a:noFill/>
            <a:ln>
              <a:noFill/>
            </a:ln>
          </p:spPr>
          <p:txBody>
            <a:bodyPr anchorCtr="0" anchor="ctr" bIns="91425" lIns="91425" spcFirstLastPara="1" rIns="91425" wrap="square" tIns="91425">
              <a:noAutofit/>
            </a:bodyPr>
            <a:lstStyle/>
            <a:p>
              <a:pPr indent="-317500" lvl="0" marL="457200" rtl="0">
                <a:lnSpc>
                  <a:spcPct val="115000"/>
                </a:lnSpc>
                <a:spcBef>
                  <a:spcPts val="0"/>
                </a:spcBef>
                <a:spcAft>
                  <a:spcPts val="0"/>
                </a:spcAft>
                <a:buClr>
                  <a:srgbClr val="A72A1E"/>
                </a:buClr>
                <a:buSzPts val="1400"/>
                <a:buFont typeface="Roboto"/>
                <a:buChar char="●"/>
              </a:pPr>
              <a:r>
                <a:rPr lang="en">
                  <a:solidFill>
                    <a:srgbClr val="A72A1E"/>
                  </a:solidFill>
                  <a:latin typeface="Roboto"/>
                  <a:ea typeface="Roboto"/>
                  <a:cs typeface="Roboto"/>
                  <a:sym typeface="Roboto"/>
                </a:rPr>
                <a:t>High velocity, not human generated</a:t>
              </a:r>
              <a:endParaRPr>
                <a:solidFill>
                  <a:srgbClr val="A72A1E"/>
                </a:solidFill>
                <a:latin typeface="Roboto"/>
                <a:ea typeface="Roboto"/>
                <a:cs typeface="Roboto"/>
                <a:sym typeface="Roboto"/>
              </a:endParaRPr>
            </a:p>
            <a:p>
              <a:pPr indent="-317500" lvl="0" marL="457200" rtl="0">
                <a:lnSpc>
                  <a:spcPct val="115000"/>
                </a:lnSpc>
                <a:spcBef>
                  <a:spcPts val="0"/>
                </a:spcBef>
                <a:spcAft>
                  <a:spcPts val="0"/>
                </a:spcAft>
                <a:buClr>
                  <a:srgbClr val="A72A1E"/>
                </a:buClr>
                <a:buSzPts val="1400"/>
                <a:buFont typeface="Roboto"/>
                <a:buChar char="●"/>
              </a:pPr>
              <a:r>
                <a:rPr lang="en">
                  <a:solidFill>
                    <a:srgbClr val="A72A1E"/>
                  </a:solidFill>
                  <a:latin typeface="Roboto"/>
                  <a:ea typeface="Roboto"/>
                  <a:cs typeface="Roboto"/>
                  <a:sym typeface="Roboto"/>
                </a:rPr>
                <a:t>Cell networks, millions of messages per second</a:t>
              </a:r>
              <a:endParaRPr>
                <a:solidFill>
                  <a:srgbClr val="A72A1E"/>
                </a:solidFill>
                <a:latin typeface="Roboto"/>
                <a:ea typeface="Roboto"/>
                <a:cs typeface="Roboto"/>
                <a:sym typeface="Roboto"/>
              </a:endParaRPr>
            </a:p>
          </p:txBody>
        </p:sp>
      </p:grpSp>
      <p:grpSp>
        <p:nvGrpSpPr>
          <p:cNvPr id="125" name="Shape 125"/>
          <p:cNvGrpSpPr/>
          <p:nvPr/>
        </p:nvGrpSpPr>
        <p:grpSpPr>
          <a:xfrm>
            <a:off x="1041593" y="3915717"/>
            <a:ext cx="7060796" cy="841827"/>
            <a:chOff x="1593000" y="2322568"/>
            <a:chExt cx="5957975" cy="643500"/>
          </a:xfrm>
        </p:grpSpPr>
        <p:sp>
          <p:nvSpPr>
            <p:cNvPr id="126" name="Shape 126"/>
            <p:cNvSpPr/>
            <p:nvPr/>
          </p:nvSpPr>
          <p:spPr>
            <a:xfrm>
              <a:off x="3728375" y="2322568"/>
              <a:ext cx="3822600" cy="643500"/>
            </a:xfrm>
            <a:prstGeom prst="rect">
              <a:avLst/>
            </a:prstGeom>
            <a:solidFill>
              <a:srgbClr val="EEEEEE"/>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7" name="Shape 127"/>
            <p:cNvSpPr/>
            <p:nvPr/>
          </p:nvSpPr>
          <p:spPr>
            <a:xfrm flipH="1">
              <a:off x="2283025" y="2322575"/>
              <a:ext cx="1844400" cy="642600"/>
            </a:xfrm>
            <a:prstGeom prst="rect">
              <a:avLst/>
            </a:prstGeom>
            <a:solidFill>
              <a:srgbClr val="A72A1E"/>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8" name="Shape 128"/>
            <p:cNvSpPr/>
            <p:nvPr/>
          </p:nvSpPr>
          <p:spPr>
            <a:xfrm rot="-5400000">
              <a:off x="3501574" y="1934671"/>
              <a:ext cx="643356" cy="1419149"/>
            </a:xfrm>
            <a:prstGeom prst="flowChartOffpageConnector">
              <a:avLst/>
            </a:prstGeom>
            <a:solidFill>
              <a:srgbClr val="A72A1E"/>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9" name="Shape 129"/>
            <p:cNvSpPr/>
            <p:nvPr/>
          </p:nvSpPr>
          <p:spPr>
            <a:xfrm>
              <a:off x="2342625" y="2399951"/>
              <a:ext cx="1940700" cy="495900"/>
            </a:xfrm>
            <a:prstGeom prst="rect">
              <a:avLst/>
            </a:prstGeom>
            <a:noFill/>
            <a:ln>
              <a:noFill/>
            </a:ln>
          </p:spPr>
          <p:txBody>
            <a:bodyPr anchorCtr="0" anchor="ctr" bIns="91425" lIns="91425" spcFirstLastPara="1" rIns="91425" wrap="square" tIns="91425">
              <a:noAutofit/>
            </a:bodyPr>
            <a:lstStyle/>
            <a:p>
              <a:pPr indent="0" lvl="0" marL="0" rtl="0">
                <a:lnSpc>
                  <a:spcPct val="115000"/>
                </a:lnSpc>
                <a:spcBef>
                  <a:spcPts val="0"/>
                </a:spcBef>
                <a:spcAft>
                  <a:spcPts val="0"/>
                </a:spcAft>
                <a:buNone/>
              </a:pPr>
              <a:r>
                <a:rPr b="1" lang="en" sz="2200">
                  <a:solidFill>
                    <a:srgbClr val="FFFFFF"/>
                  </a:solidFill>
                  <a:latin typeface="Roboto"/>
                  <a:ea typeface="Roboto"/>
                  <a:cs typeface="Roboto"/>
                  <a:sym typeface="Roboto"/>
                </a:rPr>
                <a:t>Unpredictable data skew</a:t>
              </a:r>
              <a:endParaRPr b="1" sz="2200">
                <a:solidFill>
                  <a:srgbClr val="FFFFFF"/>
                </a:solidFill>
                <a:latin typeface="Roboto"/>
                <a:ea typeface="Roboto"/>
                <a:cs typeface="Roboto"/>
                <a:sym typeface="Roboto"/>
              </a:endParaRPr>
            </a:p>
          </p:txBody>
        </p:sp>
        <p:sp>
          <p:nvSpPr>
            <p:cNvPr id="130" name="Shape 130"/>
            <p:cNvSpPr/>
            <p:nvPr/>
          </p:nvSpPr>
          <p:spPr>
            <a:xfrm>
              <a:off x="1593000" y="2322568"/>
              <a:ext cx="690000" cy="642300"/>
            </a:xfrm>
            <a:prstGeom prst="rect">
              <a:avLst/>
            </a:prstGeom>
            <a:solidFill>
              <a:srgbClr val="B02C20"/>
            </a:solidFill>
            <a:ln>
              <a:noFill/>
            </a:ln>
            <a:effectLst>
              <a:outerShdw blurRad="71438" rotWithShape="0" algn="bl" dir="2700000" dist="28575">
                <a:srgbClr val="000000">
                  <a:alpha val="17000"/>
                </a:srgbClr>
              </a:outerShdw>
            </a:effectLst>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31" name="Shape 131"/>
            <p:cNvSpPr/>
            <p:nvPr/>
          </p:nvSpPr>
          <p:spPr>
            <a:xfrm>
              <a:off x="1593000" y="2322575"/>
              <a:ext cx="690000" cy="642600"/>
            </a:xfrm>
            <a:prstGeom prst="rect">
              <a:avLst/>
            </a:prstGeom>
            <a:solidFill>
              <a:srgbClr val="BE2F2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600">
                  <a:solidFill>
                    <a:srgbClr val="FFFFFF"/>
                  </a:solidFill>
                  <a:latin typeface="Roboto Thin"/>
                  <a:ea typeface="Roboto Thin"/>
                  <a:cs typeface="Roboto Thin"/>
                  <a:sym typeface="Roboto Thin"/>
                </a:rPr>
                <a:t>04</a:t>
              </a:r>
              <a:endParaRPr sz="2600">
                <a:solidFill>
                  <a:srgbClr val="FFFFFF"/>
                </a:solidFill>
                <a:latin typeface="Roboto Thin"/>
                <a:ea typeface="Roboto Thin"/>
                <a:cs typeface="Roboto Thin"/>
                <a:sym typeface="Roboto Thin"/>
              </a:endParaRPr>
            </a:p>
          </p:txBody>
        </p:sp>
        <p:sp>
          <p:nvSpPr>
            <p:cNvPr id="132" name="Shape 132"/>
            <p:cNvSpPr/>
            <p:nvPr/>
          </p:nvSpPr>
          <p:spPr>
            <a:xfrm>
              <a:off x="4387850" y="2323750"/>
              <a:ext cx="2971200" cy="642300"/>
            </a:xfrm>
            <a:prstGeom prst="rect">
              <a:avLst/>
            </a:prstGeom>
            <a:noFill/>
            <a:ln>
              <a:noFill/>
            </a:ln>
          </p:spPr>
          <p:txBody>
            <a:bodyPr anchorCtr="0" anchor="ctr" bIns="91425" lIns="91425" spcFirstLastPara="1" rIns="91425" wrap="square" tIns="91425">
              <a:noAutofit/>
            </a:bodyPr>
            <a:lstStyle/>
            <a:p>
              <a:pPr indent="-317500" lvl="0" marL="457200" rtl="0">
                <a:lnSpc>
                  <a:spcPct val="115000"/>
                </a:lnSpc>
                <a:spcBef>
                  <a:spcPts val="0"/>
                </a:spcBef>
                <a:spcAft>
                  <a:spcPts val="0"/>
                </a:spcAft>
                <a:buClr>
                  <a:srgbClr val="A72A1E"/>
                </a:buClr>
                <a:buSzPts val="1400"/>
                <a:buFont typeface="Roboto"/>
                <a:buChar char="●"/>
              </a:pPr>
              <a:r>
                <a:rPr lang="en">
                  <a:solidFill>
                    <a:srgbClr val="A72A1E"/>
                  </a:solidFill>
                  <a:latin typeface="Roboto"/>
                  <a:ea typeface="Roboto"/>
                  <a:cs typeface="Roboto"/>
                  <a:sym typeface="Roboto"/>
                </a:rPr>
                <a:t>Skew in both space and time</a:t>
              </a:r>
              <a:endParaRPr>
                <a:solidFill>
                  <a:srgbClr val="A72A1E"/>
                </a:solidFill>
                <a:latin typeface="Roboto"/>
                <a:ea typeface="Roboto"/>
                <a:cs typeface="Roboto"/>
                <a:sym typeface="Roboto"/>
              </a:endParaRPr>
            </a:p>
            <a:p>
              <a:pPr indent="-317500" lvl="0" marL="457200" rtl="0">
                <a:lnSpc>
                  <a:spcPct val="115000"/>
                </a:lnSpc>
                <a:spcBef>
                  <a:spcPts val="0"/>
                </a:spcBef>
                <a:spcAft>
                  <a:spcPts val="0"/>
                </a:spcAft>
                <a:buClr>
                  <a:srgbClr val="A72A1E"/>
                </a:buClr>
                <a:buSzPts val="1400"/>
                <a:buFont typeface="Roboto"/>
                <a:buChar char="●"/>
              </a:pPr>
              <a:r>
                <a:rPr lang="en">
                  <a:solidFill>
                    <a:srgbClr val="A72A1E"/>
                  </a:solidFill>
                  <a:latin typeface="Roboto"/>
                  <a:ea typeface="Roboto"/>
                  <a:cs typeface="Roboto"/>
                  <a:sym typeface="Roboto"/>
                </a:rPr>
                <a:t>‘Hotspots’ always occur</a:t>
              </a:r>
              <a:endParaRPr>
                <a:solidFill>
                  <a:srgbClr val="A72A1E"/>
                </a:solidFill>
                <a:latin typeface="Roboto"/>
                <a:ea typeface="Roboto"/>
                <a:cs typeface="Roboto"/>
                <a:sym typeface="Roboto"/>
              </a:endParaRPr>
            </a:p>
          </p:txBody>
        </p:sp>
      </p:grpSp>
      <p:sp>
        <p:nvSpPr>
          <p:cNvPr id="133" name="Shape 133"/>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7"/>
                                        </p:tgtEl>
                                        <p:attrNameLst>
                                          <p:attrName>style.visibility</p:attrName>
                                        </p:attrNameLst>
                                      </p:cBhvr>
                                      <p:to>
                                        <p:strVal val="visible"/>
                                      </p:to>
                                    </p:set>
                                    <p:animEffect filter="fade" transition="in">
                                      <p:cBhvr>
                                        <p:cTn dur="1000"/>
                                        <p:tgtEl>
                                          <p:spTgt spid="11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9"/>
                                        </p:tgtEl>
                                        <p:attrNameLst>
                                          <p:attrName>style.visibility</p:attrName>
                                        </p:attrNameLst>
                                      </p:cBhvr>
                                      <p:to>
                                        <p:strVal val="visible"/>
                                      </p:to>
                                    </p:set>
                                    <p:animEffect filter="fade" transition="in">
                                      <p:cBhvr>
                                        <p:cTn dur="1000"/>
                                        <p:tgtEl>
                                          <p:spTgt spid="10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1"/>
                                        </p:tgtEl>
                                        <p:attrNameLst>
                                          <p:attrName>style.visibility</p:attrName>
                                        </p:attrNameLst>
                                      </p:cBhvr>
                                      <p:to>
                                        <p:strVal val="visible"/>
                                      </p:to>
                                    </p:set>
                                    <p:animEffect filter="fade" transition="in">
                                      <p:cBhvr>
                                        <p:cTn dur="1000"/>
                                        <p:tgtEl>
                                          <p:spTgt spid="10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5"/>
                                        </p:tgtEl>
                                        <p:attrNameLst>
                                          <p:attrName>style.visibility</p:attrName>
                                        </p:attrNameLst>
                                      </p:cBhvr>
                                      <p:to>
                                        <p:strVal val="visible"/>
                                      </p:to>
                                    </p:set>
                                    <p:animEffect filter="fade" transition="in">
                                      <p:cBhvr>
                                        <p:cTn dur="1000"/>
                                        <p:tgtEl>
                                          <p:spTgt spid="12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6" name="Shape 366"/>
        <p:cNvGrpSpPr/>
        <p:nvPr/>
      </p:nvGrpSpPr>
      <p:grpSpPr>
        <a:xfrm>
          <a:off x="0" y="0"/>
          <a:ext cx="0" cy="0"/>
          <a:chOff x="0" y="0"/>
          <a:chExt cx="0" cy="0"/>
        </a:xfrm>
      </p:grpSpPr>
      <p:sp>
        <p:nvSpPr>
          <p:cNvPr id="367" name="Shape 367"/>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User Defined Sampling Functions</a:t>
            </a:r>
            <a:endParaRPr/>
          </a:p>
        </p:txBody>
      </p:sp>
      <p:sp>
        <p:nvSpPr>
          <p:cNvPr id="368" name="Shape 368"/>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Model read time tolerances and </a:t>
            </a:r>
            <a:r>
              <a:rPr lang="en"/>
              <a:t>preferences</a:t>
            </a:r>
            <a:r>
              <a:rPr lang="en"/>
              <a:t>.</a:t>
            </a:r>
            <a:endParaRPr/>
          </a:p>
          <a:p>
            <a:pPr indent="0" lvl="0" marL="0">
              <a:spcBef>
                <a:spcPts val="1600"/>
              </a:spcBef>
              <a:spcAft>
                <a:spcPts val="0"/>
              </a:spcAft>
              <a:buNone/>
            </a:pPr>
            <a:r>
              <a:rPr lang="en"/>
              <a:t>Basis for avoiding oversampling</a:t>
            </a:r>
            <a:endParaRPr/>
          </a:p>
          <a:p>
            <a:pPr indent="0" lvl="0" marL="0">
              <a:spcBef>
                <a:spcPts val="1600"/>
              </a:spcBef>
              <a:spcAft>
                <a:spcPts val="1600"/>
              </a:spcAft>
              <a:buNone/>
            </a:pPr>
            <a:r>
              <a:t/>
            </a:r>
            <a:endParaRPr/>
          </a:p>
        </p:txBody>
      </p:sp>
      <p:sp>
        <p:nvSpPr>
          <p:cNvPr id="369" name="Shape 369"/>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pic>
        <p:nvPicPr>
          <p:cNvPr id="370" name="Shape 370"/>
          <p:cNvPicPr preferRelativeResize="0"/>
          <p:nvPr/>
        </p:nvPicPr>
        <p:blipFill>
          <a:blip r:embed="rId3">
            <a:alphaModFix/>
          </a:blip>
          <a:stretch>
            <a:fillRect/>
          </a:stretch>
        </p:blipFill>
        <p:spPr>
          <a:xfrm>
            <a:off x="5147425" y="2078875"/>
            <a:ext cx="3270725" cy="684575"/>
          </a:xfrm>
          <a:prstGeom prst="rect">
            <a:avLst/>
          </a:prstGeom>
          <a:noFill/>
          <a:ln>
            <a:noFill/>
          </a:ln>
        </p:spPr>
      </p:pic>
      <p:pic>
        <p:nvPicPr>
          <p:cNvPr id="371" name="Shape 371"/>
          <p:cNvPicPr preferRelativeResize="0"/>
          <p:nvPr/>
        </p:nvPicPr>
        <p:blipFill rotWithShape="1">
          <a:blip r:embed="rId4">
            <a:alphaModFix/>
          </a:blip>
          <a:srcRect b="0" l="0" r="0" t="5015"/>
          <a:stretch/>
        </p:blipFill>
        <p:spPr>
          <a:xfrm>
            <a:off x="2374925" y="3080475"/>
            <a:ext cx="4397775" cy="174402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5" name="Shape 375"/>
        <p:cNvGrpSpPr/>
        <p:nvPr/>
      </p:nvGrpSpPr>
      <p:grpSpPr>
        <a:xfrm>
          <a:off x="0" y="0"/>
          <a:ext cx="0" cy="0"/>
          <a:chOff x="0" y="0"/>
          <a:chExt cx="0" cy="0"/>
        </a:xfrm>
      </p:grpSpPr>
      <p:sp>
        <p:nvSpPr>
          <p:cNvPr id="376" name="Shape 376"/>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Example</a:t>
            </a:r>
            <a:endParaRPr/>
          </a:p>
        </p:txBody>
      </p:sp>
      <p:sp>
        <p:nvSpPr>
          <p:cNvPr id="377" name="Shape 377"/>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b="1" lang="en" sz="1500"/>
              <a:t>Query 1:</a:t>
            </a:r>
            <a:endParaRPr b="1" sz="1500"/>
          </a:p>
          <a:p>
            <a:pPr indent="0" lvl="0" marL="0">
              <a:spcBef>
                <a:spcPts val="1600"/>
              </a:spcBef>
              <a:spcAft>
                <a:spcPts val="0"/>
              </a:spcAft>
              <a:buNone/>
            </a:pPr>
            <a:r>
              <a:rPr lang="en"/>
              <a:t>Retrieves data to train driver profile</a:t>
            </a:r>
            <a:endParaRPr/>
          </a:p>
          <a:p>
            <a:pPr indent="0" lvl="0" marL="0">
              <a:spcBef>
                <a:spcPts val="1600"/>
              </a:spcBef>
              <a:spcAft>
                <a:spcPts val="0"/>
              </a:spcAft>
              <a:buNone/>
            </a:pPr>
            <a:r>
              <a:rPr lang="en"/>
              <a:t>Observe </a:t>
            </a:r>
            <a:r>
              <a:rPr lang="en"/>
              <a:t>aggressiveness</a:t>
            </a:r>
            <a:r>
              <a:rPr lang="en"/>
              <a:t> of drivers</a:t>
            </a:r>
            <a:endParaRPr/>
          </a:p>
          <a:p>
            <a:pPr indent="0" lvl="0" marL="0">
              <a:spcBef>
                <a:spcPts val="1600"/>
              </a:spcBef>
              <a:spcAft>
                <a:spcPts val="1600"/>
              </a:spcAft>
              <a:buNone/>
            </a:pPr>
            <a:r>
              <a:rPr lang="en"/>
              <a:t>Uses adaptive sampling</a:t>
            </a:r>
            <a:endParaRPr/>
          </a:p>
        </p:txBody>
      </p:sp>
      <p:sp>
        <p:nvSpPr>
          <p:cNvPr id="378" name="Shape 378"/>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pic>
        <p:nvPicPr>
          <p:cNvPr id="379" name="Shape 379"/>
          <p:cNvPicPr preferRelativeResize="0"/>
          <p:nvPr/>
        </p:nvPicPr>
        <p:blipFill>
          <a:blip r:embed="rId3">
            <a:alphaModFix/>
          </a:blip>
          <a:stretch>
            <a:fillRect/>
          </a:stretch>
        </p:blipFill>
        <p:spPr>
          <a:xfrm>
            <a:off x="4395338" y="2006250"/>
            <a:ext cx="4505325" cy="1885950"/>
          </a:xfrm>
          <a:prstGeom prst="rect">
            <a:avLst/>
          </a:prstGeom>
          <a:noFill/>
          <a:ln>
            <a:noFill/>
          </a:ln>
        </p:spPr>
      </p:pic>
      <p:sp>
        <p:nvSpPr>
          <p:cNvPr id="380" name="Shape 380"/>
          <p:cNvSpPr/>
          <p:nvPr/>
        </p:nvSpPr>
        <p:spPr>
          <a:xfrm>
            <a:off x="5351013" y="2286129"/>
            <a:ext cx="509700" cy="304200"/>
          </a:xfrm>
          <a:prstGeom prst="ellipse">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81" name="Shape 381"/>
          <p:cNvSpPr/>
          <p:nvPr/>
        </p:nvSpPr>
        <p:spPr>
          <a:xfrm>
            <a:off x="4808100" y="2869800"/>
            <a:ext cx="1589700" cy="304200"/>
          </a:xfrm>
          <a:prstGeom prst="ellipse">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5" name="Shape 385"/>
        <p:cNvGrpSpPr/>
        <p:nvPr/>
      </p:nvGrpSpPr>
      <p:grpSpPr>
        <a:xfrm>
          <a:off x="0" y="0"/>
          <a:ext cx="0" cy="0"/>
          <a:chOff x="0" y="0"/>
          <a:chExt cx="0" cy="0"/>
        </a:xfrm>
      </p:grpSpPr>
      <p:sp>
        <p:nvSpPr>
          <p:cNvPr id="386" name="Shape 386"/>
          <p:cNvSpPr txBox="1"/>
          <p:nvPr>
            <p:ph type="title"/>
          </p:nvPr>
        </p:nvSpPr>
        <p:spPr>
          <a:xfrm>
            <a:off x="729450" y="1318650"/>
            <a:ext cx="7688400" cy="5352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Example Contd.</a:t>
            </a:r>
            <a:endParaRPr/>
          </a:p>
        </p:txBody>
      </p:sp>
      <p:sp>
        <p:nvSpPr>
          <p:cNvPr id="387" name="Shape 387"/>
          <p:cNvSpPr txBox="1"/>
          <p:nvPr>
            <p:ph idx="1" type="body"/>
          </p:nvPr>
        </p:nvSpPr>
        <p:spPr>
          <a:xfrm>
            <a:off x="729325" y="2078875"/>
            <a:ext cx="3774300" cy="22611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b="1" lang="en" sz="1500"/>
              <a:t>Query 2:</a:t>
            </a:r>
            <a:endParaRPr b="1" sz="1500"/>
          </a:p>
          <a:p>
            <a:pPr indent="0" lvl="0" marL="0">
              <a:spcBef>
                <a:spcPts val="1600"/>
              </a:spcBef>
              <a:spcAft>
                <a:spcPts val="0"/>
              </a:spcAft>
              <a:buNone/>
            </a:pPr>
            <a:r>
              <a:rPr lang="en"/>
              <a:t>Samples every 20 m</a:t>
            </a:r>
            <a:endParaRPr/>
          </a:p>
          <a:p>
            <a:pPr indent="0" lvl="0" marL="0">
              <a:spcBef>
                <a:spcPts val="1600"/>
              </a:spcBef>
              <a:spcAft>
                <a:spcPts val="1600"/>
              </a:spcAft>
              <a:buNone/>
            </a:pPr>
            <a:r>
              <a:rPr lang="en"/>
              <a:t>T = 20 m / (Current speed)</a:t>
            </a:r>
            <a:endParaRPr/>
          </a:p>
        </p:txBody>
      </p:sp>
      <p:sp>
        <p:nvSpPr>
          <p:cNvPr id="388" name="Shape 388"/>
          <p:cNvSpPr txBox="1"/>
          <p:nvPr>
            <p:ph idx="2" type="body"/>
          </p:nvPr>
        </p:nvSpPr>
        <p:spPr>
          <a:xfrm>
            <a:off x="4643604" y="2078875"/>
            <a:ext cx="3774300" cy="22611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b="1" lang="en" sz="1500"/>
              <a:t>Query 3:</a:t>
            </a:r>
            <a:endParaRPr b="1" sz="1500"/>
          </a:p>
          <a:p>
            <a:pPr indent="0" lvl="0" marL="0">
              <a:spcBef>
                <a:spcPts val="1600"/>
              </a:spcBef>
              <a:spcAft>
                <a:spcPts val="1600"/>
              </a:spcAft>
              <a:buNone/>
            </a:pPr>
            <a:r>
              <a:rPr lang="en"/>
              <a:t>Combines route and driver profiles to create alerts.</a:t>
            </a:r>
            <a:endParaRPr b="1" sz="1500"/>
          </a:p>
        </p:txBody>
      </p:sp>
      <p:sp>
        <p:nvSpPr>
          <p:cNvPr id="389" name="Shape 389"/>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pic>
        <p:nvPicPr>
          <p:cNvPr id="390" name="Shape 390"/>
          <p:cNvPicPr preferRelativeResize="0"/>
          <p:nvPr/>
        </p:nvPicPr>
        <p:blipFill>
          <a:blip r:embed="rId3">
            <a:alphaModFix/>
          </a:blip>
          <a:stretch>
            <a:fillRect/>
          </a:stretch>
        </p:blipFill>
        <p:spPr>
          <a:xfrm>
            <a:off x="396850" y="3619950"/>
            <a:ext cx="3698450" cy="656100"/>
          </a:xfrm>
          <a:prstGeom prst="rect">
            <a:avLst/>
          </a:prstGeom>
          <a:noFill/>
          <a:ln>
            <a:noFill/>
          </a:ln>
        </p:spPr>
      </p:pic>
      <p:pic>
        <p:nvPicPr>
          <p:cNvPr id="391" name="Shape 391"/>
          <p:cNvPicPr preferRelativeResize="0"/>
          <p:nvPr/>
        </p:nvPicPr>
        <p:blipFill>
          <a:blip r:embed="rId4">
            <a:alphaModFix/>
          </a:blip>
          <a:stretch>
            <a:fillRect/>
          </a:stretch>
        </p:blipFill>
        <p:spPr>
          <a:xfrm>
            <a:off x="5082400" y="3599650"/>
            <a:ext cx="3453900" cy="696700"/>
          </a:xfrm>
          <a:prstGeom prst="rect">
            <a:avLst/>
          </a:prstGeom>
          <a:noFill/>
          <a:ln>
            <a:noFill/>
          </a:ln>
        </p:spPr>
      </p:pic>
      <p:sp>
        <p:nvSpPr>
          <p:cNvPr id="392" name="Shape 392"/>
          <p:cNvSpPr/>
          <p:nvPr/>
        </p:nvSpPr>
        <p:spPr>
          <a:xfrm>
            <a:off x="2064006" y="3632517"/>
            <a:ext cx="337200" cy="312600"/>
          </a:xfrm>
          <a:prstGeom prst="ellipse">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6" name="Shape 396"/>
        <p:cNvGrpSpPr/>
        <p:nvPr/>
      </p:nvGrpSpPr>
      <p:grpSpPr>
        <a:xfrm>
          <a:off x="0" y="0"/>
          <a:ext cx="0" cy="0"/>
          <a:chOff x="0" y="0"/>
          <a:chExt cx="0" cy="0"/>
        </a:xfrm>
      </p:grpSpPr>
      <p:sp>
        <p:nvSpPr>
          <p:cNvPr id="397" name="Shape 397"/>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Read fusion</a:t>
            </a:r>
            <a:endParaRPr/>
          </a:p>
        </p:txBody>
      </p:sp>
      <p:sp>
        <p:nvSpPr>
          <p:cNvPr id="398" name="Shape 398"/>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pic>
        <p:nvPicPr>
          <p:cNvPr id="399" name="Shape 399"/>
          <p:cNvPicPr preferRelativeResize="0"/>
          <p:nvPr/>
        </p:nvPicPr>
        <p:blipFill>
          <a:blip r:embed="rId3">
            <a:alphaModFix/>
          </a:blip>
          <a:stretch>
            <a:fillRect/>
          </a:stretch>
        </p:blipFill>
        <p:spPr>
          <a:xfrm>
            <a:off x="1366175" y="1929400"/>
            <a:ext cx="6627376" cy="307802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3" name="Shape 403"/>
        <p:cNvGrpSpPr/>
        <p:nvPr/>
      </p:nvGrpSpPr>
      <p:grpSpPr>
        <a:xfrm>
          <a:off x="0" y="0"/>
          <a:ext cx="0" cy="0"/>
          <a:chOff x="0" y="0"/>
          <a:chExt cx="0" cy="0"/>
        </a:xfrm>
      </p:grpSpPr>
      <p:sp>
        <p:nvSpPr>
          <p:cNvPr id="404" name="Shape 404"/>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Minimize sensor reads</a:t>
            </a:r>
            <a:endParaRPr/>
          </a:p>
        </p:txBody>
      </p:sp>
      <p:sp>
        <p:nvSpPr>
          <p:cNvPr id="405" name="Shape 405"/>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0" lvl="0" marL="0" rtl="0">
              <a:spcBef>
                <a:spcPts val="0"/>
              </a:spcBef>
              <a:spcAft>
                <a:spcPts val="1600"/>
              </a:spcAft>
              <a:buNone/>
            </a:pPr>
            <a:r>
              <a:t/>
            </a:r>
            <a:endParaRPr/>
          </a:p>
        </p:txBody>
      </p:sp>
      <p:sp>
        <p:nvSpPr>
          <p:cNvPr id="406" name="Shape 406"/>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fld id="{00000000-1234-1234-1234-123412341234}" type="slidenum">
              <a:rPr lang="en"/>
              <a:t>‹#›</a:t>
            </a:fld>
            <a:endParaRPr/>
          </a:p>
        </p:txBody>
      </p:sp>
      <p:pic>
        <p:nvPicPr>
          <p:cNvPr id="407" name="Shape 407"/>
          <p:cNvPicPr preferRelativeResize="0"/>
          <p:nvPr/>
        </p:nvPicPr>
        <p:blipFill>
          <a:blip r:embed="rId3">
            <a:alphaModFix/>
          </a:blip>
          <a:stretch>
            <a:fillRect/>
          </a:stretch>
        </p:blipFill>
        <p:spPr>
          <a:xfrm>
            <a:off x="1594775" y="2005600"/>
            <a:ext cx="5678550" cy="2637350"/>
          </a:xfrm>
          <a:prstGeom prst="rect">
            <a:avLst/>
          </a:prstGeom>
          <a:noFill/>
          <a:ln>
            <a:noFill/>
          </a:ln>
        </p:spPr>
      </p:pic>
      <p:sp>
        <p:nvSpPr>
          <p:cNvPr id="408" name="Shape 408"/>
          <p:cNvSpPr/>
          <p:nvPr/>
        </p:nvSpPr>
        <p:spPr>
          <a:xfrm>
            <a:off x="3558950" y="2786100"/>
            <a:ext cx="213900" cy="296100"/>
          </a:xfrm>
          <a:prstGeom prst="ellipse">
            <a:avLst/>
          </a:prstGeom>
          <a:noFill/>
          <a:ln cap="flat" cmpd="sng" w="19050">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09" name="Shape 409"/>
          <p:cNvSpPr/>
          <p:nvPr/>
        </p:nvSpPr>
        <p:spPr>
          <a:xfrm>
            <a:off x="591900" y="2441525"/>
            <a:ext cx="1252200" cy="633000"/>
          </a:xfrm>
          <a:prstGeom prst="roundRect">
            <a:avLst>
              <a:gd fmla="val 16667" name="adj"/>
            </a:avLst>
          </a:prstGeom>
          <a:solidFill>
            <a:srgbClr val="D9D2E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spcBef>
                <a:spcPts val="0"/>
              </a:spcBef>
              <a:spcAft>
                <a:spcPts val="0"/>
              </a:spcAft>
              <a:buNone/>
            </a:pPr>
            <a:r>
              <a:rPr b="1" lang="en" sz="1000"/>
              <a:t>Minimizes total number of sensor reads</a:t>
            </a:r>
            <a:endParaRPr b="1" sz="1000"/>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3" name="Shape 413"/>
        <p:cNvGrpSpPr/>
        <p:nvPr/>
      </p:nvGrpSpPr>
      <p:grpSpPr>
        <a:xfrm>
          <a:off x="0" y="0"/>
          <a:ext cx="0" cy="0"/>
          <a:chOff x="0" y="0"/>
          <a:chExt cx="0" cy="0"/>
        </a:xfrm>
      </p:grpSpPr>
      <p:sp>
        <p:nvSpPr>
          <p:cNvPr id="414" name="Shape 414"/>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A more </a:t>
            </a:r>
            <a:r>
              <a:rPr lang="en"/>
              <a:t>interesting</a:t>
            </a:r>
            <a:r>
              <a:rPr lang="en"/>
              <a:t> example</a:t>
            </a:r>
            <a:endParaRPr/>
          </a:p>
        </p:txBody>
      </p:sp>
      <p:sp>
        <p:nvSpPr>
          <p:cNvPr id="415" name="Shape 415"/>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t/>
            </a:r>
            <a:endParaRPr/>
          </a:p>
        </p:txBody>
      </p:sp>
      <p:sp>
        <p:nvSpPr>
          <p:cNvPr id="416" name="Shape 416"/>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pic>
        <p:nvPicPr>
          <p:cNvPr id="417" name="Shape 417"/>
          <p:cNvPicPr preferRelativeResize="0"/>
          <p:nvPr/>
        </p:nvPicPr>
        <p:blipFill>
          <a:blip r:embed="rId3">
            <a:alphaModFix/>
          </a:blip>
          <a:stretch>
            <a:fillRect/>
          </a:stretch>
        </p:blipFill>
        <p:spPr>
          <a:xfrm>
            <a:off x="1771650" y="2328871"/>
            <a:ext cx="5754624" cy="1765925"/>
          </a:xfrm>
          <a:prstGeom prst="rect">
            <a:avLst/>
          </a:prstGeom>
          <a:noFill/>
          <a:ln>
            <a:noFill/>
          </a:ln>
        </p:spPr>
      </p:pic>
      <p:sp>
        <p:nvSpPr>
          <p:cNvPr id="418" name="Shape 418"/>
          <p:cNvSpPr/>
          <p:nvPr/>
        </p:nvSpPr>
        <p:spPr>
          <a:xfrm>
            <a:off x="3602258" y="2854077"/>
            <a:ext cx="213900" cy="296100"/>
          </a:xfrm>
          <a:prstGeom prst="ellipse">
            <a:avLst/>
          </a:prstGeom>
          <a:noFill/>
          <a:ln cap="flat" cmpd="sng" w="19050">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19" name="Shape 419"/>
          <p:cNvSpPr/>
          <p:nvPr/>
        </p:nvSpPr>
        <p:spPr>
          <a:xfrm>
            <a:off x="6975342" y="2862300"/>
            <a:ext cx="213900" cy="296100"/>
          </a:xfrm>
          <a:prstGeom prst="ellipse">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3" name="Shape 423"/>
        <p:cNvGrpSpPr/>
        <p:nvPr/>
      </p:nvGrpSpPr>
      <p:grpSpPr>
        <a:xfrm>
          <a:off x="0" y="0"/>
          <a:ext cx="0" cy="0"/>
          <a:chOff x="0" y="0"/>
          <a:chExt cx="0" cy="0"/>
        </a:xfrm>
      </p:grpSpPr>
      <p:sp>
        <p:nvSpPr>
          <p:cNvPr id="424" name="Shape 424"/>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Additional Cases</a:t>
            </a:r>
            <a:endParaRPr/>
          </a:p>
        </p:txBody>
      </p:sp>
      <p:sp>
        <p:nvSpPr>
          <p:cNvPr id="425" name="Shape 425"/>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pic>
        <p:nvPicPr>
          <p:cNvPr id="426" name="Shape 426"/>
          <p:cNvPicPr preferRelativeResize="0"/>
          <p:nvPr/>
        </p:nvPicPr>
        <p:blipFill>
          <a:blip r:embed="rId3">
            <a:alphaModFix/>
          </a:blip>
          <a:stretch>
            <a:fillRect/>
          </a:stretch>
        </p:blipFill>
        <p:spPr>
          <a:xfrm>
            <a:off x="142400" y="2157025"/>
            <a:ext cx="8870050" cy="1987275"/>
          </a:xfrm>
          <a:prstGeom prst="rect">
            <a:avLst/>
          </a:prstGeom>
          <a:noFill/>
          <a:ln>
            <a:noFill/>
          </a:ln>
        </p:spPr>
      </p:pic>
      <p:cxnSp>
        <p:nvCxnSpPr>
          <p:cNvPr id="427" name="Shape 427"/>
          <p:cNvCxnSpPr/>
          <p:nvPr/>
        </p:nvCxnSpPr>
        <p:spPr>
          <a:xfrm>
            <a:off x="2250400" y="3610025"/>
            <a:ext cx="660000" cy="0"/>
          </a:xfrm>
          <a:prstGeom prst="straightConnector1">
            <a:avLst/>
          </a:prstGeom>
          <a:noFill/>
          <a:ln cap="flat" cmpd="sng" w="19050">
            <a:solidFill>
              <a:srgbClr val="0000FF"/>
            </a:solidFill>
            <a:prstDash val="solid"/>
            <a:round/>
            <a:headEnd len="med" w="med" type="none"/>
            <a:tailEnd len="med" w="med" type="triangle"/>
          </a:ln>
        </p:spPr>
      </p:cxnSp>
      <p:cxnSp>
        <p:nvCxnSpPr>
          <p:cNvPr id="428" name="Shape 428"/>
          <p:cNvCxnSpPr/>
          <p:nvPr/>
        </p:nvCxnSpPr>
        <p:spPr>
          <a:xfrm rot="10800000">
            <a:off x="1156600" y="3612239"/>
            <a:ext cx="954000" cy="0"/>
          </a:xfrm>
          <a:prstGeom prst="straightConnector1">
            <a:avLst/>
          </a:prstGeom>
          <a:noFill/>
          <a:ln cap="flat" cmpd="sng" w="19050">
            <a:solidFill>
              <a:srgbClr val="FF0000"/>
            </a:solidFill>
            <a:prstDash val="solid"/>
            <a:round/>
            <a:headEnd len="med" w="med" type="none"/>
            <a:tailEnd len="med" w="med" type="triangle"/>
          </a:ln>
        </p:spPr>
      </p:cxnSp>
      <p:cxnSp>
        <p:nvCxnSpPr>
          <p:cNvPr id="429" name="Shape 429"/>
          <p:cNvCxnSpPr/>
          <p:nvPr/>
        </p:nvCxnSpPr>
        <p:spPr>
          <a:xfrm flipH="1" rot="10800000">
            <a:off x="6714400" y="3596400"/>
            <a:ext cx="1204800" cy="13500"/>
          </a:xfrm>
          <a:prstGeom prst="straightConnector1">
            <a:avLst/>
          </a:prstGeom>
          <a:noFill/>
          <a:ln cap="flat" cmpd="sng" w="19050">
            <a:solidFill>
              <a:srgbClr val="0000FF"/>
            </a:solidFill>
            <a:prstDash val="solid"/>
            <a:round/>
            <a:headEnd len="med" w="med" type="none"/>
            <a:tailEnd len="med" w="med" type="triangle"/>
          </a:ln>
        </p:spPr>
      </p:cxnSp>
      <p:cxnSp>
        <p:nvCxnSpPr>
          <p:cNvPr id="430" name="Shape 430"/>
          <p:cNvCxnSpPr/>
          <p:nvPr/>
        </p:nvCxnSpPr>
        <p:spPr>
          <a:xfrm rot="10800000">
            <a:off x="5816600" y="3604150"/>
            <a:ext cx="754200" cy="0"/>
          </a:xfrm>
          <a:prstGeom prst="straightConnector1">
            <a:avLst/>
          </a:prstGeom>
          <a:noFill/>
          <a:ln cap="flat" cmpd="sng" w="19050">
            <a:solidFill>
              <a:srgbClr val="FF0000"/>
            </a:solidFill>
            <a:prstDash val="solid"/>
            <a:round/>
            <a:headEnd len="med" w="med" type="none"/>
            <a:tailEnd len="med" w="med" type="triangle"/>
          </a:ln>
        </p:spPr>
      </p:cxnSp>
      <p:sp>
        <p:nvSpPr>
          <p:cNvPr id="431" name="Shape 431"/>
          <p:cNvSpPr/>
          <p:nvPr/>
        </p:nvSpPr>
        <p:spPr>
          <a:xfrm>
            <a:off x="1649650" y="2576400"/>
            <a:ext cx="522600" cy="440700"/>
          </a:xfrm>
          <a:prstGeom prst="ellipse">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32" name="Shape 432"/>
          <p:cNvSpPr/>
          <p:nvPr/>
        </p:nvSpPr>
        <p:spPr>
          <a:xfrm>
            <a:off x="6470742" y="2566154"/>
            <a:ext cx="522600" cy="440700"/>
          </a:xfrm>
          <a:prstGeom prst="ellipse">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6" name="Shape 436"/>
        <p:cNvGrpSpPr/>
        <p:nvPr/>
      </p:nvGrpSpPr>
      <p:grpSpPr>
        <a:xfrm>
          <a:off x="0" y="0"/>
          <a:ext cx="0" cy="0"/>
          <a:chOff x="0" y="0"/>
          <a:chExt cx="0" cy="0"/>
        </a:xfrm>
      </p:grpSpPr>
      <p:sp>
        <p:nvSpPr>
          <p:cNvPr id="437" name="Shape 437"/>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Earlier read times</a:t>
            </a:r>
            <a:endParaRPr/>
          </a:p>
        </p:txBody>
      </p:sp>
      <p:sp>
        <p:nvSpPr>
          <p:cNvPr id="438" name="Shape 438"/>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pic>
        <p:nvPicPr>
          <p:cNvPr id="439" name="Shape 439"/>
          <p:cNvPicPr preferRelativeResize="0"/>
          <p:nvPr/>
        </p:nvPicPr>
        <p:blipFill>
          <a:blip r:embed="rId3">
            <a:alphaModFix/>
          </a:blip>
          <a:stretch>
            <a:fillRect/>
          </a:stretch>
        </p:blipFill>
        <p:spPr>
          <a:xfrm>
            <a:off x="757249" y="2252674"/>
            <a:ext cx="7478399" cy="2181575"/>
          </a:xfrm>
          <a:prstGeom prst="rect">
            <a:avLst/>
          </a:prstGeom>
          <a:noFill/>
          <a:ln>
            <a:noFill/>
          </a:ln>
        </p:spPr>
      </p:pic>
      <p:sp>
        <p:nvSpPr>
          <p:cNvPr id="440" name="Shape 440"/>
          <p:cNvSpPr/>
          <p:nvPr/>
        </p:nvSpPr>
        <p:spPr>
          <a:xfrm>
            <a:off x="5404050" y="2440800"/>
            <a:ext cx="2123400" cy="1204500"/>
          </a:xfrm>
          <a:prstGeom prst="rect">
            <a:avLst/>
          </a:prstGeom>
          <a:solidFill>
            <a:srgbClr val="00FF00">
              <a:alpha val="24610"/>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41" name="Shape 441"/>
          <p:cNvSpPr/>
          <p:nvPr/>
        </p:nvSpPr>
        <p:spPr>
          <a:xfrm>
            <a:off x="3484400" y="2187450"/>
            <a:ext cx="1134900" cy="1784400"/>
          </a:xfrm>
          <a:prstGeom prst="ellipse">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42" name="Shape 442"/>
          <p:cNvSpPr txBox="1"/>
          <p:nvPr/>
        </p:nvSpPr>
        <p:spPr>
          <a:xfrm>
            <a:off x="6058431" y="3286784"/>
            <a:ext cx="750600" cy="2070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b="1" lang="en" sz="1700">
                <a:solidFill>
                  <a:srgbClr val="274E13"/>
                </a:solidFill>
              </a:rPr>
              <a:t>OldB</a:t>
            </a:r>
            <a:endParaRPr b="1" sz="1700">
              <a:solidFill>
                <a:srgbClr val="274E13"/>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6" name="Shape 446"/>
        <p:cNvGrpSpPr/>
        <p:nvPr/>
      </p:nvGrpSpPr>
      <p:grpSpPr>
        <a:xfrm>
          <a:off x="0" y="0"/>
          <a:ext cx="0" cy="0"/>
          <a:chOff x="0" y="0"/>
          <a:chExt cx="0" cy="0"/>
        </a:xfrm>
      </p:grpSpPr>
      <p:sp>
        <p:nvSpPr>
          <p:cNvPr id="447" name="Shape 447"/>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Additional Cases Contd.</a:t>
            </a:r>
            <a:endParaRPr/>
          </a:p>
        </p:txBody>
      </p:sp>
      <p:sp>
        <p:nvSpPr>
          <p:cNvPr id="448" name="Shape 448"/>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pic>
        <p:nvPicPr>
          <p:cNvPr id="449" name="Shape 449"/>
          <p:cNvPicPr preferRelativeResize="0"/>
          <p:nvPr/>
        </p:nvPicPr>
        <p:blipFill>
          <a:blip r:embed="rId3">
            <a:alphaModFix/>
          </a:blip>
          <a:stretch>
            <a:fillRect/>
          </a:stretch>
        </p:blipFill>
        <p:spPr>
          <a:xfrm>
            <a:off x="2200275" y="2092075"/>
            <a:ext cx="4511925" cy="2141850"/>
          </a:xfrm>
          <a:prstGeom prst="rect">
            <a:avLst/>
          </a:prstGeom>
          <a:noFill/>
          <a:ln>
            <a:noFill/>
          </a:ln>
        </p:spPr>
      </p:pic>
      <p:sp>
        <p:nvSpPr>
          <p:cNvPr id="450" name="Shape 450"/>
          <p:cNvSpPr/>
          <p:nvPr/>
        </p:nvSpPr>
        <p:spPr>
          <a:xfrm>
            <a:off x="3994213" y="2524594"/>
            <a:ext cx="756600" cy="535200"/>
          </a:xfrm>
          <a:prstGeom prst="ellipse">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4" name="Shape 454"/>
        <p:cNvGrpSpPr/>
        <p:nvPr/>
      </p:nvGrpSpPr>
      <p:grpSpPr>
        <a:xfrm>
          <a:off x="0" y="0"/>
          <a:ext cx="0" cy="0"/>
          <a:chOff x="0" y="0"/>
          <a:chExt cx="0" cy="0"/>
        </a:xfrm>
      </p:grpSpPr>
      <p:sp>
        <p:nvSpPr>
          <p:cNvPr id="455" name="Shape 455"/>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Local Filtering</a:t>
            </a:r>
            <a:endParaRPr/>
          </a:p>
        </p:txBody>
      </p:sp>
      <p:sp>
        <p:nvSpPr>
          <p:cNvPr id="456" name="Shape 456"/>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t/>
            </a:r>
            <a:endParaRPr/>
          </a:p>
        </p:txBody>
      </p:sp>
      <p:sp>
        <p:nvSpPr>
          <p:cNvPr id="457" name="Shape 457"/>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pic>
        <p:nvPicPr>
          <p:cNvPr id="458" name="Shape 458"/>
          <p:cNvPicPr preferRelativeResize="0"/>
          <p:nvPr/>
        </p:nvPicPr>
        <p:blipFill>
          <a:blip r:embed="rId3">
            <a:alphaModFix/>
          </a:blip>
          <a:stretch>
            <a:fillRect/>
          </a:stretch>
        </p:blipFill>
        <p:spPr>
          <a:xfrm>
            <a:off x="1923875" y="2133673"/>
            <a:ext cx="4865651" cy="2456825"/>
          </a:xfrm>
          <a:prstGeom prst="rect">
            <a:avLst/>
          </a:prstGeom>
          <a:noFill/>
          <a:ln>
            <a:noFill/>
          </a:ln>
        </p:spPr>
      </p:pic>
      <p:sp>
        <p:nvSpPr>
          <p:cNvPr id="459" name="Shape 459"/>
          <p:cNvSpPr/>
          <p:nvPr/>
        </p:nvSpPr>
        <p:spPr>
          <a:xfrm>
            <a:off x="2637425" y="2621073"/>
            <a:ext cx="1959300" cy="322800"/>
          </a:xfrm>
          <a:prstGeom prst="ellipse">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7" name="Shape 137"/>
        <p:cNvGrpSpPr/>
        <p:nvPr/>
      </p:nvGrpSpPr>
      <p:grpSpPr>
        <a:xfrm>
          <a:off x="0" y="0"/>
          <a:ext cx="0" cy="0"/>
          <a:chOff x="0" y="0"/>
          <a:chExt cx="0" cy="0"/>
        </a:xfrm>
      </p:grpSpPr>
      <p:sp>
        <p:nvSpPr>
          <p:cNvPr id="138" name="Shape 138"/>
          <p:cNvSpPr txBox="1"/>
          <p:nvPr>
            <p:ph type="title"/>
          </p:nvPr>
        </p:nvSpPr>
        <p:spPr>
          <a:xfrm>
            <a:off x="727800" y="591425"/>
            <a:ext cx="7688400" cy="5352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Existing Spatial Indices</a:t>
            </a:r>
            <a:endParaRPr/>
          </a:p>
        </p:txBody>
      </p:sp>
      <p:sp>
        <p:nvSpPr>
          <p:cNvPr id="139" name="Shape 139"/>
          <p:cNvSpPr txBox="1"/>
          <p:nvPr>
            <p:ph idx="1" type="body"/>
          </p:nvPr>
        </p:nvSpPr>
        <p:spPr>
          <a:xfrm>
            <a:off x="729325" y="1418700"/>
            <a:ext cx="3774300" cy="29214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sz="1800"/>
              <a:t>R-tree / GiST</a:t>
            </a:r>
            <a:endParaRPr sz="1800"/>
          </a:p>
          <a:p>
            <a:pPr indent="0" lvl="0" marL="0">
              <a:spcBef>
                <a:spcPts val="1600"/>
              </a:spcBef>
              <a:spcAft>
                <a:spcPts val="0"/>
              </a:spcAft>
              <a:buNone/>
            </a:pPr>
            <a:r>
              <a:t/>
            </a:r>
            <a:endParaRPr sz="1800"/>
          </a:p>
          <a:p>
            <a:pPr indent="0" lvl="0" marL="0">
              <a:spcBef>
                <a:spcPts val="1600"/>
              </a:spcBef>
              <a:spcAft>
                <a:spcPts val="0"/>
              </a:spcAft>
              <a:buNone/>
            </a:pPr>
            <a:r>
              <a:t/>
            </a:r>
            <a:endParaRPr sz="1800"/>
          </a:p>
          <a:p>
            <a:pPr indent="-330200" lvl="0" marL="457200" rtl="0">
              <a:spcBef>
                <a:spcPts val="1600"/>
              </a:spcBef>
              <a:spcAft>
                <a:spcPts val="0"/>
              </a:spcAft>
              <a:buSzPts val="1600"/>
              <a:buChar char="●"/>
            </a:pPr>
            <a:r>
              <a:rPr lang="en" sz="1600"/>
              <a:t>Enclose n-dim geometries in box</a:t>
            </a:r>
            <a:endParaRPr sz="1600"/>
          </a:p>
          <a:p>
            <a:pPr indent="-330200" lvl="0" marL="457200" rtl="0">
              <a:spcBef>
                <a:spcPts val="0"/>
              </a:spcBef>
              <a:spcAft>
                <a:spcPts val="0"/>
              </a:spcAft>
              <a:buSzPts val="1600"/>
              <a:buChar char="●"/>
            </a:pPr>
            <a:r>
              <a:rPr lang="en" sz="1600"/>
              <a:t>Root = whole space, recursive...</a:t>
            </a:r>
            <a:endParaRPr sz="1600"/>
          </a:p>
          <a:p>
            <a:pPr indent="-330200" lvl="0" marL="457200" rtl="0">
              <a:spcBef>
                <a:spcPts val="0"/>
              </a:spcBef>
              <a:spcAft>
                <a:spcPts val="0"/>
              </a:spcAft>
              <a:buSzPts val="1600"/>
              <a:buChar char="●"/>
            </a:pPr>
            <a:r>
              <a:rPr lang="en" sz="1600"/>
              <a:t>Good spatial queries if balanced</a:t>
            </a:r>
            <a:endParaRPr sz="1600"/>
          </a:p>
          <a:p>
            <a:pPr indent="-330200" lvl="0" marL="457200" rtl="0">
              <a:spcBef>
                <a:spcPts val="0"/>
              </a:spcBef>
              <a:spcAft>
                <a:spcPts val="0"/>
              </a:spcAft>
              <a:buSzPts val="1600"/>
              <a:buChar char="●"/>
            </a:pPr>
            <a:r>
              <a:rPr lang="en" sz="1600"/>
              <a:t>Bad in distributed system</a:t>
            </a:r>
            <a:endParaRPr sz="1600"/>
          </a:p>
          <a:p>
            <a:pPr indent="0" lvl="0" marL="0">
              <a:spcBef>
                <a:spcPts val="1600"/>
              </a:spcBef>
              <a:spcAft>
                <a:spcPts val="1600"/>
              </a:spcAft>
              <a:buNone/>
            </a:pPr>
            <a:r>
              <a:t/>
            </a:r>
            <a:endParaRPr sz="1800"/>
          </a:p>
        </p:txBody>
      </p:sp>
      <p:sp>
        <p:nvSpPr>
          <p:cNvPr id="140" name="Shape 140"/>
          <p:cNvSpPr txBox="1"/>
          <p:nvPr>
            <p:ph idx="2" type="body"/>
          </p:nvPr>
        </p:nvSpPr>
        <p:spPr>
          <a:xfrm>
            <a:off x="4643600" y="1418575"/>
            <a:ext cx="3774300" cy="3467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sz="1800"/>
              <a:t>Quadtree</a:t>
            </a:r>
            <a:endParaRPr sz="1800"/>
          </a:p>
          <a:p>
            <a:pPr indent="0" lvl="0" marL="0">
              <a:spcBef>
                <a:spcPts val="1600"/>
              </a:spcBef>
              <a:spcAft>
                <a:spcPts val="0"/>
              </a:spcAft>
              <a:buNone/>
            </a:pPr>
            <a:r>
              <a:t/>
            </a:r>
            <a:endParaRPr sz="1800"/>
          </a:p>
          <a:p>
            <a:pPr indent="0" lvl="0" marL="0">
              <a:spcBef>
                <a:spcPts val="1600"/>
              </a:spcBef>
              <a:spcAft>
                <a:spcPts val="0"/>
              </a:spcAft>
              <a:buNone/>
            </a:pPr>
            <a:r>
              <a:t/>
            </a:r>
            <a:endParaRPr sz="1800"/>
          </a:p>
          <a:p>
            <a:pPr indent="0" lvl="0" marL="0">
              <a:spcBef>
                <a:spcPts val="1600"/>
              </a:spcBef>
              <a:spcAft>
                <a:spcPts val="0"/>
              </a:spcAft>
              <a:buNone/>
            </a:pPr>
            <a:r>
              <a:t/>
            </a:r>
            <a:endParaRPr sz="1800"/>
          </a:p>
          <a:p>
            <a:pPr indent="-330200" lvl="0" marL="457200" rtl="0">
              <a:spcBef>
                <a:spcPts val="1600"/>
              </a:spcBef>
              <a:spcAft>
                <a:spcPts val="0"/>
              </a:spcAft>
              <a:buSzPts val="1600"/>
              <a:buChar char="●"/>
            </a:pPr>
            <a:r>
              <a:rPr lang="en" sz="1600"/>
              <a:t>Doesn’t need to balance</a:t>
            </a:r>
            <a:endParaRPr sz="1600"/>
          </a:p>
          <a:p>
            <a:pPr indent="-330200" lvl="0" marL="457200" rtl="0">
              <a:spcBef>
                <a:spcPts val="0"/>
              </a:spcBef>
              <a:spcAft>
                <a:spcPts val="0"/>
              </a:spcAft>
              <a:buSzPts val="1600"/>
              <a:buChar char="●"/>
            </a:pPr>
            <a:r>
              <a:rPr lang="en" sz="1600"/>
              <a:t>Split space if bucket is full, children fall into buckets</a:t>
            </a:r>
            <a:endParaRPr sz="1600"/>
          </a:p>
          <a:p>
            <a:pPr indent="-330200" lvl="0" marL="457200">
              <a:spcBef>
                <a:spcPts val="0"/>
              </a:spcBef>
              <a:spcAft>
                <a:spcPts val="0"/>
              </a:spcAft>
              <a:buSzPts val="1600"/>
              <a:buChar char="●"/>
            </a:pPr>
            <a:r>
              <a:rPr lang="en" sz="1600"/>
              <a:t>Bad for non-points (replication)</a:t>
            </a:r>
            <a:endParaRPr sz="1600"/>
          </a:p>
          <a:p>
            <a:pPr indent="0" lvl="0" marL="0">
              <a:spcBef>
                <a:spcPts val="1600"/>
              </a:spcBef>
              <a:spcAft>
                <a:spcPts val="0"/>
              </a:spcAft>
              <a:buNone/>
            </a:pPr>
            <a:r>
              <a:t/>
            </a:r>
            <a:endParaRPr sz="1800"/>
          </a:p>
          <a:p>
            <a:pPr indent="0" lvl="0" marL="0">
              <a:spcBef>
                <a:spcPts val="1600"/>
              </a:spcBef>
              <a:spcAft>
                <a:spcPts val="0"/>
              </a:spcAft>
              <a:buNone/>
            </a:pPr>
            <a:r>
              <a:t/>
            </a:r>
            <a:endParaRPr sz="1800"/>
          </a:p>
          <a:p>
            <a:pPr indent="0" lvl="0" marL="0">
              <a:spcBef>
                <a:spcPts val="1600"/>
              </a:spcBef>
              <a:spcAft>
                <a:spcPts val="0"/>
              </a:spcAft>
              <a:buNone/>
            </a:pPr>
            <a:r>
              <a:t/>
            </a:r>
            <a:endParaRPr sz="1800"/>
          </a:p>
          <a:p>
            <a:pPr indent="0" lvl="0" marL="0">
              <a:spcBef>
                <a:spcPts val="1600"/>
              </a:spcBef>
              <a:spcAft>
                <a:spcPts val="0"/>
              </a:spcAft>
              <a:buNone/>
            </a:pPr>
            <a:r>
              <a:t/>
            </a:r>
            <a:endParaRPr sz="1800"/>
          </a:p>
          <a:p>
            <a:pPr indent="0" lvl="0" marL="0">
              <a:spcBef>
                <a:spcPts val="1600"/>
              </a:spcBef>
              <a:spcAft>
                <a:spcPts val="1600"/>
              </a:spcAft>
              <a:buNone/>
            </a:pPr>
            <a:r>
              <a:t/>
            </a:r>
            <a:endParaRPr sz="1800"/>
          </a:p>
        </p:txBody>
      </p:sp>
      <p:pic>
        <p:nvPicPr>
          <p:cNvPr id="141" name="Shape 141"/>
          <p:cNvPicPr preferRelativeResize="0"/>
          <p:nvPr/>
        </p:nvPicPr>
        <p:blipFill>
          <a:blip r:embed="rId3">
            <a:alphaModFix/>
          </a:blip>
          <a:stretch>
            <a:fillRect/>
          </a:stretch>
        </p:blipFill>
        <p:spPr>
          <a:xfrm>
            <a:off x="744800" y="1785675"/>
            <a:ext cx="3743325" cy="1190625"/>
          </a:xfrm>
          <a:prstGeom prst="rect">
            <a:avLst/>
          </a:prstGeom>
          <a:noFill/>
          <a:ln>
            <a:noFill/>
          </a:ln>
        </p:spPr>
      </p:pic>
      <p:pic>
        <p:nvPicPr>
          <p:cNvPr id="142" name="Shape 142"/>
          <p:cNvPicPr preferRelativeResize="0"/>
          <p:nvPr/>
        </p:nvPicPr>
        <p:blipFill>
          <a:blip r:embed="rId4">
            <a:alphaModFix/>
          </a:blip>
          <a:stretch>
            <a:fillRect/>
          </a:stretch>
        </p:blipFill>
        <p:spPr>
          <a:xfrm>
            <a:off x="4837126" y="1785675"/>
            <a:ext cx="3673026" cy="1822699"/>
          </a:xfrm>
          <a:prstGeom prst="rect">
            <a:avLst/>
          </a:prstGeom>
          <a:noFill/>
          <a:ln>
            <a:noFill/>
          </a:ln>
        </p:spPr>
      </p:pic>
      <p:sp>
        <p:nvSpPr>
          <p:cNvPr id="143" name="Shape 143"/>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3" name="Shape 463"/>
        <p:cNvGrpSpPr/>
        <p:nvPr/>
      </p:nvGrpSpPr>
      <p:grpSpPr>
        <a:xfrm>
          <a:off x="0" y="0"/>
          <a:ext cx="0" cy="0"/>
          <a:chOff x="0" y="0"/>
          <a:chExt cx="0" cy="0"/>
        </a:xfrm>
      </p:grpSpPr>
      <p:sp>
        <p:nvSpPr>
          <p:cNvPr id="464" name="Shape 464"/>
          <p:cNvSpPr txBox="1"/>
          <p:nvPr>
            <p:ph type="title"/>
          </p:nvPr>
        </p:nvSpPr>
        <p:spPr>
          <a:xfrm>
            <a:off x="730000" y="1318650"/>
            <a:ext cx="3300900" cy="16872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Evaluation</a:t>
            </a:r>
            <a:endParaRPr/>
          </a:p>
        </p:txBody>
      </p:sp>
      <p:sp>
        <p:nvSpPr>
          <p:cNvPr id="465" name="Shape 465"/>
          <p:cNvSpPr txBox="1"/>
          <p:nvPr>
            <p:ph idx="1" type="subTitle"/>
          </p:nvPr>
        </p:nvSpPr>
        <p:spPr>
          <a:xfrm>
            <a:off x="724950" y="3161525"/>
            <a:ext cx="3300900" cy="7590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
        <p:nvSpPr>
          <p:cNvPr id="466" name="Shape 466"/>
          <p:cNvSpPr txBox="1"/>
          <p:nvPr>
            <p:ph idx="2" type="body"/>
          </p:nvPr>
        </p:nvSpPr>
        <p:spPr>
          <a:xfrm>
            <a:off x="5174225" y="1352625"/>
            <a:ext cx="3374400" cy="3025500"/>
          </a:xfrm>
          <a:prstGeom prst="rect">
            <a:avLst/>
          </a:prstGeom>
        </p:spPr>
        <p:txBody>
          <a:bodyPr anchorCtr="0" anchor="t" bIns="91425" lIns="91425" spcFirstLastPara="1" rIns="91425" wrap="square" tIns="91425">
            <a:noAutofit/>
          </a:bodyPr>
          <a:lstStyle/>
          <a:p>
            <a:pPr indent="0" lvl="0" marL="0" rtl="0">
              <a:spcBef>
                <a:spcPts val="0"/>
              </a:spcBef>
              <a:spcAft>
                <a:spcPts val="1600"/>
              </a:spcAft>
              <a:buNone/>
            </a:pPr>
            <a:r>
              <a:t/>
            </a:r>
            <a:endParaRPr/>
          </a:p>
        </p:txBody>
      </p:sp>
      <p:sp>
        <p:nvSpPr>
          <p:cNvPr id="467" name="Shape 467"/>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fld id="{00000000-1234-1234-1234-123412341234}" type="slidenum">
              <a:rPr lang="en"/>
              <a:t>‹#›</a:t>
            </a:fld>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1" name="Shape 471"/>
        <p:cNvGrpSpPr/>
        <p:nvPr/>
      </p:nvGrpSpPr>
      <p:grpSpPr>
        <a:xfrm>
          <a:off x="0" y="0"/>
          <a:ext cx="0" cy="0"/>
          <a:chOff x="0" y="0"/>
          <a:chExt cx="0" cy="0"/>
        </a:xfrm>
      </p:grpSpPr>
      <p:sp>
        <p:nvSpPr>
          <p:cNvPr id="472" name="Shape 472"/>
          <p:cNvSpPr txBox="1"/>
          <p:nvPr>
            <p:ph type="title"/>
          </p:nvPr>
        </p:nvSpPr>
        <p:spPr>
          <a:xfrm>
            <a:off x="729450" y="1318650"/>
            <a:ext cx="7688400" cy="5352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sz="2400"/>
              <a:t>Sensor Reads vs Number of Queries</a:t>
            </a:r>
            <a:endParaRPr sz="2400"/>
          </a:p>
        </p:txBody>
      </p:sp>
      <p:sp>
        <p:nvSpPr>
          <p:cNvPr id="473" name="Shape 473"/>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pic>
        <p:nvPicPr>
          <p:cNvPr id="474" name="Shape 474"/>
          <p:cNvPicPr preferRelativeResize="0"/>
          <p:nvPr/>
        </p:nvPicPr>
        <p:blipFill rotWithShape="1">
          <a:blip r:embed="rId3">
            <a:alphaModFix/>
          </a:blip>
          <a:srcRect b="56833" l="10991" r="6486" t="0"/>
          <a:stretch/>
        </p:blipFill>
        <p:spPr>
          <a:xfrm>
            <a:off x="1424350" y="1887900"/>
            <a:ext cx="6014575" cy="2883025"/>
          </a:xfrm>
          <a:prstGeom prst="rect">
            <a:avLst/>
          </a:prstGeom>
          <a:noFill/>
          <a:ln>
            <a:noFill/>
          </a:ln>
        </p:spPr>
      </p:pic>
      <p:sp>
        <p:nvSpPr>
          <p:cNvPr id="475" name="Shape 475"/>
          <p:cNvSpPr/>
          <p:nvPr/>
        </p:nvSpPr>
        <p:spPr>
          <a:xfrm>
            <a:off x="69525" y="4209875"/>
            <a:ext cx="1874700" cy="540600"/>
          </a:xfrm>
          <a:prstGeom prst="rect">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spcBef>
                <a:spcPts val="0"/>
              </a:spcBef>
              <a:spcAft>
                <a:spcPts val="0"/>
              </a:spcAft>
              <a:buNone/>
            </a:pPr>
            <a:r>
              <a:rPr lang="en" sz="1000"/>
              <a:t>Independent queries modelled by Poisson Process</a:t>
            </a:r>
            <a:endParaRPr sz="1000"/>
          </a:p>
        </p:txBody>
      </p:sp>
      <p:sp>
        <p:nvSpPr>
          <p:cNvPr id="476" name="Shape 476"/>
          <p:cNvSpPr/>
          <p:nvPr/>
        </p:nvSpPr>
        <p:spPr>
          <a:xfrm>
            <a:off x="6364150" y="1887900"/>
            <a:ext cx="977700" cy="2368500"/>
          </a:xfrm>
          <a:prstGeom prst="ellipse">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77" name="Shape 477"/>
          <p:cNvSpPr/>
          <p:nvPr/>
        </p:nvSpPr>
        <p:spPr>
          <a:xfrm>
            <a:off x="7223950" y="1225355"/>
            <a:ext cx="1772700" cy="896100"/>
          </a:xfrm>
          <a:prstGeom prst="roundRect">
            <a:avLst>
              <a:gd fmla="val 16667" name="adj"/>
            </a:avLst>
          </a:prstGeom>
          <a:solidFill>
            <a:srgbClr val="D9D2E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t>87% reductions</a:t>
            </a:r>
            <a:endParaRPr b="1"/>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81" name="Shape 481"/>
        <p:cNvGrpSpPr/>
        <p:nvPr/>
      </p:nvGrpSpPr>
      <p:grpSpPr>
        <a:xfrm>
          <a:off x="0" y="0"/>
          <a:ext cx="0" cy="0"/>
          <a:chOff x="0" y="0"/>
          <a:chExt cx="0" cy="0"/>
        </a:xfrm>
      </p:grpSpPr>
      <p:sp>
        <p:nvSpPr>
          <p:cNvPr id="482" name="Shape 482"/>
          <p:cNvSpPr txBox="1"/>
          <p:nvPr>
            <p:ph type="title"/>
          </p:nvPr>
        </p:nvSpPr>
        <p:spPr>
          <a:xfrm>
            <a:off x="729450" y="1318650"/>
            <a:ext cx="7688400" cy="5352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sz="2400"/>
              <a:t>Sensor Reads vs </a:t>
            </a:r>
            <a:r>
              <a:rPr lang="en"/>
              <a:t>Read Time Tolerance</a:t>
            </a:r>
            <a:endParaRPr/>
          </a:p>
        </p:txBody>
      </p:sp>
      <p:sp>
        <p:nvSpPr>
          <p:cNvPr id="483" name="Shape 483"/>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pic>
        <p:nvPicPr>
          <p:cNvPr id="484" name="Shape 484"/>
          <p:cNvPicPr preferRelativeResize="0"/>
          <p:nvPr/>
        </p:nvPicPr>
        <p:blipFill rotWithShape="1">
          <a:blip r:embed="rId3">
            <a:alphaModFix/>
          </a:blip>
          <a:srcRect b="18586" l="0" r="50663" t="0"/>
          <a:stretch/>
        </p:blipFill>
        <p:spPr>
          <a:xfrm>
            <a:off x="2741400" y="1862125"/>
            <a:ext cx="3088050" cy="3121674"/>
          </a:xfrm>
          <a:prstGeom prst="rect">
            <a:avLst/>
          </a:prstGeom>
          <a:noFill/>
          <a:ln>
            <a:noFill/>
          </a:ln>
        </p:spPr>
      </p:pic>
      <p:sp>
        <p:nvSpPr>
          <p:cNvPr id="485" name="Shape 485"/>
          <p:cNvSpPr/>
          <p:nvPr/>
        </p:nvSpPr>
        <p:spPr>
          <a:xfrm>
            <a:off x="1375150" y="2842625"/>
            <a:ext cx="1146900" cy="714300"/>
          </a:xfrm>
          <a:prstGeom prst="rect">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300"/>
              <a:t>20 Queries</a:t>
            </a:r>
            <a:endParaRPr sz="1300"/>
          </a:p>
        </p:txBody>
      </p:sp>
      <p:sp>
        <p:nvSpPr>
          <p:cNvPr id="486" name="Shape 486"/>
          <p:cNvSpPr/>
          <p:nvPr/>
        </p:nvSpPr>
        <p:spPr>
          <a:xfrm>
            <a:off x="3973975" y="2400225"/>
            <a:ext cx="1340902" cy="1211866"/>
          </a:xfrm>
          <a:custGeom>
            <a:pathLst>
              <a:path extrusionOk="0" h="40128" w="44076">
                <a:moveTo>
                  <a:pt x="0" y="0"/>
                </a:moveTo>
                <a:cubicBezTo>
                  <a:pt x="1535" y="3728"/>
                  <a:pt x="6195" y="17323"/>
                  <a:pt x="9210" y="22366"/>
                </a:cubicBezTo>
                <a:cubicBezTo>
                  <a:pt x="12225" y="27409"/>
                  <a:pt x="15131" y="28177"/>
                  <a:pt x="18091" y="30260"/>
                </a:cubicBezTo>
                <a:cubicBezTo>
                  <a:pt x="21051" y="32343"/>
                  <a:pt x="24121" y="33549"/>
                  <a:pt x="26972" y="34865"/>
                </a:cubicBezTo>
                <a:cubicBezTo>
                  <a:pt x="29823" y="36181"/>
                  <a:pt x="32344" y="37277"/>
                  <a:pt x="35195" y="38154"/>
                </a:cubicBezTo>
                <a:cubicBezTo>
                  <a:pt x="38046" y="39031"/>
                  <a:pt x="42596" y="39799"/>
                  <a:pt x="44076" y="40128"/>
                </a:cubicBezTo>
              </a:path>
            </a:pathLst>
          </a:custGeom>
          <a:noFill/>
          <a:ln cap="flat" cmpd="sng" w="19050">
            <a:solidFill>
              <a:srgbClr val="FF0000"/>
            </a:solidFill>
            <a:prstDash val="solid"/>
            <a:round/>
            <a:headEnd len="med" w="med" type="none"/>
            <a:tailEnd len="med" w="med" type="none"/>
          </a:ln>
        </p:spPr>
      </p:sp>
      <p:sp>
        <p:nvSpPr>
          <p:cNvPr id="487" name="Shape 487"/>
          <p:cNvSpPr/>
          <p:nvPr/>
        </p:nvSpPr>
        <p:spPr>
          <a:xfrm>
            <a:off x="6047450" y="2733200"/>
            <a:ext cx="2690400" cy="1004100"/>
          </a:xfrm>
          <a:prstGeom prst="roundRect">
            <a:avLst>
              <a:gd fmla="val 16667" name="adj"/>
            </a:avLst>
          </a:prstGeom>
          <a:solidFill>
            <a:srgbClr val="D9D2E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spcBef>
                <a:spcPts val="0"/>
              </a:spcBef>
              <a:spcAft>
                <a:spcPts val="0"/>
              </a:spcAft>
              <a:buNone/>
            </a:pPr>
            <a:r>
              <a:rPr b="1" lang="en" sz="1600"/>
              <a:t>Exponential decrease in number of reads</a:t>
            </a:r>
            <a:endParaRPr b="1" sz="1600"/>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91" name="Shape 491"/>
        <p:cNvGrpSpPr/>
        <p:nvPr/>
      </p:nvGrpSpPr>
      <p:grpSpPr>
        <a:xfrm>
          <a:off x="0" y="0"/>
          <a:ext cx="0" cy="0"/>
          <a:chOff x="0" y="0"/>
          <a:chExt cx="0" cy="0"/>
        </a:xfrm>
      </p:grpSpPr>
      <p:sp>
        <p:nvSpPr>
          <p:cNvPr id="492" name="Shape 492"/>
          <p:cNvSpPr txBox="1"/>
          <p:nvPr>
            <p:ph type="title"/>
          </p:nvPr>
        </p:nvSpPr>
        <p:spPr>
          <a:xfrm>
            <a:off x="729450" y="1318650"/>
            <a:ext cx="7688400" cy="5352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sz="2400"/>
              <a:t>Read Time Deviations vs </a:t>
            </a:r>
            <a:r>
              <a:rPr lang="en"/>
              <a:t>Number of Queries</a:t>
            </a:r>
            <a:endParaRPr/>
          </a:p>
        </p:txBody>
      </p:sp>
      <p:sp>
        <p:nvSpPr>
          <p:cNvPr id="493" name="Shape 493"/>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pic>
        <p:nvPicPr>
          <p:cNvPr id="494" name="Shape 494"/>
          <p:cNvPicPr preferRelativeResize="0"/>
          <p:nvPr/>
        </p:nvPicPr>
        <p:blipFill>
          <a:blip r:embed="rId3">
            <a:alphaModFix/>
          </a:blip>
          <a:stretch>
            <a:fillRect/>
          </a:stretch>
        </p:blipFill>
        <p:spPr>
          <a:xfrm>
            <a:off x="1922000" y="2203600"/>
            <a:ext cx="4690975" cy="2103100"/>
          </a:xfrm>
          <a:prstGeom prst="rect">
            <a:avLst/>
          </a:prstGeom>
          <a:noFill/>
          <a:ln>
            <a:noFill/>
          </a:ln>
        </p:spPr>
      </p:pic>
      <p:sp>
        <p:nvSpPr>
          <p:cNvPr id="495" name="Shape 495"/>
          <p:cNvSpPr/>
          <p:nvPr/>
        </p:nvSpPr>
        <p:spPr>
          <a:xfrm>
            <a:off x="3650500" y="2243500"/>
            <a:ext cx="1548000" cy="1736700"/>
          </a:xfrm>
          <a:prstGeom prst="ellipse">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96" name="Shape 496"/>
          <p:cNvSpPr/>
          <p:nvPr/>
        </p:nvSpPr>
        <p:spPr>
          <a:xfrm>
            <a:off x="494875" y="2674575"/>
            <a:ext cx="1252200" cy="633000"/>
          </a:xfrm>
          <a:prstGeom prst="roundRect">
            <a:avLst>
              <a:gd fmla="val 16667" name="adj"/>
            </a:avLst>
          </a:prstGeom>
          <a:solidFill>
            <a:srgbClr val="D9D2E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spcBef>
                <a:spcPts val="0"/>
              </a:spcBef>
              <a:spcAft>
                <a:spcPts val="0"/>
              </a:spcAft>
              <a:buNone/>
            </a:pPr>
            <a:r>
              <a:rPr b="1" lang="en" sz="1000"/>
              <a:t>Probability of read sharing increases</a:t>
            </a:r>
            <a:endParaRPr b="1" sz="1000"/>
          </a:p>
        </p:txBody>
      </p:sp>
      <p:sp>
        <p:nvSpPr>
          <p:cNvPr id="497" name="Shape 497"/>
          <p:cNvSpPr/>
          <p:nvPr/>
        </p:nvSpPr>
        <p:spPr>
          <a:xfrm>
            <a:off x="6838675" y="2409475"/>
            <a:ext cx="1838400" cy="1184100"/>
          </a:xfrm>
          <a:prstGeom prst="roundRect">
            <a:avLst>
              <a:gd fmla="val 16667" name="adj"/>
            </a:avLst>
          </a:prstGeom>
          <a:solidFill>
            <a:srgbClr val="D9D2E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spcBef>
                <a:spcPts val="0"/>
              </a:spcBef>
              <a:spcAft>
                <a:spcPts val="0"/>
              </a:spcAft>
              <a:buNone/>
            </a:pPr>
            <a:r>
              <a:rPr b="1" lang="en" sz="1000"/>
              <a:t>More probable that multiple sensor reads take place within the tolerance interval of a read request</a:t>
            </a:r>
            <a:endParaRPr b="1" sz="1000"/>
          </a:p>
        </p:txBody>
      </p:sp>
      <p:sp>
        <p:nvSpPr>
          <p:cNvPr id="498" name="Shape 498"/>
          <p:cNvSpPr/>
          <p:nvPr/>
        </p:nvSpPr>
        <p:spPr>
          <a:xfrm>
            <a:off x="2900150" y="3048283"/>
            <a:ext cx="3169500" cy="248275"/>
          </a:xfrm>
          <a:custGeom>
            <a:pathLst>
              <a:path extrusionOk="0" h="9931" w="126780">
                <a:moveTo>
                  <a:pt x="0" y="9931"/>
                </a:moveTo>
                <a:cubicBezTo>
                  <a:pt x="4226" y="8875"/>
                  <a:pt x="16904" y="5177"/>
                  <a:pt x="25356" y="3592"/>
                </a:cubicBezTo>
                <a:cubicBezTo>
                  <a:pt x="33808" y="2007"/>
                  <a:pt x="42260" y="846"/>
                  <a:pt x="50712" y="423"/>
                </a:cubicBezTo>
                <a:cubicBezTo>
                  <a:pt x="59164" y="0"/>
                  <a:pt x="67827" y="528"/>
                  <a:pt x="76068" y="1056"/>
                </a:cubicBezTo>
                <a:cubicBezTo>
                  <a:pt x="84309" y="1584"/>
                  <a:pt x="91704" y="2536"/>
                  <a:pt x="100156" y="3592"/>
                </a:cubicBezTo>
                <a:cubicBezTo>
                  <a:pt x="108608" y="4649"/>
                  <a:pt x="122343" y="6761"/>
                  <a:pt x="126780" y="7395"/>
                </a:cubicBezTo>
              </a:path>
            </a:pathLst>
          </a:custGeom>
          <a:noFill/>
          <a:ln cap="flat" cmpd="sng" w="19050">
            <a:solidFill>
              <a:srgbClr val="0000FF"/>
            </a:solidFill>
            <a:prstDash val="solid"/>
            <a:round/>
            <a:headEnd len="med" w="med" type="none"/>
            <a:tailEnd len="med" w="med" type="none"/>
          </a:ln>
        </p:spPr>
      </p:sp>
      <p:sp>
        <p:nvSpPr>
          <p:cNvPr id="499" name="Shape 499"/>
          <p:cNvSpPr/>
          <p:nvPr/>
        </p:nvSpPr>
        <p:spPr>
          <a:xfrm>
            <a:off x="2475498" y="2174750"/>
            <a:ext cx="706200" cy="1709100"/>
          </a:xfrm>
          <a:prstGeom prst="ellipse">
            <a:avLst/>
          </a:prstGeom>
          <a:noFill/>
          <a:ln cap="flat" cmpd="sng" w="19050">
            <a:solidFill>
              <a:srgbClr val="00FF00"/>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00" name="Shape 500"/>
          <p:cNvSpPr/>
          <p:nvPr/>
        </p:nvSpPr>
        <p:spPr>
          <a:xfrm>
            <a:off x="270125" y="4209250"/>
            <a:ext cx="1874700" cy="540600"/>
          </a:xfrm>
          <a:prstGeom prst="rect">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spcBef>
                <a:spcPts val="0"/>
              </a:spcBef>
              <a:spcAft>
                <a:spcPts val="0"/>
              </a:spcAft>
              <a:buNone/>
            </a:pPr>
            <a:r>
              <a:rPr lang="en" sz="1000"/>
              <a:t>69 percent reduction in read time deviation</a:t>
            </a:r>
            <a:endParaRPr sz="1000"/>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04" name="Shape 504"/>
        <p:cNvGrpSpPr/>
        <p:nvPr/>
      </p:nvGrpSpPr>
      <p:grpSpPr>
        <a:xfrm>
          <a:off x="0" y="0"/>
          <a:ext cx="0" cy="0"/>
          <a:chOff x="0" y="0"/>
          <a:chExt cx="0" cy="0"/>
        </a:xfrm>
      </p:grpSpPr>
      <p:sp>
        <p:nvSpPr>
          <p:cNvPr id="505" name="Shape 505"/>
          <p:cNvSpPr txBox="1"/>
          <p:nvPr>
            <p:ph type="title"/>
          </p:nvPr>
        </p:nvSpPr>
        <p:spPr>
          <a:xfrm>
            <a:off x="729450" y="1318650"/>
            <a:ext cx="7688400" cy="5352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sz="2400"/>
              <a:t>Read Time Deviations vs </a:t>
            </a:r>
            <a:r>
              <a:rPr lang="en"/>
              <a:t>Read Time Tolerance</a:t>
            </a:r>
            <a:endParaRPr/>
          </a:p>
          <a:p>
            <a:pPr indent="0" lvl="0" marL="0">
              <a:spcBef>
                <a:spcPts val="0"/>
              </a:spcBef>
              <a:spcAft>
                <a:spcPts val="0"/>
              </a:spcAft>
              <a:buNone/>
            </a:pPr>
            <a:r>
              <a:t/>
            </a:r>
            <a:endParaRPr/>
          </a:p>
        </p:txBody>
      </p:sp>
      <p:sp>
        <p:nvSpPr>
          <p:cNvPr id="506" name="Shape 506"/>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pic>
        <p:nvPicPr>
          <p:cNvPr id="507" name="Shape 507"/>
          <p:cNvPicPr preferRelativeResize="0"/>
          <p:nvPr/>
        </p:nvPicPr>
        <p:blipFill>
          <a:blip r:embed="rId3">
            <a:alphaModFix/>
          </a:blip>
          <a:stretch>
            <a:fillRect/>
          </a:stretch>
        </p:blipFill>
        <p:spPr>
          <a:xfrm>
            <a:off x="2363300" y="2030900"/>
            <a:ext cx="3098097" cy="2984850"/>
          </a:xfrm>
          <a:prstGeom prst="rect">
            <a:avLst/>
          </a:prstGeom>
          <a:noFill/>
          <a:ln>
            <a:noFill/>
          </a:ln>
        </p:spPr>
      </p:pic>
      <p:sp>
        <p:nvSpPr>
          <p:cNvPr id="508" name="Shape 508"/>
          <p:cNvSpPr/>
          <p:nvPr/>
        </p:nvSpPr>
        <p:spPr>
          <a:xfrm>
            <a:off x="5537775" y="2789700"/>
            <a:ext cx="1252200" cy="633000"/>
          </a:xfrm>
          <a:prstGeom prst="roundRect">
            <a:avLst>
              <a:gd fmla="val 16667" name="adj"/>
            </a:avLst>
          </a:prstGeom>
          <a:solidFill>
            <a:srgbClr val="D9D2E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spcBef>
                <a:spcPts val="0"/>
              </a:spcBef>
              <a:spcAft>
                <a:spcPts val="0"/>
              </a:spcAft>
              <a:buNone/>
            </a:pPr>
            <a:r>
              <a:rPr b="1" lang="en" sz="1000"/>
              <a:t>Reduced sensor reads</a:t>
            </a:r>
            <a:endParaRPr b="1" sz="1000"/>
          </a:p>
        </p:txBody>
      </p:sp>
      <p:sp>
        <p:nvSpPr>
          <p:cNvPr id="509" name="Shape 509"/>
          <p:cNvSpPr/>
          <p:nvPr/>
        </p:nvSpPr>
        <p:spPr>
          <a:xfrm>
            <a:off x="3264025" y="3026200"/>
            <a:ext cx="1793150" cy="976934"/>
          </a:xfrm>
          <a:custGeom>
            <a:pathLst>
              <a:path extrusionOk="0" h="50325" w="66113">
                <a:moveTo>
                  <a:pt x="0" y="50325"/>
                </a:moveTo>
                <a:cubicBezTo>
                  <a:pt x="2796" y="48132"/>
                  <a:pt x="11238" y="41444"/>
                  <a:pt x="16775" y="37168"/>
                </a:cubicBezTo>
                <a:cubicBezTo>
                  <a:pt x="22312" y="32892"/>
                  <a:pt x="27739" y="28835"/>
                  <a:pt x="33221" y="24669"/>
                </a:cubicBezTo>
                <a:cubicBezTo>
                  <a:pt x="38703" y="20503"/>
                  <a:pt x="44185" y="16282"/>
                  <a:pt x="49667" y="12170"/>
                </a:cubicBezTo>
                <a:cubicBezTo>
                  <a:pt x="55149" y="8059"/>
                  <a:pt x="63372" y="2028"/>
                  <a:pt x="66113" y="0"/>
                </a:cubicBezTo>
              </a:path>
            </a:pathLst>
          </a:custGeom>
          <a:noFill/>
          <a:ln cap="flat" cmpd="sng" w="19050">
            <a:solidFill>
              <a:srgbClr val="FF0000"/>
            </a:solidFill>
            <a:prstDash val="solid"/>
            <a:round/>
            <a:headEnd len="med" w="med" type="none"/>
            <a:tailEnd len="med" w="med" type="none"/>
          </a:ln>
        </p:spPr>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13" name="Shape 513"/>
        <p:cNvGrpSpPr/>
        <p:nvPr/>
      </p:nvGrpSpPr>
      <p:grpSpPr>
        <a:xfrm>
          <a:off x="0" y="0"/>
          <a:ext cx="0" cy="0"/>
          <a:chOff x="0" y="0"/>
          <a:chExt cx="0" cy="0"/>
        </a:xfrm>
      </p:grpSpPr>
      <p:sp>
        <p:nvSpPr>
          <p:cNvPr id="514" name="Shape 514"/>
          <p:cNvSpPr txBox="1"/>
          <p:nvPr>
            <p:ph type="title"/>
          </p:nvPr>
        </p:nvSpPr>
        <p:spPr>
          <a:xfrm>
            <a:off x="729450" y="1318650"/>
            <a:ext cx="7688400" cy="5352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Query Prioritization</a:t>
            </a:r>
            <a:endParaRPr/>
          </a:p>
        </p:txBody>
      </p:sp>
      <p:sp>
        <p:nvSpPr>
          <p:cNvPr id="515" name="Shape 515"/>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pic>
        <p:nvPicPr>
          <p:cNvPr id="516" name="Shape 516"/>
          <p:cNvPicPr preferRelativeResize="0"/>
          <p:nvPr/>
        </p:nvPicPr>
        <p:blipFill>
          <a:blip r:embed="rId3">
            <a:alphaModFix/>
          </a:blip>
          <a:stretch>
            <a:fillRect/>
          </a:stretch>
        </p:blipFill>
        <p:spPr>
          <a:xfrm>
            <a:off x="2687675" y="1748275"/>
            <a:ext cx="3303276" cy="2772974"/>
          </a:xfrm>
          <a:prstGeom prst="rect">
            <a:avLst/>
          </a:prstGeom>
          <a:noFill/>
          <a:ln>
            <a:noFill/>
          </a:ln>
        </p:spPr>
      </p:pic>
      <p:sp>
        <p:nvSpPr>
          <p:cNvPr id="517" name="Shape 517"/>
          <p:cNvSpPr/>
          <p:nvPr/>
        </p:nvSpPr>
        <p:spPr>
          <a:xfrm>
            <a:off x="6452150" y="2417675"/>
            <a:ext cx="1838400" cy="1184100"/>
          </a:xfrm>
          <a:prstGeom prst="roundRect">
            <a:avLst>
              <a:gd fmla="val 16667" name="adj"/>
            </a:avLst>
          </a:prstGeom>
          <a:solidFill>
            <a:srgbClr val="D9D2E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spcBef>
                <a:spcPts val="0"/>
              </a:spcBef>
              <a:spcAft>
                <a:spcPts val="0"/>
              </a:spcAft>
              <a:buNone/>
            </a:pPr>
            <a:r>
              <a:rPr b="1" lang="en" sz="1000"/>
              <a:t>More sensor reads are shared with many UDSFs which repeals prioritization</a:t>
            </a:r>
            <a:endParaRPr b="1" sz="1000"/>
          </a:p>
        </p:txBody>
      </p:sp>
      <p:sp>
        <p:nvSpPr>
          <p:cNvPr id="518" name="Shape 518"/>
          <p:cNvSpPr/>
          <p:nvPr/>
        </p:nvSpPr>
        <p:spPr>
          <a:xfrm>
            <a:off x="4813225" y="2137575"/>
            <a:ext cx="649500" cy="1562400"/>
          </a:xfrm>
          <a:prstGeom prst="ellipse">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19" name="Shape 519"/>
          <p:cNvSpPr/>
          <p:nvPr/>
        </p:nvSpPr>
        <p:spPr>
          <a:xfrm>
            <a:off x="314150" y="2512250"/>
            <a:ext cx="2177400" cy="540600"/>
          </a:xfrm>
          <a:prstGeom prst="rect">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spcBef>
                <a:spcPts val="0"/>
              </a:spcBef>
              <a:spcAft>
                <a:spcPts val="0"/>
              </a:spcAft>
              <a:buNone/>
            </a:pPr>
            <a:r>
              <a:rPr lang="en" sz="1000"/>
              <a:t>Regular and total deviations averaged.</a:t>
            </a:r>
            <a:endParaRPr sz="1000"/>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23" name="Shape 523"/>
        <p:cNvGrpSpPr/>
        <p:nvPr/>
      </p:nvGrpSpPr>
      <p:grpSpPr>
        <a:xfrm>
          <a:off x="0" y="0"/>
          <a:ext cx="0" cy="0"/>
          <a:chOff x="0" y="0"/>
          <a:chExt cx="0" cy="0"/>
        </a:xfrm>
      </p:grpSpPr>
      <p:sp>
        <p:nvSpPr>
          <p:cNvPr id="524" name="Shape 524"/>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Review</a:t>
            </a:r>
            <a:endParaRPr/>
          </a:p>
        </p:txBody>
      </p:sp>
      <p:sp>
        <p:nvSpPr>
          <p:cNvPr id="525" name="Shape 525"/>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311150" lvl="0" marL="457200">
              <a:lnSpc>
                <a:spcPct val="150000"/>
              </a:lnSpc>
              <a:spcBef>
                <a:spcPts val="0"/>
              </a:spcBef>
              <a:spcAft>
                <a:spcPts val="0"/>
              </a:spcAft>
              <a:buSzPts val="1300"/>
              <a:buChar char="❖"/>
            </a:pPr>
            <a:r>
              <a:rPr lang="en"/>
              <a:t>Savings of 87% in sensor reads and data transfers.</a:t>
            </a:r>
            <a:endParaRPr/>
          </a:p>
          <a:p>
            <a:pPr indent="-311150" lvl="0" marL="457200">
              <a:lnSpc>
                <a:spcPct val="150000"/>
              </a:lnSpc>
              <a:spcBef>
                <a:spcPts val="0"/>
              </a:spcBef>
              <a:spcAft>
                <a:spcPts val="0"/>
              </a:spcAft>
              <a:buSzPts val="1300"/>
              <a:buChar char="❖"/>
            </a:pPr>
            <a:r>
              <a:rPr lang="en"/>
              <a:t>Reduces read time deviation by up to 69%.</a:t>
            </a:r>
            <a:endParaRPr/>
          </a:p>
          <a:p>
            <a:pPr indent="-311150" lvl="0" marL="457200">
              <a:lnSpc>
                <a:spcPct val="150000"/>
              </a:lnSpc>
              <a:spcBef>
                <a:spcPts val="0"/>
              </a:spcBef>
              <a:spcAft>
                <a:spcPts val="0"/>
              </a:spcAft>
              <a:buSzPts val="1300"/>
              <a:buChar char="❖"/>
            </a:pPr>
            <a:r>
              <a:rPr lang="en"/>
              <a:t>Reduced sampling rates lead to </a:t>
            </a:r>
            <a:r>
              <a:rPr lang="en"/>
              <a:t>significant</a:t>
            </a:r>
            <a:r>
              <a:rPr lang="en"/>
              <a:t> savings in communication costs.</a:t>
            </a:r>
            <a:endParaRPr/>
          </a:p>
          <a:p>
            <a:pPr indent="-311150" lvl="0" marL="457200">
              <a:lnSpc>
                <a:spcPct val="150000"/>
              </a:lnSpc>
              <a:spcBef>
                <a:spcPts val="0"/>
              </a:spcBef>
              <a:spcAft>
                <a:spcPts val="0"/>
              </a:spcAft>
              <a:buSzPts val="1300"/>
              <a:buChar char="❖"/>
            </a:pPr>
            <a:r>
              <a:rPr lang="en"/>
              <a:t>Scalable to any number of queries.</a:t>
            </a:r>
            <a:endParaRPr/>
          </a:p>
        </p:txBody>
      </p:sp>
      <p:sp>
        <p:nvSpPr>
          <p:cNvPr id="526" name="Shape 526"/>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0" name="Shape 530"/>
        <p:cNvGrpSpPr/>
        <p:nvPr/>
      </p:nvGrpSpPr>
      <p:grpSpPr>
        <a:xfrm>
          <a:off x="0" y="0"/>
          <a:ext cx="0" cy="0"/>
          <a:chOff x="0" y="0"/>
          <a:chExt cx="0" cy="0"/>
        </a:xfrm>
      </p:grpSpPr>
      <p:sp>
        <p:nvSpPr>
          <p:cNvPr id="531" name="Shape 531"/>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Criticisms</a:t>
            </a:r>
            <a:endParaRPr/>
          </a:p>
        </p:txBody>
      </p:sp>
      <p:sp>
        <p:nvSpPr>
          <p:cNvPr id="532" name="Shape 532"/>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311150" lvl="0" marL="457200">
              <a:lnSpc>
                <a:spcPct val="150000"/>
              </a:lnSpc>
              <a:spcBef>
                <a:spcPts val="0"/>
              </a:spcBef>
              <a:spcAft>
                <a:spcPts val="0"/>
              </a:spcAft>
              <a:buSzPts val="1300"/>
              <a:buChar char="❖"/>
            </a:pPr>
            <a:r>
              <a:rPr lang="en"/>
              <a:t>Need to know the next read time for every query.</a:t>
            </a:r>
            <a:endParaRPr/>
          </a:p>
          <a:p>
            <a:pPr indent="-311150" lvl="0" marL="457200">
              <a:lnSpc>
                <a:spcPct val="150000"/>
              </a:lnSpc>
              <a:spcBef>
                <a:spcPts val="0"/>
              </a:spcBef>
              <a:spcAft>
                <a:spcPts val="0"/>
              </a:spcAft>
              <a:buSzPts val="1300"/>
              <a:buChar char="❖"/>
            </a:pPr>
            <a:r>
              <a:rPr lang="en"/>
              <a:t>Figuring tolerance intervals not always clear.</a:t>
            </a:r>
            <a:endParaRPr/>
          </a:p>
          <a:p>
            <a:pPr indent="-311150" lvl="0" marL="457200" rtl="0">
              <a:lnSpc>
                <a:spcPct val="150000"/>
              </a:lnSpc>
              <a:spcBef>
                <a:spcPts val="0"/>
              </a:spcBef>
              <a:spcAft>
                <a:spcPts val="0"/>
              </a:spcAft>
              <a:buSzPts val="1300"/>
              <a:buChar char="❖"/>
            </a:pPr>
            <a:r>
              <a:rPr lang="en"/>
              <a:t>How do you coordinate prioritization.</a:t>
            </a:r>
            <a:endParaRPr/>
          </a:p>
          <a:p>
            <a:pPr indent="-311150" lvl="0" marL="457200" rtl="0">
              <a:lnSpc>
                <a:spcPct val="150000"/>
              </a:lnSpc>
              <a:spcBef>
                <a:spcPts val="0"/>
              </a:spcBef>
              <a:spcAft>
                <a:spcPts val="0"/>
              </a:spcAft>
              <a:buSzPts val="1300"/>
              <a:buChar char="❖"/>
            </a:pPr>
            <a:r>
              <a:rPr lang="en"/>
              <a:t>What is UDSFs take time to compute.</a:t>
            </a:r>
            <a:endParaRPr/>
          </a:p>
          <a:p>
            <a:pPr indent="-311150" lvl="0" marL="457200" rtl="0">
              <a:lnSpc>
                <a:spcPct val="150000"/>
              </a:lnSpc>
              <a:spcBef>
                <a:spcPts val="0"/>
              </a:spcBef>
              <a:spcAft>
                <a:spcPts val="0"/>
              </a:spcAft>
              <a:buSzPts val="1300"/>
              <a:buChar char="❖"/>
            </a:pPr>
            <a:r>
              <a:rPr lang="en"/>
              <a:t>Do UDSFs cover all cases</a:t>
            </a:r>
            <a:endParaRPr/>
          </a:p>
          <a:p>
            <a:pPr indent="-311150" lvl="0" marL="457200">
              <a:lnSpc>
                <a:spcPct val="150000"/>
              </a:lnSpc>
              <a:spcBef>
                <a:spcPts val="0"/>
              </a:spcBef>
              <a:spcAft>
                <a:spcPts val="0"/>
              </a:spcAft>
              <a:buSzPts val="1300"/>
              <a:buChar char="❖"/>
            </a:pPr>
            <a:r>
              <a:rPr lang="en"/>
              <a:t>No evaluation on the scheduler</a:t>
            </a:r>
            <a:endParaRPr/>
          </a:p>
          <a:p>
            <a:pPr indent="0" lvl="0" marL="0">
              <a:lnSpc>
                <a:spcPct val="150000"/>
              </a:lnSpc>
              <a:spcBef>
                <a:spcPts val="1600"/>
              </a:spcBef>
              <a:spcAft>
                <a:spcPts val="0"/>
              </a:spcAft>
              <a:buNone/>
            </a:pPr>
            <a:r>
              <a:t/>
            </a:r>
            <a:endParaRPr/>
          </a:p>
          <a:p>
            <a:pPr indent="0" lvl="0" marL="0">
              <a:lnSpc>
                <a:spcPct val="150000"/>
              </a:lnSpc>
              <a:spcBef>
                <a:spcPts val="1600"/>
              </a:spcBef>
              <a:spcAft>
                <a:spcPts val="1600"/>
              </a:spcAft>
              <a:buNone/>
            </a:pPr>
            <a:r>
              <a:t/>
            </a:r>
            <a:endParaRPr/>
          </a:p>
        </p:txBody>
      </p:sp>
      <p:sp>
        <p:nvSpPr>
          <p:cNvPr id="533" name="Shape 533"/>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7" name="Shape 537"/>
        <p:cNvGrpSpPr/>
        <p:nvPr/>
      </p:nvGrpSpPr>
      <p:grpSpPr>
        <a:xfrm>
          <a:off x="0" y="0"/>
          <a:ext cx="0" cy="0"/>
          <a:chOff x="0" y="0"/>
          <a:chExt cx="0" cy="0"/>
        </a:xfrm>
      </p:grpSpPr>
      <p:sp>
        <p:nvSpPr>
          <p:cNvPr id="538" name="Shape 538"/>
          <p:cNvSpPr txBox="1"/>
          <p:nvPr>
            <p:ph type="title"/>
          </p:nvPr>
        </p:nvSpPr>
        <p:spPr>
          <a:xfrm>
            <a:off x="729450" y="864300"/>
            <a:ext cx="7021200" cy="29850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r>
              <a:rPr lang="en"/>
              <a:t>Thank you!</a:t>
            </a:r>
            <a:endParaRPr/>
          </a:p>
        </p:txBody>
      </p:sp>
      <p:sp>
        <p:nvSpPr>
          <p:cNvPr id="539" name="Shape 539"/>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fld id="{00000000-1234-1234-1234-123412341234}" type="slidenum">
              <a:rPr lang="en"/>
              <a:t>‹#›</a:t>
            </a:fld>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43" name="Shape 543"/>
        <p:cNvGrpSpPr/>
        <p:nvPr/>
      </p:nvGrpSpPr>
      <p:grpSpPr>
        <a:xfrm>
          <a:off x="0" y="0"/>
          <a:ext cx="0" cy="0"/>
          <a:chOff x="0" y="0"/>
          <a:chExt cx="0" cy="0"/>
        </a:xfrm>
      </p:grpSpPr>
      <p:sp>
        <p:nvSpPr>
          <p:cNvPr id="544" name="Shape 544"/>
          <p:cNvSpPr txBox="1"/>
          <p:nvPr>
            <p:ph type="title"/>
          </p:nvPr>
        </p:nvSpPr>
        <p:spPr>
          <a:xfrm>
            <a:off x="729450" y="1322450"/>
            <a:ext cx="7688400" cy="15186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Discussion</a:t>
            </a:r>
            <a:endParaRPr/>
          </a:p>
        </p:txBody>
      </p:sp>
      <p:sp>
        <p:nvSpPr>
          <p:cNvPr id="545" name="Shape 545"/>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
        <p:nvSpPr>
          <p:cNvPr id="546" name="Shape 546"/>
          <p:cNvSpPr txBox="1"/>
          <p:nvPr/>
        </p:nvSpPr>
        <p:spPr>
          <a:xfrm>
            <a:off x="729450" y="1884950"/>
            <a:ext cx="3000000" cy="3936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rPr b="1" lang="en" sz="1200">
                <a:solidFill>
                  <a:schemeClr val="lt1"/>
                </a:solidFill>
                <a:latin typeface="Raleway"/>
                <a:ea typeface="Raleway"/>
                <a:cs typeface="Raleway"/>
                <a:sym typeface="Raleway"/>
              </a:rPr>
              <a:t>Scriber</a:t>
            </a:r>
            <a:r>
              <a:rPr b="1" lang="en" sz="1200">
                <a:solidFill>
                  <a:schemeClr val="lt1"/>
                </a:solidFill>
                <a:latin typeface="Raleway"/>
                <a:ea typeface="Raleway"/>
                <a:cs typeface="Raleway"/>
                <a:sym typeface="Raleway"/>
              </a:rPr>
              <a:t>: Alif Raditya Rochman</a:t>
            </a:r>
            <a:endParaRPr b="1" sz="1200">
              <a:solidFill>
                <a:schemeClr val="lt1"/>
              </a:solidFill>
              <a:latin typeface="Raleway"/>
              <a:ea typeface="Raleway"/>
              <a:cs typeface="Raleway"/>
              <a:sym typeface="Raleway"/>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7" name="Shape 147"/>
        <p:cNvGrpSpPr/>
        <p:nvPr/>
      </p:nvGrpSpPr>
      <p:grpSpPr>
        <a:xfrm>
          <a:off x="0" y="0"/>
          <a:ext cx="0" cy="0"/>
          <a:chOff x="0" y="0"/>
          <a:chExt cx="0" cy="0"/>
        </a:xfrm>
      </p:grpSpPr>
      <p:sp>
        <p:nvSpPr>
          <p:cNvPr id="148" name="Shape 148"/>
          <p:cNvSpPr txBox="1"/>
          <p:nvPr>
            <p:ph type="title"/>
          </p:nvPr>
        </p:nvSpPr>
        <p:spPr>
          <a:xfrm>
            <a:off x="727800" y="605575"/>
            <a:ext cx="7688400" cy="5352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Existing Data Stores for Spatial Data</a:t>
            </a:r>
            <a:endParaRPr/>
          </a:p>
        </p:txBody>
      </p:sp>
      <p:sp>
        <p:nvSpPr>
          <p:cNvPr id="149" name="Shape 149"/>
          <p:cNvSpPr txBox="1"/>
          <p:nvPr>
            <p:ph idx="1" type="body"/>
          </p:nvPr>
        </p:nvSpPr>
        <p:spPr>
          <a:xfrm>
            <a:off x="729325" y="1391075"/>
            <a:ext cx="3774300" cy="29490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a:p>
            <a:pPr indent="0" lvl="0" marL="0">
              <a:spcBef>
                <a:spcPts val="1600"/>
              </a:spcBef>
              <a:spcAft>
                <a:spcPts val="0"/>
              </a:spcAft>
              <a:buNone/>
            </a:pPr>
            <a:r>
              <a:t/>
            </a:r>
            <a:endParaRPr sz="1800"/>
          </a:p>
          <a:p>
            <a:pPr indent="-342900" lvl="0" marL="457200" rtl="0">
              <a:spcBef>
                <a:spcPts val="1600"/>
              </a:spcBef>
              <a:spcAft>
                <a:spcPts val="0"/>
              </a:spcAft>
              <a:buSzPts val="1800"/>
              <a:buChar char="●"/>
            </a:pPr>
            <a:r>
              <a:rPr lang="en" sz="1800"/>
              <a:t>Store &amp; retrieve spatial objects</a:t>
            </a:r>
            <a:endParaRPr sz="1800"/>
          </a:p>
          <a:p>
            <a:pPr indent="-342900" lvl="0" marL="457200" rtl="0">
              <a:spcBef>
                <a:spcPts val="0"/>
              </a:spcBef>
              <a:spcAft>
                <a:spcPts val="0"/>
              </a:spcAft>
              <a:buSzPts val="1800"/>
              <a:buChar char="●"/>
            </a:pPr>
            <a:r>
              <a:rPr lang="en" sz="1800"/>
              <a:t>Index n-dim objects with Rtrees</a:t>
            </a:r>
            <a:endParaRPr sz="1800"/>
          </a:p>
          <a:p>
            <a:pPr indent="-342900" lvl="0" marL="457200" rtl="0">
              <a:spcBef>
                <a:spcPts val="0"/>
              </a:spcBef>
              <a:spcAft>
                <a:spcPts val="0"/>
              </a:spcAft>
              <a:buSzPts val="1800"/>
              <a:buChar char="●"/>
            </a:pPr>
            <a:r>
              <a:rPr lang="en" sz="1800"/>
              <a:t>Complex spatial queries (joins, intersections, containments)</a:t>
            </a:r>
            <a:endParaRPr sz="1800"/>
          </a:p>
          <a:p>
            <a:pPr indent="-342900" lvl="0" marL="457200">
              <a:spcBef>
                <a:spcPts val="0"/>
              </a:spcBef>
              <a:spcAft>
                <a:spcPts val="0"/>
              </a:spcAft>
              <a:buSzPts val="1800"/>
              <a:buChar char="●"/>
            </a:pPr>
            <a:r>
              <a:rPr lang="en" sz="1800"/>
              <a:t>Not good for big data</a:t>
            </a:r>
            <a:endParaRPr sz="1800"/>
          </a:p>
        </p:txBody>
      </p:sp>
      <p:sp>
        <p:nvSpPr>
          <p:cNvPr id="150" name="Shape 150"/>
          <p:cNvSpPr txBox="1"/>
          <p:nvPr>
            <p:ph idx="2" type="body"/>
          </p:nvPr>
        </p:nvSpPr>
        <p:spPr>
          <a:xfrm>
            <a:off x="4643600" y="1390975"/>
            <a:ext cx="3774300" cy="29490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a:p>
            <a:pPr indent="0" lvl="0" marL="0">
              <a:spcBef>
                <a:spcPts val="1600"/>
              </a:spcBef>
              <a:spcAft>
                <a:spcPts val="0"/>
              </a:spcAft>
              <a:buNone/>
            </a:pPr>
            <a:r>
              <a:t/>
            </a:r>
            <a:endParaRPr/>
          </a:p>
          <a:p>
            <a:pPr indent="-342900" lvl="0" marL="457200" rtl="0">
              <a:spcBef>
                <a:spcPts val="1600"/>
              </a:spcBef>
              <a:spcAft>
                <a:spcPts val="0"/>
              </a:spcAft>
              <a:buSzPts val="1800"/>
              <a:buChar char="●"/>
            </a:pPr>
            <a:r>
              <a:rPr lang="en" sz="1800"/>
              <a:t>NoSQL, large datasets</a:t>
            </a:r>
            <a:endParaRPr sz="1800"/>
          </a:p>
          <a:p>
            <a:pPr indent="-342900" lvl="0" marL="457200" rtl="0">
              <a:spcBef>
                <a:spcPts val="0"/>
              </a:spcBef>
              <a:spcAft>
                <a:spcPts val="0"/>
              </a:spcAft>
              <a:buSzPts val="1800"/>
              <a:buChar char="●"/>
            </a:pPr>
            <a:r>
              <a:rPr lang="en" sz="1800"/>
              <a:t>Low spatial data type support</a:t>
            </a:r>
            <a:endParaRPr sz="1800"/>
          </a:p>
          <a:p>
            <a:pPr indent="-342900" lvl="0" marL="457200" rtl="0">
              <a:spcBef>
                <a:spcPts val="0"/>
              </a:spcBef>
              <a:spcAft>
                <a:spcPts val="0"/>
              </a:spcAft>
              <a:buSzPts val="1800"/>
              <a:buChar char="●"/>
            </a:pPr>
            <a:r>
              <a:rPr lang="en" sz="1800"/>
              <a:t>Quadtrees</a:t>
            </a:r>
            <a:endParaRPr sz="1800"/>
          </a:p>
          <a:p>
            <a:pPr indent="-342900" lvl="0" marL="457200" rtl="0">
              <a:spcBef>
                <a:spcPts val="0"/>
              </a:spcBef>
              <a:spcAft>
                <a:spcPts val="0"/>
              </a:spcAft>
              <a:buSzPts val="1800"/>
              <a:buChar char="●"/>
            </a:pPr>
            <a:r>
              <a:rPr lang="en" sz="1800"/>
              <a:t>Intersection &amp; containment queries</a:t>
            </a:r>
            <a:endParaRPr sz="1800"/>
          </a:p>
          <a:p>
            <a:pPr indent="-342900" lvl="0" marL="457200">
              <a:spcBef>
                <a:spcPts val="0"/>
              </a:spcBef>
              <a:spcAft>
                <a:spcPts val="0"/>
              </a:spcAft>
              <a:buSzPts val="1800"/>
              <a:buChar char="●"/>
            </a:pPr>
            <a:r>
              <a:rPr lang="en" sz="1800"/>
              <a:t>Spatial partitioning not supported</a:t>
            </a:r>
            <a:endParaRPr sz="1800"/>
          </a:p>
        </p:txBody>
      </p:sp>
      <p:pic>
        <p:nvPicPr>
          <p:cNvPr id="151" name="Shape 151"/>
          <p:cNvPicPr preferRelativeResize="0"/>
          <p:nvPr/>
        </p:nvPicPr>
        <p:blipFill>
          <a:blip r:embed="rId3">
            <a:alphaModFix/>
          </a:blip>
          <a:stretch>
            <a:fillRect/>
          </a:stretch>
        </p:blipFill>
        <p:spPr>
          <a:xfrm>
            <a:off x="4376525" y="1061150"/>
            <a:ext cx="2813649" cy="1471750"/>
          </a:xfrm>
          <a:prstGeom prst="rect">
            <a:avLst/>
          </a:prstGeom>
          <a:noFill/>
          <a:ln>
            <a:noFill/>
          </a:ln>
        </p:spPr>
      </p:pic>
      <p:pic>
        <p:nvPicPr>
          <p:cNvPr id="152" name="Shape 152"/>
          <p:cNvPicPr preferRelativeResize="0"/>
          <p:nvPr/>
        </p:nvPicPr>
        <p:blipFill>
          <a:blip r:embed="rId4">
            <a:alphaModFix/>
          </a:blip>
          <a:stretch>
            <a:fillRect/>
          </a:stretch>
        </p:blipFill>
        <p:spPr>
          <a:xfrm>
            <a:off x="893625" y="1424938"/>
            <a:ext cx="2214875" cy="744175"/>
          </a:xfrm>
          <a:prstGeom prst="rect">
            <a:avLst/>
          </a:prstGeom>
          <a:noFill/>
          <a:ln>
            <a:noFill/>
          </a:ln>
        </p:spPr>
      </p:pic>
      <p:sp>
        <p:nvSpPr>
          <p:cNvPr id="153" name="Shape 153"/>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50" name="Shape 550"/>
        <p:cNvGrpSpPr/>
        <p:nvPr/>
      </p:nvGrpSpPr>
      <p:grpSpPr>
        <a:xfrm>
          <a:off x="0" y="0"/>
          <a:ext cx="0" cy="0"/>
          <a:chOff x="0" y="0"/>
          <a:chExt cx="0" cy="0"/>
        </a:xfrm>
      </p:grpSpPr>
      <p:sp>
        <p:nvSpPr>
          <p:cNvPr id="551" name="Shape 551"/>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SIFT</a:t>
            </a:r>
            <a:r>
              <a:rPr lang="en"/>
              <a:t> - Piazza Question</a:t>
            </a:r>
            <a:endParaRPr/>
          </a:p>
        </p:txBody>
      </p:sp>
      <p:sp>
        <p:nvSpPr>
          <p:cNvPr id="552" name="Shape 552"/>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fld id="{00000000-1234-1234-1234-123412341234}" type="slidenum">
              <a:rPr lang="en">
                <a:solidFill>
                  <a:schemeClr val="accent1"/>
                </a:solidFill>
              </a:rPr>
              <a:t>‹#›</a:t>
            </a:fld>
            <a:endParaRPr>
              <a:solidFill>
                <a:schemeClr val="accent1"/>
              </a:solidFill>
            </a:endParaRPr>
          </a:p>
        </p:txBody>
      </p:sp>
      <p:sp>
        <p:nvSpPr>
          <p:cNvPr id="553" name="Shape 553"/>
          <p:cNvSpPr txBox="1"/>
          <p:nvPr>
            <p:ph idx="1" type="body"/>
          </p:nvPr>
        </p:nvSpPr>
        <p:spPr>
          <a:xfrm>
            <a:off x="729450" y="2078875"/>
            <a:ext cx="7688700" cy="820200"/>
          </a:xfrm>
          <a:prstGeom prst="rect">
            <a:avLst/>
          </a:prstGeom>
        </p:spPr>
        <p:txBody>
          <a:bodyPr anchorCtr="0" anchor="t" bIns="91425" lIns="91425" spcFirstLastPara="1" rIns="91425" wrap="square" tIns="91425">
            <a:noAutofit/>
          </a:bodyPr>
          <a:lstStyle/>
          <a:p>
            <a:pPr indent="0" lvl="0" marL="0" rtl="0">
              <a:spcBef>
                <a:spcPts val="0"/>
              </a:spcBef>
              <a:spcAft>
                <a:spcPts val="1600"/>
              </a:spcAft>
              <a:buNone/>
            </a:pPr>
            <a:r>
              <a:rPr lang="en" sz="1400"/>
              <a:t>The paper implement SIFT on top of MongoDB achieving 8x latency improvement and only compare the performance against MongoDB. How about other Database?</a:t>
            </a:r>
            <a:endParaRPr/>
          </a:p>
        </p:txBody>
      </p:sp>
      <p:pic>
        <p:nvPicPr>
          <p:cNvPr id="554" name="Shape 554"/>
          <p:cNvPicPr preferRelativeResize="0"/>
          <p:nvPr/>
        </p:nvPicPr>
        <p:blipFill>
          <a:blip r:embed="rId3">
            <a:alphaModFix/>
          </a:blip>
          <a:stretch>
            <a:fillRect/>
          </a:stretch>
        </p:blipFill>
        <p:spPr>
          <a:xfrm>
            <a:off x="152400" y="3051475"/>
            <a:ext cx="8589629" cy="1545975"/>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58" name="Shape 558"/>
        <p:cNvGrpSpPr/>
        <p:nvPr/>
      </p:nvGrpSpPr>
      <p:grpSpPr>
        <a:xfrm>
          <a:off x="0" y="0"/>
          <a:ext cx="0" cy="0"/>
          <a:chOff x="0" y="0"/>
          <a:chExt cx="0" cy="0"/>
        </a:xfrm>
      </p:grpSpPr>
      <p:sp>
        <p:nvSpPr>
          <p:cNvPr id="559" name="Shape 559"/>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SIFT</a:t>
            </a:r>
            <a:r>
              <a:rPr lang="en"/>
              <a:t> Discussion #1</a:t>
            </a:r>
            <a:endParaRPr/>
          </a:p>
        </p:txBody>
      </p:sp>
      <p:sp>
        <p:nvSpPr>
          <p:cNvPr id="560" name="Shape 560"/>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fld id="{00000000-1234-1234-1234-123412341234}" type="slidenum">
              <a:rPr lang="en">
                <a:solidFill>
                  <a:schemeClr val="accent1"/>
                </a:solidFill>
              </a:rPr>
              <a:t>‹#›</a:t>
            </a:fld>
            <a:endParaRPr>
              <a:solidFill>
                <a:schemeClr val="accent1"/>
              </a:solidFill>
            </a:endParaRPr>
          </a:p>
        </p:txBody>
      </p:sp>
      <p:sp>
        <p:nvSpPr>
          <p:cNvPr id="561" name="Shape 561"/>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0" lvl="0" marL="0" rtl="0">
              <a:spcBef>
                <a:spcPts val="0"/>
              </a:spcBef>
              <a:spcAft>
                <a:spcPts val="1600"/>
              </a:spcAft>
              <a:buNone/>
            </a:pPr>
            <a:r>
              <a:rPr lang="en" sz="1400"/>
              <a:t>How SIFT’s fault-tolerance properties? If one nodes are down, will it affect any other nodes?</a:t>
            </a:r>
            <a:endParaRPr sz="1400"/>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65" name="Shape 565"/>
        <p:cNvGrpSpPr/>
        <p:nvPr/>
      </p:nvGrpSpPr>
      <p:grpSpPr>
        <a:xfrm>
          <a:off x="0" y="0"/>
          <a:ext cx="0" cy="0"/>
          <a:chOff x="0" y="0"/>
          <a:chExt cx="0" cy="0"/>
        </a:xfrm>
      </p:grpSpPr>
      <p:sp>
        <p:nvSpPr>
          <p:cNvPr id="566" name="Shape 566"/>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SIFT</a:t>
            </a:r>
            <a:r>
              <a:rPr lang="en"/>
              <a:t> Discussion #2</a:t>
            </a:r>
            <a:endParaRPr/>
          </a:p>
        </p:txBody>
      </p:sp>
      <p:sp>
        <p:nvSpPr>
          <p:cNvPr id="567" name="Shape 567"/>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fld id="{00000000-1234-1234-1234-123412341234}" type="slidenum">
              <a:rPr lang="en">
                <a:solidFill>
                  <a:schemeClr val="accent1"/>
                </a:solidFill>
              </a:rPr>
              <a:t>‹#›</a:t>
            </a:fld>
            <a:endParaRPr>
              <a:solidFill>
                <a:schemeClr val="accent1"/>
              </a:solidFill>
            </a:endParaRPr>
          </a:p>
        </p:txBody>
      </p:sp>
      <p:sp>
        <p:nvSpPr>
          <p:cNvPr id="568" name="Shape 568"/>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0" lvl="0" marL="0" rtl="0">
              <a:spcBef>
                <a:spcPts val="0"/>
              </a:spcBef>
              <a:spcAft>
                <a:spcPts val="1600"/>
              </a:spcAft>
              <a:buNone/>
            </a:pPr>
            <a:r>
              <a:rPr lang="en" sz="1400"/>
              <a:t>Sift handle skew with imbalance data quite well. How about storing data with similar properties? Does it handle quite well?</a:t>
            </a:r>
            <a:endParaRPr sz="1400"/>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72" name="Shape 572"/>
        <p:cNvGrpSpPr/>
        <p:nvPr/>
      </p:nvGrpSpPr>
      <p:grpSpPr>
        <a:xfrm>
          <a:off x="0" y="0"/>
          <a:ext cx="0" cy="0"/>
          <a:chOff x="0" y="0"/>
          <a:chExt cx="0" cy="0"/>
        </a:xfrm>
      </p:grpSpPr>
      <p:sp>
        <p:nvSpPr>
          <p:cNvPr id="573" name="Shape 573"/>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SIFT</a:t>
            </a:r>
            <a:r>
              <a:rPr lang="en"/>
              <a:t> Discussion #3</a:t>
            </a:r>
            <a:endParaRPr/>
          </a:p>
        </p:txBody>
      </p:sp>
      <p:sp>
        <p:nvSpPr>
          <p:cNvPr id="574" name="Shape 574"/>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0" lvl="0" marL="0" rtl="0">
              <a:spcBef>
                <a:spcPts val="0"/>
              </a:spcBef>
              <a:spcAft>
                <a:spcPts val="1600"/>
              </a:spcAft>
              <a:buNone/>
            </a:pPr>
            <a:r>
              <a:rPr lang="en"/>
              <a:t>Sift perform test on geospatial information, how about non-geometry-properties?</a:t>
            </a:r>
            <a:endParaRPr/>
          </a:p>
        </p:txBody>
      </p:sp>
      <p:sp>
        <p:nvSpPr>
          <p:cNvPr id="575" name="Shape 575"/>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fld id="{00000000-1234-1234-1234-123412341234}" type="slidenum">
              <a:rPr lang="en"/>
              <a:t>‹#›</a:t>
            </a:fld>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79" name="Shape 579"/>
        <p:cNvGrpSpPr/>
        <p:nvPr/>
      </p:nvGrpSpPr>
      <p:grpSpPr>
        <a:xfrm>
          <a:off x="0" y="0"/>
          <a:ext cx="0" cy="0"/>
          <a:chOff x="0" y="0"/>
          <a:chExt cx="0" cy="0"/>
        </a:xfrm>
      </p:grpSpPr>
      <p:sp>
        <p:nvSpPr>
          <p:cNvPr id="580" name="Shape 580"/>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SIFT Discussion #4</a:t>
            </a:r>
            <a:endParaRPr/>
          </a:p>
        </p:txBody>
      </p:sp>
      <p:sp>
        <p:nvSpPr>
          <p:cNvPr id="581" name="Shape 581"/>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0" lvl="0" marL="0" rtl="0">
              <a:spcBef>
                <a:spcPts val="0"/>
              </a:spcBef>
              <a:spcAft>
                <a:spcPts val="1600"/>
              </a:spcAft>
              <a:buNone/>
            </a:pPr>
            <a:r>
              <a:rPr lang="en"/>
              <a:t>Will adding more dimension impact SIFT performance?</a:t>
            </a:r>
            <a:endParaRPr/>
          </a:p>
        </p:txBody>
      </p:sp>
      <p:sp>
        <p:nvSpPr>
          <p:cNvPr id="582" name="Shape 582"/>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fld id="{00000000-1234-1234-1234-123412341234}" type="slidenum">
              <a:rPr lang="en"/>
              <a:t>‹#›</a:t>
            </a:fld>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86" name="Shape 586"/>
        <p:cNvGrpSpPr/>
        <p:nvPr/>
      </p:nvGrpSpPr>
      <p:grpSpPr>
        <a:xfrm>
          <a:off x="0" y="0"/>
          <a:ext cx="0" cy="0"/>
          <a:chOff x="0" y="0"/>
          <a:chExt cx="0" cy="0"/>
        </a:xfrm>
      </p:grpSpPr>
      <p:sp>
        <p:nvSpPr>
          <p:cNvPr id="587" name="Shape 587"/>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On Demand Sampling- Piazza Question</a:t>
            </a:r>
            <a:endParaRPr/>
          </a:p>
        </p:txBody>
      </p:sp>
      <p:sp>
        <p:nvSpPr>
          <p:cNvPr id="588" name="Shape 588"/>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solidFill>
                  <a:schemeClr val="accent1"/>
                </a:solidFill>
              </a:rPr>
              <a:t>‹#›</a:t>
            </a:fld>
            <a:endParaRPr>
              <a:solidFill>
                <a:schemeClr val="accent1"/>
              </a:solidFill>
            </a:endParaRPr>
          </a:p>
        </p:txBody>
      </p:sp>
      <p:sp>
        <p:nvSpPr>
          <p:cNvPr id="589" name="Shape 589"/>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rPr lang="en"/>
              <a:t>Setting up User Defined Sample Function (UDSF) for each query might be hard for user. Is there any way improve this?</a:t>
            </a:r>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3" name="Shape 593"/>
        <p:cNvGrpSpPr/>
        <p:nvPr/>
      </p:nvGrpSpPr>
      <p:grpSpPr>
        <a:xfrm>
          <a:off x="0" y="0"/>
          <a:ext cx="0" cy="0"/>
          <a:chOff x="0" y="0"/>
          <a:chExt cx="0" cy="0"/>
        </a:xfrm>
      </p:grpSpPr>
      <p:sp>
        <p:nvSpPr>
          <p:cNvPr id="594" name="Shape 594"/>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On Demand Sampling</a:t>
            </a:r>
            <a:r>
              <a:rPr lang="en"/>
              <a:t> Discussion #1</a:t>
            </a:r>
            <a:endParaRPr/>
          </a:p>
        </p:txBody>
      </p:sp>
      <p:sp>
        <p:nvSpPr>
          <p:cNvPr id="595" name="Shape 595"/>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fld id="{00000000-1234-1234-1234-123412341234}" type="slidenum">
              <a:rPr lang="en">
                <a:solidFill>
                  <a:schemeClr val="accent1"/>
                </a:solidFill>
              </a:rPr>
              <a:t>‹#›</a:t>
            </a:fld>
            <a:endParaRPr>
              <a:solidFill>
                <a:schemeClr val="accent1"/>
              </a:solidFill>
            </a:endParaRPr>
          </a:p>
        </p:txBody>
      </p:sp>
      <p:sp>
        <p:nvSpPr>
          <p:cNvPr id="596" name="Shape 596"/>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0" lvl="0" marL="0" rtl="0">
              <a:spcBef>
                <a:spcPts val="0"/>
              </a:spcBef>
              <a:spcAft>
                <a:spcPts val="1600"/>
              </a:spcAft>
              <a:buNone/>
            </a:pPr>
            <a:r>
              <a:rPr lang="en" sz="1400"/>
              <a:t>The paper suggests an alternative architecture where the scheduler is not set on sensor devices, but the stronger system near the device. Will that affect the performance? What about the overhead of the scheduler as the number of queries and sensors increase.</a:t>
            </a:r>
            <a:endParaRPr sz="1400"/>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00" name="Shape 600"/>
        <p:cNvGrpSpPr/>
        <p:nvPr/>
      </p:nvGrpSpPr>
      <p:grpSpPr>
        <a:xfrm>
          <a:off x="0" y="0"/>
          <a:ext cx="0" cy="0"/>
          <a:chOff x="0" y="0"/>
          <a:chExt cx="0" cy="0"/>
        </a:xfrm>
      </p:grpSpPr>
      <p:sp>
        <p:nvSpPr>
          <p:cNvPr id="601" name="Shape 601"/>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On Demand Sampling</a:t>
            </a:r>
            <a:r>
              <a:rPr lang="en"/>
              <a:t> Discussion #2</a:t>
            </a:r>
            <a:endParaRPr/>
          </a:p>
        </p:txBody>
      </p:sp>
      <p:sp>
        <p:nvSpPr>
          <p:cNvPr id="602" name="Shape 602"/>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fld id="{00000000-1234-1234-1234-123412341234}" type="slidenum">
              <a:rPr lang="en">
                <a:solidFill>
                  <a:schemeClr val="accent1"/>
                </a:solidFill>
              </a:rPr>
              <a:t>‹#›</a:t>
            </a:fld>
            <a:endParaRPr>
              <a:solidFill>
                <a:schemeClr val="accent1"/>
              </a:solidFill>
            </a:endParaRPr>
          </a:p>
        </p:txBody>
      </p:sp>
      <p:sp>
        <p:nvSpPr>
          <p:cNvPr id="603" name="Shape 603"/>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sz="1400"/>
              <a:t>The paper believe that there is no-fit-all solution on oversampling. However is the solution presented in the paper can be used as general solution?</a:t>
            </a:r>
            <a:endParaRPr sz="1400"/>
          </a:p>
          <a:p>
            <a:pPr indent="0" lvl="0" marL="0" rtl="0">
              <a:spcBef>
                <a:spcPts val="1600"/>
              </a:spcBef>
              <a:spcAft>
                <a:spcPts val="1600"/>
              </a:spcAft>
              <a:buNone/>
            </a:pPr>
            <a:r>
              <a:rPr lang="en" sz="1400"/>
              <a:t>Will it reduce the accuracy for some systems? </a:t>
            </a:r>
            <a:endParaRPr sz="1400"/>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07" name="Shape 607"/>
        <p:cNvGrpSpPr/>
        <p:nvPr/>
      </p:nvGrpSpPr>
      <p:grpSpPr>
        <a:xfrm>
          <a:off x="0" y="0"/>
          <a:ext cx="0" cy="0"/>
          <a:chOff x="0" y="0"/>
          <a:chExt cx="0" cy="0"/>
        </a:xfrm>
      </p:grpSpPr>
      <p:sp>
        <p:nvSpPr>
          <p:cNvPr id="608" name="Shape 608"/>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On Demand Sampling Discussion #3</a:t>
            </a:r>
            <a:endParaRPr/>
          </a:p>
        </p:txBody>
      </p:sp>
      <p:sp>
        <p:nvSpPr>
          <p:cNvPr id="609" name="Shape 609"/>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rPr lang="en"/>
              <a:t>Is it always possible to know the next read time?</a:t>
            </a:r>
            <a:endParaRPr/>
          </a:p>
        </p:txBody>
      </p:sp>
      <p:sp>
        <p:nvSpPr>
          <p:cNvPr id="610" name="Shape 610"/>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14" name="Shape 614"/>
        <p:cNvGrpSpPr/>
        <p:nvPr/>
      </p:nvGrpSpPr>
      <p:grpSpPr>
        <a:xfrm>
          <a:off x="0" y="0"/>
          <a:ext cx="0" cy="0"/>
          <a:chOff x="0" y="0"/>
          <a:chExt cx="0" cy="0"/>
        </a:xfrm>
      </p:grpSpPr>
      <p:sp>
        <p:nvSpPr>
          <p:cNvPr id="615" name="Shape 615"/>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On Demand Sampling </a:t>
            </a:r>
            <a:r>
              <a:rPr lang="en"/>
              <a:t>Discussion #4</a:t>
            </a:r>
            <a:endParaRPr/>
          </a:p>
        </p:txBody>
      </p:sp>
      <p:sp>
        <p:nvSpPr>
          <p:cNvPr id="616" name="Shape 616"/>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0" lvl="0" marL="0" rtl="0">
              <a:spcBef>
                <a:spcPts val="0"/>
              </a:spcBef>
              <a:spcAft>
                <a:spcPts val="1600"/>
              </a:spcAft>
              <a:buNone/>
            </a:pPr>
            <a:r>
              <a:rPr lang="en"/>
              <a:t>What about straggler UDSF’s that take a lot of time to compute?</a:t>
            </a:r>
            <a:endParaRPr/>
          </a:p>
        </p:txBody>
      </p:sp>
      <p:sp>
        <p:nvSpPr>
          <p:cNvPr id="617" name="Shape 617"/>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fld id="{00000000-1234-1234-1234-123412341234}" type="slidenum">
              <a:rPr lang="en"/>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7" name="Shape 157"/>
        <p:cNvGrpSpPr/>
        <p:nvPr/>
      </p:nvGrpSpPr>
      <p:grpSpPr>
        <a:xfrm>
          <a:off x="0" y="0"/>
          <a:ext cx="0" cy="0"/>
          <a:chOff x="0" y="0"/>
          <a:chExt cx="0" cy="0"/>
        </a:xfrm>
      </p:grpSpPr>
      <p:sp>
        <p:nvSpPr>
          <p:cNvPr id="158" name="Shape 158"/>
          <p:cNvSpPr txBox="1"/>
          <p:nvPr>
            <p:ph type="title"/>
          </p:nvPr>
        </p:nvSpPr>
        <p:spPr>
          <a:xfrm>
            <a:off x="730000" y="1318650"/>
            <a:ext cx="3300900" cy="16872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sz="4800"/>
              <a:t>SIFT: </a:t>
            </a:r>
            <a:endParaRPr sz="4800"/>
          </a:p>
          <a:p>
            <a:pPr indent="0" lvl="0" marL="0">
              <a:spcBef>
                <a:spcPts val="0"/>
              </a:spcBef>
              <a:spcAft>
                <a:spcPts val="0"/>
              </a:spcAft>
              <a:buNone/>
            </a:pPr>
            <a:r>
              <a:rPr lang="en" sz="4800"/>
              <a:t>an index</a:t>
            </a:r>
            <a:endParaRPr sz="4800"/>
          </a:p>
        </p:txBody>
      </p:sp>
      <p:sp>
        <p:nvSpPr>
          <p:cNvPr id="159" name="Shape 159"/>
          <p:cNvSpPr txBox="1"/>
          <p:nvPr>
            <p:ph idx="1" type="subTitle"/>
          </p:nvPr>
        </p:nvSpPr>
        <p:spPr>
          <a:xfrm>
            <a:off x="724950" y="3161525"/>
            <a:ext cx="3300900" cy="7590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What are SIFT’s goals?</a:t>
            </a:r>
            <a:endParaRPr/>
          </a:p>
        </p:txBody>
      </p:sp>
      <p:sp>
        <p:nvSpPr>
          <p:cNvPr id="160" name="Shape 160"/>
          <p:cNvSpPr txBox="1"/>
          <p:nvPr>
            <p:ph idx="2" type="body"/>
          </p:nvPr>
        </p:nvSpPr>
        <p:spPr>
          <a:xfrm>
            <a:off x="5161900" y="698000"/>
            <a:ext cx="3374400" cy="3025500"/>
          </a:xfrm>
          <a:prstGeom prst="rect">
            <a:avLst/>
          </a:prstGeom>
        </p:spPr>
        <p:txBody>
          <a:bodyPr anchorCtr="0" anchor="t" bIns="91425" lIns="91425" spcFirstLastPara="1" rIns="91425" wrap="square" tIns="91425">
            <a:noAutofit/>
          </a:bodyPr>
          <a:lstStyle/>
          <a:p>
            <a:pPr indent="-381000" lvl="0" marL="457200" rtl="0">
              <a:spcBef>
                <a:spcPts val="0"/>
              </a:spcBef>
              <a:spcAft>
                <a:spcPts val="0"/>
              </a:spcAft>
              <a:buSzPts val="2400"/>
              <a:buAutoNum type="arabicPeriod"/>
            </a:pPr>
            <a:r>
              <a:rPr b="1" lang="en" sz="2400"/>
              <a:t>Robustness</a:t>
            </a:r>
            <a:endParaRPr b="1" sz="2400"/>
          </a:p>
          <a:p>
            <a:pPr indent="-342900" lvl="1" marL="914400" rtl="0">
              <a:spcBef>
                <a:spcPts val="0"/>
              </a:spcBef>
              <a:spcAft>
                <a:spcPts val="0"/>
              </a:spcAft>
              <a:buSzPts val="1800"/>
              <a:buAutoNum type="alphaLcPeriod"/>
            </a:pPr>
            <a:r>
              <a:rPr lang="en" sz="1800"/>
              <a:t>Ingest spatial data fast</a:t>
            </a:r>
            <a:endParaRPr sz="1800"/>
          </a:p>
          <a:p>
            <a:pPr indent="-342900" lvl="1" marL="914400" rtl="0">
              <a:spcBef>
                <a:spcPts val="0"/>
              </a:spcBef>
              <a:spcAft>
                <a:spcPts val="0"/>
              </a:spcAft>
              <a:buSzPts val="1800"/>
              <a:buAutoNum type="alphaLcPeriod"/>
            </a:pPr>
            <a:r>
              <a:rPr lang="en" sz="1800"/>
              <a:t>Index spatial data fast</a:t>
            </a:r>
            <a:endParaRPr sz="1800"/>
          </a:p>
          <a:p>
            <a:pPr indent="-381000" lvl="0" marL="457200" rtl="0">
              <a:spcBef>
                <a:spcPts val="0"/>
              </a:spcBef>
              <a:spcAft>
                <a:spcPts val="0"/>
              </a:spcAft>
              <a:buSzPts val="2400"/>
              <a:buAutoNum type="arabicPeriod"/>
            </a:pPr>
            <a:r>
              <a:rPr b="1" lang="en" sz="2400"/>
              <a:t>Skew-resistance</a:t>
            </a:r>
            <a:endParaRPr b="1" sz="2400"/>
          </a:p>
          <a:p>
            <a:pPr indent="-342900" lvl="1" marL="914400" rtl="0">
              <a:spcBef>
                <a:spcPts val="0"/>
              </a:spcBef>
              <a:spcAft>
                <a:spcPts val="0"/>
              </a:spcAft>
              <a:buSzPts val="1800"/>
              <a:buAutoNum type="alphaLcPeriod"/>
            </a:pPr>
            <a:r>
              <a:rPr lang="en" sz="1800"/>
              <a:t>Handle unpredictable skew</a:t>
            </a:r>
            <a:endParaRPr sz="1800"/>
          </a:p>
          <a:p>
            <a:pPr indent="-381000" lvl="0" marL="457200" rtl="0">
              <a:spcBef>
                <a:spcPts val="0"/>
              </a:spcBef>
              <a:spcAft>
                <a:spcPts val="0"/>
              </a:spcAft>
              <a:buSzPts val="2400"/>
              <a:buAutoNum type="arabicPeriod"/>
            </a:pPr>
            <a:r>
              <a:rPr b="1" lang="en" sz="2400"/>
              <a:t>Massively parallel</a:t>
            </a:r>
            <a:endParaRPr b="1" sz="2400"/>
          </a:p>
          <a:p>
            <a:pPr indent="-342900" lvl="1" marL="914400" rtl="0">
              <a:spcBef>
                <a:spcPts val="0"/>
              </a:spcBef>
              <a:spcAft>
                <a:spcPts val="0"/>
              </a:spcAft>
              <a:buSzPts val="1800"/>
              <a:buAutoNum type="alphaLcPeriod"/>
            </a:pPr>
            <a:r>
              <a:rPr lang="en" sz="1800"/>
              <a:t>Scale and partition well in a cluster</a:t>
            </a:r>
            <a:endParaRPr sz="1800"/>
          </a:p>
          <a:p>
            <a:pPr indent="-342900" lvl="1" marL="914400">
              <a:spcBef>
                <a:spcPts val="0"/>
              </a:spcBef>
              <a:spcAft>
                <a:spcPts val="0"/>
              </a:spcAft>
              <a:buSzPts val="1800"/>
              <a:buAutoNum type="alphaLcPeriod"/>
            </a:pPr>
            <a:r>
              <a:rPr lang="en" sz="1800"/>
              <a:t>Queries don’t go all over cluster!</a:t>
            </a:r>
            <a:endParaRPr sz="1800"/>
          </a:p>
        </p:txBody>
      </p:sp>
      <p:sp>
        <p:nvSpPr>
          <p:cNvPr id="161" name="Shape 161"/>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0"/>
                                        </p:tgtEl>
                                        <p:attrNameLst>
                                          <p:attrName>style.visibility</p:attrName>
                                        </p:attrNameLst>
                                      </p:cBhvr>
                                      <p:to>
                                        <p:strVal val="visible"/>
                                      </p:to>
                                    </p:set>
                                    <p:animEffect filter="fade" transition="in">
                                      <p:cBhvr>
                                        <p:cTn dur="1000"/>
                                        <p:tgtEl>
                                          <p:spTgt spid="16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0">
                                            <p:txEl>
                                              <p:pRg end="0" st="0"/>
                                            </p:txEl>
                                          </p:spTgt>
                                        </p:tgtEl>
                                        <p:attrNameLst>
                                          <p:attrName>style.visibility</p:attrName>
                                        </p:attrNameLst>
                                      </p:cBhvr>
                                      <p:to>
                                        <p:strVal val="visible"/>
                                      </p:to>
                                    </p:set>
                                    <p:animEffect filter="fade" transition="in">
                                      <p:cBhvr>
                                        <p:cTn dur="1000"/>
                                        <p:tgtEl>
                                          <p:spTgt spid="16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0">
                                            <p:txEl>
                                              <p:pRg end="1" st="1"/>
                                            </p:txEl>
                                          </p:spTgt>
                                        </p:tgtEl>
                                        <p:attrNameLst>
                                          <p:attrName>style.visibility</p:attrName>
                                        </p:attrNameLst>
                                      </p:cBhvr>
                                      <p:to>
                                        <p:strVal val="visible"/>
                                      </p:to>
                                    </p:set>
                                    <p:animEffect filter="fade" transition="in">
                                      <p:cBhvr>
                                        <p:cTn dur="1000"/>
                                        <p:tgtEl>
                                          <p:spTgt spid="16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0">
                                            <p:txEl>
                                              <p:pRg end="2" st="2"/>
                                            </p:txEl>
                                          </p:spTgt>
                                        </p:tgtEl>
                                        <p:attrNameLst>
                                          <p:attrName>style.visibility</p:attrName>
                                        </p:attrNameLst>
                                      </p:cBhvr>
                                      <p:to>
                                        <p:strVal val="visible"/>
                                      </p:to>
                                    </p:set>
                                    <p:animEffect filter="fade" transition="in">
                                      <p:cBhvr>
                                        <p:cTn dur="1000"/>
                                        <p:tgtEl>
                                          <p:spTgt spid="160">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0">
                                            <p:txEl>
                                              <p:pRg end="3" st="3"/>
                                            </p:txEl>
                                          </p:spTgt>
                                        </p:tgtEl>
                                        <p:attrNameLst>
                                          <p:attrName>style.visibility</p:attrName>
                                        </p:attrNameLst>
                                      </p:cBhvr>
                                      <p:to>
                                        <p:strVal val="visible"/>
                                      </p:to>
                                    </p:set>
                                    <p:animEffect filter="fade" transition="in">
                                      <p:cBhvr>
                                        <p:cTn dur="1000"/>
                                        <p:tgtEl>
                                          <p:spTgt spid="160">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0">
                                            <p:txEl>
                                              <p:pRg end="4" st="4"/>
                                            </p:txEl>
                                          </p:spTgt>
                                        </p:tgtEl>
                                        <p:attrNameLst>
                                          <p:attrName>style.visibility</p:attrName>
                                        </p:attrNameLst>
                                      </p:cBhvr>
                                      <p:to>
                                        <p:strVal val="visible"/>
                                      </p:to>
                                    </p:set>
                                    <p:animEffect filter="fade" transition="in">
                                      <p:cBhvr>
                                        <p:cTn dur="1000"/>
                                        <p:tgtEl>
                                          <p:spTgt spid="160">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0">
                                            <p:txEl>
                                              <p:pRg end="5" st="5"/>
                                            </p:txEl>
                                          </p:spTgt>
                                        </p:tgtEl>
                                        <p:attrNameLst>
                                          <p:attrName>style.visibility</p:attrName>
                                        </p:attrNameLst>
                                      </p:cBhvr>
                                      <p:to>
                                        <p:strVal val="visible"/>
                                      </p:to>
                                    </p:set>
                                    <p:animEffect filter="fade" transition="in">
                                      <p:cBhvr>
                                        <p:cTn dur="1000"/>
                                        <p:tgtEl>
                                          <p:spTgt spid="160">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0">
                                            <p:txEl>
                                              <p:pRg end="6" st="6"/>
                                            </p:txEl>
                                          </p:spTgt>
                                        </p:tgtEl>
                                        <p:attrNameLst>
                                          <p:attrName>style.visibility</p:attrName>
                                        </p:attrNameLst>
                                      </p:cBhvr>
                                      <p:to>
                                        <p:strVal val="visible"/>
                                      </p:to>
                                    </p:set>
                                    <p:animEffect filter="fade" transition="in">
                                      <p:cBhvr>
                                        <p:cTn dur="1000"/>
                                        <p:tgtEl>
                                          <p:spTgt spid="160">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0">
                                            <p:txEl>
                                              <p:pRg end="7" st="7"/>
                                            </p:txEl>
                                          </p:spTgt>
                                        </p:tgtEl>
                                        <p:attrNameLst>
                                          <p:attrName>style.visibility</p:attrName>
                                        </p:attrNameLst>
                                      </p:cBhvr>
                                      <p:to>
                                        <p:strVal val="visible"/>
                                      </p:to>
                                    </p:set>
                                    <p:animEffect filter="fade" transition="in">
                                      <p:cBhvr>
                                        <p:cTn dur="1000"/>
                                        <p:tgtEl>
                                          <p:spTgt spid="160">
                                            <p:txEl>
                                              <p:pRg end="7" st="7"/>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5" name="Shape 165"/>
        <p:cNvGrpSpPr/>
        <p:nvPr/>
      </p:nvGrpSpPr>
      <p:grpSpPr>
        <a:xfrm>
          <a:off x="0" y="0"/>
          <a:ext cx="0" cy="0"/>
          <a:chOff x="0" y="0"/>
          <a:chExt cx="0" cy="0"/>
        </a:xfrm>
      </p:grpSpPr>
      <p:sp>
        <p:nvSpPr>
          <p:cNvPr id="166" name="Shape 166"/>
          <p:cNvSpPr txBox="1"/>
          <p:nvPr>
            <p:ph type="title"/>
          </p:nvPr>
        </p:nvSpPr>
        <p:spPr>
          <a:xfrm>
            <a:off x="727650" y="605575"/>
            <a:ext cx="7688700" cy="5352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SIFT’s data structure: High ingestion rate</a:t>
            </a:r>
            <a:endParaRPr/>
          </a:p>
        </p:txBody>
      </p:sp>
      <p:sp>
        <p:nvSpPr>
          <p:cNvPr id="167" name="Shape 167"/>
          <p:cNvSpPr txBox="1"/>
          <p:nvPr>
            <p:ph idx="1" type="body"/>
          </p:nvPr>
        </p:nvSpPr>
        <p:spPr>
          <a:xfrm>
            <a:off x="729450" y="1414475"/>
            <a:ext cx="7688700" cy="2925600"/>
          </a:xfrm>
          <a:prstGeom prst="rect">
            <a:avLst/>
          </a:prstGeom>
        </p:spPr>
        <p:txBody>
          <a:bodyPr anchorCtr="0" anchor="t" bIns="91425" lIns="91425" spcFirstLastPara="1" rIns="91425" wrap="square" tIns="91425">
            <a:noAutofit/>
          </a:bodyPr>
          <a:lstStyle/>
          <a:p>
            <a:pPr indent="-355600" lvl="0" marL="457200" rtl="0">
              <a:spcBef>
                <a:spcPts val="0"/>
              </a:spcBef>
              <a:spcAft>
                <a:spcPts val="0"/>
              </a:spcAft>
              <a:buSzPts val="2000"/>
              <a:buChar char="●"/>
            </a:pPr>
            <a:r>
              <a:rPr lang="en" sz="2000"/>
              <a:t>Avoid costly restructuring operations (rebalancing, splitting, merging)</a:t>
            </a:r>
            <a:endParaRPr sz="2000"/>
          </a:p>
          <a:p>
            <a:pPr indent="-355600" lvl="1" marL="914400" marR="0" rtl="0" algn="l">
              <a:lnSpc>
                <a:spcPct val="115000"/>
              </a:lnSpc>
              <a:spcBef>
                <a:spcPts val="0"/>
              </a:spcBef>
              <a:spcAft>
                <a:spcPts val="0"/>
              </a:spcAft>
              <a:buClr>
                <a:schemeClr val="accent1"/>
              </a:buClr>
              <a:buSzPts val="2000"/>
              <a:buFont typeface="Lato"/>
              <a:buChar char="○"/>
            </a:pPr>
            <a:r>
              <a:rPr lang="en" sz="2000"/>
              <a:t>Use an unbalanced tree!</a:t>
            </a:r>
            <a:endParaRPr sz="2000"/>
          </a:p>
          <a:p>
            <a:pPr indent="-355600" lvl="0" marL="457200" rtl="0">
              <a:spcBef>
                <a:spcPts val="0"/>
              </a:spcBef>
              <a:spcAft>
                <a:spcPts val="0"/>
              </a:spcAft>
              <a:buSzPts val="2000"/>
              <a:buChar char="●"/>
            </a:pPr>
            <a:r>
              <a:rPr lang="en" sz="2000"/>
              <a:t>Like Quadtrees: bound object by space, organize subspaces</a:t>
            </a:r>
            <a:endParaRPr sz="2000"/>
          </a:p>
          <a:p>
            <a:pPr indent="-355600" lvl="1" marL="914400" rtl="0">
              <a:spcBef>
                <a:spcPts val="0"/>
              </a:spcBef>
              <a:spcAft>
                <a:spcPts val="0"/>
              </a:spcAft>
              <a:buSzPts val="2000"/>
              <a:buChar char="○"/>
            </a:pPr>
            <a:r>
              <a:rPr lang="en" sz="2000"/>
              <a:t>No overlap between nodes</a:t>
            </a:r>
            <a:endParaRPr sz="2000"/>
          </a:p>
          <a:p>
            <a:pPr indent="-355600" lvl="1" marL="914400" rtl="0">
              <a:spcBef>
                <a:spcPts val="0"/>
              </a:spcBef>
              <a:spcAft>
                <a:spcPts val="0"/>
              </a:spcAft>
              <a:buSzPts val="2000"/>
              <a:buChar char="○"/>
            </a:pPr>
            <a:r>
              <a:rPr lang="en" sz="2000"/>
              <a:t>Parents enclose bounding box </a:t>
            </a:r>
            <a:r>
              <a:rPr lang="en" sz="2000"/>
              <a:t>(root = entire spac</a:t>
            </a:r>
            <a:r>
              <a:rPr lang="en" sz="2000"/>
              <a:t>e)</a:t>
            </a:r>
            <a:endParaRPr sz="2000"/>
          </a:p>
          <a:p>
            <a:pPr indent="-355600" lvl="0" marL="457200" rtl="0">
              <a:spcBef>
                <a:spcPts val="0"/>
              </a:spcBef>
              <a:spcAft>
                <a:spcPts val="0"/>
              </a:spcAft>
              <a:buSzPts val="2000"/>
              <a:buChar char="●"/>
            </a:pPr>
            <a:r>
              <a:rPr lang="en" sz="2000"/>
              <a:t>No limit on objects per node</a:t>
            </a:r>
            <a:endParaRPr sz="2000"/>
          </a:p>
          <a:p>
            <a:pPr indent="-355600" lvl="0" marL="457200" rtl="0">
              <a:spcBef>
                <a:spcPts val="0"/>
              </a:spcBef>
              <a:spcAft>
                <a:spcPts val="0"/>
              </a:spcAft>
              <a:buSzPts val="2000"/>
              <a:buChar char="●"/>
            </a:pPr>
            <a:r>
              <a:rPr lang="en" sz="2000"/>
              <a:t>Objects don’t move once assig</a:t>
            </a:r>
            <a:r>
              <a:rPr lang="en" sz="2000"/>
              <a:t>ned                              </a:t>
            </a:r>
            <a:endParaRPr sz="2000"/>
          </a:p>
          <a:p>
            <a:pPr indent="0" lvl="0" marL="0" rtl="0">
              <a:spcBef>
                <a:spcPts val="1600"/>
              </a:spcBef>
              <a:spcAft>
                <a:spcPts val="0"/>
              </a:spcAft>
              <a:buNone/>
            </a:pPr>
            <a:r>
              <a:rPr lang="en" sz="1400"/>
              <a:t>													                </a:t>
            </a:r>
            <a:r>
              <a:rPr lang="en" sz="800"/>
              <a:t>Quadtree reminder</a:t>
            </a:r>
            <a:endParaRPr sz="800"/>
          </a:p>
          <a:p>
            <a:pPr indent="0" lvl="0" marL="0" rtl="0">
              <a:spcBef>
                <a:spcPts val="1600"/>
              </a:spcBef>
              <a:spcAft>
                <a:spcPts val="0"/>
              </a:spcAft>
              <a:buNone/>
            </a:pPr>
            <a:r>
              <a:t/>
            </a:r>
            <a:endParaRPr/>
          </a:p>
          <a:p>
            <a:pPr indent="0" lvl="0" marL="0" rtl="0">
              <a:spcBef>
                <a:spcPts val="1600"/>
              </a:spcBef>
              <a:spcAft>
                <a:spcPts val="1600"/>
              </a:spcAft>
              <a:buNone/>
            </a:pPr>
            <a:r>
              <a:rPr lang="en"/>
              <a:t>												</a:t>
            </a:r>
            <a:endParaRPr i="1"/>
          </a:p>
        </p:txBody>
      </p:sp>
      <p:sp>
        <p:nvSpPr>
          <p:cNvPr id="168" name="Shape 168"/>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pic>
        <p:nvPicPr>
          <p:cNvPr id="169" name="Shape 169"/>
          <p:cNvPicPr preferRelativeResize="0"/>
          <p:nvPr/>
        </p:nvPicPr>
        <p:blipFill>
          <a:blip r:embed="rId3">
            <a:alphaModFix/>
          </a:blip>
          <a:stretch>
            <a:fillRect/>
          </a:stretch>
        </p:blipFill>
        <p:spPr>
          <a:xfrm>
            <a:off x="7351450" y="3142938"/>
            <a:ext cx="1733550" cy="14192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3" name="Shape 173"/>
        <p:cNvGrpSpPr/>
        <p:nvPr/>
      </p:nvGrpSpPr>
      <p:grpSpPr>
        <a:xfrm>
          <a:off x="0" y="0"/>
          <a:ext cx="0" cy="0"/>
          <a:chOff x="0" y="0"/>
          <a:chExt cx="0" cy="0"/>
        </a:xfrm>
      </p:grpSpPr>
      <p:sp>
        <p:nvSpPr>
          <p:cNvPr id="174" name="Shape 174"/>
          <p:cNvSpPr txBox="1"/>
          <p:nvPr>
            <p:ph type="title"/>
          </p:nvPr>
        </p:nvSpPr>
        <p:spPr>
          <a:xfrm>
            <a:off x="729450" y="617275"/>
            <a:ext cx="7688700" cy="5352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SIFT’s data distribution: Skew mitigation</a:t>
            </a:r>
            <a:endParaRPr/>
          </a:p>
        </p:txBody>
      </p:sp>
      <p:sp>
        <p:nvSpPr>
          <p:cNvPr id="175" name="Shape 175"/>
          <p:cNvSpPr txBox="1"/>
          <p:nvPr>
            <p:ph idx="1" type="body"/>
          </p:nvPr>
        </p:nvSpPr>
        <p:spPr>
          <a:xfrm>
            <a:off x="729450" y="1367700"/>
            <a:ext cx="7688700" cy="2972400"/>
          </a:xfrm>
          <a:prstGeom prst="rect">
            <a:avLst/>
          </a:prstGeom>
        </p:spPr>
        <p:txBody>
          <a:bodyPr anchorCtr="0" anchor="t" bIns="91425" lIns="91425" spcFirstLastPara="1" rIns="91425" wrap="square" tIns="91425">
            <a:noAutofit/>
          </a:bodyPr>
          <a:lstStyle/>
          <a:p>
            <a:pPr indent="-311150" lvl="0" marL="457200" rtl="0">
              <a:spcBef>
                <a:spcPts val="0"/>
              </a:spcBef>
              <a:spcAft>
                <a:spcPts val="0"/>
              </a:spcAft>
              <a:buSzPts val="1300"/>
              <a:buChar char="●"/>
            </a:pPr>
            <a:r>
              <a:rPr lang="en"/>
              <a:t>Even data distribution == fast queries</a:t>
            </a:r>
            <a:endParaRPr/>
          </a:p>
          <a:p>
            <a:pPr indent="-311150" lvl="0" marL="457200" rtl="0">
              <a:spcBef>
                <a:spcPts val="0"/>
              </a:spcBef>
              <a:spcAft>
                <a:spcPts val="0"/>
              </a:spcAft>
              <a:buSzPts val="1300"/>
              <a:buChar char="●"/>
            </a:pPr>
            <a:r>
              <a:rPr lang="en"/>
              <a:t>IoT data is skew-prone: we move to </a:t>
            </a:r>
            <a:r>
              <a:rPr b="1" lang="en"/>
              <a:t>higher</a:t>
            </a:r>
            <a:r>
              <a:rPr lang="en"/>
              <a:t> dimensions to avoid skew (index by area </a:t>
            </a:r>
            <a:r>
              <a:rPr b="1" lang="en"/>
              <a:t>and </a:t>
            </a:r>
            <a:r>
              <a:rPr lang="en"/>
              <a:t>location)</a:t>
            </a:r>
            <a:endParaRPr/>
          </a:p>
          <a:p>
            <a:pPr indent="0" lvl="0" marL="0" rtl="0">
              <a:spcBef>
                <a:spcPts val="1600"/>
              </a:spcBef>
              <a:spcAft>
                <a:spcPts val="0"/>
              </a:spcAft>
              <a:buNone/>
            </a:pPr>
            <a:r>
              <a:rPr b="1" lang="en" sz="1800"/>
              <a:t>Main idea: </a:t>
            </a:r>
            <a:r>
              <a:rPr b="1" i="1" lang="en" sz="1800"/>
              <a:t>sift</a:t>
            </a:r>
            <a:r>
              <a:rPr b="1" lang="en" sz="1800"/>
              <a:t> object down until its hypervolume can’t fit, parent is layer</a:t>
            </a:r>
            <a:endParaRPr b="1" sz="1800"/>
          </a:p>
          <a:p>
            <a:pPr indent="0" lvl="0" marL="0" rtl="0">
              <a:spcBef>
                <a:spcPts val="1600"/>
              </a:spcBef>
              <a:spcAft>
                <a:spcPts val="0"/>
              </a:spcAft>
              <a:buNone/>
            </a:pPr>
            <a:r>
              <a:rPr b="1" lang="en" sz="1800"/>
              <a:t>Its layer’s nodes </a:t>
            </a:r>
            <a:r>
              <a:rPr b="1" i="1" lang="en" sz="1800"/>
              <a:t>just fits</a:t>
            </a:r>
            <a:r>
              <a:rPr b="1" lang="en" sz="1800"/>
              <a:t> its volume</a:t>
            </a:r>
            <a:endParaRPr b="1" sz="1800"/>
          </a:p>
          <a:p>
            <a:pPr indent="0" lvl="0" marL="0" rtl="0">
              <a:spcBef>
                <a:spcPts val="1600"/>
              </a:spcBef>
              <a:spcAft>
                <a:spcPts val="0"/>
              </a:spcAft>
              <a:buNone/>
            </a:pPr>
            <a:r>
              <a:rPr b="1" lang="en" sz="1800"/>
              <a:t>In layer: assign to node by location...</a:t>
            </a:r>
            <a:endParaRPr b="1" sz="1800"/>
          </a:p>
          <a:p>
            <a:pPr indent="0" lvl="0" marL="0" rtl="0">
              <a:spcBef>
                <a:spcPts val="1600"/>
              </a:spcBef>
              <a:spcAft>
                <a:spcPts val="0"/>
              </a:spcAft>
              <a:buNone/>
            </a:pPr>
            <a:r>
              <a:rPr b="1" lang="en" sz="1800"/>
              <a:t>					         or time...</a:t>
            </a:r>
            <a:endParaRPr b="1" sz="1800"/>
          </a:p>
          <a:p>
            <a:pPr indent="0" lvl="0" marL="0" rtl="0">
              <a:spcBef>
                <a:spcPts val="1600"/>
              </a:spcBef>
              <a:spcAft>
                <a:spcPts val="1600"/>
              </a:spcAft>
              <a:buNone/>
            </a:pPr>
            <a:r>
              <a:rPr b="1" lang="en" sz="1800"/>
              <a:t>					         or color...</a:t>
            </a:r>
            <a:endParaRPr b="1" sz="1800"/>
          </a:p>
        </p:txBody>
      </p:sp>
      <p:sp>
        <p:nvSpPr>
          <p:cNvPr id="176" name="Shape 176"/>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pic>
        <p:nvPicPr>
          <p:cNvPr id="177" name="Shape 177"/>
          <p:cNvPicPr preferRelativeResize="0"/>
          <p:nvPr/>
        </p:nvPicPr>
        <p:blipFill>
          <a:blip r:embed="rId3">
            <a:alphaModFix/>
          </a:blip>
          <a:stretch>
            <a:fillRect/>
          </a:stretch>
        </p:blipFill>
        <p:spPr>
          <a:xfrm>
            <a:off x="4493925" y="2533850"/>
            <a:ext cx="4705974" cy="24866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1" name="Shape 181"/>
        <p:cNvGrpSpPr/>
        <p:nvPr/>
      </p:nvGrpSpPr>
      <p:grpSpPr>
        <a:xfrm>
          <a:off x="0" y="0"/>
          <a:ext cx="0" cy="0"/>
          <a:chOff x="0" y="0"/>
          <a:chExt cx="0" cy="0"/>
        </a:xfrm>
      </p:grpSpPr>
      <p:sp>
        <p:nvSpPr>
          <p:cNvPr id="182" name="Shape 182"/>
          <p:cNvSpPr txBox="1"/>
          <p:nvPr>
            <p:ph type="title"/>
          </p:nvPr>
        </p:nvSpPr>
        <p:spPr>
          <a:xfrm>
            <a:off x="727650" y="593900"/>
            <a:ext cx="7688700" cy="5352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Partitioning, Load Balancing: Massively Parallel</a:t>
            </a:r>
            <a:endParaRPr/>
          </a:p>
        </p:txBody>
      </p:sp>
      <p:sp>
        <p:nvSpPr>
          <p:cNvPr id="183" name="Shape 183"/>
          <p:cNvSpPr txBox="1"/>
          <p:nvPr>
            <p:ph idx="1" type="body"/>
          </p:nvPr>
        </p:nvSpPr>
        <p:spPr>
          <a:xfrm>
            <a:off x="729450" y="1356025"/>
            <a:ext cx="7688700" cy="2984100"/>
          </a:xfrm>
          <a:prstGeom prst="rect">
            <a:avLst/>
          </a:prstGeom>
        </p:spPr>
        <p:txBody>
          <a:bodyPr anchorCtr="0" anchor="t" bIns="91425" lIns="91425" spcFirstLastPara="1" rIns="91425" wrap="square" tIns="91425">
            <a:noAutofit/>
          </a:bodyPr>
          <a:lstStyle/>
          <a:p>
            <a:pPr indent="-323850" lvl="0" marL="457200" rtl="0">
              <a:spcBef>
                <a:spcPts val="0"/>
              </a:spcBef>
              <a:spcAft>
                <a:spcPts val="0"/>
              </a:spcAft>
              <a:buSzPts val="1500"/>
              <a:buChar char="●"/>
            </a:pPr>
            <a:r>
              <a:rPr lang="en" sz="1500"/>
              <a:t>Distribute index evenly among cluster, BUT </a:t>
            </a:r>
            <a:r>
              <a:rPr b="1" lang="en" sz="1500"/>
              <a:t>nearby</a:t>
            </a:r>
            <a:r>
              <a:rPr lang="en" sz="1500"/>
              <a:t> objects should be on same node</a:t>
            </a:r>
            <a:endParaRPr sz="1500"/>
          </a:p>
          <a:p>
            <a:pPr indent="-323850" lvl="0" marL="457200" rtl="0">
              <a:spcBef>
                <a:spcPts val="0"/>
              </a:spcBef>
              <a:spcAft>
                <a:spcPts val="0"/>
              </a:spcAft>
              <a:buSzPts val="1500"/>
              <a:buChar char="●"/>
            </a:pPr>
            <a:r>
              <a:rPr lang="en" sz="1500"/>
              <a:t>Address tree nodes:</a:t>
            </a:r>
            <a:r>
              <a:rPr b="1" lang="en" sz="1500"/>
              <a:t> </a:t>
            </a:r>
            <a:r>
              <a:rPr lang="en" sz="1500"/>
              <a:t>By bounding box coordinates (min_x,min_y), (max_x,max_y)</a:t>
            </a:r>
            <a:endParaRPr sz="1500"/>
          </a:p>
          <a:p>
            <a:pPr indent="-323850" lvl="0" marL="457200" rtl="0">
              <a:spcBef>
                <a:spcPts val="0"/>
              </a:spcBef>
              <a:spcAft>
                <a:spcPts val="0"/>
              </a:spcAft>
              <a:buSzPts val="1500"/>
              <a:buChar char="●"/>
            </a:pPr>
            <a:r>
              <a:rPr lang="en" sz="1500"/>
              <a:t>Assign nodes to cluster:</a:t>
            </a:r>
            <a:r>
              <a:rPr b="1" lang="en" sz="1500"/>
              <a:t> </a:t>
            </a:r>
            <a:r>
              <a:rPr lang="en" sz="1500"/>
              <a:t>Space-filling curves (shown to the right)</a:t>
            </a:r>
            <a:endParaRPr sz="1500"/>
          </a:p>
          <a:p>
            <a:pPr indent="-298450" lvl="1" marL="914400" rtl="0">
              <a:spcBef>
                <a:spcPts val="0"/>
              </a:spcBef>
              <a:spcAft>
                <a:spcPts val="0"/>
              </a:spcAft>
              <a:buSzPts val="1100"/>
              <a:buChar char="○"/>
            </a:pPr>
            <a:r>
              <a:rPr lang="en"/>
              <a:t>Easily represented in binary</a:t>
            </a:r>
            <a:endParaRPr/>
          </a:p>
          <a:p>
            <a:pPr indent="-298450" lvl="1" marL="914400" rtl="0">
              <a:spcBef>
                <a:spcPts val="0"/>
              </a:spcBef>
              <a:spcAft>
                <a:spcPts val="0"/>
              </a:spcAft>
              <a:buSzPts val="1100"/>
              <a:buChar char="○"/>
            </a:pPr>
            <a:r>
              <a:rPr lang="en"/>
              <a:t>Order </a:t>
            </a:r>
            <a:r>
              <a:rPr b="1" lang="en"/>
              <a:t>lexicographically </a:t>
            </a:r>
            <a:r>
              <a:rPr lang="en"/>
              <a:t>to sort location-near objects to same partition</a:t>
            </a:r>
            <a:endParaRPr/>
          </a:p>
          <a:p>
            <a:pPr indent="0" lvl="0" marL="0">
              <a:spcBef>
                <a:spcPts val="1600"/>
              </a:spcBef>
              <a:spcAft>
                <a:spcPts val="0"/>
              </a:spcAft>
              <a:buNone/>
            </a:pPr>
            <a:r>
              <a:rPr lang="en"/>
              <a:t>(Below): Lower left is 0, 00, 0000, 0001, 0010, 0011 - same partition</a:t>
            </a:r>
            <a:endParaRPr/>
          </a:p>
          <a:p>
            <a:pPr indent="0" lvl="0" marL="0" rtl="0">
              <a:spcBef>
                <a:spcPts val="1600"/>
              </a:spcBef>
              <a:spcAft>
                <a:spcPts val="0"/>
              </a:spcAft>
              <a:buNone/>
            </a:pPr>
            <a:r>
              <a:t/>
            </a:r>
            <a:endParaRPr/>
          </a:p>
          <a:p>
            <a:pPr indent="0" lvl="0" marL="0" rtl="0">
              <a:spcBef>
                <a:spcPts val="1600"/>
              </a:spcBef>
              <a:spcAft>
                <a:spcPts val="1600"/>
              </a:spcAft>
              <a:buNone/>
            </a:pPr>
            <a:r>
              <a:rPr lang="en"/>
              <a:t>	</a:t>
            </a:r>
            <a:endParaRPr/>
          </a:p>
        </p:txBody>
      </p:sp>
      <p:sp>
        <p:nvSpPr>
          <p:cNvPr id="184" name="Shape 184"/>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pic>
        <p:nvPicPr>
          <p:cNvPr id="185" name="Shape 185"/>
          <p:cNvPicPr preferRelativeResize="0"/>
          <p:nvPr/>
        </p:nvPicPr>
        <p:blipFill>
          <a:blip r:embed="rId3">
            <a:alphaModFix/>
          </a:blip>
          <a:stretch>
            <a:fillRect/>
          </a:stretch>
        </p:blipFill>
        <p:spPr>
          <a:xfrm>
            <a:off x="6050263" y="2363525"/>
            <a:ext cx="2486025" cy="838200"/>
          </a:xfrm>
          <a:prstGeom prst="rect">
            <a:avLst/>
          </a:prstGeom>
          <a:noFill/>
          <a:ln>
            <a:noFill/>
          </a:ln>
        </p:spPr>
      </p:pic>
      <p:cxnSp>
        <p:nvCxnSpPr>
          <p:cNvPr id="186" name="Shape 186"/>
          <p:cNvCxnSpPr/>
          <p:nvPr/>
        </p:nvCxnSpPr>
        <p:spPr>
          <a:xfrm flipH="1">
            <a:off x="3743800" y="2917600"/>
            <a:ext cx="3366600" cy="362400"/>
          </a:xfrm>
          <a:prstGeom prst="straightConnector1">
            <a:avLst/>
          </a:prstGeom>
          <a:noFill/>
          <a:ln cap="flat" cmpd="sng" w="9525">
            <a:solidFill>
              <a:schemeClr val="dk2"/>
            </a:solidFill>
            <a:prstDash val="solid"/>
            <a:round/>
            <a:headEnd len="med" w="med" type="none"/>
            <a:tailEnd len="med" w="med" type="triangle"/>
          </a:ln>
        </p:spPr>
      </p:cxnSp>
      <p:sp>
        <p:nvSpPr>
          <p:cNvPr id="187" name="Shape 187"/>
          <p:cNvSpPr txBox="1"/>
          <p:nvPr/>
        </p:nvSpPr>
        <p:spPr>
          <a:xfrm>
            <a:off x="6171138" y="3343275"/>
            <a:ext cx="2244300" cy="15240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a:latin typeface="Lato"/>
                <a:ea typeface="Lato"/>
                <a:cs typeface="Lato"/>
                <a:sym typeface="Lato"/>
              </a:rPr>
              <a:t>(Above)</a:t>
            </a:r>
            <a:r>
              <a:rPr lang="en">
                <a:latin typeface="Lato"/>
                <a:ea typeface="Lato"/>
                <a:cs typeface="Lato"/>
                <a:sym typeface="Lato"/>
              </a:rPr>
              <a:t> space-filling curve in 2 dimensions</a:t>
            </a:r>
            <a:endParaRPr>
              <a:latin typeface="Lato"/>
              <a:ea typeface="Lato"/>
              <a:cs typeface="Lato"/>
              <a:sym typeface="Lato"/>
            </a:endParaRPr>
          </a:p>
          <a:p>
            <a:pPr indent="0" lvl="0" marL="0">
              <a:spcBef>
                <a:spcPts val="0"/>
              </a:spcBef>
              <a:spcAft>
                <a:spcPts val="0"/>
              </a:spcAft>
              <a:buNone/>
            </a:pPr>
            <a:r>
              <a:rPr lang="en">
                <a:latin typeface="Lato"/>
                <a:ea typeface="Lato"/>
                <a:cs typeface="Lato"/>
                <a:sym typeface="Lato"/>
              </a:rPr>
              <a:t>Of order n = 0, 1, 2</a:t>
            </a:r>
            <a:endParaRPr>
              <a:latin typeface="Lato"/>
              <a:ea typeface="Lato"/>
              <a:cs typeface="Lato"/>
              <a:sym typeface="Lato"/>
            </a:endParaRPr>
          </a:p>
          <a:p>
            <a:pPr indent="0" lvl="0" marL="0">
              <a:spcBef>
                <a:spcPts val="0"/>
              </a:spcBef>
              <a:spcAft>
                <a:spcPts val="0"/>
              </a:spcAft>
              <a:buNone/>
            </a:pPr>
            <a:r>
              <a:t/>
            </a:r>
            <a:endParaRPr>
              <a:latin typeface="Lato"/>
              <a:ea typeface="Lato"/>
              <a:cs typeface="Lato"/>
              <a:sym typeface="Lato"/>
            </a:endParaRPr>
          </a:p>
          <a:p>
            <a:pPr indent="0" lvl="0" marL="0">
              <a:spcBef>
                <a:spcPts val="0"/>
              </a:spcBef>
              <a:spcAft>
                <a:spcPts val="0"/>
              </a:spcAft>
              <a:buNone/>
            </a:pPr>
            <a:r>
              <a:rPr lang="en">
                <a:latin typeface="Lato"/>
                <a:ea typeface="Lato"/>
                <a:cs typeface="Lato"/>
                <a:sym typeface="Lato"/>
              </a:rPr>
              <a:t>Subspaces: 2</a:t>
            </a:r>
            <a:r>
              <a:rPr baseline="30000" lang="en" sz="1500">
                <a:latin typeface="Lato"/>
                <a:ea typeface="Lato"/>
                <a:cs typeface="Lato"/>
                <a:sym typeface="Lato"/>
              </a:rPr>
              <a:t>2*n</a:t>
            </a:r>
            <a:endParaRPr baseline="30000" sz="1500">
              <a:latin typeface="Lato"/>
              <a:ea typeface="Lato"/>
              <a:cs typeface="Lato"/>
              <a:sym typeface="Lato"/>
            </a:endParaRPr>
          </a:p>
        </p:txBody>
      </p:sp>
      <p:pic>
        <p:nvPicPr>
          <p:cNvPr id="188" name="Shape 188"/>
          <p:cNvPicPr preferRelativeResize="0"/>
          <p:nvPr/>
        </p:nvPicPr>
        <p:blipFill>
          <a:blip r:embed="rId4">
            <a:alphaModFix/>
          </a:blip>
          <a:stretch>
            <a:fillRect/>
          </a:stretch>
        </p:blipFill>
        <p:spPr>
          <a:xfrm>
            <a:off x="248975" y="3343275"/>
            <a:ext cx="5163395" cy="1806800"/>
          </a:xfrm>
          <a:prstGeom prst="rect">
            <a:avLst/>
          </a:prstGeom>
          <a:noFill/>
          <a:ln>
            <a:noFill/>
          </a:ln>
        </p:spPr>
      </p:pic>
      <p:sp>
        <p:nvSpPr>
          <p:cNvPr id="189" name="Shape 189"/>
          <p:cNvSpPr txBox="1"/>
          <p:nvPr/>
        </p:nvSpPr>
        <p:spPr>
          <a:xfrm>
            <a:off x="5467750" y="4749850"/>
            <a:ext cx="2392800" cy="1902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sz="600"/>
              <a:t>&lt; from Anand Iyer’s presentation</a:t>
            </a:r>
            <a:endParaRPr sz="600"/>
          </a:p>
        </p:txBody>
      </p:sp>
    </p:spTree>
  </p:cSld>
  <p:clrMapOvr>
    <a:masterClrMapping/>
  </p:clrMapOvr>
</p:sld>
</file>

<file path=ppt/theme/theme1.xml><?xml version="1.0" encoding="utf-8"?>
<a:theme xmlns:a="http://schemas.openxmlformats.org/drawingml/2006/main" xmlns:r="http://schemas.openxmlformats.org/officeDocument/2006/relationships"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