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5" r:id="rId3"/>
    <p:sldId id="258" r:id="rId4"/>
    <p:sldId id="260" r:id="rId5"/>
    <p:sldId id="262" r:id="rId6"/>
    <p:sldId id="263" r:id="rId7"/>
    <p:sldId id="266" r:id="rId8"/>
    <p:sldId id="269" r:id="rId9"/>
    <p:sldId id="270" r:id="rId10"/>
    <p:sldId id="271" r:id="rId11"/>
    <p:sldId id="277" r:id="rId12"/>
    <p:sldId id="278" r:id="rId13"/>
    <p:sldId id="285" r:id="rId14"/>
    <p:sldId id="279" r:id="rId15"/>
    <p:sldId id="286" r:id="rId16"/>
    <p:sldId id="280" r:id="rId17"/>
    <p:sldId id="284" r:id="rId18"/>
    <p:sldId id="281" r:id="rId19"/>
    <p:sldId id="282" r:id="rId20"/>
    <p:sldId id="283" r:id="rId21"/>
    <p:sldId id="273" r:id="rId22"/>
    <p:sldId id="274" r:id="rId23"/>
    <p:sldId id="272" r:id="rId24"/>
    <p:sldId id="275" r:id="rId25"/>
    <p:sldId id="276" r:id="rId26"/>
    <p:sldId id="267" r:id="rId27"/>
    <p:sldId id="268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853" autoAdjust="0"/>
  </p:normalViewPr>
  <p:slideViewPr>
    <p:cSldViewPr snapToGrid="0" snapToObjects="1">
      <p:cViewPr>
        <p:scale>
          <a:sx n="94" d="100"/>
          <a:sy n="94" d="100"/>
        </p:scale>
        <p:origin x="56" y="-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F6C35-12D9-E74B-A920-9A946D9310A8}" type="datetimeFigureOut">
              <a:rPr lang="en-US" smtClean="0"/>
              <a:t>4/18/17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4EFC9-DC2D-E54C-AAB7-489F1417F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0486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4E6A7-D176-2543-8E7B-94BFEF7CEE95}" type="datetimeFigureOut">
              <a:rPr lang="en-US" smtClean="0"/>
              <a:t>4/17/17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40656-54C3-5447-8430-8E53404DA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4922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Intel’s NVMM new technologies promise to revolutionize I/O</a:t>
            </a:r>
            <a:r>
              <a:rPr lang="en-US" baseline="0" dirty="0" smtClean="0"/>
              <a:t> performance.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Performance = tradeoffs between software and hardware latency</a:t>
            </a:r>
          </a:p>
          <a:p>
            <a:r>
              <a:rPr lang="en-US" dirty="0" smtClean="0"/>
              <a:t>Software costs can</a:t>
            </a:r>
            <a:r>
              <a:rPr lang="en-US" baseline="0" dirty="0" smtClean="0"/>
              <a:t> dominate memory latency</a:t>
            </a:r>
          </a:p>
          <a:p>
            <a:endParaRPr lang="en-US" baseline="0" dirty="0" smtClean="0"/>
          </a:p>
          <a:p>
            <a:r>
              <a:rPr lang="en-US" baseline="0" dirty="0" smtClean="0"/>
              <a:t>Power failures are a challenge for write </a:t>
            </a:r>
            <a:r>
              <a:rPr lang="en-US" baseline="0" dirty="0" err="1" smtClean="0"/>
              <a:t>reodering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Atomicity needed for </a:t>
            </a:r>
            <a:r>
              <a:rPr lang="en-US" baseline="0" dirty="0" err="1" smtClean="0"/>
              <a:t>posix</a:t>
            </a:r>
            <a:r>
              <a:rPr lang="en-US" baseline="0" dirty="0" smtClean="0"/>
              <a:t> compliance</a:t>
            </a:r>
          </a:p>
          <a:p>
            <a:r>
              <a:rPr lang="en-US" baseline="0" dirty="0" smtClean="0"/>
              <a:t>Disks and processor have small atomicity guarantees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40656-54C3-5447-8430-8E53404DA8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15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</a:t>
            </a:r>
            <a:r>
              <a:rPr lang="en-US" dirty="0" err="1" smtClean="0"/>
              <a:t>www.usenix.org</a:t>
            </a:r>
            <a:r>
              <a:rPr lang="en-US" dirty="0" smtClean="0"/>
              <a:t>/sites/default/files/conference/protected-files/fast16_slides_xu.pdf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40656-54C3-5447-8430-8E53404DA82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029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</a:t>
            </a:r>
            <a:r>
              <a:rPr lang="en-US" dirty="0" err="1" smtClean="0"/>
              <a:t>www.usenix.org</a:t>
            </a:r>
            <a:r>
              <a:rPr lang="en-US" dirty="0" smtClean="0"/>
              <a:t>/sites/default/files/conference/protected-files/fast16_slides_xu.pdf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40656-54C3-5447-8430-8E53404DA82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87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Images and header</a:t>
            </a:r>
            <a:r>
              <a:rPr lang="en-US" baseline="0" dirty="0" smtClean="0"/>
              <a:t> bullet points from</a:t>
            </a:r>
            <a:br>
              <a:rPr lang="en-US" baseline="0" dirty="0" smtClean="0"/>
            </a:br>
            <a:r>
              <a:rPr lang="en-US" baseline="0" dirty="0" smtClean="0"/>
              <a:t>https://</a:t>
            </a:r>
            <a:r>
              <a:rPr lang="en-US" baseline="0" dirty="0" err="1" smtClean="0"/>
              <a:t>www.usenix.org</a:t>
            </a:r>
            <a:r>
              <a:rPr lang="en-US" baseline="0" dirty="0" smtClean="0"/>
              <a:t>/sites/default/files/conference/protected-files/fast16_slides_xu.pdf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40656-54C3-5447-8430-8E53404DA82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20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27B33-E57E-AB44-A1CB-8E276C90108E}" type="datetime1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E573-6B50-7642-9BB6-019FCAFF1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62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580F-8F20-8D45-BA41-D894D78BD3D0}" type="datetime1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E573-6B50-7642-9BB6-019FCAFF1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34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46A06-FCE7-0043-B703-CF4FF063B3A0}" type="datetime1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E573-6B50-7642-9BB6-019FCAFF1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42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E20F-ECAE-AE42-B381-6F58C8DD51F1}" type="datetime1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E573-6B50-7642-9BB6-019FCAFF1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640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D47-39B8-7D4D-B528-A2B37CE955CB}" type="datetime1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E573-6B50-7642-9BB6-019FCAFF1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117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34B31-BB56-9043-AD90-FC14481911F3}" type="datetime1">
              <a:rPr lang="en-US" smtClean="0"/>
              <a:t>4/18/17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E573-6B50-7642-9BB6-019FCAFF1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277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0B535-416C-C440-AB0F-F80C9C1524B8}" type="datetime1">
              <a:rPr lang="en-US" smtClean="0"/>
              <a:t>4/18/17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E573-6B50-7642-9BB6-019FCAFF1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45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B2E8-2D0C-3243-A69D-B06F32F595A8}" type="datetime1">
              <a:rPr lang="en-US" smtClean="0"/>
              <a:t>4/18/17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E573-6B50-7642-9BB6-019FCAFF1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06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43F0-4D5B-1F49-8EF7-EB477A174C65}" type="datetime1">
              <a:rPr lang="en-US" smtClean="0"/>
              <a:t>4/18/17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E573-6B50-7642-9BB6-019FCAFF1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84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2D3B8-588E-F747-94AE-69A6E6B435E2}" type="datetime1">
              <a:rPr lang="en-US" smtClean="0"/>
              <a:t>4/18/17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E573-6B50-7642-9BB6-019FCAFF1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380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105A2-F5CB-6044-A40A-4DE0AA05CEDA}" type="datetime1">
              <a:rPr lang="en-US" smtClean="0"/>
              <a:t>4/18/17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E573-6B50-7642-9BB6-019FCAFF1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95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F5444-AFF2-9747-998F-2A078FA6CE52}" type="datetime1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CE573-6B50-7642-9BB6-019FCAFF1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612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usenix.org/sites/default/files/conference/protected-files/fast16_slides_xu.pdf" TargetMode="External"/><Relationship Id="rId3" Type="http://schemas.openxmlformats.org/officeDocument/2006/relationships/hyperlink" Target="https://github.com/NVSL/NOV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Helvetica"/>
                <a:cs typeface="Helvetica"/>
              </a:rPr>
              <a:t>NOVA: A Log-structured File System for Hybrid Volatile/Non-volatile Main Memories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Helvetica"/>
                <a:cs typeface="Helvetica"/>
              </a:rPr>
              <a:t>J. </a:t>
            </a:r>
            <a:r>
              <a:rPr lang="en-US" sz="2400" dirty="0" err="1" smtClean="0">
                <a:latin typeface="Helvetica"/>
                <a:cs typeface="Helvetica"/>
              </a:rPr>
              <a:t>Xu</a:t>
            </a:r>
            <a:r>
              <a:rPr lang="en-US" sz="2400" dirty="0" smtClean="0">
                <a:latin typeface="Helvetica"/>
                <a:cs typeface="Helvetica"/>
              </a:rPr>
              <a:t> et al, FAST ‘16</a:t>
            </a:r>
          </a:p>
          <a:p>
            <a:r>
              <a:rPr lang="en-US" sz="2400" dirty="0" smtClean="0">
                <a:latin typeface="Helvetica"/>
                <a:cs typeface="Helvetica"/>
              </a:rPr>
              <a:t>Presenter: Rohit Sarathy</a:t>
            </a:r>
          </a:p>
          <a:p>
            <a:r>
              <a:rPr lang="en-US" sz="2400" dirty="0" smtClean="0">
                <a:latin typeface="Helvetica"/>
                <a:cs typeface="Helvetica"/>
              </a:rPr>
              <a:t>April 18, 2017</a:t>
            </a:r>
            <a:endParaRPr lang="en-US" sz="24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913444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Space Management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Helvetica"/>
                <a:cs typeface="Helvetica"/>
              </a:rPr>
              <a:t>NOVA divides NVMM into pools (one per CPU)</a:t>
            </a:r>
          </a:p>
          <a:p>
            <a:r>
              <a:rPr lang="en-US" dirty="0" smtClean="0">
                <a:latin typeface="Helvetica"/>
                <a:cs typeface="Helvetica"/>
              </a:rPr>
              <a:t>If no pages free, allocate from largest pool</a:t>
            </a:r>
          </a:p>
          <a:p>
            <a:r>
              <a:rPr lang="en-US" dirty="0" smtClean="0">
                <a:latin typeface="Helvetica"/>
                <a:cs typeface="Helvetica"/>
              </a:rPr>
              <a:t>Use a red-black tree to maintain free list sorted by address</a:t>
            </a:r>
          </a:p>
          <a:p>
            <a:r>
              <a:rPr lang="en-US" dirty="0" smtClean="0">
                <a:latin typeface="Helvetica"/>
                <a:cs typeface="Helvetica"/>
              </a:rPr>
              <a:t>Allocator state not stored in NVMM</a:t>
            </a:r>
          </a:p>
          <a:p>
            <a:r>
              <a:rPr lang="en-US" dirty="0" smtClean="0">
                <a:latin typeface="Helvetica"/>
                <a:cs typeface="Helvetica"/>
              </a:rPr>
              <a:t>Allocates log space aggressively to avoid resizes</a:t>
            </a:r>
          </a:p>
          <a:p>
            <a:r>
              <a:rPr lang="en-US" dirty="0" smtClean="0">
                <a:latin typeface="Helvetica"/>
                <a:cs typeface="Helvetica"/>
              </a:rPr>
              <a:t>If full, allocate new pages for double the log space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E573-6B50-7642-9BB6-019FCAFF1F6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84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Atomicity and write ordering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Helvetica"/>
                <a:cs typeface="Helvetica"/>
              </a:rPr>
              <a:t>64-bit atomic updates</a:t>
            </a:r>
            <a:endParaRPr lang="en-US" dirty="0">
              <a:latin typeface="Helvetica"/>
              <a:cs typeface="Helvetica"/>
            </a:endParaRPr>
          </a:p>
          <a:p>
            <a:r>
              <a:rPr lang="en-US" dirty="0" smtClean="0">
                <a:latin typeface="Helvetica"/>
                <a:cs typeface="Helvetica"/>
              </a:rPr>
              <a:t>Logging</a:t>
            </a:r>
          </a:p>
          <a:p>
            <a:r>
              <a:rPr lang="en-US" dirty="0" smtClean="0">
                <a:latin typeface="Helvetica"/>
                <a:cs typeface="Helvetica"/>
              </a:rPr>
              <a:t>Lightweight journaling</a:t>
            </a:r>
          </a:p>
          <a:p>
            <a:r>
              <a:rPr lang="en-US" dirty="0" smtClean="0">
                <a:latin typeface="Helvetica"/>
                <a:cs typeface="Helvetica"/>
              </a:rPr>
              <a:t>Enforce write ordering</a:t>
            </a:r>
          </a:p>
          <a:p>
            <a:pPr lvl="1"/>
            <a:r>
              <a:rPr lang="en-US" dirty="0" smtClean="0">
                <a:latin typeface="Helvetica"/>
                <a:cs typeface="Helvetica"/>
              </a:rPr>
              <a:t>Commit data and log entries to NVMM</a:t>
            </a:r>
          </a:p>
          <a:p>
            <a:pPr lvl="1"/>
            <a:r>
              <a:rPr lang="en-US" dirty="0" smtClean="0">
                <a:latin typeface="Helvetica"/>
                <a:cs typeface="Helvetica"/>
              </a:rPr>
              <a:t>Commit journal entries to NVMM</a:t>
            </a:r>
          </a:p>
          <a:p>
            <a:pPr lvl="1"/>
            <a:r>
              <a:rPr lang="en-US" dirty="0" smtClean="0">
                <a:latin typeface="Helvetica"/>
                <a:cs typeface="Helvetica"/>
              </a:rPr>
              <a:t>Commit new versions of data pages to NVMM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Inconsolata"/>
                <a:cs typeface="Inconsolata"/>
              </a:rPr>
              <a:t>new_tail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Inconsolata"/>
                <a:cs typeface="Inconsolata"/>
              </a:rPr>
              <a:t> =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Inconsolata"/>
                <a:cs typeface="Inconsolata"/>
              </a:rPr>
              <a:t>append_to_log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Inconsolata"/>
                <a:cs typeface="Inconsolata"/>
              </a:rPr>
              <a:t>(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Inconsolata"/>
                <a:cs typeface="Inconsolata"/>
              </a:rPr>
              <a:t>inode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Inconsolata"/>
                <a:cs typeface="Inconsolata"/>
              </a:rPr>
              <a:t>-&gt;tail, entry);</a:t>
            </a:r>
          </a:p>
          <a:p>
            <a:pPr marL="0" indent="0">
              <a:buNone/>
            </a:pPr>
            <a:r>
              <a:rPr lang="en-US" sz="1600" dirty="0">
                <a:latin typeface="Inconsolata"/>
                <a:cs typeface="Inconsolata"/>
              </a:rPr>
              <a:t>// writes back the log entry </a:t>
            </a:r>
            <a:r>
              <a:rPr lang="en-US" sz="1600" dirty="0" err="1">
                <a:latin typeface="Inconsolata"/>
                <a:cs typeface="Inconsolata"/>
              </a:rPr>
              <a:t>cachelines</a:t>
            </a:r>
            <a:endParaRPr lang="en-US" sz="1600" dirty="0">
              <a:latin typeface="Inconsolata"/>
              <a:cs typeface="Inconsolata"/>
            </a:endParaRPr>
          </a:p>
          <a:p>
            <a:pPr marL="0" indent="0">
              <a:buNone/>
            </a:pPr>
            <a:r>
              <a:rPr lang="en-US" sz="1600" dirty="0" err="1">
                <a:solidFill>
                  <a:srgbClr val="376092"/>
                </a:solidFill>
                <a:latin typeface="Inconsolata"/>
                <a:cs typeface="Inconsolata"/>
              </a:rPr>
              <a:t>clwb</a:t>
            </a:r>
            <a:r>
              <a:rPr lang="en-US" sz="1600" dirty="0">
                <a:solidFill>
                  <a:srgbClr val="376092"/>
                </a:solidFill>
                <a:latin typeface="Inconsolata"/>
                <a:cs typeface="Inconsolata"/>
              </a:rPr>
              <a:t>(</a:t>
            </a:r>
            <a:r>
              <a:rPr lang="en-US" sz="1600" dirty="0" err="1">
                <a:solidFill>
                  <a:srgbClr val="376092"/>
                </a:solidFill>
                <a:latin typeface="Inconsolata"/>
                <a:cs typeface="Inconsolata"/>
              </a:rPr>
              <a:t>inode</a:t>
            </a:r>
            <a:r>
              <a:rPr lang="en-US" sz="1600" dirty="0">
                <a:solidFill>
                  <a:srgbClr val="376092"/>
                </a:solidFill>
                <a:latin typeface="Inconsolata"/>
                <a:cs typeface="Inconsolata"/>
              </a:rPr>
              <a:t>-&gt;tail, entry-&gt;length);</a:t>
            </a:r>
          </a:p>
          <a:p>
            <a:pPr marL="0" indent="0">
              <a:buNone/>
            </a:pPr>
            <a:r>
              <a:rPr lang="en-US" sz="1600" dirty="0" err="1">
                <a:solidFill>
                  <a:srgbClr val="376092"/>
                </a:solidFill>
                <a:latin typeface="Inconsolata"/>
                <a:cs typeface="Inconsolata"/>
              </a:rPr>
              <a:t>sfence</a:t>
            </a:r>
            <a:r>
              <a:rPr lang="en-US" sz="1600" dirty="0">
                <a:solidFill>
                  <a:srgbClr val="376092"/>
                </a:solidFill>
                <a:latin typeface="Inconsolata"/>
                <a:cs typeface="Inconsolata"/>
              </a:rPr>
              <a:t>(); </a:t>
            </a:r>
            <a:r>
              <a:rPr lang="en-US" sz="1600" dirty="0">
                <a:latin typeface="Inconsolata"/>
                <a:cs typeface="Inconsolata"/>
              </a:rPr>
              <a:t>// orders subsequent PCOMMIT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376092"/>
                </a:solidFill>
                <a:latin typeface="Inconsolata"/>
                <a:cs typeface="Inconsolata"/>
              </a:rPr>
              <a:t>PCOMMIT(); </a:t>
            </a:r>
            <a:r>
              <a:rPr lang="en-US" sz="1600" dirty="0">
                <a:latin typeface="Inconsolata"/>
                <a:cs typeface="Inconsolata"/>
              </a:rPr>
              <a:t>// commits entry to NVMM</a:t>
            </a:r>
          </a:p>
          <a:p>
            <a:pPr marL="0" indent="0">
              <a:buNone/>
            </a:pPr>
            <a:r>
              <a:rPr lang="en-US" sz="1600" dirty="0" err="1">
                <a:solidFill>
                  <a:srgbClr val="376092"/>
                </a:solidFill>
                <a:latin typeface="Inconsolata"/>
                <a:cs typeface="Inconsolata"/>
              </a:rPr>
              <a:t>sfence</a:t>
            </a:r>
            <a:r>
              <a:rPr lang="en-US" sz="1600" dirty="0">
                <a:solidFill>
                  <a:srgbClr val="376092"/>
                </a:solidFill>
                <a:latin typeface="Inconsolata"/>
                <a:cs typeface="Inconsolata"/>
              </a:rPr>
              <a:t>(); </a:t>
            </a:r>
            <a:r>
              <a:rPr lang="en-US" sz="1600" dirty="0">
                <a:latin typeface="Inconsolata"/>
                <a:cs typeface="Inconsolata"/>
              </a:rPr>
              <a:t>// orders subsequent store</a:t>
            </a:r>
          </a:p>
          <a:p>
            <a:pPr marL="0" indent="0">
              <a:buNone/>
            </a:pPr>
            <a:r>
              <a:rPr lang="en-US" sz="1600" dirty="0" err="1">
                <a:solidFill>
                  <a:srgbClr val="376092"/>
                </a:solidFill>
                <a:latin typeface="Inconsolata"/>
                <a:cs typeface="Inconsolata"/>
              </a:rPr>
              <a:t>inode</a:t>
            </a:r>
            <a:r>
              <a:rPr lang="en-US" sz="1600" dirty="0">
                <a:solidFill>
                  <a:srgbClr val="376092"/>
                </a:solidFill>
                <a:latin typeface="Inconsolata"/>
                <a:cs typeface="Inconsolata"/>
              </a:rPr>
              <a:t>-&gt;tail = </a:t>
            </a:r>
            <a:r>
              <a:rPr lang="en-US" sz="1600" dirty="0" err="1">
                <a:solidFill>
                  <a:srgbClr val="376092"/>
                </a:solidFill>
                <a:latin typeface="Inconsolata"/>
                <a:cs typeface="Inconsolata"/>
              </a:rPr>
              <a:t>new_tail</a:t>
            </a:r>
            <a:r>
              <a:rPr lang="en-US" sz="1600" dirty="0" smtClean="0">
                <a:solidFill>
                  <a:srgbClr val="376092"/>
                </a:solidFill>
                <a:latin typeface="Inconsolata"/>
                <a:cs typeface="Inconsolata"/>
              </a:rPr>
              <a:t>;</a:t>
            </a:r>
          </a:p>
          <a:p>
            <a:pPr marL="0" indent="0">
              <a:buNone/>
            </a:pPr>
            <a:endParaRPr lang="en-US" sz="1600" dirty="0">
              <a:solidFill>
                <a:srgbClr val="376092"/>
              </a:solidFill>
              <a:latin typeface="Inconsolata"/>
              <a:cs typeface="Inconsolata"/>
            </a:endParaRPr>
          </a:p>
          <a:p>
            <a:pPr marL="0" indent="0">
              <a:buNone/>
            </a:pPr>
            <a:r>
              <a:rPr lang="en-US" sz="1600" i="1" dirty="0" err="1" smtClean="0">
                <a:latin typeface="Helvetica"/>
                <a:cs typeface="Helvetica"/>
              </a:rPr>
              <a:t>Pseudocode</a:t>
            </a:r>
            <a:r>
              <a:rPr lang="en-US" sz="1600" i="1" dirty="0" smtClean="0">
                <a:latin typeface="Helvetica"/>
                <a:cs typeface="Helvetica"/>
              </a:rPr>
              <a:t> for enforcing write ordering. If NOVA runs on a system that supports </a:t>
            </a:r>
            <a:r>
              <a:rPr lang="en-US" sz="1600" i="1" dirty="0" err="1" smtClean="0">
                <a:latin typeface="Helvetica"/>
                <a:cs typeface="Helvetica"/>
              </a:rPr>
              <a:t>clfushopt</a:t>
            </a:r>
            <a:r>
              <a:rPr lang="en-US" sz="1600" i="1" dirty="0" smtClean="0">
                <a:latin typeface="Helvetica"/>
                <a:cs typeface="Helvetica"/>
              </a:rPr>
              <a:t>(), </a:t>
            </a:r>
            <a:r>
              <a:rPr lang="en-US" sz="1600" i="1" dirty="0" err="1" smtClean="0">
                <a:latin typeface="Helvetica"/>
                <a:cs typeface="Helvetica"/>
              </a:rPr>
              <a:t>clwb</a:t>
            </a:r>
            <a:r>
              <a:rPr lang="en-US" sz="1600" i="1" dirty="0" smtClean="0">
                <a:latin typeface="Helvetica"/>
                <a:cs typeface="Helvetica"/>
              </a:rPr>
              <a:t>() and PCOMMIT operations, it will use the above code.</a:t>
            </a:r>
            <a:endParaRPr lang="en-US" sz="1600" i="1" dirty="0">
              <a:latin typeface="Helvetica"/>
              <a:cs typeface="Helvetic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E573-6B50-7642-9BB6-019FCAFF1F6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57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Directory Operations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Closely linked to application performance</a:t>
            </a:r>
          </a:p>
          <a:p>
            <a:r>
              <a:rPr lang="en-US" dirty="0" smtClean="0">
                <a:latin typeface="Helvetica"/>
                <a:cs typeface="Helvetica"/>
              </a:rPr>
              <a:t>NOVA directories = NVMM </a:t>
            </a:r>
            <a:r>
              <a:rPr lang="en-US" dirty="0" err="1" smtClean="0">
                <a:latin typeface="Helvetica"/>
                <a:cs typeface="Helvetica"/>
              </a:rPr>
              <a:t>inode</a:t>
            </a:r>
            <a:r>
              <a:rPr lang="en-US" dirty="0" smtClean="0">
                <a:latin typeface="Helvetica"/>
                <a:cs typeface="Helvetica"/>
              </a:rPr>
              <a:t> log + DRAM radix tree</a:t>
            </a:r>
          </a:p>
          <a:p>
            <a:r>
              <a:rPr lang="en-US" dirty="0" smtClean="0">
                <a:latin typeface="Helvetica"/>
                <a:cs typeface="Helvetica"/>
              </a:rPr>
              <a:t>Log has two entries: </a:t>
            </a:r>
            <a:r>
              <a:rPr lang="en-US" dirty="0" err="1" smtClean="0">
                <a:latin typeface="Helvetica"/>
                <a:cs typeface="Helvetica"/>
              </a:rPr>
              <a:t>dentry</a:t>
            </a:r>
            <a:r>
              <a:rPr lang="en-US" dirty="0" smtClean="0">
                <a:latin typeface="Helvetica"/>
                <a:cs typeface="Helvetica"/>
              </a:rPr>
              <a:t> and </a:t>
            </a:r>
            <a:r>
              <a:rPr lang="en-US" dirty="0" err="1" smtClean="0">
                <a:latin typeface="Helvetica"/>
                <a:cs typeface="Helvetica"/>
              </a:rPr>
              <a:t>inode</a:t>
            </a:r>
            <a:r>
              <a:rPr lang="en-US" dirty="0" smtClean="0">
                <a:latin typeface="Helvetica"/>
                <a:cs typeface="Helvetica"/>
              </a:rPr>
              <a:t> update entries</a:t>
            </a:r>
          </a:p>
          <a:p>
            <a:r>
              <a:rPr lang="en-US" dirty="0" smtClean="0">
                <a:latin typeface="Helvetica"/>
                <a:cs typeface="Helvetica"/>
              </a:rPr>
              <a:t>Use </a:t>
            </a:r>
            <a:r>
              <a:rPr lang="en-US" dirty="0" err="1" smtClean="0">
                <a:latin typeface="Helvetica"/>
                <a:cs typeface="Helvetica"/>
              </a:rPr>
              <a:t>dentry</a:t>
            </a:r>
            <a:r>
              <a:rPr lang="en-US" dirty="0" smtClean="0">
                <a:latin typeface="Helvetica"/>
                <a:cs typeface="Helvetica"/>
              </a:rPr>
              <a:t> timestamp to atomically update directory </a:t>
            </a:r>
            <a:r>
              <a:rPr lang="en-US" dirty="0" err="1" smtClean="0">
                <a:latin typeface="Helvetica"/>
                <a:cs typeface="Helvetica"/>
              </a:rPr>
              <a:t>inode’s</a:t>
            </a:r>
            <a:r>
              <a:rPr lang="en-US" dirty="0" smtClean="0">
                <a:latin typeface="Helvetica"/>
                <a:cs typeface="Helvetica"/>
              </a:rPr>
              <a:t> </a:t>
            </a:r>
            <a:r>
              <a:rPr lang="en-US" dirty="0" err="1" smtClean="0">
                <a:latin typeface="Helvetica"/>
                <a:cs typeface="Helvetica"/>
              </a:rPr>
              <a:t>mtime</a:t>
            </a:r>
            <a:r>
              <a:rPr lang="en-US" dirty="0" smtClean="0">
                <a:latin typeface="Helvetica"/>
                <a:cs typeface="Helvetica"/>
              </a:rPr>
              <a:t> and </a:t>
            </a:r>
            <a:r>
              <a:rPr lang="en-US" dirty="0" err="1" smtClean="0">
                <a:latin typeface="Helvetica"/>
                <a:cs typeface="Helvetica"/>
              </a:rPr>
              <a:t>ctime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E573-6B50-7642-9BB6-019FCAFF1F6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102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Directory Operations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Helvetica"/>
                <a:cs typeface="Helvetica"/>
              </a:rPr>
              <a:t>Create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Helvetica"/>
                <a:cs typeface="Helvetica"/>
              </a:rPr>
              <a:t>Append </a:t>
            </a:r>
            <a:r>
              <a:rPr lang="en-US" dirty="0" err="1" smtClean="0">
                <a:latin typeface="Helvetica"/>
                <a:cs typeface="Helvetica"/>
              </a:rPr>
              <a:t>dentry</a:t>
            </a:r>
            <a:r>
              <a:rPr lang="en-US" dirty="0" smtClean="0">
                <a:latin typeface="Helvetica"/>
                <a:cs typeface="Helvetica"/>
              </a:rPr>
              <a:t> to directory log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Helvetica"/>
                <a:cs typeface="Helvetica"/>
              </a:rPr>
              <a:t>Update log tail (transaction)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Helvetica"/>
                <a:cs typeface="Helvetica"/>
              </a:rPr>
              <a:t>Update radix tree</a:t>
            </a:r>
          </a:p>
          <a:p>
            <a:pPr marL="0" indent="0">
              <a:buNone/>
            </a:pPr>
            <a:endParaRPr lang="en-US" dirty="0" smtClean="0">
              <a:latin typeface="Helvetica"/>
              <a:cs typeface="Helvetica"/>
            </a:endParaRPr>
          </a:p>
          <a:p>
            <a:pPr marL="0" indent="0">
              <a:buNone/>
            </a:pPr>
            <a:r>
              <a:rPr lang="en-US" b="1" dirty="0" smtClean="0">
                <a:latin typeface="Helvetica"/>
                <a:cs typeface="Helvetica"/>
              </a:rPr>
              <a:t>Delete (Linux)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Helvetica"/>
                <a:cs typeface="Helvetica"/>
              </a:rPr>
              <a:t>Decrement link count of file </a:t>
            </a:r>
            <a:r>
              <a:rPr lang="en-US" dirty="0" err="1" smtClean="0">
                <a:latin typeface="Helvetica"/>
                <a:cs typeface="Helvetica"/>
              </a:rPr>
              <a:t>inode</a:t>
            </a:r>
            <a:endParaRPr lang="en-US" dirty="0" smtClean="0">
              <a:latin typeface="Helvetica"/>
              <a:cs typeface="Helvetica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Helvetica"/>
                <a:cs typeface="Helvetica"/>
              </a:rPr>
              <a:t>Remove file from directory</a:t>
            </a:r>
            <a:endParaRPr lang="en-US" dirty="0">
              <a:latin typeface="Helvetica"/>
              <a:cs typeface="Helvetica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b="914"/>
          <a:stretch/>
        </p:blipFill>
        <p:spPr>
          <a:xfrm>
            <a:off x="4648200" y="1417638"/>
            <a:ext cx="4038600" cy="2339272"/>
          </a:xfrm>
        </p:spPr>
      </p:pic>
      <p:sp>
        <p:nvSpPr>
          <p:cNvPr id="7" name="TextBox 6"/>
          <p:cNvSpPr txBox="1"/>
          <p:nvPr/>
        </p:nvSpPr>
        <p:spPr>
          <a:xfrm>
            <a:off x="4648200" y="4008591"/>
            <a:ext cx="4038600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Helvetica"/>
                <a:cs typeface="Helvetica"/>
              </a:rPr>
              <a:t>Delete (NOVA)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Helvetica"/>
                <a:cs typeface="Helvetica"/>
              </a:rPr>
              <a:t>Append delete </a:t>
            </a:r>
            <a:r>
              <a:rPr lang="en-US" dirty="0" err="1" smtClean="0">
                <a:latin typeface="Helvetica"/>
                <a:cs typeface="Helvetica"/>
              </a:rPr>
              <a:t>dentry</a:t>
            </a:r>
            <a:r>
              <a:rPr lang="en-US" dirty="0" smtClean="0">
                <a:latin typeface="Helvetica"/>
                <a:cs typeface="Helvetica"/>
              </a:rPr>
              <a:t> log entry to directory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Helvetica"/>
                <a:cs typeface="Helvetica"/>
              </a:rPr>
              <a:t>Append </a:t>
            </a:r>
            <a:r>
              <a:rPr lang="en-US" dirty="0" err="1" smtClean="0">
                <a:latin typeface="Helvetica"/>
                <a:cs typeface="Helvetica"/>
              </a:rPr>
              <a:t>inode</a:t>
            </a:r>
            <a:r>
              <a:rPr lang="en-US" dirty="0" smtClean="0">
                <a:latin typeface="Helvetica"/>
                <a:cs typeface="Helvetica"/>
              </a:rPr>
              <a:t> update entry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Helvetica"/>
                <a:cs typeface="Helvetica"/>
              </a:rPr>
              <a:t>Use journaling to atomically update both log tails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Helvetica"/>
                <a:cs typeface="Helvetica"/>
              </a:rPr>
              <a:t>Propagate changes in DRAM radix tree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E573-6B50-7642-9BB6-019FCAFF1F6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894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Atomic File Operations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Helvetica"/>
                <a:cs typeface="Helvetica"/>
              </a:rPr>
              <a:t>Inode</a:t>
            </a:r>
            <a:r>
              <a:rPr lang="en-US" dirty="0" smtClean="0">
                <a:latin typeface="Helvetica"/>
                <a:cs typeface="Helvetica"/>
              </a:rPr>
              <a:t> log records metadata changes</a:t>
            </a:r>
          </a:p>
          <a:p>
            <a:r>
              <a:rPr lang="en-US" dirty="0" smtClean="0">
                <a:latin typeface="Helvetica"/>
                <a:cs typeface="Helvetica"/>
              </a:rPr>
              <a:t>Radix tree in DRAM to locate file data by file offset</a:t>
            </a:r>
          </a:p>
          <a:p>
            <a:r>
              <a:rPr lang="en-US" dirty="0" smtClean="0">
                <a:latin typeface="Helvetica"/>
                <a:cs typeface="Helvetica"/>
              </a:rPr>
              <a:t>Large writes are broken into multiple write requests, all appended in single update</a:t>
            </a:r>
          </a:p>
          <a:p>
            <a:r>
              <a:rPr lang="en-US" dirty="0" smtClean="0">
                <a:latin typeface="Helvetica"/>
                <a:cs typeface="Helvetica"/>
              </a:rPr>
              <a:t>Reads: update access time with atomic write, and copy data to user buffer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E573-6B50-7642-9BB6-019FCAFF1F6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18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Atomic File Operations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Helvetica"/>
                <a:cs typeface="Helvetica"/>
              </a:rPr>
              <a:t>8 KB (2-page) write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Helvetica"/>
                <a:cs typeface="Helvetica"/>
              </a:rPr>
              <a:t>write copy of data to new pages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Helvetica"/>
                <a:cs typeface="Helvetica"/>
              </a:rPr>
              <a:t>Append file write entry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Helvetica"/>
                <a:cs typeface="Helvetica"/>
              </a:rPr>
              <a:t>Update log tail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Helvetica"/>
                <a:cs typeface="Helvetica"/>
              </a:rPr>
              <a:t>Update radix tree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Helvetica"/>
                <a:cs typeface="Helvetica"/>
              </a:rPr>
              <a:t>Return old version of data to allocator</a:t>
            </a:r>
            <a:endParaRPr lang="en-US" dirty="0">
              <a:latin typeface="Helvetica"/>
              <a:cs typeface="Helvetica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b="-698"/>
          <a:stretch/>
        </p:blipFill>
        <p:spPr>
          <a:xfrm>
            <a:off x="4648200" y="1600200"/>
            <a:ext cx="4038600" cy="2974205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E573-6B50-7642-9BB6-019FCAFF1F6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459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Atomic </a:t>
            </a:r>
            <a:r>
              <a:rPr lang="en-US" dirty="0" err="1" smtClean="0">
                <a:latin typeface="Helvetica"/>
                <a:cs typeface="Helvetica"/>
              </a:rPr>
              <a:t>mmap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Use NVMM to allocate replica pages</a:t>
            </a:r>
          </a:p>
          <a:p>
            <a:r>
              <a:rPr lang="en-US" dirty="0" smtClean="0">
                <a:latin typeface="Helvetica"/>
                <a:cs typeface="Helvetica"/>
              </a:rPr>
              <a:t>Copy file to replica pages, and map replicas to address space</a:t>
            </a:r>
          </a:p>
          <a:p>
            <a:r>
              <a:rPr lang="en-US" dirty="0" smtClean="0">
                <a:latin typeface="Helvetica"/>
                <a:cs typeface="Helvetica"/>
              </a:rPr>
              <a:t>Copy-on-write for file data, reclaim stale pages immediately</a:t>
            </a:r>
          </a:p>
          <a:p>
            <a:r>
              <a:rPr lang="en-US" dirty="0" smtClean="0">
                <a:latin typeface="Helvetica"/>
                <a:cs typeface="Helvetica"/>
              </a:rPr>
              <a:t>Higher overhead, but stronger consistency guarantee</a:t>
            </a:r>
          </a:p>
          <a:p>
            <a:r>
              <a:rPr lang="en-US" dirty="0" smtClean="0">
                <a:latin typeface="Helvetica"/>
                <a:cs typeface="Helvetica"/>
              </a:rPr>
              <a:t>Atomic </a:t>
            </a:r>
            <a:r>
              <a:rPr lang="en-US" dirty="0" err="1" smtClean="0">
                <a:latin typeface="Helvetica"/>
                <a:cs typeface="Helvetica"/>
              </a:rPr>
              <a:t>mmap</a:t>
            </a:r>
            <a:r>
              <a:rPr lang="en-US" dirty="0" smtClean="0">
                <a:latin typeface="Helvetica"/>
                <a:cs typeface="Helvetica"/>
              </a:rPr>
              <a:t> in DRAM?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E573-6B50-7642-9BB6-019FCAFF1F6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4494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Garbage Collection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Collect stale pages during write ops</a:t>
            </a:r>
          </a:p>
          <a:p>
            <a:r>
              <a:rPr lang="en-US" dirty="0" smtClean="0">
                <a:latin typeface="Helvetica"/>
                <a:cs typeface="Helvetica"/>
              </a:rPr>
              <a:t>Log entry is dead if it is not the last entry in the log OR</a:t>
            </a:r>
          </a:p>
          <a:p>
            <a:pPr lvl="1"/>
            <a:r>
              <a:rPr lang="en-US" dirty="0" smtClean="0">
                <a:latin typeface="Helvetica"/>
                <a:cs typeface="Helvetica"/>
              </a:rPr>
              <a:t>File write entry is dead if it does not refer to valid data pages</a:t>
            </a:r>
          </a:p>
          <a:p>
            <a:pPr lvl="1"/>
            <a:r>
              <a:rPr lang="en-US" dirty="0" smtClean="0">
                <a:latin typeface="Helvetica"/>
                <a:cs typeface="Helvetica"/>
              </a:rPr>
              <a:t>An </a:t>
            </a:r>
            <a:r>
              <a:rPr lang="en-US" dirty="0" err="1" smtClean="0">
                <a:latin typeface="Helvetica"/>
                <a:cs typeface="Helvetica"/>
              </a:rPr>
              <a:t>inode</a:t>
            </a:r>
            <a:r>
              <a:rPr lang="en-US" dirty="0" smtClean="0">
                <a:latin typeface="Helvetica"/>
                <a:cs typeface="Helvetica"/>
              </a:rPr>
              <a:t> update is dead if modifies the same piece of metadata</a:t>
            </a:r>
          </a:p>
          <a:p>
            <a:pPr lvl="1"/>
            <a:r>
              <a:rPr lang="en-US" dirty="0" err="1" smtClean="0">
                <a:latin typeface="Helvetica"/>
                <a:cs typeface="Helvetica"/>
              </a:rPr>
              <a:t>Dentry</a:t>
            </a:r>
            <a:r>
              <a:rPr lang="en-US" dirty="0" smtClean="0">
                <a:latin typeface="Helvetica"/>
                <a:cs typeface="Helvetica"/>
              </a:rPr>
              <a:t> update is dead if marked invalid</a:t>
            </a:r>
          </a:p>
          <a:p>
            <a:pPr marL="0" indent="0">
              <a:buNone/>
            </a:pPr>
            <a:endParaRPr lang="en-US" dirty="0" smtClean="0">
              <a:latin typeface="Helvetica"/>
              <a:cs typeface="Helvetica"/>
            </a:endParaRPr>
          </a:p>
          <a:p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E573-6B50-7642-9BB6-019FCAFF1F6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8246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Fast GC vs. Thorough GC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05112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dirty="0" smtClean="0">
                <a:latin typeface="Helvetica"/>
                <a:cs typeface="Helvetica"/>
              </a:rPr>
              <a:t>Fast GC</a:t>
            </a:r>
          </a:p>
          <a:p>
            <a:r>
              <a:rPr lang="en-US" sz="2400" dirty="0" smtClean="0">
                <a:latin typeface="Helvetica"/>
                <a:cs typeface="Helvetica"/>
              </a:rPr>
              <a:t>No copying required</a:t>
            </a:r>
          </a:p>
          <a:p>
            <a:r>
              <a:rPr lang="en-US" sz="2400" dirty="0" smtClean="0">
                <a:latin typeface="Helvetica"/>
                <a:cs typeface="Helvetica"/>
              </a:rPr>
              <a:t>Reclaim invalid log pages by deleting them from linked list</a:t>
            </a:r>
          </a:p>
          <a:p>
            <a:pPr marL="0" indent="0">
              <a:buNone/>
            </a:pPr>
            <a:r>
              <a:rPr lang="en-US" sz="2400" b="1" dirty="0" smtClean="0">
                <a:latin typeface="Helvetica"/>
                <a:cs typeface="Helvetica"/>
              </a:rPr>
              <a:t>Thorough GC</a:t>
            </a:r>
          </a:p>
          <a:p>
            <a:r>
              <a:rPr lang="en-US" sz="2400" dirty="0" smtClean="0">
                <a:latin typeface="Helvetica"/>
                <a:cs typeface="Helvetica"/>
              </a:rPr>
              <a:t>If live entries account for &lt; 50% of log space, applied after fast GC</a:t>
            </a:r>
          </a:p>
          <a:p>
            <a:r>
              <a:rPr lang="en-US" sz="2400" dirty="0" smtClean="0">
                <a:latin typeface="Helvetica"/>
                <a:cs typeface="Helvetica"/>
              </a:rPr>
              <a:t>Copy live entries into new, compacted version of log</a:t>
            </a:r>
          </a:p>
          <a:p>
            <a:r>
              <a:rPr lang="en-US" sz="2400" dirty="0" smtClean="0">
                <a:latin typeface="Helvetica"/>
                <a:cs typeface="Helvetica"/>
              </a:rPr>
              <a:t>Update DRAM data structure pointer</a:t>
            </a:r>
          </a:p>
          <a:p>
            <a:r>
              <a:rPr lang="en-US" sz="2400" dirty="0" smtClean="0">
                <a:latin typeface="Helvetica"/>
                <a:cs typeface="Helvetica"/>
              </a:rPr>
              <a:t>Replace old w/new, reclaim old log</a:t>
            </a:r>
          </a:p>
          <a:p>
            <a:endParaRPr lang="en-US" sz="2400" dirty="0">
              <a:latin typeface="Helvetica"/>
              <a:cs typeface="Helvetica"/>
            </a:endParaRPr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 rotWithShape="1">
          <a:blip r:embed="rId2"/>
          <a:srcRect t="1" b="-1048"/>
          <a:stretch/>
        </p:blipFill>
        <p:spPr>
          <a:xfrm>
            <a:off x="4648200" y="1600200"/>
            <a:ext cx="4038600" cy="24980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53993" y="4141496"/>
            <a:ext cx="26264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Helvetica"/>
                <a:cs typeface="Helvetica"/>
              </a:rPr>
              <a:t>NOVA log cleaning:</a:t>
            </a:r>
            <a:r>
              <a:rPr lang="en-US" dirty="0" smtClean="0">
                <a:latin typeface="Helvetica"/>
                <a:cs typeface="Helvetica"/>
              </a:rPr>
              <a:t/>
            </a:r>
            <a:br>
              <a:rPr lang="en-US" dirty="0" smtClean="0">
                <a:latin typeface="Helvetica"/>
                <a:cs typeface="Helvetica"/>
              </a:rPr>
            </a:br>
            <a:r>
              <a:rPr lang="en-US" i="1" dirty="0" smtClean="0">
                <a:latin typeface="Helvetica"/>
                <a:cs typeface="Helvetica"/>
              </a:rPr>
              <a:t>(a) Fast GC</a:t>
            </a:r>
          </a:p>
          <a:p>
            <a:r>
              <a:rPr lang="en-US" i="1" dirty="0" smtClean="0">
                <a:latin typeface="Helvetica"/>
                <a:cs typeface="Helvetica"/>
              </a:rPr>
              <a:t>(b) Thorough GC</a:t>
            </a:r>
            <a:endParaRPr lang="en-US" i="1" dirty="0">
              <a:latin typeface="Helvetica"/>
              <a:cs typeface="Helvetic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E573-6B50-7642-9BB6-019FCAFF1F6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2959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Shutdown and Recovery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“Lazy rebuild”: postpone rebuilding radix tree and </a:t>
            </a:r>
            <a:r>
              <a:rPr lang="en-US" dirty="0" err="1" smtClean="0">
                <a:latin typeface="Helvetica"/>
                <a:cs typeface="Helvetica"/>
              </a:rPr>
              <a:t>inode</a:t>
            </a:r>
            <a:r>
              <a:rPr lang="en-US" dirty="0" smtClean="0">
                <a:latin typeface="Helvetica"/>
                <a:cs typeface="Helvetica"/>
              </a:rPr>
              <a:t> until first system access</a:t>
            </a:r>
          </a:p>
          <a:p>
            <a:r>
              <a:rPr lang="en-US" dirty="0" smtClean="0">
                <a:latin typeface="Helvetica"/>
                <a:cs typeface="Helvetica"/>
              </a:rPr>
              <a:t>Clean dismount</a:t>
            </a:r>
          </a:p>
          <a:p>
            <a:pPr lvl="1"/>
            <a:r>
              <a:rPr lang="en-US" dirty="0" smtClean="0">
                <a:latin typeface="Helvetica"/>
                <a:cs typeface="Helvetica"/>
              </a:rPr>
              <a:t>Store NVMM page allocator state in recovery </a:t>
            </a:r>
            <a:r>
              <a:rPr lang="en-US" dirty="0" err="1" smtClean="0">
                <a:latin typeface="Helvetica"/>
                <a:cs typeface="Helvetica"/>
              </a:rPr>
              <a:t>inode</a:t>
            </a:r>
            <a:r>
              <a:rPr lang="en-US" dirty="0" smtClean="0">
                <a:latin typeface="Helvetica"/>
                <a:cs typeface="Helvetica"/>
              </a:rPr>
              <a:t> log</a:t>
            </a:r>
          </a:p>
          <a:p>
            <a:pPr lvl="1"/>
            <a:r>
              <a:rPr lang="en-US" dirty="0" smtClean="0">
                <a:latin typeface="Helvetica"/>
                <a:cs typeface="Helvetica"/>
              </a:rPr>
              <a:t>No </a:t>
            </a:r>
            <a:r>
              <a:rPr lang="en-US" dirty="0" err="1" smtClean="0">
                <a:latin typeface="Helvetica"/>
                <a:cs typeface="Helvetica"/>
              </a:rPr>
              <a:t>inode</a:t>
            </a:r>
            <a:r>
              <a:rPr lang="en-US" dirty="0" smtClean="0">
                <a:latin typeface="Helvetica"/>
                <a:cs typeface="Helvetica"/>
              </a:rPr>
              <a:t> logs scanned = fast recovery (50 GB in 1.2 </a:t>
            </a:r>
            <a:r>
              <a:rPr lang="en-US" dirty="0" err="1" smtClean="0">
                <a:latin typeface="Helvetica"/>
                <a:cs typeface="Helvetica"/>
              </a:rPr>
              <a:t>ms</a:t>
            </a:r>
            <a:r>
              <a:rPr lang="en-US" dirty="0" smtClean="0">
                <a:latin typeface="Helvetica"/>
                <a:cs typeface="Helvetica"/>
              </a:rPr>
              <a:t>)</a:t>
            </a:r>
            <a:endParaRPr lang="en-US" dirty="0">
              <a:latin typeface="Helvetica"/>
              <a:cs typeface="Helvetica"/>
            </a:endParaRPr>
          </a:p>
          <a:p>
            <a:pPr lvl="1"/>
            <a:endParaRPr lang="en-US" dirty="0" smtClean="0">
              <a:latin typeface="Helvetica"/>
              <a:cs typeface="Helvetica"/>
            </a:endParaRPr>
          </a:p>
          <a:p>
            <a:pPr lvl="1"/>
            <a:endParaRPr lang="en-US" dirty="0" smtClean="0">
              <a:latin typeface="Helvetica"/>
              <a:cs typeface="Helvetic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E573-6B50-7642-9BB6-019FCAFF1F6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746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NVMM Challenges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Performance</a:t>
            </a:r>
          </a:p>
          <a:p>
            <a:r>
              <a:rPr lang="en-US" dirty="0" smtClean="0">
                <a:latin typeface="Helvetica"/>
                <a:cs typeface="Helvetica"/>
              </a:rPr>
              <a:t>Write reordering</a:t>
            </a:r>
          </a:p>
          <a:p>
            <a:r>
              <a:rPr lang="en-US" b="1" dirty="0" smtClean="0">
                <a:latin typeface="Helvetica"/>
                <a:cs typeface="Helvetica"/>
              </a:rPr>
              <a:t>Atomicity</a:t>
            </a:r>
            <a:endParaRPr lang="en-US" b="1" dirty="0">
              <a:latin typeface="Helvetica"/>
              <a:cs typeface="Helvetic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E573-6B50-7642-9BB6-019FCAFF1F6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600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Shutdown and Recovery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Unclean dismount</a:t>
            </a:r>
          </a:p>
          <a:p>
            <a:pPr lvl="1"/>
            <a:r>
              <a:rPr lang="en-US" dirty="0" smtClean="0">
                <a:latin typeface="Helvetica"/>
                <a:cs typeface="Helvetica"/>
              </a:rPr>
              <a:t>Rebuild NVMM allocator info by scanning </a:t>
            </a:r>
            <a:r>
              <a:rPr lang="en-US" dirty="0" err="1" smtClean="0">
                <a:latin typeface="Helvetica"/>
                <a:cs typeface="Helvetica"/>
              </a:rPr>
              <a:t>inode</a:t>
            </a:r>
            <a:r>
              <a:rPr lang="en-US" dirty="0" smtClean="0">
                <a:latin typeface="Helvetica"/>
                <a:cs typeface="Helvetica"/>
              </a:rPr>
              <a:t> logs</a:t>
            </a:r>
          </a:p>
          <a:p>
            <a:pPr lvl="1"/>
            <a:r>
              <a:rPr lang="en-US" dirty="0" smtClean="0">
                <a:latin typeface="Helvetica"/>
                <a:cs typeface="Helvetica"/>
              </a:rPr>
              <a:t>Check each journal, rollback uncommitted transitions</a:t>
            </a:r>
          </a:p>
          <a:p>
            <a:pPr lvl="1"/>
            <a:r>
              <a:rPr lang="en-US" dirty="0" smtClean="0">
                <a:latin typeface="Helvetica"/>
                <a:cs typeface="Helvetica"/>
              </a:rPr>
              <a:t>Recovery thread on each CPU, scan </a:t>
            </a:r>
            <a:r>
              <a:rPr lang="en-US" dirty="0" err="1" smtClean="0">
                <a:latin typeface="Helvetica"/>
                <a:cs typeface="Helvetica"/>
              </a:rPr>
              <a:t>inode</a:t>
            </a:r>
            <a:r>
              <a:rPr lang="en-US" dirty="0" smtClean="0">
                <a:latin typeface="Helvetica"/>
                <a:cs typeface="Helvetica"/>
              </a:rPr>
              <a:t> tables in parallel</a:t>
            </a:r>
          </a:p>
          <a:p>
            <a:pPr lvl="1"/>
            <a:r>
              <a:rPr lang="en-US" dirty="0" smtClean="0">
                <a:latin typeface="Helvetica"/>
                <a:cs typeface="Helvetica"/>
              </a:rPr>
              <a:t>Build bitmap of occupied pages, use result to rebuild allocator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E573-6B50-7642-9BB6-019FCAFF1F6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3939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Experimental setup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Helvetica"/>
              <a:cs typeface="Helvetica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102729"/>
              </p:ext>
            </p:extLst>
          </p:nvPr>
        </p:nvGraphicFramePr>
        <p:xfrm>
          <a:off x="457200" y="1600200"/>
          <a:ext cx="82296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NVMM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Read</a:t>
                      </a:r>
                      <a:r>
                        <a:rPr lang="en-US" baseline="0" dirty="0" smtClean="0">
                          <a:latin typeface="Helvetica"/>
                          <a:cs typeface="Helvetica"/>
                        </a:rPr>
                        <a:t> Latency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Write bandwidth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Helvetica"/>
                          <a:cs typeface="Helvetica"/>
                        </a:rPr>
                        <a:t>Clwb</a:t>
                      </a:r>
                      <a:r>
                        <a:rPr lang="en-US" dirty="0" smtClean="0">
                          <a:latin typeface="Helvetica"/>
                          <a:cs typeface="Helvetica"/>
                        </a:rPr>
                        <a:t> latency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PCOMMIT</a:t>
                      </a:r>
                      <a:r>
                        <a:rPr lang="en-US" baseline="0" dirty="0" smtClean="0">
                          <a:latin typeface="Helvetica"/>
                          <a:cs typeface="Helvetica"/>
                        </a:rPr>
                        <a:t> latency</a:t>
                      </a:r>
                      <a:endParaRPr lang="en-US" dirty="0" smtClean="0"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STT-RAM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100 ns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Full DRAM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40 ns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200 ns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PCM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300 ns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1/8 DRAM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40 ns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500 ns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274725"/>
              </p:ext>
            </p:extLst>
          </p:nvPr>
        </p:nvGraphicFramePr>
        <p:xfrm>
          <a:off x="457199" y="3484077"/>
          <a:ext cx="8229600" cy="212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0"/>
                <a:gridCol w="1371600"/>
                <a:gridCol w="1446463"/>
                <a:gridCol w="1296737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Workload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Avg</a:t>
                      </a:r>
                      <a:r>
                        <a:rPr lang="en-US" dirty="0" smtClean="0"/>
                        <a:t> file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I/O size (r/w)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Threads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R/W</a:t>
                      </a:r>
                      <a:r>
                        <a:rPr lang="en-US" baseline="0" dirty="0" smtClean="0"/>
                        <a:t> ratio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of files</a:t>
                      </a:r>
                    </a:p>
                    <a:p>
                      <a:r>
                        <a:rPr lang="en-US" dirty="0" err="1" smtClean="0"/>
                        <a:t>Sm</a:t>
                      </a:r>
                      <a:r>
                        <a:rPr lang="en-US" dirty="0" smtClean="0"/>
                        <a:t> / </a:t>
                      </a:r>
                      <a:r>
                        <a:rPr lang="en-US" dirty="0" err="1" smtClean="0"/>
                        <a:t>lg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Fileserver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128 KB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 KB</a:t>
                      </a:r>
                      <a:r>
                        <a:rPr lang="en-US" baseline="0" dirty="0" smtClean="0"/>
                        <a:t> / 16 KB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100K / 400K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Webproxy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 KB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MB / 16 KB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5:1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100K / 1M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Webserver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 KB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MB / 8 KB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10:1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100K / 500K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Varmail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 KB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MB / 16</a:t>
                      </a:r>
                      <a:r>
                        <a:rPr lang="en-US" baseline="0" dirty="0" smtClean="0"/>
                        <a:t> KB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1:1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100K / 1M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E573-6B50-7642-9BB6-019FCAFF1F6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611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Helvetica"/>
                <a:cs typeface="Helvetica"/>
              </a:rPr>
              <a:t>Filesystem</a:t>
            </a:r>
            <a:r>
              <a:rPr lang="en-US" dirty="0" smtClean="0">
                <a:latin typeface="Helvetica"/>
                <a:cs typeface="Helvetica"/>
              </a:rPr>
              <a:t> Latencies</a:t>
            </a:r>
            <a:endParaRPr lang="en-US" dirty="0">
              <a:latin typeface="Helvetica"/>
              <a:cs typeface="Helvetica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-9678" b="-9678"/>
          <a:stretch>
            <a:fillRect/>
          </a:stretch>
        </p:blipFill>
        <p:spPr>
          <a:xfrm>
            <a:off x="457200" y="1241675"/>
            <a:ext cx="8229600" cy="2503488"/>
          </a:xfrm>
        </p:spPr>
      </p:pic>
      <p:sp>
        <p:nvSpPr>
          <p:cNvPr id="8" name="TextBox 7"/>
          <p:cNvSpPr txBox="1"/>
          <p:nvPr/>
        </p:nvSpPr>
        <p:spPr>
          <a:xfrm>
            <a:off x="457200" y="3564284"/>
            <a:ext cx="82296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Helvetica"/>
                <a:cs typeface="Helvetica"/>
              </a:rPr>
              <a:t>NOVA provides lowest latency for each operation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Helvetica"/>
                <a:cs typeface="Helvetica"/>
              </a:rPr>
              <a:t>NOVA outperforms other </a:t>
            </a:r>
            <a:r>
              <a:rPr lang="en-US" sz="2400" dirty="0" err="1" smtClean="0">
                <a:latin typeface="Helvetica"/>
                <a:cs typeface="Helvetica"/>
              </a:rPr>
              <a:t>filesystems</a:t>
            </a:r>
            <a:r>
              <a:rPr lang="en-US" sz="2400" dirty="0" smtClean="0">
                <a:latin typeface="Helvetica"/>
                <a:cs typeface="Helvetica"/>
              </a:rPr>
              <a:t> between 35% to 17x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Helvetica"/>
                <a:cs typeface="Helvetica"/>
              </a:rPr>
              <a:t>NOVA only accounts for 21-28% of total latency in create and append ops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latin typeface="Helvetica"/>
                <a:cs typeface="Helvetica"/>
              </a:rPr>
              <a:t>NOVA delete latency increases by 76%</a:t>
            </a:r>
          </a:p>
          <a:p>
            <a:pPr marL="285750" indent="-285750">
              <a:buFont typeface="Arial"/>
              <a:buChar char="•"/>
            </a:pPr>
            <a:endParaRPr lang="en-US" sz="3200" dirty="0">
              <a:latin typeface="Helvetica"/>
              <a:cs typeface="Helvetic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E573-6B50-7642-9BB6-019FCAFF1F6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6347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Helvetica"/>
                <a:cs typeface="Helvetica"/>
              </a:rPr>
              <a:t>Filebench</a:t>
            </a:r>
            <a:r>
              <a:rPr lang="en-US" dirty="0" smtClean="0">
                <a:latin typeface="Helvetica"/>
                <a:cs typeface="Helvetica"/>
              </a:rPr>
              <a:t> Throughput</a:t>
            </a:r>
            <a:endParaRPr lang="en-US" dirty="0">
              <a:latin typeface="Helvetica"/>
              <a:cs typeface="Helvetica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1101" b="-1101"/>
          <a:stretch>
            <a:fillRect/>
          </a:stretch>
        </p:blipFill>
        <p:spPr>
          <a:xfrm>
            <a:off x="457200" y="1268303"/>
            <a:ext cx="8229600" cy="4525963"/>
          </a:xfrm>
        </p:spPr>
      </p:pic>
      <p:sp>
        <p:nvSpPr>
          <p:cNvPr id="5" name="TextBox 4"/>
          <p:cNvSpPr txBox="1"/>
          <p:nvPr/>
        </p:nvSpPr>
        <p:spPr>
          <a:xfrm>
            <a:off x="606112" y="5916422"/>
            <a:ext cx="71987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Helvetica"/>
                <a:cs typeface="Helvetica"/>
              </a:rPr>
              <a:t>Figure 7: </a:t>
            </a:r>
            <a:r>
              <a:rPr lang="en-US" dirty="0" err="1" smtClean="0">
                <a:latin typeface="Helvetica"/>
                <a:cs typeface="Helvetica"/>
              </a:rPr>
              <a:t>Filebench</a:t>
            </a:r>
            <a:r>
              <a:rPr lang="en-US" dirty="0" smtClean="0">
                <a:latin typeface="Helvetica"/>
                <a:cs typeface="Helvetica"/>
              </a:rPr>
              <a:t> throughput with different </a:t>
            </a:r>
            <a:r>
              <a:rPr lang="en-US" dirty="0" err="1" smtClean="0">
                <a:latin typeface="Helvetica"/>
                <a:cs typeface="Helvetica"/>
              </a:rPr>
              <a:t>filesystem</a:t>
            </a:r>
            <a:r>
              <a:rPr lang="en-US" dirty="0" smtClean="0">
                <a:latin typeface="Helvetica"/>
                <a:cs typeface="Helvetica"/>
              </a:rPr>
              <a:t> patterns and </a:t>
            </a:r>
          </a:p>
          <a:p>
            <a:r>
              <a:rPr lang="en-US" dirty="0" smtClean="0">
                <a:latin typeface="Helvetica"/>
                <a:cs typeface="Helvetica"/>
              </a:rPr>
              <a:t>dataset sizes on STT-RAM and PCM. 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E573-6B50-7642-9BB6-019FCAFF1F6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5589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Full </a:t>
            </a:r>
            <a:r>
              <a:rPr lang="en-US" dirty="0" err="1" smtClean="0">
                <a:latin typeface="Helvetica"/>
                <a:cs typeface="Helvetica"/>
              </a:rPr>
              <a:t>Filesystem</a:t>
            </a:r>
            <a:r>
              <a:rPr lang="en-US" dirty="0" smtClean="0">
                <a:latin typeface="Helvetica"/>
                <a:cs typeface="Helvetica"/>
              </a:rPr>
              <a:t> </a:t>
            </a:r>
            <a:r>
              <a:rPr lang="en-US" dirty="0" err="1" smtClean="0">
                <a:latin typeface="Helvetica"/>
                <a:cs typeface="Helvetica"/>
              </a:rPr>
              <a:t>Perfomance</a:t>
            </a:r>
            <a:endParaRPr lang="en-US" dirty="0">
              <a:latin typeface="Helvetica"/>
              <a:cs typeface="Helvetica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3123110"/>
              </p:ext>
            </p:extLst>
          </p:nvPr>
        </p:nvGraphicFramePr>
        <p:xfrm>
          <a:off x="457200" y="1600200"/>
          <a:ext cx="8229600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Duration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10s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30s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120s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600s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3600s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NILFS2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Helvetica"/>
                          <a:cs typeface="Helvetica"/>
                        </a:rPr>
                        <a:t>FAIL</a:t>
                      </a:r>
                      <a:endParaRPr lang="en-US" dirty="0">
                        <a:solidFill>
                          <a:srgbClr val="FF0000"/>
                        </a:solidFill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Helvetica"/>
                          <a:cs typeface="Helvetica"/>
                        </a:rPr>
                        <a:t>FAIL</a:t>
                      </a:r>
                      <a:endParaRPr lang="en-US" dirty="0">
                        <a:solidFill>
                          <a:srgbClr val="FF0000"/>
                        </a:solidFill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Helvetica"/>
                          <a:cs typeface="Helvetica"/>
                        </a:rPr>
                        <a:t>FAIL</a:t>
                      </a:r>
                      <a:endParaRPr lang="en-US" dirty="0">
                        <a:solidFill>
                          <a:srgbClr val="FF0000"/>
                        </a:solidFill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Helvetica"/>
                          <a:cs typeface="Helvetica"/>
                        </a:rPr>
                        <a:t>FAIL</a:t>
                      </a:r>
                      <a:endParaRPr lang="en-US" dirty="0">
                        <a:solidFill>
                          <a:srgbClr val="FF0000"/>
                        </a:solidFill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Helvetica"/>
                          <a:cs typeface="Helvetica"/>
                        </a:rPr>
                        <a:t>FAIL</a:t>
                      </a:r>
                      <a:endParaRPr lang="en-US" dirty="0">
                        <a:solidFill>
                          <a:srgbClr val="FF0000"/>
                        </a:solidFill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F2FS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37,979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23,193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18,240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Helvetica"/>
                          <a:cs typeface="Helvetica"/>
                        </a:rPr>
                        <a:t>FAIL</a:t>
                      </a:r>
                      <a:endParaRPr lang="en-US" dirty="0">
                        <a:solidFill>
                          <a:srgbClr val="FF0000"/>
                        </a:solidFill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  <a:latin typeface="Helvetica"/>
                          <a:cs typeface="Helvetica"/>
                        </a:rPr>
                        <a:t>FAIL</a:t>
                      </a:r>
                      <a:endParaRPr lang="en-US" dirty="0">
                        <a:solidFill>
                          <a:srgbClr val="FF0000"/>
                        </a:solidFill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NOVA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222,337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222,229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220,158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209,454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205,347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Helvetica"/>
                          <a:cs typeface="Helvetica"/>
                        </a:rPr>
                        <a:t>GC</a:t>
                      </a:r>
                      <a:r>
                        <a:rPr lang="en-US" b="1" baseline="0" dirty="0" smtClean="0">
                          <a:latin typeface="Helvetica"/>
                          <a:cs typeface="Helvetica"/>
                        </a:rPr>
                        <a:t> pages</a:t>
                      </a:r>
                      <a:endParaRPr lang="en-US" b="1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Fast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0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255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17,385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159,406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1,170,611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Thorough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102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2,120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9,633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27,292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72,727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4317588"/>
            <a:ext cx="8299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Helvetica"/>
                <a:cs typeface="Helvetica"/>
              </a:rPr>
              <a:t>30 GB fileserver workload under 95% NVMM utilization with different durations.</a:t>
            </a:r>
            <a:endParaRPr lang="en-US" i="1" dirty="0">
              <a:latin typeface="Helvetica"/>
              <a:cs typeface="Helvetic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E573-6B50-7642-9BB6-019FCAFF1F6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797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Recovery</a:t>
            </a:r>
            <a:endParaRPr lang="en-US" dirty="0">
              <a:latin typeface="Helvetica"/>
              <a:cs typeface="Helvetica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4731567"/>
              </p:ext>
            </p:extLst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Dataset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Helvetica"/>
                          <a:cs typeface="Helvetica"/>
                        </a:rPr>
                        <a:t>Filesize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#</a:t>
                      </a:r>
                      <a:r>
                        <a:rPr lang="en-US" baseline="0" dirty="0" smtClean="0">
                          <a:latin typeface="Helvetica"/>
                          <a:cs typeface="Helvetica"/>
                        </a:rPr>
                        <a:t> of files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Dataset size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I/O</a:t>
                      </a:r>
                      <a:r>
                        <a:rPr lang="en-US" baseline="0" dirty="0" smtClean="0">
                          <a:latin typeface="Helvetica"/>
                          <a:cs typeface="Helvetica"/>
                        </a:rPr>
                        <a:t> size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Helvetica"/>
                          <a:cs typeface="Helvetica"/>
                        </a:rPr>
                        <a:t>Videoserver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128 MB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400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50 GB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1 MB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Fileserver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1 MB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50,000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50 GB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64 KB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Helvetica"/>
                          <a:cs typeface="Helvetica"/>
                        </a:rPr>
                        <a:t>Mailserver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128 KB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400,000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50 GB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16 KB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164137"/>
              </p:ext>
            </p:extLst>
          </p:nvPr>
        </p:nvGraphicFramePr>
        <p:xfrm>
          <a:off x="457200" y="3489393"/>
          <a:ext cx="8229600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Dataset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Helvetica"/>
                          <a:cs typeface="Helvetica"/>
                        </a:rPr>
                        <a:t>Videoserver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Fileserver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Helvetica"/>
                          <a:cs typeface="Helvetica"/>
                        </a:rPr>
                        <a:t>Mailserver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STTRAM-normal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156</a:t>
                      </a:r>
                      <a:r>
                        <a:rPr lang="en-US" baseline="0" dirty="0" smtClean="0">
                          <a:latin typeface="Helvetica"/>
                          <a:cs typeface="Helvetica"/>
                        </a:rPr>
                        <a:t> µs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313 µs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918 µs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PCM-normal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311 µs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660 µs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1197 µs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STTRAM-failure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37 </a:t>
                      </a:r>
                      <a:r>
                        <a:rPr lang="en-US" dirty="0" err="1" smtClean="0">
                          <a:latin typeface="Helvetica"/>
                          <a:cs typeface="Helvetica"/>
                        </a:rPr>
                        <a:t>ms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39 </a:t>
                      </a:r>
                      <a:r>
                        <a:rPr lang="en-US" dirty="0" err="1" smtClean="0">
                          <a:latin typeface="Helvetica"/>
                          <a:cs typeface="Helvetica"/>
                        </a:rPr>
                        <a:t>ms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72 </a:t>
                      </a:r>
                      <a:r>
                        <a:rPr lang="en-US" dirty="0" err="1" smtClean="0">
                          <a:latin typeface="Helvetica"/>
                          <a:cs typeface="Helvetica"/>
                        </a:rPr>
                        <a:t>ms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PCM-failure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43 </a:t>
                      </a:r>
                      <a:r>
                        <a:rPr lang="en-US" dirty="0" err="1" smtClean="0">
                          <a:latin typeface="Helvetica"/>
                          <a:cs typeface="Helvetica"/>
                        </a:rPr>
                        <a:t>ms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50 </a:t>
                      </a:r>
                      <a:r>
                        <a:rPr lang="en-US" dirty="0" err="1" smtClean="0">
                          <a:latin typeface="Helvetica"/>
                          <a:cs typeface="Helvetica"/>
                        </a:rPr>
                        <a:t>ms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elvetica"/>
                          <a:cs typeface="Helvetica"/>
                        </a:rPr>
                        <a:t>116 </a:t>
                      </a:r>
                      <a:r>
                        <a:rPr lang="en-US" dirty="0" err="1" smtClean="0">
                          <a:latin typeface="Helvetica"/>
                          <a:cs typeface="Helvetica"/>
                        </a:rPr>
                        <a:t>ms</a:t>
                      </a:r>
                      <a:endParaRPr lang="en-US" dirty="0">
                        <a:latin typeface="Helvetica"/>
                        <a:cs typeface="Helvetic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E573-6B50-7642-9BB6-019FCAFF1F6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1512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Conclusion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An extension of LFS to leverage NVMM</a:t>
            </a:r>
          </a:p>
          <a:p>
            <a:r>
              <a:rPr lang="en-US" dirty="0" smtClean="0">
                <a:latin typeface="Helvetica"/>
                <a:cs typeface="Helvetica"/>
              </a:rPr>
              <a:t>Fast GC, recovery from system failures</a:t>
            </a:r>
          </a:p>
          <a:p>
            <a:r>
              <a:rPr lang="en-US" dirty="0" smtClean="0">
                <a:latin typeface="Helvetica"/>
                <a:cs typeface="Helvetica"/>
              </a:rPr>
              <a:t>Provides stronger consistency and atomicity guarantees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E573-6B50-7642-9BB6-019FCAFF1F6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7975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References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Helvetica"/>
                <a:cs typeface="Helvetica"/>
              </a:rPr>
              <a:t>J. </a:t>
            </a:r>
            <a:r>
              <a:rPr lang="en-US" sz="1800" dirty="0" err="1" smtClean="0">
                <a:latin typeface="Helvetica"/>
                <a:cs typeface="Helvetica"/>
              </a:rPr>
              <a:t>Xu</a:t>
            </a:r>
            <a:r>
              <a:rPr lang="en-US" sz="1800" dirty="0" smtClean="0">
                <a:latin typeface="Helvetica"/>
                <a:cs typeface="Helvetica"/>
              </a:rPr>
              <a:t>, S. Swanson. </a:t>
            </a:r>
            <a:r>
              <a:rPr lang="en-US" sz="1800" i="1" dirty="0" smtClean="0">
                <a:latin typeface="Helvetica"/>
                <a:cs typeface="Helvetica"/>
              </a:rPr>
              <a:t>NOVA</a:t>
            </a:r>
            <a:r>
              <a:rPr lang="en-US" sz="1800" i="1" dirty="0">
                <a:latin typeface="Helvetica"/>
                <a:cs typeface="Helvetica"/>
              </a:rPr>
              <a:t>: A Log-structured File System for Hybrid Volatile/Non-volatile Main </a:t>
            </a:r>
            <a:r>
              <a:rPr lang="en-US" sz="1800" i="1" dirty="0" smtClean="0">
                <a:latin typeface="Helvetica"/>
                <a:cs typeface="Helvetica"/>
              </a:rPr>
              <a:t>Memories</a:t>
            </a:r>
            <a:r>
              <a:rPr lang="en-US" sz="1800" dirty="0" smtClean="0">
                <a:latin typeface="Helvetica"/>
                <a:cs typeface="Helvetica"/>
              </a:rPr>
              <a:t>. FAST </a:t>
            </a:r>
            <a:r>
              <a:rPr lang="uk-UA" sz="1800" dirty="0" smtClean="0">
                <a:latin typeface="Helvetica"/>
                <a:cs typeface="Helvetica"/>
              </a:rPr>
              <a:t>’</a:t>
            </a:r>
            <a:r>
              <a:rPr lang="en-US" sz="1800" dirty="0" smtClean="0">
                <a:latin typeface="Helvetica"/>
                <a:cs typeface="Helvetica"/>
              </a:rPr>
              <a:t>16</a:t>
            </a:r>
          </a:p>
          <a:p>
            <a:r>
              <a:rPr lang="en-US" sz="1800" dirty="0">
                <a:hlinkClick r:id="rId2"/>
              </a:rPr>
              <a:t>https://www.usenix.org/sites/default/files/conference/protected-files/</a:t>
            </a:r>
            <a:r>
              <a:rPr lang="en-US" sz="1800" dirty="0" smtClean="0">
                <a:hlinkClick r:id="rId2"/>
              </a:rPr>
              <a:t>fast16_slides_xu.pdf</a:t>
            </a:r>
            <a:r>
              <a:rPr lang="en-US" sz="1800" dirty="0" smtClean="0"/>
              <a:t>. ONLINE Accessed 2017-04-12.</a:t>
            </a:r>
          </a:p>
          <a:p>
            <a:r>
              <a:rPr lang="en-US" sz="1800" dirty="0">
                <a:hlinkClick r:id="rId3"/>
              </a:rPr>
              <a:t>https://github.com/NVSL/</a:t>
            </a:r>
            <a:r>
              <a:rPr lang="en-US" sz="1800" dirty="0" smtClean="0">
                <a:hlinkClick r:id="rId3"/>
              </a:rPr>
              <a:t>NOVA</a:t>
            </a:r>
            <a:r>
              <a:rPr lang="en-US" sz="1800" dirty="0" smtClean="0"/>
              <a:t>. ONLINE Accessed 2017-04-12.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E573-6B50-7642-9BB6-019FCAFF1F6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028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NOVA’s contributions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Extends existing log-structured file system techniques </a:t>
            </a:r>
            <a:endParaRPr lang="en-US" dirty="0" smtClean="0">
              <a:latin typeface="Helvetica"/>
              <a:cs typeface="Helvetica"/>
            </a:endParaRPr>
          </a:p>
          <a:p>
            <a:r>
              <a:rPr lang="en-US" i="1" dirty="0" smtClean="0">
                <a:latin typeface="Helvetica"/>
                <a:cs typeface="Helvetica"/>
              </a:rPr>
              <a:t>Atomic</a:t>
            </a:r>
            <a:r>
              <a:rPr lang="en-US" i="1" dirty="0" smtClean="0">
                <a:latin typeface="Helvetica"/>
                <a:cs typeface="Helvetica"/>
              </a:rPr>
              <a:t>-</a:t>
            </a:r>
            <a:r>
              <a:rPr lang="en-US" i="1" dirty="0" err="1" smtClean="0">
                <a:latin typeface="Helvetica"/>
                <a:cs typeface="Helvetica"/>
              </a:rPr>
              <a:t>mmap</a:t>
            </a:r>
            <a:endParaRPr lang="en-US" dirty="0">
              <a:latin typeface="Helvetica"/>
              <a:cs typeface="Helvetica"/>
            </a:endParaRPr>
          </a:p>
          <a:p>
            <a:r>
              <a:rPr lang="en-US" dirty="0" smtClean="0">
                <a:latin typeface="Helvetica"/>
                <a:cs typeface="Helvetica"/>
              </a:rPr>
              <a:t>Adaptable </a:t>
            </a:r>
            <a:r>
              <a:rPr lang="en-US" dirty="0" smtClean="0">
                <a:latin typeface="Helvetica"/>
                <a:cs typeface="Helvetica"/>
              </a:rPr>
              <a:t>across many NVMM systems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E573-6B50-7642-9BB6-019FCAFF1F6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321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Why LFS?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Log-structuring provides cheaper atomicity than journaling and shadow paging</a:t>
            </a:r>
          </a:p>
          <a:p>
            <a:r>
              <a:rPr lang="en-US" dirty="0" smtClean="0">
                <a:latin typeface="Helvetica"/>
                <a:cs typeface="Helvetica"/>
              </a:rPr>
              <a:t>NVMM supports fast, highly concurrent random accesses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E573-6B50-7642-9BB6-019FCAFF1F6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913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Comparison with other NVMMs</a:t>
            </a:r>
            <a:endParaRPr lang="en-US" dirty="0">
              <a:latin typeface="Helvetica"/>
              <a:cs typeface="Helvetica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rcRect t="-5829" b="-5829"/>
          <a:stretch>
            <a:fillRect/>
          </a:stretch>
        </p:blipFill>
        <p:spPr/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E573-6B50-7642-9BB6-019FCAFF1F6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593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NOVA Design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Maintain logs in NVMM and indexes in DRAM</a:t>
            </a:r>
          </a:p>
          <a:p>
            <a:r>
              <a:rPr lang="en-US" dirty="0" smtClean="0">
                <a:latin typeface="Helvetica"/>
                <a:cs typeface="Helvetica"/>
              </a:rPr>
              <a:t>Each </a:t>
            </a:r>
            <a:r>
              <a:rPr lang="en-US" dirty="0" err="1" smtClean="0">
                <a:latin typeface="Helvetica"/>
                <a:cs typeface="Helvetica"/>
              </a:rPr>
              <a:t>inode</a:t>
            </a:r>
            <a:r>
              <a:rPr lang="en-US" dirty="0" smtClean="0">
                <a:latin typeface="Helvetica"/>
                <a:cs typeface="Helvetica"/>
              </a:rPr>
              <a:t> has its own log</a:t>
            </a:r>
          </a:p>
          <a:p>
            <a:r>
              <a:rPr lang="en-US" dirty="0" smtClean="0">
                <a:latin typeface="Helvetica"/>
                <a:cs typeface="Helvetica"/>
              </a:rPr>
              <a:t>Utilize logging and lightweight journaling for complex atomic updates</a:t>
            </a:r>
          </a:p>
          <a:p>
            <a:r>
              <a:rPr lang="en-US" dirty="0" smtClean="0">
                <a:latin typeface="Helvetica"/>
                <a:cs typeface="Helvetica"/>
              </a:rPr>
              <a:t>Implement the log as a singly linked list</a:t>
            </a:r>
          </a:p>
          <a:p>
            <a:r>
              <a:rPr lang="en-US" dirty="0" smtClean="0">
                <a:latin typeface="Helvetica"/>
                <a:cs typeface="Helvetica"/>
              </a:rPr>
              <a:t>No logging of file data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E573-6B50-7642-9BB6-019FCAFF1F6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645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NVMM Data Structures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Divides the NVMM into 4 parts (superblock and recovery </a:t>
            </a:r>
            <a:r>
              <a:rPr lang="en-US" dirty="0" err="1" smtClean="0">
                <a:latin typeface="Helvetica"/>
                <a:cs typeface="Helvetica"/>
              </a:rPr>
              <a:t>inode</a:t>
            </a:r>
            <a:r>
              <a:rPr lang="en-US" dirty="0" smtClean="0">
                <a:latin typeface="Helvetica"/>
                <a:cs typeface="Helvetica"/>
              </a:rPr>
              <a:t>, </a:t>
            </a:r>
            <a:r>
              <a:rPr lang="en-US" dirty="0" err="1" smtClean="0">
                <a:latin typeface="Helvetica"/>
                <a:cs typeface="Helvetica"/>
              </a:rPr>
              <a:t>inode</a:t>
            </a:r>
            <a:r>
              <a:rPr lang="en-US" dirty="0" smtClean="0">
                <a:latin typeface="Helvetica"/>
                <a:cs typeface="Helvetica"/>
              </a:rPr>
              <a:t> tables, journals, log/data pages</a:t>
            </a:r>
          </a:p>
          <a:p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8092" b="-38092"/>
          <a:stretch>
            <a:fillRect/>
          </a:stretch>
        </p:blipFill>
        <p:spPr>
          <a:xfrm>
            <a:off x="4648200" y="590080"/>
            <a:ext cx="4038600" cy="4186350"/>
          </a:xfrm>
        </p:spPr>
      </p:pic>
      <p:sp>
        <p:nvSpPr>
          <p:cNvPr id="10" name="TextBox 9"/>
          <p:cNvSpPr txBox="1"/>
          <p:nvPr/>
        </p:nvSpPr>
        <p:spPr>
          <a:xfrm>
            <a:off x="4834468" y="3953902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Figure 1: </a:t>
            </a:r>
            <a:r>
              <a:rPr lang="en-US" dirty="0" smtClean="0"/>
              <a:t>NOVA data structure layout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E573-6B50-7642-9BB6-019FCAFF1F6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50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Helvetica"/>
                <a:cs typeface="Helvetica"/>
              </a:rPr>
              <a:t>Inode</a:t>
            </a:r>
            <a:r>
              <a:rPr lang="en-US" dirty="0" smtClean="0">
                <a:latin typeface="Helvetica"/>
                <a:cs typeface="Helvetica"/>
              </a:rPr>
              <a:t> Table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Helvetica"/>
                <a:cs typeface="Helvetica"/>
              </a:rPr>
              <a:t>2 MB block array of </a:t>
            </a:r>
            <a:r>
              <a:rPr lang="en-US" dirty="0" err="1" smtClean="0">
                <a:latin typeface="Helvetica"/>
                <a:cs typeface="Helvetica"/>
              </a:rPr>
              <a:t>inodes</a:t>
            </a:r>
            <a:endParaRPr lang="en-US" dirty="0" smtClean="0">
              <a:latin typeface="Helvetica"/>
              <a:cs typeface="Helvetica"/>
            </a:endParaRPr>
          </a:p>
          <a:p>
            <a:r>
              <a:rPr lang="en-US" dirty="0" smtClean="0">
                <a:latin typeface="Helvetica"/>
                <a:cs typeface="Helvetica"/>
              </a:rPr>
              <a:t>Aligned on 128-byte boundary</a:t>
            </a:r>
          </a:p>
          <a:p>
            <a:r>
              <a:rPr lang="en-US" dirty="0" smtClean="0">
                <a:latin typeface="Helvetica"/>
                <a:cs typeface="Helvetica"/>
              </a:rPr>
              <a:t>If </a:t>
            </a:r>
            <a:r>
              <a:rPr lang="en-US" dirty="0" err="1" smtClean="0">
                <a:latin typeface="Helvetica"/>
                <a:cs typeface="Helvetica"/>
              </a:rPr>
              <a:t>inode</a:t>
            </a:r>
            <a:r>
              <a:rPr lang="en-US" dirty="0" smtClean="0">
                <a:latin typeface="Helvetica"/>
                <a:cs typeface="Helvetica"/>
              </a:rPr>
              <a:t> table is full, build a linked list of 2 MB </a:t>
            </a:r>
            <a:r>
              <a:rPr lang="en-US" dirty="0" err="1" smtClean="0">
                <a:latin typeface="Helvetica"/>
                <a:cs typeface="Helvetica"/>
              </a:rPr>
              <a:t>subtables</a:t>
            </a:r>
            <a:endParaRPr lang="en-US" dirty="0" smtClean="0">
              <a:latin typeface="Helvetica"/>
              <a:cs typeface="Helvetica"/>
            </a:endParaRPr>
          </a:p>
          <a:p>
            <a:r>
              <a:rPr lang="en-US" dirty="0" err="1" smtClean="0">
                <a:latin typeface="Helvetica"/>
                <a:cs typeface="Helvetica"/>
              </a:rPr>
              <a:t>Inode</a:t>
            </a:r>
            <a:r>
              <a:rPr lang="en-US" dirty="0" smtClean="0">
                <a:latin typeface="Helvetica"/>
                <a:cs typeface="Helvetica"/>
              </a:rPr>
              <a:t> contains valid bit, NOVA reuses invalid nodes for new files and directories</a:t>
            </a:r>
          </a:p>
          <a:p>
            <a:r>
              <a:rPr lang="en-US" dirty="0" smtClean="0">
                <a:latin typeface="Helvetica"/>
                <a:cs typeface="Helvetica"/>
              </a:rPr>
              <a:t>Log is linked list of 4KB pages</a:t>
            </a:r>
          </a:p>
          <a:p>
            <a:r>
              <a:rPr lang="en-US" dirty="0" smtClean="0">
                <a:latin typeface="Helvetica"/>
                <a:cs typeface="Helvetica"/>
              </a:rPr>
              <a:t>Each </a:t>
            </a:r>
            <a:r>
              <a:rPr lang="en-US" dirty="0" err="1" smtClean="0">
                <a:latin typeface="Helvetica"/>
                <a:cs typeface="Helvetica"/>
              </a:rPr>
              <a:t>inode</a:t>
            </a:r>
            <a:r>
              <a:rPr lang="en-US" dirty="0" smtClean="0">
                <a:latin typeface="Helvetica"/>
                <a:cs typeface="Helvetica"/>
              </a:rPr>
              <a:t> has pointers to head and tail of its corresponding log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E573-6B50-7642-9BB6-019FCAFF1F6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97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Journal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4KB circular buffer</a:t>
            </a:r>
          </a:p>
          <a:p>
            <a:r>
              <a:rPr lang="en-US" dirty="0" smtClean="0">
                <a:latin typeface="Helvetica"/>
                <a:cs typeface="Helvetica"/>
              </a:rPr>
              <a:t>Managed with an &lt;</a:t>
            </a:r>
            <a:r>
              <a:rPr lang="en-US" dirty="0" err="1" smtClean="0">
                <a:latin typeface="Helvetica"/>
                <a:cs typeface="Helvetica"/>
              </a:rPr>
              <a:t>enqueue</a:t>
            </a:r>
            <a:r>
              <a:rPr lang="en-US" dirty="0" smtClean="0">
                <a:latin typeface="Helvetica"/>
                <a:cs typeface="Helvetica"/>
              </a:rPr>
              <a:t>, </a:t>
            </a:r>
            <a:r>
              <a:rPr lang="en-US" dirty="0" err="1" smtClean="0">
                <a:latin typeface="Helvetica"/>
                <a:cs typeface="Helvetica"/>
              </a:rPr>
              <a:t>dequeue</a:t>
            </a:r>
            <a:r>
              <a:rPr lang="en-US" dirty="0" smtClean="0">
                <a:latin typeface="Helvetica"/>
                <a:cs typeface="Helvetica"/>
              </a:rPr>
              <a:t>&gt; </a:t>
            </a:r>
            <a:r>
              <a:rPr lang="en-US" dirty="0" err="1" smtClean="0">
                <a:latin typeface="Helvetica"/>
                <a:cs typeface="Helvetica"/>
              </a:rPr>
              <a:t>ptr</a:t>
            </a:r>
            <a:r>
              <a:rPr lang="en-US" dirty="0" smtClean="0">
                <a:latin typeface="Helvetica"/>
                <a:cs typeface="Helvetica"/>
              </a:rPr>
              <a:t> pair</a:t>
            </a:r>
          </a:p>
          <a:p>
            <a:r>
              <a:rPr lang="en-US" dirty="0" smtClean="0">
                <a:latin typeface="Helvetica"/>
                <a:cs typeface="Helvetica"/>
              </a:rPr>
              <a:t>Only one open transaction allowed per core</a:t>
            </a:r>
          </a:p>
          <a:p>
            <a:r>
              <a:rPr lang="en-US" dirty="0" smtClean="0">
                <a:latin typeface="Helvetica"/>
                <a:cs typeface="Helvetica"/>
              </a:rPr>
              <a:t>Kernel VFS locks all affected </a:t>
            </a:r>
            <a:r>
              <a:rPr lang="en-US" dirty="0" err="1" smtClean="0">
                <a:latin typeface="Helvetica"/>
                <a:cs typeface="Helvetica"/>
              </a:rPr>
              <a:t>inodes</a:t>
            </a:r>
            <a:r>
              <a:rPr lang="en-US" dirty="0" smtClean="0">
                <a:latin typeface="Helvetica"/>
                <a:cs typeface="Helvetica"/>
              </a:rPr>
              <a:t> to protect concurrent transactions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CE573-6B50-7642-9BB6-019FCAFF1F6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593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8891</TotalTime>
  <Words>1398</Words>
  <Application>Microsoft Macintosh PowerPoint</Application>
  <PresentationFormat>On-screen Show (4:3)</PresentationFormat>
  <Paragraphs>311</Paragraphs>
  <Slides>27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NOVA: A Log-structured File System for Hybrid Volatile/Non-volatile Main Memories</vt:lpstr>
      <vt:lpstr>NVMM Challenges</vt:lpstr>
      <vt:lpstr>NOVA’s contributions</vt:lpstr>
      <vt:lpstr>Why LFS?</vt:lpstr>
      <vt:lpstr>Comparison with other NVMMs</vt:lpstr>
      <vt:lpstr>NOVA Design</vt:lpstr>
      <vt:lpstr>NVMM Data Structures</vt:lpstr>
      <vt:lpstr>Inode Table</vt:lpstr>
      <vt:lpstr>Journal</vt:lpstr>
      <vt:lpstr>Space Management</vt:lpstr>
      <vt:lpstr>Atomicity and write ordering</vt:lpstr>
      <vt:lpstr>Directory Operations</vt:lpstr>
      <vt:lpstr>Directory Operations</vt:lpstr>
      <vt:lpstr>Atomic File Operations</vt:lpstr>
      <vt:lpstr>Atomic File Operations</vt:lpstr>
      <vt:lpstr>Atomic mmap</vt:lpstr>
      <vt:lpstr>Garbage Collection</vt:lpstr>
      <vt:lpstr>Fast GC vs. Thorough GC</vt:lpstr>
      <vt:lpstr>Shutdown and Recovery</vt:lpstr>
      <vt:lpstr>Shutdown and Recovery</vt:lpstr>
      <vt:lpstr>Experimental setup</vt:lpstr>
      <vt:lpstr>Filesystem Latencies</vt:lpstr>
      <vt:lpstr>Filebench Throughput</vt:lpstr>
      <vt:lpstr>Full Filesystem Perfomance</vt:lpstr>
      <vt:lpstr>Recovery</vt:lpstr>
      <vt:lpstr>Conclusion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Rohit Sarathy</dc:creator>
  <cp:lastModifiedBy>Rohit Sarathy</cp:lastModifiedBy>
  <cp:revision>47</cp:revision>
  <dcterms:created xsi:type="dcterms:W3CDTF">2017-03-07T04:05:50Z</dcterms:created>
  <dcterms:modified xsi:type="dcterms:W3CDTF">2017-04-18T18:11:16Z</dcterms:modified>
</cp:coreProperties>
</file>