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5143500" cx="9144000"/>
  <p:notesSz cx="6858000" cy="9144000"/>
  <p:embeddedFontLst>
    <p:embeddedFont>
      <p:font typeface="PT Sans Narrow"/>
      <p:regular r:id="rId61"/>
      <p:bold r:id="rId62"/>
    </p:embeddedFont>
    <p:embeddedFont>
      <p:font typeface="Lato"/>
      <p:regular r:id="rId63"/>
      <p:bold r:id="rId64"/>
      <p:italic r:id="rId65"/>
      <p:boldItalic r:id="rId66"/>
    </p:embeddedFont>
    <p:embeddedFont>
      <p:font typeface="Open Sans"/>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0" Type="http://schemas.openxmlformats.org/officeDocument/2006/relationships/font" Target="fonts/OpenSans-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PTSansNarrow-bold.fntdata"/><Relationship Id="rId61" Type="http://schemas.openxmlformats.org/officeDocument/2006/relationships/font" Target="fonts/PTSansNarrow-regular.fntdata"/><Relationship Id="rId20" Type="http://schemas.openxmlformats.org/officeDocument/2006/relationships/slide" Target="slides/slide16.xml"/><Relationship Id="rId64" Type="http://schemas.openxmlformats.org/officeDocument/2006/relationships/font" Target="fonts/Lato-bold.fntdata"/><Relationship Id="rId63" Type="http://schemas.openxmlformats.org/officeDocument/2006/relationships/font" Target="fonts/Lato-regular.fntdata"/><Relationship Id="rId22" Type="http://schemas.openxmlformats.org/officeDocument/2006/relationships/slide" Target="slides/slide18.xml"/><Relationship Id="rId66" Type="http://schemas.openxmlformats.org/officeDocument/2006/relationships/font" Target="fonts/Lato-boldItalic.fntdata"/><Relationship Id="rId21" Type="http://schemas.openxmlformats.org/officeDocument/2006/relationships/slide" Target="slides/slide17.xml"/><Relationship Id="rId65" Type="http://schemas.openxmlformats.org/officeDocument/2006/relationships/font" Target="fonts/Lato-italic.fntdata"/><Relationship Id="rId24" Type="http://schemas.openxmlformats.org/officeDocument/2006/relationships/slide" Target="slides/slide20.xml"/><Relationship Id="rId68" Type="http://schemas.openxmlformats.org/officeDocument/2006/relationships/font" Target="fonts/OpenSans-bold.fntdata"/><Relationship Id="rId23" Type="http://schemas.openxmlformats.org/officeDocument/2006/relationships/slide" Target="slides/slide19.xml"/><Relationship Id="rId67" Type="http://schemas.openxmlformats.org/officeDocument/2006/relationships/font" Target="fonts/OpenSans-regular.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OpenSans-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solidFill>
                  <a:schemeClr val="dk1"/>
                </a:solidFill>
                <a:latin typeface="Lato"/>
                <a:ea typeface="Lato"/>
                <a:cs typeface="Lato"/>
                <a:sym typeface="Lato"/>
              </a:rPr>
              <a:t>It present a clear abstract model through a set of operations.  It also allows users and systems alike to reason about their logical algebraic properties. ADTs are also ideal places to reason about consistency and system-level optimizations. The consistency of a read depends on the write that produces the value. Custom ADTs can express application-level correctness constraints. </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solidFill>
                  <a:schemeClr val="dk1"/>
                </a:solidFill>
                <a:latin typeface="Lato"/>
                <a:ea typeface="Lato"/>
                <a:cs typeface="Lato"/>
                <a:sym typeface="Lato"/>
              </a:rPr>
              <a:t>The IPA programming Model  provides a set of consistency policies that can be placed on ADT instance to specify consistency properties for the lifetime of the object. </a:t>
            </a:r>
          </a:p>
          <a:p>
            <a:pPr lvl="0" rtl="0">
              <a:lnSpc>
                <a:spcPct val="100000"/>
              </a:lnSpc>
              <a:spcBef>
                <a:spcPts val="0"/>
              </a:spcBef>
              <a:spcAft>
                <a:spcPts val="1000"/>
              </a:spcAft>
              <a:buNone/>
            </a:pPr>
            <a:r>
              <a:rPr lang="en" sz="1000">
                <a:solidFill>
                  <a:schemeClr val="dk1"/>
                </a:solidFill>
                <a:latin typeface="Lato"/>
                <a:ea typeface="Lato"/>
                <a:cs typeface="Lato"/>
                <a:sym typeface="Lato"/>
              </a:rPr>
              <a:t>Static policies are fixed and static annotations provide the same direct control as previous approaches but simplified reasoning about correctness by applying them globally on the ADT.</a:t>
            </a:r>
          </a:p>
          <a:p>
            <a:pPr lvl="0" rtl="0">
              <a:lnSpc>
                <a:spcPct val="100000"/>
              </a:lnSpc>
              <a:spcBef>
                <a:spcPts val="0"/>
              </a:spcBef>
              <a:spcAft>
                <a:spcPts val="1000"/>
              </a:spcAft>
              <a:buNone/>
            </a:pPr>
            <a:r>
              <a:rPr lang="en" sz="1000">
                <a:solidFill>
                  <a:schemeClr val="dk1"/>
                </a:solidFill>
                <a:latin typeface="Lato"/>
                <a:ea typeface="Lato"/>
                <a:cs typeface="Lato"/>
                <a:sym typeface="Lato"/>
              </a:rPr>
              <a:t>Dynamic policies specify a consistent level in terms of application requirements.:</a:t>
            </a:r>
          </a:p>
          <a:p>
            <a:pPr lvl="0" rtl="0">
              <a:lnSpc>
                <a:spcPct val="100000"/>
              </a:lnSpc>
              <a:spcBef>
                <a:spcPts val="0"/>
              </a:spcBef>
              <a:spcAft>
                <a:spcPts val="1000"/>
              </a:spcAft>
              <a:buNone/>
            </a:pPr>
            <a:r>
              <a:rPr lang="en" sz="1000">
                <a:solidFill>
                  <a:schemeClr val="dk1"/>
                </a:solidFill>
                <a:latin typeface="Lato"/>
                <a:ea typeface="Lato"/>
                <a:cs typeface="Lato"/>
                <a:sym typeface="Lato"/>
              </a:rPr>
              <a:t>LatencyBound(x): Specify a target latency for some operations. The runtime can choose the consistency level and optimize the operation with the strongest level that is likely to satisfy the latency bound.</a:t>
            </a:r>
          </a:p>
          <a:p>
            <a:pPr lvl="0" rtl="0">
              <a:lnSpc>
                <a:spcPct val="100000"/>
              </a:lnSpc>
              <a:spcBef>
                <a:spcPts val="0"/>
              </a:spcBef>
              <a:spcAft>
                <a:spcPts val="1000"/>
              </a:spcAft>
              <a:buNone/>
            </a:pPr>
            <a:r>
              <a:rPr lang="en" sz="1000">
                <a:solidFill>
                  <a:schemeClr val="dk1"/>
                </a:solidFill>
                <a:latin typeface="Lato"/>
                <a:ea typeface="Lato"/>
                <a:cs typeface="Lato"/>
                <a:sym typeface="Lato"/>
              </a:rPr>
              <a:t>ErrorTolerance(x%): Specify the desired accuracy for read operations on the ADT. The runtime can optimize the consistency of write operations so that reads are guaranteed to meet the bound.</a:t>
            </a:r>
          </a:p>
          <a:p>
            <a:pPr lvl="0" rtl="0">
              <a:lnSpc>
                <a:spcPct val="115000"/>
              </a:lnSpc>
              <a:spcBef>
                <a:spcPts val="0"/>
              </a:spcBef>
              <a:spcAft>
                <a:spcPts val="1600"/>
              </a:spcAft>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Read operations of ADTs returns an instance of consistency type. Consistent[T] behave as any other instance of T. </a:t>
            </a:r>
          </a:p>
          <a:p>
            <a:pPr lvl="0">
              <a:spcBef>
                <a:spcPts val="0"/>
              </a:spcBef>
              <a:buNone/>
            </a:pPr>
            <a:r>
              <a:rPr lang="en"/>
              <a:t>Inconsistent[T] needs to be endorsed. Endorsement is an upcast from Inconsistent[T] to Consistent[T]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Type inferencing, refer to CS421 elsa has really good slides.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System with geo-distributed replicas may only be able satisfy a latency bound of 50 ms. In this case Rushed[T] can be destructured as following.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Main problem: it wastes time by issuing parallel requests and may cause longer waiting time due to sudden surge in traffic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Replicas need to prevent exceeding tokens and they need to locally know how many tokens it has without synchronizing.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Heterogeneity is a fact of life for modern storage servers. For example, a server may spread terabytes of data across many different storage media, ranging from magnetic disks, DRAM, NAND-based solid state drives (SSDs), as well as hybrid drives that package various combinations of these technologies.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solidFill>
                  <a:schemeClr val="dk2"/>
                </a:solidFill>
                <a:latin typeface="Lato"/>
                <a:ea typeface="Lato"/>
                <a:cs typeface="Lato"/>
                <a:sym typeface="Lato"/>
              </a:rPr>
              <a:t>Strong Consistency: All accesses are seen by all parallel processes (or nodes, processors, etc.) in the same order (sequentially)</a:t>
            </a:r>
          </a:p>
          <a:p>
            <a:pPr lvl="0" rtl="0">
              <a:lnSpc>
                <a:spcPct val="115000"/>
              </a:lnSpc>
              <a:spcBef>
                <a:spcPts val="0"/>
              </a:spcBef>
              <a:spcAft>
                <a:spcPts val="1600"/>
              </a:spcAft>
              <a:buNone/>
            </a:pPr>
            <a:r>
              <a:rPr lang="en" sz="1000">
                <a:solidFill>
                  <a:schemeClr val="dk2"/>
                </a:solidFill>
                <a:latin typeface="Lato"/>
                <a:ea typeface="Lato"/>
                <a:cs typeface="Lato"/>
                <a:sym typeface="Lato"/>
              </a:rPr>
              <a:t>Weak Consistency: 1. All accesses to synchronization variables are seen by all processes (or nodes, processors) in the same order (sequentially) - these are synchronization operations. 2. Accesses to critical sections are seen sequentially.All other accesses may be seen in different order on different processes (or nodes, processors). 3. The set of both read and write operations in between different synchronization operations is the same in each process.</a:t>
            </a:r>
          </a:p>
          <a:p>
            <a:pPr lvl="0" rtl="0">
              <a:lnSpc>
                <a:spcPct val="115000"/>
              </a:lnSpc>
              <a:spcBef>
                <a:spcPts val="0"/>
              </a:spcBef>
              <a:spcAft>
                <a:spcPts val="1600"/>
              </a:spcAft>
              <a:buNone/>
            </a:pPr>
            <a:r>
              <a:rPr lang="en" sz="1000">
                <a:solidFill>
                  <a:schemeClr val="dk2"/>
                </a:solidFill>
                <a:latin typeface="Lato"/>
                <a:ea typeface="Lato"/>
                <a:cs typeface="Lato"/>
                <a:sym typeface="Lato"/>
              </a:rPr>
              <a:t>Eventual Consistency: guarantees that, if no new updates are made to a given data item, eventually all accesses to that item will return the last updated value.</a:t>
            </a:r>
          </a:p>
          <a:p>
            <a:pPr lvl="0" rtl="0">
              <a:lnSpc>
                <a:spcPct val="115000"/>
              </a:lnSpc>
              <a:spcBef>
                <a:spcPts val="0"/>
              </a:spcBef>
              <a:spcAft>
                <a:spcPts val="1600"/>
              </a:spcAft>
              <a:buNone/>
            </a:pPr>
            <a:r>
              <a:t/>
            </a:r>
            <a:endParaRPr sz="1000">
              <a:solidFill>
                <a:schemeClr val="dk2"/>
              </a:solidFill>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most common example of a system design that internally stores faster stale versions of data is a log-structured storage system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SSDs based on NAND flash act as collections of small log-structured stores: each erase block consists of multiple 4KB physical pages that (for many devices) must be written in sequence and are erased or reset together during garbage collection. Logging results in stale versions, which can be faster to access if the latest version happens to be in an erase block that’s undergoing compaction or garbage collection.</a:t>
            </a:r>
          </a:p>
          <a:p>
            <a:pPr lvl="0">
              <a:spcBef>
                <a:spcPts val="0"/>
              </a:spcBef>
              <a:buNone/>
            </a:pPr>
            <a:r>
              <a:t/>
            </a:r>
            <a:endParaRPr/>
          </a:p>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Systems often deduplicate data to save space. In such systems, an older version of a data item may be identical to the latest, cached version of some other data item; in this case, fetching the older version can result in a cache hit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For any cloud storage service, the software stack on a single server typically contains a top-most layer that runs as a user-space process and exposes some high-level abstraction – such as key-value pairs and files – over the network to applications running on remote clients. This process acts in concert with other processes to implement a distributed storage service;</a:t>
            </a:r>
          </a:p>
          <a:p>
            <a:pPr lvl="0">
              <a:spcBef>
                <a:spcPts val="0"/>
              </a:spcBef>
              <a:buNone/>
            </a:pPr>
            <a:r>
              <a:rPr lang="en"/>
              <a:t>If the distributed storage service supports weaker consistency guarantees, clients can mandate that reads satisfy some such guarantee (such as read-your-writes or monotonic reads); typically they do so by specifying some set of versions which are permissible.</a:t>
            </a:r>
          </a:p>
          <a:p>
            <a:pPr lvl="0">
              <a:spcBef>
                <a:spcPts val="0"/>
              </a:spcBef>
              <a:buNone/>
            </a:pPr>
            <a:r>
              <a:t/>
            </a:r>
            <a:endParaRPr/>
          </a:p>
          <a:p>
            <a:pPr lvl="0">
              <a:spcBef>
                <a:spcPts val="0"/>
              </a:spcBef>
              <a:buNone/>
            </a:pPr>
            <a:r>
              <a:t/>
            </a:r>
            <a:endParaRPr/>
          </a:p>
          <a:p>
            <a:pPr lvl="0">
              <a:spcBef>
                <a:spcPts val="0"/>
              </a:spcBef>
              <a:buNone/>
            </a:pPr>
            <a:r>
              <a:rPr lang="en"/>
              <a:t>A client writes a new key-value pair by sending it to the primary, which assigns a monotonically increasing timestamp to it before writing it to local storage. The primary then asynchronously sends the update to the backups, which apply updates in timestamp order. As a result, a global ordering exists across all updates. </a:t>
            </a:r>
          </a:p>
          <a:p>
            <a:pPr lvl="0">
              <a:spcBef>
                <a:spcPts val="0"/>
              </a:spcBef>
              <a:buNone/>
            </a:pPr>
            <a:r>
              <a:rPr lang="en"/>
              <a:t>each backup server contains a strict prefix of this global order corresponding to some timestamp. Clients can then obtain weaker consistency guarantees by specifying a timestamp for their reads, and contacting the closest server that is storing a prefix which extends beyond this timestamp</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Abstractly, a StaleStore is a single-node storage system that maintains and serves multiple versions.</a:t>
            </a:r>
          </a:p>
          <a:p>
            <a:pPr lvl="0">
              <a:spcBef>
                <a:spcPts val="0"/>
              </a:spcBef>
              <a:buNone/>
            </a:pPr>
            <a:r>
              <a:t/>
            </a:r>
            <a:endParaRPr/>
          </a:p>
          <a:p>
            <a:pPr lvl="0">
              <a:spcBef>
                <a:spcPts val="0"/>
              </a:spcBef>
              <a:buNone/>
            </a:pPr>
            <a:r>
              <a:rPr lang="en"/>
              <a:t>the information required to support consistency and performance trade-offs is typically split between the application and the store.</a:t>
            </a:r>
          </a:p>
          <a:p>
            <a:pPr lvl="0">
              <a:spcBef>
                <a:spcPts val="0"/>
              </a:spcBef>
              <a:buNone/>
            </a:pPr>
            <a:r>
              <a:t/>
            </a:r>
            <a:endParaRPr/>
          </a:p>
          <a:p>
            <a:pPr lvl="0">
              <a:spcBef>
                <a:spcPts val="0"/>
              </a:spcBef>
              <a:buNone/>
            </a:pPr>
            <a:r>
              <a:rPr lang="en"/>
              <a:t>The application (i.e., the server process implementing the distributed cloud store) understands consistency (i.e., timestamps), and the store understands performance characteristics (i.e., where data is placed and how fast it can be accessed).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 Timestamped writes: First, writes to the StaleStore are accompanied by a monotonically increasing timestamp. This version number is global across all writes to the StaleStore; for example, for a key-value store, each put operation must have a non-decreasing timestamp, regardless of which key-value pair it touches. </a:t>
            </a:r>
          </a:p>
          <a:p>
            <a:pPr lvl="0">
              <a:spcBef>
                <a:spcPts val="0"/>
              </a:spcBef>
              <a:buNone/>
            </a:pPr>
            <a:r>
              <a:t/>
            </a:r>
            <a:endParaRPr/>
          </a:p>
          <a:p>
            <a:pPr lvl="0">
              <a:spcBef>
                <a:spcPts val="0"/>
              </a:spcBef>
              <a:buNone/>
            </a:pPr>
            <a:r>
              <a:rPr lang="en"/>
              <a:t>• Snapshot reads: Second, the application should be able to read from a consistent, potentially stale snapshot corresponding to a timestamp. Read APIs are augmented with a timestamp parameter. A read operation at a timestamp T reflects all writes with a lower or equal timestamp. For example, for a key-value store, if a particular key has been updated by three puts at timestamps T7, T33 and T56 respectively, a get operation at timestamp T100 will return the value inserted by the put at T56, which reflects the latest update at timestamp T100. </a:t>
            </a:r>
          </a:p>
          <a:p>
            <a:pPr lvl="0">
              <a:spcBef>
                <a:spcPts val="0"/>
              </a:spcBef>
              <a:buNone/>
            </a:pPr>
            <a:r>
              <a:t/>
            </a:r>
            <a:endParaRPr/>
          </a:p>
          <a:p>
            <a:pPr lvl="0">
              <a:spcBef>
                <a:spcPts val="0"/>
              </a:spcBef>
              <a:buNone/>
            </a:pPr>
            <a:r>
              <a:rPr lang="en"/>
              <a:t>• Cost estimation: Third, the application should be able to query the cost of issuing a particular read operation at a snapshot. This cost is an arbitrary integer value that may not correspond to real-world metrics such as latency or throughput; all we require is that two cost estimates from the same StaleStore can be compared. </a:t>
            </a:r>
          </a:p>
          <a:p>
            <a:pPr lvl="0">
              <a:spcBef>
                <a:spcPts val="0"/>
              </a:spcBef>
              <a:buNone/>
            </a:pPr>
            <a:r>
              <a:t/>
            </a:r>
            <a:endParaRPr/>
          </a:p>
          <a:p>
            <a:pPr lvl="0">
              <a:spcBef>
                <a:spcPts val="0"/>
              </a:spcBef>
              <a:buNone/>
            </a:pPr>
            <a:r>
              <a:rPr lang="en"/>
              <a:t>• Version exploration: Finally, the application should be able to determine – having read a particular version of an item – what range of timestamps that version is valid for. For example, if the application reads an item X at timestamp T7, and that item does not change next until timestamp T33, the application can optimize cost querying operations with this information, or read other items at any timestamp in between and still obtain a consistent snapshot across items.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application is aware of the consistency guarantee required (or equivalently, of high-level constructs such as timestamps), and knows which versions will satisfy the read, the application is aware of the consistency guarantee required (or equivalently, of high-level constructs such as timestamps), and knows which versions will satisfy the read</a:t>
            </a:r>
          </a:p>
          <a:p>
            <a:pPr lvl="0">
              <a:spcBef>
                <a:spcPts val="0"/>
              </a:spcBef>
              <a:buNone/>
            </a:pPr>
            <a:r>
              <a:t/>
            </a:r>
            <a:endParaRPr/>
          </a:p>
          <a:p>
            <a:pPr lvl="0">
              <a:spcBef>
                <a:spcPts val="0"/>
              </a:spcBef>
              <a:buNone/>
            </a:pPr>
            <a:r>
              <a:rPr lang="en"/>
              <a:t>d reusability: a filesystem StaleStore can be reused by multiple cloud storage systems. On the flip side, it itself operates over a logical address space – a block device – and has little visibility into where blocks are mapped, making it difficult to estimate the cost of reads to particular versions.</a:t>
            </a:r>
          </a:p>
          <a:p>
            <a:pPr lvl="0">
              <a:spcBef>
                <a:spcPts val="0"/>
              </a:spcBef>
              <a:buNone/>
            </a:pPr>
            <a:r>
              <a:t/>
            </a:r>
            <a:endParaRPr/>
          </a:p>
          <a:p>
            <a:pPr lvl="0">
              <a:spcBef>
                <a:spcPts val="0"/>
              </a:spcBef>
              <a:buNone/>
            </a:pPr>
            <a:r>
              <a:rPr lang="en"/>
              <a:t>Block-level StaleStore: The third option is for a smart block layer to manage, maintain, and expose versions. The block layer has detailed information on where each block in its address space lives, and can provide accurate access latency estimates. Further, the block device shares the advantage of the filesystem: implementing tunable consistency within the block device allows new high-level storage systems – such as graph stores, new types of filesystems, table stores, databases, etc. – to easily support consistency/performance trade-offs without reimplementing the required mechanisms. We now describe the design and implementation of a block-level StaleStore called Yogurt.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If these multiple writes are sent to the StaleStore with different timestamps, the application could potentially access inconsistent snapshots reflecting one write but not the other</a:t>
            </a:r>
          </a:p>
          <a:p>
            <a:pPr lvl="0">
              <a:spcBef>
                <a:spcPts val="0"/>
              </a:spcBef>
              <a:buNone/>
            </a:pPr>
            <a:r>
              <a:t/>
            </a:r>
            <a:endParaRPr/>
          </a:p>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If the snapshot accessed by the OpenSnapshot(version) call is from the past, one cannot directly write new data onto it. To write data, the application supplies a timestamp to OpenSnapshot() greater than any the StaleStore has seen before; this opens a writeable snapshot. The application can then write multiple blocks within the snapshot, and then call CloseSnapshot to flush the writes out to the store.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buNone/>
            </a:pPr>
            <a:r>
              <a:rPr lang="en"/>
              <a:t>Yogurt implements the block-level StaleStore API over a number of raw block devices, handling I/O requests to multiversioned data and offering cost estimates for reads.</a:t>
            </a:r>
          </a:p>
          <a:p>
            <a:pPr indent="0" lvl="0" marL="0" rtl="0">
              <a:lnSpc>
                <a:spcPct val="115000"/>
              </a:lnSpc>
              <a:spcBef>
                <a:spcPts val="0"/>
              </a:spcBef>
              <a:buNone/>
            </a:pPr>
            <a:r>
              <a:t/>
            </a:r>
            <a:endParaRPr/>
          </a:p>
          <a:p>
            <a:pPr indent="0" lvl="0" marL="0" rtl="0">
              <a:lnSpc>
                <a:spcPct val="115000"/>
              </a:lnSpc>
              <a:spcBef>
                <a:spcPts val="0"/>
              </a:spcBef>
              <a:buNone/>
            </a:pPr>
            <a:r>
              <a:rPr lang="en"/>
              <a:t>new writes proceed to the tail drive while reads can be served by any drive in the chain. Yogurt maintains a multi-version index over this chained log that maps each logical block address and version number pair to a physical block address on a drive in the chain</a:t>
            </a:r>
          </a:p>
          <a:p>
            <a:pPr indent="0" lvl="0" marL="0" rtl="0">
              <a:lnSpc>
                <a:spcPct val="115000"/>
              </a:lnSpc>
              <a:spcBef>
                <a:spcPts val="0"/>
              </a:spcBef>
              <a:buNone/>
            </a:pPr>
            <a:r>
              <a:t/>
            </a:r>
            <a:endParaRPr/>
          </a:p>
          <a:p>
            <a:pPr indent="0" lvl="0" marL="0" rtl="0">
              <a:lnSpc>
                <a:spcPct val="115000"/>
              </a:lnSpc>
              <a:spcBef>
                <a:spcPts val="0"/>
              </a:spcBef>
              <a:buNone/>
            </a:pPr>
            <a:r>
              <a:rPr lang="en"/>
              <a:t>Perfectly distributing different versions to different block devices is doable in the lower layer, but it can make the versioned block store design complicated and can cause data skew to certain block devices depending on the workload. Instead, the versioned block store uses a simpler approach: data is logged using small segments to each block device in round robin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Since modern applications are highly concurrent and serve multiple users, Yogurt should be able to service multiple snapshots to one or many applications. To do this, Yogurt identifies its users using pid, which is distinctively given to each thread. </a:t>
            </a:r>
          </a:p>
          <a:p>
            <a:pPr lvl="0">
              <a:spcBef>
                <a:spcPts val="0"/>
              </a:spcBef>
              <a:buNone/>
            </a:pPr>
            <a:r>
              <a:t/>
            </a:r>
            <a:endParaRPr/>
          </a:p>
          <a:p>
            <a:pPr lvl="0">
              <a:spcBef>
                <a:spcPts val="0"/>
              </a:spcBef>
              <a:buNone/>
            </a:pPr>
            <a:r>
              <a:rPr lang="en"/>
              <a:t>Figure 8 shows a logical view of a multi-version index and how a snapshot is constituted.</a:t>
            </a:r>
          </a:p>
          <a:p>
            <a:pPr lvl="0">
              <a:spcBef>
                <a:spcPts val="0"/>
              </a:spcBef>
              <a:buNone/>
            </a:pPr>
            <a:r>
              <a:t/>
            </a:r>
            <a:endParaRPr/>
          </a:p>
          <a:p>
            <a:pPr lvl="0">
              <a:spcBef>
                <a:spcPts val="0"/>
              </a:spcBef>
              <a:buNone/>
            </a:pPr>
            <a:r>
              <a:rPr lang="en"/>
              <a:t>if multiple blocks need to be accessed to read an object (e.g. a file that spans multiple data blocks), the blocks accessed after a block become dependent on the previously accessed block.</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3) mixing reads and writes can penalize read operations in SSDs; and 4) random read latencies of SSDs are orders of magnitude faster than those of disks.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To evaluate the benefit of Yogurt, we implemented a distributed storage service patterned on Pileus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a:t>
            </a:r>
            <a:r>
              <a:rPr lang="en"/>
              <a:t>The key to consistency safety in IPA is the consistency types—enforcing type safety directly enforces consistency safety. The current implementation has two types: weak consistency type Rushed and Type interval which only gives the interval of its value. To extend the consistency models. We can just simply implement the types which enforce that model.</a:t>
            </a:r>
            <a:br>
              <a:rPr lang="en"/>
            </a:br>
            <a:r>
              <a:rPr lang="en"/>
              <a:t>2. The consistency types track the consistency of the results and enforce a fundamental non-interference property: results from weakly consistent operations cannot flow into computations with stronger consistency without explicit endorsement. So, it’s not conservative, if programmers update strongly consistent data in the storage system using value read from weakly consistent operations, it will propagate inconsistency and corrupt the stored data.</a:t>
            </a:r>
            <a:br>
              <a:rPr lang="en"/>
            </a:br>
            <a:r>
              <a:rPr lang="en"/>
              <a:t>3. We can just use majority vote policy to determine the value.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8" name="Shape 4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1. Local storage systems are increasingly multi-versioned and older versions are often faster to access. The simplest and most common example of a system design that internally stores faster stale versions of data is a log-structured storage system, either in the form of a filesystem or block store. Such systems extract sequential write bandwidth from hard disks by logging all updates. This log-structured design results in the existence of stale versions; furthermore, these stale versions can be faster to access if they are closer to the disk arm than the latest version.</a:t>
            </a:r>
            <a:br>
              <a:rPr lang="en"/>
            </a:br>
            <a:r>
              <a:rPr lang="en"/>
              <a:t>2. Stale data is old-version data. It’s not incorrect data and in some cases, it’s perfectly fine to give user these old data.</a:t>
            </a:r>
          </a:p>
          <a:p>
            <a:pPr lvl="0" rtl="0">
              <a:spcBef>
                <a:spcPts val="0"/>
              </a:spcBef>
              <a:buNone/>
            </a:pPr>
            <a:r>
              <a:rPr lang="en"/>
              <a:t>3. If the searching data block is inside the memory cache, it is always faster to read it from the memory than from either disk or SSD. For disks and SSDs, precise cost estimation is difficult because the internal states of the block devices are not exposed and they are most depend on I/O queued on SSD.</a:t>
            </a:r>
          </a:p>
          <a:p>
            <a:pPr lvl="0">
              <a:spcBef>
                <a:spcPts val="0"/>
              </a:spcBef>
              <a:buNone/>
            </a:pPr>
            <a:br>
              <a:rPr lang="en"/>
            </a:b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5" name="Shape 4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 If the older version data are faster to access, it would be a good choice. But for Facebook, I don’t think user want to have old-version data. </a:t>
            </a:r>
            <a:br>
              <a:rPr lang="en"/>
            </a:br>
            <a:r>
              <a:rPr lang="en"/>
              <a:t>2.One approach to implementing the above API in a real system involves guarding all data with a single, coarse lock. In this case, it’s simple for application logic to ensure that writes are always in non-decreasing timestamp order, and that reads reflect writes with prior timestamps. In practice, however, the application can use fine-grained locking to issue requests in parallel, while providing the same semantics as a single lock. For example, in a key-value store, puts to different keys can proceed in parallel, while a get on a key has to be ordered after any puts to that key with a lower timestamp. We expect the application to implement concurrency control above the StaleStore API (in much the same way a filesystem implements locking above a block store API, or a key-value store implements locking above a filesystem API), while ensuring that the semantics of the system are as if a single lock guards all data.</a:t>
            </a:r>
            <a:br>
              <a:rPr lang="en"/>
            </a:br>
            <a:r>
              <a:rPr lang="en"/>
              <a:t>3.If it’s block-level or file-system level, we don’t need to redesign the applications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1.Current storage system designs typically use a mix of multi-device idioms – such as caching, tiering, striping, mirroring, etc. – to spread data across a range of devices, including hard disks, DRAM, NAND-based solid state drives (SSDs), and byte- addressable NVRAM or Phase Change Memory (PCM). Each such storage medium exhibits vastly different throughput and latency characteristics; access latencies to data can vary considerably depending on which media the data resides on.</a:t>
            </a:r>
            <a:br>
              <a:rPr lang="en"/>
            </a:br>
            <a:r>
              <a:rPr lang="en"/>
              <a:t>2.The system only consists of a single primary server and multiple backup servers. So the current implementation may not support active replication. </a:t>
            </a:r>
            <a:br>
              <a:rPr lang="en"/>
            </a:b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More disciplined approach: IPA</a:t>
            </a:r>
          </a:p>
          <a:p>
            <a:pPr indent="-292100" lvl="0" marL="457200" rtl="0">
              <a:lnSpc>
                <a:spcPct val="115000"/>
              </a:lnSpc>
              <a:spcBef>
                <a:spcPts val="0"/>
              </a:spcBef>
              <a:spcAft>
                <a:spcPts val="1600"/>
              </a:spcAft>
              <a:buClr>
                <a:schemeClr val="dk1"/>
              </a:buClr>
              <a:buSzPct val="100000"/>
              <a:buFont typeface="Lato"/>
            </a:pPr>
            <a:r>
              <a:rPr lang="en" sz="1000">
                <a:solidFill>
                  <a:schemeClr val="dk1"/>
                </a:solidFill>
                <a:latin typeface="Lato"/>
                <a:ea typeface="Lato"/>
                <a:cs typeface="Lato"/>
                <a:sym typeface="Lato"/>
              </a:rPr>
              <a:t>Consistency Safety: Ensures values from weakly consistent operations don’t flow into stronger consistency operations without endorsement.</a:t>
            </a:r>
          </a:p>
          <a:p>
            <a:pPr indent="-292100" lvl="0" marL="457200" rtl="0">
              <a:lnSpc>
                <a:spcPct val="115000"/>
              </a:lnSpc>
              <a:spcBef>
                <a:spcPts val="0"/>
              </a:spcBef>
              <a:spcAft>
                <a:spcPts val="1600"/>
              </a:spcAft>
              <a:buClr>
                <a:schemeClr val="dk1"/>
              </a:buClr>
              <a:buSzPct val="100000"/>
              <a:buFont typeface="Lato"/>
            </a:pPr>
            <a:r>
              <a:rPr lang="en" sz="1000">
                <a:solidFill>
                  <a:schemeClr val="dk1"/>
                </a:solidFill>
                <a:latin typeface="Lato"/>
                <a:ea typeface="Lato"/>
                <a:cs typeface="Lato"/>
                <a:sym typeface="Lato"/>
              </a:rPr>
              <a:t>Consistency Types:  Define the consistency and correctness of the returned value from every storage operations.</a:t>
            </a:r>
          </a:p>
          <a:p>
            <a:pPr indent="-292100" lvl="0" marL="457200" rtl="0">
              <a:lnSpc>
                <a:spcPct val="115000"/>
              </a:lnSpc>
              <a:spcBef>
                <a:spcPts val="0"/>
              </a:spcBef>
              <a:spcAft>
                <a:spcPts val="1600"/>
              </a:spcAft>
              <a:buClr>
                <a:schemeClr val="dk1"/>
              </a:buClr>
              <a:buSzPct val="100000"/>
              <a:buFont typeface="Lato"/>
            </a:pPr>
            <a:r>
              <a:rPr lang="en" sz="1000">
                <a:solidFill>
                  <a:schemeClr val="dk1"/>
                </a:solidFill>
                <a:latin typeface="Lato"/>
                <a:ea typeface="Lato"/>
                <a:cs typeface="Lato"/>
                <a:sym typeface="Lato"/>
              </a:rPr>
              <a:t>Error-bounded Consistency:  This consistency can allow some numeric error within the bound on the returned value.</a:t>
            </a:r>
          </a:p>
          <a:p>
            <a:pPr lvl="0">
              <a:spcBef>
                <a:spcPts val="0"/>
              </a:spcBef>
              <a:buNone/>
            </a:pPr>
            <a:r>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solidFill>
                  <a:schemeClr val="dk1"/>
                </a:solidFill>
                <a:latin typeface="Lato"/>
                <a:ea typeface="Lato"/>
                <a:cs typeface="Lato"/>
                <a:sym typeface="Lato"/>
              </a:rPr>
              <a:t>Programmers annotate ADTs with </a:t>
            </a:r>
            <a:r>
              <a:rPr i="1" lang="en" sz="1000">
                <a:solidFill>
                  <a:schemeClr val="dk1"/>
                </a:solidFill>
                <a:latin typeface="Lato"/>
                <a:ea typeface="Lato"/>
                <a:cs typeface="Lato"/>
                <a:sym typeface="Lato"/>
              </a:rPr>
              <a:t>consistency policies</a:t>
            </a:r>
            <a:r>
              <a:rPr lang="en" sz="1000">
                <a:solidFill>
                  <a:schemeClr val="dk1"/>
                </a:solidFill>
                <a:latin typeface="Lato"/>
                <a:ea typeface="Lato"/>
                <a:cs typeface="Lato"/>
                <a:sym typeface="Lato"/>
              </a:rPr>
              <a:t> to choose their desired level of consistency. The c</a:t>
            </a:r>
            <a:r>
              <a:rPr i="1" lang="en" sz="1000">
                <a:solidFill>
                  <a:schemeClr val="dk1"/>
                </a:solidFill>
                <a:latin typeface="Lato"/>
                <a:ea typeface="Lato"/>
                <a:cs typeface="Lato"/>
                <a:sym typeface="Lato"/>
              </a:rPr>
              <a:t>onsistency policy</a:t>
            </a:r>
            <a:r>
              <a:rPr lang="en" sz="1000">
                <a:solidFill>
                  <a:schemeClr val="dk1"/>
                </a:solidFill>
                <a:latin typeface="Lato"/>
                <a:ea typeface="Lato"/>
                <a:cs typeface="Lato"/>
                <a:sym typeface="Lato"/>
              </a:rPr>
              <a:t> on the ADT operation determines the </a:t>
            </a:r>
            <a:r>
              <a:rPr i="1" lang="en" sz="1000">
                <a:solidFill>
                  <a:schemeClr val="dk1"/>
                </a:solidFill>
                <a:latin typeface="Lato"/>
                <a:ea typeface="Lato"/>
                <a:cs typeface="Lato"/>
                <a:sym typeface="Lato"/>
              </a:rPr>
              <a:t>consistency type</a:t>
            </a:r>
            <a:r>
              <a:rPr lang="en" sz="1000">
                <a:solidFill>
                  <a:schemeClr val="dk1"/>
                </a:solidFill>
                <a:latin typeface="Lato"/>
                <a:ea typeface="Lato"/>
                <a:cs typeface="Lato"/>
                <a:sym typeface="Lato"/>
              </a:rPr>
              <a:t> of the result.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0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0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0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0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a:t>(In)Consistency</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a:solidFill>
                  <a:schemeClr val="accent2"/>
                </a:solidFill>
              </a:rPr>
              <a:t>Presented by Xin Wei, Guoqiao Li,</a:t>
            </a:r>
          </a:p>
          <a:p>
            <a:pPr lvl="0">
              <a:spcBef>
                <a:spcPts val="0"/>
              </a:spcBef>
              <a:buNone/>
            </a:pPr>
            <a:r>
              <a:rPr lang="en">
                <a:solidFill>
                  <a:schemeClr val="accent2"/>
                </a:solidFill>
              </a:rPr>
              <a:t>Scribed by: Shaoshi Ling</a:t>
            </a:r>
          </a:p>
        </p:txBody>
      </p:sp>
      <p:sp>
        <p:nvSpPr>
          <p:cNvPr id="68" name="Shape 6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Abstract Data Types</a:t>
            </a:r>
          </a:p>
        </p:txBody>
      </p:sp>
      <p:sp>
        <p:nvSpPr>
          <p:cNvPr id="132" name="Shape 13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The base of IPA type system is a set of ADTs. </a:t>
            </a:r>
          </a:p>
        </p:txBody>
      </p:sp>
      <p:sp>
        <p:nvSpPr>
          <p:cNvPr id="133" name="Shape 1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Consistency Policies</a:t>
            </a:r>
          </a:p>
        </p:txBody>
      </p:sp>
      <p:sp>
        <p:nvSpPr>
          <p:cNvPr id="139" name="Shape 139"/>
          <p:cNvSpPr txBox="1"/>
          <p:nvPr>
            <p:ph idx="1" type="body"/>
          </p:nvPr>
        </p:nvSpPr>
        <p:spPr>
          <a:xfrm>
            <a:off x="311700" y="1145025"/>
            <a:ext cx="8520600" cy="3150900"/>
          </a:xfrm>
          <a:prstGeom prst="rect">
            <a:avLst/>
          </a:prstGeom>
        </p:spPr>
        <p:txBody>
          <a:bodyPr anchorCtr="0" anchor="t" bIns="91425" lIns="91425" rIns="91425" tIns="91425">
            <a:noAutofit/>
          </a:bodyPr>
          <a:lstStyle/>
          <a:p>
            <a:pPr indent="-228600" lvl="0" marL="457200" rtl="0">
              <a:spcBef>
                <a:spcPts val="0"/>
              </a:spcBef>
            </a:pPr>
            <a:r>
              <a:rPr lang="en"/>
              <a:t>Static Policies:</a:t>
            </a:r>
          </a:p>
          <a:p>
            <a:pPr indent="-228600" lvl="1" marL="914400" rtl="0">
              <a:spcBef>
                <a:spcPts val="0"/>
              </a:spcBef>
            </a:pPr>
            <a:r>
              <a:rPr lang="en"/>
              <a:t>Consistent(Strong)</a:t>
            </a:r>
          </a:p>
          <a:p>
            <a:pPr indent="-228600" lvl="1" marL="914400" rtl="0">
              <a:spcBef>
                <a:spcPts val="0"/>
              </a:spcBef>
            </a:pPr>
            <a:r>
              <a:rPr lang="en"/>
              <a:t>...</a:t>
            </a:r>
          </a:p>
          <a:p>
            <a:pPr lvl="0" rtl="0">
              <a:spcBef>
                <a:spcPts val="0"/>
              </a:spcBef>
              <a:buNone/>
            </a:pPr>
            <a:r>
              <a:t/>
            </a:r>
            <a:endParaRPr/>
          </a:p>
          <a:p>
            <a:pPr indent="-228600" lvl="0" marL="457200" rtl="0">
              <a:spcBef>
                <a:spcPts val="0"/>
              </a:spcBef>
            </a:pPr>
            <a:r>
              <a:rPr lang="en"/>
              <a:t>Dynamic Policies:</a:t>
            </a:r>
          </a:p>
          <a:p>
            <a:pPr indent="-228600" lvl="1" marL="914400" rtl="0">
              <a:spcBef>
                <a:spcPts val="0"/>
              </a:spcBef>
            </a:pPr>
            <a:r>
              <a:rPr lang="en"/>
              <a:t>LatencyBound(x)</a:t>
            </a:r>
          </a:p>
          <a:p>
            <a:pPr indent="-228600" lvl="1" marL="914400">
              <a:spcBef>
                <a:spcPts val="0"/>
              </a:spcBef>
            </a:pPr>
            <a:r>
              <a:rPr lang="en"/>
              <a:t>ErrorTolerance(x%)</a:t>
            </a:r>
          </a:p>
        </p:txBody>
      </p:sp>
      <p:sp>
        <p:nvSpPr>
          <p:cNvPr id="140" name="Shape 1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Consistency Types</a:t>
            </a:r>
          </a:p>
        </p:txBody>
      </p:sp>
      <p:sp>
        <p:nvSpPr>
          <p:cNvPr id="146" name="Shape 14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7-03-24 at 8.54.32 PM.png" id="147" name="Shape 147"/>
          <p:cNvPicPr preferRelativeResize="0"/>
          <p:nvPr/>
        </p:nvPicPr>
        <p:blipFill>
          <a:blip r:embed="rId3">
            <a:alphaModFix/>
          </a:blip>
          <a:stretch>
            <a:fillRect/>
          </a:stretch>
        </p:blipFill>
        <p:spPr>
          <a:xfrm>
            <a:off x="245875" y="1152424"/>
            <a:ext cx="7832175" cy="3624800"/>
          </a:xfrm>
          <a:prstGeom prst="rect">
            <a:avLst/>
          </a:prstGeom>
          <a:noFill/>
          <a:ln>
            <a:noFill/>
          </a:ln>
        </p:spPr>
      </p:pic>
      <p:sp>
        <p:nvSpPr>
          <p:cNvPr id="148" name="Shape 1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Endorsement</a:t>
            </a:r>
          </a:p>
        </p:txBody>
      </p:sp>
      <p:sp>
        <p:nvSpPr>
          <p:cNvPr id="154" name="Shape 15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It’s the same idea as type inferencing</a:t>
            </a:r>
          </a:p>
          <a:p>
            <a:pPr lvl="0">
              <a:spcBef>
                <a:spcPts val="0"/>
              </a:spcBef>
              <a:buNone/>
            </a:pPr>
            <a:r>
              <a:rPr lang="en"/>
              <a:t>in compilers.</a:t>
            </a:r>
          </a:p>
          <a:p>
            <a:pPr lvl="0">
              <a:spcBef>
                <a:spcPts val="0"/>
              </a:spcBef>
              <a:buNone/>
            </a:pPr>
            <a:r>
              <a:rPr lang="en"/>
              <a:t>What </a:t>
            </a:r>
            <a:r>
              <a:rPr lang="en"/>
              <a:t>endorsement</a:t>
            </a:r>
            <a:r>
              <a:rPr lang="en"/>
              <a:t> does is </a:t>
            </a:r>
          </a:p>
          <a:p>
            <a:pPr lvl="0">
              <a:spcBef>
                <a:spcPts val="0"/>
              </a:spcBef>
              <a:buNone/>
            </a:pPr>
            <a:r>
              <a:rPr lang="en"/>
              <a:t>an upcast from inconsistent type to consistent type.</a:t>
            </a:r>
          </a:p>
          <a:p>
            <a:pPr lvl="0">
              <a:spcBef>
                <a:spcPts val="0"/>
              </a:spcBef>
              <a:buNone/>
            </a:pPr>
            <a:r>
              <a:rPr lang="en"/>
              <a:t>For those who interested: </a:t>
            </a:r>
            <a:r>
              <a:rPr lang="en">
                <a:solidFill>
                  <a:srgbClr val="695D46"/>
                </a:solidFill>
              </a:rPr>
              <a:t>https://courses.engr.illinois.edu/cs421/fa2014/lectures/14-unif.pdf</a:t>
            </a:r>
            <a:r>
              <a:rPr lang="en"/>
              <a:t> </a:t>
            </a:r>
          </a:p>
        </p:txBody>
      </p:sp>
      <p:pic>
        <p:nvPicPr>
          <p:cNvPr descr="Screen Shot 2017-03-24 at 9.06.20 PM.png" id="155" name="Shape 155"/>
          <p:cNvPicPr preferRelativeResize="0"/>
          <p:nvPr/>
        </p:nvPicPr>
        <p:blipFill>
          <a:blip r:embed="rId3">
            <a:alphaModFix/>
          </a:blip>
          <a:stretch>
            <a:fillRect/>
          </a:stretch>
        </p:blipFill>
        <p:spPr>
          <a:xfrm>
            <a:off x="4572000" y="1339025"/>
            <a:ext cx="4572000" cy="1447800"/>
          </a:xfrm>
          <a:prstGeom prst="rect">
            <a:avLst/>
          </a:prstGeom>
          <a:noFill/>
          <a:ln>
            <a:noFill/>
          </a:ln>
        </p:spPr>
      </p:pic>
      <p:sp>
        <p:nvSpPr>
          <p:cNvPr id="156" name="Shape 1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Rushed Type</a:t>
            </a:r>
          </a:p>
        </p:txBody>
      </p:sp>
      <p:sp>
        <p:nvSpPr>
          <p:cNvPr id="162" name="Shape 16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Rushed[T] is the result of read operations on ADT with policy LatencyBound(x). It is  a sum type with one variant per consistency level available to the </a:t>
            </a:r>
            <a:r>
              <a:rPr lang="en"/>
              <a:t>implementation</a:t>
            </a:r>
            <a:r>
              <a:rPr lang="en"/>
              <a:t> of LatencyBound.</a:t>
            </a:r>
          </a:p>
        </p:txBody>
      </p:sp>
      <p:sp>
        <p:nvSpPr>
          <p:cNvPr id="163" name="Shape 1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Example</a:t>
            </a:r>
          </a:p>
        </p:txBody>
      </p:sp>
      <p:sp>
        <p:nvSpPr>
          <p:cNvPr id="169" name="Shape 169"/>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7-03-24 at 9.45.00 PM.png" id="170" name="Shape 170"/>
          <p:cNvPicPr preferRelativeResize="0"/>
          <p:nvPr/>
        </p:nvPicPr>
        <p:blipFill>
          <a:blip r:embed="rId3">
            <a:alphaModFix/>
          </a:blip>
          <a:stretch>
            <a:fillRect/>
          </a:stretch>
        </p:blipFill>
        <p:spPr>
          <a:xfrm>
            <a:off x="384700" y="1485900"/>
            <a:ext cx="6229350" cy="2171700"/>
          </a:xfrm>
          <a:prstGeom prst="rect">
            <a:avLst/>
          </a:prstGeom>
          <a:noFill/>
          <a:ln>
            <a:noFill/>
          </a:ln>
        </p:spPr>
      </p:pic>
      <p:sp>
        <p:nvSpPr>
          <p:cNvPr id="171" name="Shape 17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Interval Type</a:t>
            </a:r>
          </a:p>
        </p:txBody>
      </p:sp>
      <p:sp>
        <p:nvSpPr>
          <p:cNvPr id="177" name="Shape 17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Result of read operation of ErrorTolerance(x%)</a:t>
            </a:r>
          </a:p>
          <a:p>
            <a:pPr indent="-228600" lvl="0" marL="457200">
              <a:spcBef>
                <a:spcPts val="0"/>
              </a:spcBef>
            </a:pPr>
            <a:r>
              <a:rPr lang="en"/>
              <a:t>Can return any value within the error interval.</a:t>
            </a:r>
          </a:p>
        </p:txBody>
      </p:sp>
      <p:sp>
        <p:nvSpPr>
          <p:cNvPr id="178" name="Shape 17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Enforcing Consistency Policies</a:t>
            </a:r>
          </a:p>
        </p:txBody>
      </p:sp>
      <p:sp>
        <p:nvSpPr>
          <p:cNvPr id="184" name="Shape 18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Static consistent policies are enforced by the underlying storage systems.</a:t>
            </a:r>
          </a:p>
          <a:p>
            <a:pPr lvl="0" rtl="0">
              <a:spcBef>
                <a:spcPts val="0"/>
              </a:spcBef>
              <a:buNone/>
            </a:pPr>
            <a:r>
              <a:t/>
            </a:r>
            <a:endParaRPr/>
          </a:p>
          <a:p>
            <a:pPr indent="-228600" lvl="0" marL="457200" rtl="0">
              <a:spcBef>
                <a:spcPts val="0"/>
              </a:spcBef>
            </a:pPr>
            <a:r>
              <a:rPr lang="en"/>
              <a:t>Dynamic policies each require a new runtime mechanism to enforce them: parallel operations with latency monitoring for latency bound and </a:t>
            </a:r>
            <a:r>
              <a:rPr lang="en"/>
              <a:t>reusable</a:t>
            </a:r>
            <a:r>
              <a:rPr lang="en"/>
              <a:t> reservation for error tolerance.</a:t>
            </a:r>
          </a:p>
        </p:txBody>
      </p:sp>
      <p:sp>
        <p:nvSpPr>
          <p:cNvPr id="185" name="Shape 1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Latency bound</a:t>
            </a:r>
          </a:p>
        </p:txBody>
      </p:sp>
      <p:sp>
        <p:nvSpPr>
          <p:cNvPr id="191" name="Shape 19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Issues read request at different consistency levels in parallel</a:t>
            </a:r>
          </a:p>
          <a:p>
            <a:pPr indent="-228600" lvl="0" marL="457200" rtl="0">
              <a:spcBef>
                <a:spcPts val="0"/>
              </a:spcBef>
            </a:pPr>
            <a:r>
              <a:rPr lang="en"/>
              <a:t>Composes the parallel operations and returns a result either when the strongest operations returns or with the strongest available at the specified time limit</a:t>
            </a:r>
          </a:p>
          <a:p>
            <a:pPr indent="-228600" lvl="0" marL="457200">
              <a:spcBef>
                <a:spcPts val="0"/>
              </a:spcBef>
            </a:pPr>
            <a:r>
              <a:rPr lang="en"/>
              <a:t>If no response available at the time limit, it waits for the first to return.</a:t>
            </a:r>
          </a:p>
        </p:txBody>
      </p:sp>
      <p:sp>
        <p:nvSpPr>
          <p:cNvPr id="192" name="Shape 1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Monitors</a:t>
            </a:r>
          </a:p>
        </p:txBody>
      </p:sp>
      <p:sp>
        <p:nvSpPr>
          <p:cNvPr id="198" name="Shape 19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Introduce monitor to each client.</a:t>
            </a:r>
          </a:p>
          <a:p>
            <a:pPr indent="-228600" lvl="0" marL="457200" rtl="0">
              <a:spcBef>
                <a:spcPts val="0"/>
              </a:spcBef>
            </a:pPr>
            <a:r>
              <a:rPr lang="en"/>
              <a:t>Systems monitor and predict the latency of different consistency level</a:t>
            </a:r>
          </a:p>
          <a:p>
            <a:pPr indent="-228600" lvl="0" marL="457200">
              <a:spcBef>
                <a:spcPts val="0"/>
              </a:spcBef>
            </a:pPr>
            <a:r>
              <a:rPr lang="en"/>
              <a:t>System adjust request’s consistency level accordingly</a:t>
            </a:r>
          </a:p>
          <a:p>
            <a:pPr lvl="0">
              <a:spcBef>
                <a:spcPts val="0"/>
              </a:spcBef>
              <a:buNone/>
            </a:pPr>
            <a:r>
              <a:t/>
            </a:r>
            <a:endParaRPr/>
          </a:p>
        </p:txBody>
      </p:sp>
      <p:sp>
        <p:nvSpPr>
          <p:cNvPr id="199" name="Shape 1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ctrTitle"/>
          </p:nvPr>
        </p:nvSpPr>
        <p:spPr>
          <a:xfrm>
            <a:off x="508600" y="1240800"/>
            <a:ext cx="7893000" cy="1853700"/>
          </a:xfrm>
          <a:prstGeom prst="rect">
            <a:avLst/>
          </a:prstGeom>
        </p:spPr>
        <p:txBody>
          <a:bodyPr anchorCtr="0" anchor="b" bIns="91425" lIns="91425" rIns="91425" tIns="91425">
            <a:noAutofit/>
          </a:bodyPr>
          <a:lstStyle/>
          <a:p>
            <a:pPr lvl="0" rtl="0">
              <a:spcBef>
                <a:spcPts val="0"/>
              </a:spcBef>
              <a:buNone/>
            </a:pPr>
            <a:r>
              <a:rPr lang="en"/>
              <a:t>Disciplined Inconsistency with Consistency Types</a:t>
            </a:r>
          </a:p>
          <a:p>
            <a:pPr lvl="0" rtl="0">
              <a:spcBef>
                <a:spcPts val="0"/>
              </a:spcBef>
              <a:buNone/>
            </a:pPr>
            <a:r>
              <a:rPr lang="en" sz="2400"/>
              <a:t>Brandon Holt, James Bronholt, Irene Zhang, Mark Oskin and Luis Ceze </a:t>
            </a:r>
          </a:p>
        </p:txBody>
      </p:sp>
      <p:sp>
        <p:nvSpPr>
          <p:cNvPr id="74" name="Shape 74"/>
          <p:cNvSpPr txBox="1"/>
          <p:nvPr>
            <p:ph idx="1" type="subTitle"/>
          </p:nvPr>
        </p:nvSpPr>
        <p:spPr>
          <a:xfrm>
            <a:off x="311700" y="3366650"/>
            <a:ext cx="8520600" cy="792600"/>
          </a:xfrm>
          <a:prstGeom prst="rect">
            <a:avLst/>
          </a:prstGeom>
        </p:spPr>
        <p:txBody>
          <a:bodyPr anchorCtr="0" anchor="t" bIns="91425" lIns="91425" rIns="91425" tIns="91425">
            <a:noAutofit/>
          </a:bodyPr>
          <a:lstStyle/>
          <a:p>
            <a:pPr lvl="0" rtl="0">
              <a:spcBef>
                <a:spcPts val="0"/>
              </a:spcBef>
              <a:buNone/>
            </a:pPr>
            <a:r>
              <a:rPr lang="en">
                <a:solidFill>
                  <a:schemeClr val="accent2"/>
                </a:solidFill>
              </a:rPr>
              <a:t>Presented by Xin Wei</a:t>
            </a:r>
          </a:p>
        </p:txBody>
      </p:sp>
      <p:sp>
        <p:nvSpPr>
          <p:cNvPr id="75" name="Shape 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Error Bounds</a:t>
            </a:r>
          </a:p>
        </p:txBody>
      </p:sp>
      <p:sp>
        <p:nvSpPr>
          <p:cNvPr id="205" name="Shape 20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The idea is to set aside a pool of permissions to perform certain update operations (we call them </a:t>
            </a:r>
            <a:r>
              <a:rPr i="1" lang="en"/>
              <a:t>reservations</a:t>
            </a:r>
            <a:r>
              <a:rPr lang="en"/>
              <a:t> or </a:t>
            </a:r>
            <a:r>
              <a:rPr i="1" lang="en"/>
              <a:t>tokens</a:t>
            </a:r>
            <a:r>
              <a:rPr lang="en"/>
              <a:t>).</a:t>
            </a:r>
          </a:p>
          <a:p>
            <a:pPr lvl="0">
              <a:spcBef>
                <a:spcPts val="0"/>
              </a:spcBef>
              <a:buNone/>
            </a:pPr>
            <a:r>
              <a:rPr lang="en"/>
              <a:t>Tokens can be produced lazily if there are enough around already.</a:t>
            </a:r>
          </a:p>
          <a:p>
            <a:pPr lvl="0">
              <a:spcBef>
                <a:spcPts val="0"/>
              </a:spcBef>
              <a:buNone/>
            </a:pPr>
            <a:r>
              <a:rPr lang="en"/>
              <a:t>They can be distributed among replicas.</a:t>
            </a:r>
          </a:p>
          <a:p>
            <a:pPr lvl="0">
              <a:spcBef>
                <a:spcPts val="0"/>
              </a:spcBef>
              <a:buNone/>
            </a:pPr>
            <a:r>
              <a:rPr lang="en"/>
              <a:t>This means that replicas can perform updates without coordinating with other replicas</a:t>
            </a:r>
          </a:p>
        </p:txBody>
      </p:sp>
      <p:sp>
        <p:nvSpPr>
          <p:cNvPr id="206" name="Shape 2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Reservation Server</a:t>
            </a:r>
          </a:p>
        </p:txBody>
      </p:sp>
      <p:sp>
        <p:nvSpPr>
          <p:cNvPr id="212" name="Shape 21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Client requests requesting tokens are routed to reservation servers.</a:t>
            </a:r>
          </a:p>
          <a:p>
            <a:pPr indent="-228600" lvl="0" marL="457200" rtl="0">
              <a:spcBef>
                <a:spcPts val="0"/>
              </a:spcBef>
            </a:pPr>
            <a:r>
              <a:rPr lang="en"/>
              <a:t>The server forward request to datastore when permitted.</a:t>
            </a:r>
          </a:p>
          <a:p>
            <a:pPr indent="-228600" lvl="0" marL="457200" rtl="0">
              <a:spcBef>
                <a:spcPts val="0"/>
              </a:spcBef>
            </a:pPr>
            <a:r>
              <a:rPr lang="en"/>
              <a:t>Reservation server only keep the transient state</a:t>
            </a:r>
          </a:p>
          <a:p>
            <a:pPr indent="-228600" lvl="0" marL="457200">
              <a:spcBef>
                <a:spcPts val="0"/>
              </a:spcBef>
            </a:pPr>
            <a:r>
              <a:rPr lang="en"/>
              <a:t>Synchronize with other replicas when tokens are </a:t>
            </a:r>
            <a:r>
              <a:rPr lang="en"/>
              <a:t>exhausted</a:t>
            </a:r>
          </a:p>
        </p:txBody>
      </p:sp>
      <p:sp>
        <p:nvSpPr>
          <p:cNvPr id="213" name="Shape 2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7-03-25 at 1.07.48 AM.png" id="220" name="Shape 220"/>
          <p:cNvPicPr preferRelativeResize="0"/>
          <p:nvPr/>
        </p:nvPicPr>
        <p:blipFill>
          <a:blip r:embed="rId3">
            <a:alphaModFix/>
          </a:blip>
          <a:stretch>
            <a:fillRect/>
          </a:stretch>
        </p:blipFill>
        <p:spPr>
          <a:xfrm>
            <a:off x="623781" y="-77550"/>
            <a:ext cx="7637988" cy="5143500"/>
          </a:xfrm>
          <a:prstGeom prst="rect">
            <a:avLst/>
          </a:prstGeom>
          <a:noFill/>
          <a:ln>
            <a:noFill/>
          </a:ln>
        </p:spPr>
      </p:pic>
      <p:sp>
        <p:nvSpPr>
          <p:cNvPr id="221" name="Shape 2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Experiments and Evaluation</a:t>
            </a:r>
          </a:p>
        </p:txBody>
      </p:sp>
      <p:sp>
        <p:nvSpPr>
          <p:cNvPr id="227" name="Shape 22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228" name="Shape 2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descr="Screen Shot 2017-03-25 at 3.12.44 PM.png" id="229" name="Shape 229"/>
          <p:cNvPicPr preferRelativeResize="0"/>
          <p:nvPr/>
        </p:nvPicPr>
        <p:blipFill>
          <a:blip r:embed="rId3">
            <a:alphaModFix/>
          </a:blip>
          <a:stretch>
            <a:fillRect/>
          </a:stretch>
        </p:blipFill>
        <p:spPr>
          <a:xfrm>
            <a:off x="0" y="1086783"/>
            <a:ext cx="9144001" cy="33093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Ticket Service</a:t>
            </a:r>
          </a:p>
        </p:txBody>
      </p:sp>
      <p:sp>
        <p:nvSpPr>
          <p:cNvPr id="235" name="Shape 23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descr="Screen Shot 2017-03-25 at 3.48.08 PM.png" id="237" name="Shape 237"/>
          <p:cNvPicPr preferRelativeResize="0"/>
          <p:nvPr/>
        </p:nvPicPr>
        <p:blipFill>
          <a:blip r:embed="rId3">
            <a:alphaModFix/>
          </a:blip>
          <a:stretch>
            <a:fillRect/>
          </a:stretch>
        </p:blipFill>
        <p:spPr>
          <a:xfrm>
            <a:off x="0" y="1417807"/>
            <a:ext cx="9143998" cy="15937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43" name="Shape 24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244" name="Shape 2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descr="Screen Shot 2017-03-25 at 3.49.02 PM.png" id="245" name="Shape 245"/>
          <p:cNvPicPr preferRelativeResize="0"/>
          <p:nvPr/>
        </p:nvPicPr>
        <p:blipFill>
          <a:blip r:embed="rId3">
            <a:alphaModFix/>
          </a:blip>
          <a:stretch>
            <a:fillRect/>
          </a:stretch>
        </p:blipFill>
        <p:spPr>
          <a:xfrm>
            <a:off x="916029" y="0"/>
            <a:ext cx="7311940" cy="5143499"/>
          </a:xfrm>
          <a:prstGeom prst="rect">
            <a:avLst/>
          </a:prstGeom>
          <a:noFill/>
          <a:ln>
            <a:noFill/>
          </a:ln>
        </p:spPr>
      </p:pic>
      <p:sp>
        <p:nvSpPr>
          <p:cNvPr id="246" name="Shape 246"/>
          <p:cNvSpPr/>
          <p:nvPr/>
        </p:nvSpPr>
        <p:spPr>
          <a:xfrm>
            <a:off x="1853750" y="496075"/>
            <a:ext cx="274200" cy="16449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7" name="Shape 247"/>
          <p:cNvSpPr/>
          <p:nvPr/>
        </p:nvSpPr>
        <p:spPr>
          <a:xfrm>
            <a:off x="3080875" y="874650"/>
            <a:ext cx="352500" cy="15795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8" name="Shape 248"/>
          <p:cNvSpPr/>
          <p:nvPr/>
        </p:nvSpPr>
        <p:spPr>
          <a:xfrm>
            <a:off x="4360225" y="691900"/>
            <a:ext cx="222000" cy="13707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9" name="Shape 249"/>
          <p:cNvSpPr/>
          <p:nvPr/>
        </p:nvSpPr>
        <p:spPr>
          <a:xfrm>
            <a:off x="5665675" y="704950"/>
            <a:ext cx="222000" cy="12270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0" name="Shape 250"/>
          <p:cNvSpPr/>
          <p:nvPr/>
        </p:nvSpPr>
        <p:spPr>
          <a:xfrm>
            <a:off x="6892800" y="796325"/>
            <a:ext cx="352500" cy="10836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56" name="Shape 25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descr="Screen Shot 2017-03-25 at 3.49.43 PM.png" id="258" name="Shape 258"/>
          <p:cNvPicPr preferRelativeResize="0"/>
          <p:nvPr/>
        </p:nvPicPr>
        <p:blipFill>
          <a:blip r:embed="rId3">
            <a:alphaModFix/>
          </a:blip>
          <a:stretch>
            <a:fillRect/>
          </a:stretch>
        </p:blipFill>
        <p:spPr>
          <a:xfrm>
            <a:off x="0" y="488649"/>
            <a:ext cx="9143998" cy="416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Take away</a:t>
            </a:r>
          </a:p>
        </p:txBody>
      </p:sp>
      <p:sp>
        <p:nvSpPr>
          <p:cNvPr id="264" name="Shape 26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solidFill>
                  <a:srgbClr val="222222"/>
                </a:solidFill>
                <a:highlight>
                  <a:srgbClr val="FFFFFF"/>
                </a:highlight>
              </a:rPr>
              <a:t>“All problems in computer science can be solved by another level of </a:t>
            </a:r>
            <a:r>
              <a:rPr lang="en">
                <a:solidFill>
                  <a:srgbClr val="000000"/>
                </a:solidFill>
                <a:highlight>
                  <a:srgbClr val="FFFFFF"/>
                </a:highlight>
              </a:rPr>
              <a:t>indirection</a:t>
            </a:r>
            <a:r>
              <a:rPr lang="en">
                <a:solidFill>
                  <a:srgbClr val="222222"/>
                </a:solidFill>
                <a:highlight>
                  <a:srgbClr val="FFFFFF"/>
                </a:highlight>
              </a:rPr>
              <a:t>.</a:t>
            </a:r>
            <a:r>
              <a:rPr lang="en"/>
              <a:t> “</a:t>
            </a:r>
          </a:p>
          <a:p>
            <a:pPr indent="457200" lvl="0" marL="4572000" rtl="0">
              <a:spcBef>
                <a:spcPts val="0"/>
              </a:spcBef>
              <a:buNone/>
            </a:pPr>
            <a:r>
              <a:rPr lang="en"/>
              <a:t>--David Wheeler</a:t>
            </a:r>
          </a:p>
          <a:p>
            <a:pPr indent="-228600" lvl="0" marL="457200">
              <a:spcBef>
                <a:spcPts val="0"/>
              </a:spcBef>
            </a:pPr>
            <a:r>
              <a:rPr lang="en"/>
              <a:t>However, configuring monitors and reservation servers might be more challenging than old approaches.</a:t>
            </a:r>
          </a:p>
        </p:txBody>
      </p:sp>
      <p:sp>
        <p:nvSpPr>
          <p:cNvPr id="265" name="Shape 26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ctrTitle"/>
          </p:nvPr>
        </p:nvSpPr>
        <p:spPr>
          <a:xfrm>
            <a:off x="625500" y="930625"/>
            <a:ext cx="7893000" cy="1853700"/>
          </a:xfrm>
          <a:prstGeom prst="rect">
            <a:avLst/>
          </a:prstGeom>
        </p:spPr>
        <p:txBody>
          <a:bodyPr anchorCtr="0" anchor="b" bIns="91425" lIns="91425" rIns="91425" tIns="91425">
            <a:noAutofit/>
          </a:bodyPr>
          <a:lstStyle/>
          <a:p>
            <a:pPr lvl="0" rtl="0">
              <a:spcBef>
                <a:spcPts val="0"/>
              </a:spcBef>
              <a:buNone/>
            </a:pPr>
            <a:r>
              <a:rPr lang="en"/>
              <a:t>Towards Weakly Consistent Local Storage Systems</a:t>
            </a:r>
          </a:p>
        </p:txBody>
      </p:sp>
      <p:sp>
        <p:nvSpPr>
          <p:cNvPr id="271" name="Shape 271"/>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rtl="0">
              <a:spcBef>
                <a:spcPts val="0"/>
              </a:spcBef>
              <a:buNone/>
            </a:pPr>
            <a:r>
              <a:rPr lang="en"/>
              <a:t>By Guoqiao Li</a:t>
            </a:r>
          </a:p>
        </p:txBody>
      </p:sp>
      <p:sp>
        <p:nvSpPr>
          <p:cNvPr id="272" name="Shape 27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Motivation</a:t>
            </a:r>
          </a:p>
        </p:txBody>
      </p:sp>
      <p:sp>
        <p:nvSpPr>
          <p:cNvPr id="278" name="Shape 27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Data across many different social media</a:t>
            </a:r>
          </a:p>
          <a:p>
            <a:pPr indent="-228600" lvl="0" marL="457200" rtl="0">
              <a:spcBef>
                <a:spcPts val="0"/>
              </a:spcBef>
              <a:buChar char="-"/>
            </a:pPr>
            <a:r>
              <a:rPr lang="en"/>
              <a:t>Different latency and throughput</a:t>
            </a:r>
          </a:p>
          <a:p>
            <a:pPr indent="-228600" lvl="0" marL="457200" rtl="0">
              <a:spcBef>
                <a:spcPts val="0"/>
              </a:spcBef>
              <a:buChar char="-"/>
            </a:pPr>
            <a:r>
              <a:rPr lang="en"/>
              <a:t>Older version in Log-structured design </a:t>
            </a:r>
          </a:p>
          <a:p>
            <a:pPr indent="-228600" lvl="0" marL="457200" rtl="0">
              <a:spcBef>
                <a:spcPts val="0"/>
              </a:spcBef>
              <a:buChar char="-"/>
            </a:pPr>
            <a:r>
              <a:rPr lang="en"/>
              <a:t>Tradeoff between performance and consistency</a:t>
            </a:r>
          </a:p>
        </p:txBody>
      </p:sp>
      <p:sp>
        <p:nvSpPr>
          <p:cNvPr id="279" name="Shape 27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185250"/>
            <a:ext cx="8520600" cy="572700"/>
          </a:xfrm>
          <a:prstGeom prst="rect">
            <a:avLst/>
          </a:prstGeom>
        </p:spPr>
        <p:txBody>
          <a:bodyPr anchorCtr="0" anchor="t" bIns="91425" lIns="91425" rIns="91425" tIns="91425">
            <a:noAutofit/>
          </a:bodyPr>
          <a:lstStyle/>
          <a:p>
            <a:pPr lvl="0">
              <a:spcBef>
                <a:spcPts val="0"/>
              </a:spcBef>
              <a:buNone/>
            </a:pPr>
            <a:r>
              <a:rPr lang="en"/>
              <a:t>Background: Consistency types</a:t>
            </a:r>
          </a:p>
        </p:txBody>
      </p:sp>
      <p:sp>
        <p:nvSpPr>
          <p:cNvPr id="81" name="Shape 81"/>
          <p:cNvSpPr txBox="1"/>
          <p:nvPr>
            <p:ph idx="1" type="body"/>
          </p:nvPr>
        </p:nvSpPr>
        <p:spPr>
          <a:xfrm>
            <a:off x="207775" y="1173600"/>
            <a:ext cx="8520600" cy="3424500"/>
          </a:xfrm>
          <a:prstGeom prst="rect">
            <a:avLst/>
          </a:prstGeom>
        </p:spPr>
        <p:txBody>
          <a:bodyPr anchorCtr="0" anchor="t" bIns="91425" lIns="91425" rIns="91425" tIns="91425">
            <a:noAutofit/>
          </a:bodyPr>
          <a:lstStyle/>
          <a:p>
            <a:pPr lvl="0">
              <a:spcBef>
                <a:spcPts val="0"/>
              </a:spcBef>
              <a:buNone/>
            </a:pPr>
            <a:r>
              <a:rPr lang="en">
                <a:solidFill>
                  <a:schemeClr val="dk2"/>
                </a:solidFill>
              </a:rPr>
              <a:t>Strong Consistency</a:t>
            </a:r>
          </a:p>
          <a:p>
            <a:pPr lvl="0" rtl="0">
              <a:spcBef>
                <a:spcPts val="0"/>
              </a:spcBef>
              <a:buNone/>
            </a:pPr>
            <a:r>
              <a:rPr lang="en">
                <a:solidFill>
                  <a:schemeClr val="dk2"/>
                </a:solidFill>
              </a:rPr>
              <a:t>Weak Consistency</a:t>
            </a:r>
          </a:p>
          <a:p>
            <a:pPr lvl="0" rtl="0">
              <a:spcBef>
                <a:spcPts val="0"/>
              </a:spcBef>
              <a:buNone/>
            </a:pPr>
            <a:r>
              <a:rPr lang="en">
                <a:solidFill>
                  <a:schemeClr val="dk2"/>
                </a:solidFill>
              </a:rPr>
              <a:t>Eventual Consistency</a:t>
            </a:r>
          </a:p>
        </p:txBody>
      </p:sp>
      <p:sp>
        <p:nvSpPr>
          <p:cNvPr id="82" name="Shape 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Some facts</a:t>
            </a:r>
          </a:p>
        </p:txBody>
      </p:sp>
      <p:sp>
        <p:nvSpPr>
          <p:cNvPr id="285" name="Shape 28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a:spcBef>
                <a:spcPts val="0"/>
              </a:spcBef>
              <a:buChar char="-"/>
            </a:pPr>
            <a:r>
              <a:rPr lang="en"/>
              <a:t>Performance/Consistency </a:t>
            </a:r>
            <a:r>
              <a:rPr lang="en"/>
              <a:t>Trade-off</a:t>
            </a:r>
          </a:p>
        </p:txBody>
      </p:sp>
      <p:pic>
        <p:nvPicPr>
          <p:cNvPr id="286" name="Shape 286"/>
          <p:cNvPicPr preferRelativeResize="0"/>
          <p:nvPr/>
        </p:nvPicPr>
        <p:blipFill>
          <a:blip r:embed="rId3">
            <a:alphaModFix/>
          </a:blip>
          <a:stretch>
            <a:fillRect/>
          </a:stretch>
        </p:blipFill>
        <p:spPr>
          <a:xfrm>
            <a:off x="748850" y="1923375"/>
            <a:ext cx="4808549" cy="2645325"/>
          </a:xfrm>
          <a:prstGeom prst="rect">
            <a:avLst/>
          </a:prstGeom>
          <a:noFill/>
          <a:ln>
            <a:noFill/>
          </a:ln>
        </p:spPr>
      </p:pic>
      <p:sp>
        <p:nvSpPr>
          <p:cNvPr id="287" name="Shape 287"/>
          <p:cNvSpPr txBox="1"/>
          <p:nvPr/>
        </p:nvSpPr>
        <p:spPr>
          <a:xfrm>
            <a:off x="6010050" y="1930100"/>
            <a:ext cx="2977200" cy="2645400"/>
          </a:xfrm>
          <a:prstGeom prst="rect">
            <a:avLst/>
          </a:prstGeom>
          <a:no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800">
                <a:solidFill>
                  <a:srgbClr val="FFFFFF"/>
                </a:solidFill>
              </a:rPr>
              <a:t>Why faster read for stale data. </a:t>
            </a:r>
          </a:p>
          <a:p>
            <a:pPr lvl="0">
              <a:spcBef>
                <a:spcPts val="0"/>
              </a:spcBef>
              <a:buNone/>
            </a:pPr>
            <a:r>
              <a:t/>
            </a:r>
            <a:endParaRPr sz="1800">
              <a:solidFill>
                <a:srgbClr val="FFFFFF"/>
              </a:solidFill>
            </a:endParaRPr>
          </a:p>
        </p:txBody>
      </p:sp>
      <p:sp>
        <p:nvSpPr>
          <p:cNvPr id="288" name="Shape 28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Why Stale Data is faster</a:t>
            </a:r>
          </a:p>
        </p:txBody>
      </p:sp>
      <p:sp>
        <p:nvSpPr>
          <p:cNvPr id="294" name="Shape 29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Font typeface="Calibri"/>
              <a:buChar char="-"/>
            </a:pPr>
            <a:r>
              <a:rPr lang="en">
                <a:latin typeface="Calibri"/>
                <a:ea typeface="Calibri"/>
                <a:cs typeface="Calibri"/>
                <a:sym typeface="Calibri"/>
              </a:rPr>
              <a:t>Single-disk log-structured stores</a:t>
            </a:r>
          </a:p>
          <a:p>
            <a:pPr indent="-228600" lvl="0" marL="457200" rtl="0">
              <a:spcBef>
                <a:spcPts val="0"/>
              </a:spcBef>
              <a:buFont typeface="Calibri"/>
              <a:buChar char="-"/>
            </a:pPr>
            <a:r>
              <a:rPr lang="en">
                <a:latin typeface="Calibri"/>
                <a:ea typeface="Calibri"/>
                <a:cs typeface="Calibri"/>
                <a:sym typeface="Calibri"/>
              </a:rPr>
              <a:t>SSD FTLs(Flash Translation layers)</a:t>
            </a:r>
          </a:p>
          <a:p>
            <a:pPr indent="-228600" lvl="0" marL="457200" rtl="0">
              <a:spcBef>
                <a:spcPts val="0"/>
              </a:spcBef>
              <a:buFont typeface="Calibri"/>
              <a:buChar char="-"/>
            </a:pPr>
            <a:r>
              <a:rPr lang="en">
                <a:latin typeface="Calibri"/>
                <a:ea typeface="Calibri"/>
                <a:cs typeface="Calibri"/>
                <a:sym typeface="Calibri"/>
              </a:rPr>
              <a:t>Log Structured arrays</a:t>
            </a:r>
          </a:p>
          <a:p>
            <a:pPr indent="-228600" lvl="0" marL="457200" rtl="0">
              <a:spcBef>
                <a:spcPts val="0"/>
              </a:spcBef>
              <a:buFont typeface="Calibri"/>
              <a:buChar char="-"/>
            </a:pPr>
            <a:r>
              <a:rPr lang="en">
                <a:latin typeface="Calibri"/>
                <a:ea typeface="Calibri"/>
                <a:cs typeface="Calibri"/>
                <a:sym typeface="Calibri"/>
              </a:rPr>
              <a:t>Durable write caches that are fast for write but slow for read</a:t>
            </a:r>
          </a:p>
          <a:p>
            <a:pPr indent="-228600" lvl="0" marL="457200" rtl="0">
              <a:lnSpc>
                <a:spcPct val="100000"/>
              </a:lnSpc>
              <a:spcBef>
                <a:spcPts val="0"/>
              </a:spcBef>
              <a:spcAft>
                <a:spcPts val="0"/>
              </a:spcAft>
              <a:buFont typeface="Calibri"/>
              <a:buChar char="-"/>
            </a:pPr>
            <a:r>
              <a:rPr lang="en">
                <a:latin typeface="Calibri"/>
                <a:ea typeface="Calibri"/>
                <a:cs typeface="Calibri"/>
                <a:sym typeface="Calibri"/>
              </a:rPr>
              <a:t>Deduplicated system with read caches</a:t>
            </a:r>
          </a:p>
        </p:txBody>
      </p:sp>
      <p:sp>
        <p:nvSpPr>
          <p:cNvPr id="295" name="Shape 2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Single-disk log-structured stores</a:t>
            </a:r>
          </a:p>
        </p:txBody>
      </p:sp>
      <p:sp>
        <p:nvSpPr>
          <p:cNvPr id="301" name="Shape 30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Extract sequential write bandwidth from hard disks by logging all updates</a:t>
            </a:r>
          </a:p>
          <a:p>
            <a:pPr indent="-228600" lvl="0" marL="457200" rtl="0">
              <a:spcBef>
                <a:spcPts val="0"/>
              </a:spcBef>
              <a:buChar char="-"/>
            </a:pPr>
            <a:r>
              <a:rPr lang="en"/>
              <a:t>Result in the existence of stale versions</a:t>
            </a:r>
          </a:p>
          <a:p>
            <a:pPr indent="-228600" lvl="0" marL="457200">
              <a:spcBef>
                <a:spcPts val="0"/>
              </a:spcBef>
              <a:buChar char="-"/>
            </a:pPr>
            <a:r>
              <a:rPr lang="en"/>
              <a:t>Faster if closer to the disk arm than the latest version</a:t>
            </a:r>
          </a:p>
        </p:txBody>
      </p:sp>
      <p:sp>
        <p:nvSpPr>
          <p:cNvPr id="302" name="Shape 30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SSD FTLs</a:t>
            </a:r>
          </a:p>
        </p:txBody>
      </p:sp>
      <p:sp>
        <p:nvSpPr>
          <p:cNvPr id="308" name="Shape 30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Act as collections of small log-structured stores</a:t>
            </a:r>
          </a:p>
          <a:p>
            <a:pPr indent="-228600" lvl="0" marL="457200" rtl="0">
              <a:spcBef>
                <a:spcPts val="0"/>
              </a:spcBef>
              <a:buChar char="-"/>
            </a:pPr>
            <a:r>
              <a:rPr lang="en"/>
              <a:t>Erase block are erased or reset together during garbage collection</a:t>
            </a:r>
          </a:p>
          <a:p>
            <a:pPr indent="-228600" lvl="0" marL="457200">
              <a:spcBef>
                <a:spcPts val="0"/>
              </a:spcBef>
              <a:buChar char="-"/>
            </a:pPr>
            <a:r>
              <a:rPr lang="en"/>
              <a:t>Faster to access if the erase block is undergoing compaction or GC</a:t>
            </a:r>
          </a:p>
        </p:txBody>
      </p:sp>
      <p:sp>
        <p:nvSpPr>
          <p:cNvPr id="309" name="Shape 30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Log structured Arrays</a:t>
            </a:r>
          </a:p>
        </p:txBody>
      </p:sp>
      <p:sp>
        <p:nvSpPr>
          <p:cNvPr id="315" name="Shape 31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Storaged array with a chained log</a:t>
            </a:r>
          </a:p>
          <a:p>
            <a:pPr indent="-228600" lvl="0" marL="457200" rtl="0">
              <a:spcBef>
                <a:spcPts val="0"/>
              </a:spcBef>
              <a:buChar char="-"/>
            </a:pPr>
            <a:r>
              <a:rPr lang="en"/>
              <a:t>Write in the tail drive of log</a:t>
            </a:r>
          </a:p>
          <a:p>
            <a:pPr indent="-228600" lvl="0" marL="457200">
              <a:spcBef>
                <a:spcPts val="0"/>
              </a:spcBef>
              <a:buChar char="-"/>
            </a:pPr>
            <a:r>
              <a:rPr lang="en"/>
              <a:t>Read is faster when read from body of the log</a:t>
            </a:r>
          </a:p>
        </p:txBody>
      </p:sp>
      <p:sp>
        <p:nvSpPr>
          <p:cNvPr id="316" name="Shape 3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Deduplicate systems</a:t>
            </a:r>
          </a:p>
        </p:txBody>
      </p:sp>
      <p:sp>
        <p:nvSpPr>
          <p:cNvPr id="322" name="Shape 3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323" name="Shape 323"/>
          <p:cNvPicPr preferRelativeResize="0"/>
          <p:nvPr/>
        </p:nvPicPr>
        <p:blipFill>
          <a:blip r:embed="rId3">
            <a:alphaModFix/>
          </a:blip>
          <a:stretch>
            <a:fillRect/>
          </a:stretch>
        </p:blipFill>
        <p:spPr>
          <a:xfrm>
            <a:off x="4257124" y="624200"/>
            <a:ext cx="4886875" cy="4316950"/>
          </a:xfrm>
          <a:prstGeom prst="rect">
            <a:avLst/>
          </a:prstGeom>
          <a:noFill/>
          <a:ln>
            <a:noFill/>
          </a:ln>
        </p:spPr>
      </p:pic>
      <p:sp>
        <p:nvSpPr>
          <p:cNvPr id="324" name="Shape 324"/>
          <p:cNvSpPr txBox="1"/>
          <p:nvPr/>
        </p:nvSpPr>
        <p:spPr>
          <a:xfrm>
            <a:off x="311700" y="1385725"/>
            <a:ext cx="4020000" cy="2808900"/>
          </a:xfrm>
          <a:prstGeom prst="rect">
            <a:avLst/>
          </a:prstGeom>
          <a:noFill/>
          <a:ln>
            <a:noFill/>
          </a:ln>
        </p:spPr>
        <p:txBody>
          <a:bodyPr anchorCtr="0" anchor="t" bIns="91425" lIns="91425" rIns="91425" tIns="91425">
            <a:noAutofit/>
          </a:bodyPr>
          <a:lstStyle/>
          <a:p>
            <a:pPr lvl="0">
              <a:spcBef>
                <a:spcPts val="0"/>
              </a:spcBef>
              <a:buNone/>
            </a:pPr>
            <a:r>
              <a:rPr lang="en" sz="1800">
                <a:latin typeface="Calibri"/>
                <a:ea typeface="Calibri"/>
                <a:cs typeface="Calibri"/>
                <a:sym typeface="Calibri"/>
              </a:rPr>
              <a:t>Deduplicate Data: </a:t>
            </a:r>
          </a:p>
          <a:p>
            <a:pPr lvl="0">
              <a:spcBef>
                <a:spcPts val="0"/>
              </a:spcBef>
              <a:buNone/>
            </a:pPr>
            <a:r>
              <a:rPr lang="en" sz="1800">
                <a:solidFill>
                  <a:srgbClr val="222222"/>
                </a:solidFill>
                <a:highlight>
                  <a:srgbClr val="FFFFFF"/>
                </a:highlight>
                <a:latin typeface="Calibri"/>
                <a:ea typeface="Calibri"/>
                <a:cs typeface="Calibri"/>
                <a:sym typeface="Calibri"/>
              </a:rPr>
              <a:t>Data deduplication is a specialized data compression technique for eliminating duplicate copies of repeating data</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Goal</a:t>
            </a:r>
          </a:p>
        </p:txBody>
      </p:sp>
      <p:sp>
        <p:nvSpPr>
          <p:cNvPr id="330" name="Shape 33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rPr lang="en"/>
              <a:t>Speedup local storage systems using stale data</a:t>
            </a:r>
          </a:p>
        </p:txBody>
      </p:sp>
      <p:sp>
        <p:nvSpPr>
          <p:cNvPr id="331" name="Shape 3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Example: Pileus</a:t>
            </a:r>
          </a:p>
        </p:txBody>
      </p:sp>
      <p:sp>
        <p:nvSpPr>
          <p:cNvPr id="337" name="Shape 33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Distributed storage service support weaker consistency guarantee</a:t>
            </a:r>
          </a:p>
          <a:p>
            <a:pPr indent="-228600" lvl="0" marL="457200" rtl="0">
              <a:spcBef>
                <a:spcPts val="0"/>
              </a:spcBef>
              <a:buChar char="-"/>
            </a:pPr>
            <a:r>
              <a:rPr lang="en"/>
              <a:t>A single primary server and multiple backup server</a:t>
            </a:r>
          </a:p>
          <a:p>
            <a:pPr indent="-228600" lvl="0" marL="457200" rtl="0">
              <a:spcBef>
                <a:spcPts val="0"/>
              </a:spcBef>
              <a:buChar char="-"/>
            </a:pPr>
            <a:r>
              <a:rPr lang="en"/>
              <a:t>Primary server send updates to backup server </a:t>
            </a:r>
          </a:p>
        </p:txBody>
      </p:sp>
      <p:sp>
        <p:nvSpPr>
          <p:cNvPr id="338" name="Shape 3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StaleStore</a:t>
            </a:r>
          </a:p>
        </p:txBody>
      </p:sp>
      <p:sp>
        <p:nvSpPr>
          <p:cNvPr id="344" name="Shape 34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Single-node storage system</a:t>
            </a:r>
          </a:p>
          <a:p>
            <a:pPr indent="-228600" lvl="0" marL="457200" rtl="0">
              <a:spcBef>
                <a:spcPts val="0"/>
              </a:spcBef>
              <a:buChar char="-"/>
            </a:pPr>
            <a:r>
              <a:rPr lang="en"/>
              <a:t>Maintain and serve multiple version</a:t>
            </a:r>
          </a:p>
          <a:p>
            <a:pPr indent="-228600" lvl="0" marL="457200" rtl="0">
              <a:spcBef>
                <a:spcPts val="0"/>
              </a:spcBef>
              <a:buChar char="-"/>
            </a:pPr>
            <a:r>
              <a:rPr lang="en"/>
              <a:t>Split between application and store</a:t>
            </a:r>
          </a:p>
          <a:p>
            <a:pPr indent="-228600" lvl="0" marL="457200" rtl="0">
              <a:spcBef>
                <a:spcPts val="0"/>
              </a:spcBef>
              <a:buChar char="-"/>
            </a:pPr>
            <a:r>
              <a:rPr lang="en"/>
              <a:t>Versions to timestamp</a:t>
            </a:r>
          </a:p>
        </p:txBody>
      </p:sp>
      <p:sp>
        <p:nvSpPr>
          <p:cNvPr id="345" name="Shape 3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API Characteristics</a:t>
            </a:r>
          </a:p>
        </p:txBody>
      </p:sp>
      <p:sp>
        <p:nvSpPr>
          <p:cNvPr id="351" name="Shape 35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Timestamp writes</a:t>
            </a:r>
          </a:p>
          <a:p>
            <a:pPr indent="-228600" lvl="0" marL="457200" rtl="0">
              <a:spcBef>
                <a:spcPts val="0"/>
              </a:spcBef>
              <a:buClr>
                <a:srgbClr val="000000"/>
              </a:buClr>
              <a:buChar char="-"/>
            </a:pPr>
            <a:r>
              <a:rPr lang="en">
                <a:solidFill>
                  <a:srgbClr val="000000"/>
                </a:solidFill>
              </a:rPr>
              <a:t>Snapshot reads</a:t>
            </a:r>
            <a:r>
              <a:rPr lang="en" sz="1100">
                <a:solidFill>
                  <a:srgbClr val="000000"/>
                </a:solidFill>
                <a:latin typeface="Arial"/>
                <a:ea typeface="Arial"/>
                <a:cs typeface="Arial"/>
                <a:sym typeface="Arial"/>
              </a:rPr>
              <a:t>					</a:t>
            </a:r>
          </a:p>
          <a:p>
            <a:pPr indent="-342900" lvl="1" marL="914400" rtl="0">
              <a:spcBef>
                <a:spcPts val="0"/>
              </a:spcBef>
              <a:buClr>
                <a:srgbClr val="000000"/>
              </a:buClr>
              <a:buSzPct val="100000"/>
              <a:buChar char="-"/>
            </a:pPr>
            <a:r>
              <a:rPr lang="en" sz="1800">
                <a:solidFill>
                  <a:srgbClr val="000000"/>
                </a:solidFill>
                <a:latin typeface="Arial"/>
                <a:ea typeface="Arial"/>
                <a:cs typeface="Arial"/>
                <a:sym typeface="Arial"/>
              </a:rPr>
              <a:t>Snapshot is a consistent view of the data store from the viewpoint of the storage at a particular timestamp. </a:t>
            </a:r>
          </a:p>
          <a:p>
            <a:pPr indent="-228600" lvl="0" marL="457200" rtl="0">
              <a:spcBef>
                <a:spcPts val="0"/>
              </a:spcBef>
              <a:buClr>
                <a:srgbClr val="000000"/>
              </a:buClr>
              <a:buChar char="-"/>
            </a:pPr>
            <a:r>
              <a:rPr lang="en">
                <a:solidFill>
                  <a:srgbClr val="000000"/>
                </a:solidFill>
              </a:rPr>
              <a:t>Cost estimation</a:t>
            </a:r>
          </a:p>
          <a:p>
            <a:pPr indent="-228600" lvl="0" marL="457200">
              <a:spcBef>
                <a:spcPts val="0"/>
              </a:spcBef>
              <a:buClr>
                <a:srgbClr val="000000"/>
              </a:buClr>
              <a:buChar char="-"/>
            </a:pPr>
            <a:r>
              <a:rPr lang="en">
                <a:solidFill>
                  <a:srgbClr val="000000"/>
                </a:solidFill>
              </a:rPr>
              <a:t>Version Exploration</a:t>
            </a:r>
          </a:p>
        </p:txBody>
      </p:sp>
      <p:sp>
        <p:nvSpPr>
          <p:cNvPr id="352" name="Shape 3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53" name="Shape 353"/>
          <p:cNvPicPr preferRelativeResize="0"/>
          <p:nvPr/>
        </p:nvPicPr>
        <p:blipFill>
          <a:blip r:embed="rId3">
            <a:alphaModFix/>
          </a:blip>
          <a:stretch>
            <a:fillRect/>
          </a:stretch>
        </p:blipFill>
        <p:spPr>
          <a:xfrm>
            <a:off x="550550" y="3235525"/>
            <a:ext cx="8281750" cy="1758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Motivation</a:t>
            </a:r>
          </a:p>
        </p:txBody>
      </p:sp>
      <p:sp>
        <p:nvSpPr>
          <p:cNvPr id="88" name="Shape 8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222222"/>
              </a:buClr>
            </a:pPr>
            <a:r>
              <a:rPr lang="en">
                <a:solidFill>
                  <a:srgbClr val="222222"/>
                </a:solidFill>
              </a:rPr>
              <a:t>Modern applications make tradeoff between consistency and performance</a:t>
            </a:r>
          </a:p>
          <a:p>
            <a:pPr indent="-228600" lvl="0" marL="457200" rtl="0">
              <a:spcBef>
                <a:spcPts val="0"/>
              </a:spcBef>
              <a:buClr>
                <a:srgbClr val="222222"/>
              </a:buClr>
            </a:pPr>
            <a:r>
              <a:rPr lang="en">
                <a:solidFill>
                  <a:srgbClr val="222222"/>
                </a:solidFill>
              </a:rPr>
              <a:t>Both double charging and keep the users waiting are bad</a:t>
            </a:r>
          </a:p>
          <a:p>
            <a:pPr indent="-228600" lvl="0" marL="457200">
              <a:spcBef>
                <a:spcPts val="0"/>
              </a:spcBef>
              <a:buClr>
                <a:srgbClr val="222222"/>
              </a:buClr>
            </a:pPr>
            <a:r>
              <a:rPr lang="en">
                <a:solidFill>
                  <a:srgbClr val="222222"/>
                </a:solidFill>
              </a:rPr>
              <a:t>Network Environment change rapidly: a black and blue dress can change the performance in the blink of an eye.</a:t>
            </a:r>
          </a:p>
        </p:txBody>
      </p:sp>
      <p:sp>
        <p:nvSpPr>
          <p:cNvPr id="89" name="Shape 8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StaleStore on Diff Layers</a:t>
            </a:r>
          </a:p>
        </p:txBody>
      </p:sp>
      <p:sp>
        <p:nvSpPr>
          <p:cNvPr id="359" name="Shape 35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Application-level StaleStore</a:t>
            </a:r>
          </a:p>
          <a:p>
            <a:pPr indent="-228600" lvl="1" marL="914400" rtl="0">
              <a:spcBef>
                <a:spcPts val="0"/>
              </a:spcBef>
              <a:buChar char="-"/>
            </a:pPr>
            <a:r>
              <a:rPr lang="en"/>
              <a:t>On top of many single-version storage subsystems</a:t>
            </a:r>
          </a:p>
          <a:p>
            <a:pPr indent="-228600" lvl="0" marL="457200" rtl="0">
              <a:spcBef>
                <a:spcPts val="0"/>
              </a:spcBef>
              <a:buChar char="-"/>
            </a:pPr>
            <a:r>
              <a:rPr lang="en"/>
              <a:t>Filesystem/embedded key</a:t>
            </a:r>
          </a:p>
          <a:p>
            <a:pPr indent="-228600" lvl="0" marL="457200" rtl="0">
              <a:spcBef>
                <a:spcPts val="0"/>
              </a:spcBef>
              <a:buChar char="-"/>
            </a:pPr>
            <a:r>
              <a:rPr lang="en"/>
              <a:t>Block-level</a:t>
            </a:r>
          </a:p>
        </p:txBody>
      </p:sp>
      <p:sp>
        <p:nvSpPr>
          <p:cNvPr id="360" name="Shape 36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Yogurt: A block-level StaleStore</a:t>
            </a:r>
          </a:p>
        </p:txBody>
      </p:sp>
      <p:sp>
        <p:nvSpPr>
          <p:cNvPr id="366" name="Shape 36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67" name="Shape 367"/>
          <p:cNvPicPr preferRelativeResize="0"/>
          <p:nvPr/>
        </p:nvPicPr>
        <p:blipFill>
          <a:blip r:embed="rId3">
            <a:alphaModFix/>
          </a:blip>
          <a:stretch>
            <a:fillRect/>
          </a:stretch>
        </p:blipFill>
        <p:spPr>
          <a:xfrm>
            <a:off x="311700" y="1447753"/>
            <a:ext cx="8520599" cy="287299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Yogurt: Wrapper API</a:t>
            </a:r>
          </a:p>
        </p:txBody>
      </p:sp>
      <p:sp>
        <p:nvSpPr>
          <p:cNvPr id="373" name="Shape 37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t/>
            </a:r>
            <a:endParaRPr/>
          </a:p>
          <a:p>
            <a:pPr indent="-228600" lvl="0" marL="457200" rtl="0">
              <a:spcBef>
                <a:spcPts val="0"/>
              </a:spcBef>
              <a:buChar char="-"/>
            </a:pPr>
            <a:r>
              <a:rPr lang="en"/>
              <a:t>Application will potentially access inconsistent  snapshot</a:t>
            </a:r>
          </a:p>
          <a:p>
            <a:pPr indent="-228600" lvl="0" marL="457200">
              <a:spcBef>
                <a:spcPts val="0"/>
              </a:spcBef>
              <a:buChar char="-"/>
            </a:pPr>
            <a:r>
              <a:rPr lang="en"/>
              <a:t>OpenSnapshot(version): all operations are on the samesnapshot</a:t>
            </a:r>
          </a:p>
        </p:txBody>
      </p:sp>
      <p:sp>
        <p:nvSpPr>
          <p:cNvPr id="374" name="Shape 3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Yogurt: Version Storage Design</a:t>
            </a:r>
          </a:p>
          <a:p>
            <a:pPr lvl="0">
              <a:spcBef>
                <a:spcPts val="0"/>
              </a:spcBef>
              <a:buNone/>
            </a:pPr>
            <a:r>
              <a:t/>
            </a:r>
            <a:endParaRPr/>
          </a:p>
        </p:txBody>
      </p:sp>
      <p:sp>
        <p:nvSpPr>
          <p:cNvPr id="380" name="Shape 380"/>
          <p:cNvSpPr txBox="1"/>
          <p:nvPr>
            <p:ph idx="1" type="body"/>
          </p:nvPr>
        </p:nvSpPr>
        <p:spPr>
          <a:xfrm>
            <a:off x="311700" y="1417800"/>
            <a:ext cx="4174800" cy="31509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Chains a log across multiple device</a:t>
            </a:r>
          </a:p>
          <a:p>
            <a:pPr indent="-228600" lvl="0" marL="457200" rtl="0">
              <a:spcBef>
                <a:spcPts val="0"/>
              </a:spcBef>
              <a:buClr>
                <a:srgbClr val="000000"/>
              </a:buClr>
              <a:buChar char="-"/>
            </a:pPr>
            <a:r>
              <a:rPr lang="en">
                <a:solidFill>
                  <a:srgbClr val="000000"/>
                </a:solidFill>
              </a:rPr>
              <a:t>Two layers</a:t>
            </a:r>
          </a:p>
          <a:p>
            <a:pPr indent="-228600" lvl="1" marL="914400" rtl="0">
              <a:spcBef>
                <a:spcPts val="0"/>
              </a:spcBef>
              <a:buClr>
                <a:srgbClr val="000000"/>
              </a:buClr>
              <a:buChar char="-"/>
            </a:pPr>
            <a:r>
              <a:rPr lang="en">
                <a:solidFill>
                  <a:srgbClr val="000000"/>
                </a:solidFill>
              </a:rPr>
              <a:t>Maintains a multi-version index </a:t>
            </a:r>
          </a:p>
          <a:p>
            <a:pPr indent="-228600" lvl="1" marL="914400" rtl="0">
              <a:spcBef>
                <a:spcPts val="0"/>
              </a:spcBef>
              <a:buClr>
                <a:srgbClr val="000000"/>
              </a:buClr>
              <a:buChar char="-"/>
            </a:pPr>
            <a:r>
              <a:rPr lang="en">
                <a:solidFill>
                  <a:srgbClr val="000000"/>
                </a:solidFill>
              </a:rPr>
              <a:t>Cache(LRU based)</a:t>
            </a:r>
          </a:p>
          <a:p>
            <a:pPr indent="-228600" lvl="0" marL="457200" rtl="0">
              <a:spcBef>
                <a:spcPts val="0"/>
              </a:spcBef>
              <a:buClr>
                <a:srgbClr val="000000"/>
              </a:buClr>
              <a:buChar char="-"/>
            </a:pPr>
            <a:r>
              <a:rPr lang="en">
                <a:solidFill>
                  <a:srgbClr val="000000"/>
                </a:solidFill>
              </a:rPr>
              <a:t>Maintains multi-version index</a:t>
            </a:r>
            <a:r>
              <a:rPr lang="en">
                <a:solidFill>
                  <a:srgbClr val="000000"/>
                </a:solidFill>
                <a:latin typeface="Lato"/>
                <a:ea typeface="Lato"/>
                <a:cs typeface="Lato"/>
                <a:sym typeface="Lato"/>
              </a:rPr>
              <a:t>	</a:t>
            </a:r>
          </a:p>
          <a:p>
            <a:pPr indent="-228600" lvl="0" marL="457200" rtl="0">
              <a:spcBef>
                <a:spcPts val="0"/>
              </a:spcBef>
              <a:spcAft>
                <a:spcPts val="0"/>
              </a:spcAft>
              <a:buClr>
                <a:srgbClr val="000000"/>
              </a:buClr>
              <a:buChar char="-"/>
            </a:pPr>
            <a:r>
              <a:rPr lang="en">
                <a:solidFill>
                  <a:srgbClr val="000000"/>
                </a:solidFill>
                <a:latin typeface="Lato"/>
                <a:ea typeface="Lato"/>
                <a:cs typeface="Lato"/>
                <a:sym typeface="Lato"/>
              </a:rPr>
              <a:t>data is logged using small segments to each block device in round robin </a:t>
            </a:r>
          </a:p>
        </p:txBody>
      </p:sp>
      <p:sp>
        <p:nvSpPr>
          <p:cNvPr id="381" name="Shape 3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82" name="Shape 382"/>
          <p:cNvPicPr preferRelativeResize="0"/>
          <p:nvPr/>
        </p:nvPicPr>
        <p:blipFill>
          <a:blip r:embed="rId3">
            <a:alphaModFix/>
          </a:blip>
          <a:stretch>
            <a:fillRect/>
          </a:stretch>
        </p:blipFill>
        <p:spPr>
          <a:xfrm>
            <a:off x="4570450" y="1297775"/>
            <a:ext cx="4573550" cy="30853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Yogurt: Implementation</a:t>
            </a:r>
          </a:p>
        </p:txBody>
      </p:sp>
      <p:sp>
        <p:nvSpPr>
          <p:cNvPr id="388" name="Shape 38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Device mapper(eg, Linux kernel)</a:t>
            </a:r>
          </a:p>
          <a:p>
            <a:pPr indent="-228600" lvl="0" marL="457200" rtl="0">
              <a:spcBef>
                <a:spcPts val="0"/>
              </a:spcBef>
              <a:buChar char="-"/>
            </a:pPr>
            <a:r>
              <a:rPr lang="en"/>
              <a:t>Serve multiple snapshots to one or many applications</a:t>
            </a:r>
          </a:p>
          <a:p>
            <a:pPr indent="-228600" lvl="0" marL="457200">
              <a:spcBef>
                <a:spcPts val="0"/>
              </a:spcBef>
              <a:buChar char="-"/>
            </a:pPr>
            <a:r>
              <a:rPr lang="en"/>
              <a:t>One thread per user</a:t>
            </a:r>
          </a:p>
        </p:txBody>
      </p:sp>
      <p:sp>
        <p:nvSpPr>
          <p:cNvPr id="389" name="Shape 38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Yogurt: multiversion-index </a:t>
            </a:r>
          </a:p>
        </p:txBody>
      </p:sp>
      <p:sp>
        <p:nvSpPr>
          <p:cNvPr id="395" name="Shape 3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96" name="Shape 396"/>
          <p:cNvPicPr preferRelativeResize="0"/>
          <p:nvPr/>
        </p:nvPicPr>
        <p:blipFill>
          <a:blip r:embed="rId3">
            <a:alphaModFix/>
          </a:blip>
          <a:stretch>
            <a:fillRect/>
          </a:stretch>
        </p:blipFill>
        <p:spPr>
          <a:xfrm>
            <a:off x="410475" y="1438450"/>
            <a:ext cx="5227274" cy="3355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Yogurt: Read Cost Estimation</a:t>
            </a:r>
          </a:p>
        </p:txBody>
      </p:sp>
      <p:sp>
        <p:nvSpPr>
          <p:cNvPr id="402" name="Shape 40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First look up in cache</a:t>
            </a:r>
            <a:r>
              <a:rPr lang="en">
                <a:solidFill>
                  <a:srgbClr val="000000"/>
                </a:solidFill>
              </a:rPr>
              <a:t>					</a:t>
            </a:r>
          </a:p>
          <a:p>
            <a:pPr indent="-228600" lvl="0" marL="457200" rtl="0">
              <a:spcBef>
                <a:spcPts val="0"/>
              </a:spcBef>
              <a:spcAft>
                <a:spcPts val="0"/>
              </a:spcAft>
              <a:buClr>
                <a:srgbClr val="000000"/>
              </a:buClr>
              <a:buChar char="-"/>
            </a:pPr>
            <a:r>
              <a:rPr lang="en">
                <a:solidFill>
                  <a:srgbClr val="000000"/>
                </a:solidFill>
              </a:rPr>
              <a:t>Not in cache?</a:t>
            </a:r>
          </a:p>
          <a:p>
            <a:pPr indent="-228600" lvl="1" marL="914400" rtl="0">
              <a:spcBef>
                <a:spcPts val="0"/>
              </a:spcBef>
              <a:spcAft>
                <a:spcPts val="0"/>
              </a:spcAft>
              <a:buClr>
                <a:srgbClr val="000000"/>
              </a:buClr>
              <a:buChar char="-"/>
            </a:pPr>
            <a:r>
              <a:rPr lang="en">
                <a:solidFill>
                  <a:srgbClr val="000000"/>
                </a:solidFill>
              </a:rPr>
              <a:t>Number of queued I/Os</a:t>
            </a:r>
          </a:p>
          <a:p>
            <a:pPr indent="-228600" lvl="0" marL="457200" rtl="0">
              <a:spcBef>
                <a:spcPts val="0"/>
              </a:spcBef>
              <a:spcAft>
                <a:spcPts val="0"/>
              </a:spcAft>
              <a:buClr>
                <a:srgbClr val="000000"/>
              </a:buClr>
              <a:buChar char="-"/>
            </a:pPr>
            <a:r>
              <a:rPr lang="en">
                <a:solidFill>
                  <a:srgbClr val="000000"/>
                </a:solidFill>
              </a:rPr>
              <a:t>SSD are preferred over disks </a:t>
            </a:r>
          </a:p>
          <a:p>
            <a:pPr indent="457200" lvl="0" rtl="0">
              <a:spcBef>
                <a:spcPts val="0"/>
              </a:spcBef>
              <a:spcAft>
                <a:spcPts val="0"/>
              </a:spcAft>
              <a:buNone/>
            </a:pPr>
            <a:r>
              <a:rPr lang="en">
                <a:solidFill>
                  <a:srgbClr val="000000"/>
                </a:solidFill>
              </a:rPr>
              <a:t>most of the time </a:t>
            </a:r>
          </a:p>
          <a:p>
            <a:pPr indent="457200" lvl="0" rtl="0">
              <a:spcBef>
                <a:spcPts val="0"/>
              </a:spcBef>
              <a:spcAft>
                <a:spcPts val="0"/>
              </a:spcAft>
              <a:buNone/>
            </a:pPr>
            <a:r>
              <a:t/>
            </a:r>
            <a:endParaRPr>
              <a:solidFill>
                <a:srgbClr val="000000"/>
              </a:solidFill>
            </a:endParaRPr>
          </a:p>
        </p:txBody>
      </p:sp>
      <p:sp>
        <p:nvSpPr>
          <p:cNvPr id="403" name="Shape 40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04" name="Shape 404"/>
          <p:cNvPicPr preferRelativeResize="0"/>
          <p:nvPr/>
        </p:nvPicPr>
        <p:blipFill>
          <a:blip r:embed="rId3">
            <a:alphaModFix/>
          </a:blip>
          <a:stretch>
            <a:fillRect/>
          </a:stretch>
        </p:blipFill>
        <p:spPr>
          <a:xfrm>
            <a:off x="4506980" y="1490024"/>
            <a:ext cx="4325325" cy="135425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sp>
        <p:nvSpPr>
          <p:cNvPr id="409" name="Shape 40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Evaluation</a:t>
            </a:r>
          </a:p>
        </p:txBody>
      </p:sp>
      <p:sp>
        <p:nvSpPr>
          <p:cNvPr id="410" name="Shape 41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Distributed storage pattern on Pileus</a:t>
            </a:r>
          </a:p>
          <a:p>
            <a:pPr indent="-228600" lvl="1" marL="914400" rtl="0">
              <a:spcBef>
                <a:spcPts val="0"/>
              </a:spcBef>
              <a:buChar char="-"/>
            </a:pPr>
            <a:r>
              <a:rPr lang="en"/>
              <a:t>P</a:t>
            </a:r>
            <a:r>
              <a:rPr lang="en"/>
              <a:t>rimary server and a secondary server</a:t>
            </a:r>
          </a:p>
          <a:p>
            <a:pPr indent="-228600" lvl="0" marL="457200" rtl="0">
              <a:spcBef>
                <a:spcPts val="0"/>
              </a:spcBef>
              <a:buChar char="-"/>
            </a:pPr>
            <a:r>
              <a:rPr lang="en"/>
              <a:t>Block API &amp; key-value service</a:t>
            </a:r>
          </a:p>
          <a:p>
            <a:pPr indent="-228600" lvl="0" marL="457200" rtl="0">
              <a:spcBef>
                <a:spcPts val="0"/>
              </a:spcBef>
              <a:buChar char="-"/>
            </a:pPr>
            <a:r>
              <a:rPr lang="en"/>
              <a:t>Hardware</a:t>
            </a:r>
          </a:p>
          <a:p>
            <a:pPr indent="-228600" lvl="1" marL="914400" rtl="0">
              <a:spcBef>
                <a:spcPts val="0"/>
              </a:spcBef>
              <a:buChar char="-"/>
            </a:pPr>
            <a:r>
              <a:rPr lang="en"/>
              <a:t>3 disks &amp; 256MB cache(can be enable and disable)</a:t>
            </a:r>
          </a:p>
          <a:p>
            <a:pPr indent="-228600" lvl="1" marL="914400" rtl="0">
              <a:spcBef>
                <a:spcPts val="0"/>
              </a:spcBef>
              <a:buChar char="-"/>
            </a:pPr>
            <a:r>
              <a:rPr lang="en"/>
              <a:t>Gecko chain logging</a:t>
            </a:r>
          </a:p>
        </p:txBody>
      </p:sp>
      <p:sp>
        <p:nvSpPr>
          <p:cNvPr id="411" name="Shape 41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Evaluation: Block store</a:t>
            </a:r>
          </a:p>
        </p:txBody>
      </p:sp>
      <p:sp>
        <p:nvSpPr>
          <p:cNvPr id="417" name="Shape 41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Local latest version/global latest version</a:t>
            </a:r>
          </a:p>
          <a:p>
            <a:pPr indent="-228600" lvl="0" marL="457200" rtl="0">
              <a:spcBef>
                <a:spcPts val="0"/>
              </a:spcBef>
              <a:buChar char="-"/>
            </a:pPr>
            <a:r>
              <a:rPr lang="en"/>
              <a:t>U</a:t>
            </a:r>
            <a:r>
              <a:rPr lang="en"/>
              <a:t>niform random and zipf workload</a:t>
            </a:r>
          </a:p>
          <a:p>
            <a:pPr indent="-228600" lvl="0" marL="457200">
              <a:spcBef>
                <a:spcPts val="0"/>
              </a:spcBef>
              <a:buChar char="-"/>
            </a:pPr>
            <a:r>
              <a:rPr lang="en"/>
              <a:t>Read-my-write and monotonic reads consistency guarantee</a:t>
            </a:r>
          </a:p>
        </p:txBody>
      </p:sp>
      <p:sp>
        <p:nvSpPr>
          <p:cNvPr id="418" name="Shape 4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24" name="Shape 424"/>
          <p:cNvPicPr preferRelativeResize="0"/>
          <p:nvPr/>
        </p:nvPicPr>
        <p:blipFill>
          <a:blip r:embed="rId3">
            <a:alphaModFix/>
          </a:blip>
          <a:stretch>
            <a:fillRect/>
          </a:stretch>
        </p:blipFill>
        <p:spPr>
          <a:xfrm>
            <a:off x="-22329" y="152399"/>
            <a:ext cx="9154556" cy="5143499"/>
          </a:xfrm>
          <a:prstGeom prst="rect">
            <a:avLst/>
          </a:prstGeom>
          <a:noFill/>
          <a:ln>
            <a:noFill/>
          </a:ln>
        </p:spPr>
      </p:pic>
      <p:sp>
        <p:nvSpPr>
          <p:cNvPr id="425" name="Shape 425"/>
          <p:cNvSpPr/>
          <p:nvPr/>
        </p:nvSpPr>
        <p:spPr>
          <a:xfrm>
            <a:off x="1722825" y="1448175"/>
            <a:ext cx="411900" cy="3936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6" name="Shape 426"/>
          <p:cNvSpPr/>
          <p:nvPr/>
        </p:nvSpPr>
        <p:spPr>
          <a:xfrm>
            <a:off x="7268425" y="1448175"/>
            <a:ext cx="411900" cy="3936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Old approaches</a:t>
            </a:r>
          </a:p>
        </p:txBody>
      </p:sp>
      <p:sp>
        <p:nvSpPr>
          <p:cNvPr id="95" name="Shape 9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chemeClr val="dk2"/>
              </a:buClr>
            </a:pPr>
            <a:r>
              <a:rPr lang="en">
                <a:solidFill>
                  <a:schemeClr val="dk2"/>
                </a:solidFill>
              </a:rPr>
              <a:t>Storage systems allow developers to adjust consistency level.</a:t>
            </a:r>
          </a:p>
          <a:p>
            <a:pPr lvl="0" rtl="0">
              <a:spcBef>
                <a:spcPts val="0"/>
              </a:spcBef>
              <a:buNone/>
            </a:pPr>
            <a:r>
              <a:t/>
            </a:r>
            <a:endParaRPr>
              <a:solidFill>
                <a:schemeClr val="dk2"/>
              </a:solidFill>
            </a:endParaRPr>
          </a:p>
          <a:p>
            <a:pPr lvl="0" rtl="0">
              <a:spcBef>
                <a:spcPts val="0"/>
              </a:spcBef>
              <a:buNone/>
            </a:pPr>
            <a:r>
              <a:t/>
            </a:r>
            <a:endParaRPr>
              <a:solidFill>
                <a:schemeClr val="dk2"/>
              </a:solidFill>
            </a:endParaRPr>
          </a:p>
          <a:p>
            <a:pPr indent="-228600" lvl="0" marL="457200" rtl="0">
              <a:spcBef>
                <a:spcPts val="0"/>
              </a:spcBef>
              <a:buClr>
                <a:schemeClr val="dk2"/>
              </a:buClr>
            </a:pPr>
            <a:r>
              <a:rPr lang="en">
                <a:solidFill>
                  <a:schemeClr val="dk2"/>
                </a:solidFill>
              </a:rPr>
              <a:t>Unfortunately, using such system correctly is challenging.</a:t>
            </a:r>
          </a:p>
          <a:p>
            <a:pPr indent="-228600" lvl="0" marL="457200" rtl="0">
              <a:spcBef>
                <a:spcPts val="0"/>
              </a:spcBef>
              <a:buClr>
                <a:schemeClr val="dk2"/>
              </a:buClr>
            </a:pPr>
            <a:r>
              <a:rPr lang="en">
                <a:solidFill>
                  <a:schemeClr val="dk2"/>
                </a:solidFill>
              </a:rPr>
              <a:t>Programmers can inadvertently update strongly consistent data in the storage system read from weakly consistent operations.</a:t>
            </a:r>
          </a:p>
        </p:txBody>
      </p:sp>
      <p:sp>
        <p:nvSpPr>
          <p:cNvPr id="96" name="Shape 9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sp>
        <p:nvSpPr>
          <p:cNvPr id="431" name="Shape 43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Evaluation: Overhead</a:t>
            </a:r>
          </a:p>
        </p:txBody>
      </p:sp>
      <p:sp>
        <p:nvSpPr>
          <p:cNvPr id="432" name="Shape 43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433" name="Shape 4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34" name="Shape 434"/>
          <p:cNvPicPr preferRelativeResize="0"/>
          <p:nvPr/>
        </p:nvPicPr>
        <p:blipFill>
          <a:blip r:embed="rId3">
            <a:alphaModFix/>
          </a:blip>
          <a:stretch>
            <a:fillRect/>
          </a:stretch>
        </p:blipFill>
        <p:spPr>
          <a:xfrm>
            <a:off x="311700" y="1417802"/>
            <a:ext cx="5900978" cy="31509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Evaluation: Key-value store</a:t>
            </a:r>
          </a:p>
        </p:txBody>
      </p:sp>
      <p:sp>
        <p:nvSpPr>
          <p:cNvPr id="440" name="Shape 4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41" name="Shape 441"/>
          <p:cNvPicPr preferRelativeResize="0"/>
          <p:nvPr/>
        </p:nvPicPr>
        <p:blipFill>
          <a:blip r:embed="rId3">
            <a:alphaModFix/>
          </a:blip>
          <a:stretch>
            <a:fillRect/>
          </a:stretch>
        </p:blipFill>
        <p:spPr>
          <a:xfrm>
            <a:off x="387900" y="1232350"/>
            <a:ext cx="7222699" cy="37637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sp>
        <p:nvSpPr>
          <p:cNvPr id="446" name="Shape 44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Take Away</a:t>
            </a:r>
          </a:p>
        </p:txBody>
      </p:sp>
      <p:sp>
        <p:nvSpPr>
          <p:cNvPr id="447" name="Shape 44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AutoNum type="arabicPeriod"/>
            </a:pPr>
            <a:r>
              <a:rPr lang="en"/>
              <a:t>Sacrifice consistency to performance</a:t>
            </a:r>
          </a:p>
          <a:p>
            <a:pPr indent="-228600" lvl="0" marL="457200" rtl="0">
              <a:spcBef>
                <a:spcPts val="0"/>
              </a:spcBef>
              <a:buAutoNum type="arabicPeriod"/>
            </a:pPr>
            <a:r>
              <a:rPr lang="en"/>
              <a:t>Yogurt is a block-level StaleStore</a:t>
            </a:r>
          </a:p>
          <a:p>
            <a:pPr indent="-228600" lvl="0" marL="457200">
              <a:spcBef>
                <a:spcPts val="0"/>
              </a:spcBef>
              <a:buAutoNum type="arabicPeriod"/>
            </a:pPr>
            <a:r>
              <a:rPr lang="en"/>
              <a:t>All operations should base on a same snapshot</a:t>
            </a:r>
          </a:p>
        </p:txBody>
      </p:sp>
      <p:sp>
        <p:nvSpPr>
          <p:cNvPr id="448" name="Shape 4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 </a:t>
            </a:r>
            <a:r>
              <a:rPr lang="en" sz="1000">
                <a:solidFill>
                  <a:srgbClr val="333333"/>
                </a:solidFill>
                <a:latin typeface="Arial"/>
                <a:ea typeface="Arial"/>
                <a:cs typeface="Arial"/>
                <a:sym typeface="Arial"/>
              </a:rPr>
              <a:t>Disciplined Inconsistency with Consistency Types</a:t>
            </a:r>
          </a:p>
          <a:p>
            <a:pPr lvl="0">
              <a:spcBef>
                <a:spcPts val="0"/>
              </a:spcBef>
              <a:buNone/>
            </a:pPr>
            <a:r>
              <a:t/>
            </a:r>
            <a:endParaRPr/>
          </a:p>
        </p:txBody>
      </p:sp>
      <p:sp>
        <p:nvSpPr>
          <p:cNvPr id="454" name="Shape 45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rPr lang="en"/>
              <a:t>How to extend IPA’s consistency to more consistency models such as sequential consistency, linearizability and causal consistency?</a:t>
            </a:r>
            <a:br>
              <a:rPr lang="en"/>
            </a:br>
          </a:p>
          <a:p>
            <a:pPr lvl="0" rtl="0">
              <a:spcBef>
                <a:spcPts val="0"/>
              </a:spcBef>
              <a:buNone/>
            </a:pPr>
            <a:r>
              <a:rPr lang="en"/>
              <a:t>It's not clear how consistency types in the middle of the lattice interact with each other- must different types always be "endorsed" to the strongly consistent type before affecting an operation on a type with different consistency bounds? Is this overly conservative?</a:t>
            </a:r>
            <a:br>
              <a:rPr lang="en"/>
            </a:br>
          </a:p>
          <a:p>
            <a:pPr lvl="0">
              <a:spcBef>
                <a:spcPts val="0"/>
              </a:spcBef>
              <a:buNone/>
            </a:pPr>
            <a:r>
              <a:rPr lang="en"/>
              <a:t>What if rush type return two different value for weakly consistency?</a:t>
            </a:r>
            <a:br>
              <a:rPr lang="en"/>
            </a:br>
          </a:p>
        </p:txBody>
      </p:sp>
      <p:sp>
        <p:nvSpPr>
          <p:cNvPr id="455" name="Shape 4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 </a:t>
            </a:r>
            <a:r>
              <a:rPr lang="en" sz="1000">
                <a:solidFill>
                  <a:srgbClr val="333333"/>
                </a:solidFill>
                <a:latin typeface="Arial"/>
                <a:ea typeface="Arial"/>
                <a:cs typeface="Arial"/>
                <a:sym typeface="Arial"/>
              </a:rPr>
              <a:t>Towards Weakly Consistent Local Storage Systems</a:t>
            </a:r>
          </a:p>
          <a:p>
            <a:pPr lvl="0">
              <a:spcBef>
                <a:spcPts val="0"/>
              </a:spcBef>
              <a:buNone/>
            </a:pPr>
            <a:r>
              <a:t/>
            </a:r>
            <a:endParaRPr/>
          </a:p>
        </p:txBody>
      </p:sp>
      <p:sp>
        <p:nvSpPr>
          <p:cNvPr id="461" name="Shape 461"/>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What a</a:t>
            </a:r>
            <a:r>
              <a:rPr lang="en"/>
              <a:t>pplications that will benefit from weaker consistency?</a:t>
            </a:r>
          </a:p>
          <a:p>
            <a:pPr lvl="0">
              <a:spcBef>
                <a:spcPts val="0"/>
              </a:spcBef>
              <a:buNone/>
            </a:pPr>
            <a:r>
              <a:t/>
            </a:r>
            <a:endParaRPr/>
          </a:p>
          <a:p>
            <a:pPr lvl="0">
              <a:spcBef>
                <a:spcPts val="0"/>
              </a:spcBef>
              <a:buNone/>
            </a:pPr>
            <a:r>
              <a:rPr lang="en"/>
              <a:t>What is the stale data? What if Stale data can also be incorrect data which the user does not want. </a:t>
            </a:r>
            <a:br>
              <a:rPr lang="en"/>
            </a:br>
          </a:p>
          <a:p>
            <a:pPr lvl="0">
              <a:spcBef>
                <a:spcPts val="0"/>
              </a:spcBef>
              <a:buNone/>
            </a:pPr>
            <a:br>
              <a:rPr lang="en"/>
            </a:br>
            <a:r>
              <a:rPr lang="en"/>
              <a:t>How is the cost estimation function work?</a:t>
            </a:r>
          </a:p>
          <a:p>
            <a:pPr lvl="0">
              <a:spcBef>
                <a:spcPts val="0"/>
              </a:spcBef>
              <a:buNone/>
            </a:pPr>
            <a:r>
              <a:t/>
            </a:r>
            <a:endParaRPr/>
          </a:p>
          <a:p>
            <a:pPr lvl="0">
              <a:spcBef>
                <a:spcPts val="0"/>
              </a:spcBef>
              <a:buNone/>
            </a:pPr>
            <a:r>
              <a:t/>
            </a:r>
            <a:endParaRPr/>
          </a:p>
        </p:txBody>
      </p:sp>
      <p:sp>
        <p:nvSpPr>
          <p:cNvPr id="462" name="Shape 46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idx="1" type="body"/>
          </p:nvPr>
        </p:nvSpPr>
        <p:spPr>
          <a:xfrm>
            <a:off x="311700" y="425300"/>
            <a:ext cx="8520600" cy="4143600"/>
          </a:xfrm>
          <a:prstGeom prst="rect">
            <a:avLst/>
          </a:prstGeom>
        </p:spPr>
        <p:txBody>
          <a:bodyPr anchorCtr="0" anchor="t" bIns="91425" lIns="91425" rIns="91425" tIns="91425">
            <a:noAutofit/>
          </a:bodyPr>
          <a:lstStyle/>
          <a:p>
            <a:pPr lvl="0">
              <a:spcBef>
                <a:spcPts val="0"/>
              </a:spcBef>
              <a:buNone/>
            </a:pPr>
            <a:r>
              <a:rPr lang="en"/>
              <a:t>Would a StaleStore model be a good choice for a social network storage layer since some companies like Facebook already serve stale data if required in order to provide high availability? </a:t>
            </a:r>
            <a:br>
              <a:rPr lang="en"/>
            </a:br>
          </a:p>
          <a:p>
            <a:pPr lvl="0">
              <a:spcBef>
                <a:spcPts val="0"/>
              </a:spcBef>
              <a:buNone/>
            </a:pPr>
            <a:r>
              <a:rPr lang="en"/>
              <a:t>Does the stalesotre handle concurrency control with their implementation?</a:t>
            </a:r>
            <a:br>
              <a:rPr lang="en"/>
            </a:br>
          </a:p>
          <a:p>
            <a:pPr lvl="0">
              <a:spcBef>
                <a:spcPts val="0"/>
              </a:spcBef>
              <a:buNone/>
            </a:pPr>
            <a:r>
              <a:rPr lang="en"/>
              <a:t>Do existing applications have to be redesigned to properly leverage this local storage abstraction?</a:t>
            </a:r>
            <a:br>
              <a:rPr lang="en"/>
            </a:br>
          </a:p>
          <a:p>
            <a:pPr lvl="0">
              <a:spcBef>
                <a:spcPts val="0"/>
              </a:spcBef>
              <a:buNone/>
            </a:pPr>
            <a:br>
              <a:rPr lang="en"/>
            </a:br>
          </a:p>
        </p:txBody>
      </p:sp>
      <p:sp>
        <p:nvSpPr>
          <p:cNvPr id="468" name="Shape 46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idx="1" type="body"/>
          </p:nvPr>
        </p:nvSpPr>
        <p:spPr>
          <a:xfrm>
            <a:off x="311700" y="332275"/>
            <a:ext cx="8520600" cy="4236900"/>
          </a:xfrm>
          <a:prstGeom prst="rect">
            <a:avLst/>
          </a:prstGeom>
        </p:spPr>
        <p:txBody>
          <a:bodyPr anchorCtr="0" anchor="t" bIns="91425" lIns="91425" rIns="91425" tIns="91425">
            <a:noAutofit/>
          </a:bodyPr>
          <a:lstStyle/>
          <a:p>
            <a:pPr lvl="0">
              <a:spcBef>
                <a:spcPts val="0"/>
              </a:spcBef>
              <a:buNone/>
            </a:pPr>
            <a:r>
              <a:rPr lang="en"/>
              <a:t>Why the local storage system looks like they're modelling a geo-distributed system?</a:t>
            </a:r>
          </a:p>
          <a:p>
            <a:pPr lvl="0">
              <a:spcBef>
                <a:spcPts val="0"/>
              </a:spcBef>
              <a:buNone/>
            </a:pPr>
            <a:r>
              <a:t/>
            </a:r>
            <a:endParaRPr/>
          </a:p>
          <a:p>
            <a:pPr lvl="0">
              <a:spcBef>
                <a:spcPts val="0"/>
              </a:spcBef>
              <a:buNone/>
            </a:pPr>
            <a:r>
              <a:rPr lang="en"/>
              <a:t>How would the authors' approach work in a system with active replication? (Say, a Paxos replicated state machine?)</a:t>
            </a:r>
            <a:br>
              <a:rPr lang="en"/>
            </a:br>
          </a:p>
        </p:txBody>
      </p:sp>
      <p:sp>
        <p:nvSpPr>
          <p:cNvPr id="474" name="Shape 4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7-03-24 at 4.00.33 PM.png" id="102" name="Shape 102"/>
          <p:cNvPicPr preferRelativeResize="0"/>
          <p:nvPr/>
        </p:nvPicPr>
        <p:blipFill>
          <a:blip r:embed="rId3">
            <a:alphaModFix/>
          </a:blip>
          <a:stretch>
            <a:fillRect/>
          </a:stretch>
        </p:blipFill>
        <p:spPr>
          <a:xfrm>
            <a:off x="10" y="-64950"/>
            <a:ext cx="5828130" cy="5143500"/>
          </a:xfrm>
          <a:prstGeom prst="rect">
            <a:avLst/>
          </a:prstGeom>
          <a:noFill/>
          <a:ln>
            <a:noFill/>
          </a:ln>
        </p:spPr>
      </p:pic>
      <p:sp>
        <p:nvSpPr>
          <p:cNvPr id="103" name="Shape 103"/>
          <p:cNvSpPr txBox="1"/>
          <p:nvPr/>
        </p:nvSpPr>
        <p:spPr>
          <a:xfrm>
            <a:off x="5974775" y="1143000"/>
            <a:ext cx="2948400" cy="3792600"/>
          </a:xfrm>
          <a:prstGeom prst="rect">
            <a:avLst/>
          </a:prstGeom>
          <a:noFill/>
          <a:ln>
            <a:noFill/>
          </a:ln>
        </p:spPr>
        <p:txBody>
          <a:bodyPr anchorCtr="0" anchor="t" bIns="91425" lIns="91425" rIns="91425" tIns="91425">
            <a:noAutofit/>
          </a:bodyPr>
          <a:lstStyle/>
          <a:p>
            <a:pPr lvl="0">
              <a:spcBef>
                <a:spcPts val="0"/>
              </a:spcBef>
              <a:buNone/>
            </a:pPr>
            <a:r>
              <a:rPr lang="en"/>
              <a:t>To meet a performance target in display event, developer switches to a week read for getTicketCount, not realizing that this inconsistent read will be used elsewhere to compute the ticket price.</a:t>
            </a:r>
          </a:p>
        </p:txBody>
      </p:sp>
      <p:sp>
        <p:nvSpPr>
          <p:cNvPr id="104" name="Shape 10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74000"/>
            <a:ext cx="8520600" cy="645000"/>
          </a:xfrm>
          <a:prstGeom prst="rect">
            <a:avLst/>
          </a:prstGeom>
        </p:spPr>
        <p:txBody>
          <a:bodyPr anchorCtr="0" anchor="t" bIns="91425" lIns="91425" rIns="91425" tIns="91425">
            <a:noAutofit/>
          </a:bodyPr>
          <a:lstStyle/>
          <a:p>
            <a:pPr lvl="0">
              <a:spcBef>
                <a:spcPts val="0"/>
              </a:spcBef>
              <a:buNone/>
            </a:pPr>
            <a:r>
              <a:rPr lang="en"/>
              <a:t>Inconsistency Performance-bound Approximate</a:t>
            </a:r>
          </a:p>
        </p:txBody>
      </p:sp>
      <p:sp>
        <p:nvSpPr>
          <p:cNvPr id="110" name="Shape 11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Concepts:</a:t>
            </a:r>
          </a:p>
          <a:p>
            <a:pPr indent="-228600" lvl="0" marL="457200" rtl="0">
              <a:spcBef>
                <a:spcPts val="0"/>
              </a:spcBef>
            </a:pPr>
            <a:r>
              <a:rPr lang="en"/>
              <a:t>Consistency Safety</a:t>
            </a:r>
          </a:p>
          <a:p>
            <a:pPr indent="-228600" lvl="0" marL="457200" rtl="0">
              <a:spcBef>
                <a:spcPts val="0"/>
              </a:spcBef>
            </a:pPr>
            <a:r>
              <a:rPr lang="en"/>
              <a:t>Consistency Types</a:t>
            </a:r>
          </a:p>
          <a:p>
            <a:pPr indent="-228600" lvl="0" marL="457200">
              <a:spcBef>
                <a:spcPts val="0"/>
              </a:spcBef>
            </a:pPr>
            <a:r>
              <a:rPr lang="en"/>
              <a:t>Error-bounded Consistency</a:t>
            </a:r>
          </a:p>
        </p:txBody>
      </p:sp>
      <p:sp>
        <p:nvSpPr>
          <p:cNvPr id="111" name="Shape 11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Programming Model</a:t>
            </a:r>
          </a:p>
        </p:txBody>
      </p:sp>
      <p:sp>
        <p:nvSpPr>
          <p:cNvPr id="117" name="Shape 117"/>
          <p:cNvSpPr txBox="1"/>
          <p:nvPr>
            <p:ph idx="1" type="body"/>
          </p:nvPr>
        </p:nvSpPr>
        <p:spPr>
          <a:xfrm>
            <a:off x="311700" y="1184000"/>
            <a:ext cx="8520600" cy="3699600"/>
          </a:xfrm>
          <a:prstGeom prst="rect">
            <a:avLst/>
          </a:prstGeom>
        </p:spPr>
        <p:txBody>
          <a:bodyPr anchorCtr="0" anchor="t" bIns="91425" lIns="91425" rIns="91425" tIns="91425">
            <a:noAutofit/>
          </a:bodyPr>
          <a:lstStyle/>
          <a:p>
            <a:pPr indent="-228600" lvl="0" marL="457200" rtl="0">
              <a:spcBef>
                <a:spcPts val="0"/>
              </a:spcBef>
            </a:pPr>
            <a:r>
              <a:rPr lang="en"/>
              <a:t>Abstract Data Types (ADTs) implement common data structures on distributed storage.</a:t>
            </a:r>
          </a:p>
          <a:p>
            <a:pPr indent="-228600" lvl="0" marL="457200" rtl="0">
              <a:spcBef>
                <a:spcPts val="0"/>
              </a:spcBef>
            </a:pPr>
            <a:r>
              <a:rPr lang="en"/>
              <a:t>Consistency </a:t>
            </a:r>
            <a:r>
              <a:rPr lang="en"/>
              <a:t>policies</a:t>
            </a:r>
            <a:r>
              <a:rPr lang="en"/>
              <a:t> on ADTs specify the desired level for an object in application-specific terms (such as latency or accuracy bounds)</a:t>
            </a:r>
          </a:p>
          <a:p>
            <a:pPr indent="-228600" lvl="0" marL="457200" rtl="0">
              <a:spcBef>
                <a:spcPts val="0"/>
              </a:spcBef>
            </a:pPr>
            <a:r>
              <a:rPr lang="en"/>
              <a:t>Consistency types track the consistency of operation results and enforce consistency safety by requiring developers to consider weak outcomes.</a:t>
            </a:r>
          </a:p>
          <a:p>
            <a:pPr lvl="0">
              <a:spcBef>
                <a:spcPts val="0"/>
              </a:spcBef>
              <a:buNone/>
            </a:pPr>
            <a:r>
              <a:t/>
            </a:r>
            <a:endParaRPr/>
          </a:p>
        </p:txBody>
      </p:sp>
      <p:sp>
        <p:nvSpPr>
          <p:cNvPr id="118" name="Shape 1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124" name="Shape 12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7-03-24 at 4.55.16 PM.png" id="125" name="Shape 125"/>
          <p:cNvPicPr preferRelativeResize="0"/>
          <p:nvPr/>
        </p:nvPicPr>
        <p:blipFill>
          <a:blip r:embed="rId3">
            <a:alphaModFix/>
          </a:blip>
          <a:stretch>
            <a:fillRect/>
          </a:stretch>
        </p:blipFill>
        <p:spPr>
          <a:xfrm>
            <a:off x="0" y="90478"/>
            <a:ext cx="9144001" cy="2806444"/>
          </a:xfrm>
          <a:prstGeom prst="rect">
            <a:avLst/>
          </a:prstGeom>
          <a:noFill/>
          <a:ln>
            <a:noFill/>
          </a:ln>
        </p:spPr>
      </p:pic>
      <p:sp>
        <p:nvSpPr>
          <p:cNvPr id="126" name="Shape 1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