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57" r:id="rId3"/>
    <p:sldId id="288" r:id="rId4"/>
    <p:sldId id="272" r:id="rId5"/>
    <p:sldId id="258" r:id="rId6"/>
    <p:sldId id="273" r:id="rId7"/>
    <p:sldId id="274" r:id="rId8"/>
    <p:sldId id="259" r:id="rId9"/>
    <p:sldId id="261" r:id="rId10"/>
    <p:sldId id="263" r:id="rId11"/>
    <p:sldId id="275" r:id="rId12"/>
    <p:sldId id="276" r:id="rId13"/>
    <p:sldId id="278" r:id="rId14"/>
    <p:sldId id="279" r:id="rId15"/>
    <p:sldId id="280" r:id="rId16"/>
    <p:sldId id="277" r:id="rId17"/>
    <p:sldId id="281" r:id="rId18"/>
    <p:sldId id="287" r:id="rId19"/>
    <p:sldId id="282" r:id="rId20"/>
    <p:sldId id="283" r:id="rId21"/>
    <p:sldId id="285" r:id="rId22"/>
    <p:sldId id="286" r:id="rId23"/>
    <p:sldId id="28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5" autoAdjust="0"/>
    <p:restoredTop sz="80887" autoAdjust="0"/>
  </p:normalViewPr>
  <p:slideViewPr>
    <p:cSldViewPr>
      <p:cViewPr>
        <p:scale>
          <a:sx n="100" d="100"/>
          <a:sy n="100" d="100"/>
        </p:scale>
        <p:origin x="34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C23DD1-2F64-497A-83B2-42E94742524E}" type="datetimeFigureOut">
              <a:rPr lang="en-US" smtClean="0"/>
              <a:t>2017-04-06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7884C9-995E-4A63-85E0-6718F4D089BC}" type="slidenum">
              <a:rPr lang="en-US" smtClean="0"/>
              <a:t>‹#›</a:t>
            </a:fld>
            <a:endParaRPr lang="en-US"/>
          </a:p>
        </p:txBody>
      </p:sp>
    </p:spTree>
    <p:extLst>
      <p:ext uri="{BB962C8B-B14F-4D97-AF65-F5344CB8AC3E}">
        <p14:creationId xmlns:p14="http://schemas.microsoft.com/office/powerpoint/2010/main" val="1231891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7884C9-995E-4A63-85E0-6718F4D089BC}" type="slidenum">
              <a:rPr lang="en-US" smtClean="0"/>
              <a:t>2</a:t>
            </a:fld>
            <a:endParaRPr lang="en-US"/>
          </a:p>
        </p:txBody>
      </p:sp>
    </p:spTree>
    <p:extLst>
      <p:ext uri="{BB962C8B-B14F-4D97-AF65-F5344CB8AC3E}">
        <p14:creationId xmlns:p14="http://schemas.microsoft.com/office/powerpoint/2010/main" val="2964005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smtClean="0"/>
          </a:p>
        </p:txBody>
      </p:sp>
      <p:sp>
        <p:nvSpPr>
          <p:cNvPr id="4" name="Slide Number Placeholder 3"/>
          <p:cNvSpPr>
            <a:spLocks noGrp="1"/>
          </p:cNvSpPr>
          <p:nvPr>
            <p:ph type="sldNum" sz="quarter" idx="10"/>
          </p:nvPr>
        </p:nvSpPr>
        <p:spPr/>
        <p:txBody>
          <a:bodyPr/>
          <a:lstStyle/>
          <a:p>
            <a:fld id="{837884C9-995E-4A63-85E0-6718F4D089BC}" type="slidenum">
              <a:rPr lang="en-US" smtClean="0"/>
              <a:t>11</a:t>
            </a:fld>
            <a:endParaRPr lang="en-US"/>
          </a:p>
        </p:txBody>
      </p:sp>
    </p:spTree>
    <p:extLst>
      <p:ext uri="{BB962C8B-B14F-4D97-AF65-F5344CB8AC3E}">
        <p14:creationId xmlns:p14="http://schemas.microsoft.com/office/powerpoint/2010/main" val="2964005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smtClean="0"/>
          </a:p>
        </p:txBody>
      </p:sp>
      <p:sp>
        <p:nvSpPr>
          <p:cNvPr id="4" name="Slide Number Placeholder 3"/>
          <p:cNvSpPr>
            <a:spLocks noGrp="1"/>
          </p:cNvSpPr>
          <p:nvPr>
            <p:ph type="sldNum" sz="quarter" idx="10"/>
          </p:nvPr>
        </p:nvSpPr>
        <p:spPr/>
        <p:txBody>
          <a:bodyPr/>
          <a:lstStyle/>
          <a:p>
            <a:fld id="{837884C9-995E-4A63-85E0-6718F4D089BC}" type="slidenum">
              <a:rPr lang="en-US" smtClean="0"/>
              <a:t>12</a:t>
            </a:fld>
            <a:endParaRPr lang="en-US"/>
          </a:p>
        </p:txBody>
      </p:sp>
    </p:spTree>
    <p:extLst>
      <p:ext uri="{BB962C8B-B14F-4D97-AF65-F5344CB8AC3E}">
        <p14:creationId xmlns:p14="http://schemas.microsoft.com/office/powerpoint/2010/main" val="2964005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smtClean="0"/>
          </a:p>
        </p:txBody>
      </p:sp>
      <p:sp>
        <p:nvSpPr>
          <p:cNvPr id="4" name="Slide Number Placeholder 3"/>
          <p:cNvSpPr>
            <a:spLocks noGrp="1"/>
          </p:cNvSpPr>
          <p:nvPr>
            <p:ph type="sldNum" sz="quarter" idx="10"/>
          </p:nvPr>
        </p:nvSpPr>
        <p:spPr/>
        <p:txBody>
          <a:bodyPr/>
          <a:lstStyle/>
          <a:p>
            <a:fld id="{837884C9-995E-4A63-85E0-6718F4D089BC}" type="slidenum">
              <a:rPr lang="en-US" smtClean="0"/>
              <a:t>13</a:t>
            </a:fld>
            <a:endParaRPr lang="en-US"/>
          </a:p>
        </p:txBody>
      </p:sp>
    </p:spTree>
    <p:extLst>
      <p:ext uri="{BB962C8B-B14F-4D97-AF65-F5344CB8AC3E}">
        <p14:creationId xmlns:p14="http://schemas.microsoft.com/office/powerpoint/2010/main" val="2964005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smtClean="0"/>
          </a:p>
        </p:txBody>
      </p:sp>
      <p:sp>
        <p:nvSpPr>
          <p:cNvPr id="4" name="Slide Number Placeholder 3"/>
          <p:cNvSpPr>
            <a:spLocks noGrp="1"/>
          </p:cNvSpPr>
          <p:nvPr>
            <p:ph type="sldNum" sz="quarter" idx="10"/>
          </p:nvPr>
        </p:nvSpPr>
        <p:spPr/>
        <p:txBody>
          <a:bodyPr/>
          <a:lstStyle/>
          <a:p>
            <a:fld id="{837884C9-995E-4A63-85E0-6718F4D089BC}" type="slidenum">
              <a:rPr lang="en-US" smtClean="0"/>
              <a:t>14</a:t>
            </a:fld>
            <a:endParaRPr lang="en-US"/>
          </a:p>
        </p:txBody>
      </p:sp>
    </p:spTree>
    <p:extLst>
      <p:ext uri="{BB962C8B-B14F-4D97-AF65-F5344CB8AC3E}">
        <p14:creationId xmlns:p14="http://schemas.microsoft.com/office/powerpoint/2010/main" val="2964005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smtClean="0"/>
          </a:p>
        </p:txBody>
      </p:sp>
      <p:sp>
        <p:nvSpPr>
          <p:cNvPr id="4" name="Slide Number Placeholder 3"/>
          <p:cNvSpPr>
            <a:spLocks noGrp="1"/>
          </p:cNvSpPr>
          <p:nvPr>
            <p:ph type="sldNum" sz="quarter" idx="10"/>
          </p:nvPr>
        </p:nvSpPr>
        <p:spPr/>
        <p:txBody>
          <a:bodyPr/>
          <a:lstStyle/>
          <a:p>
            <a:fld id="{837884C9-995E-4A63-85E0-6718F4D089BC}" type="slidenum">
              <a:rPr lang="en-US" smtClean="0"/>
              <a:t>15</a:t>
            </a:fld>
            <a:endParaRPr lang="en-US"/>
          </a:p>
        </p:txBody>
      </p:sp>
    </p:spTree>
    <p:extLst>
      <p:ext uri="{BB962C8B-B14F-4D97-AF65-F5344CB8AC3E}">
        <p14:creationId xmlns:p14="http://schemas.microsoft.com/office/powerpoint/2010/main" val="2964005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smtClean="0"/>
          </a:p>
        </p:txBody>
      </p:sp>
      <p:sp>
        <p:nvSpPr>
          <p:cNvPr id="4" name="Slide Number Placeholder 3"/>
          <p:cNvSpPr>
            <a:spLocks noGrp="1"/>
          </p:cNvSpPr>
          <p:nvPr>
            <p:ph type="sldNum" sz="quarter" idx="10"/>
          </p:nvPr>
        </p:nvSpPr>
        <p:spPr/>
        <p:txBody>
          <a:bodyPr/>
          <a:lstStyle/>
          <a:p>
            <a:fld id="{837884C9-995E-4A63-85E0-6718F4D089BC}" type="slidenum">
              <a:rPr lang="en-US" smtClean="0"/>
              <a:t>16</a:t>
            </a:fld>
            <a:endParaRPr lang="en-US"/>
          </a:p>
        </p:txBody>
      </p:sp>
    </p:spTree>
    <p:extLst>
      <p:ext uri="{BB962C8B-B14F-4D97-AF65-F5344CB8AC3E}">
        <p14:creationId xmlns:p14="http://schemas.microsoft.com/office/powerpoint/2010/main" val="2964005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smtClean="0"/>
          </a:p>
        </p:txBody>
      </p:sp>
      <p:sp>
        <p:nvSpPr>
          <p:cNvPr id="4" name="Slide Number Placeholder 3"/>
          <p:cNvSpPr>
            <a:spLocks noGrp="1"/>
          </p:cNvSpPr>
          <p:nvPr>
            <p:ph type="sldNum" sz="quarter" idx="10"/>
          </p:nvPr>
        </p:nvSpPr>
        <p:spPr/>
        <p:txBody>
          <a:bodyPr/>
          <a:lstStyle/>
          <a:p>
            <a:fld id="{837884C9-995E-4A63-85E0-6718F4D089BC}" type="slidenum">
              <a:rPr lang="en-US" smtClean="0"/>
              <a:t>17</a:t>
            </a:fld>
            <a:endParaRPr lang="en-US"/>
          </a:p>
        </p:txBody>
      </p:sp>
    </p:spTree>
    <p:extLst>
      <p:ext uri="{BB962C8B-B14F-4D97-AF65-F5344CB8AC3E}">
        <p14:creationId xmlns:p14="http://schemas.microsoft.com/office/powerpoint/2010/main" val="2964005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smtClean="0"/>
          </a:p>
        </p:txBody>
      </p:sp>
      <p:sp>
        <p:nvSpPr>
          <p:cNvPr id="4" name="Slide Number Placeholder 3"/>
          <p:cNvSpPr>
            <a:spLocks noGrp="1"/>
          </p:cNvSpPr>
          <p:nvPr>
            <p:ph type="sldNum" sz="quarter" idx="10"/>
          </p:nvPr>
        </p:nvSpPr>
        <p:spPr/>
        <p:txBody>
          <a:bodyPr/>
          <a:lstStyle/>
          <a:p>
            <a:fld id="{837884C9-995E-4A63-85E0-6718F4D089BC}" type="slidenum">
              <a:rPr lang="en-US" smtClean="0"/>
              <a:t>18</a:t>
            </a:fld>
            <a:endParaRPr lang="en-US"/>
          </a:p>
        </p:txBody>
      </p:sp>
    </p:spTree>
    <p:extLst>
      <p:ext uri="{BB962C8B-B14F-4D97-AF65-F5344CB8AC3E}">
        <p14:creationId xmlns:p14="http://schemas.microsoft.com/office/powerpoint/2010/main" val="2964005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smtClean="0"/>
          </a:p>
        </p:txBody>
      </p:sp>
      <p:sp>
        <p:nvSpPr>
          <p:cNvPr id="4" name="Slide Number Placeholder 3"/>
          <p:cNvSpPr>
            <a:spLocks noGrp="1"/>
          </p:cNvSpPr>
          <p:nvPr>
            <p:ph type="sldNum" sz="quarter" idx="10"/>
          </p:nvPr>
        </p:nvSpPr>
        <p:spPr/>
        <p:txBody>
          <a:bodyPr/>
          <a:lstStyle/>
          <a:p>
            <a:fld id="{837884C9-995E-4A63-85E0-6718F4D089BC}" type="slidenum">
              <a:rPr lang="en-US" smtClean="0"/>
              <a:t>19</a:t>
            </a:fld>
            <a:endParaRPr lang="en-US"/>
          </a:p>
        </p:txBody>
      </p:sp>
    </p:spTree>
    <p:extLst>
      <p:ext uri="{BB962C8B-B14F-4D97-AF65-F5344CB8AC3E}">
        <p14:creationId xmlns:p14="http://schemas.microsoft.com/office/powerpoint/2010/main" val="2964005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smtClean="0"/>
          </a:p>
        </p:txBody>
      </p:sp>
      <p:sp>
        <p:nvSpPr>
          <p:cNvPr id="4" name="Slide Number Placeholder 3"/>
          <p:cNvSpPr>
            <a:spLocks noGrp="1"/>
          </p:cNvSpPr>
          <p:nvPr>
            <p:ph type="sldNum" sz="quarter" idx="10"/>
          </p:nvPr>
        </p:nvSpPr>
        <p:spPr/>
        <p:txBody>
          <a:bodyPr/>
          <a:lstStyle/>
          <a:p>
            <a:fld id="{837884C9-995E-4A63-85E0-6718F4D089BC}" type="slidenum">
              <a:rPr lang="en-US" smtClean="0"/>
              <a:t>20</a:t>
            </a:fld>
            <a:endParaRPr lang="en-US"/>
          </a:p>
        </p:txBody>
      </p:sp>
    </p:spTree>
    <p:extLst>
      <p:ext uri="{BB962C8B-B14F-4D97-AF65-F5344CB8AC3E}">
        <p14:creationId xmlns:p14="http://schemas.microsoft.com/office/powerpoint/2010/main" val="2964005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7884C9-995E-4A63-85E0-6718F4D089BC}" type="slidenum">
              <a:rPr lang="en-US" smtClean="0"/>
              <a:t>3</a:t>
            </a:fld>
            <a:endParaRPr lang="en-US"/>
          </a:p>
        </p:txBody>
      </p:sp>
    </p:spTree>
    <p:extLst>
      <p:ext uri="{BB962C8B-B14F-4D97-AF65-F5344CB8AC3E}">
        <p14:creationId xmlns:p14="http://schemas.microsoft.com/office/powerpoint/2010/main" val="2964005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smtClean="0"/>
          </a:p>
        </p:txBody>
      </p:sp>
      <p:sp>
        <p:nvSpPr>
          <p:cNvPr id="4" name="Slide Number Placeholder 3"/>
          <p:cNvSpPr>
            <a:spLocks noGrp="1"/>
          </p:cNvSpPr>
          <p:nvPr>
            <p:ph type="sldNum" sz="quarter" idx="10"/>
          </p:nvPr>
        </p:nvSpPr>
        <p:spPr/>
        <p:txBody>
          <a:bodyPr/>
          <a:lstStyle/>
          <a:p>
            <a:fld id="{837884C9-995E-4A63-85E0-6718F4D089BC}" type="slidenum">
              <a:rPr lang="en-US" smtClean="0"/>
              <a:t>21</a:t>
            </a:fld>
            <a:endParaRPr lang="en-US"/>
          </a:p>
        </p:txBody>
      </p:sp>
    </p:spTree>
    <p:extLst>
      <p:ext uri="{BB962C8B-B14F-4D97-AF65-F5344CB8AC3E}">
        <p14:creationId xmlns:p14="http://schemas.microsoft.com/office/powerpoint/2010/main" val="2964005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smtClean="0"/>
          </a:p>
        </p:txBody>
      </p:sp>
      <p:sp>
        <p:nvSpPr>
          <p:cNvPr id="4" name="Slide Number Placeholder 3"/>
          <p:cNvSpPr>
            <a:spLocks noGrp="1"/>
          </p:cNvSpPr>
          <p:nvPr>
            <p:ph type="sldNum" sz="quarter" idx="10"/>
          </p:nvPr>
        </p:nvSpPr>
        <p:spPr/>
        <p:txBody>
          <a:bodyPr/>
          <a:lstStyle/>
          <a:p>
            <a:fld id="{837884C9-995E-4A63-85E0-6718F4D089BC}" type="slidenum">
              <a:rPr lang="en-US" smtClean="0"/>
              <a:t>22</a:t>
            </a:fld>
            <a:endParaRPr lang="en-US"/>
          </a:p>
        </p:txBody>
      </p:sp>
    </p:spTree>
    <p:extLst>
      <p:ext uri="{BB962C8B-B14F-4D97-AF65-F5344CB8AC3E}">
        <p14:creationId xmlns:p14="http://schemas.microsoft.com/office/powerpoint/2010/main" val="2964005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7884C9-995E-4A63-85E0-6718F4D089BC}" type="slidenum">
              <a:rPr lang="en-US" smtClean="0"/>
              <a:t>23</a:t>
            </a:fld>
            <a:endParaRPr lang="en-US"/>
          </a:p>
        </p:txBody>
      </p:sp>
    </p:spTree>
    <p:extLst>
      <p:ext uri="{BB962C8B-B14F-4D97-AF65-F5344CB8AC3E}">
        <p14:creationId xmlns:p14="http://schemas.microsoft.com/office/powerpoint/2010/main" val="2964005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7884C9-995E-4A63-85E0-6718F4D089BC}" type="slidenum">
              <a:rPr lang="en-US" smtClean="0"/>
              <a:t>4</a:t>
            </a:fld>
            <a:endParaRPr lang="en-US"/>
          </a:p>
        </p:txBody>
      </p:sp>
    </p:spTree>
    <p:extLst>
      <p:ext uri="{BB962C8B-B14F-4D97-AF65-F5344CB8AC3E}">
        <p14:creationId xmlns:p14="http://schemas.microsoft.com/office/powerpoint/2010/main" val="2964005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7884C9-995E-4A63-85E0-6718F4D089BC}" type="slidenum">
              <a:rPr lang="en-US" smtClean="0"/>
              <a:t>5</a:t>
            </a:fld>
            <a:endParaRPr lang="en-US"/>
          </a:p>
        </p:txBody>
      </p:sp>
    </p:spTree>
    <p:extLst>
      <p:ext uri="{BB962C8B-B14F-4D97-AF65-F5344CB8AC3E}">
        <p14:creationId xmlns:p14="http://schemas.microsoft.com/office/powerpoint/2010/main" val="2964005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7884C9-995E-4A63-85E0-6718F4D089BC}" type="slidenum">
              <a:rPr lang="en-US" smtClean="0"/>
              <a:t>6</a:t>
            </a:fld>
            <a:endParaRPr lang="en-US"/>
          </a:p>
        </p:txBody>
      </p:sp>
    </p:spTree>
    <p:extLst>
      <p:ext uri="{BB962C8B-B14F-4D97-AF65-F5344CB8AC3E}">
        <p14:creationId xmlns:p14="http://schemas.microsoft.com/office/powerpoint/2010/main" val="2964005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7884C9-995E-4A63-85E0-6718F4D089BC}" type="slidenum">
              <a:rPr lang="en-US" smtClean="0"/>
              <a:t>7</a:t>
            </a:fld>
            <a:endParaRPr lang="en-US"/>
          </a:p>
        </p:txBody>
      </p:sp>
    </p:spTree>
    <p:extLst>
      <p:ext uri="{BB962C8B-B14F-4D97-AF65-F5344CB8AC3E}">
        <p14:creationId xmlns:p14="http://schemas.microsoft.com/office/powerpoint/2010/main" val="2964005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7884C9-995E-4A63-85E0-6718F4D089BC}" type="slidenum">
              <a:rPr lang="en-US" smtClean="0"/>
              <a:t>8</a:t>
            </a:fld>
            <a:endParaRPr lang="en-US"/>
          </a:p>
        </p:txBody>
      </p:sp>
    </p:spTree>
    <p:extLst>
      <p:ext uri="{BB962C8B-B14F-4D97-AF65-F5344CB8AC3E}">
        <p14:creationId xmlns:p14="http://schemas.microsoft.com/office/powerpoint/2010/main" val="2964005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7884C9-995E-4A63-85E0-6718F4D089BC}" type="slidenum">
              <a:rPr lang="en-US" smtClean="0"/>
              <a:t>9</a:t>
            </a:fld>
            <a:endParaRPr lang="en-US"/>
          </a:p>
        </p:txBody>
      </p:sp>
    </p:spTree>
    <p:extLst>
      <p:ext uri="{BB962C8B-B14F-4D97-AF65-F5344CB8AC3E}">
        <p14:creationId xmlns:p14="http://schemas.microsoft.com/office/powerpoint/2010/main" val="2964005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smtClean="0"/>
          </a:p>
        </p:txBody>
      </p:sp>
      <p:sp>
        <p:nvSpPr>
          <p:cNvPr id="4" name="Slide Number Placeholder 3"/>
          <p:cNvSpPr>
            <a:spLocks noGrp="1"/>
          </p:cNvSpPr>
          <p:nvPr>
            <p:ph type="sldNum" sz="quarter" idx="10"/>
          </p:nvPr>
        </p:nvSpPr>
        <p:spPr/>
        <p:txBody>
          <a:bodyPr/>
          <a:lstStyle/>
          <a:p>
            <a:fld id="{837884C9-995E-4A63-85E0-6718F4D089BC}" type="slidenum">
              <a:rPr lang="en-US" smtClean="0"/>
              <a:t>10</a:t>
            </a:fld>
            <a:endParaRPr lang="en-US"/>
          </a:p>
        </p:txBody>
      </p:sp>
    </p:spTree>
    <p:extLst>
      <p:ext uri="{BB962C8B-B14F-4D97-AF65-F5344CB8AC3E}">
        <p14:creationId xmlns:p14="http://schemas.microsoft.com/office/powerpoint/2010/main" val="2964005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91D98C-E6FD-479C-8EEF-562F71AAA5B5}" type="datetime1">
              <a:rPr lang="en-US" smtClean="0"/>
              <a:t>2017-04-06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9A42C-3923-4C05-A857-AA733B2816C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8B0E72-4094-429A-A452-A0013986931A}" type="datetime1">
              <a:rPr lang="en-US" smtClean="0"/>
              <a:t>2017-04-06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9A42C-3923-4C05-A857-AA733B2816C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94C37D-C3FB-43A1-BFE9-362ACEA8D0DA}" type="datetime1">
              <a:rPr lang="en-US" smtClean="0"/>
              <a:t>2017-04-06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9A42C-3923-4C05-A857-AA733B2816C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5DAF05-2B30-4818-8594-9DE359B4F318}" type="datetime1">
              <a:rPr lang="en-US" smtClean="0"/>
              <a:t>2017-04-06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9A42C-3923-4C05-A857-AA733B2816C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FE877B-D463-4133-83E8-8BFDEB1BA560}" type="datetime1">
              <a:rPr lang="en-US" smtClean="0"/>
              <a:t>2017-04-06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9A42C-3923-4C05-A857-AA733B2816C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DC68E8-8A7E-4576-BF2F-D2B49A497DC5}" type="datetime1">
              <a:rPr lang="en-US" smtClean="0"/>
              <a:t>2017-04-06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99A42C-3923-4C05-A857-AA733B2816C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84BF2D-1647-4247-A609-63DED35D499A}" type="datetime1">
              <a:rPr lang="en-US" smtClean="0"/>
              <a:t>2017-04-06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99A42C-3923-4C05-A857-AA733B2816C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8B3B2C-FB02-4B6B-BE0D-960BA9FCC3C3}" type="datetime1">
              <a:rPr lang="en-US" smtClean="0"/>
              <a:t>2017-04-06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99A42C-3923-4C05-A857-AA733B2816C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151D3-6B96-4630-AFD3-1125533E5B50}" type="datetime1">
              <a:rPr lang="en-US" smtClean="0"/>
              <a:t>2017-04-06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99A42C-3923-4C05-A857-AA733B2816C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EE287-CB15-4727-82AD-93A5A18E225A}" type="datetime1">
              <a:rPr lang="en-US" smtClean="0"/>
              <a:t>2017-04-06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99A42C-3923-4C05-A857-AA733B2816CC}"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AEDD9-1ED6-4BEF-AA23-2FD51C80E774}" type="datetime1">
              <a:rPr lang="en-US" smtClean="0"/>
              <a:t>2017-04-06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99A42C-3923-4C05-A857-AA733B2816C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4790EE9E-27D3-4590-8F5D-279465BCBBCC}" type="datetime1">
              <a:rPr lang="en-US" smtClean="0"/>
              <a:t>2017-04-06</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8A99A42C-3923-4C05-A857-AA733B2816C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143000"/>
            <a:ext cx="7543800" cy="3657600"/>
          </a:xfrm>
        </p:spPr>
        <p:txBody>
          <a:bodyPr/>
          <a:lstStyle/>
          <a:p>
            <a:pPr algn="ctr"/>
            <a:r>
              <a:rPr lang="en-US" sz="8800" dirty="0" smtClean="0">
                <a:solidFill>
                  <a:schemeClr val="bg1"/>
                </a:solidFill>
              </a:rPr>
              <a:t>B2W2</a:t>
            </a:r>
            <a:r>
              <a:rPr lang="en-US" sz="6000" dirty="0" smtClean="0">
                <a:solidFill>
                  <a:schemeClr val="bg1"/>
                </a:solidFill>
              </a:rPr>
              <a:t/>
            </a:r>
            <a:br>
              <a:rPr lang="en-US" sz="6000" dirty="0" smtClean="0">
                <a:solidFill>
                  <a:schemeClr val="bg1"/>
                </a:solidFill>
              </a:rPr>
            </a:br>
            <a:r>
              <a:rPr lang="en-US" sz="4400" dirty="0" smtClean="0">
                <a:solidFill>
                  <a:schemeClr val="bg1"/>
                </a:solidFill>
              </a:rPr>
              <a:t/>
            </a:r>
            <a:br>
              <a:rPr lang="en-US" sz="4400" dirty="0" smtClean="0">
                <a:solidFill>
                  <a:schemeClr val="bg1"/>
                </a:solidFill>
              </a:rPr>
            </a:br>
            <a:r>
              <a:rPr lang="en-US" sz="4400" dirty="0" smtClean="0">
                <a:solidFill>
                  <a:schemeClr val="tx1"/>
                </a:solidFill>
              </a:rPr>
              <a:t>N-Way Concurrent Communication for </a:t>
            </a:r>
            <a:r>
              <a:rPr lang="en-US" sz="4400" dirty="0" err="1" smtClean="0">
                <a:solidFill>
                  <a:schemeClr val="tx1"/>
                </a:solidFill>
              </a:rPr>
              <a:t>IoT</a:t>
            </a:r>
            <a:r>
              <a:rPr lang="en-US" sz="4400" dirty="0" smtClean="0">
                <a:solidFill>
                  <a:schemeClr val="tx1"/>
                </a:solidFill>
              </a:rPr>
              <a:t> Devices</a:t>
            </a:r>
            <a:endParaRPr lang="en-US" sz="4400" dirty="0">
              <a:solidFill>
                <a:schemeClr val="tx1"/>
              </a:solidFill>
            </a:endParaRPr>
          </a:p>
        </p:txBody>
      </p:sp>
      <p:sp>
        <p:nvSpPr>
          <p:cNvPr id="3" name="Subtitle 2"/>
          <p:cNvSpPr>
            <a:spLocks noGrp="1"/>
          </p:cNvSpPr>
          <p:nvPr>
            <p:ph type="subTitle" idx="1"/>
          </p:nvPr>
        </p:nvSpPr>
        <p:spPr>
          <a:xfrm>
            <a:off x="1371600" y="5181600"/>
            <a:ext cx="6858000" cy="990600"/>
          </a:xfrm>
        </p:spPr>
        <p:txBody>
          <a:bodyPr>
            <a:normAutofit lnSpcReduction="10000"/>
          </a:bodyPr>
          <a:lstStyle/>
          <a:p>
            <a:pPr algn="ctr"/>
            <a:r>
              <a:rPr lang="en-US" dirty="0" smtClean="0"/>
              <a:t>Paper Presentation</a:t>
            </a:r>
          </a:p>
          <a:p>
            <a:pPr algn="ctr"/>
            <a:r>
              <a:rPr lang="en-US" dirty="0"/>
              <a:t>Kai </a:t>
            </a:r>
            <a:r>
              <a:rPr lang="en-US" dirty="0" smtClean="0"/>
              <a:t>Huang</a:t>
            </a:r>
            <a:endParaRPr lang="en-US" dirty="0"/>
          </a:p>
        </p:txBody>
      </p:sp>
      <p:sp>
        <p:nvSpPr>
          <p:cNvPr id="4" name="Slide Number Placeholder 3"/>
          <p:cNvSpPr>
            <a:spLocks noGrp="1"/>
          </p:cNvSpPr>
          <p:nvPr>
            <p:ph type="sldNum" sz="quarter" idx="12"/>
          </p:nvPr>
        </p:nvSpPr>
        <p:spPr/>
        <p:txBody>
          <a:bodyPr/>
          <a:lstStyle/>
          <a:p>
            <a:fld id="{8A99A42C-3923-4C05-A857-AA733B2816CC}" type="slidenum">
              <a:rPr lang="en-US" smtClean="0"/>
              <a:t>1</a:t>
            </a:fld>
            <a:endParaRPr lang="en-US"/>
          </a:p>
        </p:txBody>
      </p:sp>
    </p:spTree>
    <p:extLst>
      <p:ext uri="{BB962C8B-B14F-4D97-AF65-F5344CB8AC3E}">
        <p14:creationId xmlns:p14="http://schemas.microsoft.com/office/powerpoint/2010/main" val="1067943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6781800" cy="685800"/>
          </a:xfrm>
        </p:spPr>
        <p:txBody>
          <a:bodyPr>
            <a:normAutofit/>
          </a:bodyPr>
          <a:lstStyle/>
          <a:p>
            <a:r>
              <a:rPr lang="en-US" sz="2800" dirty="0" smtClean="0"/>
              <a:t>Modulation @ BLE  - DAFSK converter</a:t>
            </a:r>
            <a:endParaRPr lang="en-US" sz="2800" dirty="0"/>
          </a:p>
        </p:txBody>
      </p:sp>
      <p:sp>
        <p:nvSpPr>
          <p:cNvPr id="3" name="Content Placeholder 2"/>
          <p:cNvSpPr>
            <a:spLocks noGrp="1"/>
          </p:cNvSpPr>
          <p:nvPr>
            <p:ph idx="1"/>
          </p:nvPr>
        </p:nvSpPr>
        <p:spPr>
          <a:xfrm>
            <a:off x="762000" y="1143000"/>
            <a:ext cx="7391400" cy="5105400"/>
          </a:xfrm>
        </p:spPr>
        <p:txBody>
          <a:bodyPr>
            <a:normAutofit/>
          </a:bodyPr>
          <a:lstStyle/>
          <a:p>
            <a:pPr marL="0" indent="0">
              <a:buNone/>
            </a:pPr>
            <a:r>
              <a:rPr lang="en-US" dirty="0" err="1" smtClean="0"/>
              <a:t>WiFi</a:t>
            </a:r>
            <a:r>
              <a:rPr lang="en-US" dirty="0" smtClean="0"/>
              <a:t> device can detect M b2w message by monitoring change of BLE’s transmission power levels.</a:t>
            </a:r>
          </a:p>
          <a:p>
            <a:pPr marL="0" indent="0">
              <a:buNone/>
            </a:pPr>
            <a:endParaRPr lang="en-US" dirty="0" smtClean="0"/>
          </a:p>
          <a:p>
            <a:r>
              <a:rPr lang="en-US" dirty="0" smtClean="0"/>
              <a:t>Packet length and packet interval are not feasible for use for modulation, leaving only the power level as the only variable we can use.</a:t>
            </a:r>
          </a:p>
          <a:p>
            <a:r>
              <a:rPr lang="en-US" dirty="0" smtClean="0"/>
              <a:t>BLE devices generally have 8 to 32 levels of transmission power</a:t>
            </a:r>
          </a:p>
          <a:p>
            <a:r>
              <a:rPr lang="en-US" dirty="0" smtClean="0"/>
              <a:t>Use Pulse-Amplitude Modulation or Amplitude-Shift Keying is not best option due to attenuation and </a:t>
            </a:r>
            <a:r>
              <a:rPr lang="en-US" dirty="0" smtClean="0"/>
              <a:t>interference </a:t>
            </a:r>
            <a:endParaRPr lang="en-US" dirty="0" smtClean="0"/>
          </a:p>
          <a:p>
            <a:r>
              <a:rPr lang="en-US" dirty="0" smtClean="0"/>
              <a:t>Use a technique similar to Frequency-Shift Keying</a:t>
            </a:r>
          </a:p>
        </p:txBody>
      </p:sp>
      <p:sp>
        <p:nvSpPr>
          <p:cNvPr id="4" name="Slide Number Placeholder 3"/>
          <p:cNvSpPr>
            <a:spLocks noGrp="1"/>
          </p:cNvSpPr>
          <p:nvPr>
            <p:ph type="sldNum" sz="quarter" idx="12"/>
          </p:nvPr>
        </p:nvSpPr>
        <p:spPr/>
        <p:txBody>
          <a:bodyPr/>
          <a:lstStyle/>
          <a:p>
            <a:fld id="{8A99A42C-3923-4C05-A857-AA733B2816CC}" type="slidenum">
              <a:rPr lang="en-US" smtClean="0"/>
              <a:t>10</a:t>
            </a:fld>
            <a:endParaRPr lang="en-US"/>
          </a:p>
        </p:txBody>
      </p:sp>
    </p:spTree>
    <p:extLst>
      <p:ext uri="{BB962C8B-B14F-4D97-AF65-F5344CB8AC3E}">
        <p14:creationId xmlns:p14="http://schemas.microsoft.com/office/powerpoint/2010/main" val="1895713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6781800" cy="685800"/>
          </a:xfrm>
        </p:spPr>
        <p:txBody>
          <a:bodyPr>
            <a:normAutofit/>
          </a:bodyPr>
          <a:lstStyle/>
          <a:p>
            <a:r>
              <a:rPr lang="en-US" sz="2800" dirty="0" smtClean="0"/>
              <a:t>Modulation </a:t>
            </a:r>
            <a:r>
              <a:rPr lang="en-US" sz="2800" dirty="0"/>
              <a:t>@ BLE  - DAFSK converter</a:t>
            </a:r>
          </a:p>
        </p:txBody>
      </p:sp>
      <p:sp>
        <p:nvSpPr>
          <p:cNvPr id="3" name="Slide Number Placeholder 2"/>
          <p:cNvSpPr>
            <a:spLocks noGrp="1"/>
          </p:cNvSpPr>
          <p:nvPr>
            <p:ph type="sldNum" sz="quarter" idx="12"/>
          </p:nvPr>
        </p:nvSpPr>
        <p:spPr/>
        <p:txBody>
          <a:bodyPr/>
          <a:lstStyle/>
          <a:p>
            <a:fld id="{8A99A42C-3923-4C05-A857-AA733B2816CC}" type="slidenum">
              <a:rPr lang="en-US" smtClean="0"/>
              <a:t>11</a:t>
            </a:fld>
            <a:endParaRPr lang="en-US"/>
          </a:p>
        </p:txBody>
      </p:sp>
      <p:pic>
        <p:nvPicPr>
          <p:cNvPr id="6" name="Content Placeholder 5"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1066800"/>
            <a:ext cx="5771444" cy="4572000"/>
          </a:xfrm>
          <a:prstGeom prst="rect">
            <a:avLst/>
          </a:prstGeom>
          <a:ln>
            <a:noFill/>
          </a:ln>
          <a:effectLst>
            <a:softEdge rad="112500"/>
          </a:effectLst>
        </p:spPr>
      </p:pic>
    </p:spTree>
    <p:extLst>
      <p:ext uri="{BB962C8B-B14F-4D97-AF65-F5344CB8AC3E}">
        <p14:creationId xmlns:p14="http://schemas.microsoft.com/office/powerpoint/2010/main" val="470374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6781800" cy="685800"/>
          </a:xfrm>
        </p:spPr>
        <p:txBody>
          <a:bodyPr>
            <a:normAutofit/>
          </a:bodyPr>
          <a:lstStyle/>
          <a:p>
            <a:r>
              <a:rPr lang="en-US" sz="2800" dirty="0" smtClean="0"/>
              <a:t>Modulation </a:t>
            </a:r>
            <a:r>
              <a:rPr lang="en-US" sz="2800" dirty="0"/>
              <a:t>@ BLE  - </a:t>
            </a:r>
            <a:r>
              <a:rPr lang="en-US" sz="2800" dirty="0" smtClean="0"/>
              <a:t>Symbol Mapper</a:t>
            </a:r>
            <a:endParaRPr lang="en-US" sz="2800" dirty="0"/>
          </a:p>
        </p:txBody>
      </p:sp>
      <p:sp>
        <p:nvSpPr>
          <p:cNvPr id="3" name="Content Placeholder 2"/>
          <p:cNvSpPr>
            <a:spLocks noGrp="1"/>
          </p:cNvSpPr>
          <p:nvPr>
            <p:ph idx="1"/>
          </p:nvPr>
        </p:nvSpPr>
        <p:spPr/>
        <p:txBody>
          <a:bodyPr/>
          <a:lstStyle/>
          <a:p>
            <a:r>
              <a:rPr lang="en-US" dirty="0" smtClean="0"/>
              <a:t>Problem introduced by </a:t>
            </a:r>
            <a:r>
              <a:rPr lang="en-US" dirty="0" smtClean="0"/>
              <a:t>Frequency </a:t>
            </a:r>
            <a:r>
              <a:rPr lang="en-US" dirty="0" smtClean="0"/>
              <a:t>Hopping (for interference avoidance)</a:t>
            </a:r>
          </a:p>
          <a:p>
            <a:endParaRPr lang="en-US" dirty="0"/>
          </a:p>
          <a:p>
            <a:r>
              <a:rPr lang="en-US" dirty="0" smtClean="0"/>
              <a:t>Create FIFO for each channel</a:t>
            </a:r>
          </a:p>
          <a:p>
            <a:r>
              <a:rPr lang="en-US" dirty="0" smtClean="0"/>
              <a:t>Map transmission power levels to BLE packets</a:t>
            </a:r>
            <a:endParaRPr lang="en-US" dirty="0"/>
          </a:p>
        </p:txBody>
      </p:sp>
      <p:sp>
        <p:nvSpPr>
          <p:cNvPr id="4" name="Slide Number Placeholder 3"/>
          <p:cNvSpPr>
            <a:spLocks noGrp="1"/>
          </p:cNvSpPr>
          <p:nvPr>
            <p:ph type="sldNum" sz="quarter" idx="12"/>
          </p:nvPr>
        </p:nvSpPr>
        <p:spPr/>
        <p:txBody>
          <a:bodyPr/>
          <a:lstStyle/>
          <a:p>
            <a:fld id="{8A99A42C-3923-4C05-A857-AA733B2816CC}" type="slidenum">
              <a:rPr lang="en-US" smtClean="0"/>
              <a:t>12</a:t>
            </a:fld>
            <a:endParaRPr lang="en-US"/>
          </a:p>
        </p:txBody>
      </p:sp>
    </p:spTree>
    <p:extLst>
      <p:ext uri="{BB962C8B-B14F-4D97-AF65-F5344CB8AC3E}">
        <p14:creationId xmlns:p14="http://schemas.microsoft.com/office/powerpoint/2010/main" val="3124889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6781800" cy="685800"/>
          </a:xfrm>
        </p:spPr>
        <p:txBody>
          <a:bodyPr>
            <a:normAutofit/>
          </a:bodyPr>
          <a:lstStyle/>
          <a:p>
            <a:r>
              <a:rPr lang="en-US" sz="2800" dirty="0" smtClean="0"/>
              <a:t>Modulation </a:t>
            </a:r>
            <a:r>
              <a:rPr lang="en-US" sz="2800" dirty="0"/>
              <a:t>@ BLE  - </a:t>
            </a:r>
            <a:r>
              <a:rPr lang="en-US" sz="2800" dirty="0" smtClean="0"/>
              <a:t>Symbol Mapper</a:t>
            </a:r>
            <a:endParaRPr lang="en-US" sz="2800" dirty="0"/>
          </a:p>
        </p:txBody>
      </p:sp>
      <p:sp>
        <p:nvSpPr>
          <p:cNvPr id="3" name="Slide Number Placeholder 2"/>
          <p:cNvSpPr>
            <a:spLocks noGrp="1"/>
          </p:cNvSpPr>
          <p:nvPr>
            <p:ph type="sldNum" sz="quarter" idx="12"/>
          </p:nvPr>
        </p:nvSpPr>
        <p:spPr/>
        <p:txBody>
          <a:bodyPr/>
          <a:lstStyle/>
          <a:p>
            <a:fld id="{8A99A42C-3923-4C05-A857-AA733B2816CC}" type="slidenum">
              <a:rPr lang="en-US" smtClean="0"/>
              <a:t>13</a:t>
            </a:fld>
            <a:endParaRPr lang="en-US"/>
          </a:p>
        </p:txBody>
      </p:sp>
      <p:pic>
        <p:nvPicPr>
          <p:cNvPr id="6" name="Content Placeholder 5"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447800"/>
            <a:ext cx="7543800" cy="3677938"/>
          </a:xfrm>
          <a:prstGeom prst="rect">
            <a:avLst/>
          </a:prstGeom>
          <a:ln>
            <a:noFill/>
          </a:ln>
          <a:effectLst>
            <a:softEdge rad="112500"/>
          </a:effectLst>
        </p:spPr>
      </p:pic>
    </p:spTree>
    <p:extLst>
      <p:ext uri="{BB962C8B-B14F-4D97-AF65-F5344CB8AC3E}">
        <p14:creationId xmlns:p14="http://schemas.microsoft.com/office/powerpoint/2010/main" val="3593159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6781800" cy="685800"/>
          </a:xfrm>
        </p:spPr>
        <p:txBody>
          <a:bodyPr>
            <a:normAutofit/>
          </a:bodyPr>
          <a:lstStyle/>
          <a:p>
            <a:r>
              <a:rPr lang="en-US" sz="2800" dirty="0" smtClean="0"/>
              <a:t>Demodulation </a:t>
            </a:r>
            <a:r>
              <a:rPr lang="en-US" sz="2800" dirty="0"/>
              <a:t>@ </a:t>
            </a:r>
            <a:r>
              <a:rPr lang="en-US" sz="2800" dirty="0" err="1" smtClean="0"/>
              <a:t>WiFi</a:t>
            </a:r>
            <a:endParaRPr lang="en-US" sz="2800" dirty="0"/>
          </a:p>
        </p:txBody>
      </p:sp>
      <p:sp>
        <p:nvSpPr>
          <p:cNvPr id="3" name="Content Placeholder 2"/>
          <p:cNvSpPr>
            <a:spLocks noGrp="1"/>
          </p:cNvSpPr>
          <p:nvPr>
            <p:ph idx="1"/>
          </p:nvPr>
        </p:nvSpPr>
        <p:spPr>
          <a:xfrm>
            <a:off x="685800" y="1295400"/>
            <a:ext cx="7543800" cy="3886200"/>
          </a:xfrm>
        </p:spPr>
        <p:txBody>
          <a:bodyPr/>
          <a:lstStyle/>
          <a:p>
            <a:r>
              <a:rPr lang="en-US" dirty="0" smtClean="0"/>
              <a:t>Extract CSI</a:t>
            </a:r>
          </a:p>
          <a:p>
            <a:endParaRPr lang="en-US" dirty="0" smtClean="0"/>
          </a:p>
          <a:p>
            <a:pPr marL="457200" indent="-457200">
              <a:buFont typeface="+mj-lt"/>
              <a:buAutoNum type="arabicPeriod"/>
            </a:pPr>
            <a:r>
              <a:rPr lang="en-US" dirty="0" smtClean="0"/>
              <a:t>Matrix averaging</a:t>
            </a:r>
          </a:p>
          <a:p>
            <a:pPr marL="457200" indent="-457200">
              <a:buFont typeface="+mj-lt"/>
              <a:buAutoNum type="arabicPeriod"/>
            </a:pPr>
            <a:endParaRPr lang="en-US" dirty="0" smtClean="0"/>
          </a:p>
          <a:p>
            <a:pPr marL="457200" indent="-457200">
              <a:buFont typeface="+mj-lt"/>
              <a:buAutoNum type="arabicPeriod"/>
            </a:pPr>
            <a:r>
              <a:rPr lang="en-US" dirty="0" smtClean="0"/>
              <a:t>Reconstruct magnitude</a:t>
            </a:r>
          </a:p>
          <a:p>
            <a:pPr marL="457200" indent="-457200">
              <a:buFont typeface="+mj-lt"/>
              <a:buAutoNum type="arabicPeriod"/>
            </a:pPr>
            <a:endParaRPr lang="en-US" dirty="0" smtClean="0"/>
          </a:p>
          <a:p>
            <a:pPr marL="457200" indent="-457200">
              <a:buFont typeface="+mj-lt"/>
              <a:buAutoNum type="arabicPeriod"/>
            </a:pPr>
            <a:r>
              <a:rPr lang="en-US" dirty="0" smtClean="0"/>
              <a:t>Parallel to serial conversion</a:t>
            </a:r>
            <a:endParaRPr lang="en-US" dirty="0"/>
          </a:p>
        </p:txBody>
      </p:sp>
      <p:sp>
        <p:nvSpPr>
          <p:cNvPr id="4" name="Slide Number Placeholder 3"/>
          <p:cNvSpPr>
            <a:spLocks noGrp="1"/>
          </p:cNvSpPr>
          <p:nvPr>
            <p:ph type="sldNum" sz="quarter" idx="12"/>
          </p:nvPr>
        </p:nvSpPr>
        <p:spPr/>
        <p:txBody>
          <a:bodyPr/>
          <a:lstStyle/>
          <a:p>
            <a:fld id="{8A99A42C-3923-4C05-A857-AA733B2816CC}" type="slidenum">
              <a:rPr lang="en-US" smtClean="0"/>
              <a:t>14</a:t>
            </a:fld>
            <a:endParaRPr lang="en-US"/>
          </a:p>
        </p:txBody>
      </p:sp>
    </p:spTree>
    <p:extLst>
      <p:ext uri="{BB962C8B-B14F-4D97-AF65-F5344CB8AC3E}">
        <p14:creationId xmlns:p14="http://schemas.microsoft.com/office/powerpoint/2010/main" val="2552359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6781800" cy="685800"/>
          </a:xfrm>
        </p:spPr>
        <p:txBody>
          <a:bodyPr>
            <a:normAutofit/>
          </a:bodyPr>
          <a:lstStyle/>
          <a:p>
            <a:r>
              <a:rPr lang="en-US" sz="2800" dirty="0" smtClean="0"/>
              <a:t>N-way concurrent communication</a:t>
            </a:r>
            <a:endParaRPr lang="en-US" sz="2800" dirty="0"/>
          </a:p>
        </p:txBody>
      </p:sp>
      <p:sp>
        <p:nvSpPr>
          <p:cNvPr id="3" name="Content Placeholder 2"/>
          <p:cNvSpPr>
            <a:spLocks noGrp="1"/>
          </p:cNvSpPr>
          <p:nvPr>
            <p:ph idx="1"/>
          </p:nvPr>
        </p:nvSpPr>
        <p:spPr>
          <a:xfrm>
            <a:off x="685800" y="1295400"/>
            <a:ext cx="7543800" cy="3886200"/>
          </a:xfrm>
        </p:spPr>
        <p:txBody>
          <a:bodyPr/>
          <a:lstStyle/>
          <a:p>
            <a:r>
              <a:rPr lang="en-US" dirty="0" smtClean="0"/>
              <a:t>Extract CSI</a:t>
            </a:r>
          </a:p>
          <a:p>
            <a:endParaRPr lang="en-US" dirty="0" smtClean="0"/>
          </a:p>
          <a:p>
            <a:pPr marL="457200" indent="-457200">
              <a:buFont typeface="+mj-lt"/>
              <a:buAutoNum type="arabicPeriod"/>
            </a:pPr>
            <a:r>
              <a:rPr lang="en-US" dirty="0" smtClean="0"/>
              <a:t>Matrix averaging</a:t>
            </a:r>
          </a:p>
          <a:p>
            <a:pPr marL="457200" indent="-457200">
              <a:buFont typeface="+mj-lt"/>
              <a:buAutoNum type="arabicPeriod"/>
            </a:pPr>
            <a:r>
              <a:rPr lang="en-US" dirty="0" smtClean="0"/>
              <a:t>Reconstruct magnitude</a:t>
            </a:r>
          </a:p>
          <a:p>
            <a:pPr marL="457200" indent="-457200">
              <a:buFont typeface="+mj-lt"/>
              <a:buAutoNum type="arabicPeriod"/>
            </a:pPr>
            <a:r>
              <a:rPr lang="en-US" dirty="0" smtClean="0"/>
              <a:t>Parallel to serial conversion</a:t>
            </a:r>
            <a:endParaRPr lang="en-US" dirty="0"/>
          </a:p>
        </p:txBody>
      </p:sp>
      <p:sp>
        <p:nvSpPr>
          <p:cNvPr id="4" name="Slide Number Placeholder 3"/>
          <p:cNvSpPr>
            <a:spLocks noGrp="1"/>
          </p:cNvSpPr>
          <p:nvPr>
            <p:ph type="sldNum" sz="quarter" idx="12"/>
          </p:nvPr>
        </p:nvSpPr>
        <p:spPr/>
        <p:txBody>
          <a:bodyPr/>
          <a:lstStyle/>
          <a:p>
            <a:fld id="{8A99A42C-3923-4C05-A857-AA733B2816CC}" type="slidenum">
              <a:rPr lang="en-US" smtClean="0"/>
              <a:t>15</a:t>
            </a:fld>
            <a:endParaRPr lang="en-US"/>
          </a:p>
        </p:txBody>
      </p:sp>
    </p:spTree>
    <p:extLst>
      <p:ext uri="{BB962C8B-B14F-4D97-AF65-F5344CB8AC3E}">
        <p14:creationId xmlns:p14="http://schemas.microsoft.com/office/powerpoint/2010/main" val="2660186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6781800" cy="685800"/>
          </a:xfrm>
        </p:spPr>
        <p:txBody>
          <a:bodyPr>
            <a:normAutofit/>
          </a:bodyPr>
          <a:lstStyle/>
          <a:p>
            <a:r>
              <a:rPr lang="en-US" sz="2800" dirty="0" smtClean="0"/>
              <a:t>Evaluation</a:t>
            </a:r>
            <a:endParaRPr lang="en-US" sz="2800" dirty="0"/>
          </a:p>
        </p:txBody>
      </p:sp>
      <p:sp>
        <p:nvSpPr>
          <p:cNvPr id="3" name="Content Placeholder 2"/>
          <p:cNvSpPr>
            <a:spLocks noGrp="1"/>
          </p:cNvSpPr>
          <p:nvPr>
            <p:ph idx="1"/>
          </p:nvPr>
        </p:nvSpPr>
        <p:spPr>
          <a:xfrm>
            <a:off x="762000" y="1000125"/>
            <a:ext cx="7543800" cy="1752600"/>
          </a:xfrm>
        </p:spPr>
        <p:txBody>
          <a:bodyPr/>
          <a:lstStyle/>
          <a:p>
            <a:r>
              <a:rPr lang="en-US" dirty="0" smtClean="0"/>
              <a:t>The authors have implemented a N-way B2W2 prototype using a RF testbed and multiple BLE devices</a:t>
            </a:r>
          </a:p>
          <a:p>
            <a:endParaRPr lang="en-US" dirty="0"/>
          </a:p>
        </p:txBody>
      </p:sp>
      <p:pic>
        <p:nvPicPr>
          <p:cNvPr id="4" name="Picture 3" descr="B2W2.pdf - Adobe Acrobat Pro"/>
          <p:cNvPicPr>
            <a:picLocks noChangeAspect="1"/>
          </p:cNvPicPr>
          <p:nvPr/>
        </p:nvPicPr>
        <p:blipFill rotWithShape="1">
          <a:blip r:embed="rId3">
            <a:extLst>
              <a:ext uri="{28A0092B-C50C-407E-A947-70E740481C1C}">
                <a14:useLocalDpi xmlns:a14="http://schemas.microsoft.com/office/drawing/2010/main" val="0"/>
              </a:ext>
            </a:extLst>
          </a:blip>
          <a:srcRect l="12559" t="28055" r="48782" b="47778"/>
          <a:stretch/>
        </p:blipFill>
        <p:spPr>
          <a:xfrm>
            <a:off x="1981200" y="2590800"/>
            <a:ext cx="4004441" cy="2743200"/>
          </a:xfrm>
          <a:prstGeom prst="rect">
            <a:avLst/>
          </a:prstGeom>
        </p:spPr>
      </p:pic>
      <p:sp>
        <p:nvSpPr>
          <p:cNvPr id="5" name="Slide Number Placeholder 4"/>
          <p:cNvSpPr>
            <a:spLocks noGrp="1"/>
          </p:cNvSpPr>
          <p:nvPr>
            <p:ph type="sldNum" sz="quarter" idx="12"/>
          </p:nvPr>
        </p:nvSpPr>
        <p:spPr/>
        <p:txBody>
          <a:bodyPr/>
          <a:lstStyle/>
          <a:p>
            <a:fld id="{8A99A42C-3923-4C05-A857-AA733B2816CC}" type="slidenum">
              <a:rPr lang="en-US" smtClean="0"/>
              <a:t>16</a:t>
            </a:fld>
            <a:endParaRPr lang="en-US"/>
          </a:p>
        </p:txBody>
      </p:sp>
    </p:spTree>
    <p:extLst>
      <p:ext uri="{BB962C8B-B14F-4D97-AF65-F5344CB8AC3E}">
        <p14:creationId xmlns:p14="http://schemas.microsoft.com/office/powerpoint/2010/main" val="312488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6781800" cy="685800"/>
          </a:xfrm>
        </p:spPr>
        <p:txBody>
          <a:bodyPr>
            <a:normAutofit/>
          </a:bodyPr>
          <a:lstStyle/>
          <a:p>
            <a:r>
              <a:rPr lang="en-US" sz="2800" dirty="0" smtClean="0"/>
              <a:t>Evaluation</a:t>
            </a:r>
            <a:endParaRPr lang="en-US" sz="2800"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415" y="1499918"/>
            <a:ext cx="7297169" cy="3858164"/>
          </a:xfrm>
          <a:prstGeom prst="rect">
            <a:avLst/>
          </a:prstGeom>
        </p:spPr>
      </p:pic>
      <p:sp>
        <p:nvSpPr>
          <p:cNvPr id="3" name="Slide Number Placeholder 2"/>
          <p:cNvSpPr>
            <a:spLocks noGrp="1"/>
          </p:cNvSpPr>
          <p:nvPr>
            <p:ph type="sldNum" sz="quarter" idx="12"/>
          </p:nvPr>
        </p:nvSpPr>
        <p:spPr/>
        <p:txBody>
          <a:bodyPr/>
          <a:lstStyle/>
          <a:p>
            <a:fld id="{8A99A42C-3923-4C05-A857-AA733B2816CC}" type="slidenum">
              <a:rPr lang="en-US" smtClean="0"/>
              <a:t>17</a:t>
            </a:fld>
            <a:endParaRPr lang="en-US"/>
          </a:p>
        </p:txBody>
      </p:sp>
    </p:spTree>
    <p:extLst>
      <p:ext uri="{BB962C8B-B14F-4D97-AF65-F5344CB8AC3E}">
        <p14:creationId xmlns:p14="http://schemas.microsoft.com/office/powerpoint/2010/main" val="13730537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6781800" cy="685800"/>
          </a:xfrm>
        </p:spPr>
        <p:txBody>
          <a:bodyPr>
            <a:normAutofit/>
          </a:bodyPr>
          <a:lstStyle/>
          <a:p>
            <a:r>
              <a:rPr lang="en-US" sz="2800" dirty="0" smtClean="0"/>
              <a:t>Evaluation</a:t>
            </a:r>
            <a:endParaRPr lang="en-US" sz="2800" dirty="0"/>
          </a:p>
        </p:txBody>
      </p:sp>
      <p:sp>
        <p:nvSpPr>
          <p:cNvPr id="3" name="Slide Number Placeholder 2"/>
          <p:cNvSpPr>
            <a:spLocks noGrp="1"/>
          </p:cNvSpPr>
          <p:nvPr>
            <p:ph type="sldNum" sz="quarter" idx="12"/>
          </p:nvPr>
        </p:nvSpPr>
        <p:spPr/>
        <p:txBody>
          <a:bodyPr/>
          <a:lstStyle/>
          <a:p>
            <a:fld id="{8A99A42C-3923-4C05-A857-AA733B2816CC}" type="slidenum">
              <a:rPr lang="en-US" smtClean="0"/>
              <a:t>18</a:t>
            </a:fld>
            <a:endParaRPr lang="en-US"/>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75" y="2271549"/>
            <a:ext cx="8014660" cy="2452849"/>
          </a:xfrm>
          <a:prstGeom prst="rect">
            <a:avLst/>
          </a:prstGeom>
          <a:ln>
            <a:noFill/>
          </a:ln>
          <a:effectLst>
            <a:softEdge rad="112500"/>
          </a:effectLst>
        </p:spPr>
      </p:pic>
    </p:spTree>
    <p:extLst>
      <p:ext uri="{BB962C8B-B14F-4D97-AF65-F5344CB8AC3E}">
        <p14:creationId xmlns:p14="http://schemas.microsoft.com/office/powerpoint/2010/main" val="9745466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6781800" cy="685800"/>
          </a:xfrm>
        </p:spPr>
        <p:txBody>
          <a:bodyPr>
            <a:normAutofit/>
          </a:bodyPr>
          <a:lstStyle/>
          <a:p>
            <a:r>
              <a:rPr lang="en-US" sz="2800" dirty="0" smtClean="0"/>
              <a:t>Equalization</a:t>
            </a:r>
            <a:endParaRPr lang="en-US" sz="2800" dirty="0"/>
          </a:p>
        </p:txBody>
      </p:sp>
      <p:sp>
        <p:nvSpPr>
          <p:cNvPr id="3" name="Content Placeholder 2"/>
          <p:cNvSpPr>
            <a:spLocks noGrp="1"/>
          </p:cNvSpPr>
          <p:nvPr>
            <p:ph idx="1"/>
          </p:nvPr>
        </p:nvSpPr>
        <p:spPr>
          <a:xfrm>
            <a:off x="762000" y="1000125"/>
            <a:ext cx="7543800" cy="1752600"/>
          </a:xfrm>
        </p:spPr>
        <p:txBody>
          <a:bodyPr>
            <a:normAutofit fontScale="85000" lnSpcReduction="20000"/>
          </a:bodyPr>
          <a:lstStyle/>
          <a:p>
            <a:r>
              <a:rPr lang="en-US" dirty="0" smtClean="0"/>
              <a:t>The authors discovered that the bit error rate (BER) of W2W  increases due to the presence of BLE transmission</a:t>
            </a:r>
          </a:p>
          <a:p>
            <a:endParaRPr lang="en-US" dirty="0" smtClean="0"/>
          </a:p>
          <a:p>
            <a:r>
              <a:rPr lang="en-US" dirty="0" smtClean="0"/>
              <a:t>The authors managed to reduce BER by multiplying an invers phased BLE signal and use the correlation between neighboring CSI value to compensate the change in vector distance.</a:t>
            </a:r>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124200"/>
            <a:ext cx="8460763" cy="2362200"/>
          </a:xfrm>
          <a:prstGeom prst="rect">
            <a:avLst/>
          </a:prstGeom>
        </p:spPr>
      </p:pic>
      <p:sp>
        <p:nvSpPr>
          <p:cNvPr id="4" name="Slide Number Placeholder 3"/>
          <p:cNvSpPr>
            <a:spLocks noGrp="1"/>
          </p:cNvSpPr>
          <p:nvPr>
            <p:ph type="sldNum" sz="quarter" idx="12"/>
          </p:nvPr>
        </p:nvSpPr>
        <p:spPr/>
        <p:txBody>
          <a:bodyPr/>
          <a:lstStyle/>
          <a:p>
            <a:fld id="{8A99A42C-3923-4C05-A857-AA733B2816CC}" type="slidenum">
              <a:rPr lang="en-US" smtClean="0"/>
              <a:t>19</a:t>
            </a:fld>
            <a:endParaRPr lang="en-US"/>
          </a:p>
        </p:txBody>
      </p:sp>
    </p:spTree>
    <p:extLst>
      <p:ext uri="{BB962C8B-B14F-4D97-AF65-F5344CB8AC3E}">
        <p14:creationId xmlns:p14="http://schemas.microsoft.com/office/powerpoint/2010/main" val="3727583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6781800" cy="685800"/>
          </a:xfrm>
        </p:spPr>
        <p:txBody>
          <a:bodyPr>
            <a:normAutofit/>
          </a:bodyPr>
          <a:lstStyle/>
          <a:p>
            <a:r>
              <a:rPr lang="en-US" sz="2800" dirty="0" smtClean="0"/>
              <a:t>Key Idea</a:t>
            </a:r>
            <a:endParaRPr lang="en-US" sz="2800" dirty="0"/>
          </a:p>
        </p:txBody>
      </p:sp>
      <p:sp>
        <p:nvSpPr>
          <p:cNvPr id="3" name="Content Placeholder 2"/>
          <p:cNvSpPr>
            <a:spLocks noGrp="1"/>
          </p:cNvSpPr>
          <p:nvPr>
            <p:ph idx="1"/>
          </p:nvPr>
        </p:nvSpPr>
        <p:spPr>
          <a:xfrm>
            <a:off x="685800" y="1371600"/>
            <a:ext cx="7543800" cy="3200400"/>
          </a:xfrm>
        </p:spPr>
        <p:txBody>
          <a:bodyPr>
            <a:normAutofit/>
          </a:bodyPr>
          <a:lstStyle/>
          <a:p>
            <a:pPr marL="0" indent="0">
              <a:buNone/>
            </a:pPr>
            <a:endParaRPr lang="en-US" dirty="0"/>
          </a:p>
          <a:p>
            <a:pPr marL="0" indent="0">
              <a:buNone/>
            </a:pPr>
            <a:r>
              <a:rPr lang="en-US" dirty="0" smtClean="0"/>
              <a:t>Enables BLE to </a:t>
            </a:r>
            <a:r>
              <a:rPr lang="en-US" dirty="0" err="1" smtClean="0"/>
              <a:t>WiFi</a:t>
            </a:r>
            <a:r>
              <a:rPr lang="en-US" dirty="0" smtClean="0"/>
              <a:t> transmission while concurrently support original </a:t>
            </a:r>
            <a:r>
              <a:rPr lang="en-US" dirty="0" err="1" smtClean="0"/>
              <a:t>WiFi</a:t>
            </a:r>
            <a:r>
              <a:rPr lang="en-US" dirty="0" smtClean="0"/>
              <a:t> to </a:t>
            </a:r>
            <a:r>
              <a:rPr lang="en-US" dirty="0" err="1" smtClean="0"/>
              <a:t>WiFi</a:t>
            </a:r>
            <a:r>
              <a:rPr lang="en-US" dirty="0" smtClean="0"/>
              <a:t> and BLE to BLE communication among multiple </a:t>
            </a:r>
            <a:r>
              <a:rPr lang="en-US" dirty="0" err="1" smtClean="0"/>
              <a:t>WiFi</a:t>
            </a:r>
            <a:r>
              <a:rPr lang="en-US" dirty="0" smtClean="0"/>
              <a:t> and BLE devices.</a:t>
            </a:r>
          </a:p>
          <a:p>
            <a:endParaRPr lang="en-US" dirty="0"/>
          </a:p>
          <a:p>
            <a:endParaRPr lang="en-US" dirty="0" smtClean="0"/>
          </a:p>
          <a:p>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8A99A42C-3923-4C05-A857-AA733B2816CC}" type="slidenum">
              <a:rPr lang="en-US" smtClean="0"/>
              <a:t>2</a:t>
            </a:fld>
            <a:endParaRPr lang="en-US"/>
          </a:p>
        </p:txBody>
      </p:sp>
    </p:spTree>
    <p:extLst>
      <p:ext uri="{BB962C8B-B14F-4D97-AF65-F5344CB8AC3E}">
        <p14:creationId xmlns:p14="http://schemas.microsoft.com/office/powerpoint/2010/main" val="79438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6781800" cy="685800"/>
          </a:xfrm>
        </p:spPr>
        <p:txBody>
          <a:bodyPr>
            <a:normAutofit/>
          </a:bodyPr>
          <a:lstStyle/>
          <a:p>
            <a:r>
              <a:rPr lang="en-US" sz="2800" dirty="0" smtClean="0"/>
              <a:t>Equalization</a:t>
            </a:r>
            <a:endParaRPr lang="en-US" sz="2800" dirty="0"/>
          </a:p>
        </p:txBody>
      </p:sp>
      <p:sp>
        <p:nvSpPr>
          <p:cNvPr id="3" name="Slide Number Placeholder 2"/>
          <p:cNvSpPr>
            <a:spLocks noGrp="1"/>
          </p:cNvSpPr>
          <p:nvPr>
            <p:ph type="sldNum" sz="quarter" idx="12"/>
          </p:nvPr>
        </p:nvSpPr>
        <p:spPr/>
        <p:txBody>
          <a:bodyPr/>
          <a:lstStyle/>
          <a:p>
            <a:fld id="{8A99A42C-3923-4C05-A857-AA733B2816CC}" type="slidenum">
              <a:rPr lang="en-US" smtClean="0"/>
              <a:t>20</a:t>
            </a:fld>
            <a:endParaRPr lang="en-US"/>
          </a:p>
        </p:txBody>
      </p:sp>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447800"/>
            <a:ext cx="8534221" cy="2253119"/>
          </a:xfrm>
          <a:prstGeom prst="rect">
            <a:avLst/>
          </a:prstGeom>
          <a:ln>
            <a:noFill/>
          </a:ln>
          <a:effectLst>
            <a:softEdge rad="112500"/>
          </a:effectLst>
        </p:spPr>
      </p:pic>
      <p:sp>
        <p:nvSpPr>
          <p:cNvPr id="7" name="Content Placeholder 2"/>
          <p:cNvSpPr txBox="1">
            <a:spLocks/>
          </p:cNvSpPr>
          <p:nvPr/>
        </p:nvSpPr>
        <p:spPr>
          <a:xfrm>
            <a:off x="685800" y="3352800"/>
            <a:ext cx="8153400" cy="274320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r>
              <a:rPr lang="en-US" dirty="0" smtClean="0"/>
              <a:t>BLE transmission can increase the BER (bit error rate) of W2W transmission. To overcome this, the author multiply an inverse phased BLE signal and compensate the change in vector distance using the correlation between neighboring CSI value, therefore reducing the BER.</a:t>
            </a:r>
            <a:endParaRPr lang="en-US" dirty="0"/>
          </a:p>
        </p:txBody>
      </p:sp>
    </p:spTree>
    <p:extLst>
      <p:ext uri="{BB962C8B-B14F-4D97-AF65-F5344CB8AC3E}">
        <p14:creationId xmlns:p14="http://schemas.microsoft.com/office/powerpoint/2010/main" val="4292541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6781800" cy="685800"/>
          </a:xfrm>
        </p:spPr>
        <p:txBody>
          <a:bodyPr>
            <a:normAutofit/>
          </a:bodyPr>
          <a:lstStyle/>
          <a:p>
            <a:r>
              <a:rPr lang="en-US" sz="2800" dirty="0" smtClean="0"/>
              <a:t>Conclusion</a:t>
            </a:r>
            <a:endParaRPr lang="en-US" sz="2800" dirty="0"/>
          </a:p>
        </p:txBody>
      </p:sp>
      <p:sp>
        <p:nvSpPr>
          <p:cNvPr id="3" name="Content Placeholder 2"/>
          <p:cNvSpPr>
            <a:spLocks noGrp="1"/>
          </p:cNvSpPr>
          <p:nvPr>
            <p:ph idx="1"/>
          </p:nvPr>
        </p:nvSpPr>
        <p:spPr>
          <a:xfrm>
            <a:off x="685800" y="1295400"/>
            <a:ext cx="7543800" cy="3886200"/>
          </a:xfrm>
        </p:spPr>
        <p:txBody>
          <a:bodyPr/>
          <a:lstStyle/>
          <a:p>
            <a:r>
              <a:rPr lang="en-US" dirty="0" smtClean="0"/>
              <a:t>This paper introduced an N-way concurrent communication framework which can concurrently conduct </a:t>
            </a:r>
            <a:r>
              <a:rPr lang="en-US" dirty="0" err="1" smtClean="0"/>
              <a:t>WiFi</a:t>
            </a:r>
            <a:r>
              <a:rPr lang="en-US" dirty="0" smtClean="0"/>
              <a:t> to </a:t>
            </a:r>
            <a:r>
              <a:rPr lang="en-US" dirty="0" err="1" smtClean="0"/>
              <a:t>WiFi</a:t>
            </a:r>
            <a:r>
              <a:rPr lang="en-US" dirty="0" smtClean="0"/>
              <a:t>, BLE to </a:t>
            </a:r>
            <a:r>
              <a:rPr lang="en-US" dirty="0" err="1" smtClean="0"/>
              <a:t>WiFi</a:t>
            </a:r>
            <a:r>
              <a:rPr lang="en-US" dirty="0"/>
              <a:t> </a:t>
            </a:r>
            <a:r>
              <a:rPr lang="en-US" dirty="0" smtClean="0"/>
              <a:t>and BLE to BLE</a:t>
            </a:r>
            <a:endParaRPr lang="en-US" dirty="0"/>
          </a:p>
        </p:txBody>
      </p:sp>
      <p:sp>
        <p:nvSpPr>
          <p:cNvPr id="4" name="Slide Number Placeholder 3"/>
          <p:cNvSpPr>
            <a:spLocks noGrp="1"/>
          </p:cNvSpPr>
          <p:nvPr>
            <p:ph type="sldNum" sz="quarter" idx="12"/>
          </p:nvPr>
        </p:nvSpPr>
        <p:spPr/>
        <p:txBody>
          <a:bodyPr/>
          <a:lstStyle/>
          <a:p>
            <a:fld id="{8A99A42C-3923-4C05-A857-AA733B2816CC}" type="slidenum">
              <a:rPr lang="en-US" smtClean="0"/>
              <a:t>21</a:t>
            </a:fld>
            <a:endParaRPr lang="en-US"/>
          </a:p>
        </p:txBody>
      </p:sp>
    </p:spTree>
    <p:extLst>
      <p:ext uri="{BB962C8B-B14F-4D97-AF65-F5344CB8AC3E}">
        <p14:creationId xmlns:p14="http://schemas.microsoft.com/office/powerpoint/2010/main" val="3157936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6781800" cy="685800"/>
          </a:xfrm>
        </p:spPr>
        <p:txBody>
          <a:bodyPr>
            <a:normAutofit/>
          </a:bodyPr>
          <a:lstStyle/>
          <a:p>
            <a:r>
              <a:rPr lang="en-US" sz="2800" dirty="0" smtClean="0"/>
              <a:t>Thoughts</a:t>
            </a:r>
            <a:endParaRPr lang="en-US" sz="2800" dirty="0"/>
          </a:p>
        </p:txBody>
      </p:sp>
      <p:sp>
        <p:nvSpPr>
          <p:cNvPr id="3" name="Content Placeholder 2"/>
          <p:cNvSpPr>
            <a:spLocks noGrp="1"/>
          </p:cNvSpPr>
          <p:nvPr>
            <p:ph idx="1"/>
          </p:nvPr>
        </p:nvSpPr>
        <p:spPr>
          <a:xfrm>
            <a:off x="685800" y="1295400"/>
            <a:ext cx="7543800" cy="3886200"/>
          </a:xfrm>
        </p:spPr>
        <p:txBody>
          <a:bodyPr/>
          <a:lstStyle/>
          <a:p>
            <a:r>
              <a:rPr lang="en-US" dirty="0" smtClean="0"/>
              <a:t>This paper presents a novel framework that enables BLE to </a:t>
            </a:r>
            <a:r>
              <a:rPr lang="en-US" dirty="0" err="1" smtClean="0"/>
              <a:t>WiFi</a:t>
            </a:r>
            <a:r>
              <a:rPr lang="en-US" dirty="0" smtClean="0"/>
              <a:t> transmission without affecting existing BLE and </a:t>
            </a:r>
            <a:r>
              <a:rPr lang="en-US" dirty="0" err="1" smtClean="0"/>
              <a:t>WiFi</a:t>
            </a:r>
            <a:r>
              <a:rPr lang="en-US" dirty="0" smtClean="0"/>
              <a:t> communication protocols.</a:t>
            </a:r>
          </a:p>
          <a:p>
            <a:r>
              <a:rPr lang="en-US" dirty="0" smtClean="0"/>
              <a:t>What can we do differently if we were to re-design the BLE protocol with compatibility to </a:t>
            </a:r>
            <a:r>
              <a:rPr lang="en-US" dirty="0" err="1" smtClean="0"/>
              <a:t>WiFi</a:t>
            </a:r>
            <a:r>
              <a:rPr lang="en-US" dirty="0" smtClean="0"/>
              <a:t> receiver in mind, without sacrificing performance?</a:t>
            </a:r>
          </a:p>
        </p:txBody>
      </p:sp>
      <p:sp>
        <p:nvSpPr>
          <p:cNvPr id="4" name="Slide Number Placeholder 3"/>
          <p:cNvSpPr>
            <a:spLocks noGrp="1"/>
          </p:cNvSpPr>
          <p:nvPr>
            <p:ph type="sldNum" sz="quarter" idx="12"/>
          </p:nvPr>
        </p:nvSpPr>
        <p:spPr/>
        <p:txBody>
          <a:bodyPr/>
          <a:lstStyle/>
          <a:p>
            <a:fld id="{8A99A42C-3923-4C05-A857-AA733B2816CC}" type="slidenum">
              <a:rPr lang="en-US" smtClean="0"/>
              <a:t>22</a:t>
            </a:fld>
            <a:endParaRPr lang="en-US"/>
          </a:p>
        </p:txBody>
      </p:sp>
    </p:spTree>
    <p:extLst>
      <p:ext uri="{BB962C8B-B14F-4D97-AF65-F5344CB8AC3E}">
        <p14:creationId xmlns:p14="http://schemas.microsoft.com/office/powerpoint/2010/main" val="5889940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Thank you!</a:t>
            </a:r>
            <a:endParaRPr lang="en-US" dirty="0"/>
          </a:p>
        </p:txBody>
      </p:sp>
      <p:sp>
        <p:nvSpPr>
          <p:cNvPr id="2" name="Slide Number Placeholder 1"/>
          <p:cNvSpPr>
            <a:spLocks noGrp="1"/>
          </p:cNvSpPr>
          <p:nvPr>
            <p:ph type="sldNum" sz="quarter" idx="12"/>
          </p:nvPr>
        </p:nvSpPr>
        <p:spPr/>
        <p:txBody>
          <a:bodyPr/>
          <a:lstStyle/>
          <a:p>
            <a:fld id="{8A99A42C-3923-4C05-A857-AA733B2816CC}" type="slidenum">
              <a:rPr lang="en-US" smtClean="0"/>
              <a:t>23</a:t>
            </a:fld>
            <a:endParaRPr lang="en-US"/>
          </a:p>
        </p:txBody>
      </p:sp>
    </p:spTree>
    <p:extLst>
      <p:ext uri="{BB962C8B-B14F-4D97-AF65-F5344CB8AC3E}">
        <p14:creationId xmlns:p14="http://schemas.microsoft.com/office/powerpoint/2010/main" val="3224440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6781800" cy="685800"/>
          </a:xfrm>
        </p:spPr>
        <p:txBody>
          <a:bodyPr>
            <a:normAutofit/>
          </a:bodyPr>
          <a:lstStyle/>
          <a:p>
            <a:r>
              <a:rPr lang="en-US" sz="2800" dirty="0" smtClean="0"/>
              <a:t>Introduction</a:t>
            </a:r>
            <a:endParaRPr lang="en-US" sz="2800" dirty="0"/>
          </a:p>
        </p:txBody>
      </p:sp>
      <p:sp>
        <p:nvSpPr>
          <p:cNvPr id="3" name="Content Placeholder 2"/>
          <p:cNvSpPr>
            <a:spLocks noGrp="1"/>
          </p:cNvSpPr>
          <p:nvPr>
            <p:ph idx="1"/>
          </p:nvPr>
        </p:nvSpPr>
        <p:spPr>
          <a:xfrm>
            <a:off x="685800" y="1524000"/>
            <a:ext cx="7543800" cy="4343400"/>
          </a:xfrm>
        </p:spPr>
        <p:txBody>
          <a:bodyPr>
            <a:normAutofit fontScale="92500" lnSpcReduction="10000"/>
          </a:bodyPr>
          <a:lstStyle/>
          <a:p>
            <a:endParaRPr lang="en-US" dirty="0" smtClean="0"/>
          </a:p>
          <a:p>
            <a:r>
              <a:rPr lang="en-US" dirty="0" smtClean="0"/>
              <a:t>Increasing number of </a:t>
            </a:r>
            <a:r>
              <a:rPr lang="en-US" dirty="0" err="1" smtClean="0"/>
              <a:t>IoT</a:t>
            </a:r>
            <a:r>
              <a:rPr lang="en-US" dirty="0" smtClean="0"/>
              <a:t> devices</a:t>
            </a:r>
          </a:p>
          <a:p>
            <a:endParaRPr lang="en-US" dirty="0"/>
          </a:p>
          <a:p>
            <a:r>
              <a:rPr lang="en-US" dirty="0" smtClean="0"/>
              <a:t>The need for a Gateway between BLE and </a:t>
            </a:r>
            <a:r>
              <a:rPr lang="en-US" dirty="0" err="1" smtClean="0"/>
              <a:t>WiFi</a:t>
            </a:r>
            <a:r>
              <a:rPr lang="en-US" dirty="0" smtClean="0"/>
              <a:t> devices</a:t>
            </a:r>
          </a:p>
          <a:p>
            <a:endParaRPr lang="en-US" dirty="0" smtClean="0"/>
          </a:p>
          <a:p>
            <a:r>
              <a:rPr lang="en-US" dirty="0" smtClean="0"/>
              <a:t>This paper presets B2W2, a novel communication framework that enables N-way concurrent communication among </a:t>
            </a:r>
            <a:r>
              <a:rPr lang="en-US" dirty="0" err="1" smtClean="0"/>
              <a:t>WiFi</a:t>
            </a:r>
            <a:r>
              <a:rPr lang="en-US" dirty="0" smtClean="0"/>
              <a:t> and BLE devices.</a:t>
            </a:r>
          </a:p>
          <a:p>
            <a:endParaRPr lang="en-US" dirty="0"/>
          </a:p>
          <a:p>
            <a:r>
              <a:rPr lang="en-US" dirty="0" smtClean="0"/>
              <a:t>Enables BLE to </a:t>
            </a:r>
            <a:r>
              <a:rPr lang="en-US" dirty="0" err="1" smtClean="0"/>
              <a:t>WiFi</a:t>
            </a:r>
            <a:r>
              <a:rPr lang="en-US" dirty="0" smtClean="0"/>
              <a:t> while concurrently support original </a:t>
            </a:r>
            <a:r>
              <a:rPr lang="en-US" dirty="0" err="1" smtClean="0"/>
              <a:t>WiFi</a:t>
            </a:r>
            <a:r>
              <a:rPr lang="en-US" dirty="0" smtClean="0"/>
              <a:t> to </a:t>
            </a:r>
            <a:r>
              <a:rPr lang="en-US" dirty="0" err="1" smtClean="0"/>
              <a:t>WiFi</a:t>
            </a:r>
            <a:r>
              <a:rPr lang="en-US" dirty="0" smtClean="0"/>
              <a:t> and BLE to BLE communication among multiple </a:t>
            </a:r>
            <a:r>
              <a:rPr lang="en-US" dirty="0" err="1" smtClean="0"/>
              <a:t>WiFi</a:t>
            </a:r>
            <a:r>
              <a:rPr lang="en-US" dirty="0" smtClean="0"/>
              <a:t> and BLE devices.</a:t>
            </a:r>
          </a:p>
          <a:p>
            <a:endParaRPr lang="en-US" dirty="0"/>
          </a:p>
          <a:p>
            <a:endParaRPr lang="en-US" dirty="0" smtClean="0"/>
          </a:p>
          <a:p>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8A99A42C-3923-4C05-A857-AA733B2816CC}" type="slidenum">
              <a:rPr lang="en-US" smtClean="0"/>
              <a:t>3</a:t>
            </a:fld>
            <a:endParaRPr lang="en-US"/>
          </a:p>
        </p:txBody>
      </p:sp>
    </p:spTree>
    <p:extLst>
      <p:ext uri="{BB962C8B-B14F-4D97-AF65-F5344CB8AC3E}">
        <p14:creationId xmlns:p14="http://schemas.microsoft.com/office/powerpoint/2010/main" val="218328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6781800" cy="685800"/>
          </a:xfrm>
        </p:spPr>
        <p:txBody>
          <a:bodyPr>
            <a:normAutofit/>
          </a:bodyPr>
          <a:lstStyle/>
          <a:p>
            <a:r>
              <a:rPr lang="en-US" sz="2800" dirty="0" smtClean="0"/>
              <a:t>Abstract</a:t>
            </a:r>
            <a:endParaRPr lang="en-US" sz="2800" dirty="0"/>
          </a:p>
        </p:txBody>
      </p:sp>
      <p:pic>
        <p:nvPicPr>
          <p:cNvPr id="6" name="Content Placeholder 5"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219200"/>
            <a:ext cx="6730805" cy="4495800"/>
          </a:xfrm>
          <a:prstGeom prst="rect">
            <a:avLst/>
          </a:prstGeom>
          <a:ln>
            <a:noFill/>
          </a:ln>
          <a:effectLst>
            <a:softEdge rad="112500"/>
          </a:effectLst>
        </p:spPr>
      </p:pic>
      <p:sp>
        <p:nvSpPr>
          <p:cNvPr id="3" name="Slide Number Placeholder 2"/>
          <p:cNvSpPr>
            <a:spLocks noGrp="1"/>
          </p:cNvSpPr>
          <p:nvPr>
            <p:ph type="sldNum" sz="quarter" idx="12"/>
          </p:nvPr>
        </p:nvSpPr>
        <p:spPr/>
        <p:txBody>
          <a:bodyPr/>
          <a:lstStyle/>
          <a:p>
            <a:fld id="{8A99A42C-3923-4C05-A857-AA733B2816CC}" type="slidenum">
              <a:rPr lang="en-US" smtClean="0"/>
              <a:t>4</a:t>
            </a:fld>
            <a:endParaRPr lang="en-US"/>
          </a:p>
        </p:txBody>
      </p:sp>
    </p:spTree>
    <p:extLst>
      <p:ext uri="{BB962C8B-B14F-4D97-AF65-F5344CB8AC3E}">
        <p14:creationId xmlns:p14="http://schemas.microsoft.com/office/powerpoint/2010/main" val="321205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6781800" cy="685800"/>
          </a:xfrm>
        </p:spPr>
        <p:txBody>
          <a:bodyPr>
            <a:normAutofit/>
          </a:bodyPr>
          <a:lstStyle/>
          <a:p>
            <a:r>
              <a:rPr lang="en-US" sz="2800" dirty="0" smtClean="0"/>
              <a:t>Design Challenges 1</a:t>
            </a:r>
            <a:endParaRPr lang="en-US" sz="2800" dirty="0"/>
          </a:p>
        </p:txBody>
      </p:sp>
      <p:sp>
        <p:nvSpPr>
          <p:cNvPr id="3" name="Content Placeholder 2"/>
          <p:cNvSpPr>
            <a:spLocks noGrp="1"/>
          </p:cNvSpPr>
          <p:nvPr>
            <p:ph idx="1"/>
          </p:nvPr>
        </p:nvSpPr>
        <p:spPr>
          <a:xfrm>
            <a:off x="685800" y="1066800"/>
            <a:ext cx="7543800" cy="4876800"/>
          </a:xfrm>
        </p:spPr>
        <p:txBody>
          <a:bodyPr/>
          <a:lstStyle/>
          <a:p>
            <a:pPr marL="0" indent="0">
              <a:buNone/>
            </a:pPr>
            <a:r>
              <a:rPr lang="en-US" dirty="0" smtClean="0"/>
              <a:t>Send message from BLE to </a:t>
            </a:r>
            <a:r>
              <a:rPr lang="en-US" dirty="0" err="1" smtClean="0"/>
              <a:t>WiFi</a:t>
            </a:r>
            <a:r>
              <a:rPr lang="en-US" dirty="0" smtClean="0"/>
              <a:t> with concurrent transmission of BLE to BLE and </a:t>
            </a:r>
            <a:r>
              <a:rPr lang="en-US" dirty="0" err="1" smtClean="0"/>
              <a:t>WiFi</a:t>
            </a:r>
            <a:r>
              <a:rPr lang="en-US" dirty="0" smtClean="0"/>
              <a:t> to </a:t>
            </a:r>
            <a:r>
              <a:rPr lang="en-US" dirty="0" err="1" smtClean="0"/>
              <a:t>WiFi</a:t>
            </a:r>
            <a:endParaRPr lang="en-US" dirty="0" smtClean="0"/>
          </a:p>
          <a:p>
            <a:pPr marL="0" indent="0">
              <a:buNone/>
            </a:pPr>
            <a:endParaRPr lang="en-US" dirty="0" smtClean="0"/>
          </a:p>
          <a:p>
            <a:pPr lvl="1">
              <a:buFont typeface="Wingdings" panose="05000000000000000000" pitchFamily="2" charset="2"/>
              <a:buChar char="§"/>
            </a:pPr>
            <a:r>
              <a:rPr lang="en-US" dirty="0" smtClean="0"/>
              <a:t>Totally different physical layer and bandwidth</a:t>
            </a:r>
          </a:p>
          <a:p>
            <a:pPr lvl="1">
              <a:buFont typeface="Wingdings" panose="05000000000000000000" pitchFamily="2" charset="2"/>
              <a:buChar char="§"/>
            </a:pPr>
            <a:r>
              <a:rPr lang="en-US" dirty="0" smtClean="0"/>
              <a:t>Different </a:t>
            </a:r>
            <a:r>
              <a:rPr lang="en-US" dirty="0" smtClean="0"/>
              <a:t>protocol</a:t>
            </a:r>
            <a:endParaRPr lang="en-US" dirty="0" smtClean="0"/>
          </a:p>
          <a:p>
            <a:pPr lvl="1">
              <a:buFont typeface="Wingdings" panose="05000000000000000000" pitchFamily="2" charset="2"/>
              <a:buChar char="§"/>
            </a:pPr>
            <a:r>
              <a:rPr lang="en-US" dirty="0" smtClean="0"/>
              <a:t>BLE-BLE </a:t>
            </a:r>
            <a:r>
              <a:rPr lang="en-US" dirty="0" smtClean="0"/>
              <a:t>communication </a:t>
            </a:r>
            <a:r>
              <a:rPr lang="en-US" dirty="0" smtClean="0"/>
              <a:t>has to follow FCC</a:t>
            </a:r>
            <a:endParaRPr lang="en-US" dirty="0"/>
          </a:p>
          <a:p>
            <a:pPr marL="0" indent="0">
              <a:buNone/>
            </a:pPr>
            <a:endParaRPr lang="en-US" dirty="0"/>
          </a:p>
          <a:p>
            <a:pPr marL="0" indent="0">
              <a:buNone/>
            </a:pPr>
            <a:r>
              <a:rPr lang="en-US" dirty="0" smtClean="0"/>
              <a:t>Solution: novel modulation scheme.</a:t>
            </a:r>
          </a:p>
        </p:txBody>
      </p:sp>
      <p:sp>
        <p:nvSpPr>
          <p:cNvPr id="4" name="Slide Number Placeholder 3"/>
          <p:cNvSpPr>
            <a:spLocks noGrp="1"/>
          </p:cNvSpPr>
          <p:nvPr>
            <p:ph type="sldNum" sz="quarter" idx="12"/>
          </p:nvPr>
        </p:nvSpPr>
        <p:spPr/>
        <p:txBody>
          <a:bodyPr/>
          <a:lstStyle/>
          <a:p>
            <a:fld id="{8A99A42C-3923-4C05-A857-AA733B2816CC}" type="slidenum">
              <a:rPr lang="en-US" smtClean="0"/>
              <a:t>5</a:t>
            </a:fld>
            <a:endParaRPr lang="en-US"/>
          </a:p>
        </p:txBody>
      </p:sp>
    </p:spTree>
    <p:extLst>
      <p:ext uri="{BB962C8B-B14F-4D97-AF65-F5344CB8AC3E}">
        <p14:creationId xmlns:p14="http://schemas.microsoft.com/office/powerpoint/2010/main" val="2835459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6781800" cy="685800"/>
          </a:xfrm>
        </p:spPr>
        <p:txBody>
          <a:bodyPr>
            <a:normAutofit/>
          </a:bodyPr>
          <a:lstStyle/>
          <a:p>
            <a:r>
              <a:rPr lang="en-US" sz="2800" dirty="0" smtClean="0"/>
              <a:t>Design Challenges 2</a:t>
            </a:r>
            <a:endParaRPr lang="en-US" sz="2800" dirty="0"/>
          </a:p>
        </p:txBody>
      </p:sp>
      <p:sp>
        <p:nvSpPr>
          <p:cNvPr id="3" name="Content Placeholder 2"/>
          <p:cNvSpPr>
            <a:spLocks noGrp="1"/>
          </p:cNvSpPr>
          <p:nvPr>
            <p:ph idx="1"/>
          </p:nvPr>
        </p:nvSpPr>
        <p:spPr>
          <a:xfrm>
            <a:off x="685800" y="1066800"/>
            <a:ext cx="7543800" cy="4876800"/>
          </a:xfrm>
        </p:spPr>
        <p:txBody>
          <a:bodyPr/>
          <a:lstStyle/>
          <a:p>
            <a:pPr marL="0" indent="0">
              <a:buNone/>
            </a:pPr>
            <a:r>
              <a:rPr lang="en-US" dirty="0"/>
              <a:t>Demodulate message from BLE to </a:t>
            </a:r>
            <a:r>
              <a:rPr lang="en-US" dirty="0" err="1"/>
              <a:t>WiFi</a:t>
            </a:r>
            <a:r>
              <a:rPr lang="en-US" dirty="0"/>
              <a:t> under noisy </a:t>
            </a:r>
            <a:r>
              <a:rPr lang="en-US" dirty="0" smtClean="0"/>
              <a:t>environment accurately</a:t>
            </a:r>
          </a:p>
          <a:p>
            <a:pPr marL="0" indent="0">
              <a:buNone/>
            </a:pPr>
            <a:endParaRPr lang="en-US" dirty="0"/>
          </a:p>
          <a:p>
            <a:pPr lvl="1"/>
            <a:r>
              <a:rPr lang="en-US" dirty="0" smtClean="0"/>
              <a:t>Demodulate message from BLE-</a:t>
            </a:r>
            <a:r>
              <a:rPr lang="en-US" dirty="0" err="1" smtClean="0"/>
              <a:t>WiFi</a:t>
            </a:r>
            <a:r>
              <a:rPr lang="en-US" dirty="0" smtClean="0"/>
              <a:t> utilizes CSI (Channel state information)</a:t>
            </a:r>
          </a:p>
          <a:p>
            <a:pPr lvl="1"/>
            <a:r>
              <a:rPr lang="en-US" dirty="0" smtClean="0"/>
              <a:t>CSI is designed to capture change of channel status</a:t>
            </a:r>
            <a:endParaRPr lang="en-US" dirty="0"/>
          </a:p>
        </p:txBody>
      </p:sp>
      <p:sp>
        <p:nvSpPr>
          <p:cNvPr id="4" name="Slide Number Placeholder 3"/>
          <p:cNvSpPr>
            <a:spLocks noGrp="1"/>
          </p:cNvSpPr>
          <p:nvPr>
            <p:ph type="sldNum" sz="quarter" idx="12"/>
          </p:nvPr>
        </p:nvSpPr>
        <p:spPr/>
        <p:txBody>
          <a:bodyPr/>
          <a:lstStyle/>
          <a:p>
            <a:fld id="{8A99A42C-3923-4C05-A857-AA733B2816CC}" type="slidenum">
              <a:rPr lang="en-US" smtClean="0"/>
              <a:t>6</a:t>
            </a:fld>
            <a:endParaRPr lang="en-US"/>
          </a:p>
        </p:txBody>
      </p:sp>
    </p:spTree>
    <p:extLst>
      <p:ext uri="{BB962C8B-B14F-4D97-AF65-F5344CB8AC3E}">
        <p14:creationId xmlns:p14="http://schemas.microsoft.com/office/powerpoint/2010/main" val="730936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6781800" cy="685800"/>
          </a:xfrm>
        </p:spPr>
        <p:txBody>
          <a:bodyPr>
            <a:normAutofit/>
          </a:bodyPr>
          <a:lstStyle/>
          <a:p>
            <a:r>
              <a:rPr lang="en-US" sz="2800" dirty="0" smtClean="0"/>
              <a:t>Design Challenges 3</a:t>
            </a:r>
            <a:endParaRPr lang="en-US" sz="2800" dirty="0"/>
          </a:p>
        </p:txBody>
      </p:sp>
      <p:sp>
        <p:nvSpPr>
          <p:cNvPr id="3" name="Content Placeholder 2"/>
          <p:cNvSpPr>
            <a:spLocks noGrp="1"/>
          </p:cNvSpPr>
          <p:nvPr>
            <p:ph idx="1"/>
          </p:nvPr>
        </p:nvSpPr>
        <p:spPr>
          <a:xfrm>
            <a:off x="685800" y="1066800"/>
            <a:ext cx="7543800" cy="4876800"/>
          </a:xfrm>
        </p:spPr>
        <p:txBody>
          <a:bodyPr/>
          <a:lstStyle/>
          <a:p>
            <a:pPr marL="0" indent="0">
              <a:buNone/>
            </a:pPr>
            <a:r>
              <a:rPr lang="en-US" dirty="0" smtClean="0"/>
              <a:t>Enable N-way concurrent </a:t>
            </a:r>
            <a:r>
              <a:rPr lang="en-US" dirty="0" smtClean="0"/>
              <a:t>communication </a:t>
            </a:r>
            <a:r>
              <a:rPr lang="en-US" dirty="0" smtClean="0"/>
              <a:t>among </a:t>
            </a:r>
            <a:r>
              <a:rPr lang="en-US" dirty="0" err="1" smtClean="0"/>
              <a:t>WiFi</a:t>
            </a:r>
            <a:r>
              <a:rPr lang="en-US" dirty="0" smtClean="0"/>
              <a:t> and BLE devices</a:t>
            </a:r>
          </a:p>
          <a:p>
            <a:pPr marL="0" indent="0">
              <a:buNone/>
            </a:pPr>
            <a:endParaRPr lang="en-US" dirty="0"/>
          </a:p>
          <a:p>
            <a:r>
              <a:rPr lang="en-US" dirty="0" smtClean="0"/>
              <a:t>Scalability issue</a:t>
            </a:r>
          </a:p>
          <a:p>
            <a:endParaRPr lang="en-US" dirty="0"/>
          </a:p>
          <a:p>
            <a:pPr marL="0" indent="0">
              <a:buNone/>
            </a:pPr>
            <a:r>
              <a:rPr lang="en-US" dirty="0" smtClean="0"/>
              <a:t>Solution: N-way concurrent communication design</a:t>
            </a:r>
            <a:endParaRPr lang="en-US" dirty="0"/>
          </a:p>
        </p:txBody>
      </p:sp>
      <p:sp>
        <p:nvSpPr>
          <p:cNvPr id="4" name="Slide Number Placeholder 3"/>
          <p:cNvSpPr>
            <a:spLocks noGrp="1"/>
          </p:cNvSpPr>
          <p:nvPr>
            <p:ph type="sldNum" sz="quarter" idx="12"/>
          </p:nvPr>
        </p:nvSpPr>
        <p:spPr/>
        <p:txBody>
          <a:bodyPr/>
          <a:lstStyle/>
          <a:p>
            <a:fld id="{8A99A42C-3923-4C05-A857-AA733B2816CC}" type="slidenum">
              <a:rPr lang="en-US" smtClean="0"/>
              <a:t>7</a:t>
            </a:fld>
            <a:endParaRPr lang="en-US"/>
          </a:p>
        </p:txBody>
      </p:sp>
    </p:spTree>
    <p:extLst>
      <p:ext uri="{BB962C8B-B14F-4D97-AF65-F5344CB8AC3E}">
        <p14:creationId xmlns:p14="http://schemas.microsoft.com/office/powerpoint/2010/main" val="4017831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6781800" cy="685800"/>
          </a:xfrm>
        </p:spPr>
        <p:txBody>
          <a:bodyPr>
            <a:normAutofit/>
          </a:bodyPr>
          <a:lstStyle/>
          <a:p>
            <a:r>
              <a:rPr lang="en-US" sz="2800" dirty="0" smtClean="0"/>
              <a:t>Design Overview</a:t>
            </a:r>
            <a:endParaRPr lang="en-US" sz="2800" dirty="0"/>
          </a:p>
        </p:txBody>
      </p:sp>
      <p:sp>
        <p:nvSpPr>
          <p:cNvPr id="3" name="Slide Number Placeholder 2"/>
          <p:cNvSpPr>
            <a:spLocks noGrp="1"/>
          </p:cNvSpPr>
          <p:nvPr>
            <p:ph type="sldNum" sz="quarter" idx="12"/>
          </p:nvPr>
        </p:nvSpPr>
        <p:spPr/>
        <p:txBody>
          <a:bodyPr/>
          <a:lstStyle/>
          <a:p>
            <a:fld id="{8A99A42C-3923-4C05-A857-AA733B2816CC}" type="slidenum">
              <a:rPr lang="en-US" smtClean="0"/>
              <a:t>8</a:t>
            </a:fld>
            <a:endParaRPr lang="en-US"/>
          </a:p>
        </p:txBody>
      </p:sp>
      <p:pic>
        <p:nvPicPr>
          <p:cNvPr id="7" name="Content Placeholder 6"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066800"/>
            <a:ext cx="6553200" cy="4698970"/>
          </a:xfrm>
          <a:prstGeom prst="rect">
            <a:avLst/>
          </a:prstGeom>
          <a:ln>
            <a:noFill/>
          </a:ln>
          <a:effectLst>
            <a:softEdge rad="112500"/>
          </a:effectLst>
        </p:spPr>
      </p:pic>
    </p:spTree>
    <p:extLst>
      <p:ext uri="{BB962C8B-B14F-4D97-AF65-F5344CB8AC3E}">
        <p14:creationId xmlns:p14="http://schemas.microsoft.com/office/powerpoint/2010/main" val="2429890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6781800" cy="685800"/>
          </a:xfrm>
        </p:spPr>
        <p:txBody>
          <a:bodyPr>
            <a:normAutofit/>
          </a:bodyPr>
          <a:lstStyle/>
          <a:p>
            <a:r>
              <a:rPr lang="en-US" sz="2800" dirty="0"/>
              <a:t>Design Overview</a:t>
            </a:r>
          </a:p>
        </p:txBody>
      </p:sp>
      <p:sp>
        <p:nvSpPr>
          <p:cNvPr id="3" name="Content Placeholder 2"/>
          <p:cNvSpPr>
            <a:spLocks noGrp="1"/>
          </p:cNvSpPr>
          <p:nvPr>
            <p:ph idx="1"/>
          </p:nvPr>
        </p:nvSpPr>
        <p:spPr>
          <a:xfrm>
            <a:off x="685800" y="1066800"/>
            <a:ext cx="7543800" cy="4876800"/>
          </a:xfrm>
        </p:spPr>
        <p:txBody>
          <a:bodyPr/>
          <a:lstStyle/>
          <a:p>
            <a:pPr marL="0" indent="0">
              <a:buNone/>
            </a:pPr>
            <a:r>
              <a:rPr lang="en-US" dirty="0" smtClean="0"/>
              <a:t>BLE side</a:t>
            </a:r>
          </a:p>
          <a:p>
            <a:r>
              <a:rPr lang="en-US" dirty="0" smtClean="0"/>
              <a:t>DAFSK converter (discrete amplitude and frequency-shift keying</a:t>
            </a:r>
          </a:p>
          <a:p>
            <a:r>
              <a:rPr lang="en-US" dirty="0" smtClean="0"/>
              <a:t>Modulate M B2W message on top of original B2B messages</a:t>
            </a:r>
            <a:endParaRPr lang="en-US" dirty="0"/>
          </a:p>
          <a:p>
            <a:endParaRPr lang="en-US" dirty="0" smtClean="0"/>
          </a:p>
          <a:p>
            <a:pPr marL="0" indent="0">
              <a:buNone/>
            </a:pPr>
            <a:r>
              <a:rPr lang="en-US" dirty="0" err="1" smtClean="0"/>
              <a:t>WiFi</a:t>
            </a:r>
            <a:r>
              <a:rPr lang="en-US" dirty="0" smtClean="0"/>
              <a:t> receiver side</a:t>
            </a:r>
          </a:p>
          <a:p>
            <a:r>
              <a:rPr lang="en-US" dirty="0" smtClean="0"/>
              <a:t>CSI extractor and demodulator</a:t>
            </a:r>
          </a:p>
        </p:txBody>
      </p:sp>
      <p:sp>
        <p:nvSpPr>
          <p:cNvPr id="4" name="Slide Number Placeholder 3"/>
          <p:cNvSpPr>
            <a:spLocks noGrp="1"/>
          </p:cNvSpPr>
          <p:nvPr>
            <p:ph type="sldNum" sz="quarter" idx="12"/>
          </p:nvPr>
        </p:nvSpPr>
        <p:spPr/>
        <p:txBody>
          <a:bodyPr/>
          <a:lstStyle/>
          <a:p>
            <a:fld id="{8A99A42C-3923-4C05-A857-AA733B2816CC}" type="slidenum">
              <a:rPr lang="en-US" smtClean="0"/>
              <a:t>9</a:t>
            </a:fld>
            <a:endParaRPr lang="en-US"/>
          </a:p>
        </p:txBody>
      </p:sp>
    </p:spTree>
    <p:extLst>
      <p:ext uri="{BB962C8B-B14F-4D97-AF65-F5344CB8AC3E}">
        <p14:creationId xmlns:p14="http://schemas.microsoft.com/office/powerpoint/2010/main" val="32426337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1973</TotalTime>
  <Words>599</Words>
  <Application>Microsoft Office PowerPoint</Application>
  <PresentationFormat>On-screen Show (4:3)</PresentationFormat>
  <Paragraphs>136</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NewsPrint</vt:lpstr>
      <vt:lpstr>B2W2  N-Way Concurrent Communication for IoT Devices</vt:lpstr>
      <vt:lpstr>Key Idea</vt:lpstr>
      <vt:lpstr>Introduction</vt:lpstr>
      <vt:lpstr>Abstract</vt:lpstr>
      <vt:lpstr>Design Challenges 1</vt:lpstr>
      <vt:lpstr>Design Challenges 2</vt:lpstr>
      <vt:lpstr>Design Challenges 3</vt:lpstr>
      <vt:lpstr>Design Overview</vt:lpstr>
      <vt:lpstr>Design Overview</vt:lpstr>
      <vt:lpstr>Modulation @ BLE  - DAFSK converter</vt:lpstr>
      <vt:lpstr>Modulation @ BLE  - DAFSK converter</vt:lpstr>
      <vt:lpstr>Modulation @ BLE  - Symbol Mapper</vt:lpstr>
      <vt:lpstr>Modulation @ BLE  - Symbol Mapper</vt:lpstr>
      <vt:lpstr>Demodulation @ WiFi</vt:lpstr>
      <vt:lpstr>N-way concurrent communication</vt:lpstr>
      <vt:lpstr>Evaluation</vt:lpstr>
      <vt:lpstr>Evaluation</vt:lpstr>
      <vt:lpstr>Evaluation</vt:lpstr>
      <vt:lpstr>Equalization</vt:lpstr>
      <vt:lpstr>Equalization</vt:lpstr>
      <vt:lpstr>Conclusion</vt:lpstr>
      <vt:lpstr>Thoughts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dc:creator>
  <cp:lastModifiedBy>Kai</cp:lastModifiedBy>
  <cp:revision>80</cp:revision>
  <dcterms:created xsi:type="dcterms:W3CDTF">2016-10-29T18:57:39Z</dcterms:created>
  <dcterms:modified xsi:type="dcterms:W3CDTF">2017-04-06T18:45:09Z</dcterms:modified>
</cp:coreProperties>
</file>