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72" r:id="rId16"/>
    <p:sldId id="273" r:id="rId17"/>
    <p:sldId id="274" r:id="rId18"/>
    <p:sldId id="268" r:id="rId19"/>
    <p:sldId id="275" r:id="rId20"/>
    <p:sldId id="276" r:id="rId21"/>
    <p:sldId id="277" r:id="rId22"/>
    <p:sldId id="269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11"/>
  </p:normalViewPr>
  <p:slideViewPr>
    <p:cSldViewPr snapToGrid="0" snapToObjects="1">
      <p:cViewPr>
        <p:scale>
          <a:sx n="91" d="100"/>
          <a:sy n="91" d="100"/>
        </p:scale>
        <p:origin x="17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49AD7-D016-5944-90E6-EAB905DCCF97}" type="datetimeFigureOut">
              <a:rPr lang="en-US" smtClean="0"/>
              <a:t>3/6/17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8B6DD-D173-3349-B9D3-2BE560EB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8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8B6DD-D173-3349-B9D3-2BE560EB5E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2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8B6DD-D173-3349-B9D3-2BE560EB5E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1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8B6DD-D173-3349-B9D3-2BE560EB5E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5D77-476E-824A-97E4-F90CC77FC987}" type="datetime1">
              <a:rPr lang="en-US" smtClean="0"/>
              <a:t>3/6/17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8DC1-FC0A-754F-9BAC-1ACDC2A070B0}" type="datetime1">
              <a:rPr lang="en-US" smtClean="0"/>
              <a:t>3/6/17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5000-C5E7-5642-9AB5-8047D652A3A7}" type="datetime1">
              <a:rPr lang="en-US" smtClean="0"/>
              <a:t>3/6/17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7DF5-50D1-874A-9A51-AE50AC749C80}" type="datetime1">
              <a:rPr lang="en-US" smtClean="0"/>
              <a:t>3/6/17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56B3-7644-D246-BFD2-0BA2CB18C244}" type="datetime1">
              <a:rPr lang="en-US" smtClean="0"/>
              <a:t>3/6/17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A8B5-C94D-B543-BF96-8F70A35B3CCE}" type="datetime1">
              <a:rPr lang="en-US" smtClean="0"/>
              <a:t>3/6/17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5D0A-7700-E14E-9E3E-36DFE055AD59}" type="datetime1">
              <a:rPr lang="en-US" smtClean="0"/>
              <a:t>3/6/17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FA1EE-7B20-5C49-A2D1-1A0802D97C94}" type="datetime1">
              <a:rPr lang="en-US" smtClean="0"/>
              <a:t>3/6/17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8891-D6D7-7A42-A4A0-D57A2C19115A}" type="datetime1">
              <a:rPr lang="en-US" smtClean="0"/>
              <a:t>3/6/17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2DE-D990-1F4B-9C9D-FC2CEA69C60A}" type="datetime1">
              <a:rPr lang="en-US" smtClean="0"/>
              <a:t>3/6/17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DF5F-6499-6F4C-8760-91FA4E5743D9}" type="datetime1">
              <a:rPr lang="en-US" smtClean="0"/>
              <a:t>3/6/17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0E0B-1B83-FE4C-BC1D-3FA2634778C0}" type="datetime1">
              <a:rPr lang="en-US" smtClean="0"/>
              <a:t>3/6/17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C033-EB8C-674F-BC90-BDEB269CFA3E}" type="datetime1">
              <a:rPr lang="en-US" smtClean="0"/>
              <a:t>3/6/17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2AA3-E99B-0E47-BE5D-BA5DAD74507A}" type="datetime1">
              <a:rPr lang="en-US" smtClean="0"/>
              <a:t>3/6/17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2B5B-C75E-4F41-AD7B-A22C8DF2B9A0}" type="datetime1">
              <a:rPr lang="en-US" smtClean="0"/>
              <a:t>3/6/17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0D30-A426-7E49-8183-CE9359B88707}" type="datetime1">
              <a:rPr lang="en-US" smtClean="0"/>
              <a:t>3/6/17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5872-1791-1A4B-99ED-3E8A76FCDD6D}" type="datetime1">
              <a:rPr lang="en-US" smtClean="0"/>
              <a:t>3/6/17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C063329-D61B-A246-AFAE-076E35D2A66D}" type="datetime1">
              <a:rPr lang="en-US" smtClean="0"/>
              <a:t>3/6/17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Trading Timeliness and Accuracy in Geo-Distributed Streaming Analytics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4463" y="4907760"/>
            <a:ext cx="9939337" cy="75402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Benjamin </a:t>
            </a:r>
            <a:r>
              <a:rPr lang="en-US" sz="2800" dirty="0" err="1" smtClean="0">
                <a:latin typeface="Helvetica" charset="0"/>
                <a:ea typeface="Helvetica" charset="0"/>
                <a:cs typeface="Helvetica" charset="0"/>
              </a:rPr>
              <a:t>Heintz</a:t>
            </a: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, Abhishek Chandra, Ramesh K. </a:t>
            </a:r>
            <a:r>
              <a:rPr lang="en-US" sz="2800" dirty="0" err="1" smtClean="0">
                <a:latin typeface="Helvetica" charset="0"/>
                <a:ea typeface="Helvetica" charset="0"/>
                <a:cs typeface="Helvetica" charset="0"/>
              </a:rPr>
              <a:t>Sitaraman</a:t>
            </a: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09800" y="5476909"/>
            <a:ext cx="9144000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Presented by Ally Kaminsky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29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offline algorithms as a reference to design online algorithms for approximate windowed group aggregation</a:t>
            </a:r>
          </a:p>
          <a:p>
            <a:r>
              <a:rPr lang="en-US" dirty="0" smtClean="0"/>
              <a:t>Represent the edge as a two-level cache of aggregates, partitioned into primary and secondary caches</a:t>
            </a:r>
          </a:p>
          <a:p>
            <a:r>
              <a:rPr lang="en-US" dirty="0" smtClean="0"/>
              <a:t>When doing approximation, results do not have to be sent for all keys</a:t>
            </a:r>
          </a:p>
          <a:p>
            <a:r>
              <a:rPr lang="en-US" dirty="0" smtClean="0"/>
              <a:t>The primary cache represents keys for which the aggregation is sent, the secondary cache represents keys for which it’s not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8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Error-Bound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value-based cache partitioning policy, defining the boundary between the primary and secondary caches</a:t>
            </a:r>
          </a:p>
          <a:p>
            <a:r>
              <a:rPr lang="en-US" dirty="0" smtClean="0"/>
              <a:t>Emulates the optimal offline error-bound algorithm</a:t>
            </a:r>
          </a:p>
          <a:p>
            <a:r>
              <a:rPr lang="en-US" dirty="0" smtClean="0"/>
              <a:t>New arrivals first added to secondary cache</a:t>
            </a:r>
          </a:p>
          <a:p>
            <a:r>
              <a:rPr lang="en-US" dirty="0" smtClean="0"/>
              <a:t>They are promoted to the primary cache only when their aggregate grows to exceed an error constraint</a:t>
            </a:r>
          </a:p>
          <a:p>
            <a:r>
              <a:rPr lang="en-US" dirty="0" smtClean="0"/>
              <a:t>Updates are only sent from the primary cache, so by definition, only when they must be sent in order to satisfy the error constraint</a:t>
            </a:r>
          </a:p>
          <a:p>
            <a:r>
              <a:rPr lang="en-US" dirty="0" smtClean="0"/>
              <a:t>Unnecessary updates are not 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5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Staleness-Bound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uses two-level cache</a:t>
            </a:r>
          </a:p>
          <a:p>
            <a:r>
              <a:rPr lang="en-US" dirty="0" smtClean="0"/>
              <a:t>Rank keys by accumulated error</a:t>
            </a:r>
          </a:p>
          <a:p>
            <a:pPr lvl="1"/>
            <a:r>
              <a:rPr lang="en-US" dirty="0" smtClean="0"/>
              <a:t>Good approximation of initial error, which is not given in the staleness-bound algorithm</a:t>
            </a:r>
          </a:p>
          <a:p>
            <a:r>
              <a:rPr lang="en-US" dirty="0" smtClean="0"/>
              <a:t>Predict the cache size using the size of the previous window’s arrival sequence</a:t>
            </a:r>
          </a:p>
          <a:p>
            <a:r>
              <a:rPr lang="en-US" dirty="0" smtClean="0"/>
              <a:t>Keys are sent to the center from the union of the primary and secondary caches in descending order by their accumulated error until the staleness bound is reached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93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73" y="1690688"/>
            <a:ext cx="7527053" cy="4637881"/>
          </a:xfrm>
        </p:spPr>
      </p:pic>
      <p:sp>
        <p:nvSpPr>
          <p:cNvPr id="5" name="TextBox 4"/>
          <p:cNvSpPr txBox="1"/>
          <p:nvPr/>
        </p:nvSpPr>
        <p:spPr>
          <a:xfrm>
            <a:off x="4838924" y="6356350"/>
            <a:ext cx="251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source: The paper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3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Results- Minimizing Staleness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19" y="1690688"/>
            <a:ext cx="6286762" cy="4705350"/>
          </a:xfrm>
        </p:spPr>
      </p:pic>
      <p:sp>
        <p:nvSpPr>
          <p:cNvPr id="6" name="TextBox 5"/>
          <p:cNvSpPr txBox="1"/>
          <p:nvPr/>
        </p:nvSpPr>
        <p:spPr>
          <a:xfrm>
            <a:off x="4838925" y="6462712"/>
            <a:ext cx="251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source: The paper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27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Results- Minimizing Staleness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19" y="1690688"/>
            <a:ext cx="6286762" cy="4705350"/>
          </a:xfrm>
        </p:spPr>
      </p:pic>
      <p:sp>
        <p:nvSpPr>
          <p:cNvPr id="6" name="TextBox 5"/>
          <p:cNvSpPr txBox="1"/>
          <p:nvPr/>
        </p:nvSpPr>
        <p:spPr>
          <a:xfrm>
            <a:off x="4838925" y="6462712"/>
            <a:ext cx="251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source: The paper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8610600" y="3016250"/>
            <a:ext cx="1781175" cy="1841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391775" y="2600234"/>
            <a:ext cx="1700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 of most algorithms levels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9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Results- Minimizing Staleness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19" y="1690688"/>
            <a:ext cx="6286762" cy="4705350"/>
          </a:xfrm>
        </p:spPr>
      </p:pic>
      <p:sp>
        <p:nvSpPr>
          <p:cNvPr id="6" name="TextBox 5"/>
          <p:cNvSpPr txBox="1"/>
          <p:nvPr/>
        </p:nvSpPr>
        <p:spPr>
          <a:xfrm>
            <a:off x="4838925" y="6462712"/>
            <a:ext cx="251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source: The paper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995263" y="4043363"/>
            <a:ext cx="26291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3791634"/>
            <a:ext cx="170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algorithm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9107" y="5088699"/>
            <a:ext cx="1700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paper’s algorithm</a:t>
            </a:r>
            <a:r>
              <a:rPr lang="mr-IN" dirty="0" smtClean="0"/>
              <a:t>–</a:t>
            </a:r>
            <a:r>
              <a:rPr lang="en-US" dirty="0" smtClean="0"/>
              <a:t> Near optimal!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8610600" y="3016250"/>
            <a:ext cx="1781175" cy="1841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391775" y="2600234"/>
            <a:ext cx="1700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 of most algorithms levels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42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Results- Minimizing Staleness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19" y="1690688"/>
            <a:ext cx="6286762" cy="4705350"/>
          </a:xfrm>
        </p:spPr>
      </p:pic>
      <p:sp>
        <p:nvSpPr>
          <p:cNvPr id="6" name="TextBox 5"/>
          <p:cNvSpPr txBox="1"/>
          <p:nvPr/>
        </p:nvSpPr>
        <p:spPr>
          <a:xfrm>
            <a:off x="4838925" y="6462712"/>
            <a:ext cx="251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source: The paper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995263" y="4043363"/>
            <a:ext cx="26291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3791634"/>
            <a:ext cx="170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algorithm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20299396">
            <a:off x="1700778" y="4688283"/>
            <a:ext cx="3596524" cy="150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9107" y="5088699"/>
            <a:ext cx="1700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paper’s algorithm</a:t>
            </a:r>
            <a:r>
              <a:rPr lang="mr-IN" dirty="0" smtClean="0"/>
              <a:t>–</a:t>
            </a:r>
            <a:r>
              <a:rPr lang="en-US" dirty="0" smtClean="0"/>
              <a:t> Near optimal!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8610600" y="3016250"/>
            <a:ext cx="1781175" cy="1841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391775" y="2600234"/>
            <a:ext cx="1700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 of other algorithms levels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84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Results- Minimizing Error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38924" y="6356350"/>
            <a:ext cx="251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source: The paper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56" y="1495045"/>
            <a:ext cx="6377087" cy="472478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8710612" y="2791197"/>
            <a:ext cx="1781175" cy="1841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491787" y="2421606"/>
            <a:ext cx="1700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Streaming has worst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04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Results- Minimizing Error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38924" y="6356350"/>
            <a:ext cx="251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source: The paper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56" y="1495045"/>
            <a:ext cx="6377087" cy="472478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8710612" y="2791197"/>
            <a:ext cx="1781175" cy="1841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491787" y="2421606"/>
            <a:ext cx="1700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Streaming has worst performance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19171" y="3709078"/>
            <a:ext cx="170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Batching and random better</a:t>
            </a:r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>
            <a:off x="8393955" y="4002087"/>
            <a:ext cx="1781175" cy="1841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1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Analyzing data streams in near-real-time is important</a:t>
            </a:r>
          </a:p>
          <a:p>
            <a:r>
              <a:rPr lang="en-US" dirty="0" smtClean="0"/>
              <a:t>Because of limited WAN bandwidth, it is not always possible to produce exact results when analyzing stream data</a:t>
            </a:r>
          </a:p>
          <a:p>
            <a:r>
              <a:rPr lang="en-US" dirty="0" smtClean="0"/>
              <a:t>We want to study the tradeoff between accuracy and timeliness in geo-distributed streaming 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8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Results- Minimizing Error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38924" y="6356350"/>
            <a:ext cx="251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source: The paper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56" y="1495045"/>
            <a:ext cx="6377087" cy="472478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2616" y="3934508"/>
            <a:ext cx="170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algorithm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408372" y="4114799"/>
            <a:ext cx="26291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710612" y="2791197"/>
            <a:ext cx="1781175" cy="1841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491787" y="2421606"/>
            <a:ext cx="1700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Streaming has worst performance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19171" y="3709078"/>
            <a:ext cx="170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Batching and random better</a:t>
            </a:r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>
            <a:off x="8393955" y="4002087"/>
            <a:ext cx="1781175" cy="1841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60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Results- Minimizing Error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38924" y="6356350"/>
            <a:ext cx="251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source: The paper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56" y="1495045"/>
            <a:ext cx="6377087" cy="472478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2616" y="3934508"/>
            <a:ext cx="170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algorithm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408372" y="4114799"/>
            <a:ext cx="26291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553949">
            <a:off x="1292346" y="3325197"/>
            <a:ext cx="2962746" cy="149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052016"/>
            <a:ext cx="1700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paper’s algorithm</a:t>
            </a:r>
            <a:r>
              <a:rPr lang="mr-IN" dirty="0" smtClean="0"/>
              <a:t>–</a:t>
            </a:r>
            <a:r>
              <a:rPr lang="en-US" dirty="0" smtClean="0"/>
              <a:t> Near optimal!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8710612" y="2791197"/>
            <a:ext cx="1781175" cy="1841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491787" y="2421606"/>
            <a:ext cx="1700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Streaming has worst performance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19171" y="3709078"/>
            <a:ext cx="170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Batching and random better</a:t>
            </a:r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>
            <a:off x="8393955" y="4002087"/>
            <a:ext cx="1781175" cy="1841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92" y="1324708"/>
            <a:ext cx="7559358" cy="5262563"/>
          </a:xfrm>
        </p:spPr>
      </p:pic>
      <p:sp>
        <p:nvSpPr>
          <p:cNvPr id="5" name="TextBox 4"/>
          <p:cNvSpPr txBox="1"/>
          <p:nvPr/>
        </p:nvSpPr>
        <p:spPr>
          <a:xfrm>
            <a:off x="4641096" y="6536809"/>
            <a:ext cx="251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source: The paper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997611" y="2354361"/>
            <a:ext cx="958855" cy="177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462" y="2003940"/>
            <a:ext cx="225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Much less stale than</a:t>
            </a:r>
          </a:p>
          <a:p>
            <a:r>
              <a:rPr lang="en-US" dirty="0"/>
              <a:t>n</a:t>
            </a:r>
            <a:r>
              <a:rPr lang="en-US" dirty="0" smtClean="0"/>
              <a:t>ext best algorithm</a:t>
            </a:r>
          </a:p>
        </p:txBody>
      </p:sp>
    </p:spTree>
    <p:extLst>
      <p:ext uri="{BB962C8B-B14F-4D97-AF65-F5344CB8AC3E}">
        <p14:creationId xmlns:p14="http://schemas.microsoft.com/office/powerpoint/2010/main" val="2108196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92" y="1324708"/>
            <a:ext cx="7559358" cy="5262563"/>
          </a:xfrm>
        </p:spPr>
      </p:pic>
      <p:sp>
        <p:nvSpPr>
          <p:cNvPr id="5" name="TextBox 4"/>
          <p:cNvSpPr txBox="1"/>
          <p:nvPr/>
        </p:nvSpPr>
        <p:spPr>
          <a:xfrm>
            <a:off x="4641096" y="6536809"/>
            <a:ext cx="251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source: The paper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997611" y="2354361"/>
            <a:ext cx="958855" cy="177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462" y="2003940"/>
            <a:ext cx="225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Much less stale than</a:t>
            </a:r>
          </a:p>
          <a:p>
            <a:r>
              <a:rPr lang="en-US" dirty="0"/>
              <a:t>n</a:t>
            </a:r>
            <a:r>
              <a:rPr lang="en-US" dirty="0" smtClean="0"/>
              <a:t>ext best algorithm</a:t>
            </a:r>
          </a:p>
        </p:txBody>
      </p:sp>
      <p:sp>
        <p:nvSpPr>
          <p:cNvPr id="9" name="Left Arrow 8"/>
          <p:cNvSpPr/>
          <p:nvPr/>
        </p:nvSpPr>
        <p:spPr>
          <a:xfrm>
            <a:off x="9091612" y="2327105"/>
            <a:ext cx="1008991" cy="2050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100603" y="2120106"/>
            <a:ext cx="225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Much less error than</a:t>
            </a:r>
          </a:p>
          <a:p>
            <a:r>
              <a:rPr lang="en-US" dirty="0"/>
              <a:t>n</a:t>
            </a:r>
            <a:r>
              <a:rPr lang="en-US" dirty="0" smtClean="0"/>
              <a:t>ext best algorithm</a:t>
            </a:r>
          </a:p>
        </p:txBody>
      </p:sp>
    </p:spTree>
    <p:extLst>
      <p:ext uri="{BB962C8B-B14F-4D97-AF65-F5344CB8AC3E}">
        <p14:creationId xmlns:p14="http://schemas.microsoft.com/office/powerpoint/2010/main" val="194146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92" y="1324708"/>
            <a:ext cx="7559358" cy="5262563"/>
          </a:xfrm>
        </p:spPr>
      </p:pic>
      <p:sp>
        <p:nvSpPr>
          <p:cNvPr id="5" name="TextBox 4"/>
          <p:cNvSpPr txBox="1"/>
          <p:nvPr/>
        </p:nvSpPr>
        <p:spPr>
          <a:xfrm>
            <a:off x="4641096" y="6536809"/>
            <a:ext cx="251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source: The paper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997611" y="2354361"/>
            <a:ext cx="958855" cy="177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462" y="2003940"/>
            <a:ext cx="225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Much less stale than</a:t>
            </a:r>
          </a:p>
          <a:p>
            <a:r>
              <a:rPr lang="en-US" dirty="0"/>
              <a:t>n</a:t>
            </a:r>
            <a:r>
              <a:rPr lang="en-US" dirty="0" smtClean="0"/>
              <a:t>ext best algorithm</a:t>
            </a:r>
          </a:p>
        </p:txBody>
      </p:sp>
      <p:sp>
        <p:nvSpPr>
          <p:cNvPr id="9" name="Left Arrow 8"/>
          <p:cNvSpPr/>
          <p:nvPr/>
        </p:nvSpPr>
        <p:spPr>
          <a:xfrm>
            <a:off x="9091612" y="2327105"/>
            <a:ext cx="1008991" cy="2050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100603" y="2120106"/>
            <a:ext cx="225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Much less error than</a:t>
            </a:r>
          </a:p>
          <a:p>
            <a:r>
              <a:rPr lang="en-US" dirty="0"/>
              <a:t>n</a:t>
            </a:r>
            <a:r>
              <a:rPr lang="en-US" dirty="0" smtClean="0"/>
              <a:t>ext best algorithm</a:t>
            </a:r>
          </a:p>
        </p:txBody>
      </p:sp>
      <p:sp>
        <p:nvSpPr>
          <p:cNvPr id="11" name="Right Arrow 10"/>
          <p:cNvSpPr/>
          <p:nvPr/>
        </p:nvSpPr>
        <p:spPr>
          <a:xfrm rot="3060786">
            <a:off x="608874" y="3502137"/>
            <a:ext cx="2269049" cy="161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75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92" y="1324708"/>
            <a:ext cx="7559358" cy="5262563"/>
          </a:xfrm>
        </p:spPr>
      </p:pic>
      <p:sp>
        <p:nvSpPr>
          <p:cNvPr id="5" name="TextBox 4"/>
          <p:cNvSpPr txBox="1"/>
          <p:nvPr/>
        </p:nvSpPr>
        <p:spPr>
          <a:xfrm>
            <a:off x="4641096" y="6536809"/>
            <a:ext cx="251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source: The paper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997611" y="2354361"/>
            <a:ext cx="958855" cy="177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462" y="2003940"/>
            <a:ext cx="225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Much less stale than</a:t>
            </a:r>
          </a:p>
          <a:p>
            <a:r>
              <a:rPr lang="en-US" dirty="0"/>
              <a:t>n</a:t>
            </a:r>
            <a:r>
              <a:rPr lang="en-US" dirty="0" smtClean="0"/>
              <a:t>ext best algorithm</a:t>
            </a:r>
          </a:p>
        </p:txBody>
      </p:sp>
      <p:sp>
        <p:nvSpPr>
          <p:cNvPr id="9" name="Left Arrow 8"/>
          <p:cNvSpPr/>
          <p:nvPr/>
        </p:nvSpPr>
        <p:spPr>
          <a:xfrm>
            <a:off x="9091612" y="2327105"/>
            <a:ext cx="1008991" cy="2050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100603" y="2120106"/>
            <a:ext cx="225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Much less error than</a:t>
            </a:r>
          </a:p>
          <a:p>
            <a:r>
              <a:rPr lang="en-US" dirty="0"/>
              <a:t>n</a:t>
            </a:r>
            <a:r>
              <a:rPr lang="en-US" dirty="0" smtClean="0"/>
              <a:t>ext best algorithm</a:t>
            </a:r>
          </a:p>
        </p:txBody>
      </p:sp>
      <p:sp>
        <p:nvSpPr>
          <p:cNvPr id="11" name="Right Arrow 10"/>
          <p:cNvSpPr/>
          <p:nvPr/>
        </p:nvSpPr>
        <p:spPr>
          <a:xfrm rot="3060786">
            <a:off x="608874" y="3502137"/>
            <a:ext cx="2269049" cy="161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7953788">
            <a:off x="8966078" y="3544556"/>
            <a:ext cx="2269049" cy="161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49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Streaming analytics typically has higher than preferable stale data or data error due to WAN constraints</a:t>
            </a:r>
          </a:p>
          <a:p>
            <a:r>
              <a:rPr lang="en-US" dirty="0" smtClean="0"/>
              <a:t>There is a tradeoff between accuracy and timeliness</a:t>
            </a:r>
          </a:p>
          <a:p>
            <a:r>
              <a:rPr lang="en-US" dirty="0" smtClean="0"/>
              <a:t>Found optimal offline algorithms for: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inimizing staleness under error constraint</a:t>
            </a:r>
          </a:p>
          <a:p>
            <a:pPr lvl="1"/>
            <a:r>
              <a:rPr lang="en-US" dirty="0" smtClean="0"/>
              <a:t>Minimizing error under staleness constraint</a:t>
            </a:r>
          </a:p>
          <a:p>
            <a:r>
              <a:rPr lang="en-US" dirty="0" smtClean="0"/>
              <a:t>Used optimal solution to implement online algorithm</a:t>
            </a:r>
          </a:p>
          <a:p>
            <a:r>
              <a:rPr lang="en-US" dirty="0" smtClean="0"/>
              <a:t>These algorithms</a:t>
            </a:r>
          </a:p>
          <a:p>
            <a:pPr lvl="1"/>
            <a:r>
              <a:rPr lang="en-US" dirty="0" smtClean="0"/>
              <a:t>Reduce staleness by 81.8% to 96.6%</a:t>
            </a:r>
          </a:p>
          <a:p>
            <a:pPr lvl="1"/>
            <a:r>
              <a:rPr lang="en-US" dirty="0" smtClean="0"/>
              <a:t>Reduce error by 83.4% to 99.1%</a:t>
            </a:r>
          </a:p>
          <a:p>
            <a:pPr lvl="1"/>
            <a:r>
              <a:rPr lang="en-US" dirty="0" smtClean="0"/>
              <a:t>Compared to random sampling/batching-based aggregation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64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448972"/>
            <a:ext cx="10233800" cy="5272503"/>
          </a:xfrm>
        </p:spPr>
        <p:txBody>
          <a:bodyPr>
            <a:normAutofit/>
          </a:bodyPr>
          <a:lstStyle/>
          <a:p>
            <a:r>
              <a:rPr lang="en-US" dirty="0" smtClean="0"/>
              <a:t>Why use prediction for initial prefix errors in online staleness-bound algorithm?</a:t>
            </a:r>
          </a:p>
          <a:p>
            <a:r>
              <a:rPr lang="en-US" dirty="0" smtClean="0"/>
              <a:t>Could the 2 different algorithms discussed be combined?</a:t>
            </a:r>
          </a:p>
          <a:p>
            <a:pPr lvl="1"/>
            <a:r>
              <a:rPr lang="en-US" dirty="0" smtClean="0"/>
              <a:t>Can we have the best of both worlds in terms of accuracy/timeliness instead of picking one?</a:t>
            </a:r>
          </a:p>
          <a:p>
            <a:r>
              <a:rPr lang="en-US" dirty="0" smtClean="0"/>
              <a:t>Coordination between edge servers</a:t>
            </a:r>
          </a:p>
          <a:p>
            <a:r>
              <a:rPr lang="en-US" dirty="0" smtClean="0"/>
              <a:t>Why discuss offline algorithms?</a:t>
            </a:r>
          </a:p>
          <a:p>
            <a:r>
              <a:rPr lang="en-US" dirty="0" smtClean="0"/>
              <a:t>Why use simulation to test online algorithms?</a:t>
            </a:r>
          </a:p>
          <a:p>
            <a:r>
              <a:rPr lang="en-US" dirty="0" smtClean="0"/>
              <a:t>What happens in unstable network environments?</a:t>
            </a:r>
            <a:endParaRPr lang="en-US" dirty="0"/>
          </a:p>
          <a:p>
            <a:r>
              <a:rPr lang="en-US" dirty="0" smtClean="0"/>
              <a:t>Do the algorithms only work on a hub-and-spoke model?</a:t>
            </a:r>
          </a:p>
          <a:p>
            <a:r>
              <a:rPr lang="en-US" dirty="0" smtClean="0"/>
              <a:t>How does the performance scale?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4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Hub-and-spoke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Hub-and-spoke model typically used to analyze stream data</a:t>
            </a:r>
          </a:p>
          <a:p>
            <a:r>
              <a:rPr lang="en-US" dirty="0" smtClean="0"/>
              <a:t>Edges are the spokes and center is the hub</a:t>
            </a:r>
          </a:p>
          <a:p>
            <a:r>
              <a:rPr lang="en-US" dirty="0" smtClean="0"/>
              <a:t>Edges do a partial computation to aggregate stream data</a:t>
            </a:r>
          </a:p>
          <a:p>
            <a:r>
              <a:rPr lang="en-US" dirty="0" smtClean="0"/>
              <a:t>Center does the final computation</a:t>
            </a:r>
          </a:p>
          <a:p>
            <a:r>
              <a:rPr lang="en-US" dirty="0" smtClean="0"/>
              <a:t>Edge sends results to center over WAN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017" y="3316857"/>
            <a:ext cx="3394885" cy="2995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7713" y="6311900"/>
            <a:ext cx="298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source </a:t>
            </a:r>
            <a:r>
              <a:rPr lang="en-US" u="sng" dirty="0" err="1"/>
              <a:t>ux.artu.tv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8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Windowed Group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primitive for streaming analytics</a:t>
            </a:r>
          </a:p>
          <a:p>
            <a:r>
              <a:rPr lang="en-US" dirty="0" smtClean="0"/>
              <a:t>Data streams subdivided into time windows</a:t>
            </a:r>
          </a:p>
          <a:p>
            <a:r>
              <a:rPr lang="en-US" dirty="0" smtClean="0"/>
              <a:t>Records in each time window are grouped by common attributes</a:t>
            </a:r>
          </a:p>
          <a:p>
            <a:r>
              <a:rPr lang="en-US" dirty="0" smtClean="0"/>
              <a:t>Summaries computed for each group</a:t>
            </a:r>
          </a:p>
          <a:p>
            <a:r>
              <a:rPr lang="en-US" dirty="0" smtClean="0"/>
              <a:t>Can be approximated by:</a:t>
            </a:r>
          </a:p>
          <a:p>
            <a:pPr lvl="1"/>
            <a:r>
              <a:rPr lang="en-US" dirty="0" smtClean="0"/>
              <a:t>Edges not sending some results</a:t>
            </a:r>
          </a:p>
          <a:p>
            <a:pPr lvl="1"/>
            <a:r>
              <a:rPr lang="en-US" dirty="0" smtClean="0"/>
              <a:t>Edges sending results too late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446" y="3788215"/>
            <a:ext cx="4966677" cy="2568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21526"/>
            <a:ext cx="7304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source: https://</a:t>
            </a:r>
            <a:r>
              <a:rPr lang="en-US" sz="1400" dirty="0" err="1"/>
              <a:t>www.simple-talk.com</a:t>
            </a:r>
            <a:r>
              <a:rPr lang="en-US" sz="1400" dirty="0"/>
              <a:t>/</a:t>
            </a:r>
            <a:r>
              <a:rPr lang="en-US" sz="1400" dirty="0" err="1"/>
              <a:t>sql</a:t>
            </a:r>
            <a:r>
              <a:rPr lang="en-US" sz="1400" dirty="0"/>
              <a:t>/learn-</a:t>
            </a:r>
            <a:r>
              <a:rPr lang="en-US" sz="1400" dirty="0" err="1"/>
              <a:t>sql</a:t>
            </a:r>
            <a:r>
              <a:rPr lang="en-US" sz="1400" dirty="0"/>
              <a:t>-server/window-functions-in-</a:t>
            </a:r>
            <a:r>
              <a:rPr lang="en-US" sz="1400" dirty="0" err="1"/>
              <a:t>sql</a:t>
            </a:r>
            <a:r>
              <a:rPr lang="en-US" sz="1400" dirty="0"/>
              <a:t>-server/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6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Staleness vs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Stale: delayed</a:t>
            </a:r>
          </a:p>
          <a:p>
            <a:r>
              <a:rPr lang="en-US" dirty="0" smtClean="0"/>
              <a:t>Staleness: how much is the result delayed by?</a:t>
            </a:r>
          </a:p>
          <a:p>
            <a:r>
              <a:rPr lang="en-US" dirty="0" smtClean="0"/>
              <a:t>Error: how wrong is the result?</a:t>
            </a:r>
          </a:p>
          <a:p>
            <a:r>
              <a:rPr lang="en-US" dirty="0" smtClean="0"/>
              <a:t>There is a fundamental tradeoff between accuracy and timeliness</a:t>
            </a:r>
          </a:p>
          <a:p>
            <a:r>
              <a:rPr lang="en-US" dirty="0" smtClean="0"/>
              <a:t>Reducing staleness leads directly to increasing error</a:t>
            </a:r>
          </a:p>
          <a:p>
            <a:pPr lvl="1"/>
            <a:r>
              <a:rPr lang="en-US" dirty="0" smtClean="0"/>
              <a:t>Case 1: Avoid some updates to network to avoid network congestion</a:t>
            </a:r>
          </a:p>
          <a:p>
            <a:pPr lvl="1"/>
            <a:r>
              <a:rPr lang="en-US" dirty="0" smtClean="0"/>
              <a:t>Case 2: Send updates earlier in window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4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Offline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Aggregation algorithm must either: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inimize staleness given an error constraint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inimize error given a staleness constraint</a:t>
            </a:r>
          </a:p>
          <a:p>
            <a:r>
              <a:rPr lang="en-US" dirty="0" smtClean="0"/>
              <a:t>Optimal algorithm for minimizing </a:t>
            </a:r>
            <a:r>
              <a:rPr lang="en-US" dirty="0"/>
              <a:t>s</a:t>
            </a:r>
            <a:r>
              <a:rPr lang="en-US" dirty="0" smtClean="0"/>
              <a:t>taleness (with bounded error)</a:t>
            </a:r>
          </a:p>
          <a:p>
            <a:pPr lvl="1"/>
            <a:r>
              <a:rPr lang="en-US" dirty="0" smtClean="0"/>
              <a:t>Results are sent to the center from an edge as early as possible and only if strictly necessary</a:t>
            </a:r>
          </a:p>
          <a:p>
            <a:pPr lvl="1"/>
            <a:r>
              <a:rPr lang="en-US" dirty="0" smtClean="0"/>
              <a:t>It is necessary at the first time t such that the error of the aggregate with respect to the true final aggregate is below some error threshold</a:t>
            </a:r>
          </a:p>
          <a:p>
            <a:pPr lvl="1"/>
            <a:r>
              <a:rPr lang="en-US" dirty="0" smtClean="0"/>
              <a:t>If the error at the beginning of the window is below the threshold, the result for that key is not sent to the center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5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construction, this algorithm satisfies the error constraint</a:t>
            </a:r>
          </a:p>
          <a:p>
            <a:r>
              <a:rPr lang="en-US" dirty="0" smtClean="0"/>
              <a:t>This is because results are send to the center</a:t>
            </a:r>
          </a:p>
          <a:p>
            <a:pPr lvl="1"/>
            <a:r>
              <a:rPr lang="en-US" dirty="0" smtClean="0"/>
              <a:t>As early as possible for each key</a:t>
            </a:r>
          </a:p>
          <a:p>
            <a:pPr lvl="1"/>
            <a:r>
              <a:rPr lang="en-US" dirty="0" smtClean="0"/>
              <a:t>Only if strictly necessary</a:t>
            </a:r>
          </a:p>
          <a:p>
            <a:r>
              <a:rPr lang="en-US" dirty="0" smtClean="0"/>
              <a:t>Thus, no other scheduler achieves lower staleness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7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Offline </a:t>
            </a:r>
            <a:r>
              <a:rPr lang="en-US" dirty="0" smtClean="0"/>
              <a:t>Algorithms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Optimal algorithm for minimizing error (with bounded staleness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Send results from edge to center at most once</a:t>
            </a:r>
          </a:p>
          <a:p>
            <a:pPr lvl="1"/>
            <a:r>
              <a:rPr lang="en-US" dirty="0" smtClean="0"/>
              <a:t>Iterate over n slots beginning with the earliest</a:t>
            </a:r>
          </a:p>
          <a:p>
            <a:pPr lvl="1"/>
            <a:r>
              <a:rPr lang="en-US" dirty="0" smtClean="0"/>
              <a:t>Assign to each slot a key with the smallest potential error that has not yet been assigned to a slot</a:t>
            </a:r>
          </a:p>
          <a:p>
            <a:pPr lvl="1"/>
            <a:r>
              <a:rPr lang="en-US" dirty="0" smtClean="0"/>
              <a:t>Send the results from the edge to the center during this slot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86" y="4208585"/>
            <a:ext cx="4594627" cy="24726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8049" y="6488668"/>
            <a:ext cx="256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source: The paper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0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an optimal departure sequence of keys that are sent from the edge to the center in smallest-potential-error-first order (proof by contradiction in paper)</a:t>
            </a:r>
          </a:p>
          <a:p>
            <a:r>
              <a:rPr lang="en-US" dirty="0" smtClean="0"/>
              <a:t>A schedule which sends keys in SPEF order cannot have higher error than a scheduler that swaps these keys</a:t>
            </a:r>
          </a:p>
          <a:p>
            <a:r>
              <a:rPr lang="en-US" dirty="0" smtClean="0"/>
              <a:t>Thus, this algorithm minimizes error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31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1443</TotalTime>
  <Words>1106</Words>
  <Application>Microsoft Macintosh PowerPoint</Application>
  <PresentationFormat>Widescreen</PresentationFormat>
  <Paragraphs>182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Corbel</vt:lpstr>
      <vt:lpstr>Helvetica</vt:lpstr>
      <vt:lpstr>Mangal</vt:lpstr>
      <vt:lpstr>Arial</vt:lpstr>
      <vt:lpstr>Depth</vt:lpstr>
      <vt:lpstr>Trading Timeliness and Accuracy in Geo-Distributed Streaming Analytics</vt:lpstr>
      <vt:lpstr>Motivation</vt:lpstr>
      <vt:lpstr>Background: Hub-and-spoke</vt:lpstr>
      <vt:lpstr>Background: Windowed Group Aggregation</vt:lpstr>
      <vt:lpstr>Staleness vs Error</vt:lpstr>
      <vt:lpstr>Optimal Offline Algorithms</vt:lpstr>
      <vt:lpstr>Proof Intuition</vt:lpstr>
      <vt:lpstr>Optimal Offline Algorithms Cont.</vt:lpstr>
      <vt:lpstr>Proof Intuition</vt:lpstr>
      <vt:lpstr>Online Algorithms</vt:lpstr>
      <vt:lpstr>Error-Bound Algorithm</vt:lpstr>
      <vt:lpstr>Staleness-Bound Algorithm</vt:lpstr>
      <vt:lpstr>Implementation</vt:lpstr>
      <vt:lpstr>Simulation Results- Minimizing Staleness</vt:lpstr>
      <vt:lpstr>Simulation Results- Minimizing Staleness</vt:lpstr>
      <vt:lpstr>Simulation Results- Minimizing Staleness</vt:lpstr>
      <vt:lpstr>Simulation Results- Minimizing Staleness</vt:lpstr>
      <vt:lpstr>Simulation Results- Minimizing Error</vt:lpstr>
      <vt:lpstr>Simulation Results- Minimizing Error</vt:lpstr>
      <vt:lpstr>Simulation Results- Minimizing Error</vt:lpstr>
      <vt:lpstr>Simulation Results- Minimizing Error</vt:lpstr>
      <vt:lpstr>Experimental Results</vt:lpstr>
      <vt:lpstr>Experimental Results</vt:lpstr>
      <vt:lpstr>Experimental Results</vt:lpstr>
      <vt:lpstr>Experimental Results</vt:lpstr>
      <vt:lpstr>Takeaways</vt:lpstr>
      <vt:lpstr>Discussion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Trading Timeliness and Accuracy in Geo-Distributed Streaming Analytics</dc:title>
  <dc:creator>Kaminsky, Allyson Lauren</dc:creator>
  <cp:lastModifiedBy>Kaminsky, Allyson Lauren</cp:lastModifiedBy>
  <cp:revision>13</cp:revision>
  <dcterms:created xsi:type="dcterms:W3CDTF">2017-03-06T19:22:36Z</dcterms:created>
  <dcterms:modified xsi:type="dcterms:W3CDTF">2017-03-07T19:26:07Z</dcterms:modified>
</cp:coreProperties>
</file>