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676163">
              <a:alpha val="36000"/>
            </a:srgbClr>
          </a:solidFill>
        </a:fill>
      </a:tcStyle>
    </a:wholeTbl>
    <a:band2H>
      <a:tcTxStyle b="def" i="def"/>
      <a:tcStyle>
        <a:tcBdr/>
        <a:fill>
          <a:solidFill>
            <a:srgbClr val="676163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4908F">
              <a:alpha val="64999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71E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2800">
              <a:alpha val="80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 b="def" i="def"/>
      <a:tcStyle>
        <a:tcBdr/>
        <a:fill>
          <a:solidFill>
            <a:srgbClr val="676163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6" name="Shape 11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850900" y="1270000"/>
            <a:ext cx="11303000" cy="3505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850900" y="4864100"/>
            <a:ext cx="11303000" cy="1574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2286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4572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6858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9144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>
                <a:solidFill>
                  <a:srgbClr val="73BFFF"/>
                </a:solidFill>
                <a:effectLst>
                  <a:outerShdw sx="100000" sy="100000" kx="0" ky="0" algn="b" rotWithShape="0" blurRad="38100" dist="36285" dir="2700000">
                    <a:srgbClr val="000000">
                      <a:alpha val="48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3" name="Shape 93"/>
          <p:cNvSpPr/>
          <p:nvPr>
            <p:ph type="body" sz="quarter" idx="14"/>
          </p:nvPr>
        </p:nvSpPr>
        <p:spPr>
          <a:xfrm>
            <a:off x="1270000" y="4267200"/>
            <a:ext cx="10464800" cy="647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>
                <a:effectLst>
                  <a:outerShdw sx="100000" sy="100000" kx="0" ky="0" algn="b" rotWithShape="0" blurRad="38100" dist="54428" dir="2700000">
                    <a:srgbClr val="000000">
                      <a:alpha val="48000"/>
                    </a:srgbClr>
                  </a:outerShdw>
                </a:effectLst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4" name="Shape 9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Shape 10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825500" y="914400"/>
            <a:ext cx="11341100" cy="5740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787400" y="6807200"/>
            <a:ext cx="11430000" cy="1219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" name="Shape 3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pic" sz="half" idx="13"/>
          </p:nvPr>
        </p:nvSpPr>
        <p:spPr>
          <a:xfrm>
            <a:off x="7200900" y="1257300"/>
            <a:ext cx="5016500" cy="7213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8" name="Shape 38"/>
          <p:cNvSpPr/>
          <p:nvPr>
            <p:ph type="title"/>
          </p:nvPr>
        </p:nvSpPr>
        <p:spPr>
          <a:xfrm>
            <a:off x="787400" y="1384300"/>
            <a:ext cx="5638800" cy="3505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39" name="Shape 39"/>
          <p:cNvSpPr/>
          <p:nvPr>
            <p:ph type="body" sz="quarter" idx="1"/>
          </p:nvPr>
        </p:nvSpPr>
        <p:spPr>
          <a:xfrm>
            <a:off x="787400" y="4876800"/>
            <a:ext cx="5638800" cy="3759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2286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4572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6858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9144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hape 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Shape 4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6" name="Shape 56"/>
          <p:cNvSpPr/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hape 5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pic" sz="half" idx="13"/>
          </p:nvPr>
        </p:nvSpPr>
        <p:spPr>
          <a:xfrm>
            <a:off x="7213600" y="2755900"/>
            <a:ext cx="5016500" cy="5715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5" name="Shape 6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6" name="Shape 66"/>
          <p:cNvSpPr/>
          <p:nvPr>
            <p:ph type="body" sz="half" idx="1"/>
          </p:nvPr>
        </p:nvSpPr>
        <p:spPr>
          <a:xfrm>
            <a:off x="787400" y="2768600"/>
            <a:ext cx="54229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hape 6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Shape 7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pic" sz="quarter" idx="13"/>
          </p:nvPr>
        </p:nvSpPr>
        <p:spPr>
          <a:xfrm>
            <a:off x="6858000" y="5105400"/>
            <a:ext cx="5321300" cy="338138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3" name="Shape 83"/>
          <p:cNvSpPr/>
          <p:nvPr>
            <p:ph type="pic" sz="quarter" idx="14"/>
          </p:nvPr>
        </p:nvSpPr>
        <p:spPr>
          <a:xfrm>
            <a:off x="6858000" y="1270000"/>
            <a:ext cx="5316292" cy="3378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half" idx="15"/>
          </p:nvPr>
        </p:nvSpPr>
        <p:spPr>
          <a:xfrm>
            <a:off x="1143000" y="1244600"/>
            <a:ext cx="5219700" cy="7213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sldNum" sz="quarter" idx="2"/>
          </p:nvPr>
        </p:nvSpPr>
        <p:spPr>
          <a:xfrm>
            <a:off x="12534899" y="9309100"/>
            <a:ext cx="312015" cy="312343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body" idx="1"/>
          </p:nvPr>
        </p:nvSpPr>
        <p:spPr>
          <a:xfrm>
            <a:off x="787400" y="1371600"/>
            <a:ext cx="11430000" cy="701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2536220" y="9309100"/>
            <a:ext cx="312015" cy="31234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defRPr b="1" sz="1400">
                <a:solidFill>
                  <a:srgbClr val="FFFFFF">
                    <a:alpha val="70000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1pPr>
      <a:lvl2pPr marL="889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2pPr>
      <a:lvl3pPr marL="1333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3pPr>
      <a:lvl4pPr marL="1778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4pPr>
      <a:lvl5pPr marL="2222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5pPr>
      <a:lvl6pPr marL="2667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6pPr>
      <a:lvl7pPr marL="3111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7pPr>
      <a:lvl8pPr marL="3556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8pPr>
      <a:lvl9pPr marL="4000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9pPr>
    </p:bodyStyle>
    <p:otherStyle>
      <a:lvl1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944489" y="4702143"/>
            <a:ext cx="9115822" cy="4827609"/>
          </a:xfrm>
          <a:prstGeom prst="rect">
            <a:avLst/>
          </a:prstGeom>
        </p:spPr>
      </p:pic>
      <p:sp>
        <p:nvSpPr>
          <p:cNvPr id="119" name="Shape 119"/>
          <p:cNvSpPr/>
          <p:nvPr>
            <p:ph type="title"/>
          </p:nvPr>
        </p:nvSpPr>
        <p:spPr>
          <a:xfrm>
            <a:off x="122920" y="1353295"/>
            <a:ext cx="12758960" cy="1417682"/>
          </a:xfrm>
          <a:prstGeom prst="rect">
            <a:avLst/>
          </a:prstGeom>
        </p:spPr>
        <p:txBody>
          <a:bodyPr/>
          <a:lstStyle>
            <a:lvl1pPr defTabSz="457200">
              <a:lnSpc>
                <a:spcPts val="5900"/>
              </a:lnSpc>
              <a:spcBef>
                <a:spcPts val="1200"/>
              </a:spcBef>
              <a:defRPr sz="28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>
              <a:defRPr>
                <a:effectLst/>
              </a:defRPr>
            </a:pPr>
            <a:r>
              <a:t>Centiman: Elastic, High Performance Optimistic Concurrency Control by Watermarking </a:t>
            </a:r>
            <a:endParaRPr sz="1200"/>
          </a:p>
        </p:txBody>
      </p:sp>
      <p:sp>
        <p:nvSpPr>
          <p:cNvPr id="120" name="Shape 120"/>
          <p:cNvSpPr/>
          <p:nvPr/>
        </p:nvSpPr>
        <p:spPr>
          <a:xfrm>
            <a:off x="4900980" y="3566770"/>
            <a:ext cx="3202840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Scriber: Xiaoming Chen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Summary</a:t>
            </a:r>
          </a:p>
        </p:txBody>
      </p:sp>
      <p:sp>
        <p:nvSpPr>
          <p:cNvPr id="123" name="Shape 12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44500" indent="-444500">
              <a:buBlip>
                <a:blip r:embed="rId2"/>
              </a:buBlip>
              <a:defRPr sz="2500"/>
            </a:pPr>
            <a:r>
              <a:t>A system for high performance , elastic transaction processing with full ACID guarantees in cloud.</a:t>
            </a:r>
          </a:p>
          <a:p>
            <a:pPr marL="444500" indent="-444500">
              <a:buBlip>
                <a:blip r:embed="rId2"/>
              </a:buBlip>
              <a:defRPr sz="2500"/>
            </a:pPr>
            <a:r>
              <a:t>Address loosely coupled design problems: spurious aborts and bypass validation (solution: WaterMark).</a:t>
            </a:r>
          </a:p>
          <a:p>
            <a:pPr marL="444500" indent="-444500">
              <a:buBlip>
                <a:blip r:embed="rId2"/>
              </a:buBlip>
              <a:defRPr sz="2500"/>
            </a:pPr>
            <a:r>
              <a:t>Contribution: utilizes watermarks to minimize system-wide synchronization, supports elastic scaling with watermark-based OCC validation and an experimental evaluation.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Discussion of system architecture</a:t>
            </a:r>
          </a:p>
        </p:txBody>
      </p:sp>
      <p:sp>
        <p:nvSpPr>
          <p:cNvPr id="126" name="Shape 12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lnSpc>
                <a:spcPts val="4500"/>
              </a:lnSpc>
              <a:spcBef>
                <a:spcPts val="1200"/>
              </a:spcBef>
              <a:buBlip>
                <a:blip r:embed="rId2"/>
              </a:buBlip>
              <a:defRPr sz="2500">
                <a:effectLst/>
              </a:defRPr>
            </a:pPr>
          </a:p>
          <a:p>
            <a:pPr marL="160513" indent="-160513" defTabSz="457200">
              <a:lnSpc>
                <a:spcPts val="4500"/>
              </a:lnSpc>
              <a:spcBef>
                <a:spcPts val="1200"/>
              </a:spcBef>
              <a:buBlip>
                <a:blip r:embed="rId2"/>
              </a:buBlip>
              <a:defRPr sz="2500">
                <a:effectLst/>
              </a:defRPr>
            </a:pPr>
            <a:r>
              <a:t>What’s wrong with the naive approach, writeSet grows and storage overhead at the validator/ garbage collection with the aggressive truncation cause abort. the age out time, need synch with the validator decision? </a:t>
            </a:r>
          </a:p>
          <a:p>
            <a:pPr marL="160513" indent="-160513" defTabSz="457200">
              <a:lnSpc>
                <a:spcPts val="4500"/>
              </a:lnSpc>
              <a:spcBef>
                <a:spcPts val="1200"/>
              </a:spcBef>
              <a:buBlip>
                <a:blip r:embed="rId2"/>
              </a:buBlip>
              <a:defRPr sz="2500">
                <a:effectLst/>
              </a:defRPr>
            </a:pPr>
            <a:r>
              <a:t>System required database particular get/put API support for time stamp, s.t. put(key, value, timestamp). get(key) returns (value, version)</a:t>
            </a:r>
          </a:p>
          <a:p>
            <a:pPr marL="160513" indent="-160513" defTabSz="457200">
              <a:lnSpc>
                <a:spcPts val="4500"/>
              </a:lnSpc>
              <a:spcBef>
                <a:spcPts val="1200"/>
              </a:spcBef>
              <a:buBlip>
                <a:blip r:embed="rId2"/>
              </a:buBlip>
              <a:defRPr sz="2500">
                <a:effectLst/>
              </a:defRPr>
            </a:pPr>
            <a:r>
              <a:t>Compare the different on naive approach and the watermark approach. </a:t>
            </a:r>
          </a:p>
          <a:p>
            <a:pPr marL="160513" indent="-160513" defTabSz="457200">
              <a:lnSpc>
                <a:spcPts val="4500"/>
              </a:lnSpc>
              <a:spcBef>
                <a:spcPts val="1200"/>
              </a:spcBef>
              <a:buBlip>
                <a:blip r:embed="rId2"/>
              </a:buBlip>
              <a:defRPr sz="2500">
                <a:effectLst/>
              </a:defRPr>
            </a:pPr>
            <a:r>
              <a:t>what’s wrong with the naive approach? storage overhead, garbage collection, aggressive truncation cause abort? </a:t>
            </a:r>
          </a:p>
          <a:p>
            <a:pPr marL="160513" indent="-160513" defTabSz="457200">
              <a:lnSpc>
                <a:spcPts val="4500"/>
              </a:lnSpc>
              <a:spcBef>
                <a:spcPts val="1200"/>
              </a:spcBef>
              <a:buBlip>
                <a:blip r:embed="rId2"/>
              </a:buBlip>
              <a:defRPr sz="2500">
                <a:effectLst/>
              </a:defRPr>
            </a:pPr>
            <a:r>
              <a:t>Why watermarks is better? no need for extra communication, eventually age out, abort due to the aggressive garbage collection </a:t>
            </a:r>
          </a:p>
          <a:p>
            <a:pPr marL="160513" indent="-160513" defTabSz="457200">
              <a:lnSpc>
                <a:spcPts val="4500"/>
              </a:lnSpc>
              <a:spcBef>
                <a:spcPts val="1200"/>
              </a:spcBef>
              <a:buBlip>
                <a:blip r:embed="rId2"/>
              </a:buBlip>
              <a:defRPr sz="2500">
                <a:effectLst/>
              </a:defRPr>
            </a:pPr>
            <a:r>
              <a:t>Read-Only transaction with by-pass logic(one trip)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Discussion on shared validation</a:t>
            </a:r>
          </a:p>
        </p:txBody>
      </p:sp>
      <p:sp>
        <p:nvSpPr>
          <p:cNvPr id="129" name="Shape 12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 sz="2500"/>
            </a:pPr>
            <a:r>
              <a:t>How can the processors assign timestamps: physical system time(TrueTime API etc) vs monotonically increasing timestamp.</a:t>
            </a:r>
          </a:p>
          <a:p>
            <a:pPr>
              <a:buBlip>
                <a:blip r:embed="rId2"/>
              </a:buBlip>
              <a:defRPr sz="2500"/>
            </a:pPr>
            <a:r>
              <a:t>processor periodically recomputes its local watermark and caches info about other’s process’s watermarks. what’s the frequency? Trade-off? </a:t>
            </a:r>
          </a:p>
          <a:p>
            <a:pPr>
              <a:buBlip>
                <a:blip r:embed="rId2"/>
              </a:buBlip>
              <a:defRPr sz="2500"/>
            </a:pPr>
            <a:r>
              <a:t>Latency between process and validator arise the abort and overhead? </a:t>
            </a:r>
          </a:p>
          <a:p>
            <a:pPr>
              <a:buBlip>
                <a:blip r:embed="rId2"/>
              </a:buBlip>
              <a:defRPr sz="2500"/>
            </a:pPr>
            <a:r>
              <a:t>When should the switch happen after the new validator added.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Discussion on Experiments </a:t>
            </a:r>
          </a:p>
        </p:txBody>
      </p:sp>
      <p:sp>
        <p:nvSpPr>
          <p:cNvPr id="132" name="Shape 13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37820" indent="-337820" defTabSz="443991">
              <a:spcBef>
                <a:spcPts val="2700"/>
              </a:spcBef>
              <a:buBlip>
                <a:blip r:embed="rId2"/>
              </a:buBlip>
              <a:defRPr sz="2736">
                <a:effectLst>
                  <a:outerShdw sx="100000" sy="100000" kx="0" ky="0" algn="b" rotWithShape="0" blurRad="38608" dist="28956" dir="5400000">
                    <a:srgbClr val="000000"/>
                  </a:outerShdw>
                </a:effectLst>
              </a:defRPr>
            </a:pPr>
            <a:r>
              <a:t>execution speed of process need to be assumed as the same to avoid low and even no communication btw the process and validators </a:t>
            </a:r>
          </a:p>
          <a:p>
            <a:pPr marL="337820" indent="-337820" defTabSz="443991">
              <a:spcBef>
                <a:spcPts val="2700"/>
              </a:spcBef>
              <a:buBlip>
                <a:blip r:embed="rId2"/>
              </a:buBlip>
              <a:defRPr sz="2736">
                <a:effectLst>
                  <a:outerShdw sx="100000" sy="100000" kx="0" ky="0" algn="b" rotWithShape="0" blurRad="38608" dist="28956" dir="5400000">
                    <a:srgbClr val="000000"/>
                  </a:outerShdw>
                </a:effectLst>
              </a:defRPr>
            </a:pPr>
            <a:r>
              <a:t>Abort rate btw naive and watermark approach with different buffer size/update frequencies. </a:t>
            </a:r>
          </a:p>
          <a:p>
            <a:pPr marL="337820" indent="-337820" defTabSz="443991">
              <a:spcBef>
                <a:spcPts val="2700"/>
              </a:spcBef>
              <a:buBlip>
                <a:blip r:embed="rId2"/>
              </a:buBlip>
              <a:defRPr sz="2736">
                <a:effectLst>
                  <a:outerShdw sx="100000" sy="100000" kx="0" ky="0" algn="b" rotWithShape="0" blurRad="38608" dist="28956" dir="5400000">
                    <a:srgbClr val="000000"/>
                  </a:outerShdw>
                </a:effectLst>
              </a:defRPr>
            </a:pPr>
            <a:r>
              <a:t>Elastic scaling: sharp peak and mechanism to detect the switch time</a:t>
            </a:r>
          </a:p>
          <a:p>
            <a:pPr marL="337820" indent="-337820" defTabSz="443991">
              <a:spcBef>
                <a:spcPts val="2700"/>
              </a:spcBef>
              <a:buBlip>
                <a:blip r:embed="rId2"/>
              </a:buBlip>
              <a:defRPr sz="2736">
                <a:effectLst>
                  <a:outerShdw sx="100000" sy="100000" kx="0" ky="0" algn="b" rotWithShape="0" blurRad="38608" dist="28956" dir="5400000">
                    <a:srgbClr val="000000"/>
                  </a:outerShdw>
                </a:effectLst>
              </a:defRPr>
            </a:pPr>
            <a:r>
              <a:t>optimization for read-heavy workload: 86% pass with 10% write-only, less than 40% pass with 30% more write-only </a:t>
            </a:r>
          </a:p>
          <a:p>
            <a:pPr marL="337820" indent="-337820" defTabSz="443991">
              <a:spcBef>
                <a:spcPts val="2700"/>
              </a:spcBef>
              <a:buBlip>
                <a:blip r:embed="rId2"/>
              </a:buBlip>
              <a:defRPr sz="2736">
                <a:effectLst>
                  <a:outerShdw sx="100000" sy="100000" kx="0" ky="0" algn="b" rotWithShape="0" blurRad="38608" dist="28956" dir="5400000">
                    <a:srgbClr val="000000"/>
                  </a:outerShdw>
                </a:effectLst>
              </a:defRPr>
            </a:pPr>
            <a:r>
              <a:t>scalability: maintain 89% throughput for single validator. throughput and abort rate increase while new validator added. double to triple through put when turn on the local-check for read-only.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Questions on Piazza </a:t>
            </a:r>
          </a:p>
        </p:txBody>
      </p:sp>
      <p:sp>
        <p:nvSpPr>
          <p:cNvPr id="135" name="Shape 13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lnSpc>
                <a:spcPts val="5800"/>
              </a:lnSpc>
              <a:spcBef>
                <a:spcPts val="1200"/>
              </a:spcBef>
              <a:buSzPct val="75000"/>
              <a:buChar char="•"/>
              <a:defRPr>
                <a:effectLst/>
              </a:defRPr>
            </a:pPr>
            <a:r>
              <a:t>During the transition period of scaling up or down the number of validators may cause bottleneck while the system is already overload</a:t>
            </a:r>
          </a:p>
          <a:p>
            <a:pPr defTabSz="457200">
              <a:lnSpc>
                <a:spcPts val="5800"/>
              </a:lnSpc>
              <a:spcBef>
                <a:spcPts val="1200"/>
              </a:spcBef>
              <a:buSzPct val="75000"/>
              <a:buChar char="•"/>
              <a:defRPr>
                <a:effectLst/>
              </a:defRPr>
            </a:pPr>
            <a:r>
              <a:t>No comparison of Centiman with other ACID database</a:t>
            </a:r>
          </a:p>
          <a:p>
            <a:pPr defTabSz="457200">
              <a:lnSpc>
                <a:spcPts val="5800"/>
              </a:lnSpc>
              <a:spcBef>
                <a:spcPts val="1200"/>
              </a:spcBef>
              <a:buSzPct val="75000"/>
              <a:buChar char="•"/>
              <a:defRPr>
                <a:effectLst/>
              </a:defRPr>
            </a:pPr>
            <a:r>
              <a:t>How do we know there is no watermark of i in-flight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010400" y="1066800"/>
            <a:ext cx="5397500" cy="7620000"/>
          </a:xfrm>
          <a:prstGeom prst="rect">
            <a:avLst/>
          </a:prstGeom>
        </p:spPr>
      </p:pic>
      <p:sp>
        <p:nvSpPr>
          <p:cNvPr id="138" name="Shape 1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Thank you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Industrial">
  <a:themeElements>
    <a:clrScheme name="Industrial">
      <a:dk1>
        <a:srgbClr val="BC00FF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50800" dist="38100" dir="540000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50800" dist="38100" dir="540000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Industrial">
  <a:themeElements>
    <a:clrScheme name="Industrial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50800" dist="38100" dir="540000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50800" dist="38100" dir="540000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