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71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4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046F5-118A-4A6C-AD31-40375FBE1680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F551C-9881-4F88-A6E9-18B6C9467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0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Wanted to point this out because it’s such a simple solution.  Maybe there are better ones out there?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Responsibility on the user to ensure everything works!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Note the jump between CVO and CVOI, as well as the drop between CV and CVO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50000 read/write operations</a:t>
            </a:r>
          </a:p>
          <a:p>
            <a:endParaRPr lang="en"/>
          </a:p>
          <a:p>
            <a:pPr>
              <a:buNone/>
            </a:pPr>
            <a:r>
              <a:rPr lang="en"/>
              <a:t>Remember earlier there are 5 datacenters spread across the globe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Declines as more and more clients are added (naturally)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Each transaction starts a new Paxos instance for its own Two-Phase Commit</a:t>
            </a:r>
          </a:p>
          <a:p>
            <a:pPr lvl="0" rtl="0">
              <a:buNone/>
            </a:pPr>
            <a:r>
              <a:rPr lang="en"/>
              <a:t>Simple deadlock prevention</a:t>
            </a:r>
          </a:p>
          <a:p>
            <a:pPr lvl="0" rtl="0">
              <a:buNone/>
            </a:pPr>
            <a:r>
              <a:rPr lang="en"/>
              <a:t>	- In large DBs, conflicts will be rare</a:t>
            </a:r>
          </a:p>
          <a:p>
            <a:pPr lvl="0" rtl="0">
              <a:buNone/>
            </a:pPr>
            <a:r>
              <a:rPr lang="en"/>
              <a:t>	- Either abort if denied or re-request after a randomized backoff</a:t>
            </a:r>
          </a:p>
          <a:p>
            <a:pPr lvl="0" rtl="0">
              <a:buNone/>
            </a:pPr>
            <a:r>
              <a:rPr lang="en"/>
              <a:t>Each read operation waits for replies from majority of replicas</a:t>
            </a:r>
          </a:p>
          <a:p>
            <a:pPr lvl="0" rtl="0">
              <a:buNone/>
            </a:pPr>
            <a:r>
              <a:rPr lang="en"/>
              <a:t>	- bounded by the slowest datacenter in the majority</a:t>
            </a:r>
          </a:p>
          <a:p>
            <a:pPr lvl="0" rtl="0">
              <a:buNone/>
            </a:pPr>
            <a:r>
              <a:rPr lang="en"/>
              <a:t>	- could optimize by grabbing the first response (optimistic)</a:t>
            </a:r>
          </a:p>
          <a:p>
            <a:pPr lvl="0" rtl="0">
              <a:buNone/>
            </a:pPr>
            <a:r>
              <a:rPr lang="en"/>
              <a:t>		- Would need more in-depth algorithm to update if something is wrong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Remove multi-paxos</a:t>
            </a:r>
          </a:p>
          <a:p>
            <a:endParaRPr lang="e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Well it looks like Spanner and Scatter have it down, right?  Solves everything?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Let’s take a closer look at these implementations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Dotted lines indicate Paxos communication</a:t>
            </a:r>
          </a:p>
          <a:p>
            <a:pPr lvl="0" rtl="0">
              <a:buNone/>
            </a:pPr>
            <a:r>
              <a:rPr lang="en"/>
              <a:t>Solid lines indicate Two-Phase Commit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You’ll notice that a number of these messages are spit across different centers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 Client sends 2PC prepare message to Paxos leaders =&gt; “Hey, you guys ready to commit?”</a:t>
            </a:r>
          </a:p>
          <a:p>
            <a:pPr lvl="0" rtl="0">
              <a:buNone/>
            </a:pPr>
            <a:r>
              <a:rPr lang="en"/>
              <a:t>- Paxos leaders acquire exclusive locks &amp; log 2PC prepare locally =&gt; Getting ready in each datacenter</a:t>
            </a:r>
          </a:p>
          <a:p>
            <a:pPr lvl="0" rtl="0">
              <a:buNone/>
            </a:pPr>
            <a:r>
              <a:rPr lang="en"/>
              <a:t>- Paxos leaders replicate the log entry of 2PC, prepare using Paxos, and wait for accepts from majority =&gt; Have to send the prepare message and get responses from the majority of datacenters before committing locally</a:t>
            </a:r>
          </a:p>
          <a:p>
            <a:pPr lvl="0" rtl="0">
              <a:buNone/>
            </a:pPr>
            <a:r>
              <a:rPr lang="en"/>
              <a:t>- Paxos leaders acknowledge the 2PC coordinator they are prepared</a:t>
            </a:r>
          </a:p>
          <a:p>
            <a:pPr lvl="0" rtl="0">
              <a:buNone/>
            </a:pPr>
            <a:r>
              <a:rPr lang="en"/>
              <a:t>- 2PC coordinator logs commit locally</a:t>
            </a:r>
          </a:p>
          <a:p>
            <a:pPr lvl="0" rtl="0">
              <a:buNone/>
            </a:pPr>
            <a:r>
              <a:rPr lang="en"/>
              <a:t>- 2PC coordinator replicates the commit log entry using Paxos, and waits for accepts from a majority</a:t>
            </a:r>
          </a:p>
          <a:p>
            <a:pPr lvl="0" rtl="0">
              <a:buNone/>
            </a:pPr>
            <a:r>
              <a:rPr lang="en"/>
              <a:t>- 2PC coordinator releases locks</a:t>
            </a:r>
          </a:p>
          <a:p>
            <a:pPr lvl="0" rtl="0">
              <a:buNone/>
            </a:pPr>
            <a:r>
              <a:rPr lang="en"/>
              <a:t>- 2PC coordinator sends 2PC commit messages to other Paxos leaders, and to the client</a:t>
            </a:r>
          </a:p>
          <a:p>
            <a:pPr lvl="0" rtl="0">
              <a:buNone/>
            </a:pPr>
            <a:r>
              <a:rPr lang="en"/>
              <a:t>- Paxos leaders replicate the log entry of 2PC commit using Paxos</a:t>
            </a:r>
          </a:p>
          <a:p>
            <a:pPr>
              <a:buNone/>
            </a:pPr>
            <a:r>
              <a:rPr lang="en"/>
              <a:t>- Paxos leaders release locks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Can we do better?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Rather than replicating the logs, we’re going to replicated the commit itself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Idea: run commit protocol at every datacenter and use Paxos to agree system-wide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6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87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0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5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3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6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1665-47D3-4538-B5A7-D3D6F145FFB4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D393-AAD0-4CB7-964C-89F1C886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db.org/pvldb/vol6/p661-mahmoud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 is more Consensus in Egalitarian Parliaments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Shayan</a:t>
            </a:r>
            <a:r>
              <a:rPr lang="en-US" dirty="0" smtClean="0"/>
              <a:t> </a:t>
            </a:r>
            <a:r>
              <a:rPr lang="en-US" dirty="0" err="1" smtClean="0"/>
              <a:t>Saeed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0" y="5943600"/>
            <a:ext cx="2895600" cy="365125"/>
          </a:xfrm>
        </p:spPr>
        <p:txBody>
          <a:bodyPr/>
          <a:lstStyle/>
          <a:p>
            <a:r>
              <a:rPr lang="en-US" dirty="0" smtClean="0"/>
              <a:t>Used content from the author's presentation at SOSP '13 http://sigops.org/sosp/sosp13/talks/moraru_epaxos_se07_03.pdf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2839401" y="3383972"/>
            <a:ext cx="1199199" cy="1188028"/>
          </a:xfrm>
          <a:prstGeom prst="ellipse">
            <a:avLst/>
          </a:prstGeom>
          <a:solidFill>
            <a:srgbClr val="7030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1000" y="3383972"/>
            <a:ext cx="1219200" cy="1188028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8600" y="1447800"/>
            <a:ext cx="3429000" cy="1936172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1524000" y="1600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50127" y="2189018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3124200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20436" y="3657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762000" y="2500745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0" name="Curved Connector 9"/>
          <p:cNvCxnSpPr>
            <a:stCxn id="4" idx="2"/>
            <a:endCxn id="8" idx="0"/>
          </p:cNvCxnSpPr>
          <p:nvPr/>
        </p:nvCxnSpPr>
        <p:spPr>
          <a:xfrm rot="10800000" flipV="1">
            <a:off x="1066800" y="1904999"/>
            <a:ext cx="457200" cy="59574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8" idx="6"/>
            <a:endCxn id="4" idx="4"/>
          </p:cNvCxnSpPr>
          <p:nvPr/>
        </p:nvCxnSpPr>
        <p:spPr>
          <a:xfrm flipV="1">
            <a:off x="1371600" y="2209800"/>
            <a:ext cx="457200" cy="59574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5" idx="1"/>
          </p:cNvCxnSpPr>
          <p:nvPr/>
        </p:nvCxnSpPr>
        <p:spPr>
          <a:xfrm>
            <a:off x="2044326" y="2120526"/>
            <a:ext cx="795075" cy="157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4"/>
            <a:endCxn id="6" idx="0"/>
          </p:cNvCxnSpPr>
          <p:nvPr/>
        </p:nvCxnSpPr>
        <p:spPr>
          <a:xfrm>
            <a:off x="3054927" y="2798618"/>
            <a:ext cx="374073" cy="858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7" idx="6"/>
          </p:cNvCxnSpPr>
          <p:nvPr/>
        </p:nvCxnSpPr>
        <p:spPr>
          <a:xfrm flipH="1">
            <a:off x="1330036" y="3962400"/>
            <a:ext cx="1794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4"/>
            <a:endCxn id="7" idx="0"/>
          </p:cNvCxnSpPr>
          <p:nvPr/>
        </p:nvCxnSpPr>
        <p:spPr>
          <a:xfrm flipH="1">
            <a:off x="1025236" y="3110345"/>
            <a:ext cx="41564" cy="547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3"/>
            <a:endCxn id="8" idx="6"/>
          </p:cNvCxnSpPr>
          <p:nvPr/>
        </p:nvCxnSpPr>
        <p:spPr>
          <a:xfrm flipH="1">
            <a:off x="1371600" y="2709344"/>
            <a:ext cx="1467801" cy="96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2055" y="4964668"/>
            <a:ext cx="327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Strongly Connected Components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086600" y="1701596"/>
            <a:ext cx="762000" cy="714290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096600" y="2878281"/>
            <a:ext cx="752000" cy="699655"/>
          </a:xfrm>
          <a:prstGeom prst="ellipse">
            <a:avLst/>
          </a:prstGeom>
          <a:solidFill>
            <a:srgbClr val="7030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086601" y="3931226"/>
            <a:ext cx="990599" cy="869374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C,A,B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48400" y="1874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248400" y="3043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248400" y="41812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29" grpId="0" animBg="1"/>
      <p:bldP spid="4" grpId="0" animBg="1"/>
      <p:bldP spid="5" grpId="0" animBg="1"/>
      <p:bldP spid="6" grpId="0" animBg="1"/>
      <p:bldP spid="7" grpId="0" animBg="1"/>
      <p:bldP spid="8" grpId="0" animBg="1"/>
      <p:bldP spid="34" grpId="0"/>
      <p:bldP spid="35" grpId="0" animBg="1"/>
      <p:bldP spid="36" grpId="0" animBg="1"/>
      <p:bldP spid="37" grpId="0" animBg="1"/>
      <p:bldP spid="38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 – Explicit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R</a:t>
            </a:r>
            <a:r>
              <a:rPr lang="en-US" sz="2400" dirty="0" smtClean="0"/>
              <a:t>eplica Q, after timing out for instance </a:t>
            </a:r>
            <a:r>
              <a:rPr lang="en-US" sz="2400" dirty="0" err="1" smtClean="0"/>
              <a:t>L.i</a:t>
            </a:r>
            <a:r>
              <a:rPr lang="en-US" sz="2400" dirty="0" smtClean="0"/>
              <a:t> to commit for a failed replica L will:</a:t>
            </a:r>
          </a:p>
          <a:p>
            <a:r>
              <a:rPr lang="en-US" sz="2400" dirty="0" smtClean="0"/>
              <a:t>Send Prepare to all replicas with ballot greater than </a:t>
            </a:r>
            <a:r>
              <a:rPr lang="en-US" sz="2400" dirty="0" err="1" smtClean="0"/>
              <a:t>L.i</a:t>
            </a:r>
            <a:r>
              <a:rPr lang="en-US" sz="2400" dirty="0"/>
              <a:t> </a:t>
            </a:r>
            <a:r>
              <a:rPr lang="en-US" sz="2400" dirty="0" smtClean="0"/>
              <a:t>and wait for replies R.</a:t>
            </a:r>
          </a:p>
          <a:p>
            <a:r>
              <a:rPr lang="en-US" sz="2400" dirty="0" smtClean="0"/>
              <a:t>If any reply says instance committed, run commit phase.</a:t>
            </a:r>
          </a:p>
          <a:p>
            <a:r>
              <a:rPr lang="en-US" sz="2400" dirty="0" smtClean="0"/>
              <a:t>If any reply says instance accepted, run </a:t>
            </a:r>
            <a:r>
              <a:rPr lang="en-US" sz="2400" dirty="0" err="1" smtClean="0"/>
              <a:t>Paxos</a:t>
            </a:r>
            <a:r>
              <a:rPr lang="en-US" sz="2400" dirty="0" smtClean="0"/>
              <a:t>-Accept phase.</a:t>
            </a:r>
          </a:p>
          <a:p>
            <a:r>
              <a:rPr lang="en-US" sz="2400" dirty="0" smtClean="0"/>
              <a:t>If more than half replicas have pre accepted, run </a:t>
            </a:r>
            <a:r>
              <a:rPr lang="en-US" sz="2400" dirty="0" err="1" smtClean="0"/>
              <a:t>Paxos</a:t>
            </a:r>
            <a:r>
              <a:rPr lang="en-US" sz="2400" dirty="0" smtClean="0"/>
              <a:t>-Accept phase.</a:t>
            </a:r>
          </a:p>
          <a:p>
            <a:r>
              <a:rPr lang="en-US" sz="2400" dirty="0" smtClean="0"/>
              <a:t>If any reply has pre accepted then run phase 1.</a:t>
            </a:r>
          </a:p>
          <a:p>
            <a:r>
              <a:rPr lang="en-US" sz="2400" dirty="0" smtClean="0"/>
              <a:t>Otherwise make that instance a no-op</a:t>
            </a:r>
          </a:p>
        </p:txBody>
      </p:sp>
    </p:spTree>
    <p:extLst>
      <p:ext uri="{BB962C8B-B14F-4D97-AF65-F5344CB8AC3E}">
        <p14:creationId xmlns:p14="http://schemas.microsoft.com/office/powerpoint/2010/main" val="25656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Commit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524000"/>
            <a:ext cx="769620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1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for 5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7150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3895726"/>
            <a:ext cx="6096000" cy="289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3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95450"/>
            <a:ext cx="82296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Determining whether the commands interfere</a:t>
            </a:r>
          </a:p>
          <a:p>
            <a:pPr lvl="1"/>
            <a:r>
              <a:rPr lang="en-US" sz="2000" dirty="0" smtClean="0"/>
              <a:t>Process might be expensive if log is huge</a:t>
            </a:r>
          </a:p>
          <a:p>
            <a:pPr lvl="1"/>
            <a:r>
              <a:rPr lang="en-US" sz="2000" dirty="0" smtClean="0"/>
              <a:t>If you can’t, assume all the commands as interfering</a:t>
            </a:r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atency and throughput almost same as Mencius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Size of dependency list?</a:t>
            </a:r>
          </a:p>
          <a:p>
            <a:pPr lvl="1"/>
            <a:r>
              <a:rPr lang="en-US" sz="2000" dirty="0" smtClean="0"/>
              <a:t>Only include commands that interfere directly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Process cumbersome for ordering dependencies and execution</a:t>
            </a:r>
          </a:p>
          <a:p>
            <a:pPr lvl="1"/>
            <a:r>
              <a:rPr lang="en-US" sz="2000" dirty="0" smtClean="0"/>
              <a:t>Prioritize processing old commands over new ones</a:t>
            </a:r>
          </a:p>
          <a:p>
            <a:pPr lvl="1"/>
            <a:r>
              <a:rPr lang="en-US" sz="2000" dirty="0" smtClean="0"/>
              <a:t>O(n) for highly connected components and O(log n) for sorting by sequence no.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83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Read leases effect on </a:t>
            </a:r>
            <a:r>
              <a:rPr lang="en-US" sz="2400" smtClean="0"/>
              <a:t>writes?</a:t>
            </a:r>
            <a:endParaRPr lang="en-US" sz="2000" dirty="0" smtClean="0"/>
          </a:p>
          <a:p>
            <a:pPr lvl="1"/>
            <a:r>
              <a:rPr lang="en-US" sz="2000" dirty="0" smtClean="0"/>
              <a:t>All the writes routed to the node holding read lease</a:t>
            </a:r>
          </a:p>
          <a:p>
            <a:pPr lvl="1"/>
            <a:r>
              <a:rPr lang="en-US" sz="2000" dirty="0" smtClean="0"/>
              <a:t>What would the effect be if  leasing node is slow or far?</a:t>
            </a:r>
          </a:p>
          <a:p>
            <a:pPr lvl="1"/>
            <a:endParaRPr lang="en-US" dirty="0"/>
          </a:p>
          <a:p>
            <a:r>
              <a:rPr lang="en-US" sz="2400" dirty="0" smtClean="0"/>
              <a:t>Results shown only for 3 and 5 replicas for which </a:t>
            </a:r>
            <a:r>
              <a:rPr lang="en-US" sz="2400" dirty="0" err="1" smtClean="0"/>
              <a:t>EPaxos</a:t>
            </a:r>
            <a:r>
              <a:rPr lang="en-US" sz="2400" dirty="0" smtClean="0"/>
              <a:t> optimal. How would it compare for more?</a:t>
            </a:r>
          </a:p>
        </p:txBody>
      </p:sp>
    </p:spTree>
    <p:extLst>
      <p:ext uri="{BB962C8B-B14F-4D97-AF65-F5344CB8AC3E}">
        <p14:creationId xmlns:p14="http://schemas.microsoft.com/office/powerpoint/2010/main" val="34811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Replicated Commit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Nick Ciaglia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Review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" sz="3600" b="1"/>
              <a:t>A</a:t>
            </a:r>
            <a:r>
              <a:rPr lang="en"/>
              <a:t>tomicity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Transaction is “all-or-nothing”</a:t>
            </a:r>
          </a:p>
          <a:p>
            <a:pPr marL="457200" lvl="0" indent="-419100" rtl="0"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" sz="3600" b="1"/>
              <a:t>C</a:t>
            </a:r>
            <a:r>
              <a:rPr lang="en"/>
              <a:t>onsistency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Transactions will only bring the database from one valid state to another</a:t>
            </a:r>
          </a:p>
          <a:p>
            <a:pPr marL="457200" lvl="0" indent="-419100" rtl="0"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" sz="3600" b="1"/>
              <a:t>I</a:t>
            </a:r>
            <a:r>
              <a:rPr lang="en"/>
              <a:t>solation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Concurrent execution gives the same answer that serial would have</a:t>
            </a:r>
          </a:p>
          <a:p>
            <a:pPr marL="457200" lvl="0" indent="-419100" rtl="0">
              <a:buClr>
                <a:schemeClr val="dk1"/>
              </a:buClr>
              <a:buSzPct val="138888"/>
              <a:buFont typeface="Arial"/>
              <a:buChar char="•"/>
            </a:pPr>
            <a:r>
              <a:rPr lang="en" sz="3600" b="1"/>
              <a:t>D</a:t>
            </a:r>
            <a:r>
              <a:rPr lang="en"/>
              <a:t>urability</a:t>
            </a:r>
          </a:p>
          <a:p>
            <a:pPr marL="914400" lvl="1" indent="-3175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Once a transaction has been committed, it will remain so.  Even in the case of system failure.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State Machine Replication</a:t>
            </a:r>
          </a:p>
          <a:p>
            <a:pPr lvl="1"/>
            <a:r>
              <a:rPr lang="en-US" dirty="0" smtClean="0"/>
              <a:t>Optimal Commit latency for Wide Area</a:t>
            </a:r>
          </a:p>
          <a:p>
            <a:pPr lvl="1"/>
            <a:r>
              <a:rPr lang="en-US" dirty="0" smtClean="0"/>
              <a:t>Optimal Load Balancing for high throughput</a:t>
            </a:r>
          </a:p>
          <a:p>
            <a:pPr lvl="1"/>
            <a:r>
              <a:rPr lang="en-US" dirty="0" smtClean="0"/>
              <a:t>Graceful Performance Degradation for slow or failed nodes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Paxos</a:t>
            </a:r>
            <a:r>
              <a:rPr lang="en-US" dirty="0" smtClean="0"/>
              <a:t> and its variants widely used</a:t>
            </a:r>
          </a:p>
          <a:p>
            <a:pPr lvl="1"/>
            <a:r>
              <a:rPr lang="en-US" dirty="0" smtClean="0"/>
              <a:t>Pre-ordered instances</a:t>
            </a:r>
          </a:p>
          <a:p>
            <a:pPr lvl="1"/>
            <a:r>
              <a:rPr lang="en-US" dirty="0" smtClean="0"/>
              <a:t>Choose commands for each slots</a:t>
            </a:r>
          </a:p>
          <a:p>
            <a:pPr lvl="1"/>
            <a:r>
              <a:rPr lang="en-US" dirty="0" smtClean="0"/>
              <a:t>2 rounds to commit a command</a:t>
            </a:r>
          </a:p>
          <a:p>
            <a:pPr lvl="2"/>
            <a:r>
              <a:rPr lang="en-US" dirty="0" smtClean="0"/>
              <a:t>Elect a leader to get the slot</a:t>
            </a:r>
          </a:p>
          <a:p>
            <a:pPr lvl="2"/>
            <a:r>
              <a:rPr lang="en-US" dirty="0" smtClean="0"/>
              <a:t>Propose the command to all the replicas</a:t>
            </a:r>
          </a:p>
          <a:p>
            <a:pPr lvl="1"/>
            <a:r>
              <a:rPr lang="en-US" dirty="0" smtClean="0"/>
              <a:t>Even more rounds for dueling leaders</a:t>
            </a:r>
          </a:p>
          <a:p>
            <a:pPr lvl="2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24300"/>
            <a:ext cx="1943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6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484567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Traditional Relational Databases not good enough anymore?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Cassandra, Dynamo, Bigtable don’t guarantee isolation or atomicity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SQL Azure, NoSQL, Megastore only guarantee subsets of database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Spanner, Scatter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Two-Phase Commit, Two-Phase Locking, Replicated Paxos Log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883700" cy="2040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Replicated Log (Spanner, Scatter)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1" y="2455533"/>
            <a:ext cx="4975799" cy="411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Between 7 and 8 cross-datacenter trips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While holding locks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Uses Multi-Paxos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Removes the need to elect leader every run</a:t>
            </a:r>
          </a:p>
          <a:p>
            <a:endParaRPr lang="en"/>
          </a:p>
        </p:txBody>
      </p:sp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32926" y="0"/>
            <a:ext cx="3462149" cy="685799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Motivation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Cross-Datacenter communications costly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Google: 0.5 second increase in search page generation time causes traffic to drop 50%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Amazon: Every 100ms increase in latency results in 1% loss of sales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Who Cares?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Packet sent from East to West coast takes nearly 45ms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Replicated Commit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Reduce the number of cross-datacenter trips as much as possible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Replicate commit itself, rather than logs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Continue to ensure ACID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Remain agnostic to relational or key-value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High scalability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Basic Paxos Review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Players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Proposer - Entity that advocates a client request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Acceptor - Accepts proposals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Learner - Learn the value that majority of acceptors accepted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Phases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Phase 1 - Acceptors vote for leader </a:t>
            </a:r>
            <a:r>
              <a:rPr lang="en" sz="2200">
                <a:solidFill>
                  <a:srgbClr val="FF0000"/>
                </a:solidFill>
              </a:rPr>
              <a:t>&lt;-- We can skip this!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Phase 2 - Acceptors accept value proposed by the leader </a:t>
            </a:r>
          </a:p>
          <a:p>
            <a:pPr marL="914400" lvl="1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Phase 3 - Learners learn it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How We Use Paxos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Proposer: The Client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Acceptors/Learners: Each datacenter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need for election phase since there’s only one Proposer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Value to agree on: whether or not to commit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Default is don’t commit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Algorithm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41801" y="1568167"/>
            <a:ext cx="4450725" cy="5025232"/>
          </a:xfrm>
          <a:prstGeom prst="rect">
            <a:avLst/>
          </a:prstGeom>
        </p:spPr>
      </p:pic>
      <p:pic>
        <p:nvPicPr>
          <p:cNvPr id="74" name="Shape 7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156209" y="104784"/>
            <a:ext cx="3627214" cy="664843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Avoiding Deadlocks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If lock cannot be granted, request is denied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hold &amp; wait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Write lock can take over existing read lock</a:t>
            </a:r>
          </a:p>
          <a:p>
            <a:endParaRPr lang="en"/>
          </a:p>
        </p:txBody>
      </p:sp>
      <p:pic>
        <p:nvPicPr>
          <p:cNvPr id="81" name="Shape 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433763" y="3481701"/>
            <a:ext cx="2276475" cy="30861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224650" y="53834"/>
            <a:ext cx="3462149" cy="6857997"/>
          </a:xfrm>
          <a:prstGeom prst="rect">
            <a:avLst/>
          </a:prstGeom>
        </p:spPr>
      </p:pic>
      <p:pic>
        <p:nvPicPr>
          <p:cNvPr id="89" name="Shape 8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57209" y="104784"/>
            <a:ext cx="3627214" cy="664843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Comparisons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Replicated Log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Requires reads from Paxos leader, which is arbitrarily far from client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Re-electing leader can take entire seconds(!)</a:t>
            </a:r>
          </a:p>
          <a:p>
            <a:pPr marL="457200" lvl="0" indent="-3429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7-8 Cross Datacenter Trips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Replicated Commit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Only requires majority of replicas at different datacenters up and running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Once majority respond, any further communication is done “behind the scenes”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2-4 Cross Datacenter Trips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6-7 fewer trips total while holding locks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Compete for slots – </a:t>
            </a:r>
            <a:r>
              <a:rPr lang="en-US" sz="2400" dirty="0" err="1" smtClean="0"/>
              <a:t>Paxos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Leader decides for slots - Multi-</a:t>
            </a:r>
            <a:r>
              <a:rPr lang="en-US" sz="2400" dirty="0" err="1" smtClean="0"/>
              <a:t>paxos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905000" y="2209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86200" y="22098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22098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2800" y="3200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86200" y="3200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419600" y="3200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4" idx="5"/>
          </p:cNvCxnSpPr>
          <p:nvPr/>
        </p:nvCxnSpPr>
        <p:spPr>
          <a:xfrm>
            <a:off x="2360285" y="2665085"/>
            <a:ext cx="1259215" cy="5353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</p:cNvCxnSpPr>
          <p:nvPr/>
        </p:nvCxnSpPr>
        <p:spPr>
          <a:xfrm flipH="1">
            <a:off x="3619500" y="2665085"/>
            <a:ext cx="2249815" cy="5353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4"/>
          </p:cNvCxnSpPr>
          <p:nvPr/>
        </p:nvCxnSpPr>
        <p:spPr>
          <a:xfrm flipH="1">
            <a:off x="3619500" y="2743200"/>
            <a:ext cx="5334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ounded Rectangular Callout 40"/>
          <p:cNvSpPr/>
          <p:nvPr/>
        </p:nvSpPr>
        <p:spPr>
          <a:xfrm>
            <a:off x="2514600" y="2063217"/>
            <a:ext cx="609600" cy="37712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Vote</a:t>
            </a:r>
            <a:endParaRPr lang="en-US" sz="1600" dirty="0"/>
          </a:p>
        </p:txBody>
      </p:sp>
      <p:sp>
        <p:nvSpPr>
          <p:cNvPr id="44" name="Rounded Rectangular Callout 43"/>
          <p:cNvSpPr/>
          <p:nvPr/>
        </p:nvSpPr>
        <p:spPr>
          <a:xfrm>
            <a:off x="4468091" y="2099379"/>
            <a:ext cx="609600" cy="37712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Vote</a:t>
            </a:r>
            <a:endParaRPr lang="en-US" sz="1600" dirty="0"/>
          </a:p>
        </p:txBody>
      </p:sp>
      <p:sp>
        <p:nvSpPr>
          <p:cNvPr id="45" name="Rounded Rectangular Callout 44"/>
          <p:cNvSpPr/>
          <p:nvPr/>
        </p:nvSpPr>
        <p:spPr>
          <a:xfrm>
            <a:off x="6414655" y="2120161"/>
            <a:ext cx="609600" cy="377121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Vote</a:t>
            </a:r>
            <a:endParaRPr lang="en-US" sz="1600" dirty="0"/>
          </a:p>
        </p:txBody>
      </p:sp>
      <p:sp>
        <p:nvSpPr>
          <p:cNvPr id="46" name="Rounded Rectangular Callout 45"/>
          <p:cNvSpPr/>
          <p:nvPr/>
        </p:nvSpPr>
        <p:spPr>
          <a:xfrm>
            <a:off x="4495799" y="2581415"/>
            <a:ext cx="581891" cy="35132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ACK</a:t>
            </a:r>
            <a:endParaRPr lang="en-US" sz="1600" dirty="0"/>
          </a:p>
        </p:txBody>
      </p:sp>
      <p:sp>
        <p:nvSpPr>
          <p:cNvPr id="47" name="Rounded Rectangular Callout 46"/>
          <p:cNvSpPr/>
          <p:nvPr/>
        </p:nvSpPr>
        <p:spPr>
          <a:xfrm>
            <a:off x="6414655" y="2581415"/>
            <a:ext cx="581891" cy="35132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ACK</a:t>
            </a:r>
            <a:endParaRPr lang="en-US" sz="1600" dirty="0"/>
          </a:p>
        </p:txBody>
      </p:sp>
      <p:sp>
        <p:nvSpPr>
          <p:cNvPr id="48" name="Oval 47"/>
          <p:cNvSpPr/>
          <p:nvPr/>
        </p:nvSpPr>
        <p:spPr>
          <a:xfrm>
            <a:off x="1790700" y="4419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771900" y="44196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76900" y="44196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38500" y="54102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771900" y="54102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305300" y="54102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ular Callout 65"/>
          <p:cNvSpPr/>
          <p:nvPr/>
        </p:nvSpPr>
        <p:spPr>
          <a:xfrm>
            <a:off x="3238500" y="4222588"/>
            <a:ext cx="495300" cy="304800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</a:t>
            </a:r>
            <a:endParaRPr lang="en-US" sz="1600" dirty="0"/>
          </a:p>
        </p:txBody>
      </p:sp>
      <p:sp>
        <p:nvSpPr>
          <p:cNvPr id="69" name="Rounded Rectangular Callout 68"/>
          <p:cNvSpPr/>
          <p:nvPr/>
        </p:nvSpPr>
        <p:spPr>
          <a:xfrm>
            <a:off x="5181600" y="4222588"/>
            <a:ext cx="495300" cy="304800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</a:t>
            </a:r>
            <a:endParaRPr lang="en-US" sz="1600" dirty="0"/>
          </a:p>
        </p:txBody>
      </p:sp>
      <p:sp>
        <p:nvSpPr>
          <p:cNvPr id="70" name="Rounded Rectangular Callout 69"/>
          <p:cNvSpPr/>
          <p:nvPr/>
        </p:nvSpPr>
        <p:spPr>
          <a:xfrm>
            <a:off x="1295400" y="4233394"/>
            <a:ext cx="495300" cy="304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</a:t>
            </a:r>
            <a:endParaRPr lang="en-US" sz="1600" dirty="0"/>
          </a:p>
        </p:txBody>
      </p:sp>
      <p:cxnSp>
        <p:nvCxnSpPr>
          <p:cNvPr id="72" name="Straight Arrow Connector 71"/>
          <p:cNvCxnSpPr>
            <a:stCxn id="48" idx="5"/>
            <a:endCxn id="51" idx="0"/>
          </p:cNvCxnSpPr>
          <p:nvPr/>
        </p:nvCxnSpPr>
        <p:spPr>
          <a:xfrm>
            <a:off x="2245985" y="4874885"/>
            <a:ext cx="1259215" cy="5353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8" idx="5"/>
          </p:cNvCxnSpPr>
          <p:nvPr/>
        </p:nvCxnSpPr>
        <p:spPr>
          <a:xfrm>
            <a:off x="2245985" y="4874885"/>
            <a:ext cx="1792615" cy="5353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8" idx="5"/>
          </p:cNvCxnSpPr>
          <p:nvPr/>
        </p:nvCxnSpPr>
        <p:spPr>
          <a:xfrm>
            <a:off x="2245985" y="4874885"/>
            <a:ext cx="2498422" cy="5353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19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14792 -0.0268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-1343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30416 0.0111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9" grpId="0" animBg="1"/>
      <p:bldP spid="28" grpId="0" animBg="1"/>
      <p:bldP spid="29" grpId="0" animBg="1"/>
      <p:bldP spid="41" grpId="0" animBg="1"/>
      <p:bldP spid="41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2" animBg="1"/>
      <p:bldP spid="46" grpId="3" animBg="1"/>
      <p:bldP spid="47" grpId="0" animBg="1"/>
      <p:bldP spid="47" grpId="2" animBg="1"/>
      <p:bldP spid="47" grpId="3" animBg="1"/>
      <p:bldP spid="48" grpId="1" animBg="1"/>
      <p:bldP spid="49" grpId="1" animBg="1"/>
      <p:bldP spid="50" grpId="1" animBg="1"/>
      <p:bldP spid="51" grpId="1" animBg="1"/>
      <p:bldP spid="52" grpId="1" animBg="1"/>
      <p:bldP spid="53" grpId="0" animBg="1"/>
      <p:bldP spid="66" grpId="1" animBg="1"/>
      <p:bldP spid="66" grpId="2" animBg="1"/>
      <p:bldP spid="69" grpId="1" animBg="1"/>
      <p:bldP spid="69" grpId="2" animBg="1"/>
      <p:bldP spid="7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Experiments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5 Datacenters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California (C)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Virginia (V)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Oregon (O)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Ireland (I)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Singapore (S)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Three different servers per center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Each responsible for independant shard of data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Three unique shards (X, Y, Z)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Experiments (Commit Latency)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116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
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Considerably faster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Especially when further apart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004276" y="2094901"/>
            <a:ext cx="3682525" cy="39781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Latency Analysis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
With </a:t>
            </a:r>
            <a:r>
              <a:rPr lang="en" i="1"/>
              <a:t>N </a:t>
            </a:r>
            <a:r>
              <a:rPr lang="en"/>
              <a:t>datacenters, Replicated Commit will perform better as long as there are </a:t>
            </a:r>
            <a:r>
              <a:rPr lang="en" i="1"/>
              <a:t>&lt; 2.5N</a:t>
            </a:r>
            <a:r>
              <a:rPr lang="en"/>
              <a:t> reads per transaction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Trade-off between read and commit latency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Experiments (# Ops)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7097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Recall: </a:t>
            </a:r>
            <a:r>
              <a:rPr lang="en" sz="2000" i="1"/>
              <a:t>2.5N</a:t>
            </a:r>
            <a:r>
              <a:rPr lang="en" sz="2000"/>
              <a:t> is the magic number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Replicated Log (RL) should overcome Replicated Commit (RC) at 12.5 Ops/txn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Half operations are write, so the crossover at 25 is perfect</a:t>
            </a:r>
          </a:p>
          <a:p>
            <a:pPr marL="457200" lvl="0" indent="-3556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Analysis works (go figure)!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19726" y="2280600"/>
            <a:ext cx="3267075" cy="3606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Experiments (Throughput)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1109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Throughput = Number of successfully committed operations per second.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Avoids thrashing due to no contention among leaders (no leaders!)</a:t>
            </a:r>
          </a:p>
          <a:p>
            <a:endParaRPr lang="en" sz="2400"/>
          </a:p>
        </p:txBody>
      </p:sp>
      <p:pic>
        <p:nvPicPr>
          <p:cNvPr id="129" name="Shape 1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00676" y="2242500"/>
            <a:ext cx="3286125" cy="3683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Thoughts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Simple deadlock avoidance strategy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Leads to traffic asking for same resource multiple times or never getting it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Rests on developers shoulders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Degenerates with increasing read/transaction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Relational Databases are inherently high-read constructs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Could this be avoided?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Would like to see bigger tests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Improvements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Bounded by the slowest datacenter in majority for reads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Could be optimistic: return the first you see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Requires more logic if something turns out incorrectly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More scalability tests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Source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http://www.vldb.org/pvldb/vol6/p661-mahmoud.pdf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Instances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Pre-distribute slots among replicas – Mencius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Drawbacks</a:t>
            </a:r>
          </a:p>
          <a:p>
            <a:pPr lvl="1"/>
            <a:r>
              <a:rPr lang="en-US" sz="2000" dirty="0" smtClean="0"/>
              <a:t>2 RTT for </a:t>
            </a:r>
            <a:r>
              <a:rPr lang="en-US" sz="2000" dirty="0" err="1" smtClean="0"/>
              <a:t>Paxos</a:t>
            </a:r>
            <a:r>
              <a:rPr lang="en-US" sz="2000" dirty="0" smtClean="0"/>
              <a:t> – more for dueling leaders</a:t>
            </a:r>
          </a:p>
          <a:p>
            <a:pPr lvl="1"/>
            <a:r>
              <a:rPr lang="en-US" sz="2000" dirty="0" smtClean="0"/>
              <a:t>Multi </a:t>
            </a:r>
            <a:r>
              <a:rPr lang="en-US" sz="2000" dirty="0" err="1" smtClean="0"/>
              <a:t>Paxos</a:t>
            </a:r>
            <a:r>
              <a:rPr lang="en-US" sz="2000" dirty="0" smtClean="0"/>
              <a:t> – Leader is bottleneck, leader re-election problem, leader can be far so high latency</a:t>
            </a:r>
          </a:p>
          <a:p>
            <a:pPr lvl="1"/>
            <a:r>
              <a:rPr lang="en-US" sz="2000" dirty="0" smtClean="0"/>
              <a:t>Mencius – communicate to all the replicas, speed of the slowest replica, bad availability on failure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08018" y="2472206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89218" y="2472206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94218" y="2472206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55818" y="3462806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89218" y="3462806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22618" y="3462806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5"/>
            <a:endCxn id="7" idx="0"/>
          </p:cNvCxnSpPr>
          <p:nvPr/>
        </p:nvCxnSpPr>
        <p:spPr>
          <a:xfrm>
            <a:off x="2263303" y="2927491"/>
            <a:ext cx="1259215" cy="5353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4055918" y="3000354"/>
            <a:ext cx="0" cy="4624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4589318" y="3000354"/>
            <a:ext cx="1371600" cy="4624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856018" y="3462806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89418" y="3462806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0"/>
          </p:cNvCxnSpPr>
          <p:nvPr/>
        </p:nvCxnSpPr>
        <p:spPr>
          <a:xfrm>
            <a:off x="2263303" y="2927491"/>
            <a:ext cx="2859415" cy="5353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21" idx="0"/>
          </p:cNvCxnSpPr>
          <p:nvPr/>
        </p:nvCxnSpPr>
        <p:spPr>
          <a:xfrm>
            <a:off x="4055918" y="3005606"/>
            <a:ext cx="16002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08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EPaxos</a:t>
            </a:r>
            <a:r>
              <a:rPr lang="en-US" dirty="0" smtClean="0"/>
              <a:t>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Every replica can commit concurrently</a:t>
            </a:r>
          </a:p>
          <a:p>
            <a:r>
              <a:rPr lang="en-US" sz="2400" dirty="0"/>
              <a:t>N</a:t>
            </a:r>
            <a:r>
              <a:rPr lang="en-US" sz="2400" dirty="0" smtClean="0"/>
              <a:t>otes dependencies before committing</a:t>
            </a:r>
          </a:p>
          <a:p>
            <a:r>
              <a:rPr lang="en-US" sz="2400" dirty="0" smtClean="0"/>
              <a:t>Executes them in order</a:t>
            </a:r>
          </a:p>
          <a:p>
            <a:r>
              <a:rPr lang="en-US" sz="2400" dirty="0" smtClean="0"/>
              <a:t>2 RTT only for concurrent and </a:t>
            </a:r>
            <a:r>
              <a:rPr lang="en-US" sz="2400" dirty="0" err="1" smtClean="0"/>
              <a:t>interferring</a:t>
            </a:r>
            <a:r>
              <a:rPr lang="en-US" sz="2400" dirty="0" smtClean="0"/>
              <a:t> commands – small chance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01091" y="144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82291" y="14478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87291" y="14478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01091" y="2480794"/>
            <a:ext cx="533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82291" y="2446158"/>
            <a:ext cx="533400" cy="1752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2480794"/>
            <a:ext cx="533400" cy="1752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2067791" y="1981200"/>
            <a:ext cx="0" cy="464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48991" y="1981200"/>
            <a:ext cx="0" cy="464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50527" y="1981200"/>
            <a:ext cx="0" cy="464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01091" y="2480794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75364" y="2446158"/>
            <a:ext cx="533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775364" y="2903358"/>
            <a:ext cx="533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5000" y="2446158"/>
            <a:ext cx="533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28" name="Straight Arrow Connector 27"/>
          <p:cNvCxnSpPr>
            <a:stCxn id="18" idx="1"/>
          </p:cNvCxnSpPr>
          <p:nvPr/>
        </p:nvCxnSpPr>
        <p:spPr>
          <a:xfrm flipH="1">
            <a:off x="2334491" y="2674758"/>
            <a:ext cx="144087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0" idx="1"/>
          </p:cNvCxnSpPr>
          <p:nvPr/>
        </p:nvCxnSpPr>
        <p:spPr>
          <a:xfrm flipH="1">
            <a:off x="4315691" y="2674758"/>
            <a:ext cx="139930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9" idx="3"/>
            <a:endCxn id="20" idx="1"/>
          </p:cNvCxnSpPr>
          <p:nvPr/>
        </p:nvCxnSpPr>
        <p:spPr>
          <a:xfrm flipV="1">
            <a:off x="4308764" y="2674758"/>
            <a:ext cx="1406236" cy="457200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99955" y="5948157"/>
            <a:ext cx="31771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58046" y="5952713"/>
            <a:ext cx="30970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95355" y="5934302"/>
            <a:ext cx="308098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11882" y="5934302"/>
            <a:ext cx="32733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8" name="Straight Arrow Connector 37"/>
          <p:cNvCxnSpPr>
            <a:stCxn id="33" idx="3"/>
            <a:endCxn id="34" idx="1"/>
          </p:cNvCxnSpPr>
          <p:nvPr/>
        </p:nvCxnSpPr>
        <p:spPr>
          <a:xfrm>
            <a:off x="3417671" y="6132823"/>
            <a:ext cx="340375" cy="45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067746" y="6118968"/>
            <a:ext cx="340375" cy="45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703453" y="6114227"/>
            <a:ext cx="340375" cy="45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EPaxos</a:t>
            </a:r>
            <a:r>
              <a:rPr lang="en-US" dirty="0" smtClean="0"/>
              <a:t>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Phase 1: Establish Ordering Constraints</a:t>
            </a:r>
          </a:p>
          <a:p>
            <a:pPr marL="457200" lvl="1" indent="0">
              <a:buNone/>
            </a:pPr>
            <a:r>
              <a:rPr lang="en-US" sz="2000" dirty="0" smtClean="0"/>
              <a:t>A replica L receiving a command C from client:</a:t>
            </a:r>
          </a:p>
          <a:p>
            <a:pPr lvl="1"/>
            <a:r>
              <a:rPr lang="en-US" sz="2000" dirty="0" smtClean="0"/>
              <a:t>Prepare a list </a:t>
            </a:r>
            <a:r>
              <a:rPr lang="en-US" sz="2000" b="1" dirty="0" err="1" smtClean="0"/>
              <a:t>dep</a:t>
            </a:r>
            <a:r>
              <a:rPr lang="en-US" sz="2000" dirty="0" smtClean="0"/>
              <a:t> of all instances whose commands interfere with C.</a:t>
            </a:r>
          </a:p>
          <a:p>
            <a:pPr lvl="1"/>
            <a:r>
              <a:rPr lang="en-US" sz="2000" dirty="0" smtClean="0"/>
              <a:t>Calculate </a:t>
            </a:r>
            <a:r>
              <a:rPr lang="en-US" sz="2000" b="1" dirty="0" err="1" smtClean="0"/>
              <a:t>seq</a:t>
            </a:r>
            <a:r>
              <a:rPr lang="en-US" sz="2000" b="1" dirty="0" smtClean="0"/>
              <a:t> </a:t>
            </a:r>
            <a:r>
              <a:rPr lang="en-US" sz="2000" dirty="0" smtClean="0"/>
              <a:t>greater than that of all interfering commands in dep.</a:t>
            </a:r>
            <a:endParaRPr lang="en-US" sz="2000" dirty="0"/>
          </a:p>
          <a:p>
            <a:pPr lvl="1"/>
            <a:r>
              <a:rPr lang="en-US" sz="2000" dirty="0" smtClean="0"/>
              <a:t>Send (</a:t>
            </a:r>
            <a:r>
              <a:rPr lang="en-US" sz="2000" dirty="0" err="1" smtClean="0"/>
              <a:t>C,dep,seq</a:t>
            </a:r>
            <a:r>
              <a:rPr lang="en-US" sz="2000" dirty="0" smtClean="0"/>
              <a:t>) to other replicas in a </a:t>
            </a:r>
            <a:r>
              <a:rPr lang="en-US" sz="2000" dirty="0" err="1" smtClean="0"/>
              <a:t>PreAccept</a:t>
            </a:r>
            <a:r>
              <a:rPr lang="en-US" sz="2000" dirty="0" smtClean="0"/>
              <a:t> message.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Any replica R on receiving </a:t>
            </a:r>
            <a:r>
              <a:rPr lang="en-US" sz="2000" dirty="0" err="1" smtClean="0"/>
              <a:t>PreAccept</a:t>
            </a:r>
            <a:r>
              <a:rPr lang="en-US" sz="2000" dirty="0" smtClean="0"/>
              <a:t> message:</a:t>
            </a:r>
          </a:p>
          <a:p>
            <a:pPr lvl="1"/>
            <a:r>
              <a:rPr lang="en-US" sz="2000" dirty="0" smtClean="0"/>
              <a:t>Update </a:t>
            </a:r>
            <a:r>
              <a:rPr lang="en-US" sz="2000" b="1" dirty="0" err="1" smtClean="0"/>
              <a:t>dep</a:t>
            </a:r>
            <a:r>
              <a:rPr lang="en-US" sz="2000" b="1" dirty="0" smtClean="0"/>
              <a:t> </a:t>
            </a:r>
            <a:r>
              <a:rPr lang="en-US" sz="2000" dirty="0" smtClean="0"/>
              <a:t>and </a:t>
            </a:r>
            <a:r>
              <a:rPr lang="en-US" sz="2000" b="1" dirty="0" err="1" smtClean="0"/>
              <a:t>seq</a:t>
            </a:r>
            <a:r>
              <a:rPr lang="en-US" sz="2000" dirty="0" smtClean="0"/>
              <a:t> according to its own command log.</a:t>
            </a:r>
          </a:p>
          <a:p>
            <a:pPr lvl="1"/>
            <a:r>
              <a:rPr lang="en-US" sz="2000" dirty="0" smtClean="0"/>
              <a:t>Record C and new attributes in command log and send it back.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If L receives enough replies and all attributes are the same, it will move to commit phase. Otherwise it goes to </a:t>
            </a:r>
            <a:r>
              <a:rPr lang="en-US" sz="2000" dirty="0" err="1" smtClean="0"/>
              <a:t>Paxos</a:t>
            </a:r>
            <a:r>
              <a:rPr lang="en-US" sz="2000" dirty="0" smtClean="0"/>
              <a:t>-Accept Phase</a:t>
            </a:r>
          </a:p>
        </p:txBody>
      </p:sp>
    </p:spTree>
    <p:extLst>
      <p:ext uri="{BB962C8B-B14F-4D97-AF65-F5344CB8AC3E}">
        <p14:creationId xmlns:p14="http://schemas.microsoft.com/office/powerpoint/2010/main" val="37788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Phase 2: </a:t>
            </a:r>
            <a:r>
              <a:rPr lang="en-US" sz="2400" dirty="0" err="1" smtClean="0"/>
              <a:t>Paxos</a:t>
            </a:r>
            <a:r>
              <a:rPr lang="en-US" sz="2400" dirty="0"/>
              <a:t>-</a:t>
            </a:r>
            <a:r>
              <a:rPr lang="en-US" sz="2400" dirty="0" smtClean="0"/>
              <a:t>Accept Phase</a:t>
            </a:r>
          </a:p>
          <a:p>
            <a:pPr marL="457200" lvl="1" indent="0">
              <a:buNone/>
            </a:pPr>
            <a:r>
              <a:rPr lang="en-US" sz="2000" dirty="0" smtClean="0"/>
              <a:t>If the attributes in some replies are updated differently than in others: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ake union of all </a:t>
            </a:r>
            <a:r>
              <a:rPr lang="en-US" sz="2000" dirty="0" err="1" smtClean="0"/>
              <a:t>deps</a:t>
            </a:r>
            <a:r>
              <a:rPr lang="en-US" sz="2000" dirty="0" smtClean="0"/>
              <a:t> and choose highest </a:t>
            </a:r>
            <a:r>
              <a:rPr lang="en-US" sz="2000" dirty="0" err="1" smtClean="0"/>
              <a:t>seq</a:t>
            </a:r>
            <a:r>
              <a:rPr lang="en-US" sz="2000" dirty="0" smtClean="0"/>
              <a:t> and update attributes.</a:t>
            </a:r>
          </a:p>
          <a:p>
            <a:pPr lvl="1"/>
            <a:r>
              <a:rPr lang="en-US" sz="2000" dirty="0" smtClean="0"/>
              <a:t>Tell the replicas to accept these attributes.</a:t>
            </a:r>
          </a:p>
          <a:p>
            <a:pPr lvl="1"/>
            <a:r>
              <a:rPr lang="en-US" sz="2000" dirty="0" smtClean="0"/>
              <a:t>After hearing back from a majority, move on to the commit phase.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Phase 3: Commit Phase</a:t>
            </a:r>
          </a:p>
          <a:p>
            <a:pPr lvl="1"/>
            <a:r>
              <a:rPr lang="en-US" sz="2000" dirty="0" smtClean="0"/>
              <a:t>Log the command as committed.</a:t>
            </a:r>
          </a:p>
          <a:p>
            <a:pPr lvl="1"/>
            <a:r>
              <a:rPr lang="en-US" sz="2000" dirty="0" smtClean="0"/>
              <a:t>Reply back to client notifying the commit.</a:t>
            </a:r>
          </a:p>
          <a:p>
            <a:pPr lvl="1"/>
            <a:r>
              <a:rPr lang="en-US" sz="2000" dirty="0" smtClean="0"/>
              <a:t>Send commit messages asynchronously to all the replicas.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3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EPaxos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76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R1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R2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R3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R4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R5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895600"/>
            <a:ext cx="7467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3685309"/>
            <a:ext cx="7467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4495800"/>
            <a:ext cx="7467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5334000"/>
            <a:ext cx="7467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6172200"/>
            <a:ext cx="7467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2362200"/>
            <a:ext cx="0" cy="3810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2069" y="6488668"/>
            <a:ext cx="1644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C1: Update </a:t>
            </a:r>
            <a:r>
              <a:rPr lang="en-US" sz="1600" dirty="0" err="1" smtClean="0"/>
              <a:t>obj_A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882069" y="1992868"/>
            <a:ext cx="182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C2: Update </a:t>
            </a:r>
            <a:r>
              <a:rPr lang="en-US" dirty="0" err="1" smtClean="0"/>
              <a:t>obj_A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95400" y="6172200"/>
            <a:ext cx="228600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36964" y="2311890"/>
            <a:ext cx="195301" cy="1649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95400" y="5791200"/>
            <a:ext cx="1416209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Pre-Accept C1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1381991" y="2514600"/>
            <a:ext cx="1416209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Pre-Accept C2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796839" y="4495800"/>
            <a:ext cx="91477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796839" y="5334000"/>
            <a:ext cx="962709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11609" y="44958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759548" y="5299710"/>
            <a:ext cx="1050452" cy="872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007009" y="6172200"/>
            <a:ext cx="260191" cy="158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91583" y="6442547"/>
            <a:ext cx="809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ACK C1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4088613" y="5680710"/>
            <a:ext cx="1570389" cy="41910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Commit C1-&gt;</a:t>
            </a:r>
            <a:r>
              <a:rPr lang="el-GR" sz="1600" dirty="0" smtClean="0"/>
              <a:t>ϕ</a:t>
            </a:r>
            <a:endParaRPr lang="en-US" sz="1600" dirty="0" smtClean="0"/>
          </a:p>
        </p:txBody>
      </p:sp>
      <p:cxnSp>
        <p:nvCxnSpPr>
          <p:cNvPr id="47" name="Straight Arrow Connector 46"/>
          <p:cNvCxnSpPr>
            <a:stCxn id="21" idx="2"/>
          </p:cNvCxnSpPr>
          <p:nvPr/>
        </p:nvCxnSpPr>
        <p:spPr>
          <a:xfrm>
            <a:off x="2090096" y="2895600"/>
            <a:ext cx="1338904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709095" y="5406390"/>
            <a:ext cx="805505" cy="274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C1 -&gt; </a:t>
            </a:r>
            <a:r>
              <a:rPr lang="el-GR" sz="1600" dirty="0" smtClean="0"/>
              <a:t>ϕ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956555" y="5386994"/>
            <a:ext cx="805505" cy="274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C1 -&gt; </a:t>
            </a:r>
            <a:r>
              <a:rPr lang="el-GR" sz="1600" dirty="0" smtClean="0"/>
              <a:t>ϕ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21" idx="2"/>
          </p:cNvCxnSpPr>
          <p:nvPr/>
        </p:nvCxnSpPr>
        <p:spPr>
          <a:xfrm>
            <a:off x="2090096" y="2895600"/>
            <a:ext cx="1034104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124200" y="2895600"/>
            <a:ext cx="882809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3429000" y="2895600"/>
            <a:ext cx="967091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090095" y="3158490"/>
            <a:ext cx="805505" cy="274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C2 -&gt; </a:t>
            </a:r>
            <a:r>
              <a:rPr lang="el-GR" sz="1600" dirty="0" smtClean="0"/>
              <a:t>ϕ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3048000" y="3158490"/>
            <a:ext cx="805505" cy="274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C2 -&gt; </a:t>
            </a:r>
            <a:r>
              <a:rPr lang="el-GR" sz="1600" dirty="0" smtClean="0"/>
              <a:t>ϕ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3389929" y="3886200"/>
            <a:ext cx="886299" cy="274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C2-&gt; C1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4137105" y="2525358"/>
            <a:ext cx="1118017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Accept C2</a:t>
            </a:r>
            <a:endParaRPr lang="en-US" sz="16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617419" y="2895600"/>
            <a:ext cx="1338904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24898" y="2910840"/>
            <a:ext cx="1034104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659002" y="2910840"/>
            <a:ext cx="882809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963802" y="2910840"/>
            <a:ext cx="967091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1" y="3173730"/>
            <a:ext cx="934602" cy="259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C2 -&gt; C1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5582802" y="3173730"/>
            <a:ext cx="864545" cy="274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ACK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5924731" y="3901440"/>
            <a:ext cx="886299" cy="274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ACK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6985731" y="3029643"/>
            <a:ext cx="1570389" cy="41910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Commit C2-&gt;C1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6930893" y="2705100"/>
            <a:ext cx="231907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162800" y="2307590"/>
            <a:ext cx="809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ACK C2</a:t>
            </a:r>
            <a:endParaRPr lang="en-US" sz="1600" dirty="0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4007009" y="2910840"/>
            <a:ext cx="956093" cy="32613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7173663" y="2871701"/>
            <a:ext cx="798154" cy="33005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1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4" grpId="0"/>
      <p:bldP spid="20" grpId="0" animBg="1"/>
      <p:bldP spid="21" grpId="0" animBg="1"/>
      <p:bldP spid="44" grpId="0"/>
      <p:bldP spid="45" grpId="0" animBg="1"/>
      <p:bldP spid="48" grpId="0" animBg="1"/>
      <p:bldP spid="52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9" grpId="0" animBg="1"/>
      <p:bldP spid="70" grpId="0" animBg="1"/>
      <p:bldP spid="72" grpId="0" animBg="1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EPaxos</a:t>
            </a:r>
            <a:r>
              <a:rPr lang="en-US" dirty="0" smtClean="0"/>
              <a:t> Execution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After the instance gets committed, following execution algorithm is run for a command C:</a:t>
            </a:r>
          </a:p>
          <a:p>
            <a:r>
              <a:rPr lang="en-US" sz="2400" dirty="0" smtClean="0"/>
              <a:t>Build dependency graph for command C and recursively for all nodes in there</a:t>
            </a:r>
          </a:p>
          <a:p>
            <a:r>
              <a:rPr lang="en-US" sz="2400" dirty="0" smtClean="0"/>
              <a:t>Find strongly connected components (where every component is reachable from other), sort them topologically</a:t>
            </a:r>
          </a:p>
          <a:p>
            <a:r>
              <a:rPr lang="en-US" sz="2400" dirty="0" smtClean="0"/>
              <a:t>It will be a DAG now. In inverse topological order, for every strongly connected component</a:t>
            </a:r>
          </a:p>
          <a:p>
            <a:pPr lvl="1"/>
            <a:r>
              <a:rPr lang="en-US" sz="2000" dirty="0" smtClean="0"/>
              <a:t>Sort all commands in the component by their sequence numbers</a:t>
            </a:r>
          </a:p>
          <a:p>
            <a:pPr lvl="1"/>
            <a:r>
              <a:rPr lang="en-US" sz="2000" dirty="0" smtClean="0"/>
              <a:t>Execute all the commands in increasing sequence number order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67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1660</Words>
  <Application>Microsoft Office PowerPoint</Application>
  <PresentationFormat>On-screen Show (4:3)</PresentationFormat>
  <Paragraphs>317</Paragraphs>
  <Slides>37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There is more Consensus in Egalitarian Parliaments</vt:lpstr>
      <vt:lpstr>Motivation</vt:lpstr>
      <vt:lpstr>Ordering of Instances</vt:lpstr>
      <vt:lpstr>Ordering of Instances cont.</vt:lpstr>
      <vt:lpstr>EPaxos Innovation</vt:lpstr>
      <vt:lpstr>EPaxos Commit Protocol</vt:lpstr>
      <vt:lpstr>PowerPoint Presentation</vt:lpstr>
      <vt:lpstr>EPaxos in Action</vt:lpstr>
      <vt:lpstr>EPaxos Execution Algorithm</vt:lpstr>
      <vt:lpstr>Execution</vt:lpstr>
      <vt:lpstr>Failure Recovery – Explicit Prepare</vt:lpstr>
      <vt:lpstr>Experimental Results</vt:lpstr>
      <vt:lpstr>Wide Area Commit Latency</vt:lpstr>
      <vt:lpstr>Throughput for 5 replicas</vt:lpstr>
      <vt:lpstr>Availability</vt:lpstr>
      <vt:lpstr>Discussion</vt:lpstr>
      <vt:lpstr>Discussion</vt:lpstr>
      <vt:lpstr>Replicated Commit</vt:lpstr>
      <vt:lpstr>Review</vt:lpstr>
      <vt:lpstr>Background</vt:lpstr>
      <vt:lpstr>Replicated Log (Spanner, Scatter)</vt:lpstr>
      <vt:lpstr>Motivation</vt:lpstr>
      <vt:lpstr>Replicated Commit</vt:lpstr>
      <vt:lpstr>Basic Paxos Review</vt:lpstr>
      <vt:lpstr>How We Use Paxos</vt:lpstr>
      <vt:lpstr>Algorithm</vt:lpstr>
      <vt:lpstr>Avoiding Deadlocks</vt:lpstr>
      <vt:lpstr>PowerPoint Presentation</vt:lpstr>
      <vt:lpstr>Comparisons</vt:lpstr>
      <vt:lpstr>Experiments</vt:lpstr>
      <vt:lpstr>Experiments (Commit Latency)</vt:lpstr>
      <vt:lpstr>Latency Analysis</vt:lpstr>
      <vt:lpstr>Experiments (# Ops)</vt:lpstr>
      <vt:lpstr>Experiments (Throughput) </vt:lpstr>
      <vt:lpstr>Thoughts</vt:lpstr>
      <vt:lpstr>Improvements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more Consensus in Egalitarian Parliaments</dc:title>
  <dc:creator>Shayan</dc:creator>
  <cp:lastModifiedBy>Shayan</cp:lastModifiedBy>
  <cp:revision>36</cp:revision>
  <dcterms:created xsi:type="dcterms:W3CDTF">2014-02-11T20:05:25Z</dcterms:created>
  <dcterms:modified xsi:type="dcterms:W3CDTF">2014-02-16T09:10:29Z</dcterms:modified>
</cp:coreProperties>
</file>