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Lst>
  <p:notesMasterIdLst>
    <p:notesMasterId r:id="rId65"/>
  </p:notesMasterIdLst>
  <p:sldIdLst>
    <p:sldId id="256" r:id="rId2"/>
    <p:sldId id="257" r:id="rId3"/>
    <p:sldId id="294" r:id="rId4"/>
    <p:sldId id="293" r:id="rId5"/>
    <p:sldId id="258" r:id="rId6"/>
    <p:sldId id="260" r:id="rId7"/>
    <p:sldId id="261" r:id="rId8"/>
    <p:sldId id="259" r:id="rId9"/>
    <p:sldId id="262" r:id="rId10"/>
    <p:sldId id="295" r:id="rId11"/>
    <p:sldId id="263" r:id="rId12"/>
    <p:sldId id="264" r:id="rId13"/>
    <p:sldId id="265" r:id="rId14"/>
    <p:sldId id="296" r:id="rId15"/>
    <p:sldId id="266" r:id="rId16"/>
    <p:sldId id="315" r:id="rId17"/>
    <p:sldId id="316" r:id="rId18"/>
    <p:sldId id="317" r:id="rId19"/>
    <p:sldId id="318" r:id="rId20"/>
    <p:sldId id="319" r:id="rId21"/>
    <p:sldId id="326" r:id="rId22"/>
    <p:sldId id="321" r:id="rId23"/>
    <p:sldId id="327" r:id="rId24"/>
    <p:sldId id="328" r:id="rId25"/>
    <p:sldId id="329" r:id="rId26"/>
    <p:sldId id="330" r:id="rId27"/>
    <p:sldId id="331" r:id="rId28"/>
    <p:sldId id="332" r:id="rId29"/>
    <p:sldId id="322" r:id="rId30"/>
    <p:sldId id="323" r:id="rId31"/>
    <p:sldId id="324" r:id="rId32"/>
    <p:sldId id="325" r:id="rId33"/>
    <p:sldId id="333" r:id="rId34"/>
    <p:sldId id="267" r:id="rId35"/>
    <p:sldId id="268" r:id="rId36"/>
    <p:sldId id="297" r:id="rId37"/>
    <p:sldId id="298" r:id="rId38"/>
    <p:sldId id="270" r:id="rId39"/>
    <p:sldId id="272" r:id="rId40"/>
    <p:sldId id="300" r:id="rId41"/>
    <p:sldId id="302" r:id="rId42"/>
    <p:sldId id="303" r:id="rId43"/>
    <p:sldId id="301" r:id="rId44"/>
    <p:sldId id="305" r:id="rId45"/>
    <p:sldId id="304" r:id="rId46"/>
    <p:sldId id="276" r:id="rId47"/>
    <p:sldId id="277" r:id="rId48"/>
    <p:sldId id="278" r:id="rId49"/>
    <p:sldId id="306" r:id="rId50"/>
    <p:sldId id="307" r:id="rId51"/>
    <p:sldId id="308" r:id="rId52"/>
    <p:sldId id="282" r:id="rId53"/>
    <p:sldId id="309" r:id="rId54"/>
    <p:sldId id="286" r:id="rId55"/>
    <p:sldId id="310" r:id="rId56"/>
    <p:sldId id="313" r:id="rId57"/>
    <p:sldId id="314" r:id="rId58"/>
    <p:sldId id="290" r:id="rId59"/>
    <p:sldId id="311" r:id="rId60"/>
    <p:sldId id="312" r:id="rId61"/>
    <p:sldId id="336" r:id="rId62"/>
    <p:sldId id="334" r:id="rId63"/>
    <p:sldId id="33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D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8" autoAdjust="0"/>
    <p:restoredTop sz="87971" autoAdjust="0"/>
  </p:normalViewPr>
  <p:slideViewPr>
    <p:cSldViewPr snapToGrid="0">
      <p:cViewPr varScale="1">
        <p:scale>
          <a:sx n="65" d="100"/>
          <a:sy n="65" d="100"/>
        </p:scale>
        <p:origin x="7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A7C48-343B-4647-A84E-F7ADCF308452}" type="datetimeFigureOut">
              <a:rPr lang="en-US" smtClean="0"/>
              <a:t>4/3/2014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5150C-F939-40A3-9F95-747C9956F46C}" type="slidenum">
              <a:rPr lang="en-US" smtClean="0"/>
              <a:t>‹#›</a:t>
            </a:fld>
            <a:endParaRPr lang="en-US"/>
          </a:p>
        </p:txBody>
      </p:sp>
    </p:spTree>
    <p:extLst>
      <p:ext uri="{BB962C8B-B14F-4D97-AF65-F5344CB8AC3E}">
        <p14:creationId xmlns:p14="http://schemas.microsoft.com/office/powerpoint/2010/main" val="241362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65150C-F939-40A3-9F95-747C9956F46C}" type="slidenum">
              <a:rPr lang="en-US" smtClean="0"/>
              <a:t>1</a:t>
            </a:fld>
            <a:endParaRPr lang="en-US"/>
          </a:p>
        </p:txBody>
      </p:sp>
    </p:spTree>
    <p:extLst>
      <p:ext uri="{BB962C8B-B14F-4D97-AF65-F5344CB8AC3E}">
        <p14:creationId xmlns:p14="http://schemas.microsoft.com/office/powerpoint/2010/main" val="1761994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Discuss Results </a:t>
            </a:r>
          </a:p>
          <a:p>
            <a:r>
              <a:rPr lang="en-US" dirty="0" smtClean="0"/>
              <a:t>  - All </a:t>
            </a:r>
            <a:r>
              <a:rPr lang="en-US" dirty="0" err="1" smtClean="0"/>
              <a:t>Camdoop</a:t>
            </a:r>
            <a:r>
              <a:rPr lang="en-US" dirty="0" smtClean="0"/>
              <a:t> versions outperform Hadoop and Dryad</a:t>
            </a:r>
          </a:p>
          <a:p>
            <a:r>
              <a:rPr lang="en-US" dirty="0" smtClean="0"/>
              <a:t> -  For TCP </a:t>
            </a:r>
            <a:r>
              <a:rPr lang="en-US" dirty="0" err="1" smtClean="0"/>
              <a:t>Camdoop</a:t>
            </a:r>
            <a:r>
              <a:rPr lang="en-US" dirty="0" smtClean="0"/>
              <a:t> the 1 </a:t>
            </a:r>
            <a:r>
              <a:rPr lang="en-US" dirty="0" err="1" smtClean="0"/>
              <a:t>Gbps</a:t>
            </a:r>
            <a:r>
              <a:rPr lang="en-US" dirty="0" smtClean="0"/>
              <a:t> link to the</a:t>
            </a:r>
          </a:p>
          <a:p>
            <a:r>
              <a:rPr lang="en-US" dirty="0" smtClean="0"/>
              <a:t>switch for the server running the reduce task is the bottle-</a:t>
            </a:r>
          </a:p>
          <a:p>
            <a:r>
              <a:rPr lang="en-US" dirty="0" smtClean="0"/>
              <a:t>neck and limits performance.  When running with R=27,</a:t>
            </a:r>
          </a:p>
          <a:p>
            <a:r>
              <a:rPr lang="en-US" dirty="0" smtClean="0"/>
              <a:t>the TCP </a:t>
            </a:r>
            <a:r>
              <a:rPr lang="en-US" dirty="0" err="1" smtClean="0"/>
              <a:t>Camdoop</a:t>
            </a:r>
            <a:r>
              <a:rPr lang="en-US" dirty="0" smtClean="0"/>
              <a:t> version does not fully exploit the server</a:t>
            </a:r>
          </a:p>
          <a:p>
            <a:r>
              <a:rPr lang="en-US" dirty="0" smtClean="0"/>
              <a:t>bandwidth due to the overhead of managing multiple con-</a:t>
            </a:r>
          </a:p>
          <a:p>
            <a:r>
              <a:rPr lang="en-US" dirty="0" smtClean="0"/>
              <a:t>current TCP ﬂows. </a:t>
            </a:r>
          </a:p>
          <a:p>
            <a:r>
              <a:rPr lang="en-US" dirty="0" smtClean="0"/>
              <a:t> - The versions running on </a:t>
            </a:r>
            <a:r>
              <a:rPr lang="en-US" dirty="0" err="1" smtClean="0"/>
              <a:t>CamCube</a:t>
            </a:r>
            <a:r>
              <a:rPr lang="en-US" dirty="0" smtClean="0"/>
              <a:t> are able to</a:t>
            </a:r>
          </a:p>
          <a:p>
            <a:r>
              <a:rPr lang="en-US" dirty="0" smtClean="0"/>
              <a:t>exploit the higher bandwidth available, and therefore per-</a:t>
            </a:r>
          </a:p>
          <a:p>
            <a:r>
              <a:rPr lang="en-US" dirty="0" smtClean="0"/>
              <a:t>form better than TCP </a:t>
            </a:r>
            <a:r>
              <a:rPr lang="en-US" dirty="0" err="1" smtClean="0"/>
              <a:t>Camdoop</a:t>
            </a:r>
            <a:r>
              <a:rPr lang="en-US" dirty="0" smtClean="0"/>
              <a:t> but are constrained by the</a:t>
            </a:r>
          </a:p>
          <a:p>
            <a:r>
              <a:rPr lang="en-US" dirty="0" smtClean="0"/>
              <a:t>SSD disk bandwidth</a:t>
            </a:r>
          </a:p>
          <a:p>
            <a:r>
              <a:rPr lang="en-US" dirty="0" smtClean="0"/>
              <a:t>  - Gains attributed to design choices in </a:t>
            </a:r>
            <a:r>
              <a:rPr lang="en-US" dirty="0" err="1" smtClean="0"/>
              <a:t>Camdoop</a:t>
            </a:r>
            <a:r>
              <a:rPr lang="en-US" dirty="0" smtClean="0"/>
              <a:t>, most prominently the ability of overlapping the shuffle and reduce phase which also reduce the disk IO</a:t>
            </a:r>
          </a:p>
          <a:p>
            <a:r>
              <a:rPr lang="en-US" dirty="0" smtClean="0"/>
              <a:t>  - Several fine tunings done in </a:t>
            </a:r>
            <a:r>
              <a:rPr lang="en-US" dirty="0" err="1" smtClean="0"/>
              <a:t>Camdoop</a:t>
            </a:r>
            <a:endParaRPr lang="en-US" dirty="0" smtClean="0"/>
          </a:p>
          <a:p>
            <a:r>
              <a:rPr lang="en-US" dirty="0" smtClean="0"/>
              <a:t>  - Hadoop and Dryad used with default configurations (with no tuning)</a:t>
            </a:r>
          </a:p>
          <a:p>
            <a:r>
              <a:rPr lang="en-US" dirty="0" smtClean="0"/>
              <a:t>  - Authors make a point that performance of TCP </a:t>
            </a:r>
            <a:r>
              <a:rPr lang="en-US" dirty="0" err="1" smtClean="0"/>
              <a:t>Camdoop</a:t>
            </a:r>
            <a:r>
              <a:rPr lang="en-US" dirty="0" smtClean="0"/>
              <a:t> is reasonable and henceforth consider this as their baseline for more tests </a:t>
            </a:r>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41</a:t>
            </a:fld>
            <a:endParaRPr lang="en-US"/>
          </a:p>
        </p:txBody>
      </p:sp>
    </p:spTree>
    <p:extLst>
      <p:ext uri="{BB962C8B-B14F-4D97-AF65-F5344CB8AC3E}">
        <p14:creationId xmlns:p14="http://schemas.microsoft.com/office/powerpoint/2010/main" val="384404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Discuss Results </a:t>
            </a:r>
          </a:p>
          <a:p>
            <a:r>
              <a:rPr lang="en-US" dirty="0" smtClean="0"/>
              <a:t>  - All </a:t>
            </a:r>
            <a:r>
              <a:rPr lang="en-US" dirty="0" err="1" smtClean="0"/>
              <a:t>Camdoop</a:t>
            </a:r>
            <a:r>
              <a:rPr lang="en-US" dirty="0" smtClean="0"/>
              <a:t> versions outperform Hadoop and Dryad</a:t>
            </a:r>
          </a:p>
          <a:p>
            <a:r>
              <a:rPr lang="en-US" dirty="0" smtClean="0"/>
              <a:t> -  For TCP </a:t>
            </a:r>
            <a:r>
              <a:rPr lang="en-US" dirty="0" err="1" smtClean="0"/>
              <a:t>Camdoop</a:t>
            </a:r>
            <a:r>
              <a:rPr lang="en-US" dirty="0" smtClean="0"/>
              <a:t> the 1 </a:t>
            </a:r>
            <a:r>
              <a:rPr lang="en-US" dirty="0" err="1" smtClean="0"/>
              <a:t>Gbps</a:t>
            </a:r>
            <a:r>
              <a:rPr lang="en-US" dirty="0" smtClean="0"/>
              <a:t> link to the</a:t>
            </a:r>
          </a:p>
          <a:p>
            <a:r>
              <a:rPr lang="en-US" dirty="0" smtClean="0"/>
              <a:t>switch for the server running the reduce task is the bottle-</a:t>
            </a:r>
          </a:p>
          <a:p>
            <a:r>
              <a:rPr lang="en-US" dirty="0" smtClean="0"/>
              <a:t>neck and limits performance.  When running with R=27,</a:t>
            </a:r>
          </a:p>
          <a:p>
            <a:r>
              <a:rPr lang="en-US" dirty="0" smtClean="0"/>
              <a:t>the TCP </a:t>
            </a:r>
            <a:r>
              <a:rPr lang="en-US" dirty="0" err="1" smtClean="0"/>
              <a:t>Camdoop</a:t>
            </a:r>
            <a:r>
              <a:rPr lang="en-US" dirty="0" smtClean="0"/>
              <a:t> version does not fully exploit the server</a:t>
            </a:r>
          </a:p>
          <a:p>
            <a:r>
              <a:rPr lang="en-US" dirty="0" smtClean="0"/>
              <a:t>bandwidth due to the overhead of managing multiple con-</a:t>
            </a:r>
          </a:p>
          <a:p>
            <a:r>
              <a:rPr lang="en-US" dirty="0" smtClean="0"/>
              <a:t>current TCP ﬂows. </a:t>
            </a:r>
          </a:p>
          <a:p>
            <a:r>
              <a:rPr lang="en-US" dirty="0" smtClean="0"/>
              <a:t> - The versions running on </a:t>
            </a:r>
            <a:r>
              <a:rPr lang="en-US" dirty="0" err="1" smtClean="0"/>
              <a:t>CamCube</a:t>
            </a:r>
            <a:r>
              <a:rPr lang="en-US" dirty="0" smtClean="0"/>
              <a:t> are able to</a:t>
            </a:r>
          </a:p>
          <a:p>
            <a:r>
              <a:rPr lang="en-US" dirty="0" smtClean="0"/>
              <a:t>exploit the higher bandwidth available, and therefore per-</a:t>
            </a:r>
          </a:p>
          <a:p>
            <a:r>
              <a:rPr lang="en-US" dirty="0" smtClean="0"/>
              <a:t>form better than TCP </a:t>
            </a:r>
            <a:r>
              <a:rPr lang="en-US" dirty="0" err="1" smtClean="0"/>
              <a:t>Camdoop</a:t>
            </a:r>
            <a:r>
              <a:rPr lang="en-US" dirty="0" smtClean="0"/>
              <a:t> but are constrained by the</a:t>
            </a:r>
          </a:p>
          <a:p>
            <a:r>
              <a:rPr lang="en-US" dirty="0" smtClean="0"/>
              <a:t>SSD disk bandwidth</a:t>
            </a:r>
          </a:p>
          <a:p>
            <a:r>
              <a:rPr lang="en-US" dirty="0" smtClean="0"/>
              <a:t>  - Gains attributed to design choices in </a:t>
            </a:r>
            <a:r>
              <a:rPr lang="en-US" dirty="0" err="1" smtClean="0"/>
              <a:t>Camdoop</a:t>
            </a:r>
            <a:r>
              <a:rPr lang="en-US" dirty="0" smtClean="0"/>
              <a:t>, most prominently the ability of overlapping the shuffle and reduce phase which also reduce the disk IO</a:t>
            </a:r>
          </a:p>
          <a:p>
            <a:r>
              <a:rPr lang="en-US" dirty="0" smtClean="0"/>
              <a:t>  - Several fine tunings done in </a:t>
            </a:r>
            <a:r>
              <a:rPr lang="en-US" dirty="0" err="1" smtClean="0"/>
              <a:t>Camdoop</a:t>
            </a:r>
            <a:endParaRPr lang="en-US" dirty="0" smtClean="0"/>
          </a:p>
          <a:p>
            <a:r>
              <a:rPr lang="en-US" dirty="0" smtClean="0"/>
              <a:t>  - Hadoop and Dryad used with default configurations (with no tuning)</a:t>
            </a:r>
          </a:p>
          <a:p>
            <a:r>
              <a:rPr lang="en-US" dirty="0" smtClean="0"/>
              <a:t>  - Authors make a point that performance of TCP </a:t>
            </a:r>
            <a:r>
              <a:rPr lang="en-US" dirty="0" err="1" smtClean="0"/>
              <a:t>Camdoop</a:t>
            </a:r>
            <a:r>
              <a:rPr lang="en-US" dirty="0" smtClean="0"/>
              <a:t> is reasonable and henceforth consider this as their baseline for more tests </a:t>
            </a:r>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42</a:t>
            </a:fld>
            <a:endParaRPr lang="en-US"/>
          </a:p>
        </p:txBody>
      </p:sp>
    </p:spTree>
    <p:extLst>
      <p:ext uri="{BB962C8B-B14F-4D97-AF65-F5344CB8AC3E}">
        <p14:creationId xmlns:p14="http://schemas.microsoft.com/office/powerpoint/2010/main" val="270253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Discuss Results </a:t>
            </a:r>
          </a:p>
          <a:p>
            <a:r>
              <a:rPr lang="en-US" dirty="0" smtClean="0"/>
              <a:t>  - All </a:t>
            </a:r>
            <a:r>
              <a:rPr lang="en-US" dirty="0" err="1" smtClean="0"/>
              <a:t>Camdoop</a:t>
            </a:r>
            <a:r>
              <a:rPr lang="en-US" dirty="0" smtClean="0"/>
              <a:t> versions outperform Hadoop and Dryad</a:t>
            </a:r>
          </a:p>
          <a:p>
            <a:r>
              <a:rPr lang="en-US" dirty="0" smtClean="0"/>
              <a:t> -  For TCP </a:t>
            </a:r>
            <a:r>
              <a:rPr lang="en-US" dirty="0" err="1" smtClean="0"/>
              <a:t>Camdoop</a:t>
            </a:r>
            <a:r>
              <a:rPr lang="en-US" dirty="0" smtClean="0"/>
              <a:t> the 1 </a:t>
            </a:r>
            <a:r>
              <a:rPr lang="en-US" dirty="0" err="1" smtClean="0"/>
              <a:t>Gbps</a:t>
            </a:r>
            <a:r>
              <a:rPr lang="en-US" dirty="0" smtClean="0"/>
              <a:t> link to the</a:t>
            </a:r>
          </a:p>
          <a:p>
            <a:r>
              <a:rPr lang="en-US" dirty="0" smtClean="0"/>
              <a:t>switch for the server running the reduce task is the bottle-</a:t>
            </a:r>
          </a:p>
          <a:p>
            <a:r>
              <a:rPr lang="en-US" dirty="0" smtClean="0"/>
              <a:t>neck and limits performance.  When running with R=27,</a:t>
            </a:r>
          </a:p>
          <a:p>
            <a:r>
              <a:rPr lang="en-US" dirty="0" smtClean="0"/>
              <a:t>the TCP </a:t>
            </a:r>
            <a:r>
              <a:rPr lang="en-US" dirty="0" err="1" smtClean="0"/>
              <a:t>Camdoop</a:t>
            </a:r>
            <a:r>
              <a:rPr lang="en-US" dirty="0" smtClean="0"/>
              <a:t> version does not fully exploit the server</a:t>
            </a:r>
          </a:p>
          <a:p>
            <a:r>
              <a:rPr lang="en-US" dirty="0" smtClean="0"/>
              <a:t>bandwidth due to the overhead of managing multiple con-</a:t>
            </a:r>
          </a:p>
          <a:p>
            <a:r>
              <a:rPr lang="en-US" dirty="0" smtClean="0"/>
              <a:t>current TCP ﬂows. </a:t>
            </a:r>
          </a:p>
          <a:p>
            <a:r>
              <a:rPr lang="en-US" dirty="0" smtClean="0"/>
              <a:t> - The versions running on </a:t>
            </a:r>
            <a:r>
              <a:rPr lang="en-US" dirty="0" err="1" smtClean="0"/>
              <a:t>CamCube</a:t>
            </a:r>
            <a:r>
              <a:rPr lang="en-US" dirty="0" smtClean="0"/>
              <a:t> are able to</a:t>
            </a:r>
          </a:p>
          <a:p>
            <a:r>
              <a:rPr lang="en-US" dirty="0" smtClean="0"/>
              <a:t>exploit the higher bandwidth available, and therefore per-</a:t>
            </a:r>
          </a:p>
          <a:p>
            <a:r>
              <a:rPr lang="en-US" dirty="0" smtClean="0"/>
              <a:t>form better than TCP </a:t>
            </a:r>
            <a:r>
              <a:rPr lang="en-US" dirty="0" err="1" smtClean="0"/>
              <a:t>Camdoop</a:t>
            </a:r>
            <a:r>
              <a:rPr lang="en-US" dirty="0" smtClean="0"/>
              <a:t> but are constrained by the</a:t>
            </a:r>
          </a:p>
          <a:p>
            <a:r>
              <a:rPr lang="en-US" dirty="0" smtClean="0"/>
              <a:t>SSD disk bandwidth</a:t>
            </a:r>
          </a:p>
          <a:p>
            <a:r>
              <a:rPr lang="en-US" dirty="0" smtClean="0"/>
              <a:t>  - Gains attributed to design choices in </a:t>
            </a:r>
            <a:r>
              <a:rPr lang="en-US" dirty="0" err="1" smtClean="0"/>
              <a:t>Camdoop</a:t>
            </a:r>
            <a:r>
              <a:rPr lang="en-US" dirty="0" smtClean="0"/>
              <a:t>, most prominently the ability of overlapping the shuffle and reduce phase which also reduce the disk IO</a:t>
            </a:r>
          </a:p>
          <a:p>
            <a:r>
              <a:rPr lang="en-US" dirty="0" smtClean="0"/>
              <a:t>  - Several fine tunings done in </a:t>
            </a:r>
            <a:r>
              <a:rPr lang="en-US" dirty="0" err="1" smtClean="0"/>
              <a:t>Camdoop</a:t>
            </a:r>
            <a:endParaRPr lang="en-US" dirty="0" smtClean="0"/>
          </a:p>
          <a:p>
            <a:r>
              <a:rPr lang="en-US" dirty="0" smtClean="0"/>
              <a:t>  - Hadoop and Dryad used with default configurations (with no tuning)</a:t>
            </a:r>
          </a:p>
          <a:p>
            <a:r>
              <a:rPr lang="en-US" dirty="0" smtClean="0"/>
              <a:t>  - Authors make a point that performance of TCP </a:t>
            </a:r>
            <a:r>
              <a:rPr lang="en-US" dirty="0" err="1" smtClean="0"/>
              <a:t>Camdoop</a:t>
            </a:r>
            <a:r>
              <a:rPr lang="en-US" dirty="0" smtClean="0"/>
              <a:t> is reasonable and henceforth consider this as their baseline for more tests </a:t>
            </a:r>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43</a:t>
            </a:fld>
            <a:endParaRPr lang="en-US"/>
          </a:p>
        </p:txBody>
      </p:sp>
    </p:spTree>
    <p:extLst>
      <p:ext uri="{BB962C8B-B14F-4D97-AF65-F5344CB8AC3E}">
        <p14:creationId xmlns:p14="http://schemas.microsoft.com/office/powerpoint/2010/main" val="2027973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Discuss Results </a:t>
            </a:r>
          </a:p>
          <a:p>
            <a:r>
              <a:rPr lang="en-US" dirty="0" smtClean="0"/>
              <a:t>  - All </a:t>
            </a:r>
            <a:r>
              <a:rPr lang="en-US" dirty="0" err="1" smtClean="0"/>
              <a:t>Camdoop</a:t>
            </a:r>
            <a:r>
              <a:rPr lang="en-US" dirty="0" smtClean="0"/>
              <a:t> versions outperform Hadoop and Dryad</a:t>
            </a:r>
          </a:p>
          <a:p>
            <a:r>
              <a:rPr lang="en-US" dirty="0" smtClean="0"/>
              <a:t> -  For TCP </a:t>
            </a:r>
            <a:r>
              <a:rPr lang="en-US" dirty="0" err="1" smtClean="0"/>
              <a:t>Camdoop</a:t>
            </a:r>
            <a:r>
              <a:rPr lang="en-US" dirty="0" smtClean="0"/>
              <a:t> the 1 </a:t>
            </a:r>
            <a:r>
              <a:rPr lang="en-US" dirty="0" err="1" smtClean="0"/>
              <a:t>Gbps</a:t>
            </a:r>
            <a:r>
              <a:rPr lang="en-US" dirty="0" smtClean="0"/>
              <a:t> link to the</a:t>
            </a:r>
          </a:p>
          <a:p>
            <a:r>
              <a:rPr lang="en-US" dirty="0" smtClean="0"/>
              <a:t>switch for the server running the reduce task is the bottle-</a:t>
            </a:r>
          </a:p>
          <a:p>
            <a:r>
              <a:rPr lang="en-US" dirty="0" smtClean="0"/>
              <a:t>neck and limits performance.  When running with R=27,</a:t>
            </a:r>
          </a:p>
          <a:p>
            <a:r>
              <a:rPr lang="en-US" dirty="0" smtClean="0"/>
              <a:t>the TCP </a:t>
            </a:r>
            <a:r>
              <a:rPr lang="en-US" dirty="0" err="1" smtClean="0"/>
              <a:t>Camdoop</a:t>
            </a:r>
            <a:r>
              <a:rPr lang="en-US" dirty="0" smtClean="0"/>
              <a:t> version does not fully exploit the server</a:t>
            </a:r>
          </a:p>
          <a:p>
            <a:r>
              <a:rPr lang="en-US" dirty="0" smtClean="0"/>
              <a:t>bandwidth due to the overhead of managing multiple con-</a:t>
            </a:r>
          </a:p>
          <a:p>
            <a:r>
              <a:rPr lang="en-US" dirty="0" smtClean="0"/>
              <a:t>current TCP ﬂows. </a:t>
            </a:r>
          </a:p>
          <a:p>
            <a:r>
              <a:rPr lang="en-US" dirty="0" smtClean="0"/>
              <a:t> - The versions running on </a:t>
            </a:r>
            <a:r>
              <a:rPr lang="en-US" dirty="0" err="1" smtClean="0"/>
              <a:t>CamCube</a:t>
            </a:r>
            <a:r>
              <a:rPr lang="en-US" dirty="0" smtClean="0"/>
              <a:t> are able to</a:t>
            </a:r>
          </a:p>
          <a:p>
            <a:r>
              <a:rPr lang="en-US" dirty="0" smtClean="0"/>
              <a:t>exploit the higher bandwidth available, and therefore per-</a:t>
            </a:r>
          </a:p>
          <a:p>
            <a:r>
              <a:rPr lang="en-US" dirty="0" smtClean="0"/>
              <a:t>form better than TCP </a:t>
            </a:r>
            <a:r>
              <a:rPr lang="en-US" dirty="0" err="1" smtClean="0"/>
              <a:t>Camdoop</a:t>
            </a:r>
            <a:r>
              <a:rPr lang="en-US" dirty="0" smtClean="0"/>
              <a:t> but are constrained by the</a:t>
            </a:r>
          </a:p>
          <a:p>
            <a:r>
              <a:rPr lang="en-US" dirty="0" smtClean="0"/>
              <a:t>SSD disk bandwidth</a:t>
            </a:r>
          </a:p>
          <a:p>
            <a:r>
              <a:rPr lang="en-US" dirty="0" smtClean="0"/>
              <a:t>  - Gains attributed to design choices in </a:t>
            </a:r>
            <a:r>
              <a:rPr lang="en-US" dirty="0" err="1" smtClean="0"/>
              <a:t>Camdoop</a:t>
            </a:r>
            <a:r>
              <a:rPr lang="en-US" dirty="0" smtClean="0"/>
              <a:t>, most prominently the ability of overlapping the shuffle and reduce phase which also reduce the disk IO</a:t>
            </a:r>
          </a:p>
          <a:p>
            <a:r>
              <a:rPr lang="en-US" dirty="0" smtClean="0"/>
              <a:t>  - Several fine tunings done in </a:t>
            </a:r>
            <a:r>
              <a:rPr lang="en-US" dirty="0" err="1" smtClean="0"/>
              <a:t>Camdoop</a:t>
            </a:r>
            <a:endParaRPr lang="en-US" dirty="0" smtClean="0"/>
          </a:p>
          <a:p>
            <a:r>
              <a:rPr lang="en-US" dirty="0" smtClean="0"/>
              <a:t>  - Hadoop and Dryad used with default configurations (with no tuning)</a:t>
            </a:r>
          </a:p>
          <a:p>
            <a:r>
              <a:rPr lang="en-US" dirty="0" smtClean="0"/>
              <a:t>  - Authors make a point that performance of TCP </a:t>
            </a:r>
            <a:r>
              <a:rPr lang="en-US" dirty="0" err="1" smtClean="0"/>
              <a:t>Camdoop</a:t>
            </a:r>
            <a:r>
              <a:rPr lang="en-US" dirty="0" smtClean="0"/>
              <a:t> is reasonable and henceforth consider this as their baseline for more tests </a:t>
            </a:r>
          </a:p>
          <a:p>
            <a:r>
              <a:rPr lang="en-US" dirty="0" smtClean="0"/>
              <a:t> -  In the </a:t>
            </a:r>
            <a:r>
              <a:rPr lang="en-US" dirty="0" err="1" smtClean="0"/>
              <a:t>Wordcount</a:t>
            </a:r>
            <a:endParaRPr lang="en-US" dirty="0" smtClean="0"/>
          </a:p>
          <a:p>
            <a:r>
              <a:rPr lang="en-US" dirty="0" smtClean="0"/>
              <a:t>job the interesting comparison is between </a:t>
            </a:r>
            <a:r>
              <a:rPr lang="en-US" dirty="0" err="1" smtClean="0"/>
              <a:t>Camdoop</a:t>
            </a:r>
            <a:r>
              <a:rPr lang="en-US" dirty="0" smtClean="0"/>
              <a:t> and</a:t>
            </a:r>
          </a:p>
          <a:p>
            <a:r>
              <a:rPr lang="en-US" dirty="0" err="1" smtClean="0"/>
              <a:t>Camdoop</a:t>
            </a:r>
            <a:r>
              <a:rPr lang="en-US" dirty="0" smtClean="0"/>
              <a:t> (no </a:t>
            </a:r>
            <a:r>
              <a:rPr lang="en-US" dirty="0" err="1" smtClean="0"/>
              <a:t>agg</a:t>
            </a:r>
            <a:r>
              <a:rPr lang="en-US" dirty="0" smtClean="0"/>
              <a:t>.). Regardless the value of R, </a:t>
            </a:r>
            <a:r>
              <a:rPr lang="en-US" dirty="0" err="1" smtClean="0"/>
              <a:t>Camdoop</a:t>
            </a:r>
            <a:endParaRPr lang="en-US" dirty="0" smtClean="0"/>
          </a:p>
          <a:p>
            <a:r>
              <a:rPr lang="en-US" dirty="0" smtClean="0"/>
              <a:t>is using all the servers to help perform the aggregation,</a:t>
            </a:r>
          </a:p>
          <a:p>
            <a:r>
              <a:rPr lang="en-US" dirty="0" smtClean="0"/>
              <a:t>which results in less data and reduce overhead at the server</a:t>
            </a:r>
          </a:p>
          <a:p>
            <a:r>
              <a:rPr lang="en-US" dirty="0" smtClean="0"/>
              <a:t>running the reduce task. This yields a factor of 1.67 (R=1)</a:t>
            </a:r>
          </a:p>
          <a:p>
            <a:r>
              <a:rPr lang="en-US" dirty="0" smtClean="0"/>
              <a:t>and 1.62 (R=27) reduction in shufﬂe and reduce time.</a:t>
            </a:r>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44</a:t>
            </a:fld>
            <a:endParaRPr lang="en-US"/>
          </a:p>
        </p:txBody>
      </p:sp>
    </p:spTree>
    <p:extLst>
      <p:ext uri="{BB962C8B-B14F-4D97-AF65-F5344CB8AC3E}">
        <p14:creationId xmlns:p14="http://schemas.microsoft.com/office/powerpoint/2010/main" val="3395849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Discuss Results </a:t>
            </a:r>
          </a:p>
          <a:p>
            <a:r>
              <a:rPr lang="en-US" dirty="0" smtClean="0"/>
              <a:t>  - All </a:t>
            </a:r>
            <a:r>
              <a:rPr lang="en-US" dirty="0" err="1" smtClean="0"/>
              <a:t>Camdoop</a:t>
            </a:r>
            <a:r>
              <a:rPr lang="en-US" dirty="0" smtClean="0"/>
              <a:t> versions outperform Hadoop and Dryad</a:t>
            </a:r>
          </a:p>
          <a:p>
            <a:r>
              <a:rPr lang="en-US" dirty="0" smtClean="0"/>
              <a:t> -  For TCP </a:t>
            </a:r>
            <a:r>
              <a:rPr lang="en-US" dirty="0" err="1" smtClean="0"/>
              <a:t>Camdoop</a:t>
            </a:r>
            <a:r>
              <a:rPr lang="en-US" dirty="0" smtClean="0"/>
              <a:t> the 1 </a:t>
            </a:r>
            <a:r>
              <a:rPr lang="en-US" dirty="0" err="1" smtClean="0"/>
              <a:t>Gbps</a:t>
            </a:r>
            <a:r>
              <a:rPr lang="en-US" dirty="0" smtClean="0"/>
              <a:t> link to the</a:t>
            </a:r>
          </a:p>
          <a:p>
            <a:r>
              <a:rPr lang="en-US" dirty="0" smtClean="0"/>
              <a:t>switch for the server running the reduce task is the bottle-</a:t>
            </a:r>
          </a:p>
          <a:p>
            <a:r>
              <a:rPr lang="en-US" dirty="0" smtClean="0"/>
              <a:t>neck and limits performance.  When running with R=27,</a:t>
            </a:r>
          </a:p>
          <a:p>
            <a:r>
              <a:rPr lang="en-US" dirty="0" smtClean="0"/>
              <a:t>the TCP </a:t>
            </a:r>
            <a:r>
              <a:rPr lang="en-US" dirty="0" err="1" smtClean="0"/>
              <a:t>Camdoop</a:t>
            </a:r>
            <a:r>
              <a:rPr lang="en-US" dirty="0" smtClean="0"/>
              <a:t> version does not fully exploit the server</a:t>
            </a:r>
          </a:p>
          <a:p>
            <a:r>
              <a:rPr lang="en-US" dirty="0" smtClean="0"/>
              <a:t>bandwidth due to the overhead of managing multiple con-</a:t>
            </a:r>
          </a:p>
          <a:p>
            <a:r>
              <a:rPr lang="en-US" dirty="0" smtClean="0"/>
              <a:t>current TCP ﬂows. </a:t>
            </a:r>
          </a:p>
          <a:p>
            <a:r>
              <a:rPr lang="en-US" dirty="0" smtClean="0"/>
              <a:t> - The versions running on </a:t>
            </a:r>
            <a:r>
              <a:rPr lang="en-US" dirty="0" err="1" smtClean="0"/>
              <a:t>CamCube</a:t>
            </a:r>
            <a:r>
              <a:rPr lang="en-US" dirty="0" smtClean="0"/>
              <a:t> are able to</a:t>
            </a:r>
          </a:p>
          <a:p>
            <a:r>
              <a:rPr lang="en-US" dirty="0" smtClean="0"/>
              <a:t>exploit the higher bandwidth available, and therefore per-</a:t>
            </a:r>
          </a:p>
          <a:p>
            <a:r>
              <a:rPr lang="en-US" dirty="0" smtClean="0"/>
              <a:t>form better than TCP </a:t>
            </a:r>
            <a:r>
              <a:rPr lang="en-US" dirty="0" err="1" smtClean="0"/>
              <a:t>Camdoop</a:t>
            </a:r>
            <a:r>
              <a:rPr lang="en-US" dirty="0" smtClean="0"/>
              <a:t> but are constrained by the</a:t>
            </a:r>
          </a:p>
          <a:p>
            <a:r>
              <a:rPr lang="en-US" dirty="0" smtClean="0"/>
              <a:t>SSD disk bandwidth</a:t>
            </a:r>
          </a:p>
          <a:p>
            <a:r>
              <a:rPr lang="en-US" dirty="0" smtClean="0"/>
              <a:t>  - Gains attributed to design choices in </a:t>
            </a:r>
            <a:r>
              <a:rPr lang="en-US" dirty="0" err="1" smtClean="0"/>
              <a:t>Camdoop</a:t>
            </a:r>
            <a:r>
              <a:rPr lang="en-US" dirty="0" smtClean="0"/>
              <a:t>, most prominently the ability of overlapping the shuffle and reduce phase which also reduce the disk IO</a:t>
            </a:r>
          </a:p>
          <a:p>
            <a:r>
              <a:rPr lang="en-US" dirty="0" smtClean="0"/>
              <a:t>  - Several fine tunings done in </a:t>
            </a:r>
            <a:r>
              <a:rPr lang="en-US" dirty="0" err="1" smtClean="0"/>
              <a:t>Camdoop</a:t>
            </a:r>
            <a:endParaRPr lang="en-US" dirty="0" smtClean="0"/>
          </a:p>
          <a:p>
            <a:r>
              <a:rPr lang="en-US" dirty="0" smtClean="0"/>
              <a:t>  - Hadoop and Dryad used with default configurations (with no tuning)</a:t>
            </a:r>
          </a:p>
          <a:p>
            <a:r>
              <a:rPr lang="en-US" dirty="0" smtClean="0"/>
              <a:t>  - Authors make a point that performance of TCP </a:t>
            </a:r>
            <a:r>
              <a:rPr lang="en-US" dirty="0" err="1" smtClean="0"/>
              <a:t>Camdoop</a:t>
            </a:r>
            <a:r>
              <a:rPr lang="en-US" dirty="0" smtClean="0"/>
              <a:t> is reasonable and henceforth consider this as their baseline for more tests </a:t>
            </a:r>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45</a:t>
            </a:fld>
            <a:endParaRPr lang="en-US"/>
          </a:p>
        </p:txBody>
      </p:sp>
    </p:spTree>
    <p:extLst>
      <p:ext uri="{BB962C8B-B14F-4D97-AF65-F5344CB8AC3E}">
        <p14:creationId xmlns:p14="http://schemas.microsoft.com/office/powerpoint/2010/main" val="189116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figures - discuss results</a:t>
            </a:r>
          </a:p>
          <a:p>
            <a:r>
              <a:rPr lang="en-US" dirty="0" smtClean="0"/>
              <a:t> - For large values of R, TCP throughput dropped. The same behavior could be replicated when generating all-to-all traffic using </a:t>
            </a:r>
            <a:r>
              <a:rPr lang="en-US" dirty="0" err="1" smtClean="0"/>
              <a:t>ttcp</a:t>
            </a:r>
            <a:r>
              <a:rPr lang="en-US" dirty="0" smtClean="0"/>
              <a:t>. Authors speculate that this is due to a combination of the small switch buffers and the </a:t>
            </a:r>
            <a:r>
              <a:rPr lang="en-US" dirty="0" err="1" smtClean="0"/>
              <a:t>the</a:t>
            </a:r>
            <a:r>
              <a:rPr lang="en-US" dirty="0" smtClean="0"/>
              <a:t> performance issues of the TCP when many flows share the same bottleneck. </a:t>
            </a:r>
          </a:p>
          <a:p>
            <a:r>
              <a:rPr lang="en-US" dirty="0" smtClean="0"/>
              <a:t> - </a:t>
            </a:r>
            <a:r>
              <a:rPr lang="en-US" dirty="0" err="1" smtClean="0"/>
              <a:t>Camdoop</a:t>
            </a:r>
            <a:r>
              <a:rPr lang="en-US" dirty="0" smtClean="0"/>
              <a:t>(no </a:t>
            </a:r>
            <a:r>
              <a:rPr lang="en-US" dirty="0" err="1" smtClean="0"/>
              <a:t>agg</a:t>
            </a:r>
            <a:r>
              <a:rPr lang="en-US" dirty="0" smtClean="0"/>
              <a:t>) achieves significantly higher performance across all values of S, both for R=1 and R=27. </a:t>
            </a:r>
          </a:p>
          <a:p>
            <a:r>
              <a:rPr lang="en-US" dirty="0" smtClean="0"/>
              <a:t> - For both, </a:t>
            </a:r>
            <a:r>
              <a:rPr lang="en-US" dirty="0" err="1" smtClean="0"/>
              <a:t>Comdoop</a:t>
            </a:r>
            <a:r>
              <a:rPr lang="en-US" dirty="0" smtClean="0"/>
              <a:t>(no </a:t>
            </a:r>
            <a:r>
              <a:rPr lang="en-US" dirty="0" err="1" smtClean="0"/>
              <a:t>agg</a:t>
            </a:r>
            <a:r>
              <a:rPr lang="en-US" dirty="0" smtClean="0"/>
              <a:t>.) and TCP </a:t>
            </a:r>
            <a:r>
              <a:rPr lang="en-US" dirty="0" err="1" smtClean="0"/>
              <a:t>Camdoop</a:t>
            </a:r>
            <a:r>
              <a:rPr lang="en-US" dirty="0" smtClean="0"/>
              <a:t> the time taken is independent of S since the size of data transferred is constant across all values of S</a:t>
            </a:r>
          </a:p>
          <a:p>
            <a:r>
              <a:rPr lang="en-US" dirty="0" smtClean="0"/>
              <a:t> - As expected, when S=1, the performance of </a:t>
            </a:r>
            <a:r>
              <a:rPr lang="en-US" dirty="0" err="1" smtClean="0"/>
              <a:t>Camdoop</a:t>
            </a:r>
            <a:r>
              <a:rPr lang="en-US" dirty="0" smtClean="0"/>
              <a:t> and </a:t>
            </a:r>
            <a:r>
              <a:rPr lang="en-US" dirty="0" err="1" smtClean="0"/>
              <a:t>Camdoop</a:t>
            </a:r>
            <a:r>
              <a:rPr lang="en-US" dirty="0" smtClean="0"/>
              <a:t>(no </a:t>
            </a:r>
            <a:r>
              <a:rPr lang="en-US" dirty="0" err="1" smtClean="0"/>
              <a:t>agg</a:t>
            </a:r>
            <a:r>
              <a:rPr lang="en-US" dirty="0" smtClean="0"/>
              <a:t>.) is the same</a:t>
            </a:r>
          </a:p>
          <a:p>
            <a:r>
              <a:rPr lang="en-US" dirty="0" smtClean="0"/>
              <a:t> - As S increases, the benefits of aggregation is evident in results </a:t>
            </a:r>
          </a:p>
          <a:p>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47</a:t>
            </a:fld>
            <a:endParaRPr lang="en-US"/>
          </a:p>
        </p:txBody>
      </p:sp>
    </p:spTree>
    <p:extLst>
      <p:ext uri="{BB962C8B-B14F-4D97-AF65-F5344CB8AC3E}">
        <p14:creationId xmlns:p14="http://schemas.microsoft.com/office/powerpoint/2010/main" val="2926892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figures - discuss results</a:t>
            </a:r>
          </a:p>
          <a:p>
            <a:r>
              <a:rPr lang="en-US" dirty="0" smtClean="0"/>
              <a:t> - For large values of R, TCP throughput dropped. The same behavior could be replicated when generating all-to-all traffic using </a:t>
            </a:r>
            <a:r>
              <a:rPr lang="en-US" dirty="0" err="1" smtClean="0"/>
              <a:t>ttcp</a:t>
            </a:r>
            <a:r>
              <a:rPr lang="en-US" dirty="0" smtClean="0"/>
              <a:t>. Authors speculate that this is due to a combination of the small switch buffers and the </a:t>
            </a:r>
            <a:r>
              <a:rPr lang="en-US" dirty="0" err="1" smtClean="0"/>
              <a:t>the</a:t>
            </a:r>
            <a:r>
              <a:rPr lang="en-US" dirty="0" smtClean="0"/>
              <a:t> performance issues of the TCP when many flows share the same bottleneck. </a:t>
            </a:r>
          </a:p>
          <a:p>
            <a:r>
              <a:rPr lang="en-US" dirty="0" smtClean="0"/>
              <a:t> - </a:t>
            </a:r>
            <a:r>
              <a:rPr lang="en-US" dirty="0" err="1" smtClean="0"/>
              <a:t>Camdoop</a:t>
            </a:r>
            <a:r>
              <a:rPr lang="en-US" dirty="0" smtClean="0"/>
              <a:t>(no </a:t>
            </a:r>
            <a:r>
              <a:rPr lang="en-US" dirty="0" err="1" smtClean="0"/>
              <a:t>agg</a:t>
            </a:r>
            <a:r>
              <a:rPr lang="en-US" dirty="0" smtClean="0"/>
              <a:t>) achieves significantly higher performance across all values of S, both for R=1 and R=27. </a:t>
            </a:r>
          </a:p>
          <a:p>
            <a:r>
              <a:rPr lang="en-US" dirty="0" smtClean="0"/>
              <a:t> - For both, </a:t>
            </a:r>
            <a:r>
              <a:rPr lang="en-US" dirty="0" err="1" smtClean="0"/>
              <a:t>Comdoop</a:t>
            </a:r>
            <a:r>
              <a:rPr lang="en-US" dirty="0" smtClean="0"/>
              <a:t>(no </a:t>
            </a:r>
            <a:r>
              <a:rPr lang="en-US" dirty="0" err="1" smtClean="0"/>
              <a:t>agg</a:t>
            </a:r>
            <a:r>
              <a:rPr lang="en-US" dirty="0" smtClean="0"/>
              <a:t>.) and TCP </a:t>
            </a:r>
            <a:r>
              <a:rPr lang="en-US" dirty="0" err="1" smtClean="0"/>
              <a:t>Camdoop</a:t>
            </a:r>
            <a:r>
              <a:rPr lang="en-US" dirty="0" smtClean="0"/>
              <a:t> the time taken is independent of S since the size of data transferred is constant across all values of S</a:t>
            </a:r>
          </a:p>
          <a:p>
            <a:r>
              <a:rPr lang="en-US" dirty="0" smtClean="0"/>
              <a:t> - As expected, when S=1, the performance of </a:t>
            </a:r>
            <a:r>
              <a:rPr lang="en-US" dirty="0" err="1" smtClean="0"/>
              <a:t>Camdoop</a:t>
            </a:r>
            <a:r>
              <a:rPr lang="en-US" dirty="0" smtClean="0"/>
              <a:t> and </a:t>
            </a:r>
            <a:r>
              <a:rPr lang="en-US" dirty="0" err="1" smtClean="0"/>
              <a:t>Camdoop</a:t>
            </a:r>
            <a:r>
              <a:rPr lang="en-US" dirty="0" smtClean="0"/>
              <a:t>(no </a:t>
            </a:r>
            <a:r>
              <a:rPr lang="en-US" dirty="0" err="1" smtClean="0"/>
              <a:t>agg</a:t>
            </a:r>
            <a:r>
              <a:rPr lang="en-US" dirty="0" smtClean="0"/>
              <a:t>.) is the same</a:t>
            </a:r>
          </a:p>
          <a:p>
            <a:r>
              <a:rPr lang="en-US" dirty="0" smtClean="0"/>
              <a:t> - As S increases, the benefits of aggregation is evident in results </a:t>
            </a:r>
          </a:p>
          <a:p>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48</a:t>
            </a:fld>
            <a:endParaRPr lang="en-US"/>
          </a:p>
        </p:txBody>
      </p:sp>
    </p:spTree>
    <p:extLst>
      <p:ext uri="{BB962C8B-B14F-4D97-AF65-F5344CB8AC3E}">
        <p14:creationId xmlns:p14="http://schemas.microsoft.com/office/powerpoint/2010/main" val="631305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figures - discuss results</a:t>
            </a:r>
          </a:p>
          <a:p>
            <a:r>
              <a:rPr lang="en-US" dirty="0" smtClean="0"/>
              <a:t> - For large values of R, TCP throughput dropped. The same behavior could be replicated when generating all-to-all traffic using </a:t>
            </a:r>
            <a:r>
              <a:rPr lang="en-US" dirty="0" err="1" smtClean="0"/>
              <a:t>ttcp</a:t>
            </a:r>
            <a:r>
              <a:rPr lang="en-US" dirty="0" smtClean="0"/>
              <a:t>. Authors speculate that this is due to a combination of the small switch buffers and the </a:t>
            </a:r>
            <a:r>
              <a:rPr lang="en-US" dirty="0" err="1" smtClean="0"/>
              <a:t>the</a:t>
            </a:r>
            <a:r>
              <a:rPr lang="en-US" dirty="0" smtClean="0"/>
              <a:t> performance issues of the TCP when many flows share the same bottleneck. </a:t>
            </a:r>
          </a:p>
          <a:p>
            <a:r>
              <a:rPr lang="en-US" dirty="0" smtClean="0"/>
              <a:t> - </a:t>
            </a:r>
            <a:r>
              <a:rPr lang="en-US" dirty="0" err="1" smtClean="0"/>
              <a:t>Camdoop</a:t>
            </a:r>
            <a:r>
              <a:rPr lang="en-US" dirty="0" smtClean="0"/>
              <a:t>(no </a:t>
            </a:r>
            <a:r>
              <a:rPr lang="en-US" dirty="0" err="1" smtClean="0"/>
              <a:t>agg</a:t>
            </a:r>
            <a:r>
              <a:rPr lang="en-US" dirty="0" smtClean="0"/>
              <a:t>) achieves significantly higher performance across all values of S, both for R=1 and R=27. </a:t>
            </a:r>
          </a:p>
          <a:p>
            <a:r>
              <a:rPr lang="en-US" dirty="0" smtClean="0"/>
              <a:t> - For both, </a:t>
            </a:r>
            <a:r>
              <a:rPr lang="en-US" dirty="0" err="1" smtClean="0"/>
              <a:t>Comdoop</a:t>
            </a:r>
            <a:r>
              <a:rPr lang="en-US" dirty="0" smtClean="0"/>
              <a:t>(no </a:t>
            </a:r>
            <a:r>
              <a:rPr lang="en-US" dirty="0" err="1" smtClean="0"/>
              <a:t>agg</a:t>
            </a:r>
            <a:r>
              <a:rPr lang="en-US" dirty="0" smtClean="0"/>
              <a:t>.) and TCP </a:t>
            </a:r>
            <a:r>
              <a:rPr lang="en-US" dirty="0" err="1" smtClean="0"/>
              <a:t>Camdoop</a:t>
            </a:r>
            <a:r>
              <a:rPr lang="en-US" dirty="0" smtClean="0"/>
              <a:t> the time taken is independent of S since the size of data transferred is constant across all values of S</a:t>
            </a:r>
          </a:p>
          <a:p>
            <a:r>
              <a:rPr lang="en-US" dirty="0" smtClean="0"/>
              <a:t> - As expected, when S=1, the performance of </a:t>
            </a:r>
            <a:r>
              <a:rPr lang="en-US" dirty="0" err="1" smtClean="0"/>
              <a:t>Camdoop</a:t>
            </a:r>
            <a:r>
              <a:rPr lang="en-US" dirty="0" smtClean="0"/>
              <a:t> and </a:t>
            </a:r>
            <a:r>
              <a:rPr lang="en-US" dirty="0" err="1" smtClean="0"/>
              <a:t>Camdoop</a:t>
            </a:r>
            <a:r>
              <a:rPr lang="en-US" dirty="0" smtClean="0"/>
              <a:t>(no </a:t>
            </a:r>
            <a:r>
              <a:rPr lang="en-US" dirty="0" err="1" smtClean="0"/>
              <a:t>agg</a:t>
            </a:r>
            <a:r>
              <a:rPr lang="en-US" dirty="0" smtClean="0"/>
              <a:t>.) is the same</a:t>
            </a:r>
          </a:p>
          <a:p>
            <a:r>
              <a:rPr lang="en-US" dirty="0" smtClean="0"/>
              <a:t> - As S increases, the benefits of aggregation is evident in results </a:t>
            </a:r>
          </a:p>
          <a:p>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49</a:t>
            </a:fld>
            <a:endParaRPr lang="en-US"/>
          </a:p>
        </p:txBody>
      </p:sp>
    </p:spTree>
    <p:extLst>
      <p:ext uri="{BB962C8B-B14F-4D97-AF65-F5344CB8AC3E}">
        <p14:creationId xmlns:p14="http://schemas.microsoft.com/office/powerpoint/2010/main" val="3372025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figures - discuss results</a:t>
            </a:r>
          </a:p>
          <a:p>
            <a:r>
              <a:rPr lang="en-US" dirty="0" smtClean="0"/>
              <a:t> - For large values of R, TCP throughput dropped. The same behavior could be replicated when generating all-to-all traffic using </a:t>
            </a:r>
            <a:r>
              <a:rPr lang="en-US" dirty="0" err="1" smtClean="0"/>
              <a:t>ttcp</a:t>
            </a:r>
            <a:r>
              <a:rPr lang="en-US" dirty="0" smtClean="0"/>
              <a:t>. Authors speculate that this is due to a combination of the small switch buffers and the </a:t>
            </a:r>
            <a:r>
              <a:rPr lang="en-US" dirty="0" err="1" smtClean="0"/>
              <a:t>the</a:t>
            </a:r>
            <a:r>
              <a:rPr lang="en-US" dirty="0" smtClean="0"/>
              <a:t> performance issues of the TCP when many flows share the same bottleneck. </a:t>
            </a:r>
          </a:p>
          <a:p>
            <a:r>
              <a:rPr lang="en-US" dirty="0" smtClean="0"/>
              <a:t> - </a:t>
            </a:r>
            <a:r>
              <a:rPr lang="en-US" dirty="0" err="1" smtClean="0"/>
              <a:t>Camdoop</a:t>
            </a:r>
            <a:r>
              <a:rPr lang="en-US" dirty="0" smtClean="0"/>
              <a:t>(no </a:t>
            </a:r>
            <a:r>
              <a:rPr lang="en-US" dirty="0" err="1" smtClean="0"/>
              <a:t>agg</a:t>
            </a:r>
            <a:r>
              <a:rPr lang="en-US" dirty="0" smtClean="0"/>
              <a:t>) achieves significantly higher performance across all values of S, both for R=1 and R=27. </a:t>
            </a:r>
          </a:p>
          <a:p>
            <a:r>
              <a:rPr lang="en-US" dirty="0" smtClean="0"/>
              <a:t> - For both, </a:t>
            </a:r>
            <a:r>
              <a:rPr lang="en-US" dirty="0" err="1" smtClean="0"/>
              <a:t>Comdoop</a:t>
            </a:r>
            <a:r>
              <a:rPr lang="en-US" dirty="0" smtClean="0"/>
              <a:t>(no </a:t>
            </a:r>
            <a:r>
              <a:rPr lang="en-US" dirty="0" err="1" smtClean="0"/>
              <a:t>agg</a:t>
            </a:r>
            <a:r>
              <a:rPr lang="en-US" dirty="0" smtClean="0"/>
              <a:t>.) and TCP </a:t>
            </a:r>
            <a:r>
              <a:rPr lang="en-US" dirty="0" err="1" smtClean="0"/>
              <a:t>Camdoop</a:t>
            </a:r>
            <a:r>
              <a:rPr lang="en-US" dirty="0" smtClean="0"/>
              <a:t> the time taken is independent of S since the size of data transferred is constant across all values of S</a:t>
            </a:r>
          </a:p>
          <a:p>
            <a:r>
              <a:rPr lang="en-US" dirty="0" smtClean="0"/>
              <a:t> - As expected, when S=1, the performance of </a:t>
            </a:r>
            <a:r>
              <a:rPr lang="en-US" dirty="0" err="1" smtClean="0"/>
              <a:t>Camdoop</a:t>
            </a:r>
            <a:r>
              <a:rPr lang="en-US" dirty="0" smtClean="0"/>
              <a:t> and </a:t>
            </a:r>
            <a:r>
              <a:rPr lang="en-US" dirty="0" err="1" smtClean="0"/>
              <a:t>Camdoop</a:t>
            </a:r>
            <a:r>
              <a:rPr lang="en-US" dirty="0" smtClean="0"/>
              <a:t>(no </a:t>
            </a:r>
            <a:r>
              <a:rPr lang="en-US" dirty="0" err="1" smtClean="0"/>
              <a:t>agg</a:t>
            </a:r>
            <a:r>
              <a:rPr lang="en-US" dirty="0" smtClean="0"/>
              <a:t>.) is the same</a:t>
            </a:r>
          </a:p>
          <a:p>
            <a:r>
              <a:rPr lang="en-US" dirty="0" smtClean="0"/>
              <a:t> - As S increases, the benefits of aggregation is evident in results </a:t>
            </a:r>
          </a:p>
          <a:p>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50</a:t>
            </a:fld>
            <a:endParaRPr lang="en-US"/>
          </a:p>
        </p:txBody>
      </p:sp>
    </p:spTree>
    <p:extLst>
      <p:ext uri="{BB962C8B-B14F-4D97-AF65-F5344CB8AC3E}">
        <p14:creationId xmlns:p14="http://schemas.microsoft.com/office/powerpoint/2010/main" val="1744615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figures - discuss results</a:t>
            </a:r>
          </a:p>
          <a:p>
            <a:r>
              <a:rPr lang="en-US" dirty="0" smtClean="0"/>
              <a:t> - For large values of R, TCP throughput dropped. The same behavior could be replicated when generating all-to-all traffic using </a:t>
            </a:r>
            <a:r>
              <a:rPr lang="en-US" dirty="0" err="1" smtClean="0"/>
              <a:t>ttcp</a:t>
            </a:r>
            <a:r>
              <a:rPr lang="en-US" dirty="0" smtClean="0"/>
              <a:t>. Authors speculate that this is due to a combination of the small switch buffers and the </a:t>
            </a:r>
            <a:r>
              <a:rPr lang="en-US" dirty="0" err="1" smtClean="0"/>
              <a:t>the</a:t>
            </a:r>
            <a:r>
              <a:rPr lang="en-US" dirty="0" smtClean="0"/>
              <a:t> performance issues of the TCP when many flows share the same bottleneck. </a:t>
            </a:r>
          </a:p>
          <a:p>
            <a:r>
              <a:rPr lang="en-US" dirty="0" smtClean="0"/>
              <a:t> - </a:t>
            </a:r>
            <a:r>
              <a:rPr lang="en-US" dirty="0" err="1" smtClean="0"/>
              <a:t>Camdoop</a:t>
            </a:r>
            <a:r>
              <a:rPr lang="en-US" dirty="0" smtClean="0"/>
              <a:t>(no </a:t>
            </a:r>
            <a:r>
              <a:rPr lang="en-US" dirty="0" err="1" smtClean="0"/>
              <a:t>agg</a:t>
            </a:r>
            <a:r>
              <a:rPr lang="en-US" dirty="0" smtClean="0"/>
              <a:t>) achieves significantly higher performance across all values of S, both for R=1 and R=27. </a:t>
            </a:r>
          </a:p>
          <a:p>
            <a:r>
              <a:rPr lang="en-US" dirty="0" smtClean="0"/>
              <a:t> - For both, </a:t>
            </a:r>
            <a:r>
              <a:rPr lang="en-US" dirty="0" err="1" smtClean="0"/>
              <a:t>Comdoop</a:t>
            </a:r>
            <a:r>
              <a:rPr lang="en-US" dirty="0" smtClean="0"/>
              <a:t>(no </a:t>
            </a:r>
            <a:r>
              <a:rPr lang="en-US" dirty="0" err="1" smtClean="0"/>
              <a:t>agg</a:t>
            </a:r>
            <a:r>
              <a:rPr lang="en-US" dirty="0" smtClean="0"/>
              <a:t>.) and TCP </a:t>
            </a:r>
            <a:r>
              <a:rPr lang="en-US" dirty="0" err="1" smtClean="0"/>
              <a:t>Camdoop</a:t>
            </a:r>
            <a:r>
              <a:rPr lang="en-US" dirty="0" smtClean="0"/>
              <a:t> the time taken is independent of S since the size of data transferred is constant across all values of S</a:t>
            </a:r>
          </a:p>
          <a:p>
            <a:r>
              <a:rPr lang="en-US" dirty="0" smtClean="0"/>
              <a:t> - As expected, when S=1, the performance of </a:t>
            </a:r>
            <a:r>
              <a:rPr lang="en-US" dirty="0" err="1" smtClean="0"/>
              <a:t>Camdoop</a:t>
            </a:r>
            <a:r>
              <a:rPr lang="en-US" dirty="0" smtClean="0"/>
              <a:t> and </a:t>
            </a:r>
            <a:r>
              <a:rPr lang="en-US" dirty="0" err="1" smtClean="0"/>
              <a:t>Camdoop</a:t>
            </a:r>
            <a:r>
              <a:rPr lang="en-US" dirty="0" smtClean="0"/>
              <a:t>(no </a:t>
            </a:r>
            <a:r>
              <a:rPr lang="en-US" dirty="0" err="1" smtClean="0"/>
              <a:t>agg</a:t>
            </a:r>
            <a:r>
              <a:rPr lang="en-US" dirty="0" smtClean="0"/>
              <a:t>.) is the same</a:t>
            </a:r>
          </a:p>
          <a:p>
            <a:r>
              <a:rPr lang="en-US" dirty="0" smtClean="0"/>
              <a:t> - As S increases, the benefits of aggregation is evident in results </a:t>
            </a:r>
          </a:p>
          <a:p>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51</a:t>
            </a:fld>
            <a:endParaRPr lang="en-US"/>
          </a:p>
        </p:txBody>
      </p:sp>
    </p:spTree>
    <p:extLst>
      <p:ext uri="{BB962C8B-B14F-4D97-AF65-F5344CB8AC3E}">
        <p14:creationId xmlns:p14="http://schemas.microsoft.com/office/powerpoint/2010/main" val="96077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3</a:t>
            </a:fld>
            <a:endParaRPr lang="en-US"/>
          </a:p>
        </p:txBody>
      </p:sp>
    </p:spTree>
    <p:extLst>
      <p:ext uri="{BB962C8B-B14F-4D97-AF65-F5344CB8AC3E}">
        <p14:creationId xmlns:p14="http://schemas.microsoft.com/office/powerpoint/2010/main" val="3932708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figures - discuss results</a:t>
            </a:r>
          </a:p>
          <a:p>
            <a:r>
              <a:rPr lang="en-US" dirty="0" smtClean="0"/>
              <a:t> - For large values of R, TCP throughput dropped. The same behavior could be replicated when generating all-to-all traffic using </a:t>
            </a:r>
            <a:r>
              <a:rPr lang="en-US" dirty="0" err="1" smtClean="0"/>
              <a:t>ttcp</a:t>
            </a:r>
            <a:r>
              <a:rPr lang="en-US" dirty="0" smtClean="0"/>
              <a:t>. Authors speculate that this is due to a combination of the small switch buffers and the </a:t>
            </a:r>
            <a:r>
              <a:rPr lang="en-US" dirty="0" err="1" smtClean="0"/>
              <a:t>the</a:t>
            </a:r>
            <a:r>
              <a:rPr lang="en-US" dirty="0" smtClean="0"/>
              <a:t> performance issues of the TCP when many flows share the same bottleneck. </a:t>
            </a:r>
          </a:p>
          <a:p>
            <a:r>
              <a:rPr lang="en-US" dirty="0" smtClean="0"/>
              <a:t> - </a:t>
            </a:r>
            <a:r>
              <a:rPr lang="en-US" dirty="0" err="1" smtClean="0"/>
              <a:t>Camdoop</a:t>
            </a:r>
            <a:r>
              <a:rPr lang="en-US" dirty="0" smtClean="0"/>
              <a:t>(no </a:t>
            </a:r>
            <a:r>
              <a:rPr lang="en-US" dirty="0" err="1" smtClean="0"/>
              <a:t>agg</a:t>
            </a:r>
            <a:r>
              <a:rPr lang="en-US" dirty="0" smtClean="0"/>
              <a:t>) achieves significantly higher performance across all values of S, both for R=1 and R=27. </a:t>
            </a:r>
          </a:p>
          <a:p>
            <a:r>
              <a:rPr lang="en-US" dirty="0" smtClean="0"/>
              <a:t> - For both, </a:t>
            </a:r>
            <a:r>
              <a:rPr lang="en-US" dirty="0" err="1" smtClean="0"/>
              <a:t>Comdoop</a:t>
            </a:r>
            <a:r>
              <a:rPr lang="en-US" dirty="0" smtClean="0"/>
              <a:t>(no </a:t>
            </a:r>
            <a:r>
              <a:rPr lang="en-US" dirty="0" err="1" smtClean="0"/>
              <a:t>agg</a:t>
            </a:r>
            <a:r>
              <a:rPr lang="en-US" dirty="0" smtClean="0"/>
              <a:t>.) and TCP </a:t>
            </a:r>
            <a:r>
              <a:rPr lang="en-US" dirty="0" err="1" smtClean="0"/>
              <a:t>Camdoop</a:t>
            </a:r>
            <a:r>
              <a:rPr lang="en-US" dirty="0" smtClean="0"/>
              <a:t> the time taken is independent of S since the size of data transferred is constant across all values of S</a:t>
            </a:r>
          </a:p>
          <a:p>
            <a:r>
              <a:rPr lang="en-US" dirty="0" smtClean="0"/>
              <a:t> - As expected, when S=1, the performance of </a:t>
            </a:r>
            <a:r>
              <a:rPr lang="en-US" dirty="0" err="1" smtClean="0"/>
              <a:t>Camdoop</a:t>
            </a:r>
            <a:r>
              <a:rPr lang="en-US" dirty="0" smtClean="0"/>
              <a:t> and </a:t>
            </a:r>
            <a:r>
              <a:rPr lang="en-US" dirty="0" err="1" smtClean="0"/>
              <a:t>Camdoop</a:t>
            </a:r>
            <a:r>
              <a:rPr lang="en-US" dirty="0" smtClean="0"/>
              <a:t>(no </a:t>
            </a:r>
            <a:r>
              <a:rPr lang="en-US" dirty="0" err="1" smtClean="0"/>
              <a:t>agg</a:t>
            </a:r>
            <a:r>
              <a:rPr lang="en-US" dirty="0" smtClean="0"/>
              <a:t>.) is the same</a:t>
            </a:r>
          </a:p>
          <a:p>
            <a:r>
              <a:rPr lang="en-US" dirty="0" smtClean="0"/>
              <a:t> - As S increases, the benefits of aggregation is evident in results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52</a:t>
            </a:fld>
            <a:endParaRPr lang="en-US"/>
          </a:p>
        </p:txBody>
      </p:sp>
    </p:spTree>
    <p:extLst>
      <p:ext uri="{BB962C8B-B14F-4D97-AF65-F5344CB8AC3E}">
        <p14:creationId xmlns:p14="http://schemas.microsoft.com/office/powerpoint/2010/main" val="1594304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figures - discuss results</a:t>
            </a:r>
          </a:p>
          <a:p>
            <a:r>
              <a:rPr lang="en-US" dirty="0" smtClean="0"/>
              <a:t> - For large values of R, TCP throughput dropped. The same behavior could be replicated when generating all-to-all traffic using </a:t>
            </a:r>
            <a:r>
              <a:rPr lang="en-US" dirty="0" err="1" smtClean="0"/>
              <a:t>ttcp</a:t>
            </a:r>
            <a:r>
              <a:rPr lang="en-US" dirty="0" smtClean="0"/>
              <a:t>. Authors speculate that this is due to a combination of the small switch buffers and the </a:t>
            </a:r>
            <a:r>
              <a:rPr lang="en-US" dirty="0" err="1" smtClean="0"/>
              <a:t>the</a:t>
            </a:r>
            <a:r>
              <a:rPr lang="en-US" dirty="0" smtClean="0"/>
              <a:t> performance issues of the TCP when many flows share the same bottleneck. </a:t>
            </a:r>
          </a:p>
          <a:p>
            <a:r>
              <a:rPr lang="en-US" dirty="0" smtClean="0"/>
              <a:t> - </a:t>
            </a:r>
            <a:r>
              <a:rPr lang="en-US" dirty="0" err="1" smtClean="0"/>
              <a:t>Camdoop</a:t>
            </a:r>
            <a:r>
              <a:rPr lang="en-US" dirty="0" smtClean="0"/>
              <a:t>(no </a:t>
            </a:r>
            <a:r>
              <a:rPr lang="en-US" dirty="0" err="1" smtClean="0"/>
              <a:t>agg</a:t>
            </a:r>
            <a:r>
              <a:rPr lang="en-US" dirty="0" smtClean="0"/>
              <a:t>) achieves significantly higher performance across all values of S, both for R=1 and R=27. </a:t>
            </a:r>
          </a:p>
          <a:p>
            <a:r>
              <a:rPr lang="en-US" dirty="0" smtClean="0"/>
              <a:t> - For both, </a:t>
            </a:r>
            <a:r>
              <a:rPr lang="en-US" dirty="0" err="1" smtClean="0"/>
              <a:t>Comdoop</a:t>
            </a:r>
            <a:r>
              <a:rPr lang="en-US" dirty="0" smtClean="0"/>
              <a:t>(no </a:t>
            </a:r>
            <a:r>
              <a:rPr lang="en-US" dirty="0" err="1" smtClean="0"/>
              <a:t>agg</a:t>
            </a:r>
            <a:r>
              <a:rPr lang="en-US" dirty="0" smtClean="0"/>
              <a:t>.) and TCP </a:t>
            </a:r>
            <a:r>
              <a:rPr lang="en-US" dirty="0" err="1" smtClean="0"/>
              <a:t>Camdoop</a:t>
            </a:r>
            <a:r>
              <a:rPr lang="en-US" dirty="0" smtClean="0"/>
              <a:t> the time taken is independent of S since the size of data transferred is constant across all values of S</a:t>
            </a:r>
          </a:p>
          <a:p>
            <a:r>
              <a:rPr lang="en-US" dirty="0" smtClean="0"/>
              <a:t> - As expected, when S=1, the performance of </a:t>
            </a:r>
            <a:r>
              <a:rPr lang="en-US" dirty="0" err="1" smtClean="0"/>
              <a:t>Camdoop</a:t>
            </a:r>
            <a:r>
              <a:rPr lang="en-US" dirty="0" smtClean="0"/>
              <a:t> and </a:t>
            </a:r>
            <a:r>
              <a:rPr lang="en-US" dirty="0" err="1" smtClean="0"/>
              <a:t>Camdoop</a:t>
            </a:r>
            <a:r>
              <a:rPr lang="en-US" dirty="0" smtClean="0"/>
              <a:t>(no </a:t>
            </a:r>
            <a:r>
              <a:rPr lang="en-US" dirty="0" err="1" smtClean="0"/>
              <a:t>agg</a:t>
            </a:r>
            <a:r>
              <a:rPr lang="en-US" dirty="0" smtClean="0"/>
              <a:t>.) is the same</a:t>
            </a:r>
          </a:p>
          <a:p>
            <a:r>
              <a:rPr lang="en-US" dirty="0" smtClean="0"/>
              <a:t> - As S increases, the benefits of aggregation is evident in results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53</a:t>
            </a:fld>
            <a:endParaRPr lang="en-US"/>
          </a:p>
        </p:txBody>
      </p:sp>
    </p:spTree>
    <p:extLst>
      <p:ext uri="{BB962C8B-B14F-4D97-AF65-F5344CB8AC3E}">
        <p14:creationId xmlns:p14="http://schemas.microsoft.com/office/powerpoint/2010/main" val="102086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figures - discuss results</a:t>
            </a:r>
          </a:p>
          <a:p>
            <a:r>
              <a:rPr lang="en-US" dirty="0" smtClean="0"/>
              <a:t> - For large values of R, TCP throughput dropped. The same behavior could be replicated when generating all-to-all traffic using </a:t>
            </a:r>
            <a:r>
              <a:rPr lang="en-US" dirty="0" err="1" smtClean="0"/>
              <a:t>ttcp</a:t>
            </a:r>
            <a:r>
              <a:rPr lang="en-US" dirty="0" smtClean="0"/>
              <a:t>. Authors speculate that this is due to a combination of the small switch buffers and the </a:t>
            </a:r>
            <a:r>
              <a:rPr lang="en-US" dirty="0" err="1" smtClean="0"/>
              <a:t>the</a:t>
            </a:r>
            <a:r>
              <a:rPr lang="en-US" dirty="0" smtClean="0"/>
              <a:t> performance issues of the TCP when many flows share the same bottleneck. </a:t>
            </a:r>
          </a:p>
          <a:p>
            <a:r>
              <a:rPr lang="en-US" dirty="0" smtClean="0"/>
              <a:t> - </a:t>
            </a:r>
            <a:r>
              <a:rPr lang="en-US" dirty="0" err="1" smtClean="0"/>
              <a:t>Camdoop</a:t>
            </a:r>
            <a:r>
              <a:rPr lang="en-US" dirty="0" smtClean="0"/>
              <a:t>(no </a:t>
            </a:r>
            <a:r>
              <a:rPr lang="en-US" dirty="0" err="1" smtClean="0"/>
              <a:t>agg</a:t>
            </a:r>
            <a:r>
              <a:rPr lang="en-US" dirty="0" smtClean="0"/>
              <a:t>) achieves significantly higher performance across all values of S, both for R=1 and R=27. </a:t>
            </a:r>
          </a:p>
          <a:p>
            <a:r>
              <a:rPr lang="en-US" dirty="0" smtClean="0"/>
              <a:t> - For both, </a:t>
            </a:r>
            <a:r>
              <a:rPr lang="en-US" dirty="0" err="1" smtClean="0"/>
              <a:t>Comdoop</a:t>
            </a:r>
            <a:r>
              <a:rPr lang="en-US" dirty="0" smtClean="0"/>
              <a:t>(no </a:t>
            </a:r>
            <a:r>
              <a:rPr lang="en-US" dirty="0" err="1" smtClean="0"/>
              <a:t>agg</a:t>
            </a:r>
            <a:r>
              <a:rPr lang="en-US" dirty="0" smtClean="0"/>
              <a:t>.) and TCP </a:t>
            </a:r>
            <a:r>
              <a:rPr lang="en-US" dirty="0" err="1" smtClean="0"/>
              <a:t>Camdoop</a:t>
            </a:r>
            <a:r>
              <a:rPr lang="en-US" dirty="0" smtClean="0"/>
              <a:t> the time taken is independent of S since the size of data transferred is constant across all values of S</a:t>
            </a:r>
          </a:p>
          <a:p>
            <a:r>
              <a:rPr lang="en-US" dirty="0" smtClean="0"/>
              <a:t> - As expected, when S=1, the performance of </a:t>
            </a:r>
            <a:r>
              <a:rPr lang="en-US" dirty="0" err="1" smtClean="0"/>
              <a:t>Camdoop</a:t>
            </a:r>
            <a:r>
              <a:rPr lang="en-US" dirty="0" smtClean="0"/>
              <a:t> and </a:t>
            </a:r>
            <a:r>
              <a:rPr lang="en-US" dirty="0" err="1" smtClean="0"/>
              <a:t>Camdoop</a:t>
            </a:r>
            <a:r>
              <a:rPr lang="en-US" dirty="0" smtClean="0"/>
              <a:t>(no </a:t>
            </a:r>
            <a:r>
              <a:rPr lang="en-US" dirty="0" err="1" smtClean="0"/>
              <a:t>agg</a:t>
            </a:r>
            <a:r>
              <a:rPr lang="en-US" dirty="0" smtClean="0"/>
              <a:t>.) is the same</a:t>
            </a:r>
          </a:p>
          <a:p>
            <a:r>
              <a:rPr lang="en-US" dirty="0" smtClean="0"/>
              <a:t> - As S increases, the benefits of aggregation is evident in results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54</a:t>
            </a:fld>
            <a:endParaRPr lang="en-US"/>
          </a:p>
        </p:txBody>
      </p:sp>
    </p:spTree>
    <p:extLst>
      <p:ext uri="{BB962C8B-B14F-4D97-AF65-F5344CB8AC3E}">
        <p14:creationId xmlns:p14="http://schemas.microsoft.com/office/powerpoint/2010/main" val="4109877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When S=0,  performance of </a:t>
            </a:r>
            <a:r>
              <a:rPr lang="en-US" dirty="0" err="1" smtClean="0"/>
              <a:t>Camdoop</a:t>
            </a:r>
            <a:r>
              <a:rPr lang="en-US" dirty="0" smtClean="0"/>
              <a:t> (no </a:t>
            </a:r>
            <a:r>
              <a:rPr lang="en-US" dirty="0" err="1" smtClean="0"/>
              <a:t>agg</a:t>
            </a:r>
            <a:r>
              <a:rPr lang="en-US" dirty="0" smtClean="0"/>
              <a:t>) and TCP </a:t>
            </a:r>
            <a:r>
              <a:rPr lang="en-US" dirty="0" err="1" smtClean="0"/>
              <a:t>Camdoop</a:t>
            </a:r>
            <a:r>
              <a:rPr lang="en-US" dirty="0" smtClean="0"/>
              <a:t> is generally unaffected by the value of S while </a:t>
            </a:r>
            <a:r>
              <a:rPr lang="en-US" dirty="0" err="1" smtClean="0"/>
              <a:t>Camdoop</a:t>
            </a:r>
            <a:r>
              <a:rPr lang="en-US" dirty="0" smtClean="0"/>
              <a:t> significantly improves performance when S=0</a:t>
            </a:r>
          </a:p>
          <a:p>
            <a:r>
              <a:rPr lang="en-US" dirty="0" smtClean="0"/>
              <a:t> - Another interesting observation is that shuffle and reduce time is largely independent of R</a:t>
            </a:r>
          </a:p>
          <a:p>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55</a:t>
            </a:fld>
            <a:endParaRPr lang="en-US"/>
          </a:p>
        </p:txBody>
      </p:sp>
    </p:spTree>
    <p:extLst>
      <p:ext uri="{BB962C8B-B14F-4D97-AF65-F5344CB8AC3E}">
        <p14:creationId xmlns:p14="http://schemas.microsoft.com/office/powerpoint/2010/main" val="3355264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When S=0,  performance of </a:t>
            </a:r>
            <a:r>
              <a:rPr lang="en-US" dirty="0" err="1" smtClean="0"/>
              <a:t>Camdoop</a:t>
            </a:r>
            <a:r>
              <a:rPr lang="en-US" dirty="0" smtClean="0"/>
              <a:t> (no </a:t>
            </a:r>
            <a:r>
              <a:rPr lang="en-US" dirty="0" err="1" smtClean="0"/>
              <a:t>agg</a:t>
            </a:r>
            <a:r>
              <a:rPr lang="en-US" dirty="0" smtClean="0"/>
              <a:t>) and TCP </a:t>
            </a:r>
            <a:r>
              <a:rPr lang="en-US" dirty="0" err="1" smtClean="0"/>
              <a:t>Camdoop</a:t>
            </a:r>
            <a:r>
              <a:rPr lang="en-US" dirty="0" smtClean="0"/>
              <a:t> is generally unaffected by the value of S while </a:t>
            </a:r>
            <a:r>
              <a:rPr lang="en-US" dirty="0" err="1" smtClean="0"/>
              <a:t>Camdoop</a:t>
            </a:r>
            <a:r>
              <a:rPr lang="en-US" dirty="0" smtClean="0"/>
              <a:t> significantly improves performance when S=0</a:t>
            </a:r>
          </a:p>
          <a:p>
            <a:r>
              <a:rPr lang="en-US" dirty="0" smtClean="0"/>
              <a:t> - Another interesting observation is that shuffle and reduce time is largely independent of R. This is because, regardless the value</a:t>
            </a:r>
          </a:p>
          <a:p>
            <a:r>
              <a:rPr lang="en-US" dirty="0" smtClean="0"/>
              <a:t>of R, all servers participate in aggregation and the load</a:t>
            </a:r>
          </a:p>
          <a:p>
            <a:r>
              <a:rPr lang="en-US" dirty="0" smtClean="0"/>
              <a:t>is evenly distributed. This can be observed by looking at</a:t>
            </a:r>
          </a:p>
          <a:p>
            <a:r>
              <a:rPr lang="en-US" dirty="0" smtClean="0"/>
              <a:t>the distribution of bytes aggregated by each server.  For</a:t>
            </a:r>
          </a:p>
          <a:p>
            <a:r>
              <a:rPr lang="en-US" dirty="0" smtClean="0"/>
              <a:t>instance, when R=1, the minimum and maximum values</a:t>
            </a:r>
          </a:p>
          <a:p>
            <a:r>
              <a:rPr lang="en-US" dirty="0" smtClean="0"/>
              <a:t>of the distribution are within the 1% of the median value.</a:t>
            </a:r>
          </a:p>
          <a:p>
            <a:r>
              <a:rPr lang="en-US" dirty="0" smtClean="0"/>
              <a:t>This means that the shufﬂe and reduce time becomes a</a:t>
            </a:r>
          </a:p>
          <a:p>
            <a:r>
              <a:rPr lang="en-US" dirty="0" smtClean="0"/>
              <a:t>function of the output data size rather than the value of R.</a:t>
            </a:r>
          </a:p>
          <a:p>
            <a:r>
              <a:rPr lang="en-US" dirty="0" smtClean="0"/>
              <a:t>R just speciﬁes the number of servers that store the ﬁnal</a:t>
            </a:r>
          </a:p>
          <a:p>
            <a:r>
              <a:rPr lang="en-US" dirty="0" smtClean="0"/>
              <a:t>output. This is signiﬁcant because it allows us to generate</a:t>
            </a:r>
          </a:p>
          <a:p>
            <a:r>
              <a:rPr lang="en-US" dirty="0" smtClean="0"/>
              <a:t>only few output ﬁles (possibly just one) while still </a:t>
            </a:r>
            <a:r>
              <a:rPr lang="en-US" dirty="0" err="1" smtClean="0"/>
              <a:t>utiliz</a:t>
            </a:r>
            <a:r>
              <a:rPr lang="en-US" dirty="0" smtClean="0"/>
              <a:t>-</a:t>
            </a:r>
          </a:p>
          <a:p>
            <a:r>
              <a:rPr lang="en-US" dirty="0" err="1" smtClean="0"/>
              <a:t>ing</a:t>
            </a:r>
            <a:r>
              <a:rPr lang="en-US" dirty="0" smtClean="0"/>
              <a:t> all resources in the cluster. This property is important</a:t>
            </a:r>
          </a:p>
          <a:p>
            <a:r>
              <a:rPr lang="en-US" dirty="0" smtClean="0"/>
              <a:t>for multi-stage jobs and real time user queries.</a:t>
            </a:r>
          </a:p>
          <a:p>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56</a:t>
            </a:fld>
            <a:endParaRPr lang="en-US"/>
          </a:p>
        </p:txBody>
      </p:sp>
    </p:spTree>
    <p:extLst>
      <p:ext uri="{BB962C8B-B14F-4D97-AF65-F5344CB8AC3E}">
        <p14:creationId xmlns:p14="http://schemas.microsoft.com/office/powerpoint/2010/main" val="3575163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why in Figure 7(b) the shufﬂe and reduce</a:t>
            </a:r>
          </a:p>
          <a:p>
            <a:r>
              <a:rPr lang="en-US" dirty="0" smtClean="0"/>
              <a:t>time of </a:t>
            </a:r>
            <a:r>
              <a:rPr lang="en-US" dirty="0" err="1" smtClean="0"/>
              <a:t>Camdoop</a:t>
            </a:r>
            <a:r>
              <a:rPr lang="en-US" dirty="0" smtClean="0"/>
              <a:t> in the </a:t>
            </a:r>
            <a:r>
              <a:rPr lang="en-US" dirty="0" err="1" smtClean="0"/>
              <a:t>testbed</a:t>
            </a:r>
            <a:r>
              <a:rPr lang="en-US" dirty="0" smtClean="0"/>
              <a:t> with R=1 is higher than</a:t>
            </a:r>
          </a:p>
          <a:p>
            <a:r>
              <a:rPr lang="en-US" dirty="0" smtClean="0"/>
              <a:t>for R &gt;1 is because the performance is bottlenecked by</a:t>
            </a:r>
          </a:p>
          <a:p>
            <a:r>
              <a:rPr lang="en-US" dirty="0" smtClean="0"/>
              <a:t>the computation rate of the reduce task. When R is higher,</a:t>
            </a:r>
          </a:p>
          <a:p>
            <a:r>
              <a:rPr lang="en-US" dirty="0" smtClean="0"/>
              <a:t>the size of the data aggregated by each reduce task is lower</a:t>
            </a:r>
          </a:p>
          <a:p>
            <a:r>
              <a:rPr lang="en-US" dirty="0" smtClean="0"/>
              <a:t>and, hence, the reduce task is not the bottleneck anymore.</a:t>
            </a:r>
          </a:p>
          <a:p>
            <a:r>
              <a:rPr lang="en-US" dirty="0" smtClean="0"/>
              <a:t>This effect is not visible in the simulation results because</a:t>
            </a:r>
          </a:p>
          <a:p>
            <a:r>
              <a:rPr lang="en-US" dirty="0" smtClean="0"/>
              <a:t>the simulator does not model computation time.</a:t>
            </a:r>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57</a:t>
            </a:fld>
            <a:endParaRPr lang="en-US"/>
          </a:p>
        </p:txBody>
      </p:sp>
    </p:spTree>
    <p:extLst>
      <p:ext uri="{BB962C8B-B14F-4D97-AF65-F5344CB8AC3E}">
        <p14:creationId xmlns:p14="http://schemas.microsoft.com/office/powerpoint/2010/main" val="2508150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When S=1, the performance of </a:t>
            </a:r>
            <a:r>
              <a:rPr lang="en-US" dirty="0" err="1" smtClean="0"/>
              <a:t>Camdoo</a:t>
            </a:r>
            <a:r>
              <a:rPr lang="en-US" dirty="0" smtClean="0"/>
              <a:t> and </a:t>
            </a:r>
            <a:r>
              <a:rPr lang="en-US" dirty="0" err="1" smtClean="0"/>
              <a:t>Camdoop</a:t>
            </a:r>
            <a:r>
              <a:rPr lang="en-US" dirty="0" smtClean="0"/>
              <a:t> (no </a:t>
            </a:r>
            <a:r>
              <a:rPr lang="en-US" dirty="0" err="1" smtClean="0"/>
              <a:t>agg</a:t>
            </a:r>
            <a:r>
              <a:rPr lang="en-US" dirty="0" smtClean="0"/>
              <a:t>.) is the same. They both benefit from high value of R because the size of data received and processed by each reduce task decreases</a:t>
            </a:r>
          </a:p>
          <a:p>
            <a:r>
              <a:rPr lang="en-US" dirty="0" smtClean="0"/>
              <a:t> - They also outperform TCP </a:t>
            </a:r>
            <a:r>
              <a:rPr lang="en-US" dirty="0" err="1" smtClean="0"/>
              <a:t>Camdoop</a:t>
            </a:r>
            <a:r>
              <a:rPr lang="en-US" dirty="0" smtClean="0"/>
              <a:t> across all values of R due to higher bandwidth provided by </a:t>
            </a:r>
            <a:r>
              <a:rPr lang="en-US" dirty="0" err="1" smtClean="0"/>
              <a:t>CamCube</a:t>
            </a:r>
            <a:r>
              <a:rPr lang="en-US" dirty="0" smtClean="0"/>
              <a:t> the custom network protocols used. </a:t>
            </a:r>
          </a:p>
          <a:p>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59</a:t>
            </a:fld>
            <a:endParaRPr lang="en-US"/>
          </a:p>
        </p:txBody>
      </p:sp>
    </p:spTree>
    <p:extLst>
      <p:ext uri="{BB962C8B-B14F-4D97-AF65-F5344CB8AC3E}">
        <p14:creationId xmlns:p14="http://schemas.microsoft.com/office/powerpoint/2010/main" val="42581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When S=1, the performance of </a:t>
            </a:r>
            <a:r>
              <a:rPr lang="en-US" dirty="0" err="1" smtClean="0"/>
              <a:t>Camdoo</a:t>
            </a:r>
            <a:r>
              <a:rPr lang="en-US" dirty="0" smtClean="0"/>
              <a:t> and </a:t>
            </a:r>
            <a:r>
              <a:rPr lang="en-US" dirty="0" err="1" smtClean="0"/>
              <a:t>Camdoop</a:t>
            </a:r>
            <a:r>
              <a:rPr lang="en-US" dirty="0" smtClean="0"/>
              <a:t> (no </a:t>
            </a:r>
            <a:r>
              <a:rPr lang="en-US" dirty="0" err="1" smtClean="0"/>
              <a:t>agg</a:t>
            </a:r>
            <a:r>
              <a:rPr lang="en-US" dirty="0" smtClean="0"/>
              <a:t>.) is the same. They both benefit from high value of R because the size of data received and processed by each reduce task decreases</a:t>
            </a:r>
          </a:p>
          <a:p>
            <a:r>
              <a:rPr lang="en-US" dirty="0" smtClean="0"/>
              <a:t> - They also outperform TCP </a:t>
            </a:r>
            <a:r>
              <a:rPr lang="en-US" dirty="0" err="1" smtClean="0"/>
              <a:t>Camdoop</a:t>
            </a:r>
            <a:r>
              <a:rPr lang="en-US" dirty="0" smtClean="0"/>
              <a:t> across all values of R due to higher bandwidth provided by </a:t>
            </a:r>
            <a:r>
              <a:rPr lang="en-US" dirty="0" err="1" smtClean="0"/>
              <a:t>CamCube</a:t>
            </a:r>
            <a:r>
              <a:rPr lang="en-US" dirty="0" smtClean="0"/>
              <a:t> the custom network protocols used. </a:t>
            </a:r>
          </a:p>
          <a:p>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60</a:t>
            </a:fld>
            <a:endParaRPr lang="en-US"/>
          </a:p>
        </p:txBody>
      </p:sp>
    </p:spTree>
    <p:extLst>
      <p:ext uri="{BB962C8B-B14F-4D97-AF65-F5344CB8AC3E}">
        <p14:creationId xmlns:p14="http://schemas.microsoft.com/office/powerpoint/2010/main" val="145083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it is shown that at scale performing rack-level aggregation has a small impact on performance</a:t>
            </a:r>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12</a:t>
            </a:fld>
            <a:endParaRPr lang="en-US"/>
          </a:p>
        </p:txBody>
      </p:sp>
    </p:spTree>
    <p:extLst>
      <p:ext uri="{BB962C8B-B14F-4D97-AF65-F5344CB8AC3E}">
        <p14:creationId xmlns:p14="http://schemas.microsoft.com/office/powerpoint/2010/main" val="1188966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Pointer to nodes</a:t>
            </a:r>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20</a:t>
            </a:fld>
            <a:endParaRPr lang="en-US"/>
          </a:p>
        </p:txBody>
      </p:sp>
    </p:spTree>
    <p:extLst>
      <p:ext uri="{BB962C8B-B14F-4D97-AF65-F5344CB8AC3E}">
        <p14:creationId xmlns:p14="http://schemas.microsoft.com/office/powerpoint/2010/main" val="186283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Pointer to nodes</a:t>
            </a:r>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21</a:t>
            </a:fld>
            <a:endParaRPr lang="en-US"/>
          </a:p>
        </p:txBody>
      </p:sp>
    </p:spTree>
    <p:extLst>
      <p:ext uri="{BB962C8B-B14F-4D97-AF65-F5344CB8AC3E}">
        <p14:creationId xmlns:p14="http://schemas.microsoft.com/office/powerpoint/2010/main" val="62967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caveats - experiments used jumbo Ethernet frames of 9014 bytes. Authors claim that they analyzed the performance of switch using jumbo frames and performance was worse than 1514 byte Ethernet frames. So switch based experiments use 1514 byte Ethernet frames</a:t>
            </a:r>
          </a:p>
          <a:p>
            <a:r>
              <a:rPr lang="en-US" dirty="0" smtClean="0"/>
              <a:t> Intel X25-E 32 GB Solid State Drive (SSD) - Originally the disk was standard SATA disk but disk IO was becoming bottleneck and hence replaced</a:t>
            </a:r>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35</a:t>
            </a:fld>
            <a:endParaRPr lang="en-US"/>
          </a:p>
        </p:txBody>
      </p:sp>
    </p:spTree>
    <p:extLst>
      <p:ext uri="{BB962C8B-B14F-4D97-AF65-F5344CB8AC3E}">
        <p14:creationId xmlns:p14="http://schemas.microsoft.com/office/powerpoint/2010/main" val="3520407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Camdoop</a:t>
            </a:r>
            <a:r>
              <a:rPr lang="en-US" dirty="0" smtClean="0"/>
              <a:t> differs from existing solutions in two ways </a:t>
            </a:r>
          </a:p>
          <a:p>
            <a:r>
              <a:rPr lang="en-US" dirty="0" smtClean="0"/>
              <a:t> - it uses the </a:t>
            </a:r>
            <a:r>
              <a:rPr lang="en-US" dirty="0" err="1" smtClean="0"/>
              <a:t>CamCube</a:t>
            </a:r>
            <a:r>
              <a:rPr lang="en-US" dirty="0" smtClean="0"/>
              <a:t> direct connect topology running an application specific routing and transport protocol</a:t>
            </a:r>
          </a:p>
          <a:p>
            <a:r>
              <a:rPr lang="en-US" dirty="0" smtClean="0"/>
              <a:t> - It exploits on-path aggregation to distribute the aggregation load and to reduce the traffic</a:t>
            </a:r>
          </a:p>
          <a:p>
            <a:r>
              <a:rPr lang="en-US" dirty="0" smtClean="0"/>
              <a:t>To quantify benefits of both these things separately, Two separate baselines are used. </a:t>
            </a:r>
          </a:p>
          <a:p>
            <a:r>
              <a:rPr lang="en-US" dirty="0" smtClean="0"/>
              <a:t>TCP </a:t>
            </a:r>
            <a:r>
              <a:rPr lang="en-US" dirty="0" err="1" smtClean="0"/>
              <a:t>Camdoop</a:t>
            </a:r>
            <a:r>
              <a:rPr lang="en-US" dirty="0" smtClean="0"/>
              <a:t> - Transfers packets over a switch using TCP/IP</a:t>
            </a:r>
          </a:p>
          <a:p>
            <a:r>
              <a:rPr lang="en-US" dirty="0" err="1" smtClean="0"/>
              <a:t>Camdoop</a:t>
            </a:r>
            <a:r>
              <a:rPr lang="en-US" dirty="0" smtClean="0"/>
              <a:t>(no </a:t>
            </a:r>
            <a:r>
              <a:rPr lang="en-US" dirty="0" err="1" smtClean="0"/>
              <a:t>agg</a:t>
            </a:r>
            <a:r>
              <a:rPr lang="en-US" dirty="0" smtClean="0"/>
              <a:t>) -  runs on top of </a:t>
            </a:r>
            <a:r>
              <a:rPr lang="en-US" dirty="0" err="1" smtClean="0"/>
              <a:t>CamCube</a:t>
            </a:r>
            <a:r>
              <a:rPr lang="en-US" dirty="0" smtClean="0"/>
              <a:t> and uses </a:t>
            </a:r>
            <a:r>
              <a:rPr lang="en-US" dirty="0" err="1" smtClean="0"/>
              <a:t>CamCube</a:t>
            </a:r>
            <a:r>
              <a:rPr lang="en-US" dirty="0" smtClean="0"/>
              <a:t> network stack. Performs no aggregation</a:t>
            </a:r>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36</a:t>
            </a:fld>
            <a:endParaRPr lang="en-US"/>
          </a:p>
        </p:txBody>
      </p:sp>
    </p:spTree>
    <p:extLst>
      <p:ext uri="{BB962C8B-B14F-4D97-AF65-F5344CB8AC3E}">
        <p14:creationId xmlns:p14="http://schemas.microsoft.com/office/powerpoint/2010/main" val="53256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Discuss Results </a:t>
            </a:r>
          </a:p>
          <a:p>
            <a:r>
              <a:rPr lang="en-US" dirty="0" smtClean="0"/>
              <a:t>  - All </a:t>
            </a:r>
            <a:r>
              <a:rPr lang="en-US" dirty="0" err="1" smtClean="0"/>
              <a:t>Camdoop</a:t>
            </a:r>
            <a:r>
              <a:rPr lang="en-US" dirty="0" smtClean="0"/>
              <a:t> versions outperform Hadoop and Dryad</a:t>
            </a:r>
          </a:p>
          <a:p>
            <a:r>
              <a:rPr lang="en-US" dirty="0" smtClean="0"/>
              <a:t> -  For TCP </a:t>
            </a:r>
            <a:r>
              <a:rPr lang="en-US" dirty="0" err="1" smtClean="0"/>
              <a:t>Camdoop</a:t>
            </a:r>
            <a:r>
              <a:rPr lang="en-US" dirty="0" smtClean="0"/>
              <a:t> the 1 </a:t>
            </a:r>
            <a:r>
              <a:rPr lang="en-US" dirty="0" err="1" smtClean="0"/>
              <a:t>Gbps</a:t>
            </a:r>
            <a:r>
              <a:rPr lang="en-US" dirty="0" smtClean="0"/>
              <a:t> link to the</a:t>
            </a:r>
          </a:p>
          <a:p>
            <a:r>
              <a:rPr lang="en-US" dirty="0" smtClean="0"/>
              <a:t>switch for the server running the reduce task is the bottle-</a:t>
            </a:r>
          </a:p>
          <a:p>
            <a:r>
              <a:rPr lang="en-US" dirty="0" smtClean="0"/>
              <a:t>neck and limits performance.  When running with R=27,</a:t>
            </a:r>
          </a:p>
          <a:p>
            <a:r>
              <a:rPr lang="en-US" dirty="0" smtClean="0"/>
              <a:t>the TCP </a:t>
            </a:r>
            <a:r>
              <a:rPr lang="en-US" dirty="0" err="1" smtClean="0"/>
              <a:t>Camdoop</a:t>
            </a:r>
            <a:r>
              <a:rPr lang="en-US" dirty="0" smtClean="0"/>
              <a:t> version does not fully exploit the server</a:t>
            </a:r>
          </a:p>
          <a:p>
            <a:r>
              <a:rPr lang="en-US" dirty="0" smtClean="0"/>
              <a:t>bandwidth due to the overhead of managing multiple con-</a:t>
            </a:r>
          </a:p>
          <a:p>
            <a:r>
              <a:rPr lang="en-US" dirty="0" smtClean="0"/>
              <a:t>current TCP ﬂows. </a:t>
            </a:r>
          </a:p>
          <a:p>
            <a:r>
              <a:rPr lang="en-US" dirty="0" smtClean="0"/>
              <a:t> - The versions running on </a:t>
            </a:r>
            <a:r>
              <a:rPr lang="en-US" dirty="0" err="1" smtClean="0"/>
              <a:t>CamCube</a:t>
            </a:r>
            <a:r>
              <a:rPr lang="en-US" dirty="0" smtClean="0"/>
              <a:t> are able to</a:t>
            </a:r>
          </a:p>
          <a:p>
            <a:r>
              <a:rPr lang="en-US" dirty="0" smtClean="0"/>
              <a:t>exploit the higher bandwidth available, and therefore per-</a:t>
            </a:r>
          </a:p>
          <a:p>
            <a:r>
              <a:rPr lang="en-US" dirty="0" smtClean="0"/>
              <a:t>form better than TCP </a:t>
            </a:r>
            <a:r>
              <a:rPr lang="en-US" dirty="0" err="1" smtClean="0"/>
              <a:t>Camdoop</a:t>
            </a:r>
            <a:r>
              <a:rPr lang="en-US" dirty="0" smtClean="0"/>
              <a:t> but are constrained by the</a:t>
            </a:r>
          </a:p>
          <a:p>
            <a:r>
              <a:rPr lang="en-US" dirty="0" smtClean="0"/>
              <a:t>SSD disk bandwidth</a:t>
            </a:r>
          </a:p>
          <a:p>
            <a:r>
              <a:rPr lang="en-US" dirty="0" smtClean="0"/>
              <a:t>  - Gains attributed to design choices in </a:t>
            </a:r>
            <a:r>
              <a:rPr lang="en-US" dirty="0" err="1" smtClean="0"/>
              <a:t>Camdoop</a:t>
            </a:r>
            <a:r>
              <a:rPr lang="en-US" dirty="0" smtClean="0"/>
              <a:t>, most prominently the ability of overlapping the shuffle and reduce phase which also reduce the disk IO</a:t>
            </a:r>
          </a:p>
          <a:p>
            <a:r>
              <a:rPr lang="en-US" dirty="0" smtClean="0"/>
              <a:t>  - Several fine tunings done in </a:t>
            </a:r>
            <a:r>
              <a:rPr lang="en-US" dirty="0" err="1" smtClean="0"/>
              <a:t>Camdoop</a:t>
            </a:r>
            <a:endParaRPr lang="en-US" dirty="0" smtClean="0"/>
          </a:p>
          <a:p>
            <a:r>
              <a:rPr lang="en-US" dirty="0" smtClean="0"/>
              <a:t>  - Hadoop and Dryad used with default configurations (with no tuning)</a:t>
            </a:r>
          </a:p>
          <a:p>
            <a:r>
              <a:rPr lang="en-US" dirty="0" smtClean="0"/>
              <a:t>  - Authors make a point that performance of TCP </a:t>
            </a:r>
            <a:r>
              <a:rPr lang="en-US" dirty="0" err="1" smtClean="0"/>
              <a:t>Camdoop</a:t>
            </a:r>
            <a:r>
              <a:rPr lang="en-US" dirty="0" smtClean="0"/>
              <a:t> is reasonable and henceforth consider this as their baseline for more tests </a:t>
            </a:r>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39</a:t>
            </a:fld>
            <a:endParaRPr lang="en-US"/>
          </a:p>
        </p:txBody>
      </p:sp>
    </p:spTree>
    <p:extLst>
      <p:ext uri="{BB962C8B-B14F-4D97-AF65-F5344CB8AC3E}">
        <p14:creationId xmlns:p14="http://schemas.microsoft.com/office/powerpoint/2010/main" val="370022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Discuss Results </a:t>
            </a:r>
          </a:p>
          <a:p>
            <a:r>
              <a:rPr lang="en-US" dirty="0" smtClean="0"/>
              <a:t>  - All </a:t>
            </a:r>
            <a:r>
              <a:rPr lang="en-US" dirty="0" err="1" smtClean="0"/>
              <a:t>Camdoop</a:t>
            </a:r>
            <a:r>
              <a:rPr lang="en-US" dirty="0" smtClean="0"/>
              <a:t> versions outperform Hadoop and Dryad</a:t>
            </a:r>
          </a:p>
          <a:p>
            <a:r>
              <a:rPr lang="en-US" dirty="0" smtClean="0"/>
              <a:t> -  For TCP </a:t>
            </a:r>
            <a:r>
              <a:rPr lang="en-US" dirty="0" err="1" smtClean="0"/>
              <a:t>Camdoop</a:t>
            </a:r>
            <a:r>
              <a:rPr lang="en-US" dirty="0" smtClean="0"/>
              <a:t> the 1 </a:t>
            </a:r>
            <a:r>
              <a:rPr lang="en-US" dirty="0" err="1" smtClean="0"/>
              <a:t>Gbps</a:t>
            </a:r>
            <a:r>
              <a:rPr lang="en-US" dirty="0" smtClean="0"/>
              <a:t> link to the</a:t>
            </a:r>
          </a:p>
          <a:p>
            <a:r>
              <a:rPr lang="en-US" dirty="0" smtClean="0"/>
              <a:t>switch for the server running the reduce task is the bottle-</a:t>
            </a:r>
          </a:p>
          <a:p>
            <a:r>
              <a:rPr lang="en-US" dirty="0" smtClean="0"/>
              <a:t>neck and limits performance.  When running with R=27,</a:t>
            </a:r>
          </a:p>
          <a:p>
            <a:r>
              <a:rPr lang="en-US" dirty="0" smtClean="0"/>
              <a:t>the TCP </a:t>
            </a:r>
            <a:r>
              <a:rPr lang="en-US" dirty="0" err="1" smtClean="0"/>
              <a:t>Camdoop</a:t>
            </a:r>
            <a:r>
              <a:rPr lang="en-US" dirty="0" smtClean="0"/>
              <a:t> version does not fully exploit the server</a:t>
            </a:r>
          </a:p>
          <a:p>
            <a:r>
              <a:rPr lang="en-US" dirty="0" smtClean="0"/>
              <a:t>bandwidth due to the overhead of managing multiple con-</a:t>
            </a:r>
          </a:p>
          <a:p>
            <a:r>
              <a:rPr lang="en-US" dirty="0" smtClean="0"/>
              <a:t>current TCP ﬂows. </a:t>
            </a:r>
          </a:p>
          <a:p>
            <a:r>
              <a:rPr lang="en-US" dirty="0" smtClean="0"/>
              <a:t> - The versions running on </a:t>
            </a:r>
            <a:r>
              <a:rPr lang="en-US" dirty="0" err="1" smtClean="0"/>
              <a:t>CamCube</a:t>
            </a:r>
            <a:r>
              <a:rPr lang="en-US" dirty="0" smtClean="0"/>
              <a:t> are able to</a:t>
            </a:r>
          </a:p>
          <a:p>
            <a:r>
              <a:rPr lang="en-US" dirty="0" smtClean="0"/>
              <a:t>exploit the higher bandwidth available, and therefore per-</a:t>
            </a:r>
          </a:p>
          <a:p>
            <a:r>
              <a:rPr lang="en-US" dirty="0" smtClean="0"/>
              <a:t>form better than TCP </a:t>
            </a:r>
            <a:r>
              <a:rPr lang="en-US" dirty="0" err="1" smtClean="0"/>
              <a:t>Camdoop</a:t>
            </a:r>
            <a:r>
              <a:rPr lang="en-US" dirty="0" smtClean="0"/>
              <a:t> but are constrained by the</a:t>
            </a:r>
          </a:p>
          <a:p>
            <a:r>
              <a:rPr lang="en-US" dirty="0" smtClean="0"/>
              <a:t>SSD disk bandwidth</a:t>
            </a:r>
          </a:p>
          <a:p>
            <a:r>
              <a:rPr lang="en-US" dirty="0" smtClean="0"/>
              <a:t>  - Gains attributed to design choices in </a:t>
            </a:r>
            <a:r>
              <a:rPr lang="en-US" dirty="0" err="1" smtClean="0"/>
              <a:t>Camdoop</a:t>
            </a:r>
            <a:r>
              <a:rPr lang="en-US" dirty="0" smtClean="0"/>
              <a:t>, most prominently the ability of overlapping the shuffle and reduce phase which also reduce the disk IO</a:t>
            </a:r>
          </a:p>
          <a:p>
            <a:r>
              <a:rPr lang="en-US" dirty="0" smtClean="0"/>
              <a:t>  - Several fine tunings done in </a:t>
            </a:r>
            <a:r>
              <a:rPr lang="en-US" dirty="0" err="1" smtClean="0"/>
              <a:t>Camdoop</a:t>
            </a:r>
            <a:endParaRPr lang="en-US" dirty="0" smtClean="0"/>
          </a:p>
          <a:p>
            <a:r>
              <a:rPr lang="en-US" dirty="0" smtClean="0"/>
              <a:t>  - Hadoop and Dryad used with default configurations (with no tuning)</a:t>
            </a:r>
          </a:p>
          <a:p>
            <a:r>
              <a:rPr lang="en-US" dirty="0" smtClean="0"/>
              <a:t>  - Authors make a point that performance of TCP </a:t>
            </a:r>
            <a:r>
              <a:rPr lang="en-US" dirty="0" err="1" smtClean="0"/>
              <a:t>Camdoop</a:t>
            </a:r>
            <a:r>
              <a:rPr lang="en-US" dirty="0" smtClean="0"/>
              <a:t> is reasonable and henceforth consider this as their baseline for more tests </a:t>
            </a:r>
            <a:endParaRPr lang="en-US" dirty="0"/>
          </a:p>
        </p:txBody>
      </p:sp>
      <p:sp>
        <p:nvSpPr>
          <p:cNvPr id="4" name="Slide Number Placeholder 3"/>
          <p:cNvSpPr>
            <a:spLocks noGrp="1"/>
          </p:cNvSpPr>
          <p:nvPr>
            <p:ph type="sldNum" sz="quarter" idx="10"/>
          </p:nvPr>
        </p:nvSpPr>
        <p:spPr/>
        <p:txBody>
          <a:bodyPr/>
          <a:lstStyle/>
          <a:p>
            <a:fld id="{1665150C-F939-40A3-9F95-747C9956F46C}" type="slidenum">
              <a:rPr lang="en-US" smtClean="0"/>
              <a:t>40</a:t>
            </a:fld>
            <a:endParaRPr lang="en-US"/>
          </a:p>
        </p:txBody>
      </p:sp>
    </p:spTree>
    <p:extLst>
      <p:ext uri="{BB962C8B-B14F-4D97-AF65-F5344CB8AC3E}">
        <p14:creationId xmlns:p14="http://schemas.microsoft.com/office/powerpoint/2010/main" val="56896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21923A-E936-4F76-B93F-77BEB73EA3DC}"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7DF2D-463B-45EC-82C6-1E8438AA4F87}" type="slidenum">
              <a:rPr lang="en-US" smtClean="0"/>
              <a:t>‹#›</a:t>
            </a:fld>
            <a:endParaRPr lang="en-US"/>
          </a:p>
        </p:txBody>
      </p:sp>
    </p:spTree>
    <p:extLst>
      <p:ext uri="{BB962C8B-B14F-4D97-AF65-F5344CB8AC3E}">
        <p14:creationId xmlns:p14="http://schemas.microsoft.com/office/powerpoint/2010/main" val="13824358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1923A-E936-4F76-B93F-77BEB73EA3DC}"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7DF2D-463B-45EC-82C6-1E8438AA4F87}" type="slidenum">
              <a:rPr lang="en-US" smtClean="0"/>
              <a:t>‹#›</a:t>
            </a:fld>
            <a:endParaRPr lang="en-US"/>
          </a:p>
        </p:txBody>
      </p:sp>
    </p:spTree>
    <p:extLst>
      <p:ext uri="{BB962C8B-B14F-4D97-AF65-F5344CB8AC3E}">
        <p14:creationId xmlns:p14="http://schemas.microsoft.com/office/powerpoint/2010/main" val="239404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1923A-E936-4F76-B93F-77BEB73EA3DC}"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7DF2D-463B-45EC-82C6-1E8438AA4F87}" type="slidenum">
              <a:rPr lang="en-US" smtClean="0"/>
              <a:t>‹#›</a:t>
            </a:fld>
            <a:endParaRPr lang="en-US"/>
          </a:p>
        </p:txBody>
      </p:sp>
    </p:spTree>
    <p:extLst>
      <p:ext uri="{BB962C8B-B14F-4D97-AF65-F5344CB8AC3E}">
        <p14:creationId xmlns:p14="http://schemas.microsoft.com/office/powerpoint/2010/main" val="334793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1923A-E936-4F76-B93F-77BEB73EA3DC}"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7DF2D-463B-45EC-82C6-1E8438AA4F87}" type="slidenum">
              <a:rPr lang="en-US" smtClean="0"/>
              <a:t>‹#›</a:t>
            </a:fld>
            <a:endParaRPr lang="en-US"/>
          </a:p>
        </p:txBody>
      </p:sp>
    </p:spTree>
    <p:extLst>
      <p:ext uri="{BB962C8B-B14F-4D97-AF65-F5344CB8AC3E}">
        <p14:creationId xmlns:p14="http://schemas.microsoft.com/office/powerpoint/2010/main" val="346157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1923A-E936-4F76-B93F-77BEB73EA3DC}"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7DF2D-463B-45EC-82C6-1E8438AA4F87}" type="slidenum">
              <a:rPr lang="en-US" smtClean="0"/>
              <a:t>‹#›</a:t>
            </a:fld>
            <a:endParaRPr lang="en-US"/>
          </a:p>
        </p:txBody>
      </p:sp>
    </p:spTree>
    <p:extLst>
      <p:ext uri="{BB962C8B-B14F-4D97-AF65-F5344CB8AC3E}">
        <p14:creationId xmlns:p14="http://schemas.microsoft.com/office/powerpoint/2010/main" val="164425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21923A-E936-4F76-B93F-77BEB73EA3DC}"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7DF2D-463B-45EC-82C6-1E8438AA4F87}" type="slidenum">
              <a:rPr lang="en-US" smtClean="0"/>
              <a:t>‹#›</a:t>
            </a:fld>
            <a:endParaRPr lang="en-US"/>
          </a:p>
        </p:txBody>
      </p:sp>
    </p:spTree>
    <p:extLst>
      <p:ext uri="{BB962C8B-B14F-4D97-AF65-F5344CB8AC3E}">
        <p14:creationId xmlns:p14="http://schemas.microsoft.com/office/powerpoint/2010/main" val="103234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21923A-E936-4F76-B93F-77BEB73EA3DC}" type="datetimeFigureOut">
              <a:rPr lang="en-US" smtClean="0"/>
              <a:t>4/3/2014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7DF2D-463B-45EC-82C6-1E8438AA4F87}" type="slidenum">
              <a:rPr lang="en-US" smtClean="0"/>
              <a:t>‹#›</a:t>
            </a:fld>
            <a:endParaRPr lang="en-US"/>
          </a:p>
        </p:txBody>
      </p:sp>
    </p:spTree>
    <p:extLst>
      <p:ext uri="{BB962C8B-B14F-4D97-AF65-F5344CB8AC3E}">
        <p14:creationId xmlns:p14="http://schemas.microsoft.com/office/powerpoint/2010/main" val="251710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21923A-E936-4F76-B93F-77BEB73EA3DC}" type="datetimeFigureOut">
              <a:rPr lang="en-US" smtClean="0"/>
              <a:t>4/3/2014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7DF2D-463B-45EC-82C6-1E8438AA4F87}" type="slidenum">
              <a:rPr lang="en-US" smtClean="0"/>
              <a:t>‹#›</a:t>
            </a:fld>
            <a:endParaRPr lang="en-US"/>
          </a:p>
        </p:txBody>
      </p:sp>
    </p:spTree>
    <p:extLst>
      <p:ext uri="{BB962C8B-B14F-4D97-AF65-F5344CB8AC3E}">
        <p14:creationId xmlns:p14="http://schemas.microsoft.com/office/powerpoint/2010/main" val="332400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1923A-E936-4F76-B93F-77BEB73EA3DC}" type="datetimeFigureOut">
              <a:rPr lang="en-US" smtClean="0"/>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7DF2D-463B-45EC-82C6-1E8438AA4F87}" type="slidenum">
              <a:rPr lang="en-US" smtClean="0"/>
              <a:t>‹#›</a:t>
            </a:fld>
            <a:endParaRPr lang="en-US"/>
          </a:p>
        </p:txBody>
      </p:sp>
    </p:spTree>
    <p:extLst>
      <p:ext uri="{BB962C8B-B14F-4D97-AF65-F5344CB8AC3E}">
        <p14:creationId xmlns:p14="http://schemas.microsoft.com/office/powerpoint/2010/main" val="14323825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1923A-E936-4F76-B93F-77BEB73EA3DC}"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7DF2D-463B-45EC-82C6-1E8438AA4F87}" type="slidenum">
              <a:rPr lang="en-US" smtClean="0"/>
              <a:t>‹#›</a:t>
            </a:fld>
            <a:endParaRPr lang="en-US"/>
          </a:p>
        </p:txBody>
      </p:sp>
    </p:spTree>
    <p:extLst>
      <p:ext uri="{BB962C8B-B14F-4D97-AF65-F5344CB8AC3E}">
        <p14:creationId xmlns:p14="http://schemas.microsoft.com/office/powerpoint/2010/main" val="54050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1923A-E936-4F76-B93F-77BEB73EA3DC}"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7DF2D-463B-45EC-82C6-1E8438AA4F87}" type="slidenum">
              <a:rPr lang="en-US" smtClean="0"/>
              <a:t>‹#›</a:t>
            </a:fld>
            <a:endParaRPr lang="en-US"/>
          </a:p>
        </p:txBody>
      </p:sp>
    </p:spTree>
    <p:extLst>
      <p:ext uri="{BB962C8B-B14F-4D97-AF65-F5344CB8AC3E}">
        <p14:creationId xmlns:p14="http://schemas.microsoft.com/office/powerpoint/2010/main" val="208549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1923A-E936-4F76-B93F-77BEB73EA3DC}" type="datetimeFigureOut">
              <a:rPr lang="en-US" smtClean="0"/>
              <a:t>4/3/2014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7DF2D-463B-45EC-82C6-1E8438AA4F87}" type="slidenum">
              <a:rPr lang="en-US" smtClean="0"/>
              <a:t>‹#›</a:t>
            </a:fld>
            <a:endParaRPr lang="en-US"/>
          </a:p>
        </p:txBody>
      </p:sp>
    </p:spTree>
    <p:extLst>
      <p:ext uri="{BB962C8B-B14F-4D97-AF65-F5344CB8AC3E}">
        <p14:creationId xmlns:p14="http://schemas.microsoft.com/office/powerpoint/2010/main" val="2043106204"/>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1499772" y="2321170"/>
            <a:ext cx="9251251" cy="3539430"/>
          </a:xfrm>
          <a:prstGeom prst="rect">
            <a:avLst/>
          </a:prstGeom>
          <a:noFill/>
        </p:spPr>
        <p:txBody>
          <a:bodyPr wrap="none" rtlCol="0">
            <a:spAutoFit/>
          </a:bodyPr>
          <a:lstStyle/>
          <a:p>
            <a:pPr algn="ctr"/>
            <a:r>
              <a:rPr lang="en-US" sz="4200" dirty="0" err="1" smtClean="0">
                <a:solidFill>
                  <a:schemeClr val="tx1">
                    <a:lumMod val="95000"/>
                    <a:lumOff val="5000"/>
                  </a:schemeClr>
                </a:solidFill>
                <a:latin typeface="Exo 2 Light" panose="00000400000000000000" pitchFamily="2" charset="0"/>
              </a:rPr>
              <a:t>Camdoop</a:t>
            </a:r>
            <a:r>
              <a:rPr lang="en-US" sz="4200" dirty="0" smtClean="0">
                <a:solidFill>
                  <a:schemeClr val="tx1">
                    <a:lumMod val="95000"/>
                    <a:lumOff val="5000"/>
                  </a:schemeClr>
                </a:solidFill>
                <a:latin typeface="Exo 2 Light" panose="00000400000000000000" pitchFamily="2" charset="0"/>
              </a:rPr>
              <a:t>: Exploiting In-network </a:t>
            </a:r>
          </a:p>
          <a:p>
            <a:pPr algn="ctr"/>
            <a:r>
              <a:rPr lang="en-US" sz="4200" dirty="0" smtClean="0">
                <a:solidFill>
                  <a:schemeClr val="tx1">
                    <a:lumMod val="95000"/>
                    <a:lumOff val="5000"/>
                  </a:schemeClr>
                </a:solidFill>
                <a:latin typeface="Exo 2 Light" panose="00000400000000000000" pitchFamily="2" charset="0"/>
              </a:rPr>
              <a:t>Aggregation for Big Data Applications</a:t>
            </a:r>
          </a:p>
          <a:p>
            <a:pPr algn="ctr"/>
            <a:r>
              <a:rPr lang="en-US" sz="2000" dirty="0">
                <a:solidFill>
                  <a:schemeClr val="tx1">
                    <a:lumMod val="95000"/>
                    <a:lumOff val="5000"/>
                  </a:schemeClr>
                </a:solidFill>
                <a:latin typeface="Exo 2 Light" panose="00000400000000000000" pitchFamily="2" charset="0"/>
              </a:rPr>
              <a:t/>
            </a:r>
            <a:br>
              <a:rPr lang="en-US" sz="2000" dirty="0">
                <a:solidFill>
                  <a:schemeClr val="tx1">
                    <a:lumMod val="95000"/>
                    <a:lumOff val="5000"/>
                  </a:schemeClr>
                </a:solidFill>
                <a:latin typeface="Exo 2 Light" panose="00000400000000000000" pitchFamily="2" charset="0"/>
              </a:rPr>
            </a:br>
            <a:r>
              <a:rPr lang="en-US" sz="2000" dirty="0" smtClean="0">
                <a:solidFill>
                  <a:schemeClr val="tx1">
                    <a:lumMod val="95000"/>
                    <a:lumOff val="5000"/>
                  </a:schemeClr>
                </a:solidFill>
                <a:latin typeface="Exo 2 Light" panose="00000400000000000000" pitchFamily="2" charset="0"/>
              </a:rPr>
              <a:t>Paolo Costa, Austin Donnelly, Antony </a:t>
            </a:r>
            <a:r>
              <a:rPr lang="en-US" sz="2000" dirty="0" err="1" smtClean="0">
                <a:solidFill>
                  <a:schemeClr val="tx1">
                    <a:lumMod val="95000"/>
                    <a:lumOff val="5000"/>
                  </a:schemeClr>
                </a:solidFill>
                <a:latin typeface="Exo 2 Light" panose="00000400000000000000" pitchFamily="2" charset="0"/>
              </a:rPr>
              <a:t>Rowstron</a:t>
            </a:r>
            <a:r>
              <a:rPr lang="en-US" sz="2000" dirty="0" smtClean="0">
                <a:solidFill>
                  <a:schemeClr val="tx1">
                    <a:lumMod val="95000"/>
                    <a:lumOff val="5000"/>
                  </a:schemeClr>
                </a:solidFill>
                <a:latin typeface="Exo 2 Light" panose="00000400000000000000" pitchFamily="2" charset="0"/>
              </a:rPr>
              <a:t>, Greg O’Shea</a:t>
            </a:r>
          </a:p>
          <a:p>
            <a:pPr algn="ctr"/>
            <a:endParaRPr lang="en-US" sz="2000" dirty="0">
              <a:solidFill>
                <a:schemeClr val="tx1">
                  <a:lumMod val="95000"/>
                  <a:lumOff val="5000"/>
                </a:schemeClr>
              </a:solidFill>
              <a:latin typeface="Exo 2 Light" panose="00000400000000000000" pitchFamily="2" charset="0"/>
            </a:endParaRPr>
          </a:p>
          <a:p>
            <a:pPr algn="ctr"/>
            <a:endParaRPr lang="en-US" sz="2000" dirty="0" smtClean="0">
              <a:solidFill>
                <a:schemeClr val="tx1">
                  <a:lumMod val="95000"/>
                  <a:lumOff val="5000"/>
                </a:schemeClr>
              </a:solidFill>
              <a:latin typeface="Exo 2 Light" panose="00000400000000000000" pitchFamily="2" charset="0"/>
            </a:endParaRPr>
          </a:p>
          <a:p>
            <a:pPr algn="ctr"/>
            <a:endParaRPr lang="en-US" sz="2000" dirty="0">
              <a:solidFill>
                <a:schemeClr val="tx1">
                  <a:lumMod val="95000"/>
                  <a:lumOff val="5000"/>
                </a:schemeClr>
              </a:solidFill>
              <a:latin typeface="Exo 2 Light" panose="00000400000000000000" pitchFamily="2" charset="0"/>
            </a:endParaRPr>
          </a:p>
          <a:p>
            <a:pPr algn="ctr"/>
            <a:endParaRPr lang="en-US" sz="2000" dirty="0" smtClean="0">
              <a:solidFill>
                <a:schemeClr val="tx1">
                  <a:lumMod val="95000"/>
                  <a:lumOff val="5000"/>
                </a:schemeClr>
              </a:solidFill>
              <a:latin typeface="Exo 2 Light" panose="00000400000000000000" pitchFamily="2" charset="0"/>
            </a:endParaRPr>
          </a:p>
          <a:p>
            <a:pPr algn="ctr"/>
            <a:r>
              <a:rPr lang="en-US" sz="1400" dirty="0" smtClean="0">
                <a:solidFill>
                  <a:schemeClr val="tx1">
                    <a:lumMod val="95000"/>
                    <a:lumOff val="5000"/>
                  </a:schemeClr>
                </a:solidFill>
                <a:latin typeface="Exo 2 Light" panose="00000400000000000000" pitchFamily="2" charset="0"/>
              </a:rPr>
              <a:t>Presenter – Manoj Kumar(mkumar11)</a:t>
            </a:r>
          </a:p>
        </p:txBody>
      </p:sp>
      <p:sp>
        <p:nvSpPr>
          <p:cNvPr id="2" name="Footer Placeholder 1"/>
          <p:cNvSpPr>
            <a:spLocks noGrp="1"/>
          </p:cNvSpPr>
          <p:nvPr>
            <p:ph type="ftr" sz="quarter" idx="11"/>
          </p:nvPr>
        </p:nvSpPr>
        <p:spPr>
          <a:xfrm>
            <a:off x="342901" y="6356350"/>
            <a:ext cx="10958512" cy="365125"/>
          </a:xfrm>
        </p:spPr>
        <p:txBody>
          <a:bodyPr/>
          <a:lstStyle/>
          <a:p>
            <a:r>
              <a:rPr lang="en-US" sz="1600" dirty="0" smtClean="0">
                <a:latin typeface="Exo 2 Light" panose="00000400000000000000" pitchFamily="2" charset="0"/>
              </a:rPr>
              <a:t>The figures in this presentation have been borrowed from the Authors' paper and presentation at NSDI'12</a:t>
            </a:r>
            <a:endParaRPr lang="en-US" sz="1600" dirty="0">
              <a:latin typeface="Exo 2 Light" panose="00000400000000000000" pitchFamily="2" charset="0"/>
            </a:endParaRPr>
          </a:p>
        </p:txBody>
      </p:sp>
    </p:spTree>
    <p:extLst>
      <p:ext uri="{BB962C8B-B14F-4D97-AF65-F5344CB8AC3E}">
        <p14:creationId xmlns:p14="http://schemas.microsoft.com/office/powerpoint/2010/main" val="3623516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latin typeface="Exo 2 Light" panose="00000400000000000000" pitchFamily="2" charset="0"/>
              </a:rPr>
              <a:t>Combiner Functions</a:t>
            </a:r>
            <a:endParaRPr lang="en-US" sz="4200" dirty="0">
              <a:latin typeface="Exo 2 Light" panose="000004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247" y="1881829"/>
            <a:ext cx="10044161" cy="3281022"/>
          </a:xfrm>
        </p:spPr>
      </p:pic>
      <p:sp>
        <p:nvSpPr>
          <p:cNvPr id="5" name="TextBox 4"/>
          <p:cNvSpPr txBox="1"/>
          <p:nvPr/>
        </p:nvSpPr>
        <p:spPr>
          <a:xfrm>
            <a:off x="1255862" y="5613009"/>
            <a:ext cx="9789859" cy="400110"/>
          </a:xfrm>
          <a:prstGeom prst="rect">
            <a:avLst/>
          </a:prstGeom>
          <a:noFill/>
        </p:spPr>
        <p:txBody>
          <a:bodyPr wrap="none" rtlCol="0">
            <a:spAutoFit/>
          </a:bodyPr>
          <a:lstStyle/>
          <a:p>
            <a:r>
              <a:rPr lang="en-US" sz="2000" dirty="0" smtClean="0">
                <a:solidFill>
                  <a:srgbClr val="FF0000"/>
                </a:solidFill>
                <a:latin typeface="Exo 2 Light" panose="00000400000000000000" pitchFamily="2" charset="0"/>
              </a:rPr>
              <a:t>Cons</a:t>
            </a:r>
            <a:r>
              <a:rPr lang="en-US" sz="2000" dirty="0" smtClean="0">
                <a:latin typeface="Exo 2 Light" panose="00000400000000000000" pitchFamily="2" charset="0"/>
              </a:rPr>
              <a:t> - Local to a </a:t>
            </a:r>
            <a:r>
              <a:rPr lang="en-US" sz="2000" dirty="0" smtClean="0">
                <a:solidFill>
                  <a:srgbClr val="FF0000"/>
                </a:solidFill>
                <a:latin typeface="Exo 2 Light" panose="00000400000000000000" pitchFamily="2" charset="0"/>
              </a:rPr>
              <a:t>Single Server </a:t>
            </a:r>
            <a:r>
              <a:rPr lang="en-US" sz="2000" dirty="0" smtClean="0">
                <a:latin typeface="Exo 2 Light" panose="00000400000000000000" pitchFamily="2" charset="0"/>
              </a:rPr>
              <a:t>Only. </a:t>
            </a:r>
            <a:r>
              <a:rPr lang="en-US" sz="2000" dirty="0">
                <a:latin typeface="Exo 2 Light" panose="00000400000000000000" pitchFamily="2" charset="0"/>
              </a:rPr>
              <a:t> </a:t>
            </a:r>
            <a:r>
              <a:rPr lang="en-US" sz="2000" dirty="0" smtClean="0">
                <a:latin typeface="Exo 2 Light" panose="00000400000000000000" pitchFamily="2" charset="0"/>
              </a:rPr>
              <a:t>Hence can’t take </a:t>
            </a:r>
            <a:r>
              <a:rPr lang="en-US" sz="2000" dirty="0" smtClean="0">
                <a:solidFill>
                  <a:srgbClr val="FF0000"/>
                </a:solidFill>
                <a:latin typeface="Exo 2 Light" panose="00000400000000000000" pitchFamily="2" charset="0"/>
              </a:rPr>
              <a:t>full advantage</a:t>
            </a:r>
            <a:r>
              <a:rPr lang="en-US" sz="2000" dirty="0" smtClean="0">
                <a:latin typeface="Exo 2 Light" panose="00000400000000000000" pitchFamily="2" charset="0"/>
              </a:rPr>
              <a:t> of aggregation</a:t>
            </a:r>
            <a:endParaRPr lang="en-US" sz="2000" dirty="0">
              <a:latin typeface="Exo 2 Light" panose="00000400000000000000" pitchFamily="2" charset="0"/>
            </a:endParaRPr>
          </a:p>
        </p:txBody>
      </p:sp>
    </p:spTree>
    <p:extLst>
      <p:ext uri="{BB962C8B-B14F-4D97-AF65-F5344CB8AC3E}">
        <p14:creationId xmlns:p14="http://schemas.microsoft.com/office/powerpoint/2010/main" val="3729428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latin typeface="Exo 2 Light" panose="00000400000000000000" pitchFamily="2" charset="0"/>
              </a:rPr>
              <a:t>Rack Level Aggregation</a:t>
            </a:r>
            <a:endParaRPr lang="en-US" sz="4200" dirty="0">
              <a:latin typeface="Exo 2 Light" panose="000004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7969" y="1690688"/>
            <a:ext cx="6716062" cy="3238952"/>
          </a:xfrm>
        </p:spPr>
      </p:pic>
      <p:sp>
        <p:nvSpPr>
          <p:cNvPr id="5" name="TextBox 4"/>
          <p:cNvSpPr txBox="1"/>
          <p:nvPr/>
        </p:nvSpPr>
        <p:spPr>
          <a:xfrm>
            <a:off x="2896030" y="5442493"/>
            <a:ext cx="6500497" cy="369332"/>
          </a:xfrm>
          <a:prstGeom prst="rect">
            <a:avLst/>
          </a:prstGeom>
          <a:noFill/>
        </p:spPr>
        <p:txBody>
          <a:bodyPr wrap="none" rtlCol="0">
            <a:spAutoFit/>
          </a:bodyPr>
          <a:lstStyle/>
          <a:p>
            <a:r>
              <a:rPr lang="en-US" dirty="0" smtClean="0">
                <a:latin typeface="Exo 2 Light" panose="00000400000000000000" pitchFamily="2" charset="0"/>
              </a:rPr>
              <a:t>Perform a second stage of partial aggregation at a rack-level</a:t>
            </a:r>
          </a:p>
        </p:txBody>
      </p:sp>
    </p:spTree>
    <p:extLst>
      <p:ext uri="{BB962C8B-B14F-4D97-AF65-F5344CB8AC3E}">
        <p14:creationId xmlns:p14="http://schemas.microsoft.com/office/powerpoint/2010/main" val="2872535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365125"/>
            <a:ext cx="10605656" cy="1325563"/>
          </a:xfrm>
        </p:spPr>
        <p:txBody>
          <a:bodyPr/>
          <a:lstStyle/>
          <a:p>
            <a:pPr algn="ctr"/>
            <a:r>
              <a:rPr lang="en-US" dirty="0" smtClean="0">
                <a:latin typeface="Exo 2 Light" panose="00000400000000000000" pitchFamily="2" charset="0"/>
              </a:rPr>
              <a:t>Why Rack Level Aggregation won’t work?</a:t>
            </a:r>
            <a:endParaRPr lang="en-US" dirty="0">
              <a:latin typeface="Exo 2 Light" panose="00000400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1021" y="1453171"/>
            <a:ext cx="9578304" cy="4061364"/>
          </a:xfrm>
        </p:spPr>
      </p:pic>
      <p:sp>
        <p:nvSpPr>
          <p:cNvPr id="5" name="Rectangle 4"/>
          <p:cNvSpPr/>
          <p:nvPr/>
        </p:nvSpPr>
        <p:spPr>
          <a:xfrm>
            <a:off x="1496291" y="5679251"/>
            <a:ext cx="8322958" cy="369332"/>
          </a:xfrm>
          <a:prstGeom prst="rect">
            <a:avLst/>
          </a:prstGeom>
        </p:spPr>
        <p:txBody>
          <a:bodyPr wrap="square">
            <a:spAutoFit/>
          </a:bodyPr>
          <a:lstStyle/>
          <a:p>
            <a:pPr algn="ctr"/>
            <a:r>
              <a:rPr lang="en-US" dirty="0" smtClean="0">
                <a:latin typeface="Exo 2 Light" panose="00000400000000000000" pitchFamily="2" charset="0"/>
              </a:rPr>
              <a:t>Link to combiner becomes the </a:t>
            </a:r>
            <a:r>
              <a:rPr lang="en-US" dirty="0" smtClean="0">
                <a:solidFill>
                  <a:srgbClr val="FF0000"/>
                </a:solidFill>
                <a:latin typeface="Exo 2 Light" panose="00000400000000000000" pitchFamily="2" charset="0"/>
              </a:rPr>
              <a:t>bottleneck</a:t>
            </a:r>
            <a:endParaRPr lang="en-US" dirty="0">
              <a:solidFill>
                <a:srgbClr val="FF0000"/>
              </a:solidFill>
              <a:latin typeface="Exo 2 Light" panose="00000400000000000000" pitchFamily="2" charset="0"/>
            </a:endParaRPr>
          </a:p>
        </p:txBody>
      </p:sp>
    </p:spTree>
    <p:extLst>
      <p:ext uri="{BB962C8B-B14F-4D97-AF65-F5344CB8AC3E}">
        <p14:creationId xmlns:p14="http://schemas.microsoft.com/office/powerpoint/2010/main" val="2463320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798" y="309490"/>
            <a:ext cx="2572045" cy="3000719"/>
          </a:xfrm>
          <a:prstGeom prst="rect">
            <a:avLst/>
          </a:prstGeom>
        </p:spPr>
      </p:pic>
      <p:sp>
        <p:nvSpPr>
          <p:cNvPr id="3" name="Content Placeholder 2"/>
          <p:cNvSpPr>
            <a:spLocks noGrp="1"/>
          </p:cNvSpPr>
          <p:nvPr>
            <p:ph idx="1"/>
          </p:nvPr>
        </p:nvSpPr>
        <p:spPr>
          <a:xfrm>
            <a:off x="838200" y="3319973"/>
            <a:ext cx="10515600" cy="3222748"/>
          </a:xfrm>
        </p:spPr>
        <p:txBody>
          <a:bodyPr>
            <a:normAutofit/>
          </a:bodyPr>
          <a:lstStyle/>
          <a:p>
            <a:pPr>
              <a:buFont typeface="Wingdings" panose="05000000000000000000" pitchFamily="2" charset="2"/>
              <a:buChar char="§"/>
            </a:pPr>
            <a:r>
              <a:rPr lang="en-US" sz="2400" dirty="0" smtClean="0">
                <a:latin typeface="Exo 2 Light" panose="00000400000000000000" pitchFamily="2" charset="0"/>
              </a:rPr>
              <a:t>Map Output has to </a:t>
            </a:r>
            <a:r>
              <a:rPr lang="en-US" sz="2400" dirty="0" smtClean="0">
                <a:solidFill>
                  <a:srgbClr val="FF0000"/>
                </a:solidFill>
                <a:latin typeface="Exo 2 Light" panose="00000400000000000000" pitchFamily="2" charset="0"/>
              </a:rPr>
              <a:t>pass through </a:t>
            </a:r>
            <a:r>
              <a:rPr lang="en-US" sz="2400" dirty="0">
                <a:latin typeface="Exo 2 Light" panose="00000400000000000000" pitchFamily="2" charset="0"/>
              </a:rPr>
              <a:t>s</a:t>
            </a:r>
            <a:r>
              <a:rPr lang="en-US" sz="2400" dirty="0" smtClean="0">
                <a:latin typeface="Exo 2 Light" panose="00000400000000000000" pitchFamily="2" charset="0"/>
              </a:rPr>
              <a:t>witches to reach the Combiner. </a:t>
            </a:r>
          </a:p>
          <a:p>
            <a:pPr>
              <a:buFont typeface="Wingdings" panose="05000000000000000000" pitchFamily="2" charset="2"/>
              <a:buChar char="§"/>
            </a:pPr>
            <a:r>
              <a:rPr lang="en-US" sz="2400" dirty="0" smtClean="0">
                <a:latin typeface="Exo 2 Light" panose="00000400000000000000" pitchFamily="2" charset="0"/>
              </a:rPr>
              <a:t>If we can perform </a:t>
            </a:r>
            <a:r>
              <a:rPr lang="en-US" sz="2400" dirty="0" smtClean="0">
                <a:solidFill>
                  <a:srgbClr val="FF0000"/>
                </a:solidFill>
                <a:latin typeface="Exo 2 Light" panose="00000400000000000000" pitchFamily="2" charset="0"/>
              </a:rPr>
              <a:t>aggregation at switches</a:t>
            </a:r>
            <a:r>
              <a:rPr lang="en-US" sz="2400" dirty="0" smtClean="0">
                <a:latin typeface="Exo 2 Light" panose="00000400000000000000" pitchFamily="2" charset="0"/>
              </a:rPr>
              <a:t>, then network link to combiner is </a:t>
            </a:r>
            <a:r>
              <a:rPr lang="en-US" sz="2400" dirty="0" smtClean="0">
                <a:solidFill>
                  <a:srgbClr val="FF0000"/>
                </a:solidFill>
                <a:latin typeface="Exo 2 Light" panose="00000400000000000000" pitchFamily="2" charset="0"/>
              </a:rPr>
              <a:t>no longer a bottleneck</a:t>
            </a:r>
            <a:r>
              <a:rPr lang="en-US" sz="2400" dirty="0" smtClean="0">
                <a:latin typeface="Exo 2 Light" panose="00000400000000000000" pitchFamily="2" charset="0"/>
              </a:rPr>
              <a:t>.</a:t>
            </a:r>
          </a:p>
        </p:txBody>
      </p:sp>
    </p:spTree>
    <p:extLst>
      <p:ext uri="{BB962C8B-B14F-4D97-AF65-F5344CB8AC3E}">
        <p14:creationId xmlns:p14="http://schemas.microsoft.com/office/powerpoint/2010/main" val="4013263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39" y="3035494"/>
            <a:ext cx="10818055" cy="1754326"/>
          </a:xfrm>
          <a:prstGeom prst="rect">
            <a:avLst/>
          </a:prstGeom>
        </p:spPr>
        <p:txBody>
          <a:bodyPr wrap="square">
            <a:spAutoFit/>
          </a:bodyPr>
          <a:lstStyle/>
          <a:p>
            <a:pPr algn="ctr"/>
            <a:r>
              <a:rPr lang="en-US" sz="3600" dirty="0">
                <a:latin typeface="Exo 2 Light" panose="00000400000000000000" pitchFamily="2" charset="0"/>
              </a:rPr>
              <a:t>But we can’t perform aggregation at Switches. </a:t>
            </a:r>
            <a:endParaRPr lang="en-US" sz="3600" dirty="0" smtClean="0">
              <a:latin typeface="Exo 2 Light" panose="00000400000000000000" pitchFamily="2" charset="0"/>
            </a:endParaRPr>
          </a:p>
          <a:p>
            <a:pPr algn="ctr"/>
            <a:r>
              <a:rPr lang="en-US" sz="3600" dirty="0" smtClean="0">
                <a:latin typeface="Exo 2 Light" panose="00000400000000000000" pitchFamily="2" charset="0"/>
              </a:rPr>
              <a:t>Or</a:t>
            </a:r>
          </a:p>
          <a:p>
            <a:pPr algn="ctr"/>
            <a:r>
              <a:rPr lang="en-US" sz="3600" dirty="0" smtClean="0">
                <a:solidFill>
                  <a:srgbClr val="FF0000"/>
                </a:solidFill>
                <a:latin typeface="Exo 2 Light" panose="00000400000000000000" pitchFamily="2" charset="0"/>
              </a:rPr>
              <a:t>Can </a:t>
            </a:r>
            <a:r>
              <a:rPr lang="en-US" sz="3600" dirty="0">
                <a:solidFill>
                  <a:srgbClr val="FF0000"/>
                </a:solidFill>
                <a:latin typeface="Exo 2 Light" panose="00000400000000000000" pitchFamily="2" charset="0"/>
              </a:rPr>
              <a:t>we?</a:t>
            </a:r>
          </a:p>
        </p:txBody>
      </p:sp>
    </p:spTree>
    <p:extLst>
      <p:ext uri="{BB962C8B-B14F-4D97-AF65-F5344CB8AC3E}">
        <p14:creationId xmlns:p14="http://schemas.microsoft.com/office/powerpoint/2010/main" val="404956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latin typeface="Exo 2 Light" panose="00000400000000000000" pitchFamily="2" charset="0"/>
              </a:rPr>
              <a:t>Solution = </a:t>
            </a:r>
            <a:r>
              <a:rPr lang="en-US" sz="4200" dirty="0" err="1" smtClean="0">
                <a:latin typeface="Exo 2 Light" panose="00000400000000000000" pitchFamily="2" charset="0"/>
              </a:rPr>
              <a:t>CamCube</a:t>
            </a:r>
            <a:r>
              <a:rPr lang="en-US" sz="4200" dirty="0" smtClean="0">
                <a:latin typeface="Exo 2 Light" panose="00000400000000000000" pitchFamily="2" charset="0"/>
              </a:rPr>
              <a:t> &amp; </a:t>
            </a:r>
            <a:r>
              <a:rPr lang="en-US" sz="4200" dirty="0" err="1" smtClean="0">
                <a:latin typeface="Exo 2 Light" panose="00000400000000000000" pitchFamily="2" charset="0"/>
              </a:rPr>
              <a:t>Camdoop</a:t>
            </a:r>
            <a:endParaRPr lang="en-US" sz="4200" dirty="0">
              <a:latin typeface="Exo 2 Light" panose="000004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608" y="1690688"/>
            <a:ext cx="3734321" cy="3867690"/>
          </a:xfrm>
        </p:spPr>
      </p:pic>
      <p:sp>
        <p:nvSpPr>
          <p:cNvPr id="5" name="TextBox 4"/>
          <p:cNvSpPr txBox="1"/>
          <p:nvPr/>
        </p:nvSpPr>
        <p:spPr>
          <a:xfrm>
            <a:off x="5510140" y="2379640"/>
            <a:ext cx="6248473"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Exo 2 Light" panose="00000400000000000000" pitchFamily="2" charset="0"/>
              </a:rPr>
              <a:t>A </a:t>
            </a:r>
            <a:r>
              <a:rPr lang="en-US" dirty="0" smtClean="0">
                <a:solidFill>
                  <a:srgbClr val="FF0000"/>
                </a:solidFill>
                <a:latin typeface="Exo 2 Light" panose="00000400000000000000" pitchFamily="2" charset="0"/>
              </a:rPr>
              <a:t>Direct Connect Topology </a:t>
            </a:r>
            <a:r>
              <a:rPr lang="en-US" dirty="0" smtClean="0">
                <a:latin typeface="Exo 2 Light" panose="00000400000000000000" pitchFamily="2" charset="0"/>
              </a:rPr>
              <a:t>with servers directly connected to other </a:t>
            </a:r>
            <a:r>
              <a:rPr lang="en-US" dirty="0" smtClean="0">
                <a:latin typeface="Exo 2 Light" panose="00000400000000000000" pitchFamily="2" charset="0"/>
              </a:rPr>
              <a:t>servers</a:t>
            </a:r>
          </a:p>
          <a:p>
            <a:pPr marL="285750" indent="-285750">
              <a:buFont typeface="Wingdings" panose="05000000000000000000" pitchFamily="2" charset="2"/>
              <a:buChar char="§"/>
            </a:pPr>
            <a:r>
              <a:rPr lang="en-US" dirty="0">
                <a:solidFill>
                  <a:srgbClr val="FF0000"/>
                </a:solidFill>
                <a:latin typeface="Exo 2 Light" panose="00000400000000000000" pitchFamily="2" charset="0"/>
              </a:rPr>
              <a:t>Each server has six NICs to connect to six adjacent </a:t>
            </a:r>
            <a:r>
              <a:rPr lang="en-US" dirty="0" err="1" smtClean="0">
                <a:solidFill>
                  <a:srgbClr val="FF0000"/>
                </a:solidFill>
                <a:latin typeface="Exo 2 Light" panose="00000400000000000000" pitchFamily="2" charset="0"/>
              </a:rPr>
              <a:t>neighbours</a:t>
            </a:r>
            <a:endParaRPr lang="en-US" dirty="0" smtClean="0">
              <a:latin typeface="Exo 2 Light" panose="00000400000000000000" pitchFamily="2" charset="0"/>
            </a:endParaRPr>
          </a:p>
          <a:p>
            <a:pPr marL="285750" indent="-285750">
              <a:buFont typeface="Wingdings" panose="05000000000000000000" pitchFamily="2" charset="2"/>
              <a:buChar char="§"/>
            </a:pPr>
            <a:r>
              <a:rPr lang="en-US" dirty="0" smtClean="0">
                <a:solidFill>
                  <a:srgbClr val="FF0000"/>
                </a:solidFill>
                <a:latin typeface="Exo 2 Light" panose="00000400000000000000" pitchFamily="2" charset="0"/>
              </a:rPr>
              <a:t>No dedicated switches</a:t>
            </a:r>
            <a:r>
              <a:rPr lang="en-US" dirty="0" smtClean="0">
                <a:latin typeface="Exo 2 Light" panose="00000400000000000000" pitchFamily="2" charset="0"/>
              </a:rPr>
              <a:t>. Switch Functionality is </a:t>
            </a:r>
            <a:br>
              <a:rPr lang="en-US" dirty="0" smtClean="0">
                <a:latin typeface="Exo 2 Light" panose="00000400000000000000" pitchFamily="2" charset="0"/>
              </a:rPr>
            </a:br>
            <a:r>
              <a:rPr lang="en-US" dirty="0" smtClean="0">
                <a:latin typeface="Exo 2 Light" panose="00000400000000000000" pitchFamily="2" charset="0"/>
              </a:rPr>
              <a:t>distributed across servers</a:t>
            </a:r>
          </a:p>
          <a:p>
            <a:pPr marL="285750" indent="-285750">
              <a:buFont typeface="Wingdings" panose="05000000000000000000" pitchFamily="2" charset="2"/>
              <a:buChar char="§"/>
            </a:pPr>
            <a:r>
              <a:rPr lang="en-US" dirty="0" smtClean="0">
                <a:solidFill>
                  <a:srgbClr val="FF0000"/>
                </a:solidFill>
                <a:latin typeface="Exo 2 Light" panose="00000400000000000000" pitchFamily="2" charset="0"/>
              </a:rPr>
              <a:t>Multiple paths</a:t>
            </a:r>
            <a:r>
              <a:rPr lang="en-US" dirty="0" smtClean="0">
                <a:latin typeface="Exo 2 Light" panose="00000400000000000000" pitchFamily="2" charset="0"/>
              </a:rPr>
              <a:t> between any source and destination, making it resilient to both link and server failure</a:t>
            </a:r>
          </a:p>
          <a:p>
            <a:pPr marL="285750" indent="-285750">
              <a:buFont typeface="Wingdings" panose="05000000000000000000" pitchFamily="2" charset="2"/>
              <a:buChar char="§"/>
            </a:pPr>
            <a:r>
              <a:rPr lang="en-US" dirty="0" smtClean="0">
                <a:latin typeface="Exo 2 Light" panose="00000400000000000000" pitchFamily="2" charset="0"/>
              </a:rPr>
              <a:t>Since servers are doing the routing, at each hop packets</a:t>
            </a:r>
            <a:br>
              <a:rPr lang="en-US" dirty="0" smtClean="0">
                <a:latin typeface="Exo 2 Light" panose="00000400000000000000" pitchFamily="2" charset="0"/>
              </a:rPr>
            </a:br>
            <a:r>
              <a:rPr lang="en-US" dirty="0" smtClean="0">
                <a:latin typeface="Exo 2 Light" panose="00000400000000000000" pitchFamily="2" charset="0"/>
              </a:rPr>
              <a:t>can be intercepted and modified, making it</a:t>
            </a:r>
            <a:r>
              <a:rPr lang="en-US" dirty="0" smtClean="0">
                <a:solidFill>
                  <a:srgbClr val="FF0000"/>
                </a:solidFill>
                <a:latin typeface="Exo 2 Light" panose="00000400000000000000" pitchFamily="2" charset="0"/>
              </a:rPr>
              <a:t> ideal </a:t>
            </a:r>
            <a:br>
              <a:rPr lang="en-US" dirty="0" smtClean="0">
                <a:solidFill>
                  <a:srgbClr val="FF0000"/>
                </a:solidFill>
                <a:latin typeface="Exo 2 Light" panose="00000400000000000000" pitchFamily="2" charset="0"/>
              </a:rPr>
            </a:br>
            <a:r>
              <a:rPr lang="en-US" dirty="0" smtClean="0">
                <a:solidFill>
                  <a:srgbClr val="FF0000"/>
                </a:solidFill>
                <a:latin typeface="Exo 2 Light" panose="00000400000000000000" pitchFamily="2" charset="0"/>
              </a:rPr>
              <a:t>platform to perform the </a:t>
            </a:r>
            <a:r>
              <a:rPr lang="en-US" dirty="0" smtClean="0">
                <a:solidFill>
                  <a:srgbClr val="FF0000"/>
                </a:solidFill>
                <a:latin typeface="Exo 2 Light" panose="00000400000000000000" pitchFamily="2" charset="0"/>
              </a:rPr>
              <a:t>aggregation</a:t>
            </a:r>
            <a:endParaRPr lang="en-US" dirty="0" smtClean="0">
              <a:solidFill>
                <a:srgbClr val="FF0000"/>
              </a:solidFill>
              <a:latin typeface="Exo 2 Light" panose="00000400000000000000" pitchFamily="2" charset="0"/>
            </a:endParaRPr>
          </a:p>
        </p:txBody>
      </p:sp>
      <p:sp>
        <p:nvSpPr>
          <p:cNvPr id="3" name="TextBox 2"/>
          <p:cNvSpPr txBox="1"/>
          <p:nvPr/>
        </p:nvSpPr>
        <p:spPr>
          <a:xfrm>
            <a:off x="2122522" y="5466513"/>
            <a:ext cx="1486304" cy="461665"/>
          </a:xfrm>
          <a:prstGeom prst="rect">
            <a:avLst/>
          </a:prstGeom>
          <a:noFill/>
        </p:spPr>
        <p:txBody>
          <a:bodyPr wrap="none" rtlCol="0">
            <a:spAutoFit/>
          </a:bodyPr>
          <a:lstStyle/>
          <a:p>
            <a:r>
              <a:rPr lang="en-US" sz="2400" dirty="0" err="1" smtClean="0">
                <a:latin typeface="Exo 2 Light" panose="00000400000000000000" pitchFamily="2" charset="0"/>
              </a:rPr>
              <a:t>CamCube</a:t>
            </a:r>
            <a:endParaRPr lang="en-US" sz="2400" dirty="0">
              <a:latin typeface="Exo 2 Light" panose="00000400000000000000" pitchFamily="2" charset="0"/>
            </a:endParaRPr>
          </a:p>
        </p:txBody>
      </p:sp>
    </p:spTree>
    <p:extLst>
      <p:ext uri="{BB962C8B-B14F-4D97-AF65-F5344CB8AC3E}">
        <p14:creationId xmlns:p14="http://schemas.microsoft.com/office/powerpoint/2010/main" val="3763466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Exo 2 Light" panose="00000400000000000000" pitchFamily="2" charset="0"/>
              </a:rPr>
              <a:t>CamCube</a:t>
            </a:r>
            <a:r>
              <a:rPr lang="en-US" dirty="0" smtClean="0">
                <a:latin typeface="Exo 2 Light" panose="00000400000000000000" pitchFamily="2" charset="0"/>
              </a:rPr>
              <a:t> – Implementation</a:t>
            </a:r>
            <a:endParaRPr lang="en-US" dirty="0">
              <a:latin typeface="Exo 2 Light" panose="00000400000000000000" pitchFamily="2"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err="1" smtClean="0">
                <a:latin typeface="Exo 2 Light" panose="00000400000000000000" pitchFamily="2" charset="0"/>
              </a:rPr>
              <a:t>Camcube</a:t>
            </a:r>
            <a:r>
              <a:rPr lang="en-US" sz="2400" dirty="0" smtClean="0">
                <a:latin typeface="Exo 2 Light" panose="00000400000000000000" pitchFamily="2" charset="0"/>
              </a:rPr>
              <a:t> </a:t>
            </a:r>
            <a:r>
              <a:rPr lang="en-US" sz="2400" dirty="0" err="1" smtClean="0">
                <a:latin typeface="Exo 2 Light" panose="00000400000000000000" pitchFamily="2" charset="0"/>
              </a:rPr>
              <a:t>api</a:t>
            </a:r>
            <a:r>
              <a:rPr lang="en-US" sz="2400" dirty="0" smtClean="0">
                <a:latin typeface="Exo 2 Light" panose="00000400000000000000" pitchFamily="2" charset="0"/>
              </a:rPr>
              <a:t> implemented in a </a:t>
            </a:r>
            <a:r>
              <a:rPr lang="en-US" sz="2400" dirty="0" smtClean="0">
                <a:solidFill>
                  <a:srgbClr val="FF0000"/>
                </a:solidFill>
                <a:latin typeface="Exo 2 Light" panose="00000400000000000000" pitchFamily="2" charset="0"/>
              </a:rPr>
              <a:t>user-space runtime </a:t>
            </a:r>
            <a:r>
              <a:rPr lang="en-US" sz="2400" dirty="0" smtClean="0">
                <a:latin typeface="Exo 2 Light" panose="00000400000000000000" pitchFamily="2" charset="0"/>
              </a:rPr>
              <a:t>written in C#</a:t>
            </a:r>
            <a:br>
              <a:rPr lang="en-US" sz="2400" dirty="0" smtClean="0">
                <a:latin typeface="Exo 2 Light" panose="00000400000000000000" pitchFamily="2" charset="0"/>
              </a:rPr>
            </a:br>
            <a:endParaRPr lang="en-US" sz="2400" dirty="0" smtClean="0">
              <a:latin typeface="Exo 2 Light" panose="00000400000000000000" pitchFamily="2" charset="0"/>
            </a:endParaRPr>
          </a:p>
          <a:p>
            <a:pPr>
              <a:buFont typeface="Wingdings" panose="05000000000000000000" pitchFamily="2" charset="2"/>
              <a:buChar char="§"/>
            </a:pPr>
            <a:r>
              <a:rPr lang="en-US" sz="2400" dirty="0" smtClean="0">
                <a:latin typeface="Exo 2 Light" panose="00000400000000000000" pitchFamily="2" charset="0"/>
              </a:rPr>
              <a:t>Provides </a:t>
            </a:r>
            <a:r>
              <a:rPr lang="en-US" sz="2400" dirty="0" smtClean="0">
                <a:solidFill>
                  <a:srgbClr val="FF0000"/>
                </a:solidFill>
                <a:latin typeface="Exo 2 Light" panose="00000400000000000000" pitchFamily="2" charset="0"/>
              </a:rPr>
              <a:t>low-level functionality </a:t>
            </a:r>
            <a:r>
              <a:rPr lang="en-US" sz="2400" dirty="0" smtClean="0">
                <a:latin typeface="Exo 2 Light" panose="00000400000000000000" pitchFamily="2" charset="0"/>
              </a:rPr>
              <a:t>to send and receive packets to/from the size one hop physical </a:t>
            </a:r>
            <a:r>
              <a:rPr lang="en-US" sz="2400" dirty="0" err="1" smtClean="0">
                <a:latin typeface="Exo 2 Light" panose="00000400000000000000" pitchFamily="2" charset="0"/>
              </a:rPr>
              <a:t>neighbours</a:t>
            </a:r>
            <a:r>
              <a:rPr lang="en-US" sz="2400" dirty="0" smtClean="0">
                <a:latin typeface="Exo 2 Light" panose="00000400000000000000" pitchFamily="2" charset="0"/>
              </a:rPr>
              <a:t/>
            </a:r>
            <a:br>
              <a:rPr lang="en-US" sz="2400" dirty="0" smtClean="0">
                <a:latin typeface="Exo 2 Light" panose="00000400000000000000" pitchFamily="2" charset="0"/>
              </a:rPr>
            </a:br>
            <a:endParaRPr lang="en-US" sz="2400" dirty="0" smtClean="0">
              <a:latin typeface="Exo 2 Light" panose="00000400000000000000" pitchFamily="2" charset="0"/>
            </a:endParaRPr>
          </a:p>
          <a:p>
            <a:pPr>
              <a:buFont typeface="Wingdings" panose="05000000000000000000" pitchFamily="2" charset="2"/>
              <a:buChar char="§"/>
            </a:pPr>
            <a:r>
              <a:rPr lang="en-US" sz="2400" dirty="0">
                <a:latin typeface="Exo 2 Light" panose="00000400000000000000" pitchFamily="2" charset="0"/>
              </a:rPr>
              <a:t>All </a:t>
            </a:r>
            <a:r>
              <a:rPr lang="en-US" sz="2400" dirty="0" smtClean="0">
                <a:latin typeface="Exo 2 Light" panose="00000400000000000000" pitchFamily="2" charset="0"/>
              </a:rPr>
              <a:t>further functionality</a:t>
            </a:r>
            <a:r>
              <a:rPr lang="en-US" sz="2400" dirty="0">
                <a:latin typeface="Exo 2 Light" panose="00000400000000000000" pitchFamily="2" charset="0"/>
              </a:rPr>
              <a:t>, such as key-based routing and failure </a:t>
            </a:r>
            <a:r>
              <a:rPr lang="en-US" sz="2400" dirty="0" smtClean="0">
                <a:latin typeface="Exo 2 Light" panose="00000400000000000000" pitchFamily="2" charset="0"/>
              </a:rPr>
              <a:t>detection </a:t>
            </a:r>
            <a:r>
              <a:rPr lang="en-US" sz="2400" dirty="0">
                <a:latin typeface="Exo 2 Light" panose="00000400000000000000" pitchFamily="2" charset="0"/>
              </a:rPr>
              <a:t>as well as higher-level services (e.g., a key-value </a:t>
            </a:r>
            <a:r>
              <a:rPr lang="en-US" sz="2400" dirty="0" smtClean="0">
                <a:latin typeface="Exo 2 Light" panose="00000400000000000000" pitchFamily="2" charset="0"/>
              </a:rPr>
              <a:t>store or </a:t>
            </a:r>
            <a:r>
              <a:rPr lang="en-US" sz="2400" dirty="0">
                <a:latin typeface="Exo 2 Light" panose="00000400000000000000" pitchFamily="2" charset="0"/>
              </a:rPr>
              <a:t>a graph-processing engine) are implemented </a:t>
            </a:r>
            <a:r>
              <a:rPr lang="en-US" sz="2400" dirty="0">
                <a:solidFill>
                  <a:srgbClr val="FF0000"/>
                </a:solidFill>
                <a:latin typeface="Exo 2 Light" panose="00000400000000000000" pitchFamily="2" charset="0"/>
              </a:rPr>
              <a:t>in </a:t>
            </a:r>
            <a:r>
              <a:rPr lang="en-US" sz="2400" dirty="0" smtClean="0">
                <a:solidFill>
                  <a:srgbClr val="FF0000"/>
                </a:solidFill>
                <a:latin typeface="Exo 2 Light" panose="00000400000000000000" pitchFamily="2" charset="0"/>
              </a:rPr>
              <a:t>user-space </a:t>
            </a:r>
            <a:r>
              <a:rPr lang="en-US" sz="2400" dirty="0">
                <a:solidFill>
                  <a:srgbClr val="FF0000"/>
                </a:solidFill>
                <a:latin typeface="Exo 2 Light" panose="00000400000000000000" pitchFamily="2" charset="0"/>
              </a:rPr>
              <a:t>on top of the </a:t>
            </a:r>
            <a:r>
              <a:rPr lang="en-US" sz="2400" dirty="0" smtClean="0">
                <a:solidFill>
                  <a:srgbClr val="FF0000"/>
                </a:solidFill>
                <a:latin typeface="Exo 2 Light" panose="00000400000000000000" pitchFamily="2" charset="0"/>
              </a:rPr>
              <a:t>runtime</a:t>
            </a:r>
            <a:r>
              <a:rPr lang="en-US" sz="2400" dirty="0" smtClean="0">
                <a:latin typeface="Exo 2 Light" panose="00000400000000000000" pitchFamily="2" charset="0"/>
              </a:rPr>
              <a:t> </a:t>
            </a:r>
          </a:p>
          <a:p>
            <a:pPr>
              <a:buFont typeface="Wingdings" panose="05000000000000000000" pitchFamily="2" charset="2"/>
              <a:buChar char="§"/>
            </a:pPr>
            <a:endParaRPr lang="en-US" sz="2400" dirty="0" smtClean="0">
              <a:latin typeface="Exo 2 Light" panose="00000400000000000000" pitchFamily="2" charset="0"/>
            </a:endParaRPr>
          </a:p>
          <a:p>
            <a:pPr>
              <a:buFont typeface="Wingdings" panose="05000000000000000000" pitchFamily="2" charset="2"/>
              <a:buChar char="§"/>
            </a:pPr>
            <a:endParaRPr lang="en-US" sz="2400" dirty="0">
              <a:latin typeface="Exo 2 Light" panose="00000400000000000000" pitchFamily="2" charset="0"/>
            </a:endParaRPr>
          </a:p>
        </p:txBody>
      </p:sp>
    </p:spTree>
    <p:extLst>
      <p:ext uri="{BB962C8B-B14F-4D97-AF65-F5344CB8AC3E}">
        <p14:creationId xmlns:p14="http://schemas.microsoft.com/office/powerpoint/2010/main" val="1299123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Exo 2 Light" panose="00000400000000000000" pitchFamily="2" charset="0"/>
              </a:rPr>
              <a:t>Camdoop</a:t>
            </a:r>
            <a:endParaRPr lang="en-US" dirty="0">
              <a:latin typeface="Exo 2 Light" panose="00000400000000000000" pitchFamily="2"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err="1">
                <a:latin typeface="Exo 2 Light" panose="00000400000000000000" pitchFamily="2" charset="0"/>
              </a:rPr>
              <a:t>Camdoop</a:t>
            </a:r>
            <a:r>
              <a:rPr lang="en-US" dirty="0">
                <a:latin typeface="Exo 2 Light" panose="00000400000000000000" pitchFamily="2" charset="0"/>
              </a:rPr>
              <a:t> is a </a:t>
            </a:r>
            <a:r>
              <a:rPr lang="en-US" dirty="0" err="1">
                <a:solidFill>
                  <a:srgbClr val="FF0000"/>
                </a:solidFill>
                <a:latin typeface="Exo 2 Light" panose="00000400000000000000" pitchFamily="2" charset="0"/>
              </a:rPr>
              <a:t>CamCube</a:t>
            </a:r>
            <a:r>
              <a:rPr lang="en-US" dirty="0">
                <a:solidFill>
                  <a:srgbClr val="FF0000"/>
                </a:solidFill>
                <a:latin typeface="Exo 2 Light" panose="00000400000000000000" pitchFamily="2" charset="0"/>
              </a:rPr>
              <a:t> service </a:t>
            </a:r>
            <a:r>
              <a:rPr lang="en-US" dirty="0">
                <a:latin typeface="Exo 2 Light" panose="00000400000000000000" pitchFamily="2" charset="0"/>
              </a:rPr>
              <a:t>to run </a:t>
            </a:r>
            <a:r>
              <a:rPr lang="en-US" dirty="0" err="1" smtClean="0">
                <a:solidFill>
                  <a:srgbClr val="FF0000"/>
                </a:solidFill>
                <a:latin typeface="Exo 2 Light" panose="00000400000000000000" pitchFamily="2" charset="0"/>
              </a:rPr>
              <a:t>MapReduce</a:t>
            </a:r>
            <a:r>
              <a:rPr lang="en-US" dirty="0" smtClean="0">
                <a:solidFill>
                  <a:srgbClr val="FF0000"/>
                </a:solidFill>
                <a:latin typeface="Exo 2 Light" panose="00000400000000000000" pitchFamily="2" charset="0"/>
              </a:rPr>
              <a:t>-like jobs</a:t>
            </a:r>
          </a:p>
          <a:p>
            <a:pPr>
              <a:buFont typeface="Wingdings" panose="05000000000000000000" pitchFamily="2" charset="2"/>
              <a:buChar char="§"/>
            </a:pPr>
            <a:r>
              <a:rPr lang="en-US" dirty="0" smtClean="0">
                <a:latin typeface="Exo 2 Light" panose="00000400000000000000" pitchFamily="2" charset="0"/>
              </a:rPr>
              <a:t>Pushes </a:t>
            </a:r>
            <a:r>
              <a:rPr lang="en-US" dirty="0" smtClean="0">
                <a:solidFill>
                  <a:srgbClr val="FF0000"/>
                </a:solidFill>
                <a:latin typeface="Exo 2 Light" panose="00000400000000000000" pitchFamily="2" charset="0"/>
              </a:rPr>
              <a:t>aggregation into the network</a:t>
            </a:r>
          </a:p>
          <a:p>
            <a:pPr>
              <a:buFont typeface="Wingdings" panose="05000000000000000000" pitchFamily="2" charset="2"/>
              <a:buChar char="§"/>
            </a:pPr>
            <a:r>
              <a:rPr lang="en-US" dirty="0" smtClean="0">
                <a:solidFill>
                  <a:srgbClr val="FF0000"/>
                </a:solidFill>
                <a:latin typeface="Exo 2 Light" panose="00000400000000000000" pitchFamily="2" charset="0"/>
              </a:rPr>
              <a:t>Parallelizes</a:t>
            </a:r>
            <a:r>
              <a:rPr lang="en-US" dirty="0" smtClean="0">
                <a:latin typeface="Exo 2 Light" panose="00000400000000000000" pitchFamily="2" charset="0"/>
              </a:rPr>
              <a:t> shuffle and reduce phase</a:t>
            </a:r>
          </a:p>
        </p:txBody>
      </p:sp>
    </p:spTree>
    <p:extLst>
      <p:ext uri="{BB962C8B-B14F-4D97-AF65-F5344CB8AC3E}">
        <p14:creationId xmlns:p14="http://schemas.microsoft.com/office/powerpoint/2010/main" val="4080589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Exo 2 Light" panose="00000400000000000000" pitchFamily="2" charset="0"/>
              </a:rPr>
              <a:t>Tree Building Protocol</a:t>
            </a:r>
            <a:endParaRPr lang="en-US" dirty="0">
              <a:latin typeface="Exo 2 Light" panose="000004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7833" y="1891212"/>
            <a:ext cx="8468907" cy="4220164"/>
          </a:xfrm>
        </p:spPr>
      </p:pic>
      <p:sp>
        <p:nvSpPr>
          <p:cNvPr id="5" name="TextBox 4"/>
          <p:cNvSpPr txBox="1"/>
          <p:nvPr/>
        </p:nvSpPr>
        <p:spPr>
          <a:xfrm>
            <a:off x="261257" y="1512422"/>
            <a:ext cx="2906576" cy="4801314"/>
          </a:xfrm>
          <a:prstGeom prst="rect">
            <a:avLst/>
          </a:prstGeom>
          <a:noFill/>
        </p:spPr>
        <p:txBody>
          <a:bodyPr wrap="square" rtlCol="0">
            <a:spAutoFit/>
          </a:bodyPr>
          <a:lstStyle/>
          <a:p>
            <a:pPr marL="342900" indent="-342900">
              <a:buFont typeface="Wingdings" panose="05000000000000000000" pitchFamily="2" charset="2"/>
              <a:buChar char="§"/>
            </a:pPr>
            <a:r>
              <a:rPr lang="en-US" dirty="0" smtClean="0">
                <a:latin typeface="Exo 2 Light" panose="00000400000000000000" pitchFamily="2" charset="0"/>
              </a:rPr>
              <a:t>For each reduce task, a </a:t>
            </a:r>
            <a:r>
              <a:rPr lang="en-US" dirty="0" smtClean="0">
                <a:solidFill>
                  <a:srgbClr val="FF0000"/>
                </a:solidFill>
                <a:latin typeface="Exo 2 Light" panose="00000400000000000000" pitchFamily="2" charset="0"/>
              </a:rPr>
              <a:t>spanning tree</a:t>
            </a:r>
            <a:r>
              <a:rPr lang="en-US" dirty="0" smtClean="0">
                <a:latin typeface="Exo 2 Light" panose="00000400000000000000" pitchFamily="2" charset="0"/>
              </a:rPr>
              <a:t> connecting all the servers is formed with server running reduce task at root</a:t>
            </a:r>
            <a:br>
              <a:rPr lang="en-US" dirty="0" smtClean="0">
                <a:latin typeface="Exo 2 Light" panose="00000400000000000000" pitchFamily="2" charset="0"/>
              </a:rPr>
            </a:br>
            <a:endParaRPr lang="en-US" dirty="0" smtClean="0">
              <a:latin typeface="Exo 2 Light" panose="00000400000000000000" pitchFamily="2" charset="0"/>
            </a:endParaRPr>
          </a:p>
          <a:p>
            <a:pPr marL="342900" indent="-342900">
              <a:buFont typeface="Wingdings" panose="05000000000000000000" pitchFamily="2" charset="2"/>
              <a:buChar char="§"/>
            </a:pPr>
            <a:r>
              <a:rPr lang="en-US" dirty="0" smtClean="0">
                <a:latin typeface="Exo 2 Light" panose="00000400000000000000" pitchFamily="2" charset="0"/>
              </a:rPr>
              <a:t>Single Reduce task example</a:t>
            </a:r>
            <a:br>
              <a:rPr lang="en-US" dirty="0" smtClean="0">
                <a:latin typeface="Exo 2 Light" panose="00000400000000000000" pitchFamily="2" charset="0"/>
              </a:rPr>
            </a:br>
            <a:endParaRPr lang="en-US" dirty="0" smtClean="0">
              <a:latin typeface="Exo 2 Light" panose="00000400000000000000" pitchFamily="2" charset="0"/>
            </a:endParaRPr>
          </a:p>
          <a:p>
            <a:pPr marL="342900" indent="-342900">
              <a:buFont typeface="Wingdings" panose="05000000000000000000" pitchFamily="2" charset="2"/>
              <a:buChar char="§"/>
            </a:pPr>
            <a:r>
              <a:rPr lang="en-US" dirty="0" smtClean="0">
                <a:solidFill>
                  <a:srgbClr val="FF0000"/>
                </a:solidFill>
                <a:latin typeface="Exo 2 Light" panose="00000400000000000000" pitchFamily="2" charset="0"/>
              </a:rPr>
              <a:t>Leaves</a:t>
            </a:r>
            <a:r>
              <a:rPr lang="en-US" dirty="0" smtClean="0">
                <a:latin typeface="Exo 2 Light" panose="00000400000000000000" pitchFamily="2" charset="0"/>
              </a:rPr>
              <a:t> represent the output of Map tasks</a:t>
            </a:r>
            <a:br>
              <a:rPr lang="en-US" dirty="0" smtClean="0">
                <a:latin typeface="Exo 2 Light" panose="00000400000000000000" pitchFamily="2" charset="0"/>
              </a:rPr>
            </a:br>
            <a:endParaRPr lang="en-US" dirty="0" smtClean="0">
              <a:latin typeface="Exo 2 Light" panose="00000400000000000000" pitchFamily="2" charset="0"/>
            </a:endParaRPr>
          </a:p>
          <a:p>
            <a:pPr marL="342900" indent="-342900">
              <a:buFont typeface="Wingdings" panose="05000000000000000000" pitchFamily="2" charset="2"/>
              <a:buChar char="§"/>
            </a:pPr>
            <a:r>
              <a:rPr lang="en-US" dirty="0" smtClean="0">
                <a:solidFill>
                  <a:srgbClr val="FF0000"/>
                </a:solidFill>
                <a:latin typeface="Exo 2 Light" panose="00000400000000000000" pitchFamily="2" charset="0"/>
              </a:rPr>
              <a:t>Ensure High Locality </a:t>
            </a:r>
            <a:r>
              <a:rPr lang="en-US" dirty="0" smtClean="0">
                <a:latin typeface="Exo 2 Light" panose="00000400000000000000" pitchFamily="2" charset="0"/>
              </a:rPr>
              <a:t>- Parents and children of the internal vertices are one hop neighbors</a:t>
            </a:r>
            <a:endParaRPr lang="en-US" dirty="0">
              <a:latin typeface="Exo 2 Light" panose="00000400000000000000" pitchFamily="2" charset="0"/>
            </a:endParaRPr>
          </a:p>
        </p:txBody>
      </p:sp>
    </p:spTree>
    <p:extLst>
      <p:ext uri="{BB962C8B-B14F-4D97-AF65-F5344CB8AC3E}">
        <p14:creationId xmlns:p14="http://schemas.microsoft.com/office/powerpoint/2010/main" val="2106944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Exo 2 Light" panose="00000400000000000000" pitchFamily="2" charset="0"/>
              </a:rPr>
              <a:t>Shuffle and Reduce Phase</a:t>
            </a:r>
            <a:endParaRPr lang="en-US" dirty="0">
              <a:latin typeface="Exo 2 Light" panose="00000400000000000000" pitchFamily="2"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smtClean="0">
                <a:latin typeface="Exo 2 Light" panose="00000400000000000000" pitchFamily="2" charset="0"/>
              </a:rPr>
              <a:t>Shuffle and reduce phase can happen </a:t>
            </a:r>
            <a:r>
              <a:rPr lang="en-US" sz="2400" dirty="0" smtClean="0">
                <a:solidFill>
                  <a:srgbClr val="FF0000"/>
                </a:solidFill>
                <a:latin typeface="Exo 2 Light" panose="00000400000000000000" pitchFamily="2" charset="0"/>
              </a:rPr>
              <a:t>simultaneously </a:t>
            </a:r>
          </a:p>
          <a:p>
            <a:pPr>
              <a:buFont typeface="Wingdings" panose="05000000000000000000" pitchFamily="2" charset="2"/>
              <a:buChar char="§"/>
            </a:pPr>
            <a:r>
              <a:rPr lang="en-US" sz="2400" dirty="0" smtClean="0">
                <a:latin typeface="Exo 2 Light" panose="00000400000000000000" pitchFamily="2" charset="0"/>
              </a:rPr>
              <a:t>Each aggregator node </a:t>
            </a:r>
            <a:r>
              <a:rPr lang="en-US" sz="2400" dirty="0" smtClean="0">
                <a:solidFill>
                  <a:srgbClr val="FF0000"/>
                </a:solidFill>
                <a:latin typeface="Exo 2 Light" panose="00000400000000000000" pitchFamily="2" charset="0"/>
              </a:rPr>
              <a:t>maintain a small packet buffer</a:t>
            </a:r>
            <a:r>
              <a:rPr lang="en-US" sz="2400" dirty="0" smtClean="0">
                <a:latin typeface="Exo 2 Light" panose="00000400000000000000" pitchFamily="2" charset="0"/>
              </a:rPr>
              <a:t> with a pointer to the next value in the packet to be aggregated</a:t>
            </a:r>
          </a:p>
          <a:p>
            <a:pPr>
              <a:buFont typeface="Wingdings" panose="05000000000000000000" pitchFamily="2" charset="2"/>
              <a:buChar char="§"/>
            </a:pPr>
            <a:r>
              <a:rPr lang="en-US" sz="2400" dirty="0" smtClean="0">
                <a:latin typeface="Exo 2 Light" panose="00000400000000000000" pitchFamily="2" charset="0"/>
              </a:rPr>
              <a:t>When </a:t>
            </a:r>
            <a:r>
              <a:rPr lang="en-US" sz="2400" dirty="0" smtClean="0">
                <a:solidFill>
                  <a:srgbClr val="FF0000"/>
                </a:solidFill>
                <a:latin typeface="Exo 2 Light" panose="00000400000000000000" pitchFamily="2" charset="0"/>
              </a:rPr>
              <a:t>at least one packet is buffered from each child</a:t>
            </a:r>
            <a:r>
              <a:rPr lang="en-US" sz="2400" dirty="0" smtClean="0">
                <a:latin typeface="Exo 2 Light" panose="00000400000000000000" pitchFamily="2" charset="0"/>
              </a:rPr>
              <a:t>, the server starts aggregating the (key, value) pairs across the packets using the combiner function</a:t>
            </a:r>
          </a:p>
          <a:p>
            <a:pPr>
              <a:buFont typeface="Wingdings" panose="05000000000000000000" pitchFamily="2" charset="2"/>
              <a:buChar char="§"/>
            </a:pPr>
            <a:r>
              <a:rPr lang="en-US" sz="2400" dirty="0" smtClean="0">
                <a:latin typeface="Exo 2 Light" panose="00000400000000000000" pitchFamily="2" charset="0"/>
              </a:rPr>
              <a:t>At the root, the </a:t>
            </a:r>
            <a:r>
              <a:rPr lang="en-US" sz="2400" dirty="0" smtClean="0">
                <a:solidFill>
                  <a:srgbClr val="FF0000"/>
                </a:solidFill>
                <a:latin typeface="Exo 2 Light" panose="00000400000000000000" pitchFamily="2" charset="0"/>
              </a:rPr>
              <a:t>results are aggregated using the reduce </a:t>
            </a:r>
            <a:r>
              <a:rPr lang="en-US" sz="2400" dirty="0" smtClean="0">
                <a:latin typeface="Exo 2 Light" panose="00000400000000000000" pitchFamily="2" charset="0"/>
              </a:rPr>
              <a:t>function and the results stored</a:t>
            </a:r>
            <a:endParaRPr lang="en-US" sz="2400" dirty="0">
              <a:latin typeface="Exo 2 Light" panose="00000400000000000000" pitchFamily="2" charset="0"/>
            </a:endParaRPr>
          </a:p>
        </p:txBody>
      </p:sp>
    </p:spTree>
    <p:extLst>
      <p:ext uri="{BB962C8B-B14F-4D97-AF65-F5344CB8AC3E}">
        <p14:creationId xmlns:p14="http://schemas.microsoft.com/office/powerpoint/2010/main" val="4195204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latin typeface="Exo 2 Light" panose="00000400000000000000" pitchFamily="2" charset="0"/>
              </a:rPr>
              <a:t>Problem Statement</a:t>
            </a:r>
            <a:endParaRPr lang="en-US" sz="4200" dirty="0">
              <a:latin typeface="Exo 2 Light" panose="000004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3953" y="1690688"/>
            <a:ext cx="10143141" cy="3005375"/>
          </a:xfrm>
        </p:spPr>
      </p:pic>
      <p:sp>
        <p:nvSpPr>
          <p:cNvPr id="5" name="TextBox 4"/>
          <p:cNvSpPr txBox="1"/>
          <p:nvPr/>
        </p:nvSpPr>
        <p:spPr>
          <a:xfrm>
            <a:off x="365760" y="5146571"/>
            <a:ext cx="11240086" cy="430887"/>
          </a:xfrm>
          <a:prstGeom prst="rect">
            <a:avLst/>
          </a:prstGeom>
          <a:noFill/>
        </p:spPr>
        <p:txBody>
          <a:bodyPr wrap="square" rtlCol="0">
            <a:spAutoFit/>
          </a:bodyPr>
          <a:lstStyle/>
          <a:p>
            <a:pPr algn="ctr"/>
            <a:r>
              <a:rPr lang="en-US" sz="2200" dirty="0" smtClean="0">
                <a:latin typeface="Exo 2 Light" panose="00000400000000000000" pitchFamily="2" charset="0"/>
              </a:rPr>
              <a:t>Map Reduce Workflow</a:t>
            </a:r>
          </a:p>
        </p:txBody>
      </p:sp>
    </p:spTree>
    <p:extLst>
      <p:ext uri="{BB962C8B-B14F-4D97-AF65-F5344CB8AC3E}">
        <p14:creationId xmlns:p14="http://schemas.microsoft.com/office/powerpoint/2010/main" val="2283583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365125"/>
            <a:ext cx="11029335" cy="1325563"/>
          </a:xfrm>
        </p:spPr>
        <p:txBody>
          <a:bodyPr/>
          <a:lstStyle/>
          <a:p>
            <a:pPr algn="ctr"/>
            <a:r>
              <a:rPr lang="en-US" dirty="0" smtClean="0">
                <a:latin typeface="Exo 2 Light" panose="00000400000000000000" pitchFamily="2" charset="0"/>
              </a:rPr>
              <a:t>Load Balancing and bandwidth utilization</a:t>
            </a:r>
            <a:endParaRPr lang="en-US" dirty="0">
              <a:latin typeface="Exo 2 Light" panose="00000400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1523" y="1924554"/>
            <a:ext cx="4439270" cy="4153480"/>
          </a:xfrm>
        </p:spPr>
      </p:pic>
      <p:sp>
        <p:nvSpPr>
          <p:cNvPr id="5" name="TextBox 4"/>
          <p:cNvSpPr txBox="1"/>
          <p:nvPr/>
        </p:nvSpPr>
        <p:spPr>
          <a:xfrm>
            <a:off x="5943601" y="1718080"/>
            <a:ext cx="5600700" cy="5078313"/>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Exo 2 Light" panose="00000400000000000000" pitchFamily="2" charset="0"/>
              </a:rPr>
              <a:t>We have </a:t>
            </a:r>
            <a:r>
              <a:rPr lang="en-US" dirty="0">
                <a:solidFill>
                  <a:srgbClr val="FF0000"/>
                </a:solidFill>
                <a:latin typeface="Exo 2 Light" panose="00000400000000000000" pitchFamily="2" charset="0"/>
              </a:rPr>
              <a:t>load imbalance with current tree configuration </a:t>
            </a:r>
            <a:r>
              <a:rPr lang="en-US" dirty="0">
                <a:latin typeface="Exo 2 Light" panose="00000400000000000000" pitchFamily="2" charset="0"/>
              </a:rPr>
              <a:t>because some vertices have higher in-degree than others</a:t>
            </a:r>
            <a:br>
              <a:rPr lang="en-US" dirty="0">
                <a:latin typeface="Exo 2 Light" panose="00000400000000000000" pitchFamily="2" charset="0"/>
              </a:rPr>
            </a:br>
            <a:endParaRPr lang="en-US" dirty="0">
              <a:latin typeface="Exo 2 Light" panose="00000400000000000000" pitchFamily="2" charset="0"/>
            </a:endParaRPr>
          </a:p>
          <a:p>
            <a:pPr marL="285750" indent="-285750">
              <a:buFont typeface="Wingdings" panose="05000000000000000000" pitchFamily="2" charset="2"/>
              <a:buChar char="§"/>
            </a:pPr>
            <a:r>
              <a:rPr lang="en-US" dirty="0">
                <a:latin typeface="Exo 2 Light" panose="00000400000000000000" pitchFamily="2" charset="0"/>
              </a:rPr>
              <a:t>Not able to </a:t>
            </a:r>
            <a:r>
              <a:rPr lang="en-US" dirty="0">
                <a:solidFill>
                  <a:srgbClr val="FF0000"/>
                </a:solidFill>
                <a:latin typeface="Exo 2 Light" panose="00000400000000000000" pitchFamily="2" charset="0"/>
              </a:rPr>
              <a:t>exploit all six-outbound links </a:t>
            </a:r>
            <a:r>
              <a:rPr lang="en-US" dirty="0">
                <a:latin typeface="Exo 2 Light" panose="00000400000000000000" pitchFamily="2" charset="0"/>
              </a:rPr>
              <a:t>because each server has </a:t>
            </a:r>
            <a:r>
              <a:rPr lang="en-US" dirty="0">
                <a:solidFill>
                  <a:srgbClr val="FF0000"/>
                </a:solidFill>
                <a:latin typeface="Exo 2 Light" panose="00000400000000000000" pitchFamily="2" charset="0"/>
              </a:rPr>
              <a:t>only one parent </a:t>
            </a:r>
            <a:r>
              <a:rPr lang="en-US" dirty="0">
                <a:latin typeface="Exo 2 Light" panose="00000400000000000000" pitchFamily="2" charset="0"/>
              </a:rPr>
              <a:t>to which it can send packets over</a:t>
            </a:r>
          </a:p>
          <a:p>
            <a:endParaRPr lang="en-US" dirty="0">
              <a:latin typeface="Exo 2 Light" panose="00000400000000000000" pitchFamily="2" charset="0"/>
            </a:endParaRPr>
          </a:p>
          <a:p>
            <a:pPr marL="285750" indent="-285750">
              <a:buFont typeface="Wingdings" panose="05000000000000000000" pitchFamily="2" charset="2"/>
              <a:buChar char="§"/>
            </a:pPr>
            <a:r>
              <a:rPr lang="en-US" dirty="0">
                <a:latin typeface="Exo 2 Light" panose="00000400000000000000" pitchFamily="2" charset="0"/>
              </a:rPr>
              <a:t>To address these issues, </a:t>
            </a:r>
            <a:r>
              <a:rPr lang="en-US" dirty="0" err="1">
                <a:latin typeface="Exo 2 Light" panose="00000400000000000000" pitchFamily="2" charset="0"/>
              </a:rPr>
              <a:t>Camdoop</a:t>
            </a:r>
            <a:r>
              <a:rPr lang="en-US" dirty="0">
                <a:latin typeface="Exo 2 Light" panose="00000400000000000000" pitchFamily="2" charset="0"/>
              </a:rPr>
              <a:t> creates </a:t>
            </a:r>
            <a:r>
              <a:rPr lang="en-US" dirty="0">
                <a:solidFill>
                  <a:srgbClr val="FF0000"/>
                </a:solidFill>
                <a:latin typeface="Exo 2 Light" panose="00000400000000000000" pitchFamily="2" charset="0"/>
              </a:rPr>
              <a:t>six independent disjoint spanning trees</a:t>
            </a:r>
            <a:r>
              <a:rPr lang="en-US" dirty="0">
                <a:latin typeface="Exo 2 Light" panose="00000400000000000000" pitchFamily="2" charset="0"/>
              </a:rPr>
              <a:t>, all sharing the same root</a:t>
            </a:r>
          </a:p>
          <a:p>
            <a:pPr marL="285750" indent="-285750">
              <a:buFont typeface="Wingdings" panose="05000000000000000000" pitchFamily="2" charset="2"/>
              <a:buChar char="§"/>
            </a:pPr>
            <a:endParaRPr lang="en-US" dirty="0">
              <a:latin typeface="Exo 2 Light" panose="00000400000000000000" pitchFamily="2" charset="0"/>
            </a:endParaRPr>
          </a:p>
          <a:p>
            <a:pPr marL="285750" indent="-285750">
              <a:buFont typeface="Wingdings" panose="05000000000000000000" pitchFamily="2" charset="2"/>
              <a:buChar char="§"/>
            </a:pPr>
            <a:r>
              <a:rPr lang="en-US" dirty="0">
                <a:latin typeface="Exo 2 Light" panose="00000400000000000000" pitchFamily="2" charset="0"/>
              </a:rPr>
              <a:t>Each vertex id, except the root has a parent vertex id on a distinct one-hop server for </a:t>
            </a:r>
            <a:r>
              <a:rPr lang="en-US" dirty="0">
                <a:solidFill>
                  <a:srgbClr val="FF0000"/>
                </a:solidFill>
                <a:latin typeface="Exo 2 Light" panose="00000400000000000000" pitchFamily="2" charset="0"/>
              </a:rPr>
              <a:t>each of the six trees</a:t>
            </a:r>
          </a:p>
          <a:p>
            <a:pPr marL="285750" indent="-285750">
              <a:buFont typeface="Wingdings" panose="05000000000000000000" pitchFamily="2" charset="2"/>
              <a:buChar char="§"/>
            </a:pPr>
            <a:endParaRPr lang="en-US" dirty="0">
              <a:latin typeface="Exo 2 Light" panose="00000400000000000000" pitchFamily="2" charset="0"/>
            </a:endParaRPr>
          </a:p>
          <a:p>
            <a:pPr marL="285750" indent="-285750">
              <a:buFont typeface="Wingdings" panose="05000000000000000000" pitchFamily="2" charset="2"/>
              <a:buChar char="§"/>
            </a:pPr>
            <a:r>
              <a:rPr lang="en-US" dirty="0">
                <a:latin typeface="Exo 2 Light" panose="00000400000000000000" pitchFamily="2" charset="0"/>
              </a:rPr>
              <a:t>The</a:t>
            </a:r>
            <a:r>
              <a:rPr lang="en-US" dirty="0">
                <a:solidFill>
                  <a:srgbClr val="FF0000"/>
                </a:solidFill>
                <a:latin typeface="Exo 2 Light" panose="00000400000000000000" pitchFamily="2" charset="0"/>
              </a:rPr>
              <a:t> cube topology facilitates the use of six disjoint trees</a:t>
            </a:r>
          </a:p>
        </p:txBody>
      </p:sp>
    </p:spTree>
    <p:extLst>
      <p:ext uri="{BB962C8B-B14F-4D97-AF65-F5344CB8AC3E}">
        <p14:creationId xmlns:p14="http://schemas.microsoft.com/office/powerpoint/2010/main" val="3935308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365125"/>
            <a:ext cx="11029335" cy="1325563"/>
          </a:xfrm>
        </p:spPr>
        <p:txBody>
          <a:bodyPr/>
          <a:lstStyle/>
          <a:p>
            <a:pPr algn="ctr"/>
            <a:r>
              <a:rPr lang="en-US" dirty="0" smtClean="0">
                <a:latin typeface="Exo 2 Light" panose="00000400000000000000" pitchFamily="2" charset="0"/>
              </a:rPr>
              <a:t>Load Balancing and bandwidth utilization</a:t>
            </a:r>
            <a:endParaRPr lang="en-US" dirty="0">
              <a:latin typeface="Exo 2 Light" panose="00000400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1523" y="1924554"/>
            <a:ext cx="4439270" cy="4153480"/>
          </a:xfrm>
        </p:spPr>
      </p:pic>
      <p:sp>
        <p:nvSpPr>
          <p:cNvPr id="5" name="TextBox 4"/>
          <p:cNvSpPr txBox="1"/>
          <p:nvPr/>
        </p:nvSpPr>
        <p:spPr>
          <a:xfrm>
            <a:off x="5943601" y="1718080"/>
            <a:ext cx="5600700" cy="5078313"/>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Exo 2 Light" panose="00000400000000000000" pitchFamily="2" charset="0"/>
              </a:rPr>
              <a:t>We have </a:t>
            </a:r>
            <a:r>
              <a:rPr lang="en-US" dirty="0" smtClean="0">
                <a:solidFill>
                  <a:srgbClr val="FF0000"/>
                </a:solidFill>
                <a:latin typeface="Exo 2 Light" panose="00000400000000000000" pitchFamily="2" charset="0"/>
              </a:rPr>
              <a:t>load imbalance with current tree configuration </a:t>
            </a:r>
            <a:r>
              <a:rPr lang="en-US" dirty="0" smtClean="0">
                <a:latin typeface="Exo 2 Light" panose="00000400000000000000" pitchFamily="2" charset="0"/>
              </a:rPr>
              <a:t>because some vertices have higher in-degree than others</a:t>
            </a:r>
            <a:br>
              <a:rPr lang="en-US" dirty="0" smtClean="0">
                <a:latin typeface="Exo 2 Light" panose="00000400000000000000" pitchFamily="2" charset="0"/>
              </a:rPr>
            </a:br>
            <a:endParaRPr lang="en-US" dirty="0" smtClean="0">
              <a:latin typeface="Exo 2 Light" panose="00000400000000000000" pitchFamily="2" charset="0"/>
            </a:endParaRPr>
          </a:p>
          <a:p>
            <a:pPr marL="285750" indent="-285750">
              <a:buFont typeface="Wingdings" panose="05000000000000000000" pitchFamily="2" charset="2"/>
              <a:buChar char="§"/>
            </a:pPr>
            <a:r>
              <a:rPr lang="en-US" dirty="0" smtClean="0">
                <a:latin typeface="Exo 2 Light" panose="00000400000000000000" pitchFamily="2" charset="0"/>
              </a:rPr>
              <a:t>Not able to </a:t>
            </a:r>
            <a:r>
              <a:rPr lang="en-US" dirty="0" smtClean="0">
                <a:solidFill>
                  <a:srgbClr val="FF0000"/>
                </a:solidFill>
                <a:latin typeface="Exo 2 Light" panose="00000400000000000000" pitchFamily="2" charset="0"/>
              </a:rPr>
              <a:t>exploit all six-outbound links </a:t>
            </a:r>
            <a:r>
              <a:rPr lang="en-US" dirty="0" smtClean="0">
                <a:latin typeface="Exo 2 Light" panose="00000400000000000000" pitchFamily="2" charset="0"/>
              </a:rPr>
              <a:t>because each server has </a:t>
            </a:r>
            <a:r>
              <a:rPr lang="en-US" dirty="0" smtClean="0">
                <a:solidFill>
                  <a:srgbClr val="FF0000"/>
                </a:solidFill>
                <a:latin typeface="Exo 2 Light" panose="00000400000000000000" pitchFamily="2" charset="0"/>
              </a:rPr>
              <a:t>only one parent </a:t>
            </a:r>
            <a:r>
              <a:rPr lang="en-US" dirty="0" smtClean="0">
                <a:latin typeface="Exo 2 Light" panose="00000400000000000000" pitchFamily="2" charset="0"/>
              </a:rPr>
              <a:t>to which it can send packets over</a:t>
            </a:r>
          </a:p>
          <a:p>
            <a:endParaRPr lang="en-US" dirty="0" smtClean="0">
              <a:latin typeface="Exo 2 Light" panose="00000400000000000000" pitchFamily="2" charset="0"/>
            </a:endParaRPr>
          </a:p>
          <a:p>
            <a:pPr marL="285750" indent="-285750">
              <a:buFont typeface="Wingdings" panose="05000000000000000000" pitchFamily="2" charset="2"/>
              <a:buChar char="§"/>
            </a:pPr>
            <a:r>
              <a:rPr lang="en-US" dirty="0" smtClean="0">
                <a:latin typeface="Exo 2 Light" panose="00000400000000000000" pitchFamily="2" charset="0"/>
              </a:rPr>
              <a:t>To address these issues, </a:t>
            </a:r>
            <a:r>
              <a:rPr lang="en-US" dirty="0" err="1" smtClean="0">
                <a:latin typeface="Exo 2 Light" panose="00000400000000000000" pitchFamily="2" charset="0"/>
              </a:rPr>
              <a:t>Camdoop</a:t>
            </a:r>
            <a:r>
              <a:rPr lang="en-US" dirty="0" smtClean="0">
                <a:latin typeface="Exo 2 Light" panose="00000400000000000000" pitchFamily="2" charset="0"/>
              </a:rPr>
              <a:t> creates </a:t>
            </a:r>
            <a:r>
              <a:rPr lang="en-US" dirty="0" smtClean="0">
                <a:solidFill>
                  <a:srgbClr val="FF0000"/>
                </a:solidFill>
                <a:latin typeface="Exo 2 Light" panose="00000400000000000000" pitchFamily="2" charset="0"/>
              </a:rPr>
              <a:t>six independent disjoint spanning trees</a:t>
            </a:r>
            <a:r>
              <a:rPr lang="en-US" dirty="0" smtClean="0">
                <a:latin typeface="Exo 2 Light" panose="00000400000000000000" pitchFamily="2" charset="0"/>
              </a:rPr>
              <a:t>, all sharing the same root</a:t>
            </a:r>
          </a:p>
          <a:p>
            <a:pPr marL="285750" indent="-285750">
              <a:buFont typeface="Wingdings" panose="05000000000000000000" pitchFamily="2" charset="2"/>
              <a:buChar char="§"/>
            </a:pPr>
            <a:endParaRPr lang="en-US" dirty="0" smtClean="0">
              <a:latin typeface="Exo 2 Light" panose="00000400000000000000" pitchFamily="2" charset="0"/>
            </a:endParaRPr>
          </a:p>
          <a:p>
            <a:pPr marL="285750" indent="-285750">
              <a:buFont typeface="Wingdings" panose="05000000000000000000" pitchFamily="2" charset="2"/>
              <a:buChar char="§"/>
            </a:pPr>
            <a:r>
              <a:rPr lang="en-US" dirty="0" smtClean="0">
                <a:latin typeface="Exo 2 Light" panose="00000400000000000000" pitchFamily="2" charset="0"/>
              </a:rPr>
              <a:t>Each vertex id, except the root has a parent vertex id on a distinct one-hop server for </a:t>
            </a:r>
            <a:r>
              <a:rPr lang="en-US" dirty="0" smtClean="0">
                <a:solidFill>
                  <a:srgbClr val="FF0000"/>
                </a:solidFill>
                <a:latin typeface="Exo 2 Light" panose="00000400000000000000" pitchFamily="2" charset="0"/>
              </a:rPr>
              <a:t>each of the six trees</a:t>
            </a:r>
          </a:p>
          <a:p>
            <a:pPr marL="285750" indent="-285750">
              <a:buFont typeface="Wingdings" panose="05000000000000000000" pitchFamily="2" charset="2"/>
              <a:buChar char="§"/>
            </a:pPr>
            <a:endParaRPr lang="en-US" dirty="0" smtClean="0">
              <a:latin typeface="Exo 2 Light" panose="00000400000000000000" pitchFamily="2" charset="0"/>
            </a:endParaRPr>
          </a:p>
          <a:p>
            <a:pPr marL="285750" indent="-285750">
              <a:buFont typeface="Wingdings" panose="05000000000000000000" pitchFamily="2" charset="2"/>
              <a:buChar char="§"/>
            </a:pPr>
            <a:r>
              <a:rPr lang="en-US" dirty="0" smtClean="0">
                <a:latin typeface="Exo 2 Light" panose="00000400000000000000" pitchFamily="2" charset="0"/>
              </a:rPr>
              <a:t>The</a:t>
            </a:r>
            <a:r>
              <a:rPr lang="en-US" dirty="0" smtClean="0">
                <a:solidFill>
                  <a:srgbClr val="FF0000"/>
                </a:solidFill>
                <a:latin typeface="Exo 2 Light" panose="00000400000000000000" pitchFamily="2" charset="0"/>
              </a:rPr>
              <a:t> cube topology facilitates the use of six disjoint trees</a:t>
            </a:r>
          </a:p>
        </p:txBody>
      </p:sp>
      <p:sp>
        <p:nvSpPr>
          <p:cNvPr id="6" name="Rounded Rectangular Callout 5"/>
          <p:cNvSpPr/>
          <p:nvPr/>
        </p:nvSpPr>
        <p:spPr>
          <a:xfrm>
            <a:off x="1321480" y="1738813"/>
            <a:ext cx="1821772" cy="414792"/>
          </a:xfrm>
          <a:prstGeom prst="wedgeRoundRectCallout">
            <a:avLst>
              <a:gd name="adj1" fmla="val -22402"/>
              <a:gd name="adj2" fmla="val 131390"/>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2000" dirty="0" smtClean="0">
                <a:latin typeface="Exo 2 Light" panose="00000400000000000000" pitchFamily="2" charset="0"/>
              </a:rPr>
              <a:t>In-degree = 0</a:t>
            </a:r>
            <a:endParaRPr lang="en-US" sz="2000" dirty="0">
              <a:latin typeface="Exo 2 Light" panose="00000400000000000000" pitchFamily="2" charset="0"/>
            </a:endParaRPr>
          </a:p>
        </p:txBody>
      </p:sp>
      <p:sp>
        <p:nvSpPr>
          <p:cNvPr id="7" name="Rounded Rectangular Callout 6"/>
          <p:cNvSpPr/>
          <p:nvPr/>
        </p:nvSpPr>
        <p:spPr>
          <a:xfrm>
            <a:off x="3895425" y="3048500"/>
            <a:ext cx="1821772" cy="414792"/>
          </a:xfrm>
          <a:prstGeom prst="wedgeRoundRectCallout">
            <a:avLst>
              <a:gd name="adj1" fmla="val -22402"/>
              <a:gd name="adj2" fmla="val 131390"/>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2000" dirty="0" smtClean="0">
                <a:latin typeface="Exo 2 Light" panose="00000400000000000000" pitchFamily="2" charset="0"/>
              </a:rPr>
              <a:t>In-degree = 5</a:t>
            </a:r>
            <a:endParaRPr lang="en-US" sz="2000" dirty="0">
              <a:latin typeface="Exo 2 Light" panose="00000400000000000000" pitchFamily="2" charset="0"/>
            </a:endParaRPr>
          </a:p>
        </p:txBody>
      </p:sp>
    </p:spTree>
    <p:extLst>
      <p:ext uri="{BB962C8B-B14F-4D97-AF65-F5344CB8AC3E}">
        <p14:creationId xmlns:p14="http://schemas.microsoft.com/office/powerpoint/2010/main" val="1501392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431" y="1110343"/>
            <a:ext cx="9962491" cy="4649163"/>
          </a:xfrm>
        </p:spPr>
      </p:pic>
      <p:sp>
        <p:nvSpPr>
          <p:cNvPr id="2" name="TextBox 1"/>
          <p:cNvSpPr txBox="1"/>
          <p:nvPr/>
        </p:nvSpPr>
        <p:spPr>
          <a:xfrm>
            <a:off x="4454013" y="6135329"/>
            <a:ext cx="3145413" cy="461665"/>
          </a:xfrm>
          <a:prstGeom prst="rect">
            <a:avLst/>
          </a:prstGeom>
          <a:noFill/>
        </p:spPr>
        <p:txBody>
          <a:bodyPr wrap="none" rtlCol="0">
            <a:spAutoFit/>
          </a:bodyPr>
          <a:lstStyle/>
          <a:p>
            <a:r>
              <a:rPr lang="en-US" sz="2400" dirty="0" smtClean="0">
                <a:latin typeface="Exo 2 Light" panose="00000400000000000000" pitchFamily="2" charset="0"/>
              </a:rPr>
              <a:t>The Six Disjoint Trees</a:t>
            </a:r>
            <a:endParaRPr lang="en-US" sz="2400" dirty="0">
              <a:latin typeface="Exo 2 Light" panose="00000400000000000000" pitchFamily="2" charset="0"/>
            </a:endParaRPr>
          </a:p>
        </p:txBody>
      </p:sp>
    </p:spTree>
    <p:extLst>
      <p:ext uri="{BB962C8B-B14F-4D97-AF65-F5344CB8AC3E}">
        <p14:creationId xmlns:p14="http://schemas.microsoft.com/office/powerpoint/2010/main" val="3333676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431" y="1110343"/>
            <a:ext cx="9962491" cy="4649163"/>
          </a:xfrm>
        </p:spPr>
      </p:pic>
      <p:sp>
        <p:nvSpPr>
          <p:cNvPr id="2" name="TextBox 1"/>
          <p:cNvSpPr txBox="1"/>
          <p:nvPr/>
        </p:nvSpPr>
        <p:spPr>
          <a:xfrm>
            <a:off x="4454013" y="6135329"/>
            <a:ext cx="3145413" cy="461665"/>
          </a:xfrm>
          <a:prstGeom prst="rect">
            <a:avLst/>
          </a:prstGeom>
          <a:noFill/>
        </p:spPr>
        <p:txBody>
          <a:bodyPr wrap="none" rtlCol="0">
            <a:spAutoFit/>
          </a:bodyPr>
          <a:lstStyle/>
          <a:p>
            <a:r>
              <a:rPr lang="en-US" sz="2400" dirty="0" smtClean="0">
                <a:latin typeface="Exo 2 Light" panose="00000400000000000000" pitchFamily="2" charset="0"/>
              </a:rPr>
              <a:t>The Six Disjoint Trees</a:t>
            </a:r>
            <a:endParaRPr lang="en-US" sz="2400" dirty="0">
              <a:latin typeface="Exo 2 Light" panose="00000400000000000000" pitchFamily="2" charset="0"/>
            </a:endParaRPr>
          </a:p>
        </p:txBody>
      </p:sp>
      <p:sp>
        <p:nvSpPr>
          <p:cNvPr id="3" name="Oval 2"/>
          <p:cNvSpPr/>
          <p:nvPr/>
        </p:nvSpPr>
        <p:spPr>
          <a:xfrm>
            <a:off x="1401755" y="1685925"/>
            <a:ext cx="22702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252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431" y="1110343"/>
            <a:ext cx="9962491" cy="4649163"/>
          </a:xfrm>
        </p:spPr>
      </p:pic>
      <p:sp>
        <p:nvSpPr>
          <p:cNvPr id="2" name="TextBox 1"/>
          <p:cNvSpPr txBox="1"/>
          <p:nvPr/>
        </p:nvSpPr>
        <p:spPr>
          <a:xfrm>
            <a:off x="4454013" y="6135329"/>
            <a:ext cx="3145413" cy="461665"/>
          </a:xfrm>
          <a:prstGeom prst="rect">
            <a:avLst/>
          </a:prstGeom>
          <a:noFill/>
        </p:spPr>
        <p:txBody>
          <a:bodyPr wrap="none" rtlCol="0">
            <a:spAutoFit/>
          </a:bodyPr>
          <a:lstStyle/>
          <a:p>
            <a:r>
              <a:rPr lang="en-US" sz="2400" dirty="0" smtClean="0">
                <a:latin typeface="Exo 2 Light" panose="00000400000000000000" pitchFamily="2" charset="0"/>
              </a:rPr>
              <a:t>The Six Disjoint Trees</a:t>
            </a:r>
            <a:endParaRPr lang="en-US" sz="2400" dirty="0">
              <a:latin typeface="Exo 2 Light" panose="00000400000000000000" pitchFamily="2" charset="0"/>
            </a:endParaRPr>
          </a:p>
        </p:txBody>
      </p:sp>
      <p:sp>
        <p:nvSpPr>
          <p:cNvPr id="3" name="Oval 2"/>
          <p:cNvSpPr/>
          <p:nvPr/>
        </p:nvSpPr>
        <p:spPr>
          <a:xfrm>
            <a:off x="5087932" y="1585909"/>
            <a:ext cx="22702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0356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431" y="1110343"/>
            <a:ext cx="9962491" cy="4649163"/>
          </a:xfrm>
        </p:spPr>
      </p:pic>
      <p:sp>
        <p:nvSpPr>
          <p:cNvPr id="2" name="TextBox 1"/>
          <p:cNvSpPr txBox="1"/>
          <p:nvPr/>
        </p:nvSpPr>
        <p:spPr>
          <a:xfrm>
            <a:off x="4454013" y="6135329"/>
            <a:ext cx="3145413" cy="461665"/>
          </a:xfrm>
          <a:prstGeom prst="rect">
            <a:avLst/>
          </a:prstGeom>
          <a:noFill/>
        </p:spPr>
        <p:txBody>
          <a:bodyPr wrap="none" rtlCol="0">
            <a:spAutoFit/>
          </a:bodyPr>
          <a:lstStyle/>
          <a:p>
            <a:r>
              <a:rPr lang="en-US" sz="2400" dirty="0" smtClean="0">
                <a:latin typeface="Exo 2 Light" panose="00000400000000000000" pitchFamily="2" charset="0"/>
              </a:rPr>
              <a:t>The Six Disjoint Trees</a:t>
            </a:r>
            <a:endParaRPr lang="en-US" sz="2400" dirty="0">
              <a:latin typeface="Exo 2 Light" panose="00000400000000000000" pitchFamily="2" charset="0"/>
            </a:endParaRPr>
          </a:p>
        </p:txBody>
      </p:sp>
      <p:sp>
        <p:nvSpPr>
          <p:cNvPr id="3" name="Oval 2"/>
          <p:cNvSpPr/>
          <p:nvPr/>
        </p:nvSpPr>
        <p:spPr>
          <a:xfrm>
            <a:off x="8674098" y="1671635"/>
            <a:ext cx="22702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009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431" y="1110343"/>
            <a:ext cx="9962491" cy="4649163"/>
          </a:xfrm>
        </p:spPr>
      </p:pic>
      <p:sp>
        <p:nvSpPr>
          <p:cNvPr id="2" name="TextBox 1"/>
          <p:cNvSpPr txBox="1"/>
          <p:nvPr/>
        </p:nvSpPr>
        <p:spPr>
          <a:xfrm>
            <a:off x="4454013" y="6135329"/>
            <a:ext cx="3145413" cy="461665"/>
          </a:xfrm>
          <a:prstGeom prst="rect">
            <a:avLst/>
          </a:prstGeom>
          <a:noFill/>
        </p:spPr>
        <p:txBody>
          <a:bodyPr wrap="none" rtlCol="0">
            <a:spAutoFit/>
          </a:bodyPr>
          <a:lstStyle/>
          <a:p>
            <a:r>
              <a:rPr lang="en-US" sz="2400" dirty="0" smtClean="0">
                <a:latin typeface="Exo 2 Light" panose="00000400000000000000" pitchFamily="2" charset="0"/>
              </a:rPr>
              <a:t>The Six Disjoint Trees</a:t>
            </a:r>
            <a:endParaRPr lang="en-US" sz="2400" dirty="0">
              <a:latin typeface="Exo 2 Light" panose="00000400000000000000" pitchFamily="2" charset="0"/>
            </a:endParaRPr>
          </a:p>
        </p:txBody>
      </p:sp>
      <p:sp>
        <p:nvSpPr>
          <p:cNvPr id="3" name="Oval 2"/>
          <p:cNvSpPr/>
          <p:nvPr/>
        </p:nvSpPr>
        <p:spPr>
          <a:xfrm>
            <a:off x="8688386" y="3914767"/>
            <a:ext cx="22702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317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431" y="1110343"/>
            <a:ext cx="9962491" cy="4649163"/>
          </a:xfrm>
        </p:spPr>
      </p:pic>
      <p:sp>
        <p:nvSpPr>
          <p:cNvPr id="2" name="TextBox 1"/>
          <p:cNvSpPr txBox="1"/>
          <p:nvPr/>
        </p:nvSpPr>
        <p:spPr>
          <a:xfrm>
            <a:off x="4454013" y="6135329"/>
            <a:ext cx="3145413" cy="461665"/>
          </a:xfrm>
          <a:prstGeom prst="rect">
            <a:avLst/>
          </a:prstGeom>
          <a:noFill/>
        </p:spPr>
        <p:txBody>
          <a:bodyPr wrap="none" rtlCol="0">
            <a:spAutoFit/>
          </a:bodyPr>
          <a:lstStyle/>
          <a:p>
            <a:r>
              <a:rPr lang="en-US" sz="2400" dirty="0" smtClean="0">
                <a:latin typeface="Exo 2 Light" panose="00000400000000000000" pitchFamily="2" charset="0"/>
              </a:rPr>
              <a:t>The Six Disjoint Trees</a:t>
            </a:r>
            <a:endParaRPr lang="en-US" sz="2400" dirty="0">
              <a:latin typeface="Exo 2 Light" panose="00000400000000000000" pitchFamily="2" charset="0"/>
            </a:endParaRPr>
          </a:p>
        </p:txBody>
      </p:sp>
      <p:sp>
        <p:nvSpPr>
          <p:cNvPr id="3" name="Oval 2"/>
          <p:cNvSpPr/>
          <p:nvPr/>
        </p:nvSpPr>
        <p:spPr>
          <a:xfrm>
            <a:off x="5030778" y="3914767"/>
            <a:ext cx="22702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960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431" y="1110343"/>
            <a:ext cx="9962491" cy="4649163"/>
          </a:xfrm>
        </p:spPr>
      </p:pic>
      <p:sp>
        <p:nvSpPr>
          <p:cNvPr id="2" name="TextBox 1"/>
          <p:cNvSpPr txBox="1"/>
          <p:nvPr/>
        </p:nvSpPr>
        <p:spPr>
          <a:xfrm>
            <a:off x="4454013" y="6135329"/>
            <a:ext cx="3145413" cy="461665"/>
          </a:xfrm>
          <a:prstGeom prst="rect">
            <a:avLst/>
          </a:prstGeom>
          <a:noFill/>
        </p:spPr>
        <p:txBody>
          <a:bodyPr wrap="none" rtlCol="0">
            <a:spAutoFit/>
          </a:bodyPr>
          <a:lstStyle/>
          <a:p>
            <a:r>
              <a:rPr lang="en-US" sz="2400" dirty="0" smtClean="0">
                <a:latin typeface="Exo 2 Light" panose="00000400000000000000" pitchFamily="2" charset="0"/>
              </a:rPr>
              <a:t>The Six Disjoint Trees</a:t>
            </a:r>
            <a:endParaRPr lang="en-US" sz="2400" dirty="0">
              <a:latin typeface="Exo 2 Light" panose="00000400000000000000" pitchFamily="2" charset="0"/>
            </a:endParaRPr>
          </a:p>
        </p:txBody>
      </p:sp>
      <p:sp>
        <p:nvSpPr>
          <p:cNvPr id="3" name="Oval 2"/>
          <p:cNvSpPr/>
          <p:nvPr/>
        </p:nvSpPr>
        <p:spPr>
          <a:xfrm>
            <a:off x="1287455" y="3914767"/>
            <a:ext cx="22702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645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431" y="1596129"/>
            <a:ext cx="9962491" cy="4649163"/>
          </a:xfrm>
        </p:spPr>
      </p:pic>
      <p:sp>
        <p:nvSpPr>
          <p:cNvPr id="2" name="TextBox 1"/>
          <p:cNvSpPr txBox="1"/>
          <p:nvPr/>
        </p:nvSpPr>
        <p:spPr>
          <a:xfrm>
            <a:off x="4454013" y="6263920"/>
            <a:ext cx="3145413" cy="461665"/>
          </a:xfrm>
          <a:prstGeom prst="rect">
            <a:avLst/>
          </a:prstGeom>
          <a:noFill/>
        </p:spPr>
        <p:txBody>
          <a:bodyPr wrap="none" rtlCol="0">
            <a:spAutoFit/>
          </a:bodyPr>
          <a:lstStyle/>
          <a:p>
            <a:r>
              <a:rPr lang="en-US" sz="2400" dirty="0" smtClean="0">
                <a:latin typeface="Exo 2 Light" panose="00000400000000000000" pitchFamily="2" charset="0"/>
              </a:rPr>
              <a:t>The Six Disjoint Trees</a:t>
            </a:r>
            <a:endParaRPr lang="en-US" sz="2400" dirty="0">
              <a:latin typeface="Exo 2 Light" panose="00000400000000000000" pitchFamily="2" charset="0"/>
            </a:endParaRPr>
          </a:p>
        </p:txBody>
      </p:sp>
      <p:sp>
        <p:nvSpPr>
          <p:cNvPr id="5" name="Rounded Rectangular Callout 4"/>
          <p:cNvSpPr/>
          <p:nvPr/>
        </p:nvSpPr>
        <p:spPr>
          <a:xfrm>
            <a:off x="464908" y="54123"/>
            <a:ext cx="3484418" cy="1360794"/>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2000" dirty="0">
                <a:latin typeface="Exo 2 Light" panose="00000400000000000000" pitchFamily="2" charset="0"/>
              </a:rPr>
              <a:t>Each physical link is used by exactly one (parent, child) pair in each direction</a:t>
            </a:r>
          </a:p>
        </p:txBody>
      </p:sp>
    </p:spTree>
    <p:extLst>
      <p:ext uri="{BB962C8B-B14F-4D97-AF65-F5344CB8AC3E}">
        <p14:creationId xmlns:p14="http://schemas.microsoft.com/office/powerpoint/2010/main" val="668935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latin typeface="Exo 2 Light" panose="00000400000000000000" pitchFamily="2" charset="0"/>
              </a:rPr>
              <a:t>Problem Statement</a:t>
            </a:r>
            <a:endParaRPr lang="en-US" sz="4200" dirty="0">
              <a:latin typeface="Exo 2 Light" panose="00000400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3953" y="1690688"/>
            <a:ext cx="10143141" cy="3005375"/>
          </a:xfrm>
        </p:spPr>
      </p:pic>
      <p:sp>
        <p:nvSpPr>
          <p:cNvPr id="5" name="TextBox 4"/>
          <p:cNvSpPr txBox="1"/>
          <p:nvPr/>
        </p:nvSpPr>
        <p:spPr>
          <a:xfrm>
            <a:off x="365760" y="5451368"/>
            <a:ext cx="11240086" cy="769441"/>
          </a:xfrm>
          <a:prstGeom prst="rect">
            <a:avLst/>
          </a:prstGeom>
          <a:noFill/>
        </p:spPr>
        <p:txBody>
          <a:bodyPr wrap="square" rtlCol="0">
            <a:spAutoFit/>
          </a:bodyPr>
          <a:lstStyle/>
          <a:p>
            <a:pPr algn="ctr"/>
            <a:r>
              <a:rPr lang="en-US" sz="2200" dirty="0" smtClean="0">
                <a:solidFill>
                  <a:srgbClr val="FF0000"/>
                </a:solidFill>
                <a:latin typeface="Exo 2 Light" panose="00000400000000000000" pitchFamily="2" charset="0"/>
              </a:rPr>
              <a:t>High Bandwidth</a:t>
            </a:r>
            <a:r>
              <a:rPr lang="en-US" sz="2200" dirty="0" smtClean="0">
                <a:latin typeface="Exo 2 Light" panose="00000400000000000000" pitchFamily="2" charset="0"/>
              </a:rPr>
              <a:t> Intensive Shuffle Phase</a:t>
            </a:r>
          </a:p>
          <a:p>
            <a:pPr algn="ctr"/>
            <a:r>
              <a:rPr lang="en-US" sz="2200" dirty="0" smtClean="0">
                <a:latin typeface="Exo 2 Light" panose="00000400000000000000" pitchFamily="2" charset="0"/>
              </a:rPr>
              <a:t>If all servers participate in Reduce phase, </a:t>
            </a:r>
            <a:r>
              <a:rPr lang="en-US" sz="2200" dirty="0" smtClean="0">
                <a:solidFill>
                  <a:srgbClr val="FF0000"/>
                </a:solidFill>
                <a:latin typeface="Exo 2 Light" panose="00000400000000000000" pitchFamily="2" charset="0"/>
              </a:rPr>
              <a:t>All To All O(N^2)</a:t>
            </a:r>
            <a:r>
              <a:rPr lang="en-US" sz="2200" dirty="0" smtClean="0">
                <a:latin typeface="Exo 2 Light" panose="00000400000000000000" pitchFamily="2" charset="0"/>
              </a:rPr>
              <a:t> Traffic Pattern</a:t>
            </a:r>
          </a:p>
        </p:txBody>
      </p:sp>
      <p:sp>
        <p:nvSpPr>
          <p:cNvPr id="3" name="Rounded Rectangle 2"/>
          <p:cNvSpPr/>
          <p:nvPr/>
        </p:nvSpPr>
        <p:spPr>
          <a:xfrm>
            <a:off x="4679576" y="2097742"/>
            <a:ext cx="4625788" cy="2779886"/>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67732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431" y="1596129"/>
            <a:ext cx="9962491" cy="4649163"/>
          </a:xfrm>
        </p:spPr>
      </p:pic>
      <p:sp>
        <p:nvSpPr>
          <p:cNvPr id="2" name="TextBox 1"/>
          <p:cNvSpPr txBox="1"/>
          <p:nvPr/>
        </p:nvSpPr>
        <p:spPr>
          <a:xfrm>
            <a:off x="4454013" y="6263920"/>
            <a:ext cx="3145413" cy="461665"/>
          </a:xfrm>
          <a:prstGeom prst="rect">
            <a:avLst/>
          </a:prstGeom>
          <a:noFill/>
        </p:spPr>
        <p:txBody>
          <a:bodyPr wrap="none" rtlCol="0">
            <a:spAutoFit/>
          </a:bodyPr>
          <a:lstStyle/>
          <a:p>
            <a:r>
              <a:rPr lang="en-US" sz="2400" dirty="0" smtClean="0">
                <a:latin typeface="Exo 2 Light" panose="00000400000000000000" pitchFamily="2" charset="0"/>
              </a:rPr>
              <a:t>The Six Disjoint Trees</a:t>
            </a:r>
            <a:endParaRPr lang="en-US" sz="2400" dirty="0">
              <a:latin typeface="Exo 2 Light" panose="00000400000000000000" pitchFamily="2" charset="0"/>
            </a:endParaRPr>
          </a:p>
        </p:txBody>
      </p:sp>
      <p:sp>
        <p:nvSpPr>
          <p:cNvPr id="5" name="Rounded Rectangular Callout 4"/>
          <p:cNvSpPr/>
          <p:nvPr/>
        </p:nvSpPr>
        <p:spPr>
          <a:xfrm>
            <a:off x="3408133" y="216707"/>
            <a:ext cx="3484418" cy="1360794"/>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dirty="0">
                <a:latin typeface="Exo 2 Light" panose="00000400000000000000" pitchFamily="2" charset="0"/>
              </a:rPr>
              <a:t>On path aggregation can potentially exploit the 6 </a:t>
            </a:r>
            <a:r>
              <a:rPr lang="en-US" dirty="0" err="1">
                <a:latin typeface="Exo 2 Light" panose="00000400000000000000" pitchFamily="2" charset="0"/>
              </a:rPr>
              <a:t>Gbps</a:t>
            </a:r>
            <a:r>
              <a:rPr lang="en-US" dirty="0">
                <a:latin typeface="Exo 2 Light" panose="00000400000000000000" pitchFamily="2" charset="0"/>
              </a:rPr>
              <a:t> of inbound and outbound bandwidth per server</a:t>
            </a:r>
          </a:p>
        </p:txBody>
      </p:sp>
    </p:spTree>
    <p:extLst>
      <p:ext uri="{BB962C8B-B14F-4D97-AF65-F5344CB8AC3E}">
        <p14:creationId xmlns:p14="http://schemas.microsoft.com/office/powerpoint/2010/main" val="2789581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431" y="1596129"/>
            <a:ext cx="9962491" cy="4649163"/>
          </a:xfrm>
        </p:spPr>
      </p:pic>
      <p:sp>
        <p:nvSpPr>
          <p:cNvPr id="2" name="TextBox 1"/>
          <p:cNvSpPr txBox="1"/>
          <p:nvPr/>
        </p:nvSpPr>
        <p:spPr>
          <a:xfrm>
            <a:off x="4454013" y="6263920"/>
            <a:ext cx="3145413" cy="461665"/>
          </a:xfrm>
          <a:prstGeom prst="rect">
            <a:avLst/>
          </a:prstGeom>
          <a:noFill/>
        </p:spPr>
        <p:txBody>
          <a:bodyPr wrap="none" rtlCol="0">
            <a:spAutoFit/>
          </a:bodyPr>
          <a:lstStyle/>
          <a:p>
            <a:r>
              <a:rPr lang="en-US" sz="2400" dirty="0" smtClean="0">
                <a:latin typeface="Exo 2 Light" panose="00000400000000000000" pitchFamily="2" charset="0"/>
              </a:rPr>
              <a:t>The Six Disjoint Trees</a:t>
            </a:r>
            <a:endParaRPr lang="en-US" sz="2400" dirty="0">
              <a:latin typeface="Exo 2 Light" panose="00000400000000000000" pitchFamily="2" charset="0"/>
            </a:endParaRPr>
          </a:p>
        </p:txBody>
      </p:sp>
      <p:sp>
        <p:nvSpPr>
          <p:cNvPr id="5" name="Rounded Rectangular Callout 4"/>
          <p:cNvSpPr/>
          <p:nvPr/>
        </p:nvSpPr>
        <p:spPr>
          <a:xfrm>
            <a:off x="5851302" y="471488"/>
            <a:ext cx="1963955" cy="720246"/>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dirty="0">
                <a:latin typeface="Exo 2 Light" panose="00000400000000000000" pitchFamily="2" charset="0"/>
              </a:rPr>
              <a:t>Improves load balancing</a:t>
            </a:r>
          </a:p>
        </p:txBody>
      </p:sp>
    </p:spTree>
    <p:extLst>
      <p:ext uri="{BB962C8B-B14F-4D97-AF65-F5344CB8AC3E}">
        <p14:creationId xmlns:p14="http://schemas.microsoft.com/office/powerpoint/2010/main" val="3751586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431" y="1596129"/>
            <a:ext cx="9962491" cy="4649163"/>
          </a:xfrm>
        </p:spPr>
      </p:pic>
      <p:sp>
        <p:nvSpPr>
          <p:cNvPr id="2" name="TextBox 1"/>
          <p:cNvSpPr txBox="1"/>
          <p:nvPr/>
        </p:nvSpPr>
        <p:spPr>
          <a:xfrm>
            <a:off x="4454013" y="6263920"/>
            <a:ext cx="3145413" cy="461665"/>
          </a:xfrm>
          <a:prstGeom prst="rect">
            <a:avLst/>
          </a:prstGeom>
          <a:noFill/>
        </p:spPr>
        <p:txBody>
          <a:bodyPr wrap="none" rtlCol="0">
            <a:spAutoFit/>
          </a:bodyPr>
          <a:lstStyle/>
          <a:p>
            <a:r>
              <a:rPr lang="en-US" sz="2400" dirty="0" smtClean="0">
                <a:latin typeface="Exo 2 Light" panose="00000400000000000000" pitchFamily="2" charset="0"/>
              </a:rPr>
              <a:t>The Six Disjoint Trees</a:t>
            </a:r>
            <a:endParaRPr lang="en-US" sz="2400" dirty="0">
              <a:latin typeface="Exo 2 Light" panose="00000400000000000000" pitchFamily="2" charset="0"/>
            </a:endParaRPr>
          </a:p>
        </p:txBody>
      </p:sp>
      <p:sp>
        <p:nvSpPr>
          <p:cNvPr id="5" name="Rounded Rectangular Callout 4"/>
          <p:cNvSpPr/>
          <p:nvPr/>
        </p:nvSpPr>
        <p:spPr>
          <a:xfrm>
            <a:off x="8523076" y="242888"/>
            <a:ext cx="2969762" cy="948846"/>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dirty="0">
                <a:latin typeface="Exo 2 Light" panose="00000400000000000000" pitchFamily="2" charset="0"/>
              </a:rPr>
              <a:t>Intermediate data stored at each server is striped across the trees </a:t>
            </a:r>
          </a:p>
        </p:txBody>
      </p:sp>
    </p:spTree>
    <p:extLst>
      <p:ext uri="{BB962C8B-B14F-4D97-AF65-F5344CB8AC3E}">
        <p14:creationId xmlns:p14="http://schemas.microsoft.com/office/powerpoint/2010/main" val="666819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Exo 2 Light" panose="00000400000000000000" pitchFamily="2" charset="0"/>
              </a:rPr>
              <a:t>What if reduce function is not commutative/associative</a:t>
            </a:r>
            <a:endParaRPr lang="en-US" sz="3200" dirty="0">
              <a:latin typeface="Exo 2 Light" panose="00000400000000000000" pitchFamily="2" charset="0"/>
            </a:endParaRPr>
          </a:p>
        </p:txBody>
      </p:sp>
      <p:sp>
        <p:nvSpPr>
          <p:cNvPr id="3" name="Content Placeholder 2"/>
          <p:cNvSpPr>
            <a:spLocks noGrp="1"/>
          </p:cNvSpPr>
          <p:nvPr>
            <p:ph idx="1"/>
          </p:nvPr>
        </p:nvSpPr>
        <p:spPr/>
        <p:txBody>
          <a:bodyPr>
            <a:normAutofit/>
          </a:bodyPr>
          <a:lstStyle/>
          <a:p>
            <a:r>
              <a:rPr lang="en-US" sz="2400" dirty="0" smtClean="0">
                <a:solidFill>
                  <a:srgbClr val="FF0000"/>
                </a:solidFill>
                <a:latin typeface="Exo 2 Light" panose="00000400000000000000" pitchFamily="2" charset="0"/>
              </a:rPr>
              <a:t>Only merge the streams </a:t>
            </a:r>
            <a:r>
              <a:rPr lang="en-US" sz="2400" dirty="0" smtClean="0">
                <a:latin typeface="Exo 2 Light" panose="00000400000000000000" pitchFamily="2" charset="0"/>
              </a:rPr>
              <a:t>received from their children </a:t>
            </a:r>
            <a:r>
              <a:rPr lang="en-US" sz="2400" dirty="0" smtClean="0">
                <a:solidFill>
                  <a:srgbClr val="FF0000"/>
                </a:solidFill>
                <a:latin typeface="Exo 2 Light" panose="00000400000000000000" pitchFamily="2" charset="0"/>
              </a:rPr>
              <a:t>without performing any partial aggregation</a:t>
            </a:r>
            <a:br>
              <a:rPr lang="en-US" sz="2400" dirty="0" smtClean="0">
                <a:solidFill>
                  <a:srgbClr val="FF0000"/>
                </a:solidFill>
                <a:latin typeface="Exo 2 Light" panose="00000400000000000000" pitchFamily="2" charset="0"/>
              </a:rPr>
            </a:br>
            <a:endParaRPr lang="en-US" sz="2400" dirty="0" smtClean="0">
              <a:solidFill>
                <a:srgbClr val="FF0000"/>
              </a:solidFill>
              <a:latin typeface="Exo 2 Light" panose="00000400000000000000" pitchFamily="2" charset="0"/>
            </a:endParaRPr>
          </a:p>
          <a:p>
            <a:r>
              <a:rPr lang="en-US" sz="2400" dirty="0" smtClean="0">
                <a:solidFill>
                  <a:srgbClr val="FF0000"/>
                </a:solidFill>
                <a:latin typeface="Exo 2 Light" panose="00000400000000000000" pitchFamily="2" charset="0"/>
              </a:rPr>
              <a:t>Distributes the sort load</a:t>
            </a:r>
            <a:r>
              <a:rPr lang="en-US" sz="2400" dirty="0" smtClean="0">
                <a:latin typeface="Exo 2 Light" panose="00000400000000000000" pitchFamily="2" charset="0"/>
              </a:rPr>
              <a:t> – Each reduce task only merges six streams and local data vs N-1 streams and local data in other </a:t>
            </a:r>
            <a:r>
              <a:rPr lang="en-US" sz="2400" dirty="0" err="1" smtClean="0">
                <a:latin typeface="Exo 2 Light" panose="00000400000000000000" pitchFamily="2" charset="0"/>
              </a:rPr>
              <a:t>MapReduce</a:t>
            </a:r>
            <a:r>
              <a:rPr lang="en-US" sz="2400" dirty="0" smtClean="0">
                <a:latin typeface="Exo 2 Light" panose="00000400000000000000" pitchFamily="2" charset="0"/>
              </a:rPr>
              <a:t> implementations</a:t>
            </a:r>
            <a:br>
              <a:rPr lang="en-US" sz="2400" dirty="0" smtClean="0">
                <a:latin typeface="Exo 2 Light" panose="00000400000000000000" pitchFamily="2" charset="0"/>
              </a:rPr>
            </a:br>
            <a:endParaRPr lang="en-US" sz="2400" dirty="0" smtClean="0">
              <a:latin typeface="Exo 2 Light" panose="00000400000000000000" pitchFamily="2" charset="0"/>
            </a:endParaRPr>
          </a:p>
          <a:p>
            <a:r>
              <a:rPr lang="en-US" sz="2400" dirty="0" smtClean="0">
                <a:solidFill>
                  <a:srgbClr val="FF0000"/>
                </a:solidFill>
                <a:latin typeface="Exo 2 Light" panose="00000400000000000000" pitchFamily="2" charset="0"/>
              </a:rPr>
              <a:t>Parallel shuffle and reduce phase</a:t>
            </a:r>
            <a:r>
              <a:rPr lang="en-US" sz="2400" dirty="0" smtClean="0">
                <a:latin typeface="Exo 2 Light" panose="00000400000000000000" pitchFamily="2" charset="0"/>
              </a:rPr>
              <a:t/>
            </a:r>
            <a:br>
              <a:rPr lang="en-US" sz="2400" dirty="0" smtClean="0">
                <a:latin typeface="Exo 2 Light" panose="00000400000000000000" pitchFamily="2" charset="0"/>
              </a:rPr>
            </a:br>
            <a:endParaRPr lang="en-US" sz="2400" dirty="0" smtClean="0">
              <a:latin typeface="Exo 2 Light" panose="00000400000000000000" pitchFamily="2" charset="0"/>
            </a:endParaRPr>
          </a:p>
          <a:p>
            <a:r>
              <a:rPr lang="en-US" sz="2400" dirty="0" smtClean="0">
                <a:latin typeface="Exo 2 Light" panose="00000400000000000000" pitchFamily="2" charset="0"/>
              </a:rPr>
              <a:t>Writing intermediate data </a:t>
            </a:r>
            <a:r>
              <a:rPr lang="en-US" sz="2400" dirty="0" smtClean="0">
                <a:solidFill>
                  <a:srgbClr val="FF0000"/>
                </a:solidFill>
                <a:latin typeface="Exo 2 Light" panose="00000400000000000000" pitchFamily="2" charset="0"/>
              </a:rPr>
              <a:t>not required </a:t>
            </a:r>
            <a:r>
              <a:rPr lang="en-US" sz="2400" dirty="0" smtClean="0">
                <a:latin typeface="Exo 2 Light" panose="00000400000000000000" pitchFamily="2" charset="0"/>
              </a:rPr>
              <a:t>at Reduce task</a:t>
            </a:r>
            <a:endParaRPr lang="en-US" sz="2400" dirty="0">
              <a:latin typeface="Exo 2 Light" panose="00000400000000000000" pitchFamily="2" charset="0"/>
            </a:endParaRPr>
          </a:p>
        </p:txBody>
      </p:sp>
    </p:spTree>
    <p:extLst>
      <p:ext uri="{BB962C8B-B14F-4D97-AF65-F5344CB8AC3E}">
        <p14:creationId xmlns:p14="http://schemas.microsoft.com/office/powerpoint/2010/main" val="1133699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770139" y="647113"/>
            <a:ext cx="4126523" cy="724558"/>
          </a:xfrm>
        </p:spPr>
        <p:txBody>
          <a:bodyPr>
            <a:normAutofit/>
          </a:bodyPr>
          <a:lstStyle/>
          <a:p>
            <a:r>
              <a:rPr lang="en-US" sz="4200" dirty="0" smtClean="0">
                <a:latin typeface="Exo 2 Light" panose="00000400000000000000" pitchFamily="2" charset="0"/>
              </a:rPr>
              <a:t>Evaluation</a:t>
            </a:r>
            <a:endParaRPr lang="en-US" sz="4200" dirty="0">
              <a:latin typeface="Exo 2 Light" panose="00000400000000000000" pitchFamily="2"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3327790" y="1828801"/>
            <a:ext cx="5080000" cy="3365500"/>
          </a:xfrm>
          <a:prstGeom prst="rect">
            <a:avLst/>
          </a:prstGeom>
        </p:spPr>
      </p:pic>
    </p:spTree>
    <p:extLst>
      <p:ext uri="{BB962C8B-B14F-4D97-AF65-F5344CB8AC3E}">
        <p14:creationId xmlns:p14="http://schemas.microsoft.com/office/powerpoint/2010/main" val="32885176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err="1" smtClean="0">
                <a:latin typeface="Exo 2 Light" panose="00000400000000000000" pitchFamily="2" charset="0"/>
              </a:rPr>
              <a:t>Testbed</a:t>
            </a:r>
            <a:endParaRPr lang="en-US" sz="4200" dirty="0">
              <a:latin typeface="Exo 2 Light" panose="00000400000000000000" pitchFamily="2"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latin typeface="Exo 2 Light" panose="00000400000000000000" pitchFamily="2" charset="0"/>
              </a:rPr>
              <a:t>27 </a:t>
            </a:r>
            <a:r>
              <a:rPr lang="en-US" sz="2000" dirty="0">
                <a:latin typeface="Exo 2 Light" panose="00000400000000000000" pitchFamily="2" charset="0"/>
              </a:rPr>
              <a:t>Dell Precision T3500 servers forming a 3*3*3 </a:t>
            </a:r>
            <a:r>
              <a:rPr lang="en-US" sz="2000" dirty="0" err="1">
                <a:latin typeface="Exo 2 Light" panose="00000400000000000000" pitchFamily="2" charset="0"/>
              </a:rPr>
              <a:t>CamCube</a:t>
            </a:r>
            <a:endParaRPr lang="en-US" sz="2000" dirty="0">
              <a:latin typeface="Exo 2 Light" panose="00000400000000000000" pitchFamily="2" charset="0"/>
            </a:endParaRPr>
          </a:p>
          <a:p>
            <a:pPr>
              <a:buFont typeface="Wingdings" panose="05000000000000000000" pitchFamily="2" charset="2"/>
              <a:buChar char="§"/>
            </a:pPr>
            <a:r>
              <a:rPr lang="en-US" sz="2000" dirty="0" smtClean="0">
                <a:latin typeface="Exo 2 Light" panose="00000400000000000000" pitchFamily="2" charset="0"/>
              </a:rPr>
              <a:t>Quad-core </a:t>
            </a:r>
            <a:r>
              <a:rPr lang="en-US" sz="2000" dirty="0">
                <a:latin typeface="Exo 2 Light" panose="00000400000000000000" pitchFamily="2" charset="0"/>
              </a:rPr>
              <a:t>Intel Xeon 5520 2.27 GHz </a:t>
            </a:r>
            <a:r>
              <a:rPr lang="en-US" sz="2000" dirty="0" err="1">
                <a:latin typeface="Exo 2 Light" panose="00000400000000000000" pitchFamily="2" charset="0"/>
              </a:rPr>
              <a:t>processsor</a:t>
            </a:r>
            <a:r>
              <a:rPr lang="en-US" sz="2000" dirty="0">
                <a:latin typeface="Exo 2 Light" panose="00000400000000000000" pitchFamily="2" charset="0"/>
              </a:rPr>
              <a:t> </a:t>
            </a:r>
          </a:p>
          <a:p>
            <a:pPr>
              <a:buFont typeface="Wingdings" panose="05000000000000000000" pitchFamily="2" charset="2"/>
              <a:buChar char="§"/>
            </a:pPr>
            <a:r>
              <a:rPr lang="en-US" sz="2000" dirty="0" smtClean="0">
                <a:latin typeface="Exo 2 Light" panose="00000400000000000000" pitchFamily="2" charset="0"/>
              </a:rPr>
              <a:t>12 </a:t>
            </a:r>
            <a:r>
              <a:rPr lang="en-US" sz="2000" dirty="0">
                <a:latin typeface="Exo 2 Light" panose="00000400000000000000" pitchFamily="2" charset="0"/>
              </a:rPr>
              <a:t>GB </a:t>
            </a:r>
            <a:r>
              <a:rPr lang="en-US" sz="2000" dirty="0" smtClean="0">
                <a:latin typeface="Exo 2 Light" panose="00000400000000000000" pitchFamily="2" charset="0"/>
              </a:rPr>
              <a:t>RAM</a:t>
            </a:r>
            <a:endParaRPr lang="en-US" sz="2000" dirty="0">
              <a:latin typeface="Exo 2 Light" panose="00000400000000000000" pitchFamily="2" charset="0"/>
            </a:endParaRPr>
          </a:p>
          <a:p>
            <a:pPr>
              <a:buFont typeface="Wingdings" panose="05000000000000000000" pitchFamily="2" charset="2"/>
              <a:buChar char="§"/>
            </a:pPr>
            <a:r>
              <a:rPr lang="en-US" sz="2000" dirty="0" smtClean="0">
                <a:latin typeface="Exo 2 Light" panose="00000400000000000000" pitchFamily="2" charset="0"/>
              </a:rPr>
              <a:t>Six </a:t>
            </a:r>
            <a:r>
              <a:rPr lang="en-US" sz="2000" dirty="0">
                <a:latin typeface="Exo 2 Light" panose="00000400000000000000" pitchFamily="2" charset="0"/>
              </a:rPr>
              <a:t>1Gbps </a:t>
            </a:r>
            <a:r>
              <a:rPr lang="en-US" sz="2000" dirty="0" smtClean="0">
                <a:latin typeface="Exo 2 Light" panose="00000400000000000000" pitchFamily="2" charset="0"/>
              </a:rPr>
              <a:t>NIC</a:t>
            </a:r>
          </a:p>
          <a:p>
            <a:pPr>
              <a:buFont typeface="Wingdings" panose="05000000000000000000" pitchFamily="2" charset="2"/>
              <a:buChar char="§"/>
            </a:pPr>
            <a:r>
              <a:rPr lang="en-US" sz="2000" dirty="0">
                <a:latin typeface="Exo 2 Light" panose="00000400000000000000" pitchFamily="2" charset="0"/>
              </a:rPr>
              <a:t>Intel X25-E 32 GB Solid State Drive (SSD</a:t>
            </a:r>
            <a:r>
              <a:rPr lang="en-US" sz="2000" dirty="0" smtClean="0">
                <a:latin typeface="Exo 2 Light" panose="00000400000000000000" pitchFamily="2" charset="0"/>
              </a:rPr>
              <a:t>)</a:t>
            </a:r>
            <a:endParaRPr lang="en-US" sz="2000" dirty="0" smtClean="0">
              <a:latin typeface="Exo 2 Light" panose="00000400000000000000" pitchFamily="2" charset="0"/>
            </a:endParaRPr>
          </a:p>
        </p:txBody>
      </p:sp>
    </p:spTree>
    <p:extLst>
      <p:ext uri="{BB962C8B-B14F-4D97-AF65-F5344CB8AC3E}">
        <p14:creationId xmlns:p14="http://schemas.microsoft.com/office/powerpoint/2010/main" val="521220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latin typeface="Exo 2 Light" panose="00000400000000000000" pitchFamily="2" charset="0"/>
              </a:rPr>
              <a:t>Baselines</a:t>
            </a:r>
            <a:endParaRPr lang="en-US" sz="4200" dirty="0">
              <a:latin typeface="Exo 2 Light" panose="00000400000000000000" pitchFamily="2" charset="0"/>
            </a:endParaRPr>
          </a:p>
        </p:txBody>
      </p:sp>
      <p:sp>
        <p:nvSpPr>
          <p:cNvPr id="3" name="Content Placeholder 2"/>
          <p:cNvSpPr>
            <a:spLocks noGrp="1"/>
          </p:cNvSpPr>
          <p:nvPr>
            <p:ph idx="1"/>
          </p:nvPr>
        </p:nvSpPr>
        <p:spPr/>
        <p:txBody>
          <a:bodyPr>
            <a:normAutofit/>
          </a:bodyPr>
          <a:lstStyle/>
          <a:p>
            <a:pPr marL="0" indent="0">
              <a:buNone/>
            </a:pPr>
            <a:r>
              <a:rPr lang="en-US" sz="2000" dirty="0" smtClean="0">
                <a:latin typeface="Exo 2 Light" panose="00000400000000000000" pitchFamily="2" charset="0"/>
              </a:rPr>
              <a:t>We want to measure the impact of </a:t>
            </a:r>
          </a:p>
          <a:p>
            <a:pPr>
              <a:buFont typeface="Wingdings" panose="05000000000000000000" pitchFamily="2" charset="2"/>
              <a:buChar char="§"/>
            </a:pPr>
            <a:r>
              <a:rPr lang="en-US" sz="2000" dirty="0" err="1">
                <a:latin typeface="Exo 2 Light" panose="00000400000000000000" pitchFamily="2" charset="0"/>
              </a:rPr>
              <a:t>CamCube</a:t>
            </a:r>
            <a:r>
              <a:rPr lang="en-US" sz="2000" dirty="0">
                <a:latin typeface="Exo 2 Light" panose="00000400000000000000" pitchFamily="2" charset="0"/>
              </a:rPr>
              <a:t> direct connect topology running an application specific routing and transport </a:t>
            </a:r>
            <a:r>
              <a:rPr lang="en-US" sz="2000" dirty="0" smtClean="0">
                <a:latin typeface="Exo 2 Light" panose="00000400000000000000" pitchFamily="2" charset="0"/>
              </a:rPr>
              <a:t>protocol</a:t>
            </a:r>
          </a:p>
          <a:p>
            <a:pPr>
              <a:buFont typeface="Wingdings" panose="05000000000000000000" pitchFamily="2" charset="2"/>
              <a:buChar char="§"/>
            </a:pPr>
            <a:r>
              <a:rPr lang="en-US" sz="2000" dirty="0" smtClean="0">
                <a:latin typeface="Exo 2 Light" panose="00000400000000000000" pitchFamily="2" charset="0"/>
              </a:rPr>
              <a:t>On-path </a:t>
            </a:r>
            <a:r>
              <a:rPr lang="en-US" sz="2000" dirty="0">
                <a:latin typeface="Exo 2 Light" panose="00000400000000000000" pitchFamily="2" charset="0"/>
              </a:rPr>
              <a:t>aggregation to distribute the aggregation load and to reduce the traffic</a:t>
            </a:r>
          </a:p>
          <a:p>
            <a:endParaRPr lang="en-US" sz="2000" dirty="0" smtClean="0">
              <a:latin typeface="Exo 2 Light" panose="00000400000000000000" pitchFamily="2" charset="0"/>
            </a:endParaRPr>
          </a:p>
          <a:p>
            <a:pPr marL="0" indent="0">
              <a:buNone/>
            </a:pPr>
            <a:r>
              <a:rPr lang="en-US" sz="2000" dirty="0" smtClean="0">
                <a:latin typeface="Exo 2 Light" panose="00000400000000000000" pitchFamily="2" charset="0"/>
              </a:rPr>
              <a:t>To quantify these benefits separately, following baselines are used</a:t>
            </a:r>
          </a:p>
          <a:p>
            <a:pPr>
              <a:buFont typeface="Wingdings" panose="05000000000000000000" pitchFamily="2" charset="2"/>
              <a:buChar char="§"/>
            </a:pPr>
            <a:r>
              <a:rPr lang="en-US" sz="2000" dirty="0">
                <a:solidFill>
                  <a:srgbClr val="FF0000"/>
                </a:solidFill>
                <a:latin typeface="Exo 2 Light" panose="00000400000000000000" pitchFamily="2" charset="0"/>
              </a:rPr>
              <a:t>TCP </a:t>
            </a:r>
            <a:r>
              <a:rPr lang="en-US" sz="2000" dirty="0" err="1">
                <a:solidFill>
                  <a:srgbClr val="FF0000"/>
                </a:solidFill>
                <a:latin typeface="Exo 2 Light" panose="00000400000000000000" pitchFamily="2" charset="0"/>
              </a:rPr>
              <a:t>Camdoop</a:t>
            </a:r>
            <a:r>
              <a:rPr lang="en-US" sz="2000" dirty="0">
                <a:latin typeface="Exo 2 Light" panose="00000400000000000000" pitchFamily="2" charset="0"/>
              </a:rPr>
              <a:t> - Transfers packets over a switch using TCP/IP</a:t>
            </a:r>
          </a:p>
          <a:p>
            <a:pPr>
              <a:buFont typeface="Wingdings" panose="05000000000000000000" pitchFamily="2" charset="2"/>
              <a:buChar char="§"/>
            </a:pPr>
            <a:r>
              <a:rPr lang="en-US" sz="2000" dirty="0" err="1">
                <a:solidFill>
                  <a:srgbClr val="FF0000"/>
                </a:solidFill>
                <a:latin typeface="Exo 2 Light" panose="00000400000000000000" pitchFamily="2" charset="0"/>
              </a:rPr>
              <a:t>Camdoop</a:t>
            </a:r>
            <a:r>
              <a:rPr lang="en-US" sz="2000" dirty="0">
                <a:solidFill>
                  <a:srgbClr val="FF0000"/>
                </a:solidFill>
                <a:latin typeface="Exo 2 Light" panose="00000400000000000000" pitchFamily="2" charset="0"/>
              </a:rPr>
              <a:t>(no </a:t>
            </a:r>
            <a:r>
              <a:rPr lang="en-US" sz="2000" dirty="0" err="1">
                <a:solidFill>
                  <a:srgbClr val="FF0000"/>
                </a:solidFill>
                <a:latin typeface="Exo 2 Light" panose="00000400000000000000" pitchFamily="2" charset="0"/>
              </a:rPr>
              <a:t>agg</a:t>
            </a:r>
            <a:r>
              <a:rPr lang="en-US" sz="2000" dirty="0">
                <a:solidFill>
                  <a:srgbClr val="FF0000"/>
                </a:solidFill>
                <a:latin typeface="Exo 2 Light" panose="00000400000000000000" pitchFamily="2" charset="0"/>
              </a:rPr>
              <a:t>)</a:t>
            </a:r>
            <a:r>
              <a:rPr lang="en-US" sz="2000" dirty="0">
                <a:latin typeface="Exo 2 Light" panose="00000400000000000000" pitchFamily="2" charset="0"/>
              </a:rPr>
              <a:t> -  runs on top of </a:t>
            </a:r>
            <a:r>
              <a:rPr lang="en-US" sz="2000" dirty="0" err="1">
                <a:latin typeface="Exo 2 Light" panose="00000400000000000000" pitchFamily="2" charset="0"/>
              </a:rPr>
              <a:t>CamCube</a:t>
            </a:r>
            <a:r>
              <a:rPr lang="en-US" sz="2000" dirty="0">
                <a:latin typeface="Exo 2 Light" panose="00000400000000000000" pitchFamily="2" charset="0"/>
              </a:rPr>
              <a:t> and uses </a:t>
            </a:r>
            <a:r>
              <a:rPr lang="en-US" sz="2000" dirty="0" err="1">
                <a:latin typeface="Exo 2 Light" panose="00000400000000000000" pitchFamily="2" charset="0"/>
              </a:rPr>
              <a:t>CamCube</a:t>
            </a:r>
            <a:r>
              <a:rPr lang="en-US" sz="2000" dirty="0">
                <a:latin typeface="Exo 2 Light" panose="00000400000000000000" pitchFamily="2" charset="0"/>
              </a:rPr>
              <a:t> network stack. Performs no aggregation</a:t>
            </a:r>
          </a:p>
          <a:p>
            <a:pPr marL="0" indent="0">
              <a:buNone/>
            </a:pPr>
            <a:endParaRPr lang="en-US" sz="2000" dirty="0">
              <a:latin typeface="Exo 2 Light" panose="00000400000000000000" pitchFamily="2" charset="0"/>
            </a:endParaRPr>
          </a:p>
          <a:p>
            <a:endParaRPr lang="en-US" sz="2000" dirty="0" smtClean="0">
              <a:latin typeface="Exo 2 Light" panose="00000400000000000000" pitchFamily="2" charset="0"/>
            </a:endParaRPr>
          </a:p>
          <a:p>
            <a:pPr>
              <a:buFont typeface="Wingdings" panose="05000000000000000000" pitchFamily="2" charset="2"/>
              <a:buChar char="§"/>
            </a:pPr>
            <a:endParaRPr lang="en-US" sz="2000" dirty="0" smtClean="0">
              <a:latin typeface="Exo 2 Light" panose="00000400000000000000" pitchFamily="2" charset="0"/>
            </a:endParaRPr>
          </a:p>
        </p:txBody>
      </p:sp>
    </p:spTree>
    <p:extLst>
      <p:ext uri="{BB962C8B-B14F-4D97-AF65-F5344CB8AC3E}">
        <p14:creationId xmlns:p14="http://schemas.microsoft.com/office/powerpoint/2010/main" val="523625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831" y="2705713"/>
            <a:ext cx="8440328" cy="2591162"/>
          </a:xfrm>
        </p:spPr>
      </p:pic>
    </p:spTree>
    <p:extLst>
      <p:ext uri="{BB962C8B-B14F-4D97-AF65-F5344CB8AC3E}">
        <p14:creationId xmlns:p14="http://schemas.microsoft.com/office/powerpoint/2010/main" val="922976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60567"/>
            <a:ext cx="10515600" cy="3716396"/>
          </a:xfrm>
        </p:spPr>
        <p:txBody>
          <a:bodyPr>
            <a:normAutofit/>
          </a:bodyPr>
          <a:lstStyle/>
          <a:p>
            <a:r>
              <a:rPr lang="en-US" sz="2000" dirty="0">
                <a:latin typeface="Exo 2 Light" panose="00000400000000000000" pitchFamily="2" charset="0"/>
              </a:rPr>
              <a:t>Widely used </a:t>
            </a:r>
            <a:r>
              <a:rPr lang="en-US" sz="2000" dirty="0">
                <a:solidFill>
                  <a:srgbClr val="FF0000"/>
                </a:solidFill>
                <a:latin typeface="Exo 2 Light" panose="00000400000000000000" pitchFamily="2" charset="0"/>
              </a:rPr>
              <a:t>Sort</a:t>
            </a:r>
            <a:r>
              <a:rPr lang="en-US" sz="2000" dirty="0">
                <a:latin typeface="Exo 2 Light" panose="00000400000000000000" pitchFamily="2" charset="0"/>
              </a:rPr>
              <a:t> and </a:t>
            </a:r>
            <a:r>
              <a:rPr lang="en-US" sz="2000" dirty="0" err="1">
                <a:solidFill>
                  <a:srgbClr val="FF0000"/>
                </a:solidFill>
                <a:latin typeface="Exo 2 Light" panose="00000400000000000000" pitchFamily="2" charset="0"/>
              </a:rPr>
              <a:t>Wordcount</a:t>
            </a:r>
            <a:r>
              <a:rPr lang="en-US" sz="2000" dirty="0">
                <a:solidFill>
                  <a:srgbClr val="FF0000"/>
                </a:solidFill>
                <a:latin typeface="Exo 2 Light" panose="00000400000000000000" pitchFamily="2" charset="0"/>
              </a:rPr>
              <a:t> </a:t>
            </a:r>
            <a:r>
              <a:rPr lang="en-US" sz="2000" dirty="0">
                <a:latin typeface="Exo 2 Light" panose="00000400000000000000" pitchFamily="2" charset="0"/>
              </a:rPr>
              <a:t>benchmarks used for </a:t>
            </a:r>
            <a:r>
              <a:rPr lang="en-US" sz="2000" dirty="0" smtClean="0">
                <a:latin typeface="Exo 2 Light" panose="00000400000000000000" pitchFamily="2" charset="0"/>
              </a:rPr>
              <a:t>comparison</a:t>
            </a:r>
          </a:p>
          <a:p>
            <a:r>
              <a:rPr lang="en-US" sz="2000" dirty="0">
                <a:latin typeface="Exo 2 Light" panose="00000400000000000000" pitchFamily="2" charset="0"/>
              </a:rPr>
              <a:t>Both tests represent very different workloads</a:t>
            </a:r>
            <a:r>
              <a:rPr lang="en-US" sz="2000" dirty="0" smtClean="0">
                <a:latin typeface="Exo 2 Light" panose="00000400000000000000" pitchFamily="2" charset="0"/>
              </a:rPr>
              <a:t>.</a:t>
            </a:r>
          </a:p>
          <a:p>
            <a:r>
              <a:rPr lang="en-US" sz="2000" dirty="0" smtClean="0">
                <a:latin typeface="Exo 2 Light" panose="00000400000000000000" pitchFamily="2" charset="0"/>
              </a:rPr>
              <a:t>In </a:t>
            </a:r>
            <a:r>
              <a:rPr lang="en-US" sz="2000" dirty="0">
                <a:latin typeface="Exo 2 Light" panose="00000400000000000000" pitchFamily="2" charset="0"/>
              </a:rPr>
              <a:t>Sort, the input, intermediate, and output data sizes are the same and </a:t>
            </a:r>
            <a:r>
              <a:rPr lang="en-US" sz="2000" dirty="0">
                <a:solidFill>
                  <a:srgbClr val="FF0000"/>
                </a:solidFill>
                <a:latin typeface="Exo 2 Light" panose="00000400000000000000" pitchFamily="2" charset="0"/>
              </a:rPr>
              <a:t>no aggregation</a:t>
            </a:r>
            <a:r>
              <a:rPr lang="en-US" sz="2000" dirty="0">
                <a:latin typeface="Exo 2 Light" panose="00000400000000000000" pitchFamily="2" charset="0"/>
              </a:rPr>
              <a:t> </a:t>
            </a:r>
            <a:r>
              <a:rPr lang="en-US" sz="2000" dirty="0" smtClean="0">
                <a:latin typeface="Exo 2 Light" panose="00000400000000000000" pitchFamily="2" charset="0"/>
              </a:rPr>
              <a:t>possible</a:t>
            </a:r>
          </a:p>
          <a:p>
            <a:r>
              <a:rPr lang="en-US" sz="2000" dirty="0" err="1">
                <a:latin typeface="Exo 2 Light" panose="00000400000000000000" pitchFamily="2" charset="0"/>
              </a:rPr>
              <a:t>Wordcount</a:t>
            </a:r>
            <a:r>
              <a:rPr lang="en-US" sz="2000" dirty="0">
                <a:latin typeface="Exo 2 Light" panose="00000400000000000000" pitchFamily="2" charset="0"/>
              </a:rPr>
              <a:t> allows </a:t>
            </a:r>
            <a:r>
              <a:rPr lang="en-US" sz="2000" dirty="0">
                <a:solidFill>
                  <a:srgbClr val="FF0000"/>
                </a:solidFill>
                <a:latin typeface="Exo 2 Light" panose="00000400000000000000" pitchFamily="2" charset="0"/>
              </a:rPr>
              <a:t>significant aggregation </a:t>
            </a:r>
            <a:endParaRPr lang="en-US" sz="2000" dirty="0" smtClean="0">
              <a:solidFill>
                <a:srgbClr val="FF0000"/>
              </a:solidFill>
              <a:latin typeface="Exo 2 Light" panose="00000400000000000000" pitchFamily="2" charset="0"/>
            </a:endParaRPr>
          </a:p>
          <a:p>
            <a:r>
              <a:rPr lang="en-US" sz="2000" dirty="0">
                <a:latin typeface="Exo 2 Light" panose="00000400000000000000" pitchFamily="2" charset="0"/>
              </a:rPr>
              <a:t>Authors expect that most workloads will have aggregation characteristics similar to </a:t>
            </a:r>
            <a:r>
              <a:rPr lang="en-US" sz="2000" dirty="0" err="1">
                <a:latin typeface="Exo 2 Light" panose="00000400000000000000" pitchFamily="2" charset="0"/>
              </a:rPr>
              <a:t>Wordcount</a:t>
            </a:r>
            <a:r>
              <a:rPr lang="en-US" sz="2000" dirty="0">
                <a:latin typeface="Exo 2 Light" panose="00000400000000000000" pitchFamily="2" charset="0"/>
              </a:rPr>
              <a:t> </a:t>
            </a:r>
            <a:r>
              <a:rPr lang="en-US" sz="2000" dirty="0" smtClean="0">
                <a:latin typeface="Exo 2 Light" panose="00000400000000000000" pitchFamily="2" charset="0"/>
              </a:rPr>
              <a:t>benchmark</a:t>
            </a:r>
          </a:p>
          <a:p>
            <a:pPr marL="0" indent="0">
              <a:buNone/>
            </a:pPr>
            <a:endParaRPr lang="en-US" sz="2000" dirty="0" smtClean="0">
              <a:latin typeface="Exo 2 Light" panose="00000400000000000000" pitchFamily="2" charset="0"/>
            </a:endParaRPr>
          </a:p>
          <a:p>
            <a:endParaRPr lang="en-US" sz="2000" dirty="0">
              <a:latin typeface="Exo 2 Light" panose="00000400000000000000" pitchFamily="2" charset="0"/>
            </a:endParaRPr>
          </a:p>
        </p:txBody>
      </p:sp>
      <p:sp>
        <p:nvSpPr>
          <p:cNvPr id="4" name="Title 5"/>
          <p:cNvSpPr>
            <a:spLocks noGrp="1"/>
          </p:cNvSpPr>
          <p:nvPr>
            <p:ph type="title"/>
          </p:nvPr>
        </p:nvSpPr>
        <p:spPr>
          <a:xfrm>
            <a:off x="838200" y="807499"/>
            <a:ext cx="10515600" cy="1325563"/>
          </a:xfrm>
        </p:spPr>
        <p:txBody>
          <a:bodyPr>
            <a:normAutofit/>
          </a:bodyPr>
          <a:lstStyle/>
          <a:p>
            <a:r>
              <a:rPr lang="en-US" sz="4200" dirty="0" smtClean="0">
                <a:latin typeface="Exo 2 Light" panose="00000400000000000000" pitchFamily="2" charset="0"/>
              </a:rPr>
              <a:t>Experiment 1 - Comparison with Hadoop and Dryad </a:t>
            </a:r>
            <a:r>
              <a:rPr lang="en-US" sz="4200" dirty="0" err="1" smtClean="0">
                <a:latin typeface="Exo 2 Light" panose="00000400000000000000" pitchFamily="2" charset="0"/>
              </a:rPr>
              <a:t>DryadLINQ</a:t>
            </a:r>
            <a:endParaRPr lang="en-US" sz="4200" dirty="0">
              <a:latin typeface="Exo 2 Light" panose="00000400000000000000" pitchFamily="2" charset="0"/>
            </a:endParaRPr>
          </a:p>
        </p:txBody>
      </p:sp>
    </p:spTree>
    <p:extLst>
      <p:ext uri="{BB962C8B-B14F-4D97-AF65-F5344CB8AC3E}">
        <p14:creationId xmlns:p14="http://schemas.microsoft.com/office/powerpoint/2010/main" val="21353886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79802"/>
            <a:ext cx="10515600" cy="4242983"/>
          </a:xfrm>
        </p:spPr>
      </p:pic>
    </p:spTree>
    <p:extLst>
      <p:ext uri="{BB962C8B-B14F-4D97-AF65-F5344CB8AC3E}">
        <p14:creationId xmlns:p14="http://schemas.microsoft.com/office/powerpoint/2010/main" val="1904967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latin typeface="Exo 2 Light" panose="00000400000000000000" pitchFamily="2" charset="0"/>
              </a:rPr>
              <a:t>Problem Statement</a:t>
            </a:r>
            <a:endParaRPr lang="en-US" sz="4200" dirty="0">
              <a:latin typeface="Exo 2 Light" panose="00000400000000000000" pitchFamily="2" charset="0"/>
            </a:endParaRPr>
          </a:p>
        </p:txBody>
      </p:sp>
      <p:sp>
        <p:nvSpPr>
          <p:cNvPr id="5" name="TextBox 4"/>
          <p:cNvSpPr txBox="1"/>
          <p:nvPr/>
        </p:nvSpPr>
        <p:spPr>
          <a:xfrm>
            <a:off x="365760" y="5397579"/>
            <a:ext cx="11240086" cy="430887"/>
          </a:xfrm>
          <a:prstGeom prst="rect">
            <a:avLst/>
          </a:prstGeom>
          <a:noFill/>
        </p:spPr>
        <p:txBody>
          <a:bodyPr wrap="square" rtlCol="0">
            <a:spAutoFit/>
          </a:bodyPr>
          <a:lstStyle/>
          <a:p>
            <a:pPr algn="ctr"/>
            <a:r>
              <a:rPr lang="en-US" sz="2200" dirty="0" smtClean="0">
                <a:latin typeface="Exo 2 Light" panose="00000400000000000000" pitchFamily="2" charset="0"/>
              </a:rPr>
              <a:t>If single server participates in Reduce phase, </a:t>
            </a:r>
            <a:r>
              <a:rPr lang="en-US" sz="2200" dirty="0" smtClean="0">
                <a:solidFill>
                  <a:srgbClr val="FF0000"/>
                </a:solidFill>
                <a:latin typeface="Exo 2 Light" panose="00000400000000000000" pitchFamily="2" charset="0"/>
              </a:rPr>
              <a:t>server’s network link</a:t>
            </a:r>
            <a:r>
              <a:rPr lang="en-US" sz="2200" dirty="0" smtClean="0">
                <a:latin typeface="Exo 2 Light" panose="00000400000000000000" pitchFamily="2" charset="0"/>
              </a:rPr>
              <a:t> become </a:t>
            </a:r>
            <a:r>
              <a:rPr lang="en-US" sz="2200" dirty="0" smtClean="0">
                <a:solidFill>
                  <a:srgbClr val="FF0000"/>
                </a:solidFill>
                <a:latin typeface="Exo 2 Light" panose="00000400000000000000" pitchFamily="2" charset="0"/>
              </a:rPr>
              <a:t>bottleneck</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5266" y="1690688"/>
            <a:ext cx="10468534" cy="3101788"/>
          </a:xfrm>
        </p:spPr>
      </p:pic>
      <p:cxnSp>
        <p:nvCxnSpPr>
          <p:cNvPr id="8" name="Straight Arrow Connector 7"/>
          <p:cNvCxnSpPr/>
          <p:nvPr/>
        </p:nvCxnSpPr>
        <p:spPr>
          <a:xfrm>
            <a:off x="5985803" y="2581835"/>
            <a:ext cx="1168032" cy="84268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5985803" y="3424518"/>
            <a:ext cx="116803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5994771" y="3424518"/>
            <a:ext cx="1159064" cy="90543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Rounded Rectangle 15"/>
          <p:cNvSpPr/>
          <p:nvPr/>
        </p:nvSpPr>
        <p:spPr>
          <a:xfrm>
            <a:off x="4948517" y="2097742"/>
            <a:ext cx="4625788" cy="2779886"/>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82597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79802"/>
            <a:ext cx="10515600" cy="4242983"/>
          </a:xfrm>
        </p:spPr>
      </p:pic>
      <p:sp>
        <p:nvSpPr>
          <p:cNvPr id="3" name="Rounded Rectangular Callout 2"/>
          <p:cNvSpPr/>
          <p:nvPr/>
        </p:nvSpPr>
        <p:spPr>
          <a:xfrm>
            <a:off x="622070" y="973094"/>
            <a:ext cx="3484418" cy="1360794"/>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a:latin typeface="Exo 2 Light" panose="00000400000000000000" pitchFamily="2" charset="0"/>
              </a:rPr>
              <a:t>All </a:t>
            </a:r>
            <a:r>
              <a:rPr lang="en-US" sz="2400" dirty="0" err="1">
                <a:latin typeface="Exo 2 Light" panose="00000400000000000000" pitchFamily="2" charset="0"/>
              </a:rPr>
              <a:t>Camdoop</a:t>
            </a:r>
            <a:r>
              <a:rPr lang="en-US" sz="2400" dirty="0">
                <a:latin typeface="Exo 2 Light" panose="00000400000000000000" pitchFamily="2" charset="0"/>
              </a:rPr>
              <a:t> versions outperform Hadoop and Dryad </a:t>
            </a:r>
          </a:p>
        </p:txBody>
      </p:sp>
      <p:sp>
        <p:nvSpPr>
          <p:cNvPr id="5" name="Rounded Rectangle 4"/>
          <p:cNvSpPr/>
          <p:nvPr/>
        </p:nvSpPr>
        <p:spPr>
          <a:xfrm>
            <a:off x="1287977" y="3890356"/>
            <a:ext cx="3500153" cy="1479666"/>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91002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79802"/>
            <a:ext cx="10515600" cy="4242983"/>
          </a:xfrm>
        </p:spPr>
      </p:pic>
      <p:sp>
        <p:nvSpPr>
          <p:cNvPr id="5" name="Rounded Rectangle 4"/>
          <p:cNvSpPr/>
          <p:nvPr/>
        </p:nvSpPr>
        <p:spPr>
          <a:xfrm>
            <a:off x="1287977" y="3909406"/>
            <a:ext cx="9741973" cy="529244"/>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ular Callout 6"/>
          <p:cNvSpPr/>
          <p:nvPr/>
        </p:nvSpPr>
        <p:spPr>
          <a:xfrm>
            <a:off x="6222770" y="323850"/>
            <a:ext cx="3968980" cy="1552838"/>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latin typeface="Exo 2 Light" panose="00000400000000000000" pitchFamily="2" charset="0"/>
              </a:rPr>
              <a:t>For TCP </a:t>
            </a:r>
            <a:r>
              <a:rPr lang="en-US" sz="2400" dirty="0" err="1" smtClean="0">
                <a:latin typeface="Exo 2 Light" panose="00000400000000000000" pitchFamily="2" charset="0"/>
              </a:rPr>
              <a:t>Camdoop</a:t>
            </a:r>
            <a:r>
              <a:rPr lang="en-US" sz="2400" dirty="0" smtClean="0">
                <a:latin typeface="Exo 2 Light" panose="00000400000000000000" pitchFamily="2" charset="0"/>
              </a:rPr>
              <a:t>, 1 </a:t>
            </a:r>
            <a:r>
              <a:rPr lang="en-US" sz="2400" dirty="0" err="1" smtClean="0">
                <a:latin typeface="Exo 2 Light" panose="00000400000000000000" pitchFamily="2" charset="0"/>
              </a:rPr>
              <a:t>Gbps</a:t>
            </a:r>
            <a:r>
              <a:rPr lang="en-US" sz="2400" dirty="0" smtClean="0">
                <a:latin typeface="Exo 2 Light" panose="00000400000000000000" pitchFamily="2" charset="0"/>
              </a:rPr>
              <a:t> link to Reduce Task Server becomes bottleneck</a:t>
            </a:r>
            <a:endParaRPr lang="en-US" sz="2400" dirty="0">
              <a:latin typeface="Exo 2 Light" panose="00000400000000000000" pitchFamily="2" charset="0"/>
            </a:endParaRPr>
          </a:p>
        </p:txBody>
      </p:sp>
    </p:spTree>
    <p:extLst>
      <p:ext uri="{BB962C8B-B14F-4D97-AF65-F5344CB8AC3E}">
        <p14:creationId xmlns:p14="http://schemas.microsoft.com/office/powerpoint/2010/main" val="5887241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79802"/>
            <a:ext cx="10515600" cy="4242983"/>
          </a:xfrm>
        </p:spPr>
      </p:pic>
      <p:sp>
        <p:nvSpPr>
          <p:cNvPr id="5" name="Rounded Rectangle 4"/>
          <p:cNvSpPr/>
          <p:nvPr/>
        </p:nvSpPr>
        <p:spPr>
          <a:xfrm>
            <a:off x="1287977" y="3909406"/>
            <a:ext cx="9741973" cy="529244"/>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ular Callout 6"/>
          <p:cNvSpPr/>
          <p:nvPr/>
        </p:nvSpPr>
        <p:spPr>
          <a:xfrm>
            <a:off x="6222770" y="323850"/>
            <a:ext cx="3968980" cy="1552838"/>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latin typeface="Exo 2 Light" panose="00000400000000000000" pitchFamily="2" charset="0"/>
              </a:rPr>
              <a:t>For TCP </a:t>
            </a:r>
            <a:r>
              <a:rPr lang="en-US" sz="2400" dirty="0" err="1" smtClean="0">
                <a:latin typeface="Exo 2 Light" panose="00000400000000000000" pitchFamily="2" charset="0"/>
              </a:rPr>
              <a:t>Camdoop</a:t>
            </a:r>
            <a:r>
              <a:rPr lang="en-US" sz="2400" dirty="0" smtClean="0">
                <a:latin typeface="Exo 2 Light" panose="00000400000000000000" pitchFamily="2" charset="0"/>
              </a:rPr>
              <a:t>, 1 </a:t>
            </a:r>
            <a:r>
              <a:rPr lang="en-US" sz="2400" dirty="0" err="1" smtClean="0">
                <a:latin typeface="Exo 2 Light" panose="00000400000000000000" pitchFamily="2" charset="0"/>
              </a:rPr>
              <a:t>Gbps</a:t>
            </a:r>
            <a:r>
              <a:rPr lang="en-US" sz="2400" dirty="0" smtClean="0">
                <a:latin typeface="Exo 2 Light" panose="00000400000000000000" pitchFamily="2" charset="0"/>
              </a:rPr>
              <a:t> link to Reduce Task Server becomes bottleneck</a:t>
            </a:r>
            <a:endParaRPr lang="en-US" sz="2400" dirty="0">
              <a:latin typeface="Exo 2 Light" panose="00000400000000000000" pitchFamily="2" charset="0"/>
            </a:endParaRPr>
          </a:p>
        </p:txBody>
      </p:sp>
    </p:spTree>
    <p:extLst>
      <p:ext uri="{BB962C8B-B14F-4D97-AF65-F5344CB8AC3E}">
        <p14:creationId xmlns:p14="http://schemas.microsoft.com/office/powerpoint/2010/main" val="835358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79802"/>
            <a:ext cx="10515600" cy="4242983"/>
          </a:xfrm>
        </p:spPr>
      </p:pic>
      <p:sp>
        <p:nvSpPr>
          <p:cNvPr id="5" name="Rounded Rectangle 4"/>
          <p:cNvSpPr/>
          <p:nvPr/>
        </p:nvSpPr>
        <p:spPr>
          <a:xfrm>
            <a:off x="1287977" y="4362450"/>
            <a:ext cx="9818173" cy="1007572"/>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ular Callout 7"/>
          <p:cNvSpPr/>
          <p:nvPr/>
        </p:nvSpPr>
        <p:spPr>
          <a:xfrm>
            <a:off x="1943100" y="819150"/>
            <a:ext cx="5753100" cy="1301032"/>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err="1" smtClean="0">
                <a:latin typeface="Exo 2 Light" panose="00000400000000000000" pitchFamily="2" charset="0"/>
              </a:rPr>
              <a:t>CamCube</a:t>
            </a:r>
            <a:r>
              <a:rPr lang="en-US" sz="2400" dirty="0" smtClean="0">
                <a:latin typeface="Exo 2 Light" panose="00000400000000000000" pitchFamily="2" charset="0"/>
              </a:rPr>
              <a:t> exploits </a:t>
            </a:r>
            <a:r>
              <a:rPr lang="en-US" sz="2400" dirty="0">
                <a:latin typeface="Exo 2 Light" panose="00000400000000000000" pitchFamily="2" charset="0"/>
              </a:rPr>
              <a:t>the higher bandwidth </a:t>
            </a:r>
            <a:r>
              <a:rPr lang="en-US" sz="2400" dirty="0" smtClean="0">
                <a:latin typeface="Exo 2 Light" panose="00000400000000000000" pitchFamily="2" charset="0"/>
              </a:rPr>
              <a:t>and performs </a:t>
            </a:r>
            <a:r>
              <a:rPr lang="en-US" sz="2400" dirty="0">
                <a:latin typeface="Exo 2 Light" panose="00000400000000000000" pitchFamily="2" charset="0"/>
              </a:rPr>
              <a:t>better </a:t>
            </a:r>
            <a:r>
              <a:rPr lang="en-US" sz="2400" dirty="0" smtClean="0">
                <a:latin typeface="Exo 2 Light" panose="00000400000000000000" pitchFamily="2" charset="0"/>
              </a:rPr>
              <a:t>but constrained </a:t>
            </a:r>
            <a:r>
              <a:rPr lang="en-US" sz="2400" dirty="0">
                <a:latin typeface="Exo 2 Light" panose="00000400000000000000" pitchFamily="2" charset="0"/>
              </a:rPr>
              <a:t>by </a:t>
            </a:r>
            <a:r>
              <a:rPr lang="en-US" sz="2400" dirty="0" smtClean="0">
                <a:latin typeface="Exo 2 Light" panose="00000400000000000000" pitchFamily="2" charset="0"/>
              </a:rPr>
              <a:t>the SSD </a:t>
            </a:r>
            <a:r>
              <a:rPr lang="en-US" sz="2400" dirty="0">
                <a:latin typeface="Exo 2 Light" panose="00000400000000000000" pitchFamily="2" charset="0"/>
              </a:rPr>
              <a:t>disk bandwidth</a:t>
            </a:r>
          </a:p>
        </p:txBody>
      </p:sp>
    </p:spTree>
    <p:extLst>
      <p:ext uri="{BB962C8B-B14F-4D97-AF65-F5344CB8AC3E}">
        <p14:creationId xmlns:p14="http://schemas.microsoft.com/office/powerpoint/2010/main" val="29074024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79802"/>
            <a:ext cx="10515600" cy="4242983"/>
          </a:xfrm>
        </p:spPr>
      </p:pic>
      <p:sp>
        <p:nvSpPr>
          <p:cNvPr id="5" name="Rounded Rectangle 4"/>
          <p:cNvSpPr/>
          <p:nvPr/>
        </p:nvSpPr>
        <p:spPr>
          <a:xfrm>
            <a:off x="7848600" y="4362450"/>
            <a:ext cx="3257550" cy="1007572"/>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ular Callout 7"/>
          <p:cNvSpPr/>
          <p:nvPr/>
        </p:nvSpPr>
        <p:spPr>
          <a:xfrm>
            <a:off x="3695700" y="419100"/>
            <a:ext cx="2209800" cy="1091482"/>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latin typeface="Exo 2 Light" panose="00000400000000000000" pitchFamily="2" charset="0"/>
              </a:rPr>
              <a:t>Impact of Aggregation</a:t>
            </a:r>
            <a:endParaRPr lang="en-US" sz="2400" dirty="0">
              <a:latin typeface="Exo 2 Light" panose="00000400000000000000" pitchFamily="2" charset="0"/>
            </a:endParaRPr>
          </a:p>
        </p:txBody>
      </p:sp>
    </p:spTree>
    <p:extLst>
      <p:ext uri="{BB962C8B-B14F-4D97-AF65-F5344CB8AC3E}">
        <p14:creationId xmlns:p14="http://schemas.microsoft.com/office/powerpoint/2010/main" val="1531814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79802"/>
            <a:ext cx="10515600" cy="4242983"/>
          </a:xfrm>
        </p:spPr>
      </p:pic>
      <p:sp>
        <p:nvSpPr>
          <p:cNvPr id="2" name="TextBox 1"/>
          <p:cNvSpPr txBox="1"/>
          <p:nvPr/>
        </p:nvSpPr>
        <p:spPr>
          <a:xfrm>
            <a:off x="1137920" y="956472"/>
            <a:ext cx="9733280" cy="1200329"/>
          </a:xfrm>
          <a:prstGeom prst="rect">
            <a:avLst/>
          </a:prstGeom>
          <a:noFill/>
        </p:spPr>
        <p:txBody>
          <a:bodyPr wrap="square" rtlCol="0">
            <a:spAutoFit/>
          </a:bodyPr>
          <a:lstStyle/>
          <a:p>
            <a:r>
              <a:rPr lang="en-US" sz="2400" dirty="0">
                <a:latin typeface="Exo 2 Light" panose="00000400000000000000" pitchFamily="2" charset="0"/>
              </a:rPr>
              <a:t>Authors argue that performance of TCP </a:t>
            </a:r>
            <a:r>
              <a:rPr lang="en-US" sz="2400" dirty="0" err="1">
                <a:latin typeface="Exo 2 Light" panose="00000400000000000000" pitchFamily="2" charset="0"/>
              </a:rPr>
              <a:t>Camdoop</a:t>
            </a:r>
            <a:r>
              <a:rPr lang="en-US" sz="2400" dirty="0">
                <a:latin typeface="Exo 2 Light" panose="00000400000000000000" pitchFamily="2" charset="0"/>
              </a:rPr>
              <a:t> is reasonable </a:t>
            </a:r>
            <a:endParaRPr lang="en-US" sz="2400" dirty="0" smtClean="0">
              <a:latin typeface="Exo 2 Light" panose="00000400000000000000" pitchFamily="2" charset="0"/>
            </a:endParaRPr>
          </a:p>
          <a:p>
            <a:r>
              <a:rPr lang="en-US" sz="2400" dirty="0" smtClean="0">
                <a:latin typeface="Exo 2 Light" panose="00000400000000000000" pitchFamily="2" charset="0"/>
              </a:rPr>
              <a:t>and </a:t>
            </a:r>
            <a:r>
              <a:rPr lang="en-US" sz="2400" dirty="0">
                <a:latin typeface="Exo 2 Light" panose="00000400000000000000" pitchFamily="2" charset="0"/>
              </a:rPr>
              <a:t>henceforth consider this as their baseline for more tests </a:t>
            </a:r>
          </a:p>
          <a:p>
            <a:endParaRPr lang="en-US" sz="2400" dirty="0">
              <a:latin typeface="Exo 2 Light" panose="00000400000000000000" pitchFamily="2" charset="0"/>
            </a:endParaRPr>
          </a:p>
        </p:txBody>
      </p:sp>
    </p:spTree>
    <p:extLst>
      <p:ext uri="{BB962C8B-B14F-4D97-AF65-F5344CB8AC3E}">
        <p14:creationId xmlns:p14="http://schemas.microsoft.com/office/powerpoint/2010/main" val="13161225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latin typeface="Exo 2 Light" panose="00000400000000000000" pitchFamily="2" charset="0"/>
              </a:rPr>
              <a:t>Experiment 2 - Impact of Aggregation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smtClean="0">
                <a:solidFill>
                  <a:srgbClr val="FF0000"/>
                </a:solidFill>
                <a:latin typeface="Exo 2 Light" panose="00000400000000000000" pitchFamily="2" charset="0"/>
              </a:rPr>
              <a:t>Synthetic </a:t>
            </a:r>
            <a:r>
              <a:rPr lang="en-US" sz="2400" dirty="0">
                <a:solidFill>
                  <a:srgbClr val="FF0000"/>
                </a:solidFill>
                <a:latin typeface="Exo 2 Light" panose="00000400000000000000" pitchFamily="2" charset="0"/>
              </a:rPr>
              <a:t>job</a:t>
            </a:r>
            <a:r>
              <a:rPr lang="en-US" sz="2400" dirty="0">
                <a:latin typeface="Exo 2 Light" panose="00000400000000000000" pitchFamily="2" charset="0"/>
              </a:rPr>
              <a:t> inspired by </a:t>
            </a:r>
            <a:r>
              <a:rPr lang="en-US" sz="2400" dirty="0" err="1">
                <a:solidFill>
                  <a:srgbClr val="FF0000"/>
                </a:solidFill>
                <a:latin typeface="Exo 2 Light" panose="00000400000000000000" pitchFamily="2" charset="0"/>
              </a:rPr>
              <a:t>Wordcount</a:t>
            </a:r>
            <a:r>
              <a:rPr lang="en-US" sz="2400" dirty="0">
                <a:solidFill>
                  <a:srgbClr val="FF0000"/>
                </a:solidFill>
                <a:latin typeface="Exo 2 Light" panose="00000400000000000000" pitchFamily="2" charset="0"/>
              </a:rPr>
              <a:t> </a:t>
            </a:r>
            <a:r>
              <a:rPr lang="en-US" sz="2400" dirty="0">
                <a:latin typeface="Exo 2 Light" panose="00000400000000000000" pitchFamily="2" charset="0"/>
              </a:rPr>
              <a:t>example representative of many more complex jobs</a:t>
            </a:r>
          </a:p>
          <a:p>
            <a:pPr>
              <a:buFont typeface="Wingdings" panose="05000000000000000000" pitchFamily="2" charset="2"/>
              <a:buChar char="§"/>
            </a:pPr>
            <a:r>
              <a:rPr lang="en-US" sz="2400" dirty="0" smtClean="0">
                <a:solidFill>
                  <a:srgbClr val="FF0000"/>
                </a:solidFill>
                <a:latin typeface="Exo 2 Light" panose="00000400000000000000" pitchFamily="2" charset="0"/>
              </a:rPr>
              <a:t>Aggregation parameter</a:t>
            </a:r>
            <a:r>
              <a:rPr lang="en-US" sz="2400" dirty="0" smtClean="0">
                <a:latin typeface="Exo 2 Light" panose="00000400000000000000" pitchFamily="2" charset="0"/>
              </a:rPr>
              <a:t>, S = Output </a:t>
            </a:r>
            <a:r>
              <a:rPr lang="en-US" sz="2400" dirty="0">
                <a:latin typeface="Exo 2 Light" panose="00000400000000000000" pitchFamily="2" charset="0"/>
              </a:rPr>
              <a:t>Data Set Size/ Intermediate Data Set Size</a:t>
            </a:r>
          </a:p>
          <a:p>
            <a:pPr>
              <a:buFont typeface="Wingdings" panose="05000000000000000000" pitchFamily="2" charset="2"/>
              <a:buChar char="§"/>
            </a:pPr>
            <a:r>
              <a:rPr lang="en-US" sz="2400" dirty="0" smtClean="0">
                <a:latin typeface="Exo 2 Light" panose="00000400000000000000" pitchFamily="2" charset="0"/>
              </a:rPr>
              <a:t> S </a:t>
            </a:r>
            <a:r>
              <a:rPr lang="en-US" sz="2400" dirty="0">
                <a:latin typeface="Exo 2 Light" panose="00000400000000000000" pitchFamily="2" charset="0"/>
              </a:rPr>
              <a:t>= 1 (</a:t>
            </a:r>
            <a:r>
              <a:rPr lang="en-US" sz="2400" dirty="0">
                <a:solidFill>
                  <a:srgbClr val="FF0000"/>
                </a:solidFill>
                <a:latin typeface="Exo 2 Light" panose="00000400000000000000" pitchFamily="2" charset="0"/>
              </a:rPr>
              <a:t>Worst case </a:t>
            </a:r>
            <a:r>
              <a:rPr lang="en-US" sz="2400" dirty="0">
                <a:latin typeface="Exo 2 Light" panose="00000400000000000000" pitchFamily="2" charset="0"/>
              </a:rPr>
              <a:t>for </a:t>
            </a:r>
            <a:r>
              <a:rPr lang="en-US" sz="2400" dirty="0" err="1">
                <a:latin typeface="Exo 2 Light" panose="00000400000000000000" pitchFamily="2" charset="0"/>
              </a:rPr>
              <a:t>Camdoop</a:t>
            </a:r>
            <a:r>
              <a:rPr lang="en-US" sz="2400" dirty="0">
                <a:latin typeface="Exo 2 Light" panose="00000400000000000000" pitchFamily="2" charset="0"/>
              </a:rPr>
              <a:t> because no aggregation)</a:t>
            </a:r>
          </a:p>
          <a:p>
            <a:pPr>
              <a:buFont typeface="Wingdings" panose="05000000000000000000" pitchFamily="2" charset="2"/>
              <a:buChar char="§"/>
            </a:pPr>
            <a:r>
              <a:rPr lang="en-US" sz="2400" dirty="0" smtClean="0">
                <a:latin typeface="Exo 2 Light" panose="00000400000000000000" pitchFamily="2" charset="0"/>
              </a:rPr>
              <a:t> S </a:t>
            </a:r>
            <a:r>
              <a:rPr lang="en-US" sz="2400" dirty="0">
                <a:latin typeface="Exo 2 Light" panose="00000400000000000000" pitchFamily="2" charset="0"/>
              </a:rPr>
              <a:t>= 1/N (</a:t>
            </a:r>
            <a:r>
              <a:rPr lang="en-US" sz="2400" dirty="0">
                <a:solidFill>
                  <a:srgbClr val="FF0000"/>
                </a:solidFill>
                <a:latin typeface="Exo 2 Light" panose="00000400000000000000" pitchFamily="2" charset="0"/>
              </a:rPr>
              <a:t>Best case </a:t>
            </a:r>
            <a:r>
              <a:rPr lang="en-US" sz="2400" dirty="0">
                <a:latin typeface="Exo 2 Light" panose="00000400000000000000" pitchFamily="2" charset="0"/>
              </a:rPr>
              <a:t>for </a:t>
            </a:r>
            <a:r>
              <a:rPr lang="en-US" sz="2400" dirty="0" err="1">
                <a:latin typeface="Exo 2 Light" panose="00000400000000000000" pitchFamily="2" charset="0"/>
              </a:rPr>
              <a:t>Camdoop</a:t>
            </a:r>
            <a:r>
              <a:rPr lang="en-US" sz="2400" dirty="0">
                <a:latin typeface="Exo 2 Light" panose="00000400000000000000" pitchFamily="2" charset="0"/>
              </a:rPr>
              <a:t> with maximum possible aggregation). S=0 for </a:t>
            </a:r>
            <a:r>
              <a:rPr lang="en-US" sz="2400" dirty="0" smtClean="0">
                <a:latin typeface="Exo 2 Light" panose="00000400000000000000" pitchFamily="2" charset="0"/>
              </a:rPr>
              <a:t>ease of </a:t>
            </a:r>
            <a:r>
              <a:rPr lang="en-US" sz="2400" dirty="0" err="1" smtClean="0">
                <a:latin typeface="Exo 2 Light" panose="00000400000000000000" pitchFamily="2" charset="0"/>
              </a:rPr>
              <a:t>represenation</a:t>
            </a:r>
            <a:endParaRPr lang="en-US" sz="2400" dirty="0">
              <a:latin typeface="Exo 2 Light" panose="00000400000000000000" pitchFamily="2" charset="0"/>
            </a:endParaRPr>
          </a:p>
          <a:p>
            <a:pPr>
              <a:buFont typeface="Wingdings" panose="05000000000000000000" pitchFamily="2" charset="2"/>
              <a:buChar char="§"/>
            </a:pPr>
            <a:r>
              <a:rPr lang="en-US" sz="2400" dirty="0" smtClean="0">
                <a:latin typeface="Exo 2 Light" panose="00000400000000000000" pitchFamily="2" charset="0"/>
              </a:rPr>
              <a:t> For </a:t>
            </a:r>
            <a:r>
              <a:rPr lang="en-US" sz="2400" dirty="0">
                <a:latin typeface="Exo 2 Light" panose="00000400000000000000" pitchFamily="2" charset="0"/>
              </a:rPr>
              <a:t>sake of comparison, For Sort S=1, and for </a:t>
            </a:r>
            <a:r>
              <a:rPr lang="en-US" sz="2400" dirty="0" err="1">
                <a:latin typeface="Exo 2 Light" panose="00000400000000000000" pitchFamily="2" charset="0"/>
              </a:rPr>
              <a:t>wordcount</a:t>
            </a:r>
            <a:r>
              <a:rPr lang="en-US" sz="2400" dirty="0">
                <a:latin typeface="Exo 2 Light" panose="00000400000000000000" pitchFamily="2" charset="0"/>
              </a:rPr>
              <a:t> S=0.56</a:t>
            </a:r>
          </a:p>
        </p:txBody>
      </p:sp>
    </p:spTree>
    <p:extLst>
      <p:ext uri="{BB962C8B-B14F-4D97-AF65-F5344CB8AC3E}">
        <p14:creationId xmlns:p14="http://schemas.microsoft.com/office/powerpoint/2010/main" val="22093783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216"/>
          </a:xfrm>
        </p:spPr>
        <p:txBody>
          <a:bodyPr/>
          <a:lstStyle/>
          <a:p>
            <a:r>
              <a:rPr lang="en-US" dirty="0" smtClean="0"/>
              <a:t>All To One (R=1)</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4328" y="1177163"/>
            <a:ext cx="8686800" cy="5131865"/>
          </a:xfrm>
        </p:spPr>
      </p:pic>
    </p:spTree>
    <p:extLst>
      <p:ext uri="{BB962C8B-B14F-4D97-AF65-F5344CB8AC3E}">
        <p14:creationId xmlns:p14="http://schemas.microsoft.com/office/powerpoint/2010/main" val="4616549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216"/>
          </a:xfrm>
        </p:spPr>
        <p:txBody>
          <a:bodyPr/>
          <a:lstStyle/>
          <a:p>
            <a:r>
              <a:rPr lang="en-US" dirty="0" smtClean="0"/>
              <a:t>All To One (R=1)</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4180" y="1434343"/>
            <a:ext cx="8686800" cy="5131865"/>
          </a:xfrm>
        </p:spPr>
      </p:pic>
      <p:sp>
        <p:nvSpPr>
          <p:cNvPr id="6" name="Rounded Rectangular Callout 5"/>
          <p:cNvSpPr/>
          <p:nvPr/>
        </p:nvSpPr>
        <p:spPr>
          <a:xfrm>
            <a:off x="7222891" y="700091"/>
            <a:ext cx="4207108" cy="1148024"/>
          </a:xfrm>
          <a:prstGeom prst="wedgeRoundRectCallout">
            <a:avLst>
              <a:gd name="adj1" fmla="val -19815"/>
              <a:gd name="adj2" fmla="val 64989"/>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err="1">
                <a:latin typeface="Exo 2 Light" panose="00000400000000000000" pitchFamily="2" charset="0"/>
              </a:rPr>
              <a:t>Camdoop</a:t>
            </a:r>
            <a:r>
              <a:rPr lang="en-US" sz="2000" dirty="0">
                <a:latin typeface="Exo 2 Light" panose="00000400000000000000" pitchFamily="2" charset="0"/>
              </a:rPr>
              <a:t>(no </a:t>
            </a:r>
            <a:r>
              <a:rPr lang="en-US" sz="2000" dirty="0" err="1">
                <a:latin typeface="Exo 2 Light" panose="00000400000000000000" pitchFamily="2" charset="0"/>
              </a:rPr>
              <a:t>agg</a:t>
            </a:r>
            <a:r>
              <a:rPr lang="en-US" sz="2000" dirty="0">
                <a:latin typeface="Exo 2 Light" panose="00000400000000000000" pitchFamily="2" charset="0"/>
              </a:rPr>
              <a:t>) achieves significantly higher performance across all values of S</a:t>
            </a:r>
          </a:p>
          <a:p>
            <a:pPr algn="ctr"/>
            <a:endParaRPr lang="en-US" sz="2000" dirty="0">
              <a:latin typeface="Exo 2 Light" panose="00000400000000000000" pitchFamily="2" charset="0"/>
            </a:endParaRPr>
          </a:p>
        </p:txBody>
      </p:sp>
      <p:sp>
        <p:nvSpPr>
          <p:cNvPr id="7" name="Rounded Rectangle 6"/>
          <p:cNvSpPr/>
          <p:nvPr/>
        </p:nvSpPr>
        <p:spPr>
          <a:xfrm>
            <a:off x="3214688" y="2232229"/>
            <a:ext cx="7458075" cy="1007572"/>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9602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216"/>
          </a:xfrm>
        </p:spPr>
        <p:txBody>
          <a:bodyPr/>
          <a:lstStyle/>
          <a:p>
            <a:r>
              <a:rPr lang="en-US" dirty="0" smtClean="0"/>
              <a:t>All To One (R=1)</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4180" y="1434343"/>
            <a:ext cx="8686800" cy="5131865"/>
          </a:xfrm>
        </p:spPr>
      </p:pic>
      <p:sp>
        <p:nvSpPr>
          <p:cNvPr id="6" name="Rounded Rectangular Callout 5"/>
          <p:cNvSpPr/>
          <p:nvPr/>
        </p:nvSpPr>
        <p:spPr>
          <a:xfrm>
            <a:off x="5251209" y="528638"/>
            <a:ext cx="4564303" cy="1233750"/>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a:latin typeface="Exo 2 Light" panose="00000400000000000000" pitchFamily="2" charset="0"/>
              </a:rPr>
              <a:t>For both, </a:t>
            </a:r>
            <a:r>
              <a:rPr lang="en-US" sz="2000" dirty="0" err="1">
                <a:latin typeface="Exo 2 Light" panose="00000400000000000000" pitchFamily="2" charset="0"/>
              </a:rPr>
              <a:t>Comdoop</a:t>
            </a:r>
            <a:r>
              <a:rPr lang="en-US" sz="2000" dirty="0">
                <a:latin typeface="Exo 2 Light" panose="00000400000000000000" pitchFamily="2" charset="0"/>
              </a:rPr>
              <a:t>(no </a:t>
            </a:r>
            <a:r>
              <a:rPr lang="en-US" sz="2000" dirty="0" err="1">
                <a:latin typeface="Exo 2 Light" panose="00000400000000000000" pitchFamily="2" charset="0"/>
              </a:rPr>
              <a:t>agg</a:t>
            </a:r>
            <a:r>
              <a:rPr lang="en-US" sz="2000" dirty="0">
                <a:latin typeface="Exo 2 Light" panose="00000400000000000000" pitchFamily="2" charset="0"/>
              </a:rPr>
              <a:t>.) and TCP </a:t>
            </a:r>
            <a:r>
              <a:rPr lang="en-US" sz="2000" dirty="0" err="1">
                <a:latin typeface="Exo 2 Light" panose="00000400000000000000" pitchFamily="2" charset="0"/>
              </a:rPr>
              <a:t>Camdoop</a:t>
            </a:r>
            <a:r>
              <a:rPr lang="en-US" sz="2000" dirty="0">
                <a:latin typeface="Exo 2 Light" panose="00000400000000000000" pitchFamily="2" charset="0"/>
              </a:rPr>
              <a:t> the time taken is independent of </a:t>
            </a:r>
            <a:r>
              <a:rPr lang="en-US" sz="2000" dirty="0" smtClean="0">
                <a:latin typeface="Exo 2 Light" panose="00000400000000000000" pitchFamily="2" charset="0"/>
              </a:rPr>
              <a:t>S</a:t>
            </a:r>
            <a:endParaRPr lang="en-US" sz="2000" dirty="0">
              <a:latin typeface="Exo 2 Light" panose="00000400000000000000" pitchFamily="2" charset="0"/>
            </a:endParaRPr>
          </a:p>
        </p:txBody>
      </p:sp>
      <p:sp>
        <p:nvSpPr>
          <p:cNvPr id="7" name="Rounded Rectangle 6"/>
          <p:cNvSpPr/>
          <p:nvPr/>
        </p:nvSpPr>
        <p:spPr>
          <a:xfrm>
            <a:off x="3214688" y="2232229"/>
            <a:ext cx="7458075" cy="1007572"/>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32871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3378" y="534572"/>
            <a:ext cx="8693834" cy="769441"/>
          </a:xfrm>
          <a:prstGeom prst="rect">
            <a:avLst/>
          </a:prstGeom>
          <a:noFill/>
        </p:spPr>
        <p:txBody>
          <a:bodyPr wrap="square" rtlCol="0">
            <a:spAutoFit/>
          </a:bodyPr>
          <a:lstStyle/>
          <a:p>
            <a:pPr algn="ctr"/>
            <a:r>
              <a:rPr lang="en-US" sz="4400" dirty="0" smtClean="0">
                <a:latin typeface="Exo 2 Light" panose="00000400000000000000" pitchFamily="2" charset="0"/>
              </a:rPr>
              <a:t>Intuition</a:t>
            </a:r>
            <a:endParaRPr lang="en-US" sz="4400" dirty="0">
              <a:latin typeface="Exo 2 Light" panose="000004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64" y="1304013"/>
            <a:ext cx="7210168" cy="4793788"/>
          </a:xfrm>
          <a:prstGeom prst="rect">
            <a:avLst/>
          </a:prstGeom>
        </p:spPr>
      </p:pic>
      <p:sp>
        <p:nvSpPr>
          <p:cNvPr id="9" name="Rectangle 8"/>
          <p:cNvSpPr/>
          <p:nvPr/>
        </p:nvSpPr>
        <p:spPr>
          <a:xfrm>
            <a:off x="7774744" y="1448025"/>
            <a:ext cx="4042117" cy="3416320"/>
          </a:xfrm>
          <a:prstGeom prst="rect">
            <a:avLst/>
          </a:prstGeom>
        </p:spPr>
        <p:txBody>
          <a:bodyPr wrap="square">
            <a:spAutoFit/>
          </a:bodyPr>
          <a:lstStyle/>
          <a:p>
            <a:r>
              <a:rPr lang="en-US" dirty="0" smtClean="0">
                <a:latin typeface="Exo 2 Light" panose="00000400000000000000" pitchFamily="2" charset="0"/>
              </a:rPr>
              <a:t>In </a:t>
            </a:r>
            <a:r>
              <a:rPr lang="en-US" dirty="0" smtClean="0">
                <a:solidFill>
                  <a:srgbClr val="FF0000"/>
                </a:solidFill>
                <a:latin typeface="Exo 2 Light" panose="00000400000000000000" pitchFamily="2" charset="0"/>
              </a:rPr>
              <a:t>most Map-Reduce jobs</a:t>
            </a:r>
            <a:r>
              <a:rPr lang="en-US" dirty="0" smtClean="0">
                <a:latin typeface="Exo 2 Light" panose="00000400000000000000" pitchFamily="2" charset="0"/>
              </a:rPr>
              <a:t>, </a:t>
            </a:r>
          </a:p>
          <a:p>
            <a:r>
              <a:rPr lang="en-US" dirty="0" smtClean="0">
                <a:latin typeface="Exo 2 Light" panose="00000400000000000000" pitchFamily="2" charset="0"/>
              </a:rPr>
              <a:t>Reduce Output Size   &lt;&lt; </a:t>
            </a:r>
          </a:p>
          <a:p>
            <a:r>
              <a:rPr lang="en-US" dirty="0" smtClean="0">
                <a:latin typeface="Exo 2 Light" panose="00000400000000000000" pitchFamily="2" charset="0"/>
              </a:rPr>
              <a:t>Intermediate </a:t>
            </a:r>
            <a:r>
              <a:rPr lang="en-US" dirty="0">
                <a:latin typeface="Exo 2 Light" panose="00000400000000000000" pitchFamily="2" charset="0"/>
              </a:rPr>
              <a:t>D</a:t>
            </a:r>
            <a:r>
              <a:rPr lang="en-US" dirty="0" smtClean="0">
                <a:latin typeface="Exo 2 Light" panose="00000400000000000000" pitchFamily="2" charset="0"/>
              </a:rPr>
              <a:t>ata </a:t>
            </a:r>
            <a:r>
              <a:rPr lang="en-US" dirty="0">
                <a:latin typeface="Exo 2 Light" panose="00000400000000000000" pitchFamily="2" charset="0"/>
              </a:rPr>
              <a:t>S</a:t>
            </a:r>
            <a:r>
              <a:rPr lang="en-US" dirty="0" smtClean="0">
                <a:latin typeface="Exo 2 Light" panose="00000400000000000000" pitchFamily="2" charset="0"/>
              </a:rPr>
              <a:t>ize(Map Output)</a:t>
            </a:r>
          </a:p>
          <a:p>
            <a:endParaRPr lang="en-US" dirty="0">
              <a:latin typeface="Exo 2 Light" panose="00000400000000000000" pitchFamily="2" charset="0"/>
            </a:endParaRPr>
          </a:p>
          <a:p>
            <a:r>
              <a:rPr lang="en-US" dirty="0" smtClean="0">
                <a:latin typeface="Exo 2 Light" panose="00000400000000000000" pitchFamily="2" charset="0"/>
              </a:rPr>
              <a:t>At </a:t>
            </a:r>
            <a:r>
              <a:rPr lang="en-US" dirty="0" smtClean="0">
                <a:solidFill>
                  <a:srgbClr val="FF0000"/>
                </a:solidFill>
                <a:latin typeface="Exo 2 Light" panose="00000400000000000000" pitchFamily="2" charset="0"/>
              </a:rPr>
              <a:t>Facebook</a:t>
            </a:r>
            <a:r>
              <a:rPr lang="en-US" dirty="0" smtClean="0">
                <a:latin typeface="Exo 2 Light" panose="00000400000000000000" pitchFamily="2" charset="0"/>
              </a:rPr>
              <a:t>,</a:t>
            </a:r>
          </a:p>
          <a:p>
            <a:r>
              <a:rPr lang="en-US" dirty="0" smtClean="0">
                <a:solidFill>
                  <a:srgbClr val="FF0000"/>
                </a:solidFill>
                <a:latin typeface="Exo 2 Light" panose="00000400000000000000" pitchFamily="2" charset="0"/>
              </a:rPr>
              <a:t>81.7%</a:t>
            </a:r>
            <a:r>
              <a:rPr lang="en-US" dirty="0" smtClean="0">
                <a:latin typeface="Exo 2 Light" panose="00000400000000000000" pitchFamily="2" charset="0"/>
              </a:rPr>
              <a:t> jobs have output size </a:t>
            </a:r>
            <a:r>
              <a:rPr lang="en-US" dirty="0" smtClean="0">
                <a:solidFill>
                  <a:srgbClr val="FF0000"/>
                </a:solidFill>
                <a:latin typeface="Exo 2 Light" panose="00000400000000000000" pitchFamily="2" charset="0"/>
              </a:rPr>
              <a:t>5.4%</a:t>
            </a:r>
            <a:r>
              <a:rPr lang="en-US" dirty="0" smtClean="0">
                <a:latin typeface="Exo 2 Light" panose="00000400000000000000" pitchFamily="2" charset="0"/>
              </a:rPr>
              <a:t> of Intermediate data</a:t>
            </a:r>
          </a:p>
          <a:p>
            <a:endParaRPr lang="en-US" dirty="0">
              <a:latin typeface="Exo 2 Light" panose="00000400000000000000" pitchFamily="2" charset="0"/>
            </a:endParaRPr>
          </a:p>
          <a:p>
            <a:r>
              <a:rPr lang="en-US" dirty="0" smtClean="0">
                <a:latin typeface="Exo 2 Light" panose="00000400000000000000" pitchFamily="2" charset="0"/>
              </a:rPr>
              <a:t>At </a:t>
            </a:r>
            <a:r>
              <a:rPr lang="en-US" dirty="0" smtClean="0">
                <a:solidFill>
                  <a:srgbClr val="FF0000"/>
                </a:solidFill>
                <a:latin typeface="Exo 2 Light" panose="00000400000000000000" pitchFamily="2" charset="0"/>
              </a:rPr>
              <a:t>Yahoo</a:t>
            </a:r>
            <a:r>
              <a:rPr lang="en-US" dirty="0" smtClean="0">
                <a:latin typeface="Exo 2 Light" panose="00000400000000000000" pitchFamily="2" charset="0"/>
              </a:rPr>
              <a:t>,</a:t>
            </a:r>
          </a:p>
          <a:p>
            <a:r>
              <a:rPr lang="en-US" dirty="0" smtClean="0">
                <a:solidFill>
                  <a:srgbClr val="FF0000"/>
                </a:solidFill>
                <a:latin typeface="Exo 2 Light" panose="00000400000000000000" pitchFamily="2" charset="0"/>
              </a:rPr>
              <a:t>90.5%</a:t>
            </a:r>
            <a:r>
              <a:rPr lang="en-US" dirty="0" smtClean="0">
                <a:latin typeface="Exo 2 Light" panose="00000400000000000000" pitchFamily="2" charset="0"/>
              </a:rPr>
              <a:t> jobs have output size </a:t>
            </a:r>
            <a:r>
              <a:rPr lang="en-US" dirty="0" smtClean="0">
                <a:solidFill>
                  <a:srgbClr val="FF0000"/>
                </a:solidFill>
                <a:latin typeface="Exo 2 Light" panose="00000400000000000000" pitchFamily="2" charset="0"/>
              </a:rPr>
              <a:t>8.2%</a:t>
            </a:r>
            <a:r>
              <a:rPr lang="en-US" dirty="0" smtClean="0">
                <a:latin typeface="Exo 2 Light" panose="00000400000000000000" pitchFamily="2" charset="0"/>
              </a:rPr>
              <a:t> of Intermediate data</a:t>
            </a:r>
          </a:p>
          <a:p>
            <a:endParaRPr lang="en-US" dirty="0" smtClean="0">
              <a:latin typeface="Exo 2 Light" panose="00000400000000000000" pitchFamily="2" charset="0"/>
            </a:endParaRPr>
          </a:p>
        </p:txBody>
      </p:sp>
      <p:sp>
        <p:nvSpPr>
          <p:cNvPr id="10" name="TextBox 9"/>
          <p:cNvSpPr txBox="1"/>
          <p:nvPr/>
        </p:nvSpPr>
        <p:spPr>
          <a:xfrm>
            <a:off x="1561515" y="3601330"/>
            <a:ext cx="1893724" cy="369332"/>
          </a:xfrm>
          <a:prstGeom prst="rect">
            <a:avLst/>
          </a:prstGeom>
          <a:noFill/>
        </p:spPr>
        <p:txBody>
          <a:bodyPr wrap="none" rtlCol="0">
            <a:spAutoFit/>
          </a:bodyPr>
          <a:lstStyle/>
          <a:p>
            <a:r>
              <a:rPr lang="en-US" dirty="0" smtClean="0"/>
              <a:t>Intermediate Data</a:t>
            </a:r>
            <a:endParaRPr lang="en-US" dirty="0"/>
          </a:p>
        </p:txBody>
      </p:sp>
      <p:sp>
        <p:nvSpPr>
          <p:cNvPr id="11" name="TextBox 10"/>
          <p:cNvSpPr txBox="1"/>
          <p:nvPr/>
        </p:nvSpPr>
        <p:spPr>
          <a:xfrm>
            <a:off x="6106105" y="4865079"/>
            <a:ext cx="1602490" cy="369332"/>
          </a:xfrm>
          <a:prstGeom prst="rect">
            <a:avLst/>
          </a:prstGeom>
          <a:noFill/>
        </p:spPr>
        <p:txBody>
          <a:bodyPr wrap="none" rtlCol="0">
            <a:spAutoFit/>
          </a:bodyPr>
          <a:lstStyle/>
          <a:p>
            <a:r>
              <a:rPr lang="en-US" dirty="0" smtClean="0"/>
              <a:t>Reduce Output</a:t>
            </a:r>
            <a:endParaRPr lang="en-US" dirty="0"/>
          </a:p>
        </p:txBody>
      </p:sp>
    </p:spTree>
    <p:extLst>
      <p:ext uri="{BB962C8B-B14F-4D97-AF65-F5344CB8AC3E}">
        <p14:creationId xmlns:p14="http://schemas.microsoft.com/office/powerpoint/2010/main" val="17628691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216"/>
          </a:xfrm>
        </p:spPr>
        <p:txBody>
          <a:bodyPr/>
          <a:lstStyle/>
          <a:p>
            <a:r>
              <a:rPr lang="en-US" dirty="0" smtClean="0"/>
              <a:t>All To One (R=1)</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4180" y="1434343"/>
            <a:ext cx="8686800" cy="5131865"/>
          </a:xfrm>
        </p:spPr>
      </p:pic>
      <p:sp>
        <p:nvSpPr>
          <p:cNvPr id="6" name="Rounded Rectangular Callout 5"/>
          <p:cNvSpPr/>
          <p:nvPr/>
        </p:nvSpPr>
        <p:spPr>
          <a:xfrm>
            <a:off x="7948604" y="862040"/>
            <a:ext cx="4271971" cy="1233575"/>
          </a:xfrm>
          <a:prstGeom prst="wedgeRoundRectCallout">
            <a:avLst>
              <a:gd name="adj1" fmla="val 5588"/>
              <a:gd name="adj2" fmla="val 106512"/>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2000" dirty="0">
                <a:latin typeface="Exo 2 Light" panose="00000400000000000000" pitchFamily="2" charset="0"/>
              </a:rPr>
              <a:t>As expected, when S=1, the performance of </a:t>
            </a:r>
            <a:r>
              <a:rPr lang="en-US" sz="2000" dirty="0" err="1">
                <a:latin typeface="Exo 2 Light" panose="00000400000000000000" pitchFamily="2" charset="0"/>
              </a:rPr>
              <a:t>Camdoop</a:t>
            </a:r>
            <a:r>
              <a:rPr lang="en-US" sz="2000" dirty="0">
                <a:latin typeface="Exo 2 Light" panose="00000400000000000000" pitchFamily="2" charset="0"/>
              </a:rPr>
              <a:t> and </a:t>
            </a:r>
            <a:r>
              <a:rPr lang="en-US" sz="2000" dirty="0" err="1">
                <a:latin typeface="Exo 2 Light" panose="00000400000000000000" pitchFamily="2" charset="0"/>
              </a:rPr>
              <a:t>Camdoop</a:t>
            </a:r>
            <a:r>
              <a:rPr lang="en-US" sz="2000" dirty="0">
                <a:latin typeface="Exo 2 Light" panose="00000400000000000000" pitchFamily="2" charset="0"/>
              </a:rPr>
              <a:t>(no </a:t>
            </a:r>
            <a:r>
              <a:rPr lang="en-US" sz="2000" dirty="0" err="1">
                <a:latin typeface="Exo 2 Light" panose="00000400000000000000" pitchFamily="2" charset="0"/>
              </a:rPr>
              <a:t>agg</a:t>
            </a:r>
            <a:r>
              <a:rPr lang="en-US" sz="2000" dirty="0">
                <a:latin typeface="Exo 2 Light" panose="00000400000000000000" pitchFamily="2" charset="0"/>
              </a:rPr>
              <a:t>.) is the same</a:t>
            </a:r>
          </a:p>
        </p:txBody>
      </p:sp>
      <p:sp>
        <p:nvSpPr>
          <p:cNvPr id="7" name="Rounded Rectangle 6"/>
          <p:cNvSpPr/>
          <p:nvPr/>
        </p:nvSpPr>
        <p:spPr>
          <a:xfrm>
            <a:off x="3214688" y="2860885"/>
            <a:ext cx="7458075" cy="2139740"/>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835394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216"/>
          </a:xfrm>
        </p:spPr>
        <p:txBody>
          <a:bodyPr/>
          <a:lstStyle/>
          <a:p>
            <a:r>
              <a:rPr lang="en-US" dirty="0" smtClean="0"/>
              <a:t>All To One (R=1)</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4180" y="1434343"/>
            <a:ext cx="8686800" cy="5131865"/>
          </a:xfrm>
        </p:spPr>
      </p:pic>
      <p:sp>
        <p:nvSpPr>
          <p:cNvPr id="6" name="Rounded Rectangular Callout 5"/>
          <p:cNvSpPr/>
          <p:nvPr/>
        </p:nvSpPr>
        <p:spPr>
          <a:xfrm>
            <a:off x="164855" y="2428875"/>
            <a:ext cx="2292591" cy="1814513"/>
          </a:xfrm>
          <a:prstGeom prst="wedgeRoundRectCallout">
            <a:avLst>
              <a:gd name="adj1" fmla="val 77010"/>
              <a:gd name="adj2" fmla="val 41786"/>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a:latin typeface="Exo 2 Light" panose="00000400000000000000" pitchFamily="2" charset="0"/>
              </a:rPr>
              <a:t>As S </a:t>
            </a:r>
            <a:r>
              <a:rPr lang="en-US" sz="2000" dirty="0" smtClean="0">
                <a:latin typeface="Exo 2 Light" panose="00000400000000000000" pitchFamily="2" charset="0"/>
              </a:rPr>
              <a:t>decreases</a:t>
            </a:r>
            <a:r>
              <a:rPr lang="en-US" sz="2000" dirty="0">
                <a:latin typeface="Exo 2 Light" panose="00000400000000000000" pitchFamily="2" charset="0"/>
              </a:rPr>
              <a:t>, the benefits of aggregation is evident in results </a:t>
            </a:r>
          </a:p>
          <a:p>
            <a:pPr algn="ctr"/>
            <a:endParaRPr lang="en-US" sz="2000" dirty="0">
              <a:latin typeface="Exo 2 Light" panose="00000400000000000000" pitchFamily="2" charset="0"/>
            </a:endParaRPr>
          </a:p>
        </p:txBody>
      </p:sp>
      <p:sp>
        <p:nvSpPr>
          <p:cNvPr id="7" name="Rounded Rectangle 6"/>
          <p:cNvSpPr/>
          <p:nvPr/>
        </p:nvSpPr>
        <p:spPr>
          <a:xfrm>
            <a:off x="3214688" y="2860885"/>
            <a:ext cx="7458075" cy="2139740"/>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94586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To All (R=27)</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4706" y="1299742"/>
            <a:ext cx="9466729" cy="5423648"/>
          </a:xfrm>
        </p:spPr>
      </p:pic>
    </p:spTree>
    <p:extLst>
      <p:ext uri="{BB962C8B-B14F-4D97-AF65-F5344CB8AC3E}">
        <p14:creationId xmlns:p14="http://schemas.microsoft.com/office/powerpoint/2010/main" val="2599871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4706" y="1299742"/>
            <a:ext cx="9466729" cy="5423648"/>
          </a:xfrm>
        </p:spPr>
      </p:pic>
      <p:sp>
        <p:nvSpPr>
          <p:cNvPr id="4" name="Rounded Rectangular Callout 3"/>
          <p:cNvSpPr/>
          <p:nvPr/>
        </p:nvSpPr>
        <p:spPr>
          <a:xfrm>
            <a:off x="8037284" y="414338"/>
            <a:ext cx="3449866" cy="1348050"/>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a:latin typeface="Exo 2 Light" panose="00000400000000000000" pitchFamily="2" charset="0"/>
              </a:rPr>
              <a:t>Camdoop</a:t>
            </a:r>
            <a:r>
              <a:rPr lang="en-US" dirty="0">
                <a:latin typeface="Exo 2 Light" panose="00000400000000000000" pitchFamily="2" charset="0"/>
              </a:rPr>
              <a:t>(no </a:t>
            </a:r>
            <a:r>
              <a:rPr lang="en-US" dirty="0" err="1">
                <a:latin typeface="Exo 2 Light" panose="00000400000000000000" pitchFamily="2" charset="0"/>
              </a:rPr>
              <a:t>agg</a:t>
            </a:r>
            <a:r>
              <a:rPr lang="en-US" dirty="0">
                <a:latin typeface="Exo 2 Light" panose="00000400000000000000" pitchFamily="2" charset="0"/>
              </a:rPr>
              <a:t>) achieves significantly higher performance across all values of S</a:t>
            </a:r>
          </a:p>
          <a:p>
            <a:pPr algn="ctr"/>
            <a:endParaRPr lang="en-US" dirty="0">
              <a:latin typeface="Exo 2 Light" panose="00000400000000000000" pitchFamily="2" charset="0"/>
            </a:endParaRPr>
          </a:p>
        </p:txBody>
      </p:sp>
      <p:sp>
        <p:nvSpPr>
          <p:cNvPr id="7" name="Rounded Rectangular Callout 6"/>
          <p:cNvSpPr/>
          <p:nvPr/>
        </p:nvSpPr>
        <p:spPr>
          <a:xfrm>
            <a:off x="3665298" y="857250"/>
            <a:ext cx="3968980" cy="905138"/>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atin typeface="Exo 2 Light" panose="00000400000000000000" pitchFamily="2" charset="0"/>
              </a:rPr>
              <a:t>For both, </a:t>
            </a:r>
            <a:r>
              <a:rPr lang="en-US" dirty="0" err="1">
                <a:latin typeface="Exo 2 Light" panose="00000400000000000000" pitchFamily="2" charset="0"/>
              </a:rPr>
              <a:t>Comdoop</a:t>
            </a:r>
            <a:r>
              <a:rPr lang="en-US" dirty="0">
                <a:latin typeface="Exo 2 Light" panose="00000400000000000000" pitchFamily="2" charset="0"/>
              </a:rPr>
              <a:t>(no </a:t>
            </a:r>
            <a:r>
              <a:rPr lang="en-US" dirty="0" err="1">
                <a:latin typeface="Exo 2 Light" panose="00000400000000000000" pitchFamily="2" charset="0"/>
              </a:rPr>
              <a:t>agg</a:t>
            </a:r>
            <a:r>
              <a:rPr lang="en-US" dirty="0">
                <a:latin typeface="Exo 2 Light" panose="00000400000000000000" pitchFamily="2" charset="0"/>
              </a:rPr>
              <a:t>.) and TCP </a:t>
            </a:r>
            <a:r>
              <a:rPr lang="en-US" dirty="0" err="1">
                <a:latin typeface="Exo 2 Light" panose="00000400000000000000" pitchFamily="2" charset="0"/>
              </a:rPr>
              <a:t>Camdoop</a:t>
            </a:r>
            <a:r>
              <a:rPr lang="en-US" dirty="0">
                <a:latin typeface="Exo 2 Light" panose="00000400000000000000" pitchFamily="2" charset="0"/>
              </a:rPr>
              <a:t> the time taken is independent of </a:t>
            </a:r>
            <a:r>
              <a:rPr lang="en-US" dirty="0" smtClean="0">
                <a:latin typeface="Exo 2 Light" panose="00000400000000000000" pitchFamily="2" charset="0"/>
              </a:rPr>
              <a:t>S</a:t>
            </a:r>
            <a:endParaRPr lang="en-US" dirty="0">
              <a:latin typeface="Exo 2 Light" panose="00000400000000000000" pitchFamily="2" charset="0"/>
            </a:endParaRPr>
          </a:p>
        </p:txBody>
      </p:sp>
      <p:sp>
        <p:nvSpPr>
          <p:cNvPr id="8" name="Rounded Rectangular Callout 7"/>
          <p:cNvSpPr/>
          <p:nvPr/>
        </p:nvSpPr>
        <p:spPr>
          <a:xfrm>
            <a:off x="9802349" y="1762388"/>
            <a:ext cx="2421178" cy="1828110"/>
          </a:xfrm>
          <a:prstGeom prst="wedgeRoundRectCallout">
            <a:avLst>
              <a:gd name="adj1" fmla="val -28504"/>
              <a:gd name="adj2" fmla="val 63282"/>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atin typeface="Exo 2 Light" panose="00000400000000000000" pitchFamily="2" charset="0"/>
              </a:rPr>
              <a:t>As expected, when S=1, the performance of </a:t>
            </a:r>
            <a:r>
              <a:rPr lang="en-US" dirty="0" err="1">
                <a:latin typeface="Exo 2 Light" panose="00000400000000000000" pitchFamily="2" charset="0"/>
              </a:rPr>
              <a:t>Camdoop</a:t>
            </a:r>
            <a:r>
              <a:rPr lang="en-US" dirty="0">
                <a:latin typeface="Exo 2 Light" panose="00000400000000000000" pitchFamily="2" charset="0"/>
              </a:rPr>
              <a:t> and </a:t>
            </a:r>
            <a:r>
              <a:rPr lang="en-US" dirty="0" err="1">
                <a:latin typeface="Exo 2 Light" panose="00000400000000000000" pitchFamily="2" charset="0"/>
              </a:rPr>
              <a:t>Camdoop</a:t>
            </a:r>
            <a:r>
              <a:rPr lang="en-US" dirty="0">
                <a:latin typeface="Exo 2 Light" panose="00000400000000000000" pitchFamily="2" charset="0"/>
              </a:rPr>
              <a:t>(no </a:t>
            </a:r>
            <a:r>
              <a:rPr lang="en-US" dirty="0" err="1">
                <a:latin typeface="Exo 2 Light" panose="00000400000000000000" pitchFamily="2" charset="0"/>
              </a:rPr>
              <a:t>agg</a:t>
            </a:r>
            <a:r>
              <a:rPr lang="en-US" dirty="0">
                <a:latin typeface="Exo 2 Light" panose="00000400000000000000" pitchFamily="2" charset="0"/>
              </a:rPr>
              <a:t>.) is the same</a:t>
            </a:r>
          </a:p>
        </p:txBody>
      </p:sp>
      <p:sp>
        <p:nvSpPr>
          <p:cNvPr id="9" name="Rounded Rectangular Callout 8"/>
          <p:cNvSpPr/>
          <p:nvPr/>
        </p:nvSpPr>
        <p:spPr>
          <a:xfrm>
            <a:off x="149877" y="3256841"/>
            <a:ext cx="1925335" cy="1509450"/>
          </a:xfrm>
          <a:prstGeom prst="wedgeRoundRectCallout">
            <a:avLst>
              <a:gd name="adj1" fmla="val 75637"/>
              <a:gd name="adj2" fmla="val 30318"/>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latin typeface="Exo 2 Light" panose="00000400000000000000" pitchFamily="2" charset="0"/>
              </a:rPr>
              <a:t>As S </a:t>
            </a:r>
            <a:r>
              <a:rPr lang="en-US" sz="1600" dirty="0" smtClean="0">
                <a:latin typeface="Exo 2 Light" panose="00000400000000000000" pitchFamily="2" charset="0"/>
              </a:rPr>
              <a:t>decreases</a:t>
            </a:r>
            <a:r>
              <a:rPr lang="en-US" sz="1600" dirty="0">
                <a:latin typeface="Exo 2 Light" panose="00000400000000000000" pitchFamily="2" charset="0"/>
              </a:rPr>
              <a:t>, the benefits of aggregation is evident in results </a:t>
            </a:r>
          </a:p>
          <a:p>
            <a:pPr algn="ctr"/>
            <a:endParaRPr lang="en-US" sz="1600" dirty="0">
              <a:latin typeface="Exo 2 Light" panose="00000400000000000000" pitchFamily="2" charset="0"/>
            </a:endParaRPr>
          </a:p>
        </p:txBody>
      </p:sp>
    </p:spTree>
    <p:extLst>
      <p:ext uri="{BB962C8B-B14F-4D97-AF65-F5344CB8AC3E}">
        <p14:creationId xmlns:p14="http://schemas.microsoft.com/office/powerpoint/2010/main" val="10547906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To All (R=27)</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4706" y="1299742"/>
            <a:ext cx="9466729" cy="5423648"/>
          </a:xfrm>
        </p:spPr>
      </p:pic>
      <p:sp>
        <p:nvSpPr>
          <p:cNvPr id="7" name="Rounded Rectangle 6"/>
          <p:cNvSpPr/>
          <p:nvPr/>
        </p:nvSpPr>
        <p:spPr>
          <a:xfrm>
            <a:off x="2528049" y="3629345"/>
            <a:ext cx="8139951" cy="584067"/>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8" name="Rounded Rectangular Callout 7"/>
          <p:cNvSpPr/>
          <p:nvPr/>
        </p:nvSpPr>
        <p:spPr>
          <a:xfrm>
            <a:off x="8029575" y="2625304"/>
            <a:ext cx="3744247" cy="820435"/>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atin typeface="Exo 2 Light" panose="00000400000000000000" pitchFamily="2" charset="0"/>
              </a:rPr>
              <a:t>TCP Throughput decreases for higher values of R</a:t>
            </a:r>
          </a:p>
        </p:txBody>
      </p:sp>
    </p:spTree>
    <p:extLst>
      <p:ext uri="{BB962C8B-B14F-4D97-AF65-F5344CB8AC3E}">
        <p14:creationId xmlns:p14="http://schemas.microsoft.com/office/powerpoint/2010/main" val="36800185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8280" y="1475104"/>
            <a:ext cx="8791295" cy="4599665"/>
          </a:xfrm>
        </p:spPr>
      </p:pic>
      <p:sp>
        <p:nvSpPr>
          <p:cNvPr id="5" name="TextBox 4"/>
          <p:cNvSpPr txBox="1"/>
          <p:nvPr/>
        </p:nvSpPr>
        <p:spPr>
          <a:xfrm>
            <a:off x="2148840" y="6267837"/>
            <a:ext cx="8671560" cy="584775"/>
          </a:xfrm>
          <a:prstGeom prst="rect">
            <a:avLst/>
          </a:prstGeom>
          <a:noFill/>
        </p:spPr>
        <p:txBody>
          <a:bodyPr wrap="square" rtlCol="0">
            <a:spAutoFit/>
          </a:bodyPr>
          <a:lstStyle/>
          <a:p>
            <a:pPr algn="ctr"/>
            <a:r>
              <a:rPr lang="en-US" sz="3200" dirty="0" smtClean="0">
                <a:latin typeface="Exo 2 Light" panose="00000400000000000000" pitchFamily="2" charset="0"/>
              </a:rPr>
              <a:t>S=0 (Full Aggregation)</a:t>
            </a:r>
            <a:endParaRPr lang="en-US" sz="3200" dirty="0">
              <a:latin typeface="Exo 2 Light" panose="00000400000000000000" pitchFamily="2" charset="0"/>
            </a:endParaRPr>
          </a:p>
        </p:txBody>
      </p:sp>
      <p:sp>
        <p:nvSpPr>
          <p:cNvPr id="6" name="Title 1"/>
          <p:cNvSpPr>
            <a:spLocks noGrp="1"/>
          </p:cNvSpPr>
          <p:nvPr>
            <p:ph type="title"/>
          </p:nvPr>
        </p:nvSpPr>
        <p:spPr>
          <a:xfrm>
            <a:off x="838200" y="365125"/>
            <a:ext cx="10515600" cy="1325563"/>
          </a:xfrm>
        </p:spPr>
        <p:txBody>
          <a:bodyPr>
            <a:normAutofit/>
          </a:bodyPr>
          <a:lstStyle/>
          <a:p>
            <a:r>
              <a:rPr lang="en-US" sz="4200" dirty="0">
                <a:latin typeface="Exo 2 Light" panose="00000400000000000000" pitchFamily="2" charset="0"/>
              </a:rPr>
              <a:t>Experiment 3 - Impact of the number of reduce </a:t>
            </a:r>
            <a:r>
              <a:rPr lang="en-US" sz="4200" dirty="0" smtClean="0">
                <a:latin typeface="Exo 2 Light" panose="00000400000000000000" pitchFamily="2" charset="0"/>
              </a:rPr>
              <a:t>tasks </a:t>
            </a:r>
            <a:endParaRPr lang="en-US" sz="4200" dirty="0">
              <a:latin typeface="Exo 2 Light" panose="00000400000000000000" pitchFamily="2" charset="0"/>
            </a:endParaRPr>
          </a:p>
        </p:txBody>
      </p:sp>
    </p:spTree>
    <p:extLst>
      <p:ext uri="{BB962C8B-B14F-4D97-AF65-F5344CB8AC3E}">
        <p14:creationId xmlns:p14="http://schemas.microsoft.com/office/powerpoint/2010/main" val="35657934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8280" y="1475104"/>
            <a:ext cx="8791295" cy="4599665"/>
          </a:xfrm>
        </p:spPr>
      </p:pic>
      <p:sp>
        <p:nvSpPr>
          <p:cNvPr id="5" name="TextBox 4"/>
          <p:cNvSpPr txBox="1"/>
          <p:nvPr/>
        </p:nvSpPr>
        <p:spPr>
          <a:xfrm>
            <a:off x="2148840" y="6267837"/>
            <a:ext cx="8671560" cy="584775"/>
          </a:xfrm>
          <a:prstGeom prst="rect">
            <a:avLst/>
          </a:prstGeom>
          <a:noFill/>
        </p:spPr>
        <p:txBody>
          <a:bodyPr wrap="square" rtlCol="0">
            <a:spAutoFit/>
          </a:bodyPr>
          <a:lstStyle/>
          <a:p>
            <a:pPr algn="ctr"/>
            <a:r>
              <a:rPr lang="en-US" sz="3200" dirty="0" smtClean="0">
                <a:latin typeface="Exo 2 Light" panose="00000400000000000000" pitchFamily="2" charset="0"/>
              </a:rPr>
              <a:t>S=0 (Full Aggregation)</a:t>
            </a:r>
            <a:endParaRPr lang="en-US" sz="3200" dirty="0">
              <a:latin typeface="Exo 2 Light" panose="00000400000000000000" pitchFamily="2" charset="0"/>
            </a:endParaRPr>
          </a:p>
        </p:txBody>
      </p:sp>
      <p:sp>
        <p:nvSpPr>
          <p:cNvPr id="6" name="Rounded Rectangle 5"/>
          <p:cNvSpPr/>
          <p:nvPr/>
        </p:nvSpPr>
        <p:spPr>
          <a:xfrm>
            <a:off x="2558529" y="4482785"/>
            <a:ext cx="8139951" cy="584067"/>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Rounded Rectangular Callout 6"/>
          <p:cNvSpPr/>
          <p:nvPr/>
        </p:nvSpPr>
        <p:spPr>
          <a:xfrm>
            <a:off x="86707" y="3257550"/>
            <a:ext cx="1899256" cy="1626422"/>
          </a:xfrm>
          <a:prstGeom prst="wedgeRoundRectCallout">
            <a:avLst>
              <a:gd name="adj1" fmla="val 75457"/>
              <a:gd name="adj2" fmla="val 43174"/>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smtClean="0">
                <a:latin typeface="Exo 2 Light" panose="00000400000000000000" pitchFamily="2" charset="0"/>
              </a:rPr>
              <a:t>Shuffle </a:t>
            </a:r>
            <a:r>
              <a:rPr lang="en-US" sz="2000" dirty="0">
                <a:latin typeface="Exo 2 Light" panose="00000400000000000000" pitchFamily="2" charset="0"/>
              </a:rPr>
              <a:t>and reduce time is largely independent of R</a:t>
            </a:r>
          </a:p>
        </p:txBody>
      </p:sp>
    </p:spTree>
    <p:extLst>
      <p:ext uri="{BB962C8B-B14F-4D97-AF65-F5344CB8AC3E}">
        <p14:creationId xmlns:p14="http://schemas.microsoft.com/office/powerpoint/2010/main" val="15994908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8280" y="1475104"/>
            <a:ext cx="8791295" cy="4599665"/>
          </a:xfrm>
        </p:spPr>
      </p:pic>
      <p:sp>
        <p:nvSpPr>
          <p:cNvPr id="5" name="TextBox 4"/>
          <p:cNvSpPr txBox="1"/>
          <p:nvPr/>
        </p:nvSpPr>
        <p:spPr>
          <a:xfrm>
            <a:off x="2148840" y="6267837"/>
            <a:ext cx="8671560" cy="584775"/>
          </a:xfrm>
          <a:prstGeom prst="rect">
            <a:avLst/>
          </a:prstGeom>
          <a:noFill/>
        </p:spPr>
        <p:txBody>
          <a:bodyPr wrap="square" rtlCol="0">
            <a:spAutoFit/>
          </a:bodyPr>
          <a:lstStyle/>
          <a:p>
            <a:pPr algn="ctr"/>
            <a:r>
              <a:rPr lang="en-US" sz="3200" dirty="0" smtClean="0">
                <a:latin typeface="Exo 2 Light" panose="00000400000000000000" pitchFamily="2" charset="0"/>
              </a:rPr>
              <a:t>S=0 (Full Aggregation)</a:t>
            </a:r>
            <a:endParaRPr lang="en-US" sz="3200" dirty="0">
              <a:latin typeface="Exo 2 Light" panose="00000400000000000000" pitchFamily="2" charset="0"/>
            </a:endParaRPr>
          </a:p>
        </p:txBody>
      </p:sp>
      <p:sp>
        <p:nvSpPr>
          <p:cNvPr id="6" name="Rounded Rectangle 5"/>
          <p:cNvSpPr/>
          <p:nvPr/>
        </p:nvSpPr>
        <p:spPr>
          <a:xfrm>
            <a:off x="2558529" y="4482785"/>
            <a:ext cx="8139951" cy="584067"/>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 name="Rounded Rectangular Callout 6"/>
          <p:cNvSpPr/>
          <p:nvPr/>
        </p:nvSpPr>
        <p:spPr>
          <a:xfrm>
            <a:off x="86707" y="2883719"/>
            <a:ext cx="2042917" cy="2765967"/>
          </a:xfrm>
          <a:prstGeom prst="wedgeRoundRectCallout">
            <a:avLst>
              <a:gd name="adj1" fmla="val 69385"/>
              <a:gd name="adj2" fmla="val 19110"/>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smtClean="0">
                <a:latin typeface="Exo 2 Light" panose="00000400000000000000" pitchFamily="2" charset="0"/>
              </a:rPr>
              <a:t>Camdoop</a:t>
            </a:r>
            <a:r>
              <a:rPr lang="en-US" dirty="0" smtClean="0">
                <a:latin typeface="Exo 2 Light" panose="00000400000000000000" pitchFamily="2" charset="0"/>
              </a:rPr>
              <a:t> time for R=1 is significantly higher compared to R&gt;1 due to computation overhead at Reducer</a:t>
            </a:r>
            <a:endParaRPr lang="en-US" dirty="0">
              <a:latin typeface="Exo 2 Light" panose="00000400000000000000" pitchFamily="2" charset="0"/>
            </a:endParaRPr>
          </a:p>
        </p:txBody>
      </p:sp>
    </p:spTree>
    <p:extLst>
      <p:ext uri="{BB962C8B-B14F-4D97-AF65-F5344CB8AC3E}">
        <p14:creationId xmlns:p14="http://schemas.microsoft.com/office/powerpoint/2010/main" val="26242584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9520" y="1200785"/>
            <a:ext cx="10160559" cy="4351338"/>
          </a:xfrm>
        </p:spPr>
      </p:pic>
      <p:sp>
        <p:nvSpPr>
          <p:cNvPr id="5" name="TextBox 4"/>
          <p:cNvSpPr txBox="1"/>
          <p:nvPr/>
        </p:nvSpPr>
        <p:spPr>
          <a:xfrm>
            <a:off x="1874520" y="5612517"/>
            <a:ext cx="8671560" cy="584775"/>
          </a:xfrm>
          <a:prstGeom prst="rect">
            <a:avLst/>
          </a:prstGeom>
          <a:noFill/>
        </p:spPr>
        <p:txBody>
          <a:bodyPr wrap="square" rtlCol="0">
            <a:spAutoFit/>
          </a:bodyPr>
          <a:lstStyle/>
          <a:p>
            <a:pPr algn="ctr"/>
            <a:r>
              <a:rPr lang="en-US" sz="3200" dirty="0" smtClean="0">
                <a:latin typeface="Exo 2 Light" panose="00000400000000000000" pitchFamily="2" charset="0"/>
              </a:rPr>
              <a:t>S=1 (No Aggregation)</a:t>
            </a:r>
            <a:endParaRPr lang="en-US" sz="3200" dirty="0">
              <a:latin typeface="Exo 2 Light" panose="00000400000000000000" pitchFamily="2" charset="0"/>
            </a:endParaRPr>
          </a:p>
        </p:txBody>
      </p:sp>
    </p:spTree>
    <p:extLst>
      <p:ext uri="{BB962C8B-B14F-4D97-AF65-F5344CB8AC3E}">
        <p14:creationId xmlns:p14="http://schemas.microsoft.com/office/powerpoint/2010/main" val="28829364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9520" y="1200785"/>
            <a:ext cx="10160559" cy="4351338"/>
          </a:xfrm>
        </p:spPr>
      </p:pic>
      <p:sp>
        <p:nvSpPr>
          <p:cNvPr id="5" name="TextBox 4"/>
          <p:cNvSpPr txBox="1"/>
          <p:nvPr/>
        </p:nvSpPr>
        <p:spPr>
          <a:xfrm>
            <a:off x="1874520" y="5612517"/>
            <a:ext cx="8671560" cy="584775"/>
          </a:xfrm>
          <a:prstGeom prst="rect">
            <a:avLst/>
          </a:prstGeom>
          <a:noFill/>
        </p:spPr>
        <p:txBody>
          <a:bodyPr wrap="square" rtlCol="0">
            <a:spAutoFit/>
          </a:bodyPr>
          <a:lstStyle/>
          <a:p>
            <a:pPr algn="ctr"/>
            <a:r>
              <a:rPr lang="en-US" sz="3200" dirty="0" smtClean="0">
                <a:latin typeface="Exo 2 Light" panose="00000400000000000000" pitchFamily="2" charset="0"/>
              </a:rPr>
              <a:t>S=1 (No Aggregation)</a:t>
            </a:r>
            <a:endParaRPr lang="en-US" sz="3200" dirty="0">
              <a:latin typeface="Exo 2 Light" panose="00000400000000000000" pitchFamily="2" charset="0"/>
            </a:endParaRPr>
          </a:p>
        </p:txBody>
      </p:sp>
      <p:sp>
        <p:nvSpPr>
          <p:cNvPr id="6" name="Rounded Rectangular Callout 5"/>
          <p:cNvSpPr/>
          <p:nvPr/>
        </p:nvSpPr>
        <p:spPr>
          <a:xfrm>
            <a:off x="2848928" y="557213"/>
            <a:ext cx="4494847" cy="841692"/>
          </a:xfrm>
          <a:prstGeom prst="wedgeRoundRect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atin typeface="Exo 2 Light" panose="00000400000000000000" pitchFamily="2" charset="0"/>
              </a:rPr>
              <a:t>When S=1, the performance of </a:t>
            </a:r>
            <a:r>
              <a:rPr lang="en-US" dirty="0" err="1" smtClean="0">
                <a:latin typeface="Exo 2 Light" panose="00000400000000000000" pitchFamily="2" charset="0"/>
              </a:rPr>
              <a:t>Camdoop</a:t>
            </a:r>
            <a:r>
              <a:rPr lang="en-US" dirty="0" smtClean="0">
                <a:latin typeface="Exo 2 Light" panose="00000400000000000000" pitchFamily="2" charset="0"/>
              </a:rPr>
              <a:t> </a:t>
            </a:r>
            <a:r>
              <a:rPr lang="en-US" dirty="0">
                <a:latin typeface="Exo 2 Light" panose="00000400000000000000" pitchFamily="2" charset="0"/>
              </a:rPr>
              <a:t>and </a:t>
            </a:r>
            <a:r>
              <a:rPr lang="en-US" dirty="0" err="1">
                <a:latin typeface="Exo 2 Light" panose="00000400000000000000" pitchFamily="2" charset="0"/>
              </a:rPr>
              <a:t>Camdoop</a:t>
            </a:r>
            <a:r>
              <a:rPr lang="en-US" dirty="0">
                <a:latin typeface="Exo 2 Light" panose="00000400000000000000" pitchFamily="2" charset="0"/>
              </a:rPr>
              <a:t> (no </a:t>
            </a:r>
            <a:r>
              <a:rPr lang="en-US" dirty="0" err="1">
                <a:latin typeface="Exo 2 Light" panose="00000400000000000000" pitchFamily="2" charset="0"/>
              </a:rPr>
              <a:t>agg</a:t>
            </a:r>
            <a:r>
              <a:rPr lang="en-US" dirty="0">
                <a:latin typeface="Exo 2 Light" panose="00000400000000000000" pitchFamily="2" charset="0"/>
              </a:rPr>
              <a:t>.) is the same</a:t>
            </a:r>
          </a:p>
        </p:txBody>
      </p:sp>
    </p:spTree>
    <p:extLst>
      <p:ext uri="{BB962C8B-B14F-4D97-AF65-F5344CB8AC3E}">
        <p14:creationId xmlns:p14="http://schemas.microsoft.com/office/powerpoint/2010/main" val="2474157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801" y="530863"/>
            <a:ext cx="2903911" cy="2977661"/>
          </a:xfrm>
          <a:prstGeom prst="rect">
            <a:avLst/>
          </a:prstGeom>
        </p:spPr>
      </p:pic>
      <p:sp>
        <p:nvSpPr>
          <p:cNvPr id="2" name="Rectangle 1"/>
          <p:cNvSpPr/>
          <p:nvPr/>
        </p:nvSpPr>
        <p:spPr>
          <a:xfrm>
            <a:off x="928467" y="3754228"/>
            <a:ext cx="10635176" cy="1077218"/>
          </a:xfrm>
          <a:prstGeom prst="rect">
            <a:avLst/>
          </a:prstGeom>
        </p:spPr>
        <p:txBody>
          <a:bodyPr wrap="square">
            <a:spAutoFit/>
          </a:bodyPr>
          <a:lstStyle/>
          <a:p>
            <a:pPr algn="ctr"/>
            <a:r>
              <a:rPr lang="en-US" sz="3200" dirty="0" smtClean="0">
                <a:latin typeface="Exo 2 Light" panose="00000400000000000000" pitchFamily="2" charset="0"/>
              </a:rPr>
              <a:t>Can we aggregate the data during shuffle phase and hence significantly reduce the traffic?</a:t>
            </a:r>
          </a:p>
        </p:txBody>
      </p:sp>
    </p:spTree>
    <p:extLst>
      <p:ext uri="{BB962C8B-B14F-4D97-AF65-F5344CB8AC3E}">
        <p14:creationId xmlns:p14="http://schemas.microsoft.com/office/powerpoint/2010/main" val="4447219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9520" y="1200785"/>
            <a:ext cx="10160559" cy="4351338"/>
          </a:xfrm>
        </p:spPr>
      </p:pic>
      <p:sp>
        <p:nvSpPr>
          <p:cNvPr id="5" name="TextBox 4"/>
          <p:cNvSpPr txBox="1"/>
          <p:nvPr/>
        </p:nvSpPr>
        <p:spPr>
          <a:xfrm>
            <a:off x="1234440" y="537047"/>
            <a:ext cx="8671560" cy="584775"/>
          </a:xfrm>
          <a:prstGeom prst="rect">
            <a:avLst/>
          </a:prstGeom>
          <a:noFill/>
        </p:spPr>
        <p:txBody>
          <a:bodyPr wrap="square" rtlCol="0">
            <a:spAutoFit/>
          </a:bodyPr>
          <a:lstStyle/>
          <a:p>
            <a:pPr algn="ctr"/>
            <a:r>
              <a:rPr lang="en-US" sz="3200" dirty="0" smtClean="0">
                <a:latin typeface="Exo 2 Light" panose="00000400000000000000" pitchFamily="2" charset="0"/>
              </a:rPr>
              <a:t>S=1 (No Aggregation)</a:t>
            </a:r>
            <a:endParaRPr lang="en-US" sz="3200" dirty="0">
              <a:latin typeface="Exo 2 Light" panose="00000400000000000000" pitchFamily="2" charset="0"/>
            </a:endParaRPr>
          </a:p>
        </p:txBody>
      </p:sp>
      <p:sp>
        <p:nvSpPr>
          <p:cNvPr id="6" name="Rounded Rectangular Callout 5"/>
          <p:cNvSpPr/>
          <p:nvPr/>
        </p:nvSpPr>
        <p:spPr>
          <a:xfrm>
            <a:off x="647700" y="5193097"/>
            <a:ext cx="3581400" cy="1200785"/>
          </a:xfrm>
          <a:prstGeom prst="wedgeRoundRectCallout">
            <a:avLst>
              <a:gd name="adj1" fmla="val 24763"/>
              <a:gd name="adj2" fmla="val -85041"/>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dirty="0" err="1" smtClean="0">
                <a:latin typeface="Exo 2 Light" panose="00000400000000000000" pitchFamily="2" charset="0"/>
              </a:rPr>
              <a:t>Camdoop</a:t>
            </a:r>
            <a:r>
              <a:rPr lang="en-US" dirty="0" smtClean="0">
                <a:latin typeface="Exo 2 Light" panose="00000400000000000000" pitchFamily="2" charset="0"/>
              </a:rPr>
              <a:t> and </a:t>
            </a:r>
            <a:r>
              <a:rPr lang="en-US" dirty="0" err="1" smtClean="0">
                <a:latin typeface="Exo 2 Light" panose="00000400000000000000" pitchFamily="2" charset="0"/>
              </a:rPr>
              <a:t>Camdoop</a:t>
            </a:r>
            <a:r>
              <a:rPr lang="en-US" dirty="0" smtClean="0">
                <a:latin typeface="Exo 2 Light" panose="00000400000000000000" pitchFamily="2" charset="0"/>
              </a:rPr>
              <a:t>(no </a:t>
            </a:r>
            <a:r>
              <a:rPr lang="en-US" dirty="0" err="1" smtClean="0">
                <a:latin typeface="Exo 2 Light" panose="00000400000000000000" pitchFamily="2" charset="0"/>
              </a:rPr>
              <a:t>agg</a:t>
            </a:r>
            <a:r>
              <a:rPr lang="en-US" dirty="0" smtClean="0">
                <a:latin typeface="Exo 2 Light" panose="00000400000000000000" pitchFamily="2" charset="0"/>
              </a:rPr>
              <a:t>.) </a:t>
            </a:r>
            <a:r>
              <a:rPr lang="en-US" dirty="0">
                <a:latin typeface="Exo 2 Light" panose="00000400000000000000" pitchFamily="2" charset="0"/>
              </a:rPr>
              <a:t>also outperform TCP </a:t>
            </a:r>
            <a:r>
              <a:rPr lang="en-US" dirty="0" err="1">
                <a:latin typeface="Exo 2 Light" panose="00000400000000000000" pitchFamily="2" charset="0"/>
              </a:rPr>
              <a:t>Camdoop</a:t>
            </a:r>
            <a:r>
              <a:rPr lang="en-US" dirty="0">
                <a:latin typeface="Exo 2 Light" panose="00000400000000000000" pitchFamily="2" charset="0"/>
              </a:rPr>
              <a:t> across all values </a:t>
            </a:r>
            <a:r>
              <a:rPr lang="en-US" dirty="0" smtClean="0">
                <a:latin typeface="Exo 2 Light" panose="00000400000000000000" pitchFamily="2" charset="0"/>
              </a:rPr>
              <a:t>of R</a:t>
            </a:r>
            <a:endParaRPr lang="en-US" dirty="0">
              <a:latin typeface="Exo 2 Light" panose="00000400000000000000" pitchFamily="2" charset="0"/>
            </a:endParaRPr>
          </a:p>
        </p:txBody>
      </p:sp>
    </p:spTree>
    <p:extLst>
      <p:ext uri="{BB962C8B-B14F-4D97-AF65-F5344CB8AC3E}">
        <p14:creationId xmlns:p14="http://schemas.microsoft.com/office/powerpoint/2010/main" val="20546078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latin typeface="Exo 2 Light" panose="00000400000000000000" pitchFamily="2" charset="0"/>
              </a:rPr>
              <a:t>Discussion Points</a:t>
            </a:r>
            <a:endParaRPr lang="en-US" sz="4200" dirty="0">
              <a:latin typeface="Exo 2 Light" panose="00000400000000000000" pitchFamily="2"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latin typeface="Exo 2 Light" panose="00000400000000000000" pitchFamily="2" charset="0"/>
              </a:rPr>
              <a:t>Smaller size of </a:t>
            </a:r>
            <a:r>
              <a:rPr lang="en-US" sz="2400" dirty="0" err="1">
                <a:latin typeface="Exo 2 Light" panose="00000400000000000000" pitchFamily="2" charset="0"/>
              </a:rPr>
              <a:t>testbed</a:t>
            </a:r>
            <a:r>
              <a:rPr lang="en-US" sz="2400" dirty="0">
                <a:latin typeface="Exo 2 Light" panose="00000400000000000000" pitchFamily="2" charset="0"/>
              </a:rPr>
              <a:t> (</a:t>
            </a:r>
            <a:r>
              <a:rPr lang="en-US" sz="2400" dirty="0">
                <a:solidFill>
                  <a:srgbClr val="FF0000"/>
                </a:solidFill>
                <a:latin typeface="Exo 2 Light" panose="00000400000000000000" pitchFamily="2" charset="0"/>
              </a:rPr>
              <a:t>only 27 server </a:t>
            </a:r>
            <a:r>
              <a:rPr lang="en-US" sz="2400" dirty="0">
                <a:latin typeface="Exo 2 Light" panose="00000400000000000000" pitchFamily="2" charset="0"/>
              </a:rPr>
              <a:t>cluster</a:t>
            </a:r>
            <a:r>
              <a:rPr lang="en-US" sz="2400" dirty="0" smtClean="0">
                <a:latin typeface="Exo 2 Light" panose="00000400000000000000" pitchFamily="2" charset="0"/>
              </a:rPr>
              <a:t>)</a:t>
            </a:r>
          </a:p>
          <a:p>
            <a:pPr>
              <a:buFont typeface="Wingdings" panose="05000000000000000000" pitchFamily="2" charset="2"/>
              <a:buChar char="§"/>
            </a:pPr>
            <a:r>
              <a:rPr lang="en-US" sz="2400" dirty="0">
                <a:latin typeface="Exo 2 Light" panose="00000400000000000000" pitchFamily="2" charset="0"/>
              </a:rPr>
              <a:t>Reliance on </a:t>
            </a:r>
            <a:r>
              <a:rPr lang="en-US" sz="2400" dirty="0">
                <a:solidFill>
                  <a:srgbClr val="FF0000"/>
                </a:solidFill>
                <a:latin typeface="Exo 2 Light" panose="00000400000000000000" pitchFamily="2" charset="0"/>
              </a:rPr>
              <a:t>special hardware </a:t>
            </a:r>
            <a:r>
              <a:rPr lang="en-US" sz="2400" dirty="0">
                <a:latin typeface="Exo 2 Light" panose="00000400000000000000" pitchFamily="2" charset="0"/>
              </a:rPr>
              <a:t>– novel network stack, quad core machines, SSDs, Jumbo Ethernet </a:t>
            </a:r>
            <a:r>
              <a:rPr lang="en-US" sz="2400" dirty="0" smtClean="0">
                <a:latin typeface="Exo 2 Light" panose="00000400000000000000" pitchFamily="2" charset="0"/>
              </a:rPr>
              <a:t>frames</a:t>
            </a:r>
          </a:p>
          <a:p>
            <a:pPr>
              <a:buFont typeface="Wingdings" panose="05000000000000000000" pitchFamily="2" charset="2"/>
              <a:buChar char="§"/>
            </a:pPr>
            <a:r>
              <a:rPr lang="en-US" sz="2400" dirty="0">
                <a:latin typeface="Exo 2 Light" panose="00000400000000000000" pitchFamily="2" charset="0"/>
              </a:rPr>
              <a:t>No discussion about </a:t>
            </a:r>
            <a:r>
              <a:rPr lang="en-US" sz="2400" dirty="0" smtClean="0">
                <a:solidFill>
                  <a:srgbClr val="FF0000"/>
                </a:solidFill>
                <a:latin typeface="Exo 2 Light" panose="00000400000000000000" pitchFamily="2" charset="0"/>
              </a:rPr>
              <a:t>stragglers</a:t>
            </a:r>
          </a:p>
          <a:p>
            <a:pPr>
              <a:buFont typeface="Wingdings" panose="05000000000000000000" pitchFamily="2" charset="2"/>
              <a:buChar char="§"/>
            </a:pPr>
            <a:r>
              <a:rPr lang="en-US" sz="2400" dirty="0">
                <a:solidFill>
                  <a:srgbClr val="FF0000"/>
                </a:solidFill>
                <a:latin typeface="Exo 2 Light" panose="00000400000000000000" pitchFamily="2" charset="0"/>
              </a:rPr>
              <a:t>SSD Bandwidth </a:t>
            </a:r>
            <a:r>
              <a:rPr lang="en-US" sz="2400" dirty="0">
                <a:latin typeface="Exo 2 Light" panose="00000400000000000000" pitchFamily="2" charset="0"/>
              </a:rPr>
              <a:t>becomes </a:t>
            </a:r>
            <a:r>
              <a:rPr lang="en-US" sz="2400" dirty="0" smtClean="0">
                <a:latin typeface="Exo 2 Light" panose="00000400000000000000" pitchFamily="2" charset="0"/>
              </a:rPr>
              <a:t>bottleneck</a:t>
            </a:r>
          </a:p>
          <a:p>
            <a:pPr>
              <a:buFont typeface="Wingdings" panose="05000000000000000000" pitchFamily="2" charset="2"/>
              <a:buChar char="§"/>
            </a:pPr>
            <a:r>
              <a:rPr lang="en-US" sz="2400" dirty="0">
                <a:solidFill>
                  <a:srgbClr val="FF0000"/>
                </a:solidFill>
                <a:latin typeface="Exo 2 Light" panose="00000400000000000000" pitchFamily="2" charset="0"/>
              </a:rPr>
              <a:t>Increased latency </a:t>
            </a:r>
            <a:r>
              <a:rPr lang="en-US" sz="2400" dirty="0">
                <a:latin typeface="Exo 2 Light" panose="00000400000000000000" pitchFamily="2" charset="0"/>
              </a:rPr>
              <a:t>may reduce </a:t>
            </a:r>
            <a:r>
              <a:rPr lang="en-US" sz="2400" dirty="0" smtClean="0">
                <a:latin typeface="Exo 2 Light" panose="00000400000000000000" pitchFamily="2" charset="0"/>
              </a:rPr>
              <a:t>performance</a:t>
            </a:r>
          </a:p>
          <a:p>
            <a:pPr>
              <a:buFont typeface="Wingdings" panose="05000000000000000000" pitchFamily="2" charset="2"/>
              <a:buChar char="§"/>
            </a:pPr>
            <a:r>
              <a:rPr lang="en-US" sz="2400" dirty="0">
                <a:latin typeface="Exo 2 Light" panose="00000400000000000000" pitchFamily="2" charset="0"/>
              </a:rPr>
              <a:t>Difficulty in </a:t>
            </a:r>
            <a:r>
              <a:rPr lang="en-US" sz="2400" dirty="0">
                <a:solidFill>
                  <a:srgbClr val="FF0000"/>
                </a:solidFill>
                <a:latin typeface="Exo 2 Light" panose="00000400000000000000" pitchFamily="2" charset="0"/>
              </a:rPr>
              <a:t>maintaining tree topology</a:t>
            </a:r>
            <a:r>
              <a:rPr lang="en-US" sz="2400" dirty="0">
                <a:latin typeface="Exo 2 Light" panose="00000400000000000000" pitchFamily="2" charset="0"/>
              </a:rPr>
              <a:t> in event of </a:t>
            </a:r>
            <a:r>
              <a:rPr lang="en-US" sz="2400" dirty="0" smtClean="0">
                <a:latin typeface="Exo 2 Light" panose="00000400000000000000" pitchFamily="2" charset="0"/>
              </a:rPr>
              <a:t>failures</a:t>
            </a:r>
            <a:endParaRPr lang="en-US" sz="2400" dirty="0">
              <a:latin typeface="Exo 2 Light" panose="00000400000000000000" pitchFamily="2" charset="0"/>
            </a:endParaRPr>
          </a:p>
          <a:p>
            <a:pPr>
              <a:buFont typeface="Wingdings" panose="05000000000000000000" pitchFamily="2" charset="2"/>
              <a:buChar char="§"/>
            </a:pPr>
            <a:r>
              <a:rPr lang="en-US" sz="2400" dirty="0" err="1" smtClean="0">
                <a:latin typeface="Exo 2 Light" panose="00000400000000000000" pitchFamily="2" charset="0"/>
              </a:rPr>
              <a:t>Camcube</a:t>
            </a:r>
            <a:r>
              <a:rPr lang="en-US" sz="2400" dirty="0" smtClean="0">
                <a:latin typeface="Exo 2 Light" panose="00000400000000000000" pitchFamily="2" charset="0"/>
              </a:rPr>
              <a:t> </a:t>
            </a:r>
            <a:r>
              <a:rPr lang="en-US" sz="2400" dirty="0">
                <a:latin typeface="Exo 2 Light" panose="00000400000000000000" pitchFamily="2" charset="0"/>
              </a:rPr>
              <a:t>appears a good architecture. Why it has not received much </a:t>
            </a:r>
            <a:r>
              <a:rPr lang="en-US" sz="2400" dirty="0">
                <a:solidFill>
                  <a:srgbClr val="FF0000"/>
                </a:solidFill>
                <a:latin typeface="Exo 2 Light" panose="00000400000000000000" pitchFamily="2" charset="0"/>
              </a:rPr>
              <a:t>industry </a:t>
            </a:r>
            <a:r>
              <a:rPr lang="en-US" sz="2400" dirty="0" smtClean="0">
                <a:solidFill>
                  <a:srgbClr val="FF0000"/>
                </a:solidFill>
                <a:latin typeface="Exo 2 Light" panose="00000400000000000000" pitchFamily="2" charset="0"/>
              </a:rPr>
              <a:t>adoption</a:t>
            </a:r>
            <a:r>
              <a:rPr lang="en-US" sz="2400" dirty="0" smtClean="0">
                <a:latin typeface="Exo 2 Light" panose="00000400000000000000" pitchFamily="2" charset="0"/>
              </a:rPr>
              <a:t>?</a:t>
            </a:r>
          </a:p>
          <a:p>
            <a:pPr>
              <a:buFont typeface="Wingdings" panose="05000000000000000000" pitchFamily="2" charset="2"/>
              <a:buChar char="§"/>
            </a:pPr>
            <a:r>
              <a:rPr lang="en-US" sz="2400" dirty="0">
                <a:latin typeface="Exo 2 Light" panose="00000400000000000000" pitchFamily="2" charset="0"/>
              </a:rPr>
              <a:t>Can be extended to other platforms which use </a:t>
            </a:r>
            <a:r>
              <a:rPr lang="en-US" sz="2400" dirty="0" smtClean="0">
                <a:solidFill>
                  <a:srgbClr val="FF0000"/>
                </a:solidFill>
                <a:latin typeface="Exo 2 Light" panose="00000400000000000000" pitchFamily="2" charset="0"/>
              </a:rPr>
              <a:t>partition/aggregate model</a:t>
            </a:r>
            <a:endParaRPr lang="en-US" sz="2400" dirty="0">
              <a:solidFill>
                <a:srgbClr val="FF0000"/>
              </a:solidFill>
              <a:latin typeface="Exo 2 Light" panose="00000400000000000000" pitchFamily="2" charset="0"/>
            </a:endParaRPr>
          </a:p>
        </p:txBody>
      </p:sp>
    </p:spTree>
    <p:extLst>
      <p:ext uri="{BB962C8B-B14F-4D97-AF65-F5344CB8AC3E}">
        <p14:creationId xmlns:p14="http://schemas.microsoft.com/office/powerpoint/2010/main" val="26620013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7225" y="1785940"/>
            <a:ext cx="3128962" cy="2308324"/>
          </a:xfrm>
          <a:prstGeom prst="rect">
            <a:avLst/>
          </a:prstGeom>
          <a:noFill/>
        </p:spPr>
        <p:txBody>
          <a:bodyPr wrap="square" rtlCol="0">
            <a:spAutoFit/>
          </a:bodyPr>
          <a:lstStyle/>
          <a:p>
            <a:pPr algn="ctr"/>
            <a:r>
              <a:rPr lang="en-US" sz="3600" dirty="0" smtClean="0">
                <a:latin typeface="Exo 2 Light" panose="00000400000000000000" pitchFamily="2" charset="0"/>
              </a:rPr>
              <a:t>Thanks </a:t>
            </a:r>
          </a:p>
          <a:p>
            <a:pPr algn="ctr"/>
            <a:r>
              <a:rPr lang="en-US" sz="3600" dirty="0" smtClean="0">
                <a:latin typeface="Exo 2 Light" panose="00000400000000000000" pitchFamily="2" charset="0"/>
              </a:rPr>
              <a:t>Very Much</a:t>
            </a:r>
          </a:p>
          <a:p>
            <a:pPr algn="ctr"/>
            <a:r>
              <a:rPr lang="en-US" sz="3600" dirty="0" smtClean="0">
                <a:latin typeface="Exo 2 Light" panose="00000400000000000000" pitchFamily="2" charset="0"/>
              </a:rPr>
              <a:t>For </a:t>
            </a:r>
          </a:p>
          <a:p>
            <a:pPr algn="ctr"/>
            <a:r>
              <a:rPr lang="en-US" sz="3600" dirty="0" smtClean="0">
                <a:latin typeface="Exo 2 Light" panose="00000400000000000000" pitchFamily="2" charset="0"/>
              </a:rPr>
              <a:t>Listening</a:t>
            </a:r>
            <a:endParaRPr lang="en-US" sz="3600" dirty="0">
              <a:latin typeface="Exo 2 Light" panose="00000400000000000000" pitchFamily="2" charset="0"/>
            </a:endParaRPr>
          </a:p>
        </p:txBody>
      </p:sp>
    </p:spTree>
    <p:extLst>
      <p:ext uri="{BB962C8B-B14F-4D97-AF65-F5344CB8AC3E}">
        <p14:creationId xmlns:p14="http://schemas.microsoft.com/office/powerpoint/2010/main" val="15133624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539874"/>
            <a:ext cx="4351338" cy="4351338"/>
          </a:xfrm>
        </p:spPr>
      </p:pic>
    </p:spTree>
    <p:extLst>
      <p:ext uri="{BB962C8B-B14F-4D97-AF65-F5344CB8AC3E}">
        <p14:creationId xmlns:p14="http://schemas.microsoft.com/office/powerpoint/2010/main" val="3093184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81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latin typeface="Exo 2 Light" panose="00000400000000000000" pitchFamily="2" charset="0"/>
              </a:rPr>
              <a:t>New Network Topologies for Data Center clusters</a:t>
            </a:r>
            <a:endParaRPr lang="en-US" sz="4200" dirty="0"/>
          </a:p>
        </p:txBody>
      </p:sp>
      <p:sp>
        <p:nvSpPr>
          <p:cNvPr id="3" name="Content Placeholder 2"/>
          <p:cNvSpPr>
            <a:spLocks noGrp="1"/>
          </p:cNvSpPr>
          <p:nvPr>
            <p:ph idx="1"/>
          </p:nvPr>
        </p:nvSpPr>
        <p:spPr>
          <a:xfrm>
            <a:off x="838200" y="2324391"/>
            <a:ext cx="10515600" cy="2843357"/>
          </a:xfrm>
        </p:spPr>
        <p:txBody>
          <a:bodyPr>
            <a:normAutofit lnSpcReduction="10000"/>
          </a:bodyPr>
          <a:lstStyle/>
          <a:p>
            <a:pPr marL="0" indent="0">
              <a:buNone/>
            </a:pPr>
            <a:r>
              <a:rPr lang="en-US" dirty="0" smtClean="0">
                <a:solidFill>
                  <a:srgbClr val="FF0000"/>
                </a:solidFill>
                <a:latin typeface="Exo 2 Light" panose="00000400000000000000" pitchFamily="2" charset="0"/>
              </a:rPr>
              <a:t>Increase</a:t>
            </a:r>
            <a:r>
              <a:rPr lang="en-US" dirty="0" smtClean="0">
                <a:latin typeface="Exo 2 Light" panose="00000400000000000000" pitchFamily="2" charset="0"/>
              </a:rPr>
              <a:t> available bandwidth</a:t>
            </a:r>
          </a:p>
          <a:p>
            <a:pPr marL="0" indent="0">
              <a:buNone/>
            </a:pPr>
            <a:r>
              <a:rPr lang="en-US" dirty="0" smtClean="0">
                <a:latin typeface="Exo 2 Light" panose="00000400000000000000" pitchFamily="2" charset="0"/>
              </a:rPr>
              <a:t>Only </a:t>
            </a:r>
            <a:r>
              <a:rPr lang="en-US" dirty="0" smtClean="0">
                <a:solidFill>
                  <a:srgbClr val="FF0000"/>
                </a:solidFill>
                <a:latin typeface="Exo 2 Light" panose="00000400000000000000" pitchFamily="2" charset="0"/>
              </a:rPr>
              <a:t>partly mitigate</a:t>
            </a:r>
            <a:r>
              <a:rPr lang="en-US" dirty="0" smtClean="0">
                <a:latin typeface="Exo 2 Light" panose="00000400000000000000" pitchFamily="2" charset="0"/>
              </a:rPr>
              <a:t> the problem</a:t>
            </a:r>
          </a:p>
          <a:p>
            <a:pPr marL="0" indent="0">
              <a:buNone/>
            </a:pPr>
            <a:r>
              <a:rPr lang="en-US" dirty="0" smtClean="0">
                <a:solidFill>
                  <a:srgbClr val="FF0000"/>
                </a:solidFill>
                <a:latin typeface="Exo 2 Light" panose="00000400000000000000" pitchFamily="2" charset="0"/>
              </a:rPr>
              <a:t>Not much benefit</a:t>
            </a:r>
            <a:r>
              <a:rPr lang="en-US" dirty="0" smtClean="0">
                <a:latin typeface="Exo 2 Light" panose="00000400000000000000" pitchFamily="2" charset="0"/>
              </a:rPr>
              <a:t> when number of servers in Reduce phase is very less because server links are bottleneck</a:t>
            </a:r>
          </a:p>
          <a:p>
            <a:pPr marL="0" indent="0">
              <a:buNone/>
            </a:pPr>
            <a:r>
              <a:rPr lang="en-US" dirty="0" smtClean="0">
                <a:solidFill>
                  <a:srgbClr val="FF0000"/>
                </a:solidFill>
                <a:latin typeface="Exo 2 Light" panose="00000400000000000000" pitchFamily="2" charset="0"/>
              </a:rPr>
              <a:t>High</a:t>
            </a:r>
            <a:r>
              <a:rPr lang="en-US" dirty="0" smtClean="0">
                <a:latin typeface="Exo 2 Light" panose="00000400000000000000" pitchFamily="2" charset="0"/>
              </a:rPr>
              <a:t> wiring complexity</a:t>
            </a:r>
          </a:p>
          <a:p>
            <a:pPr marL="0" indent="0">
              <a:buNone/>
            </a:pPr>
            <a:r>
              <a:rPr lang="en-US" dirty="0" smtClean="0">
                <a:solidFill>
                  <a:srgbClr val="FF0000"/>
                </a:solidFill>
                <a:latin typeface="Exo 2 Light" panose="00000400000000000000" pitchFamily="2" charset="0"/>
              </a:rPr>
              <a:t>High</a:t>
            </a:r>
            <a:r>
              <a:rPr lang="en-US" dirty="0" smtClean="0">
                <a:latin typeface="Exo 2 Light" panose="00000400000000000000" pitchFamily="2" charset="0"/>
              </a:rPr>
              <a:t> overall costs</a:t>
            </a:r>
          </a:p>
          <a:p>
            <a:pPr marL="0" indent="0">
              <a:buNone/>
            </a:pPr>
            <a:endParaRPr lang="en-US" dirty="0">
              <a:latin typeface="Exo 2 Light" panose="00000400000000000000" pitchFamily="2" charset="0"/>
            </a:endParaRPr>
          </a:p>
        </p:txBody>
      </p:sp>
    </p:spTree>
    <p:extLst>
      <p:ext uri="{BB962C8B-B14F-4D97-AF65-F5344CB8AC3E}">
        <p14:creationId xmlns:p14="http://schemas.microsoft.com/office/powerpoint/2010/main" val="3177015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dirty="0" smtClean="0">
                <a:latin typeface="Exo 2 Light" panose="00000400000000000000" pitchFamily="2" charset="0"/>
              </a:rPr>
              <a:t>Combiner Functions</a:t>
            </a:r>
            <a:endParaRPr lang="en-US" sz="4200" dirty="0">
              <a:latin typeface="Exo 2 Light" panose="000004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247" y="1881829"/>
            <a:ext cx="10044161" cy="3281022"/>
          </a:xfrm>
        </p:spPr>
      </p:pic>
    </p:spTree>
    <p:extLst>
      <p:ext uri="{BB962C8B-B14F-4D97-AF65-F5344CB8AC3E}">
        <p14:creationId xmlns:p14="http://schemas.microsoft.com/office/powerpoint/2010/main" val="1318925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2074</TotalTime>
  <Words>4326</Words>
  <Application>Microsoft Office PowerPoint</Application>
  <PresentationFormat>Widescreen</PresentationFormat>
  <Paragraphs>420</Paragraphs>
  <Slides>63</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Exo 2 Light</vt:lpstr>
      <vt:lpstr>Wingdings</vt:lpstr>
      <vt:lpstr>Office Theme</vt:lpstr>
      <vt:lpstr>PowerPoint Presentation</vt:lpstr>
      <vt:lpstr>Problem Statement</vt:lpstr>
      <vt:lpstr>Problem Statement</vt:lpstr>
      <vt:lpstr>Problem Statement</vt:lpstr>
      <vt:lpstr>PowerPoint Presentation</vt:lpstr>
      <vt:lpstr>PowerPoint Presentation</vt:lpstr>
      <vt:lpstr>PowerPoint Presentation</vt:lpstr>
      <vt:lpstr>New Network Topologies for Data Center clusters</vt:lpstr>
      <vt:lpstr>Combiner Functions</vt:lpstr>
      <vt:lpstr>Combiner Functions</vt:lpstr>
      <vt:lpstr>Rack Level Aggregation</vt:lpstr>
      <vt:lpstr>Why Rack Level Aggregation won’t work?</vt:lpstr>
      <vt:lpstr>PowerPoint Presentation</vt:lpstr>
      <vt:lpstr>PowerPoint Presentation</vt:lpstr>
      <vt:lpstr>Solution = CamCube &amp; Camdoop</vt:lpstr>
      <vt:lpstr>CamCube – Implementation</vt:lpstr>
      <vt:lpstr>Camdoop</vt:lpstr>
      <vt:lpstr>Tree Building Protocol</vt:lpstr>
      <vt:lpstr>Shuffle and Reduce Phase</vt:lpstr>
      <vt:lpstr>Load Balancing and bandwidth utilization</vt:lpstr>
      <vt:lpstr>Load Balancing and bandwidth utilization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if reduce function is not commutative/associative</vt:lpstr>
      <vt:lpstr>Evaluation</vt:lpstr>
      <vt:lpstr>Testbed</vt:lpstr>
      <vt:lpstr>Baselines</vt:lpstr>
      <vt:lpstr>PowerPoint Presentation</vt:lpstr>
      <vt:lpstr>Experiment 1 - Comparison with Hadoop and Dryad DryadLINQ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 2 - Impact of Aggregation</vt:lpstr>
      <vt:lpstr>All To One (R=1)</vt:lpstr>
      <vt:lpstr>All To One (R=1)</vt:lpstr>
      <vt:lpstr>All To One (R=1)</vt:lpstr>
      <vt:lpstr>All To One (R=1)</vt:lpstr>
      <vt:lpstr>All To One (R=1)</vt:lpstr>
      <vt:lpstr>All To All (R=27)</vt:lpstr>
      <vt:lpstr>PowerPoint Presentation</vt:lpstr>
      <vt:lpstr>All To All (R=27)</vt:lpstr>
      <vt:lpstr>Experiment 3 - Impact of the number of reduce tasks </vt:lpstr>
      <vt:lpstr>PowerPoint Presentation</vt:lpstr>
      <vt:lpstr>PowerPoint Presentation</vt:lpstr>
      <vt:lpstr>PowerPoint Presentation</vt:lpstr>
      <vt:lpstr>PowerPoint Presentation</vt:lpstr>
      <vt:lpstr>PowerPoint Presentation</vt:lpstr>
      <vt:lpstr>Discussion Points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Manoj Kumar</dc:creator>
  <cp:lastModifiedBy>Manoj Kumar</cp:lastModifiedBy>
  <cp:revision>152</cp:revision>
  <dcterms:created xsi:type="dcterms:W3CDTF">2014-03-23T02:37:31Z</dcterms:created>
  <dcterms:modified xsi:type="dcterms:W3CDTF">2014-04-03T19:50:52Z</dcterms:modified>
</cp:coreProperties>
</file>