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commentAuthors.xml" ContentType="application/vnd.openxmlformats-officedocument.presentationml.commentAuthors+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aveSubsetFonts="1" autoCompressPictures="0">
  <p:sldMasterIdLst>
    <p:sldMasterId r:id="rId1"/>
  </p:sldMasterIdLst>
  <p:notesMasterIdLst>
    <p:notesMasterId r:id="rId47"/>
  </p:notesMasterIdLst>
  <p:handoutMasterIdLst>
    <p:handoutMasterId r:id="rId48"/>
  </p:handoutMasterIdLst>
  <p:sldIdLst>
    <p:sldId id="257" r:id="rId2"/>
    <p:sldId id="258" r:id="rId3"/>
    <p:sldId id="259" r:id="rId4"/>
    <p:sldId id="260" r:id="rId5"/>
    <p:sldId id="261" r:id="rId6"/>
    <p:sldId id="263" r:id="rId7"/>
    <p:sldId id="280" r:id="rId8"/>
    <p:sldId id="264" r:id="rId9"/>
    <p:sldId id="265" r:id="rId10"/>
    <p:sldId id="267" r:id="rId11"/>
    <p:sldId id="266" r:id="rId12"/>
    <p:sldId id="268" r:id="rId13"/>
    <p:sldId id="281" r:id="rId14"/>
    <p:sldId id="282" r:id="rId15"/>
    <p:sldId id="271" r:id="rId16"/>
    <p:sldId id="273" r:id="rId17"/>
    <p:sldId id="277" r:id="rId18"/>
    <p:sldId id="274" r:id="rId19"/>
    <p:sldId id="275" r:id="rId20"/>
    <p:sldId id="276" r:id="rId21"/>
    <p:sldId id="278" r:id="rId22"/>
    <p:sldId id="279"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Yanen Li" initials="YL"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1433" autoAdjust="0"/>
  </p:normalViewPr>
  <p:slideViewPr>
    <p:cSldViewPr snapToObjects="1">
      <p:cViewPr varScale="1">
        <p:scale>
          <a:sx n="83" d="100"/>
          <a:sy n="83" d="100"/>
        </p:scale>
        <p:origin x="-160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912A97-2AF0-2240-934A-D2E9D3A179A8}" type="datetimeFigureOut">
              <a:rPr lang="en-US" smtClean="0"/>
              <a:t>3/8/11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F0C2EE-E02F-4449-B0E2-CC8515656793}"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0688A-56FD-234C-81CE-F09EADBF5913}" type="datetimeFigureOut">
              <a:rPr lang="en-US" smtClean="0"/>
              <a:t>3/7/11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7EC80-F14D-584E-9B92-4DBF50956531}"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89" name="Text Box 1"/>
          <p:cNvSpPr txBox="1">
            <a:spLocks noChangeArrowheads="1"/>
          </p:cNvSpPr>
          <p:nvPr>
            <p:ph type="sldImg"/>
          </p:nvPr>
        </p:nvSpPr>
        <p:spPr bwMode="auto">
          <a:xfrm>
            <a:off x="1192213" y="309563"/>
            <a:ext cx="4475162" cy="3355975"/>
          </a:xfrm>
          <a:prstGeom prst="rect">
            <a:avLst/>
          </a:prstGeom>
          <a:solidFill>
            <a:srgbClr val="FFFFFF"/>
          </a:solidFill>
          <a:ln>
            <a:solidFill>
              <a:srgbClr val="000000"/>
            </a:solidFill>
            <a:miter lim="800000"/>
            <a:headEnd/>
            <a:tailEnd/>
          </a:ln>
        </p:spPr>
      </p:sp>
      <p:sp>
        <p:nvSpPr>
          <p:cNvPr id="37890" name="Text Box 2"/>
          <p:cNvSpPr txBox="1">
            <a:spLocks noChangeArrowheads="1"/>
          </p:cNvSpPr>
          <p:nvPr>
            <p:ph type="body" idx="1"/>
          </p:nvPr>
        </p:nvSpPr>
        <p:spPr bwMode="auto">
          <a:xfrm>
            <a:off x="947089" y="4357734"/>
            <a:ext cx="4965421" cy="1543192"/>
          </a:xfrm>
          <a:prstGeom prst="rect">
            <a:avLst/>
          </a:prstGeom>
          <a:noFill/>
          <a:ln>
            <a:round/>
            <a:headEnd/>
            <a:tailEnd/>
          </a:ln>
        </p:spPr>
        <p:txBody>
          <a:bodyPr lIns="0" tIns="0" rIns="0" bIns="0">
            <a:prstTxWarp prst="textNoShape">
              <a:avLst/>
            </a:prstTxWarp>
            <a:spAutoFit/>
          </a:bodyPr>
          <a:lstStyle/>
          <a:p>
            <a:pPr>
              <a:lnSpc>
                <a:spcPct val="83000"/>
              </a:lnSpc>
              <a:spcBef>
                <a:spcPts val="450"/>
              </a:spcBef>
              <a:buClr>
                <a:srgbClr val="0304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400">
                <a:solidFill>
                  <a:srgbClr val="030400"/>
                </a:solidFill>
              </a:rPr>
              <a:t>2005-10-18: Jeff Dean gave a talk at the University of Washington about BigTable – their system for storing large amounts of data in a semi-structured manner.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B7EC80-F14D-584E-9B92-4DBF50956531}"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ph type="sldImg"/>
          </p:nvPr>
        </p:nvSpPr>
        <p:spPr bwMode="auto">
          <a:xfrm>
            <a:off x="1192213" y="309563"/>
            <a:ext cx="4475162" cy="3355975"/>
          </a:xfrm>
          <a:prstGeom prst="rect">
            <a:avLst/>
          </a:prstGeom>
          <a:solidFill>
            <a:srgbClr val="FFFFFF"/>
          </a:solidFill>
          <a:ln>
            <a:solidFill>
              <a:srgbClr val="000000"/>
            </a:solidFill>
            <a:miter lim="800000"/>
            <a:headEnd/>
            <a:tailEnd/>
          </a:ln>
        </p:spPr>
      </p:sp>
      <p:sp>
        <p:nvSpPr>
          <p:cNvPr id="65538" name="Text Box 2"/>
          <p:cNvSpPr txBox="1">
            <a:spLocks noChangeArrowheads="1"/>
          </p:cNvSpPr>
          <p:nvPr>
            <p:ph type="body" idx="1"/>
          </p:nvPr>
        </p:nvSpPr>
        <p:spPr bwMode="auto">
          <a:xfrm>
            <a:off x="947089" y="4357735"/>
            <a:ext cx="4965421" cy="2156283"/>
          </a:xfrm>
          <a:prstGeom prst="rect">
            <a:avLst/>
          </a:prstGeom>
          <a:noFill/>
          <a:ln>
            <a:round/>
            <a:headEnd/>
            <a:tailEnd/>
          </a:ln>
        </p:spPr>
        <p:txBody>
          <a:bodyPr lIns="0" tIns="0" rIns="0" bIns="0">
            <a:prstTxWarp prst="textNoShape">
              <a:avLst/>
            </a:prstTxWarp>
            <a:spAutoFit/>
          </a:bodyPr>
          <a:lstStyle/>
          <a:p>
            <a:pPr>
              <a:lnSpc>
                <a:spcPct val="83000"/>
              </a:lnSpc>
              <a:spcBef>
                <a:spcPts val="450"/>
              </a:spcBef>
              <a:buClr>
                <a:srgbClr val="0304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zh-CN" sz="2400" dirty="0">
              <a:solidFill>
                <a:srgbClr val="0304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B7EC80-F14D-584E-9B92-4DBF50956531}" type="slidenum">
              <a:rPr lang="en-US" smtClean="0"/>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Facebook</a:t>
            </a:r>
            <a:r>
              <a:rPr lang="en-US" dirty="0" smtClean="0"/>
              <a:t> Photo application</a:t>
            </a:r>
            <a:r>
              <a:rPr lang="en-US" baseline="0" dirty="0" smtClean="0"/>
              <a:t> characteristic</a:t>
            </a:r>
            <a:r>
              <a:rPr lang="en-US" dirty="0" smtClean="0"/>
              <a:t>:</a:t>
            </a:r>
            <a:r>
              <a:rPr lang="en-US" baseline="0" dirty="0" smtClean="0"/>
              <a:t> </a:t>
            </a:r>
            <a:r>
              <a:rPr lang="en-US" dirty="0" smtClean="0"/>
              <a:t>Large </a:t>
            </a:r>
            <a:r>
              <a:rPr lang="en-US" dirty="0" err="1" smtClean="0"/>
              <a:t>storage(cost</a:t>
            </a:r>
            <a:r>
              <a:rPr lang="en-US" baseline="0" dirty="0" smtClean="0"/>
              <a:t> effective)</a:t>
            </a:r>
            <a:r>
              <a:rPr lang="en-US" dirty="0" smtClean="0"/>
              <a:t>;</a:t>
            </a:r>
            <a:r>
              <a:rPr lang="en-US" baseline="0" dirty="0" smtClean="0"/>
              <a:t> large growth; high throughput and low latency;</a:t>
            </a:r>
          </a:p>
          <a:p>
            <a:r>
              <a:rPr lang="en-US" baseline="0" dirty="0" smtClean="0"/>
              <a:t>Profile picture could be addressed by CDN caching staff. But they aim to solve the long tail problem, which typically misses in CDN</a:t>
            </a:r>
          </a:p>
          <a:p>
            <a:r>
              <a:rPr lang="en-US" baseline="0" dirty="0" smtClean="0"/>
              <a:t>1. 3 disk I/O read a single photo-&gt; now 1 disk read for all reads</a:t>
            </a:r>
          </a:p>
          <a:p>
            <a:r>
              <a:rPr lang="en-US" baseline="0" dirty="0" smtClean="0"/>
              <a:t>2. </a:t>
            </a:r>
            <a:r>
              <a:rPr lang="en-US" baseline="0" dirty="0" err="1" smtClean="0"/>
              <a:t>Espect</a:t>
            </a:r>
            <a:r>
              <a:rPr lang="en-US" baseline="0" dirty="0" smtClean="0"/>
              <a:t> each haystack to be 10G (with an index)</a:t>
            </a:r>
          </a:p>
          <a:p>
            <a:r>
              <a:rPr lang="en-US" baseline="0" dirty="0" smtClean="0"/>
              <a:t>3. Index format: version, photo key, photo size, start, length</a:t>
            </a:r>
          </a:p>
          <a:p>
            <a:r>
              <a:rPr lang="en-US" baseline="0" dirty="0" smtClean="0"/>
              <a:t>4. Considering to use SSD in the future </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a:t>
            </a:r>
            <a:r>
              <a:rPr lang="en-US" baseline="0" dirty="0" smtClean="0"/>
              <a:t> album workload!</a:t>
            </a:r>
            <a:endParaRPr lang="en-US" dirty="0" smtClean="0"/>
          </a:p>
          <a:p>
            <a:r>
              <a:rPr lang="en-US" dirty="0" smtClean="0"/>
              <a:t>Key observation:</a:t>
            </a:r>
            <a:r>
              <a:rPr lang="en-US" baseline="0" dirty="0" smtClean="0"/>
              <a:t> reduce number of disk operation because of metadata lookups! -&gt; do all metadata lookups in the memory</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Index file allow a store machine to build its in-memory</a:t>
            </a:r>
            <a:r>
              <a:rPr lang="en-US" baseline="0" dirty="0" smtClean="0"/>
              <a:t> mapping quickly, shortening restart time.</a:t>
            </a:r>
          </a:p>
          <a:p>
            <a:r>
              <a:rPr lang="en-US" baseline="0" dirty="0" err="1" smtClean="0"/>
              <a:t>Determiniing</a:t>
            </a:r>
            <a:r>
              <a:rPr lang="en-US" baseline="0" dirty="0" smtClean="0"/>
              <a:t> needle offsets when the machine starts</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Q1:</a:t>
            </a:r>
            <a:r>
              <a:rPr lang="en-US" baseline="0" dirty="0" smtClean="0"/>
              <a:t> What is CDN here???</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CDN caching</a:t>
            </a:r>
            <a:r>
              <a:rPr lang="en-US" baseline="0" dirty="0" smtClean="0"/>
              <a:t> 99.8% hit rate for profiles and 92% hit rate for remainder</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Directory</a:t>
            </a:r>
            <a:r>
              <a:rPr lang="en-US" baseline="0" dirty="0" smtClean="0"/>
              <a:t> stored its information in a replicated database that leverages </a:t>
            </a:r>
            <a:r>
              <a:rPr lang="en-US" baseline="0" dirty="0" err="1" smtClean="0"/>
              <a:t>memcache</a:t>
            </a:r>
            <a:r>
              <a:rPr lang="en-US" baseline="0" dirty="0" smtClean="0"/>
              <a:t> to reduce latency</a:t>
            </a:r>
            <a:endParaRPr lang="en-US" dirty="0" smtClean="0"/>
          </a:p>
          <a:p>
            <a:pPr marL="228600" indent="-228600">
              <a:buAutoNum type="arabicPeriod"/>
            </a:pPr>
            <a:r>
              <a:rPr lang="en-US" dirty="0" smtClean="0"/>
              <a:t>Mapping -&gt; construct a URL for a page request</a:t>
            </a:r>
          </a:p>
          <a:p>
            <a:pPr marL="228600" indent="-228600">
              <a:buAutoNum type="arabicPeriod"/>
            </a:pPr>
            <a:r>
              <a:rPr lang="en-US" dirty="0" smtClean="0"/>
              <a:t>CDN or Cache -&gt; adjust</a:t>
            </a:r>
            <a:r>
              <a:rPr lang="en-US" baseline="0" dirty="0" smtClean="0"/>
              <a:t> dependence on CDN</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condition</a:t>
            </a:r>
            <a:r>
              <a:rPr lang="en-US" baseline="0" dirty="0" smtClean="0"/>
              <a:t>: 1. CDN cannot cache then haystack do not cache 2. we do not want user read photos from the write-enabled machine, since a. photos are most heavily accessed soon after they are uploaded. </a:t>
            </a:r>
            <a:r>
              <a:rPr lang="en-US" baseline="0" dirty="0" err="1" smtClean="0"/>
              <a:t>b</a:t>
            </a:r>
            <a:r>
              <a:rPr lang="en-US" baseline="0" dirty="0" smtClean="0"/>
              <a:t>. perform better with either write or read but not both</a:t>
            </a:r>
          </a:p>
          <a:p>
            <a:r>
              <a:rPr lang="en-US" baseline="0" dirty="0" smtClean="0"/>
              <a:t>Q2: why these two conditions for adding photo to Cache???</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7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Need to support:</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2300" dirty="0" smtClean="0"/>
              <a:t>Highly available </a:t>
            </a:r>
            <a:r>
              <a:rPr lang="en-GB" altLang="zh-CN" sz="2300" dirty="0" smtClean="0"/>
              <a:t>to most current data at any time</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Very high read/write rates (millions of ops per second)</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Efficient scans over all or interesting subsets of data</a:t>
            </a:r>
            <a:endParaRPr lang="en-US" altLang="zh-CN" sz="2300" dirty="0" smtClean="0"/>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Asynchronous and continuously updating different pieces of data</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Scalable to </a:t>
            </a:r>
            <a:r>
              <a:rPr lang="en-GB" altLang="zh-CN" sz="2000" dirty="0" smtClean="0"/>
              <a:t>thousands of servers</a:t>
            </a:r>
          </a:p>
          <a:p>
            <a:endParaRPr lang="en-US" dirty="0"/>
          </a:p>
        </p:txBody>
      </p:sp>
      <p:sp>
        <p:nvSpPr>
          <p:cNvPr id="4" name="Slide Number Placeholder 3"/>
          <p:cNvSpPr>
            <a:spLocks noGrp="1"/>
          </p:cNvSpPr>
          <p:nvPr>
            <p:ph type="sldNum" sz="quarter" idx="10"/>
          </p:nvPr>
        </p:nvSpPr>
        <p:spPr/>
        <p:txBody>
          <a:bodyPr/>
          <a:lstStyle/>
          <a:p>
            <a:fld id="{97B7EC80-F14D-584E-9B92-4DBF50956531}"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enable machine would see</a:t>
            </a:r>
            <a:r>
              <a:rPr lang="en-US" baseline="0" dirty="0" smtClean="0"/>
              <a:t> the most incoming read</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Index file is used</a:t>
            </a:r>
            <a:r>
              <a:rPr lang="en-US" baseline="0" dirty="0" smtClean="0"/>
              <a:t> to allow quick loading of the needle metadata into store machine memory without traversing the larger haystack store file</a:t>
            </a:r>
          </a:p>
          <a:p>
            <a:r>
              <a:rPr lang="en-US" baseline="0" dirty="0" smtClean="0"/>
              <a:t>In –memory index file!!! the </a:t>
            </a:r>
            <a:r>
              <a:rPr lang="en-US" baseline="0" dirty="0" err="1" smtClean="0"/>
              <a:t>inmemory</a:t>
            </a:r>
            <a:r>
              <a:rPr lang="en-US" baseline="0" dirty="0" smtClean="0"/>
              <a:t> data </a:t>
            </a:r>
            <a:r>
              <a:rPr lang="en-US" baseline="0" dirty="0" err="1" smtClean="0"/>
              <a:t>stucture</a:t>
            </a:r>
            <a:r>
              <a:rPr lang="en-US" baseline="0" dirty="0" smtClean="0"/>
              <a:t> do: </a:t>
            </a:r>
            <a:r>
              <a:rPr lang="en-US" baseline="0" dirty="0" err="1" smtClean="0"/>
              <a:t>maps(key</a:t>
            </a:r>
            <a:r>
              <a:rPr lang="en-US" baseline="0" dirty="0" smtClean="0"/>
              <a:t>, alternate key) to the corresponding needle’s flags, size in bytes and volume offset!!!</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Each volume hold millions of photos = a</a:t>
            </a:r>
            <a:r>
              <a:rPr lang="en-US" baseline="0" dirty="0" smtClean="0"/>
              <a:t> very large file</a:t>
            </a:r>
          </a:p>
          <a:p>
            <a:r>
              <a:rPr lang="en-US" dirty="0" smtClean="0"/>
              <a:t>2. Store machine keeps the open file descriptor for each physical</a:t>
            </a:r>
            <a:r>
              <a:rPr lang="en-US" baseline="0" dirty="0" smtClean="0"/>
              <a:t> volume and in-memory mapping of photo ids to the </a:t>
            </a:r>
            <a:r>
              <a:rPr lang="en-US" baseline="0" dirty="0" err="1" smtClean="0"/>
              <a:t>filesystem</a:t>
            </a:r>
            <a:r>
              <a:rPr lang="en-US" baseline="0" dirty="0" smtClean="0"/>
              <a:t> metadata -&gt; the </a:t>
            </a:r>
            <a:r>
              <a:rPr lang="en-US" baseline="0" dirty="0" err="1" smtClean="0"/>
              <a:t>inmemory</a:t>
            </a:r>
            <a:r>
              <a:rPr lang="en-US" baseline="0" dirty="0" smtClean="0"/>
              <a:t> data </a:t>
            </a:r>
            <a:r>
              <a:rPr lang="en-US" baseline="0" dirty="0" err="1" smtClean="0"/>
              <a:t>stucture</a:t>
            </a:r>
            <a:r>
              <a:rPr lang="en-US" baseline="0" dirty="0" smtClean="0"/>
              <a:t> do: </a:t>
            </a:r>
            <a:r>
              <a:rPr lang="en-US" baseline="0" dirty="0" err="1" smtClean="0"/>
              <a:t>maps(key</a:t>
            </a:r>
            <a:r>
              <a:rPr lang="en-US" baseline="0" dirty="0" smtClean="0"/>
              <a:t>, alternate key) to the corresponding needle’s flags, size in bytes and volume offset!!!</a:t>
            </a:r>
          </a:p>
        </p:txBody>
      </p:sp>
      <p:sp>
        <p:nvSpPr>
          <p:cNvPr id="4" name="Slide Number Placeholder 3"/>
          <p:cNvSpPr>
            <a:spLocks noGrp="1"/>
          </p:cNvSpPr>
          <p:nvPr>
            <p:ph type="sldNum" sz="quarter" idx="10"/>
          </p:nvPr>
        </p:nvSpPr>
        <p:spPr/>
        <p:txBody>
          <a:bodyPr/>
          <a:lstStyle/>
          <a:p>
            <a:fld id="{2A4355CA-9D86-4D2A-9E39-4D96631DCF26}"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Upload:</a:t>
            </a:r>
          </a:p>
          <a:p>
            <a:pPr marL="228600" indent="-228600">
              <a:buNone/>
            </a:pPr>
            <a:r>
              <a:rPr lang="en-US" dirty="0" smtClean="0"/>
              <a:t>64bit</a:t>
            </a:r>
            <a:r>
              <a:rPr lang="en-US" baseline="0" dirty="0" smtClean="0"/>
              <a:t> id = key; </a:t>
            </a:r>
          </a:p>
          <a:p>
            <a:pPr marL="228600" indent="-228600">
              <a:buNone/>
            </a:pPr>
            <a:r>
              <a:rPr lang="en-US" baseline="0" dirty="0" smtClean="0"/>
              <a:t>when upload photo, haystack web server provide the logical volume id, key, alternate key, cookie, and data to store machine; each 4 scaled images has the same random cookie</a:t>
            </a:r>
          </a:p>
          <a:p>
            <a:pPr marL="228600" indent="-228600">
              <a:buNone/>
            </a:pPr>
            <a:r>
              <a:rPr lang="en-US" dirty="0" smtClean="0"/>
              <a:t>2. read:</a:t>
            </a:r>
            <a:r>
              <a:rPr lang="en-US" baseline="0" dirty="0" smtClean="0"/>
              <a:t> a photo is uniquely indentified by (photo key, alternate key and cookie). Cookie number is stored in the Directory. First in memory index, if not deleted, then read the needle and check the integrity and cookie</a:t>
            </a:r>
          </a:p>
          <a:p>
            <a:pPr marL="228600" indent="-228600">
              <a:buNone/>
            </a:pPr>
            <a:r>
              <a:rPr lang="en-US" baseline="0" dirty="0" smtClean="0"/>
              <a:t>3. write: after modify the physical volume, then update the in memory mapping as necessary. </a:t>
            </a:r>
          </a:p>
          <a:p>
            <a:pPr marL="228600" indent="-228600">
              <a:buNone/>
            </a:pPr>
            <a:r>
              <a:rPr lang="en-US" baseline="0" dirty="0" smtClean="0"/>
              <a:t>Haystack disallows overwriting needles, photos can only be modified by adding an update needle with the same key and alternate key.</a:t>
            </a:r>
          </a:p>
          <a:p>
            <a:pPr marL="228600" indent="-228600">
              <a:buNone/>
            </a:pPr>
            <a:r>
              <a:rPr lang="en-US" baseline="0" dirty="0" smtClean="0"/>
              <a:t>4. delete: a store machine sets the delete flag in both in-memory mapping and synchronously in the volume file -&gt; at this time, we don’t care about the waste space here</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err="1" smtClean="0"/>
              <a:t>Randomio</a:t>
            </a:r>
            <a:r>
              <a:rPr lang="en-US" baseline="0" dirty="0" smtClean="0"/>
              <a:t> is an open source multithreaded disk I/O program that we use to measure the raw capabilities of storage devices</a:t>
            </a:r>
          </a:p>
          <a:p>
            <a:pPr marL="228600" indent="-228600">
              <a:buAutoNum type="arabicPeriod"/>
            </a:pPr>
            <a:r>
              <a:rPr lang="en-US" baseline="0" dirty="0" err="1" smtClean="0"/>
              <a:t>Haystress</a:t>
            </a:r>
            <a:r>
              <a:rPr lang="en-US" baseline="0" dirty="0" smtClean="0"/>
              <a:t> is used to assesses the maximum read and write throughput a store machine can maintain</a:t>
            </a:r>
          </a:p>
          <a:p>
            <a:pPr marL="228600" indent="-228600">
              <a:buNone/>
            </a:pPr>
            <a:r>
              <a:rPr lang="en-US" baseline="0" dirty="0" smtClean="0"/>
              <a:t>Overhead of </a:t>
            </a:r>
            <a:r>
              <a:rPr lang="en-US" baseline="0" dirty="0" err="1" smtClean="0"/>
              <a:t>Haystrees</a:t>
            </a:r>
            <a:r>
              <a:rPr lang="en-US" baseline="0" dirty="0" smtClean="0"/>
              <a:t>:</a:t>
            </a:r>
          </a:p>
          <a:p>
            <a:pPr marL="228600" indent="-228600">
              <a:buNone/>
            </a:pPr>
            <a:r>
              <a:rPr lang="en-US" baseline="0" dirty="0" smtClean="0"/>
              <a:t>	1. runs on top of XFS, file system, instead of access the disk directly; 2.Disk read are larger than 64Kb since entire needle to be read ;3. CPU overhead of Haystack server (index access, checksum calculation)</a:t>
            </a:r>
          </a:p>
          <a:p>
            <a:pPr marL="228600" indent="-228600">
              <a:buNone/>
            </a:pPr>
            <a:r>
              <a:rPr lang="en-US" baseline="0" dirty="0" smtClean="0"/>
              <a:t>3. Workload B: read small size, 8KB instead of 64KB</a:t>
            </a:r>
          </a:p>
          <a:p>
            <a:pPr marL="228600" indent="-228600">
              <a:buNone/>
            </a:pPr>
            <a:r>
              <a:rPr lang="en-US" baseline="0" dirty="0" smtClean="0"/>
              <a:t>4. CDE: group 1,4,16 writes into multi-write</a:t>
            </a:r>
          </a:p>
          <a:p>
            <a:pPr marL="228600" indent="-228600">
              <a:buNone/>
            </a:pPr>
            <a:r>
              <a:rPr lang="en-US" baseline="0" dirty="0" smtClean="0"/>
              <a:t>5. Production run on a read-only and write-only machine</a:t>
            </a:r>
          </a:p>
        </p:txBody>
      </p:sp>
      <p:sp>
        <p:nvSpPr>
          <p:cNvPr id="4" name="Slide Number Placeholder 3"/>
          <p:cNvSpPr>
            <a:spLocks noGrp="1"/>
          </p:cNvSpPr>
          <p:nvPr>
            <p:ph type="sldNum" sz="quarter" idx="10"/>
          </p:nvPr>
        </p:nvSpPr>
        <p:spPr/>
        <p:txBody>
          <a:bodyPr/>
          <a:lstStyle/>
          <a:p>
            <a:fld id="{2A4355CA-9D86-4D2A-9E39-4D96631DCF26}"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43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Compaction involves</a:t>
            </a:r>
            <a:r>
              <a:rPr lang="en-US" baseline="0" dirty="0" smtClean="0"/>
              <a:t> creating a new copy of haystack -&gt; LFS has a much better cleaning </a:t>
            </a:r>
            <a:r>
              <a:rPr lang="en-US" baseline="0" dirty="0" err="1" smtClean="0"/>
              <a:t>mechnism</a:t>
            </a:r>
            <a:endParaRPr lang="en-US" baseline="0" dirty="0" smtClean="0"/>
          </a:p>
          <a:p>
            <a:r>
              <a:rPr lang="en-US" baseline="0" dirty="0" smtClean="0"/>
              <a:t>Album level abstraction would be good to reduce the lookup overhead</a:t>
            </a:r>
            <a:endParaRPr lang="en-US" dirty="0"/>
          </a:p>
        </p:txBody>
      </p:sp>
      <p:sp>
        <p:nvSpPr>
          <p:cNvPr id="4" name="Slide Number Placeholder 3"/>
          <p:cNvSpPr>
            <a:spLocks noGrp="1"/>
          </p:cNvSpPr>
          <p:nvPr>
            <p:ph type="sldNum" sz="quarter" idx="10"/>
          </p:nvPr>
        </p:nvSpPr>
        <p:spPr/>
        <p:txBody>
          <a:bodyPr/>
          <a:lstStyle/>
          <a:p>
            <a:fld id="{2A4355CA-9D86-4D2A-9E39-4D96631DCF26}"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Column-oriented physical store- rows are sparse</a:t>
            </a:r>
            <a:endParaRPr lang="en-US" dirty="0"/>
          </a:p>
        </p:txBody>
      </p:sp>
      <p:sp>
        <p:nvSpPr>
          <p:cNvPr id="4" name="Slide Number Placeholder 3"/>
          <p:cNvSpPr>
            <a:spLocks noGrp="1"/>
          </p:cNvSpPr>
          <p:nvPr>
            <p:ph type="sldNum" sz="quarter" idx="10"/>
          </p:nvPr>
        </p:nvSpPr>
        <p:spPr/>
        <p:txBody>
          <a:bodyPr/>
          <a:lstStyle/>
          <a:p>
            <a:fld id="{97B7EC80-F14D-584E-9B92-4DBF50956531}"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055692" y="308839"/>
            <a:ext cx="4746618" cy="3357332"/>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54274" name="Text Box 2"/>
          <p:cNvSpPr txBox="1">
            <a:spLocks noChangeArrowheads="1"/>
          </p:cNvSpPr>
          <p:nvPr>
            <p:ph type="body"/>
          </p:nvPr>
        </p:nvSpPr>
        <p:spPr bwMode="auto">
          <a:xfrm>
            <a:off x="947088" y="4357735"/>
            <a:ext cx="4963825" cy="3839061"/>
          </a:xfrm>
          <a:prstGeom prst="rect">
            <a:avLst/>
          </a:prstGeom>
          <a:noFill/>
          <a:ln>
            <a:round/>
            <a:headEnd/>
            <a:tailEnd/>
          </a:ln>
        </p:spPr>
        <p:txBody>
          <a:bodyPr wrap="none" lIns="83366" tIns="41683" rIns="83366" bIns="41683" anchor="ctr">
            <a:prstTxWarp prst="textNoShape">
              <a:avLst/>
            </a:prstTxWarp>
          </a:bodyPr>
          <a:lstStyle/>
          <a:p>
            <a:pPr>
              <a:lnSpc>
                <a:spcPct val="90000"/>
              </a:lnSpc>
            </a:pPr>
            <a:r>
              <a:rPr lang="en-US" sz="2800" dirty="0" smtClean="0"/>
              <a:t>Tablet servers manage tablets, multiple tablets per server. Each tablet is 100-200 megs</a:t>
            </a:r>
          </a:p>
          <a:p>
            <a:pPr lvl="1">
              <a:lnSpc>
                <a:spcPct val="90000"/>
              </a:lnSpc>
            </a:pPr>
            <a:r>
              <a:rPr lang="en-US" sz="2400" dirty="0" smtClean="0"/>
              <a:t>Each tablet lives at only one server</a:t>
            </a:r>
          </a:p>
          <a:p>
            <a:pPr lvl="1">
              <a:lnSpc>
                <a:spcPct val="90000"/>
              </a:lnSpc>
            </a:pPr>
            <a:r>
              <a:rPr lang="en-US" sz="2400" dirty="0" smtClean="0"/>
              <a:t>Tablet server splits tablets that get too big</a:t>
            </a:r>
          </a:p>
          <a:p>
            <a:pPr lvl="1">
              <a:lnSpc>
                <a:spcPct val="90000"/>
              </a:lnSpc>
              <a:buFontTx/>
              <a:buNone/>
            </a:pPr>
            <a:endParaRPr lang="en-US" sz="2400" dirty="0" smtClean="0"/>
          </a:p>
          <a:p>
            <a:pPr>
              <a:lnSpc>
                <a:spcPct val="90000"/>
              </a:lnSpc>
            </a:pPr>
            <a:r>
              <a:rPr lang="en-US" sz="2800" dirty="0" smtClean="0"/>
              <a:t>Master responsible for load balancing and fault tolerance</a:t>
            </a:r>
          </a:p>
          <a:p>
            <a:pPr lvl="1">
              <a:lnSpc>
                <a:spcPct val="90000"/>
              </a:lnSpc>
            </a:pPr>
            <a:r>
              <a:rPr lang="en-US" sz="2400" dirty="0" smtClean="0"/>
              <a:t>Use Chubby to monitor health of tablet servers, restart failed servers</a:t>
            </a:r>
          </a:p>
          <a:p>
            <a:pPr lvl="1">
              <a:lnSpc>
                <a:spcPct val="90000"/>
              </a:lnSpc>
            </a:pPr>
            <a:r>
              <a:rPr lang="en-US" sz="2400" dirty="0" smtClean="0"/>
              <a:t>GFS replicates data. Prefer to start tablet server on same machine that the data is already at</a:t>
            </a:r>
          </a:p>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055692" y="308839"/>
            <a:ext cx="4746618" cy="3357332"/>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52226" name="Text Box 2"/>
          <p:cNvSpPr txBox="1">
            <a:spLocks noChangeArrowheads="1"/>
          </p:cNvSpPr>
          <p:nvPr>
            <p:ph type="body"/>
          </p:nvPr>
        </p:nvSpPr>
        <p:spPr bwMode="auto">
          <a:xfrm>
            <a:off x="947088" y="4357735"/>
            <a:ext cx="4963825" cy="3839061"/>
          </a:xfrm>
          <a:prstGeom prst="rect">
            <a:avLst/>
          </a:prstGeom>
          <a:noFill/>
          <a:ln>
            <a:round/>
            <a:headEnd/>
            <a:tailEnd/>
          </a:ln>
        </p:spPr>
        <p:txBody>
          <a:bodyPr wrap="none" lIns="83366" tIns="41683" rIns="83366" bIns="41683" anchor="ctr">
            <a:prstTxWarp prst="textNoShape">
              <a:avLst/>
            </a:prstTxWarp>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ph type="sldImg"/>
          </p:nvPr>
        </p:nvSpPr>
        <p:spPr bwMode="auto">
          <a:xfrm>
            <a:off x="1192213" y="309563"/>
            <a:ext cx="4475162" cy="3355975"/>
          </a:xfrm>
          <a:prstGeom prst="rect">
            <a:avLst/>
          </a:prstGeom>
          <a:solidFill>
            <a:srgbClr val="FFFFFF"/>
          </a:solidFill>
          <a:ln>
            <a:solidFill>
              <a:srgbClr val="000000"/>
            </a:solidFill>
            <a:miter lim="800000"/>
            <a:headEnd/>
            <a:tailEnd/>
          </a:ln>
        </p:spPr>
      </p:sp>
      <p:sp>
        <p:nvSpPr>
          <p:cNvPr id="56322" name="Text Box 2"/>
          <p:cNvSpPr txBox="1">
            <a:spLocks noChangeArrowheads="1"/>
          </p:cNvSpPr>
          <p:nvPr>
            <p:ph type="body" idx="1"/>
          </p:nvPr>
        </p:nvSpPr>
        <p:spPr bwMode="auto">
          <a:xfrm>
            <a:off x="947089" y="4357734"/>
            <a:ext cx="4965421" cy="3739536"/>
          </a:xfrm>
          <a:prstGeom prst="rect">
            <a:avLst/>
          </a:prstGeom>
          <a:noFill/>
          <a:ln>
            <a:round/>
            <a:headEnd/>
            <a:tailEnd/>
          </a:ln>
        </p:spPr>
        <p:txBody>
          <a:bodyPr lIns="0" tIns="0" rIns="0" bIns="0">
            <a:prstTxWarp prst="textNoShape">
              <a:avLst/>
            </a:prstTxWarp>
            <a:spAutoFit/>
          </a:bodyPr>
          <a:lstStyle/>
          <a:p>
            <a:pPr>
              <a:lnSpc>
                <a:spcPct val="83000"/>
              </a:lnSpc>
              <a:spcBef>
                <a:spcPts val="450"/>
              </a:spcBef>
              <a:buClr>
                <a:srgbClr val="0304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200">
                <a:solidFill>
                  <a:srgbClr val="030400"/>
                </a:solidFill>
              </a:rPr>
              <a:t>The location of the tablets are actually stored in special BigTable cells. The lookup is a three-level system. The client get a pointer to the META0 tablet (there is only one). This tablet is heavily used, and so one machine usually ends up shedding all its other tablets to support the load. The META0 tablet keeps track of all the META1 tablets. These tables contain the location of the actual tablet being looked up.</a:t>
            </a:r>
          </a:p>
          <a:p>
            <a:pPr>
              <a:lnSpc>
                <a:spcPct val="83000"/>
              </a:lnSpc>
              <a:spcBef>
                <a:spcPts val="450"/>
              </a:spcBef>
              <a:buClr>
                <a:srgbClr val="0304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200">
                <a:solidFill>
                  <a:srgbClr val="030400"/>
                </a:solidFill>
              </a:rPr>
              <a:t>There is no big bottleneck in the system, because they make heavy use of pre-fetching and caching.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ph type="sldImg"/>
          </p:nvPr>
        </p:nvSpPr>
        <p:spPr bwMode="auto">
          <a:xfrm>
            <a:off x="1192213" y="309563"/>
            <a:ext cx="4475162" cy="3355975"/>
          </a:xfrm>
          <a:prstGeom prst="rect">
            <a:avLst/>
          </a:prstGeom>
          <a:solidFill>
            <a:srgbClr val="FFFFFF"/>
          </a:solidFill>
          <a:ln>
            <a:solidFill>
              <a:srgbClr val="000000"/>
            </a:solidFill>
            <a:miter lim="800000"/>
            <a:headEnd/>
            <a:tailEnd/>
          </a:ln>
        </p:spPr>
      </p:sp>
      <p:sp>
        <p:nvSpPr>
          <p:cNvPr id="57346" name="Text Box 2"/>
          <p:cNvSpPr txBox="1">
            <a:spLocks noChangeArrowheads="1"/>
          </p:cNvSpPr>
          <p:nvPr>
            <p:ph type="body" idx="1"/>
          </p:nvPr>
        </p:nvSpPr>
        <p:spPr bwMode="auto">
          <a:xfrm>
            <a:off x="947089" y="4357735"/>
            <a:ext cx="4965421" cy="3839061"/>
          </a:xfrm>
          <a:prstGeom prst="rect">
            <a:avLst/>
          </a:prstGeom>
          <a:noFill/>
          <a:ln>
            <a:round/>
            <a:headEnd/>
            <a:tailEnd/>
          </a:ln>
        </p:spPr>
        <p:txBody>
          <a:bodyPr wrap="none" lIns="83366" tIns="41683" rIns="83366" bIns="41683" anchor="ctr">
            <a:prstTxWarp prst="textNoShape">
              <a:avLst/>
            </a:prstTxWarp>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BF2A27-3C3E-1748-AE04-A0209E1AFF78}" type="slidenum">
              <a:rPr lang="en-GB"/>
              <a:pPr/>
              <a:t>13</a:t>
            </a:fld>
            <a:endParaRPr lang="en-GB"/>
          </a:p>
        </p:txBody>
      </p:sp>
      <p:sp>
        <p:nvSpPr>
          <p:cNvPr id="73729" name="Text Box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73730" name="Text Box 2"/>
          <p:cNvSpPr txBox="1">
            <a:spLocks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Bloom filter allow us to ask whether an </a:t>
            </a:r>
            <a:r>
              <a:rPr lang="en-US" dirty="0" err="1" smtClean="0"/>
              <a:t>SSTable</a:t>
            </a:r>
            <a:r>
              <a:rPr lang="en-US" dirty="0" smtClean="0"/>
              <a:t> contains any data for a specified row/column</a:t>
            </a:r>
            <a:r>
              <a:rPr lang="en-US" baseline="0" dirty="0" smtClean="0"/>
              <a:t> pair.</a:t>
            </a:r>
            <a:endParaRPr lang="en-US" dirty="0"/>
          </a:p>
        </p:txBody>
      </p:sp>
      <p:sp>
        <p:nvSpPr>
          <p:cNvPr id="4" name="Slide Number Placeholder 3"/>
          <p:cNvSpPr>
            <a:spLocks noGrp="1"/>
          </p:cNvSpPr>
          <p:nvPr>
            <p:ph type="sldNum" sz="quarter" idx="10"/>
          </p:nvPr>
        </p:nvSpPr>
        <p:spPr/>
        <p:txBody>
          <a:bodyPr/>
          <a:lstStyle/>
          <a:p>
            <a:fld id="{97B7EC80-F14D-584E-9B92-4DBF50956531}"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0E169-AC3C-3549-9A69-5431B32EBCFA}" type="datetime1">
              <a:rPr lang="en-US" smtClean="0"/>
              <a:t>3/8/11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F11C3-D0C4-8842-8264-3F6D6ED0D70B}" type="datetime1">
              <a:rPr lang="en-US" smtClean="0"/>
              <a:t>3/8/11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5B6FEE-ABDE-FC43-B323-20B43B283386}" type="datetime1">
              <a:rPr lang="en-US" smtClean="0"/>
              <a:t>3/8/11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CF2E9-AFC4-124E-9520-D60BE8F0CAD0}" type="datetime1">
              <a:rPr lang="en-US" smtClean="0"/>
              <a:t>3/8/11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EF36A-EAA5-5B4D-84CE-1B18361205A9}" type="datetime1">
              <a:rPr lang="en-US" smtClean="0"/>
              <a:t>3/8/11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5CEFEF-6813-EA44-BFCB-37891383769C}" type="datetime1">
              <a:rPr lang="en-US" smtClean="0"/>
              <a:t>3/8/11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0249-1D58-E048-BC31-ABDC7CE81A27}" type="datetime1">
              <a:rPr lang="en-US" smtClean="0"/>
              <a:t>3/8/11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127154-9BFC-ED40-B658-C3C524744103}" type="datetime1">
              <a:rPr lang="en-US" smtClean="0"/>
              <a:t>3/8/11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A50D3-92CD-3748-80A0-1C685D5CF7F8}" type="datetime1">
              <a:rPr lang="en-US" smtClean="0"/>
              <a:t>3/8/11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4107E-518F-1D44-86B8-97F128D3071F}" type="datetime1">
              <a:rPr lang="en-US" smtClean="0"/>
              <a:t>3/8/11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02F7D-F4C5-E146-834C-EB952E3181BF}" type="datetime1">
              <a:rPr lang="en-US" smtClean="0"/>
              <a:t>3/8/11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2029A-296A-1B4E-A4A9-F317B36E58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9A8E7-1F80-4D4E-902F-08AA8E5A1F09}" type="datetime1">
              <a:rPr lang="en-US" smtClean="0"/>
              <a:t>3/8/11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2029A-296A-1B4E-A4A9-F317B36E58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4400" y="909638"/>
            <a:ext cx="7623175" cy="2101850"/>
          </a:xfrm>
          <a:ln/>
        </p:spPr>
        <p:txBody>
          <a:bodyPr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err="1"/>
              <a:t>BigTable</a:t>
            </a:r>
            <a:r>
              <a:rPr lang="en-GB" altLang="zh-CN" dirty="0"/>
              <a:t/>
            </a:r>
            <a:br>
              <a:rPr lang="en-GB" altLang="zh-CN" dirty="0"/>
            </a:br>
            <a:r>
              <a:rPr lang="en-GB" altLang="zh-CN" dirty="0"/>
              <a:t>A System for Distributed</a:t>
            </a:r>
            <a:br>
              <a:rPr lang="en-GB" altLang="zh-CN" dirty="0"/>
            </a:br>
            <a:r>
              <a:rPr lang="en-GB" altLang="zh-CN" dirty="0"/>
              <a:t>Structured Storage</a:t>
            </a:r>
          </a:p>
        </p:txBody>
      </p:sp>
      <p:sp>
        <p:nvSpPr>
          <p:cNvPr id="3074" name="Rectangle 2"/>
          <p:cNvSpPr>
            <a:spLocks noGrp="1" noChangeArrowheads="1"/>
          </p:cNvSpPr>
          <p:nvPr>
            <p:ph type="subTitle" idx="1"/>
          </p:nvPr>
        </p:nvSpPr>
        <p:spPr>
          <a:xfrm>
            <a:off x="1295400" y="3276600"/>
            <a:ext cx="6667500" cy="2503892"/>
          </a:xfrm>
          <a:ln/>
        </p:spPr>
        <p:txBody>
          <a:bodyPr wrap="square" lIns="90000" tIns="46800" rIns="90000" bIns="46800">
            <a:spAutoFit/>
          </a:bodyPr>
          <a:lstStyle/>
          <a:p>
            <a:pPr marL="0" lvl="1" indent="0" algn="ct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smtClean="0"/>
              <a:t>Yanen Li</a:t>
            </a:r>
          </a:p>
          <a:p>
            <a:pPr marL="0" lvl="1" indent="0" algn="ct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smtClean="0"/>
              <a:t>Department of Computer Science</a:t>
            </a:r>
          </a:p>
          <a:p>
            <a:pPr marL="0" lvl="1" indent="0" algn="ct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smtClean="0"/>
              <a:t>University of Illinois at Urbana-Champaign</a:t>
            </a:r>
          </a:p>
          <a:p>
            <a:pPr marL="0" lvl="1" indent="0" algn="ctr">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smtClean="0"/>
              <a:t>yanenli2@illinois.edu</a:t>
            </a:r>
          </a:p>
          <a:p>
            <a:pPr marL="0" lvl="1" indent="0" algn="ctr">
              <a:lnSpc>
                <a:spcPct val="75000"/>
              </a:lnSpc>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smtClean="0"/>
              <a:t>03/08/2011</a:t>
            </a:r>
            <a:endParaRPr lang="en-GB" altLang="zh-CN" dirty="0"/>
          </a:p>
        </p:txBody>
      </p:sp>
      <p:sp>
        <p:nvSpPr>
          <p:cNvPr id="4" name="Rectangle 2"/>
          <p:cNvSpPr txBox="1">
            <a:spLocks noChangeArrowheads="1"/>
          </p:cNvSpPr>
          <p:nvPr/>
        </p:nvSpPr>
        <p:spPr>
          <a:xfrm>
            <a:off x="0" y="6300730"/>
            <a:ext cx="6667500" cy="371513"/>
          </a:xfrm>
          <a:prstGeom prst="rect">
            <a:avLst/>
          </a:prstGeom>
          <a:ln/>
        </p:spPr>
        <p:txBody>
          <a:bodyPr vert="horz" wrap="square" lIns="90000" tIns="46800" rIns="90000" bIns="46800" rtlCol="0">
            <a:spAutoFit/>
          </a:bodyPr>
          <a:lstStyle/>
          <a:p>
            <a:pPr marL="0" marR="0" lvl="1" indent="0" defTabSz="457200" rtl="0" eaLnBrk="1" fontAlgn="auto" latinLnBrk="0" hangingPunct="1">
              <a:lnSpc>
                <a:spcPct val="100000"/>
              </a:lnSpc>
              <a:spcBef>
                <a:spcPct val="20000"/>
              </a:spcBef>
              <a:spcAft>
                <a:spcPts val="0"/>
              </a:spcAft>
              <a:buClrTx/>
              <a:buSzPct val="45000"/>
              <a:buFont typeface="StarSymbo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zh-CN" dirty="0">
                <a:solidFill>
                  <a:schemeClr val="tx1">
                    <a:tint val="75000"/>
                  </a:schemeClr>
                </a:solidFill>
              </a:rPr>
              <a:t>c</a:t>
            </a:r>
            <a:r>
              <a:rPr lang="en-GB" altLang="zh-CN" dirty="0" smtClean="0">
                <a:solidFill>
                  <a:schemeClr val="tx1">
                    <a:tint val="75000"/>
                  </a:schemeClr>
                </a:solidFill>
              </a:rPr>
              <a:t>s525 course presentation, partial materials are from the internet</a:t>
            </a:r>
            <a:endParaRPr kumimoji="0" lang="en-GB" altLang="zh-CN"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Table</a:t>
            </a:r>
          </a:p>
        </p:txBody>
      </p:sp>
      <p:sp>
        <p:nvSpPr>
          <p:cNvPr id="26627" name="Rectangle 3"/>
          <p:cNvSpPr>
            <a:spLocks noGrp="1" noChangeArrowheads="1"/>
          </p:cNvSpPr>
          <p:nvPr>
            <p:ph type="body" idx="1"/>
          </p:nvPr>
        </p:nvSpPr>
        <p:spPr>
          <a:xfrm>
            <a:off x="457200" y="1676400"/>
            <a:ext cx="8382000" cy="1219200"/>
          </a:xfrm>
        </p:spPr>
        <p:txBody>
          <a:bodyPr/>
          <a:lstStyle/>
          <a:p>
            <a:pPr>
              <a:lnSpc>
                <a:spcPct val="80000"/>
              </a:lnSpc>
            </a:pPr>
            <a:r>
              <a:rPr lang="en-US" sz="2400" dirty="0"/>
              <a:t>Multiple tablets make up the table</a:t>
            </a:r>
          </a:p>
          <a:p>
            <a:pPr>
              <a:lnSpc>
                <a:spcPct val="80000"/>
              </a:lnSpc>
            </a:pPr>
            <a:r>
              <a:rPr lang="en-US" sz="2400" dirty="0" err="1"/>
              <a:t>SSTables</a:t>
            </a:r>
            <a:r>
              <a:rPr lang="en-US" sz="2400" dirty="0"/>
              <a:t> can be </a:t>
            </a:r>
            <a:r>
              <a:rPr lang="en-US" sz="2400" dirty="0" smtClean="0"/>
              <a:t>shared (pointer)</a:t>
            </a:r>
          </a:p>
          <a:p>
            <a:pPr>
              <a:lnSpc>
                <a:spcPct val="80000"/>
              </a:lnSpc>
            </a:pPr>
            <a:r>
              <a:rPr lang="en-US" sz="2400" dirty="0"/>
              <a:t>Tablets do not overlap, </a:t>
            </a:r>
            <a:r>
              <a:rPr lang="en-US" sz="2400" dirty="0" err="1"/>
              <a:t>SSTables</a:t>
            </a:r>
            <a:r>
              <a:rPr lang="en-US" sz="2400" dirty="0"/>
              <a:t> can overlap</a:t>
            </a:r>
          </a:p>
        </p:txBody>
      </p:sp>
      <p:sp>
        <p:nvSpPr>
          <p:cNvPr id="26628" name="Rectangle 4"/>
          <p:cNvSpPr>
            <a:spLocks noChangeArrowheads="1"/>
          </p:cNvSpPr>
          <p:nvPr/>
        </p:nvSpPr>
        <p:spPr bwMode="auto">
          <a:xfrm>
            <a:off x="9144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29" name="Text Box 5"/>
          <p:cNvSpPr txBox="1">
            <a:spLocks noChangeArrowheads="1"/>
          </p:cNvSpPr>
          <p:nvPr/>
        </p:nvSpPr>
        <p:spPr bwMode="auto">
          <a:xfrm>
            <a:off x="9144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0" name="Rectangle 6"/>
          <p:cNvSpPr>
            <a:spLocks noChangeArrowheads="1"/>
          </p:cNvSpPr>
          <p:nvPr/>
        </p:nvSpPr>
        <p:spPr bwMode="auto">
          <a:xfrm>
            <a:off x="19812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1" name="Text Box 7"/>
          <p:cNvSpPr txBox="1">
            <a:spLocks noChangeArrowheads="1"/>
          </p:cNvSpPr>
          <p:nvPr/>
        </p:nvSpPr>
        <p:spPr bwMode="auto">
          <a:xfrm>
            <a:off x="19812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2" name="Rectangle 8"/>
          <p:cNvSpPr>
            <a:spLocks noChangeArrowheads="1"/>
          </p:cNvSpPr>
          <p:nvPr/>
        </p:nvSpPr>
        <p:spPr bwMode="auto">
          <a:xfrm>
            <a:off x="33528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3" name="Text Box 9"/>
          <p:cNvSpPr txBox="1">
            <a:spLocks noChangeArrowheads="1"/>
          </p:cNvSpPr>
          <p:nvPr/>
        </p:nvSpPr>
        <p:spPr bwMode="auto">
          <a:xfrm>
            <a:off x="33528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4" name="Rectangle 10"/>
          <p:cNvSpPr>
            <a:spLocks noChangeArrowheads="1"/>
          </p:cNvSpPr>
          <p:nvPr/>
        </p:nvSpPr>
        <p:spPr bwMode="auto">
          <a:xfrm>
            <a:off x="44196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5" name="Text Box 11"/>
          <p:cNvSpPr txBox="1">
            <a:spLocks noChangeArrowheads="1"/>
          </p:cNvSpPr>
          <p:nvPr/>
        </p:nvSpPr>
        <p:spPr bwMode="auto">
          <a:xfrm>
            <a:off x="44196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6" name="Rectangle 12"/>
          <p:cNvSpPr>
            <a:spLocks noChangeArrowheads="1"/>
          </p:cNvSpPr>
          <p:nvPr/>
        </p:nvSpPr>
        <p:spPr bwMode="auto">
          <a:xfrm>
            <a:off x="762000" y="3352800"/>
            <a:ext cx="25146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7" name="Text Box 13"/>
          <p:cNvSpPr txBox="1">
            <a:spLocks noChangeArrowheads="1"/>
          </p:cNvSpPr>
          <p:nvPr/>
        </p:nvSpPr>
        <p:spPr bwMode="auto">
          <a:xfrm>
            <a:off x="822325" y="3313113"/>
            <a:ext cx="819150" cy="366712"/>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26638" name="Text Box 14"/>
          <p:cNvSpPr txBox="1">
            <a:spLocks noChangeArrowheads="1"/>
          </p:cNvSpPr>
          <p:nvPr/>
        </p:nvSpPr>
        <p:spPr bwMode="auto">
          <a:xfrm>
            <a:off x="746125" y="3694113"/>
            <a:ext cx="1073150" cy="366712"/>
          </a:xfrm>
          <a:prstGeom prst="rect">
            <a:avLst/>
          </a:prstGeom>
          <a:noFill/>
          <a:ln w="9525">
            <a:noFill/>
            <a:miter lim="800000"/>
            <a:headEnd/>
            <a:tailEnd/>
          </a:ln>
          <a:effectLst/>
        </p:spPr>
        <p:txBody>
          <a:bodyPr wrap="none">
            <a:prstTxWarp prst="textNoShape">
              <a:avLst/>
            </a:prstTxWarp>
            <a:spAutoFit/>
          </a:bodyPr>
          <a:lstStyle/>
          <a:p>
            <a:r>
              <a:rPr lang="en-US"/>
              <a:t>aardvark</a:t>
            </a:r>
          </a:p>
        </p:txBody>
      </p:sp>
      <p:sp>
        <p:nvSpPr>
          <p:cNvPr id="26639" name="Text Box 15"/>
          <p:cNvSpPr txBox="1">
            <a:spLocks noChangeArrowheads="1"/>
          </p:cNvSpPr>
          <p:nvPr/>
        </p:nvSpPr>
        <p:spPr bwMode="auto">
          <a:xfrm>
            <a:off x="2590800" y="3657600"/>
            <a:ext cx="742950" cy="366713"/>
          </a:xfrm>
          <a:prstGeom prst="rect">
            <a:avLst/>
          </a:prstGeom>
          <a:noFill/>
          <a:ln w="9525">
            <a:noFill/>
            <a:miter lim="800000"/>
            <a:headEnd/>
            <a:tailEnd/>
          </a:ln>
          <a:effectLst/>
        </p:spPr>
        <p:txBody>
          <a:bodyPr wrap="none">
            <a:prstTxWarp prst="textNoShape">
              <a:avLst/>
            </a:prstTxWarp>
            <a:spAutoFit/>
          </a:bodyPr>
          <a:lstStyle/>
          <a:p>
            <a:r>
              <a:rPr lang="en-US"/>
              <a:t>apple</a:t>
            </a:r>
          </a:p>
        </p:txBody>
      </p:sp>
      <p:sp>
        <p:nvSpPr>
          <p:cNvPr id="26640" name="Rectangle 16"/>
          <p:cNvSpPr>
            <a:spLocks noChangeArrowheads="1"/>
          </p:cNvSpPr>
          <p:nvPr/>
        </p:nvSpPr>
        <p:spPr bwMode="auto">
          <a:xfrm>
            <a:off x="3657600" y="3352800"/>
            <a:ext cx="25146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41" name="Text Box 17"/>
          <p:cNvSpPr txBox="1">
            <a:spLocks noChangeArrowheads="1"/>
          </p:cNvSpPr>
          <p:nvPr/>
        </p:nvSpPr>
        <p:spPr bwMode="auto">
          <a:xfrm>
            <a:off x="3717925" y="3313113"/>
            <a:ext cx="819150" cy="366712"/>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26642" name="Text Box 18"/>
          <p:cNvSpPr txBox="1">
            <a:spLocks noChangeArrowheads="1"/>
          </p:cNvSpPr>
          <p:nvPr/>
        </p:nvSpPr>
        <p:spPr bwMode="auto">
          <a:xfrm>
            <a:off x="3641725" y="3694113"/>
            <a:ext cx="1504950" cy="366712"/>
          </a:xfrm>
          <a:prstGeom prst="rect">
            <a:avLst/>
          </a:prstGeom>
          <a:noFill/>
          <a:ln w="9525">
            <a:noFill/>
            <a:miter lim="800000"/>
            <a:headEnd/>
            <a:tailEnd/>
          </a:ln>
          <a:effectLst/>
        </p:spPr>
        <p:txBody>
          <a:bodyPr wrap="none">
            <a:prstTxWarp prst="textNoShape">
              <a:avLst/>
            </a:prstTxWarp>
            <a:spAutoFit/>
          </a:bodyPr>
          <a:lstStyle/>
          <a:p>
            <a:r>
              <a:rPr lang="en-US"/>
              <a:t>apple_two_E</a:t>
            </a:r>
          </a:p>
        </p:txBody>
      </p:sp>
      <p:sp>
        <p:nvSpPr>
          <p:cNvPr id="26643" name="Text Box 19"/>
          <p:cNvSpPr txBox="1">
            <a:spLocks noChangeArrowheads="1"/>
          </p:cNvSpPr>
          <p:nvPr/>
        </p:nvSpPr>
        <p:spPr bwMode="auto">
          <a:xfrm>
            <a:off x="5486400" y="3657600"/>
            <a:ext cx="628650" cy="366713"/>
          </a:xfrm>
          <a:prstGeom prst="rect">
            <a:avLst/>
          </a:prstGeom>
          <a:noFill/>
          <a:ln w="9525">
            <a:noFill/>
            <a:miter lim="800000"/>
            <a:headEnd/>
            <a:tailEnd/>
          </a:ln>
          <a:effectLst/>
        </p:spPr>
        <p:txBody>
          <a:bodyPr wrap="none">
            <a:prstTxWarp prst="textNoShape">
              <a:avLst/>
            </a:prstTxWarp>
            <a:spAutoFit/>
          </a:bodyPr>
          <a:lstStyle/>
          <a:p>
            <a:r>
              <a:rPr lang="en-US"/>
              <a:t>boat</a:t>
            </a:r>
          </a:p>
        </p:txBody>
      </p:sp>
      <p:sp>
        <p:nvSpPr>
          <p:cNvPr id="26644" name="Line 20"/>
          <p:cNvSpPr>
            <a:spLocks noChangeShapeType="1"/>
          </p:cNvSpPr>
          <p:nvPr/>
        </p:nvSpPr>
        <p:spPr bwMode="auto">
          <a:xfrm flipH="1">
            <a:off x="1219200" y="4038600"/>
            <a:ext cx="76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5" name="Line 21"/>
          <p:cNvSpPr>
            <a:spLocks noChangeShapeType="1"/>
          </p:cNvSpPr>
          <p:nvPr/>
        </p:nvSpPr>
        <p:spPr bwMode="auto">
          <a:xfrm>
            <a:off x="2057400" y="4038600"/>
            <a:ext cx="3048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6" name="Line 22"/>
          <p:cNvSpPr>
            <a:spLocks noChangeShapeType="1"/>
          </p:cNvSpPr>
          <p:nvPr/>
        </p:nvSpPr>
        <p:spPr bwMode="auto">
          <a:xfrm>
            <a:off x="2514600" y="4038600"/>
            <a:ext cx="11430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7" name="Line 23"/>
          <p:cNvSpPr>
            <a:spLocks noChangeShapeType="1"/>
          </p:cNvSpPr>
          <p:nvPr/>
        </p:nvSpPr>
        <p:spPr bwMode="auto">
          <a:xfrm flipH="1">
            <a:off x="3962400" y="4038600"/>
            <a:ext cx="5334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8" name="Line 24"/>
          <p:cNvSpPr>
            <a:spLocks noChangeShapeType="1"/>
          </p:cNvSpPr>
          <p:nvPr/>
        </p:nvSpPr>
        <p:spPr bwMode="auto">
          <a:xfrm flipH="1">
            <a:off x="4953000" y="4038600"/>
            <a:ext cx="3810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 name="Slide Number Placeholder 25"/>
          <p:cNvSpPr>
            <a:spLocks noGrp="1"/>
          </p:cNvSpPr>
          <p:nvPr>
            <p:ph type="sldNum" sz="quarter" idx="12"/>
          </p:nvPr>
        </p:nvSpPr>
        <p:spPr/>
        <p:txBody>
          <a:bodyPr/>
          <a:lstStyle/>
          <a:p>
            <a:fld id="{1572029A-296A-1B4E-A4A9-F317B36E58FC}" type="slidenum">
              <a:rPr lang="en-US" smtClean="0"/>
              <a:t>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178594" y="0"/>
            <a:ext cx="8736806" cy="1448731"/>
          </a:xfrm>
          <a:ln/>
        </p:spPr>
        <p:txBody>
          <a:bodyPr wrap="square" lIns="90000" tIns="46800" rIns="90000" bIns="46800" anchor="ctr">
            <a:spAutoFit/>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Tablets &amp; </a:t>
            </a:r>
            <a:r>
              <a:rPr lang="en-GB" altLang="zh-CN" dirty="0" smtClean="0"/>
              <a:t>Splitting</a:t>
            </a:r>
            <a:br>
              <a:rPr lang="en-GB" altLang="zh-CN" dirty="0" smtClean="0"/>
            </a:br>
            <a:r>
              <a:rPr lang="en-GB" altLang="zh-CN" sz="3200" dirty="0" smtClean="0"/>
              <a:t>Large tables broken into </a:t>
            </a:r>
            <a:r>
              <a:rPr lang="en-GB" altLang="zh-CN" sz="3200" i="1" dirty="0" smtClean="0">
                <a:solidFill>
                  <a:srgbClr val="FF0000"/>
                </a:solidFill>
              </a:rPr>
              <a:t>tablets</a:t>
            </a:r>
            <a:r>
              <a:rPr lang="en-GB" altLang="zh-CN" sz="3200" dirty="0" smtClean="0"/>
              <a:t> at row boundaries</a:t>
            </a:r>
            <a:r>
              <a:rPr lang="en-GB" altLang="zh-CN" dirty="0" smtClean="0"/>
              <a:t/>
            </a:r>
            <a:br>
              <a:rPr lang="en-GB" altLang="zh-CN" dirty="0" smtClean="0"/>
            </a:br>
            <a:endParaRPr lang="en-GB" altLang="zh-CN" dirty="0"/>
          </a:p>
        </p:txBody>
      </p:sp>
      <p:grpSp>
        <p:nvGrpSpPr>
          <p:cNvPr id="2" name="Group 2"/>
          <p:cNvGrpSpPr>
            <a:grpSpLocks/>
          </p:cNvGrpSpPr>
          <p:nvPr/>
        </p:nvGrpSpPr>
        <p:grpSpPr bwMode="auto">
          <a:xfrm>
            <a:off x="685800" y="1601788"/>
            <a:ext cx="7770813" cy="5027612"/>
            <a:chOff x="432" y="847"/>
            <a:chExt cx="4895" cy="3167"/>
          </a:xfrm>
        </p:grpSpPr>
        <p:sp>
          <p:nvSpPr>
            <p:cNvPr id="17411" name="Rectangle 3"/>
            <p:cNvSpPr>
              <a:spLocks noChangeArrowheads="1"/>
            </p:cNvSpPr>
            <p:nvPr/>
          </p:nvSpPr>
          <p:spPr bwMode="auto">
            <a:xfrm>
              <a:off x="1872" y="1183"/>
              <a:ext cx="3408" cy="912"/>
            </a:xfrm>
            <a:prstGeom prst="rect">
              <a:avLst/>
            </a:prstGeom>
            <a:noFill/>
            <a:ln w="9360">
              <a:solidFill>
                <a:srgbClr val="000000"/>
              </a:solidFill>
              <a:miter lim="800000"/>
              <a:headEnd/>
              <a:tailEnd/>
            </a:ln>
            <a:effectLst/>
          </p:spPr>
          <p:txBody>
            <a:bodyPr wrap="none" anchor="ctr">
              <a:prstTxWarp prst="textNoShape">
                <a:avLst/>
              </a:prstTxWarp>
            </a:bodyPr>
            <a:lstStyle/>
            <a:p>
              <a:endParaRPr lang="en-US"/>
            </a:p>
          </p:txBody>
        </p:sp>
        <p:sp>
          <p:nvSpPr>
            <p:cNvPr id="17412" name="Line 4"/>
            <p:cNvSpPr>
              <a:spLocks noChangeShapeType="1"/>
            </p:cNvSpPr>
            <p:nvPr/>
          </p:nvSpPr>
          <p:spPr bwMode="auto">
            <a:xfrm>
              <a:off x="1872" y="1567"/>
              <a:ext cx="3408" cy="1"/>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13" name="Line 5"/>
            <p:cNvSpPr>
              <a:spLocks noChangeShapeType="1"/>
            </p:cNvSpPr>
            <p:nvPr/>
          </p:nvSpPr>
          <p:spPr bwMode="auto">
            <a:xfrm>
              <a:off x="1872" y="1807"/>
              <a:ext cx="3408" cy="1"/>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14" name="Line 6"/>
            <p:cNvSpPr>
              <a:spLocks noChangeShapeType="1"/>
            </p:cNvSpPr>
            <p:nvPr/>
          </p:nvSpPr>
          <p:spPr bwMode="auto">
            <a:xfrm>
              <a:off x="3024" y="1183"/>
              <a:ext cx="1" cy="912"/>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15" name="Line 7"/>
            <p:cNvSpPr>
              <a:spLocks noChangeShapeType="1"/>
            </p:cNvSpPr>
            <p:nvPr/>
          </p:nvSpPr>
          <p:spPr bwMode="auto">
            <a:xfrm>
              <a:off x="4368" y="1183"/>
              <a:ext cx="1" cy="912"/>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16" name="Rectangle 8"/>
            <p:cNvSpPr>
              <a:spLocks noChangeArrowheads="1"/>
            </p:cNvSpPr>
            <p:nvPr/>
          </p:nvSpPr>
          <p:spPr bwMode="auto">
            <a:xfrm>
              <a:off x="3696" y="1567"/>
              <a:ext cx="672" cy="240"/>
            </a:xfrm>
            <a:prstGeom prst="rect">
              <a:avLst/>
            </a:prstGeom>
            <a:solidFill>
              <a:srgbClr val="CCCCFF"/>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1400">
                  <a:solidFill>
                    <a:srgbClr val="000000"/>
                  </a:solidFill>
                  <a:latin typeface="Times New Roman" charset="0"/>
                </a:rPr>
                <a:t>“</a:t>
              </a:r>
              <a:r>
                <a:rPr lang="en-GB" altLang="zh-CN" sz="1400">
                  <a:solidFill>
                    <a:srgbClr val="000000"/>
                  </a:solidFill>
                  <a:latin typeface="Times New Roman" charset="0"/>
                </a:rPr>
                <a:t>&lt;html&gt;…”</a:t>
              </a:r>
            </a:p>
          </p:txBody>
        </p:sp>
        <p:sp>
          <p:nvSpPr>
            <p:cNvPr id="17417" name="Line 9"/>
            <p:cNvSpPr>
              <a:spLocks noChangeShapeType="1"/>
            </p:cNvSpPr>
            <p:nvPr/>
          </p:nvSpPr>
          <p:spPr bwMode="auto">
            <a:xfrm>
              <a:off x="1776" y="1663"/>
              <a:ext cx="288" cy="1"/>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17418" name="Text Box 10"/>
            <p:cNvSpPr txBox="1">
              <a:spLocks noChangeArrowheads="1"/>
            </p:cNvSpPr>
            <p:nvPr/>
          </p:nvSpPr>
          <p:spPr bwMode="auto">
            <a:xfrm>
              <a:off x="480" y="1279"/>
              <a:ext cx="553"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aaa.com</a:t>
              </a:r>
            </a:p>
          </p:txBody>
        </p:sp>
        <p:sp>
          <p:nvSpPr>
            <p:cNvPr id="17419" name="Text Box 11"/>
            <p:cNvSpPr txBox="1">
              <a:spLocks noChangeArrowheads="1"/>
            </p:cNvSpPr>
            <p:nvPr/>
          </p:nvSpPr>
          <p:spPr bwMode="auto">
            <a:xfrm>
              <a:off x="672" y="2143"/>
              <a:ext cx="61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a:solidFill>
                    <a:srgbClr val="FF0906"/>
                  </a:solidFill>
                  <a:latin typeface="Times New Roman" charset="0"/>
                </a:rPr>
                <a:t>TABLETS</a:t>
              </a:r>
            </a:p>
          </p:txBody>
        </p:sp>
        <p:sp>
          <p:nvSpPr>
            <p:cNvPr id="17420" name="Line 12"/>
            <p:cNvSpPr>
              <a:spLocks noChangeShapeType="1"/>
            </p:cNvSpPr>
            <p:nvPr/>
          </p:nvSpPr>
          <p:spPr bwMode="auto">
            <a:xfrm>
              <a:off x="4048" y="1039"/>
              <a:ext cx="1" cy="144"/>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17421" name="Text Box 13"/>
            <p:cNvSpPr txBox="1">
              <a:spLocks noChangeArrowheads="1"/>
            </p:cNvSpPr>
            <p:nvPr/>
          </p:nvSpPr>
          <p:spPr bwMode="auto">
            <a:xfrm>
              <a:off x="3712" y="847"/>
              <a:ext cx="866"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1600">
                  <a:solidFill>
                    <a:srgbClr val="000000"/>
                  </a:solidFill>
                  <a:latin typeface="Times New Roman" charset="0"/>
                </a:rPr>
                <a:t>“</a:t>
              </a:r>
              <a:r>
                <a:rPr lang="en-GB" altLang="zh-CN" sz="1600">
                  <a:solidFill>
                    <a:srgbClr val="000000"/>
                  </a:solidFill>
                  <a:latin typeface="Times New Roman" charset="0"/>
                </a:rPr>
                <a:t>contents”</a:t>
              </a:r>
            </a:p>
          </p:txBody>
        </p:sp>
        <p:sp>
          <p:nvSpPr>
            <p:cNvPr id="17422" name="Line 14"/>
            <p:cNvSpPr>
              <a:spLocks noChangeShapeType="1"/>
            </p:cNvSpPr>
            <p:nvPr/>
          </p:nvSpPr>
          <p:spPr bwMode="auto">
            <a:xfrm>
              <a:off x="3696" y="1183"/>
              <a:ext cx="1" cy="912"/>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23" name="Line 15"/>
            <p:cNvSpPr>
              <a:spLocks noChangeShapeType="1"/>
            </p:cNvSpPr>
            <p:nvPr/>
          </p:nvSpPr>
          <p:spPr bwMode="auto">
            <a:xfrm>
              <a:off x="2592" y="1183"/>
              <a:ext cx="1" cy="912"/>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24" name="Rectangle 16"/>
            <p:cNvSpPr>
              <a:spLocks noChangeArrowheads="1"/>
            </p:cNvSpPr>
            <p:nvPr/>
          </p:nvSpPr>
          <p:spPr bwMode="auto">
            <a:xfrm>
              <a:off x="2592" y="1567"/>
              <a:ext cx="432" cy="240"/>
            </a:xfrm>
            <a:prstGeom prst="rect">
              <a:avLst/>
            </a:prstGeom>
            <a:solidFill>
              <a:srgbClr val="CCCCFF"/>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400">
                  <a:solidFill>
                    <a:srgbClr val="000000"/>
                  </a:solidFill>
                  <a:latin typeface="Times New Roman" charset="0"/>
                </a:rPr>
                <a:t>EN</a:t>
              </a:r>
            </a:p>
          </p:txBody>
        </p:sp>
        <p:sp>
          <p:nvSpPr>
            <p:cNvPr id="17425" name="Text Box 17"/>
            <p:cNvSpPr txBox="1">
              <a:spLocks noChangeArrowheads="1"/>
            </p:cNvSpPr>
            <p:nvPr/>
          </p:nvSpPr>
          <p:spPr bwMode="auto">
            <a:xfrm>
              <a:off x="480" y="1519"/>
              <a:ext cx="554"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cnn.com</a:t>
              </a:r>
            </a:p>
          </p:txBody>
        </p:sp>
        <p:sp>
          <p:nvSpPr>
            <p:cNvPr id="17426" name="Text Box 18"/>
            <p:cNvSpPr txBox="1">
              <a:spLocks noChangeArrowheads="1"/>
            </p:cNvSpPr>
            <p:nvPr/>
          </p:nvSpPr>
          <p:spPr bwMode="auto">
            <a:xfrm>
              <a:off x="432" y="1903"/>
              <a:ext cx="1306"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cnn.com/sports.html</a:t>
              </a:r>
            </a:p>
          </p:txBody>
        </p:sp>
        <p:sp>
          <p:nvSpPr>
            <p:cNvPr id="17427" name="Line 19"/>
            <p:cNvSpPr>
              <a:spLocks noChangeShapeType="1"/>
            </p:cNvSpPr>
            <p:nvPr/>
          </p:nvSpPr>
          <p:spPr bwMode="auto">
            <a:xfrm>
              <a:off x="2832" y="1039"/>
              <a:ext cx="1" cy="144"/>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17428" name="Text Box 20"/>
            <p:cNvSpPr txBox="1">
              <a:spLocks noChangeArrowheads="1"/>
            </p:cNvSpPr>
            <p:nvPr/>
          </p:nvSpPr>
          <p:spPr bwMode="auto">
            <a:xfrm>
              <a:off x="2496" y="847"/>
              <a:ext cx="864"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1600">
                  <a:solidFill>
                    <a:srgbClr val="000000"/>
                  </a:solidFill>
                  <a:latin typeface="Times New Roman" charset="0"/>
                </a:rPr>
                <a:t>“</a:t>
              </a:r>
              <a:r>
                <a:rPr lang="en-GB" altLang="zh-CN" sz="1600">
                  <a:solidFill>
                    <a:srgbClr val="000000"/>
                  </a:solidFill>
                  <a:latin typeface="Times New Roman" charset="0"/>
                </a:rPr>
                <a:t>language”</a:t>
              </a:r>
            </a:p>
          </p:txBody>
        </p:sp>
        <p:sp>
          <p:nvSpPr>
            <p:cNvPr id="17429" name="Rectangle 21"/>
            <p:cNvSpPr>
              <a:spLocks noChangeArrowheads="1"/>
            </p:cNvSpPr>
            <p:nvPr/>
          </p:nvSpPr>
          <p:spPr bwMode="auto">
            <a:xfrm>
              <a:off x="1872" y="2479"/>
              <a:ext cx="3408" cy="1488"/>
            </a:xfrm>
            <a:prstGeom prst="rect">
              <a:avLst/>
            </a:prstGeom>
            <a:noFill/>
            <a:ln w="9360">
              <a:solidFill>
                <a:srgbClr val="000000"/>
              </a:solidFill>
              <a:miter lim="800000"/>
              <a:headEnd/>
              <a:tailEnd/>
            </a:ln>
            <a:effectLst/>
          </p:spPr>
          <p:txBody>
            <a:bodyPr wrap="none" anchor="ctr">
              <a:prstTxWarp prst="textNoShape">
                <a:avLst/>
              </a:prstTxWarp>
            </a:bodyPr>
            <a:lstStyle/>
            <a:p>
              <a:endParaRPr lang="en-US"/>
            </a:p>
          </p:txBody>
        </p:sp>
        <p:sp>
          <p:nvSpPr>
            <p:cNvPr id="17430" name="Line 22"/>
            <p:cNvSpPr>
              <a:spLocks noChangeShapeType="1"/>
            </p:cNvSpPr>
            <p:nvPr/>
          </p:nvSpPr>
          <p:spPr bwMode="auto">
            <a:xfrm>
              <a:off x="3024" y="2479"/>
              <a:ext cx="1" cy="1488"/>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31" name="Line 23"/>
            <p:cNvSpPr>
              <a:spLocks noChangeShapeType="1"/>
            </p:cNvSpPr>
            <p:nvPr/>
          </p:nvSpPr>
          <p:spPr bwMode="auto">
            <a:xfrm>
              <a:off x="4368" y="2479"/>
              <a:ext cx="1" cy="1488"/>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32" name="Line 24"/>
            <p:cNvSpPr>
              <a:spLocks noChangeShapeType="1"/>
            </p:cNvSpPr>
            <p:nvPr/>
          </p:nvSpPr>
          <p:spPr bwMode="auto">
            <a:xfrm>
              <a:off x="3696" y="2479"/>
              <a:ext cx="1" cy="1488"/>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33" name="Line 25"/>
            <p:cNvSpPr>
              <a:spLocks noChangeShapeType="1"/>
            </p:cNvSpPr>
            <p:nvPr/>
          </p:nvSpPr>
          <p:spPr bwMode="auto">
            <a:xfrm>
              <a:off x="2592" y="2479"/>
              <a:ext cx="1" cy="1488"/>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17434" name="Text Box 26"/>
            <p:cNvSpPr txBox="1">
              <a:spLocks noChangeArrowheads="1"/>
            </p:cNvSpPr>
            <p:nvPr/>
          </p:nvSpPr>
          <p:spPr bwMode="auto">
            <a:xfrm>
              <a:off x="432" y="2527"/>
              <a:ext cx="802"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Website.com</a:t>
              </a:r>
            </a:p>
          </p:txBody>
        </p:sp>
        <p:sp>
          <p:nvSpPr>
            <p:cNvPr id="17435" name="Text Box 27"/>
            <p:cNvSpPr txBox="1">
              <a:spLocks noChangeArrowheads="1"/>
            </p:cNvSpPr>
            <p:nvPr/>
          </p:nvSpPr>
          <p:spPr bwMode="auto">
            <a:xfrm>
              <a:off x="432" y="3727"/>
              <a:ext cx="1307"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Zuppa.com/menu.html</a:t>
              </a:r>
            </a:p>
          </p:txBody>
        </p:sp>
        <p:sp>
          <p:nvSpPr>
            <p:cNvPr id="17436" name="Text Box 28"/>
            <p:cNvSpPr txBox="1">
              <a:spLocks noChangeArrowheads="1"/>
            </p:cNvSpPr>
            <p:nvPr/>
          </p:nvSpPr>
          <p:spPr bwMode="auto">
            <a:xfrm>
              <a:off x="2160" y="2191"/>
              <a:ext cx="240"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a:t>
              </a:r>
            </a:p>
          </p:txBody>
        </p:sp>
        <p:sp>
          <p:nvSpPr>
            <p:cNvPr id="17437" name="Text Box 29"/>
            <p:cNvSpPr txBox="1">
              <a:spLocks noChangeArrowheads="1"/>
            </p:cNvSpPr>
            <p:nvPr/>
          </p:nvSpPr>
          <p:spPr bwMode="auto">
            <a:xfrm>
              <a:off x="528" y="3055"/>
              <a:ext cx="240"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a:t>
              </a:r>
            </a:p>
          </p:txBody>
        </p:sp>
        <p:sp>
          <p:nvSpPr>
            <p:cNvPr id="17438" name="Rectangle 30"/>
            <p:cNvSpPr>
              <a:spLocks noChangeArrowheads="1"/>
            </p:cNvSpPr>
            <p:nvPr/>
          </p:nvSpPr>
          <p:spPr bwMode="auto">
            <a:xfrm>
              <a:off x="1824" y="1135"/>
              <a:ext cx="3504" cy="1008"/>
            </a:xfrm>
            <a:prstGeom prst="rect">
              <a:avLst/>
            </a:prstGeom>
            <a:noFill/>
            <a:ln w="28440">
              <a:solidFill>
                <a:srgbClr val="FF0000"/>
              </a:solidFill>
              <a:miter lim="800000"/>
              <a:headEnd/>
              <a:tailEnd/>
            </a:ln>
            <a:effectLst/>
          </p:spPr>
          <p:txBody>
            <a:bodyPr wrap="none" anchor="ctr">
              <a:prstTxWarp prst="textNoShape">
                <a:avLst/>
              </a:prstTxWarp>
            </a:bodyPr>
            <a:lstStyle/>
            <a:p>
              <a:endParaRPr lang="en-US"/>
            </a:p>
          </p:txBody>
        </p:sp>
        <p:sp>
          <p:nvSpPr>
            <p:cNvPr id="17439" name="Rectangle 31"/>
            <p:cNvSpPr>
              <a:spLocks noChangeArrowheads="1"/>
            </p:cNvSpPr>
            <p:nvPr/>
          </p:nvSpPr>
          <p:spPr bwMode="auto">
            <a:xfrm>
              <a:off x="1824" y="2431"/>
              <a:ext cx="3504" cy="1584"/>
            </a:xfrm>
            <a:prstGeom prst="rect">
              <a:avLst/>
            </a:prstGeom>
            <a:noFill/>
            <a:ln w="28440">
              <a:solidFill>
                <a:srgbClr val="FF0000"/>
              </a:solidFill>
              <a:miter lim="800000"/>
              <a:headEnd/>
              <a:tailEnd/>
            </a:ln>
            <a:effectLst/>
          </p:spPr>
          <p:txBody>
            <a:bodyPr wrap="none" anchor="ctr">
              <a:prstTxWarp prst="textNoShape">
                <a:avLst/>
              </a:prstTxWarp>
            </a:bodyPr>
            <a:lstStyle/>
            <a:p>
              <a:endParaRPr lang="en-US"/>
            </a:p>
          </p:txBody>
        </p:sp>
      </p:grpSp>
      <p:grpSp>
        <p:nvGrpSpPr>
          <p:cNvPr id="33" name="Group 2"/>
          <p:cNvGrpSpPr>
            <a:grpSpLocks/>
          </p:cNvGrpSpPr>
          <p:nvPr/>
        </p:nvGrpSpPr>
        <p:grpSpPr bwMode="auto">
          <a:xfrm>
            <a:off x="687387" y="1524000"/>
            <a:ext cx="7770813" cy="5103813"/>
            <a:chOff x="432" y="824"/>
            <a:chExt cx="4895" cy="3215"/>
          </a:xfrm>
        </p:grpSpPr>
        <p:sp>
          <p:nvSpPr>
            <p:cNvPr id="34" name="Rectangle 3"/>
            <p:cNvSpPr>
              <a:spLocks noChangeArrowheads="1"/>
            </p:cNvSpPr>
            <p:nvPr/>
          </p:nvSpPr>
          <p:spPr bwMode="auto">
            <a:xfrm>
              <a:off x="1872" y="1160"/>
              <a:ext cx="3408" cy="912"/>
            </a:xfrm>
            <a:prstGeom prst="rect">
              <a:avLst/>
            </a:prstGeom>
            <a:noFill/>
            <a:ln w="9360">
              <a:solidFill>
                <a:srgbClr val="000000"/>
              </a:solidFill>
              <a:miter lim="800000"/>
              <a:headEnd/>
              <a:tailEnd/>
            </a:ln>
            <a:effectLst/>
          </p:spPr>
          <p:txBody>
            <a:bodyPr wrap="none" anchor="ctr">
              <a:prstTxWarp prst="textNoShape">
                <a:avLst/>
              </a:prstTxWarp>
            </a:bodyPr>
            <a:lstStyle/>
            <a:p>
              <a:endParaRPr lang="en-US"/>
            </a:p>
          </p:txBody>
        </p:sp>
        <p:sp>
          <p:nvSpPr>
            <p:cNvPr id="35" name="Line 4"/>
            <p:cNvSpPr>
              <a:spLocks noChangeShapeType="1"/>
            </p:cNvSpPr>
            <p:nvPr/>
          </p:nvSpPr>
          <p:spPr bwMode="auto">
            <a:xfrm>
              <a:off x="1872" y="1544"/>
              <a:ext cx="3408" cy="1"/>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36" name="Line 5"/>
            <p:cNvSpPr>
              <a:spLocks noChangeShapeType="1"/>
            </p:cNvSpPr>
            <p:nvPr/>
          </p:nvSpPr>
          <p:spPr bwMode="auto">
            <a:xfrm>
              <a:off x="1872" y="1784"/>
              <a:ext cx="3408" cy="1"/>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37" name="Line 6"/>
            <p:cNvSpPr>
              <a:spLocks noChangeShapeType="1"/>
            </p:cNvSpPr>
            <p:nvPr/>
          </p:nvSpPr>
          <p:spPr bwMode="auto">
            <a:xfrm>
              <a:off x="3024" y="1160"/>
              <a:ext cx="1" cy="912"/>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38" name="Line 7"/>
            <p:cNvSpPr>
              <a:spLocks noChangeShapeType="1"/>
            </p:cNvSpPr>
            <p:nvPr/>
          </p:nvSpPr>
          <p:spPr bwMode="auto">
            <a:xfrm>
              <a:off x="4368" y="1160"/>
              <a:ext cx="1" cy="912"/>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39" name="Rectangle 8"/>
            <p:cNvSpPr>
              <a:spLocks noChangeArrowheads="1"/>
            </p:cNvSpPr>
            <p:nvPr/>
          </p:nvSpPr>
          <p:spPr bwMode="auto">
            <a:xfrm>
              <a:off x="3696" y="1544"/>
              <a:ext cx="672" cy="240"/>
            </a:xfrm>
            <a:prstGeom prst="rect">
              <a:avLst/>
            </a:prstGeom>
            <a:solidFill>
              <a:srgbClr val="CCCCFF"/>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1400">
                  <a:solidFill>
                    <a:srgbClr val="000000"/>
                  </a:solidFill>
                  <a:latin typeface="Times New Roman" charset="0"/>
                </a:rPr>
                <a:t>“</a:t>
              </a:r>
              <a:r>
                <a:rPr lang="en-GB" altLang="zh-CN" sz="1400">
                  <a:solidFill>
                    <a:srgbClr val="000000"/>
                  </a:solidFill>
                  <a:latin typeface="Times New Roman" charset="0"/>
                </a:rPr>
                <a:t>&lt;html&gt;…”</a:t>
              </a:r>
            </a:p>
          </p:txBody>
        </p:sp>
        <p:sp>
          <p:nvSpPr>
            <p:cNvPr id="40" name="Line 9"/>
            <p:cNvSpPr>
              <a:spLocks noChangeShapeType="1"/>
            </p:cNvSpPr>
            <p:nvPr/>
          </p:nvSpPr>
          <p:spPr bwMode="auto">
            <a:xfrm>
              <a:off x="1776" y="1640"/>
              <a:ext cx="288" cy="1"/>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41" name="Text Box 10"/>
            <p:cNvSpPr txBox="1">
              <a:spLocks noChangeArrowheads="1"/>
            </p:cNvSpPr>
            <p:nvPr/>
          </p:nvSpPr>
          <p:spPr bwMode="auto">
            <a:xfrm>
              <a:off x="480" y="1256"/>
              <a:ext cx="553"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aaa.com</a:t>
              </a:r>
            </a:p>
          </p:txBody>
        </p:sp>
        <p:sp>
          <p:nvSpPr>
            <p:cNvPr id="42" name="Text Box 11"/>
            <p:cNvSpPr txBox="1">
              <a:spLocks noChangeArrowheads="1"/>
            </p:cNvSpPr>
            <p:nvPr/>
          </p:nvSpPr>
          <p:spPr bwMode="auto">
            <a:xfrm>
              <a:off x="672" y="2120"/>
              <a:ext cx="617" cy="232"/>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a:solidFill>
                    <a:srgbClr val="FF0906"/>
                  </a:solidFill>
                  <a:latin typeface="Times New Roman" charset="0"/>
                </a:rPr>
                <a:t>TABLETS</a:t>
              </a:r>
            </a:p>
          </p:txBody>
        </p:sp>
        <p:sp>
          <p:nvSpPr>
            <p:cNvPr id="43" name="Line 12"/>
            <p:cNvSpPr>
              <a:spLocks noChangeShapeType="1"/>
            </p:cNvSpPr>
            <p:nvPr/>
          </p:nvSpPr>
          <p:spPr bwMode="auto">
            <a:xfrm>
              <a:off x="4048" y="1016"/>
              <a:ext cx="1" cy="144"/>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44" name="Text Box 13"/>
            <p:cNvSpPr txBox="1">
              <a:spLocks noChangeArrowheads="1"/>
            </p:cNvSpPr>
            <p:nvPr/>
          </p:nvSpPr>
          <p:spPr bwMode="auto">
            <a:xfrm>
              <a:off x="3712" y="824"/>
              <a:ext cx="866"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1600">
                  <a:solidFill>
                    <a:srgbClr val="000000"/>
                  </a:solidFill>
                  <a:latin typeface="Times New Roman" charset="0"/>
                </a:rPr>
                <a:t>“</a:t>
              </a:r>
              <a:r>
                <a:rPr lang="en-GB" altLang="zh-CN" sz="1600">
                  <a:solidFill>
                    <a:srgbClr val="000000"/>
                  </a:solidFill>
                  <a:latin typeface="Times New Roman" charset="0"/>
                </a:rPr>
                <a:t>contents”</a:t>
              </a:r>
            </a:p>
          </p:txBody>
        </p:sp>
        <p:sp>
          <p:nvSpPr>
            <p:cNvPr id="45" name="Line 14"/>
            <p:cNvSpPr>
              <a:spLocks noChangeShapeType="1"/>
            </p:cNvSpPr>
            <p:nvPr/>
          </p:nvSpPr>
          <p:spPr bwMode="auto">
            <a:xfrm>
              <a:off x="3696" y="1160"/>
              <a:ext cx="1" cy="912"/>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46" name="Line 15"/>
            <p:cNvSpPr>
              <a:spLocks noChangeShapeType="1"/>
            </p:cNvSpPr>
            <p:nvPr/>
          </p:nvSpPr>
          <p:spPr bwMode="auto">
            <a:xfrm>
              <a:off x="2592" y="1160"/>
              <a:ext cx="1" cy="912"/>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47" name="Rectangle 16"/>
            <p:cNvSpPr>
              <a:spLocks noChangeArrowheads="1"/>
            </p:cNvSpPr>
            <p:nvPr/>
          </p:nvSpPr>
          <p:spPr bwMode="auto">
            <a:xfrm>
              <a:off x="2592" y="1544"/>
              <a:ext cx="432" cy="240"/>
            </a:xfrm>
            <a:prstGeom prst="rect">
              <a:avLst/>
            </a:prstGeom>
            <a:solidFill>
              <a:srgbClr val="CCCCFF"/>
            </a:solidFill>
            <a:ln w="936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400">
                  <a:solidFill>
                    <a:srgbClr val="000000"/>
                  </a:solidFill>
                  <a:latin typeface="Times New Roman" charset="0"/>
                </a:rPr>
                <a:t>EN</a:t>
              </a:r>
            </a:p>
          </p:txBody>
        </p:sp>
        <p:sp>
          <p:nvSpPr>
            <p:cNvPr id="48" name="Text Box 17"/>
            <p:cNvSpPr txBox="1">
              <a:spLocks noChangeArrowheads="1"/>
            </p:cNvSpPr>
            <p:nvPr/>
          </p:nvSpPr>
          <p:spPr bwMode="auto">
            <a:xfrm>
              <a:off x="480" y="1496"/>
              <a:ext cx="554"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cnn.com</a:t>
              </a:r>
            </a:p>
          </p:txBody>
        </p:sp>
        <p:sp>
          <p:nvSpPr>
            <p:cNvPr id="49" name="Text Box 18"/>
            <p:cNvSpPr txBox="1">
              <a:spLocks noChangeArrowheads="1"/>
            </p:cNvSpPr>
            <p:nvPr/>
          </p:nvSpPr>
          <p:spPr bwMode="auto">
            <a:xfrm>
              <a:off x="432" y="1880"/>
              <a:ext cx="1306"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cnn.com/sports.html</a:t>
              </a:r>
            </a:p>
          </p:txBody>
        </p:sp>
        <p:sp>
          <p:nvSpPr>
            <p:cNvPr id="50" name="Line 19"/>
            <p:cNvSpPr>
              <a:spLocks noChangeShapeType="1"/>
            </p:cNvSpPr>
            <p:nvPr/>
          </p:nvSpPr>
          <p:spPr bwMode="auto">
            <a:xfrm>
              <a:off x="2832" y="1016"/>
              <a:ext cx="1" cy="144"/>
            </a:xfrm>
            <a:prstGeom prst="line">
              <a:avLst/>
            </a:prstGeom>
            <a:noFill/>
            <a:ln w="9360">
              <a:solidFill>
                <a:srgbClr val="000000"/>
              </a:solidFill>
              <a:miter lim="800000"/>
              <a:headEnd/>
              <a:tailEnd type="triangle" w="med" len="med"/>
            </a:ln>
            <a:effectLst/>
          </p:spPr>
          <p:txBody>
            <a:bodyPr>
              <a:prstTxWarp prst="textNoShape">
                <a:avLst/>
              </a:prstTxWarp>
            </a:bodyPr>
            <a:lstStyle/>
            <a:p>
              <a:endParaRPr lang="en-US"/>
            </a:p>
          </p:txBody>
        </p:sp>
        <p:sp>
          <p:nvSpPr>
            <p:cNvPr id="51" name="Text Box 20"/>
            <p:cNvSpPr txBox="1">
              <a:spLocks noChangeArrowheads="1"/>
            </p:cNvSpPr>
            <p:nvPr/>
          </p:nvSpPr>
          <p:spPr bwMode="auto">
            <a:xfrm>
              <a:off x="2496" y="824"/>
              <a:ext cx="864"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GB" sz="1600">
                  <a:solidFill>
                    <a:srgbClr val="000000"/>
                  </a:solidFill>
                  <a:latin typeface="Times New Roman" charset="0"/>
                </a:rPr>
                <a:t>“</a:t>
              </a:r>
              <a:r>
                <a:rPr lang="en-GB" altLang="zh-CN" sz="1600">
                  <a:solidFill>
                    <a:srgbClr val="000000"/>
                  </a:solidFill>
                  <a:latin typeface="Times New Roman" charset="0"/>
                </a:rPr>
                <a:t>language”</a:t>
              </a:r>
            </a:p>
          </p:txBody>
        </p:sp>
        <p:sp>
          <p:nvSpPr>
            <p:cNvPr id="52" name="Rectangle 21"/>
            <p:cNvSpPr>
              <a:spLocks noChangeArrowheads="1"/>
            </p:cNvSpPr>
            <p:nvPr/>
          </p:nvSpPr>
          <p:spPr bwMode="auto">
            <a:xfrm>
              <a:off x="1872" y="2456"/>
              <a:ext cx="3408" cy="676"/>
            </a:xfrm>
            <a:prstGeom prst="rect">
              <a:avLst/>
            </a:prstGeom>
            <a:noFill/>
            <a:ln w="9360">
              <a:solidFill>
                <a:srgbClr val="000000"/>
              </a:solidFill>
              <a:miter lim="800000"/>
              <a:headEnd/>
              <a:tailEnd/>
            </a:ln>
            <a:effectLst/>
          </p:spPr>
          <p:txBody>
            <a:bodyPr wrap="none" anchor="ctr">
              <a:prstTxWarp prst="textNoShape">
                <a:avLst/>
              </a:prstTxWarp>
            </a:bodyPr>
            <a:lstStyle/>
            <a:p>
              <a:endParaRPr lang="en-US"/>
            </a:p>
          </p:txBody>
        </p:sp>
        <p:sp>
          <p:nvSpPr>
            <p:cNvPr id="53" name="Line 22"/>
            <p:cNvSpPr>
              <a:spLocks noChangeShapeType="1"/>
            </p:cNvSpPr>
            <p:nvPr/>
          </p:nvSpPr>
          <p:spPr bwMode="auto">
            <a:xfrm>
              <a:off x="3024" y="2456"/>
              <a:ext cx="1" cy="676"/>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54" name="Line 23"/>
            <p:cNvSpPr>
              <a:spLocks noChangeShapeType="1"/>
            </p:cNvSpPr>
            <p:nvPr/>
          </p:nvSpPr>
          <p:spPr bwMode="auto">
            <a:xfrm>
              <a:off x="4368" y="2456"/>
              <a:ext cx="1" cy="676"/>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55" name="Line 24"/>
            <p:cNvSpPr>
              <a:spLocks noChangeShapeType="1"/>
            </p:cNvSpPr>
            <p:nvPr/>
          </p:nvSpPr>
          <p:spPr bwMode="auto">
            <a:xfrm>
              <a:off x="3696" y="2456"/>
              <a:ext cx="1" cy="676"/>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56" name="Line 25"/>
            <p:cNvSpPr>
              <a:spLocks noChangeShapeType="1"/>
            </p:cNvSpPr>
            <p:nvPr/>
          </p:nvSpPr>
          <p:spPr bwMode="auto">
            <a:xfrm>
              <a:off x="2592" y="2456"/>
              <a:ext cx="1" cy="676"/>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57" name="Text Box 26"/>
            <p:cNvSpPr txBox="1">
              <a:spLocks noChangeArrowheads="1"/>
            </p:cNvSpPr>
            <p:nvPr/>
          </p:nvSpPr>
          <p:spPr bwMode="auto">
            <a:xfrm>
              <a:off x="432" y="2504"/>
              <a:ext cx="802"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Website.com</a:t>
              </a:r>
            </a:p>
          </p:txBody>
        </p:sp>
        <p:sp>
          <p:nvSpPr>
            <p:cNvPr id="58" name="Text Box 27"/>
            <p:cNvSpPr txBox="1">
              <a:spLocks noChangeArrowheads="1"/>
            </p:cNvSpPr>
            <p:nvPr/>
          </p:nvSpPr>
          <p:spPr bwMode="auto">
            <a:xfrm>
              <a:off x="432" y="3704"/>
              <a:ext cx="1307"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Zuppa.com/menu.html</a:t>
              </a:r>
            </a:p>
          </p:txBody>
        </p:sp>
        <p:sp>
          <p:nvSpPr>
            <p:cNvPr id="59" name="Text Box 28"/>
            <p:cNvSpPr txBox="1">
              <a:spLocks noChangeArrowheads="1"/>
            </p:cNvSpPr>
            <p:nvPr/>
          </p:nvSpPr>
          <p:spPr bwMode="auto">
            <a:xfrm>
              <a:off x="2160" y="2168"/>
              <a:ext cx="240"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a:t>
              </a:r>
            </a:p>
          </p:txBody>
        </p:sp>
        <p:sp>
          <p:nvSpPr>
            <p:cNvPr id="60" name="Rectangle 29"/>
            <p:cNvSpPr>
              <a:spLocks noChangeArrowheads="1"/>
            </p:cNvSpPr>
            <p:nvPr/>
          </p:nvSpPr>
          <p:spPr bwMode="auto">
            <a:xfrm>
              <a:off x="1824" y="1112"/>
              <a:ext cx="3504" cy="1008"/>
            </a:xfrm>
            <a:prstGeom prst="rect">
              <a:avLst/>
            </a:prstGeom>
            <a:noFill/>
            <a:ln w="28440">
              <a:solidFill>
                <a:srgbClr val="FF0000"/>
              </a:solidFill>
              <a:miter lim="800000"/>
              <a:headEnd/>
              <a:tailEnd/>
            </a:ln>
            <a:effectLst/>
          </p:spPr>
          <p:txBody>
            <a:bodyPr wrap="none" anchor="ctr">
              <a:prstTxWarp prst="textNoShape">
                <a:avLst/>
              </a:prstTxWarp>
            </a:bodyPr>
            <a:lstStyle/>
            <a:p>
              <a:endParaRPr lang="en-US"/>
            </a:p>
          </p:txBody>
        </p:sp>
        <p:sp>
          <p:nvSpPr>
            <p:cNvPr id="61" name="Rectangle 30"/>
            <p:cNvSpPr>
              <a:spLocks noChangeArrowheads="1"/>
            </p:cNvSpPr>
            <p:nvPr/>
          </p:nvSpPr>
          <p:spPr bwMode="auto">
            <a:xfrm>
              <a:off x="1824" y="2408"/>
              <a:ext cx="3504" cy="768"/>
            </a:xfrm>
            <a:prstGeom prst="rect">
              <a:avLst/>
            </a:prstGeom>
            <a:noFill/>
            <a:ln w="28440">
              <a:solidFill>
                <a:srgbClr val="FF0000"/>
              </a:solidFill>
              <a:miter lim="800000"/>
              <a:headEnd/>
              <a:tailEnd/>
            </a:ln>
            <a:effectLst/>
          </p:spPr>
          <p:txBody>
            <a:bodyPr wrap="none" anchor="ctr">
              <a:prstTxWarp prst="textNoShape">
                <a:avLst/>
              </a:prstTxWarp>
            </a:bodyPr>
            <a:lstStyle/>
            <a:p>
              <a:endParaRPr lang="en-US"/>
            </a:p>
          </p:txBody>
        </p:sp>
        <p:sp>
          <p:nvSpPr>
            <p:cNvPr id="62" name="Rectangle 31"/>
            <p:cNvSpPr>
              <a:spLocks noChangeArrowheads="1"/>
            </p:cNvSpPr>
            <p:nvPr/>
          </p:nvSpPr>
          <p:spPr bwMode="auto">
            <a:xfrm>
              <a:off x="1872" y="3320"/>
              <a:ext cx="3408" cy="676"/>
            </a:xfrm>
            <a:prstGeom prst="rect">
              <a:avLst/>
            </a:prstGeom>
            <a:noFill/>
            <a:ln w="9360">
              <a:solidFill>
                <a:srgbClr val="000000"/>
              </a:solidFill>
              <a:miter lim="800000"/>
              <a:headEnd/>
              <a:tailEnd/>
            </a:ln>
            <a:effectLst/>
          </p:spPr>
          <p:txBody>
            <a:bodyPr wrap="none" anchor="ctr">
              <a:prstTxWarp prst="textNoShape">
                <a:avLst/>
              </a:prstTxWarp>
            </a:bodyPr>
            <a:lstStyle/>
            <a:p>
              <a:endParaRPr lang="en-US"/>
            </a:p>
          </p:txBody>
        </p:sp>
        <p:sp>
          <p:nvSpPr>
            <p:cNvPr id="63" name="Line 32"/>
            <p:cNvSpPr>
              <a:spLocks noChangeShapeType="1"/>
            </p:cNvSpPr>
            <p:nvPr/>
          </p:nvSpPr>
          <p:spPr bwMode="auto">
            <a:xfrm>
              <a:off x="3024" y="3320"/>
              <a:ext cx="1" cy="676"/>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64" name="Line 33"/>
            <p:cNvSpPr>
              <a:spLocks noChangeShapeType="1"/>
            </p:cNvSpPr>
            <p:nvPr/>
          </p:nvSpPr>
          <p:spPr bwMode="auto">
            <a:xfrm>
              <a:off x="4368" y="3320"/>
              <a:ext cx="1" cy="676"/>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65" name="Line 34"/>
            <p:cNvSpPr>
              <a:spLocks noChangeShapeType="1"/>
            </p:cNvSpPr>
            <p:nvPr/>
          </p:nvSpPr>
          <p:spPr bwMode="auto">
            <a:xfrm>
              <a:off x="3696" y="3320"/>
              <a:ext cx="1" cy="676"/>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66" name="Line 35"/>
            <p:cNvSpPr>
              <a:spLocks noChangeShapeType="1"/>
            </p:cNvSpPr>
            <p:nvPr/>
          </p:nvSpPr>
          <p:spPr bwMode="auto">
            <a:xfrm>
              <a:off x="2592" y="3320"/>
              <a:ext cx="1" cy="676"/>
            </a:xfrm>
            <a:prstGeom prst="line">
              <a:avLst/>
            </a:prstGeom>
            <a:noFill/>
            <a:ln w="9360">
              <a:solidFill>
                <a:srgbClr val="000000"/>
              </a:solidFill>
              <a:prstDash val="dash"/>
              <a:miter lim="800000"/>
              <a:headEnd/>
              <a:tailEnd/>
            </a:ln>
            <a:effectLst/>
          </p:spPr>
          <p:txBody>
            <a:bodyPr>
              <a:prstTxWarp prst="textNoShape">
                <a:avLst/>
              </a:prstTxWarp>
            </a:bodyPr>
            <a:lstStyle/>
            <a:p>
              <a:endParaRPr lang="en-US"/>
            </a:p>
          </p:txBody>
        </p:sp>
        <p:sp>
          <p:nvSpPr>
            <p:cNvPr id="67" name="Rectangle 36"/>
            <p:cNvSpPr>
              <a:spLocks noChangeArrowheads="1"/>
            </p:cNvSpPr>
            <p:nvPr/>
          </p:nvSpPr>
          <p:spPr bwMode="auto">
            <a:xfrm>
              <a:off x="1824" y="3272"/>
              <a:ext cx="3504" cy="768"/>
            </a:xfrm>
            <a:prstGeom prst="rect">
              <a:avLst/>
            </a:prstGeom>
            <a:noFill/>
            <a:ln w="28440">
              <a:solidFill>
                <a:srgbClr val="FF0000"/>
              </a:solidFill>
              <a:miter lim="800000"/>
              <a:headEnd/>
              <a:tailEnd/>
            </a:ln>
            <a:effectLst/>
          </p:spPr>
          <p:txBody>
            <a:bodyPr wrap="none" anchor="ctr">
              <a:prstTxWarp prst="textNoShape">
                <a:avLst/>
              </a:prstTxWarp>
            </a:bodyPr>
            <a:lstStyle/>
            <a:p>
              <a:endParaRPr lang="en-US"/>
            </a:p>
          </p:txBody>
        </p:sp>
        <p:sp>
          <p:nvSpPr>
            <p:cNvPr id="68" name="Text Box 37"/>
            <p:cNvSpPr txBox="1">
              <a:spLocks noChangeArrowheads="1"/>
            </p:cNvSpPr>
            <p:nvPr/>
          </p:nvSpPr>
          <p:spPr bwMode="auto">
            <a:xfrm>
              <a:off x="432" y="2936"/>
              <a:ext cx="1304"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Yahoo.com/kids.html</a:t>
              </a:r>
            </a:p>
          </p:txBody>
        </p:sp>
        <p:sp>
          <p:nvSpPr>
            <p:cNvPr id="69" name="Text Box 38"/>
            <p:cNvSpPr txBox="1">
              <a:spLocks noChangeArrowheads="1"/>
            </p:cNvSpPr>
            <p:nvPr/>
          </p:nvSpPr>
          <p:spPr bwMode="auto">
            <a:xfrm>
              <a:off x="432" y="3272"/>
              <a:ext cx="1430"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Yahoo.com/kids.html?D</a:t>
              </a:r>
            </a:p>
          </p:txBody>
        </p:sp>
        <p:sp>
          <p:nvSpPr>
            <p:cNvPr id="70" name="Text Box 39"/>
            <p:cNvSpPr txBox="1">
              <a:spLocks noChangeArrowheads="1"/>
            </p:cNvSpPr>
            <p:nvPr/>
          </p:nvSpPr>
          <p:spPr bwMode="auto">
            <a:xfrm>
              <a:off x="576" y="2696"/>
              <a:ext cx="240"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a:t>
              </a:r>
            </a:p>
          </p:txBody>
        </p:sp>
        <p:sp>
          <p:nvSpPr>
            <p:cNvPr id="71" name="Text Box 40"/>
            <p:cNvSpPr txBox="1">
              <a:spLocks noChangeArrowheads="1"/>
            </p:cNvSpPr>
            <p:nvPr/>
          </p:nvSpPr>
          <p:spPr bwMode="auto">
            <a:xfrm>
              <a:off x="576" y="3512"/>
              <a:ext cx="240" cy="213"/>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1600">
                  <a:solidFill>
                    <a:srgbClr val="000000"/>
                  </a:solidFill>
                  <a:latin typeface="Times New Roman" charset="0"/>
                </a:rPr>
                <a:t>…</a:t>
              </a:r>
            </a:p>
          </p:txBody>
        </p:sp>
      </p:grpSp>
      <p:sp>
        <p:nvSpPr>
          <p:cNvPr id="72" name="Slide Number Placeholder 71"/>
          <p:cNvSpPr>
            <a:spLocks noGrp="1"/>
          </p:cNvSpPr>
          <p:nvPr>
            <p:ph type="sldNum" sz="quarter" idx="12"/>
          </p:nvPr>
        </p:nvSpPr>
        <p:spPr/>
        <p:txBody>
          <a:bodyPr/>
          <a:lstStyle/>
          <a:p>
            <a:fld id="{1572029A-296A-1B4E-A4A9-F317B36E58FC}" type="slidenum">
              <a:rPr lang="en-US" smtClean="0"/>
              <a:t>10</a:t>
            </a:fld>
            <a:endParaRPr lang="en-US"/>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28576" y="0"/>
            <a:ext cx="7297738" cy="771623"/>
          </a:xfrm>
          <a:ln/>
        </p:spPr>
        <p:txBody>
          <a:bodyPr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Locating </a:t>
            </a:r>
            <a:r>
              <a:rPr lang="en-GB" altLang="zh-CN" dirty="0" smtClean="0"/>
              <a:t>Tablets</a:t>
            </a:r>
            <a:endParaRPr lang="en-GB" altLang="zh-CN" dirty="0"/>
          </a:p>
        </p:txBody>
      </p:sp>
      <p:sp>
        <p:nvSpPr>
          <p:cNvPr id="21506" name="Rectangle 2"/>
          <p:cNvSpPr>
            <a:spLocks noGrp="1" noChangeArrowheads="1"/>
          </p:cNvSpPr>
          <p:nvPr>
            <p:ph type="body" idx="1"/>
          </p:nvPr>
        </p:nvSpPr>
        <p:spPr>
          <a:xfrm>
            <a:off x="0" y="3843225"/>
            <a:ext cx="9115424" cy="2513125"/>
          </a:xfrm>
          <a:ln/>
        </p:spPr>
        <p:txBody>
          <a:bodyPr wrap="square" lIns="90000" tIns="46800" rIns="90000" bIns="46800">
            <a:spAutoFit/>
          </a:bodyPr>
          <a:lstStyle/>
          <a:p>
            <a:pPr>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2800" dirty="0" smtClean="0"/>
              <a:t>A</a:t>
            </a:r>
            <a:r>
              <a:rPr lang="en-GB" altLang="zh-CN" sz="2800" dirty="0" err="1" smtClean="0"/>
              <a:t>pproach</a:t>
            </a:r>
            <a:r>
              <a:rPr lang="en-GB" altLang="zh-CN" sz="2800" dirty="0"/>
              <a:t>: 3-level hierarchical lookup scheme for tablets</a:t>
            </a:r>
          </a:p>
          <a:p>
            <a:pPr lvl="1">
              <a:lnSpc>
                <a:spcPct val="75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Location is </a:t>
            </a:r>
            <a:r>
              <a:rPr lang="en-GB" altLang="zh-CN" sz="2400" i="1" dirty="0" err="1">
                <a:solidFill>
                  <a:srgbClr val="FF0000"/>
                </a:solidFill>
              </a:rPr>
              <a:t>ip:port</a:t>
            </a:r>
            <a:r>
              <a:rPr lang="en-GB" altLang="zh-CN" sz="2400" dirty="0"/>
              <a:t> of relevant </a:t>
            </a:r>
            <a:r>
              <a:rPr lang="en-GB" altLang="zh-CN" sz="2400" dirty="0" smtClean="0"/>
              <a:t>server, all stored in META tablets</a:t>
            </a:r>
          </a:p>
          <a:p>
            <a:pPr lvl="1">
              <a:lnSpc>
                <a:spcPct val="75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1</a:t>
            </a:r>
            <a:r>
              <a:rPr lang="en-GB" altLang="zh-CN" sz="2400" baseline="30000" dirty="0"/>
              <a:t>st</a:t>
            </a:r>
            <a:r>
              <a:rPr lang="en-GB" altLang="zh-CN" sz="2400" dirty="0"/>
              <a:t> level: bootstrapped from lock server, points to owner of META0</a:t>
            </a:r>
          </a:p>
          <a:p>
            <a:pPr lvl="1">
              <a:lnSpc>
                <a:spcPct val="75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2</a:t>
            </a:r>
            <a:r>
              <a:rPr lang="en-GB" altLang="zh-CN" sz="2400" baseline="30000" dirty="0"/>
              <a:t>nd</a:t>
            </a:r>
            <a:r>
              <a:rPr lang="en-GB" altLang="zh-CN" sz="2400" dirty="0"/>
              <a:t> level: Uses META0 data to find owner of appropriate META1 tablet</a:t>
            </a:r>
          </a:p>
          <a:p>
            <a:pPr lvl="1">
              <a:lnSpc>
                <a:spcPct val="75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3</a:t>
            </a:r>
            <a:r>
              <a:rPr lang="en-GB" altLang="zh-CN" sz="2400" baseline="30000" dirty="0"/>
              <a:t>rd</a:t>
            </a:r>
            <a:r>
              <a:rPr lang="en-GB" altLang="zh-CN" sz="2400" dirty="0"/>
              <a:t> level: META1 table holds locations of tablets of all other tables</a:t>
            </a:r>
          </a:p>
          <a:p>
            <a:pPr lvl="2">
              <a:lnSpc>
                <a:spcPct val="75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000" dirty="0"/>
              <a:t>META1 table itself can be split into multiple </a:t>
            </a:r>
            <a:r>
              <a:rPr lang="en-GB" altLang="zh-CN" sz="2000" dirty="0" smtClean="0"/>
              <a:t>tablets</a:t>
            </a:r>
          </a:p>
        </p:txBody>
      </p:sp>
      <p:pic>
        <p:nvPicPr>
          <p:cNvPr id="5" name="Picture 4"/>
          <p:cNvPicPr>
            <a:picLocks noChangeAspect="1" noChangeArrowheads="1"/>
          </p:cNvPicPr>
          <p:nvPr/>
        </p:nvPicPr>
        <p:blipFill>
          <a:blip r:embed="rId3"/>
          <a:srcRect/>
          <a:stretch>
            <a:fillRect/>
          </a:stretch>
        </p:blipFill>
        <p:spPr bwMode="auto">
          <a:xfrm>
            <a:off x="1403350" y="861226"/>
            <a:ext cx="5378450" cy="298244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1572029A-296A-1B4E-A4A9-F317B36E58FC}" type="slidenum">
              <a:rPr lang="en-US" smtClean="0"/>
              <a:t>11</a:t>
            </a:fld>
            <a:endParaRPr lang="en-US" dirty="0"/>
          </a:p>
        </p:txBody>
      </p:sp>
      <p:sp>
        <p:nvSpPr>
          <p:cNvPr id="8" name="Rectangle 7"/>
          <p:cNvSpPr/>
          <p:nvPr/>
        </p:nvSpPr>
        <p:spPr>
          <a:xfrm>
            <a:off x="-654050" y="6400800"/>
            <a:ext cx="4114800" cy="335989"/>
          </a:xfrm>
          <a:prstGeom prst="rect">
            <a:avLst/>
          </a:prstGeom>
        </p:spPr>
        <p:txBody>
          <a:bodyPr wrap="square">
            <a:spAutoFit/>
          </a:bodyPr>
          <a:lstStyle/>
          <a:p>
            <a:pPr lvl="2">
              <a:lnSpc>
                <a:spcPct val="75000"/>
              </a:lnSpc>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Client caches tablet locations</a:t>
            </a:r>
            <a:endParaRPr lang="en-GB" altLang="zh-CN" sz="2000" dirty="0" smtClean="0"/>
          </a:p>
        </p:txBody>
      </p:sp>
    </p:spTree>
  </p:cSld>
  <p:clrMapOvr>
    <a:masterClrMapping/>
  </p:clrMapOvr>
  <p:transition spd="med"/>
  <p:timing>
    <p:tnLst>
      <p:par>
        <p:cTn id="1" dur="indefinite"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nimBg="1"/>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403350" y="330200"/>
            <a:ext cx="7297738" cy="771623"/>
          </a:xfrm>
          <a:ln/>
        </p:spPr>
        <p:txBody>
          <a:bodyPr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Tablet</a:t>
            </a:r>
            <a:r>
              <a:rPr lang="en-GB" altLang="zh-CN" dirty="0" smtClean="0"/>
              <a:t> Serving</a:t>
            </a:r>
            <a:endParaRPr lang="en-GB" altLang="zh-CN" dirty="0"/>
          </a:p>
        </p:txBody>
      </p:sp>
      <p:grpSp>
        <p:nvGrpSpPr>
          <p:cNvPr id="2" name="Group 3"/>
          <p:cNvGrpSpPr>
            <a:grpSpLocks/>
          </p:cNvGrpSpPr>
          <p:nvPr/>
        </p:nvGrpSpPr>
        <p:grpSpPr bwMode="auto">
          <a:xfrm>
            <a:off x="222250" y="1243013"/>
            <a:ext cx="8697913" cy="4037012"/>
            <a:chOff x="140" y="783"/>
            <a:chExt cx="5479" cy="2543"/>
          </a:xfrm>
        </p:grpSpPr>
        <p:sp>
          <p:nvSpPr>
            <p:cNvPr id="22532" name="Rectangle 4"/>
            <p:cNvSpPr>
              <a:spLocks noChangeArrowheads="1"/>
            </p:cNvSpPr>
            <p:nvPr/>
          </p:nvSpPr>
          <p:spPr bwMode="auto">
            <a:xfrm>
              <a:off x="860" y="1311"/>
              <a:ext cx="1584" cy="384"/>
            </a:xfrm>
            <a:prstGeom prst="rect">
              <a:avLst/>
            </a:prstGeom>
            <a:noFill/>
            <a:ln w="19080">
              <a:solidFill>
                <a:srgbClr val="FFBF2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0000"/>
                  </a:solidFill>
                  <a:latin typeface="Times New Roman" charset="0"/>
                </a:rPr>
                <a:t>Write buffer in memory</a:t>
              </a:r>
              <a:br>
                <a:rPr lang="en-GB" altLang="zh-CN" sz="2000">
                  <a:solidFill>
                    <a:srgbClr val="000000"/>
                  </a:solidFill>
                  <a:latin typeface="Times New Roman" charset="0"/>
                </a:rPr>
              </a:br>
              <a:r>
                <a:rPr lang="en-GB" altLang="zh-CN" sz="2000">
                  <a:solidFill>
                    <a:srgbClr val="000000"/>
                  </a:solidFill>
                  <a:latin typeface="Times New Roman" charset="0"/>
                </a:rPr>
                <a:t>(random-access)</a:t>
              </a:r>
            </a:p>
          </p:txBody>
        </p:sp>
        <p:sp>
          <p:nvSpPr>
            <p:cNvPr id="22533" name="Rectangle 5"/>
            <p:cNvSpPr>
              <a:spLocks noChangeArrowheads="1"/>
            </p:cNvSpPr>
            <p:nvPr/>
          </p:nvSpPr>
          <p:spPr bwMode="auto">
            <a:xfrm>
              <a:off x="2876" y="1359"/>
              <a:ext cx="1680" cy="288"/>
            </a:xfrm>
            <a:prstGeom prst="rect">
              <a:avLst/>
            </a:prstGeom>
            <a:noFill/>
            <a:ln w="19080">
              <a:solidFill>
                <a:srgbClr val="FFBF2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0000"/>
                  </a:solidFill>
                  <a:latin typeface="Times New Roman" charset="0"/>
                </a:rPr>
                <a:t>Append-only log on GFS</a:t>
              </a:r>
            </a:p>
          </p:txBody>
        </p:sp>
        <p:sp>
          <p:nvSpPr>
            <p:cNvPr id="22534" name="Rectangle 6"/>
            <p:cNvSpPr>
              <a:spLocks noChangeArrowheads="1"/>
            </p:cNvSpPr>
            <p:nvPr/>
          </p:nvSpPr>
          <p:spPr bwMode="auto">
            <a:xfrm>
              <a:off x="860" y="1935"/>
              <a:ext cx="1008" cy="912"/>
            </a:xfrm>
            <a:prstGeom prst="rect">
              <a:avLst/>
            </a:prstGeom>
            <a:noFill/>
            <a:ln w="19080">
              <a:solidFill>
                <a:srgbClr val="FFBF2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0000"/>
                  </a:solidFill>
                  <a:latin typeface="Times New Roman" charset="0"/>
                </a:rPr>
                <a:t>SSTable on </a:t>
              </a:r>
              <a:br>
                <a:rPr lang="en-GB" altLang="zh-CN" sz="2000">
                  <a:solidFill>
                    <a:srgbClr val="000000"/>
                  </a:solidFill>
                  <a:latin typeface="Times New Roman" charset="0"/>
                </a:rPr>
              </a:br>
              <a:r>
                <a:rPr lang="en-GB" altLang="zh-CN" sz="2000">
                  <a:solidFill>
                    <a:srgbClr val="000000"/>
                  </a:solidFill>
                  <a:latin typeface="Times New Roman" charset="0"/>
                </a:rPr>
                <a:t>GFS</a:t>
              </a:r>
            </a:p>
          </p:txBody>
        </p:sp>
        <p:sp>
          <p:nvSpPr>
            <p:cNvPr id="22535" name="Rectangle 7"/>
            <p:cNvSpPr>
              <a:spLocks noChangeArrowheads="1"/>
            </p:cNvSpPr>
            <p:nvPr/>
          </p:nvSpPr>
          <p:spPr bwMode="auto">
            <a:xfrm>
              <a:off x="2300" y="1935"/>
              <a:ext cx="1008" cy="912"/>
            </a:xfrm>
            <a:prstGeom prst="rect">
              <a:avLst/>
            </a:prstGeom>
            <a:noFill/>
            <a:ln w="19080">
              <a:solidFill>
                <a:srgbClr val="FFBF2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0000"/>
                  </a:solidFill>
                  <a:latin typeface="Times New Roman" charset="0"/>
                </a:rPr>
                <a:t>SSTable on </a:t>
              </a:r>
              <a:br>
                <a:rPr lang="en-GB" altLang="zh-CN" sz="2000">
                  <a:solidFill>
                    <a:srgbClr val="000000"/>
                  </a:solidFill>
                  <a:latin typeface="Times New Roman" charset="0"/>
                </a:rPr>
              </a:br>
              <a:r>
                <a:rPr lang="en-GB" altLang="zh-CN" sz="2000">
                  <a:solidFill>
                    <a:srgbClr val="000000"/>
                  </a:solidFill>
                  <a:latin typeface="Times New Roman" charset="0"/>
                </a:rPr>
                <a:t>GFS</a:t>
              </a:r>
            </a:p>
          </p:txBody>
        </p:sp>
        <p:sp>
          <p:nvSpPr>
            <p:cNvPr id="22536" name="Rectangle 8"/>
            <p:cNvSpPr>
              <a:spLocks noChangeArrowheads="1"/>
            </p:cNvSpPr>
            <p:nvPr/>
          </p:nvSpPr>
          <p:spPr bwMode="auto">
            <a:xfrm>
              <a:off x="3644" y="1935"/>
              <a:ext cx="1008" cy="912"/>
            </a:xfrm>
            <a:prstGeom prst="rect">
              <a:avLst/>
            </a:prstGeom>
            <a:noFill/>
            <a:ln w="19080">
              <a:solidFill>
                <a:srgbClr val="FFBF2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0000"/>
                  </a:solidFill>
                  <a:latin typeface="Times New Roman" charset="0"/>
                </a:rPr>
                <a:t>SSTable on </a:t>
              </a:r>
              <a:br>
                <a:rPr lang="en-GB" altLang="zh-CN" sz="2000">
                  <a:solidFill>
                    <a:srgbClr val="000000"/>
                  </a:solidFill>
                  <a:latin typeface="Times New Roman" charset="0"/>
                </a:rPr>
              </a:br>
              <a:r>
                <a:rPr lang="en-GB" altLang="zh-CN" sz="2000">
                  <a:solidFill>
                    <a:srgbClr val="000000"/>
                  </a:solidFill>
                  <a:latin typeface="Times New Roman" charset="0"/>
                </a:rPr>
                <a:t>GFS</a:t>
              </a:r>
            </a:p>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0000"/>
                  </a:solidFill>
                  <a:latin typeface="Times New Roman" charset="0"/>
                </a:rPr>
                <a:t>(mmap)</a:t>
              </a:r>
            </a:p>
          </p:txBody>
        </p:sp>
        <p:sp>
          <p:nvSpPr>
            <p:cNvPr id="22537" name="Rectangle 9"/>
            <p:cNvSpPr>
              <a:spLocks noChangeArrowheads="1"/>
            </p:cNvSpPr>
            <p:nvPr/>
          </p:nvSpPr>
          <p:spPr bwMode="auto">
            <a:xfrm>
              <a:off x="668" y="1023"/>
              <a:ext cx="4224" cy="2304"/>
            </a:xfrm>
            <a:prstGeom prst="rect">
              <a:avLst/>
            </a:prstGeom>
            <a:noFill/>
            <a:ln w="19080">
              <a:solidFill>
                <a:srgbClr val="3333CC"/>
              </a:solidFill>
              <a:miter lim="800000"/>
              <a:headEnd/>
              <a:tailEnd/>
            </a:ln>
            <a:effectLst/>
          </p:spPr>
          <p:txBody>
            <a:bodyPr wrap="none" anchor="ctr">
              <a:prstTxWarp prst="textNoShape">
                <a:avLst/>
              </a:prstTxWarp>
            </a:bodyPr>
            <a:lstStyle/>
            <a:p>
              <a:endParaRPr lang="en-US"/>
            </a:p>
          </p:txBody>
        </p:sp>
        <p:sp>
          <p:nvSpPr>
            <p:cNvPr id="22538" name="Text Box 10"/>
            <p:cNvSpPr txBox="1">
              <a:spLocks noChangeArrowheads="1"/>
            </p:cNvSpPr>
            <p:nvPr/>
          </p:nvSpPr>
          <p:spPr bwMode="auto">
            <a:xfrm>
              <a:off x="4124" y="2991"/>
              <a:ext cx="689" cy="290"/>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400">
                  <a:solidFill>
                    <a:srgbClr val="3333CC"/>
                  </a:solidFill>
                  <a:latin typeface="Times New Roman" charset="0"/>
                </a:rPr>
                <a:t>Tablet</a:t>
              </a:r>
            </a:p>
          </p:txBody>
        </p:sp>
        <p:sp>
          <p:nvSpPr>
            <p:cNvPr id="22539" name="Line 11"/>
            <p:cNvSpPr>
              <a:spLocks noChangeShapeType="1"/>
            </p:cNvSpPr>
            <p:nvPr/>
          </p:nvSpPr>
          <p:spPr bwMode="auto">
            <a:xfrm>
              <a:off x="2444" y="1503"/>
              <a:ext cx="2736" cy="1"/>
            </a:xfrm>
            <a:prstGeom prst="line">
              <a:avLst/>
            </a:prstGeom>
            <a:noFill/>
            <a:ln w="19080">
              <a:solidFill>
                <a:srgbClr val="FF0906"/>
              </a:solidFill>
              <a:miter lim="800000"/>
              <a:headEnd type="triangle" w="med" len="med"/>
              <a:tailEnd/>
            </a:ln>
            <a:effectLst/>
          </p:spPr>
          <p:txBody>
            <a:bodyPr>
              <a:prstTxWarp prst="textNoShape">
                <a:avLst/>
              </a:prstTxWarp>
            </a:bodyPr>
            <a:lstStyle/>
            <a:p>
              <a:endParaRPr lang="en-US"/>
            </a:p>
          </p:txBody>
        </p:sp>
        <p:sp>
          <p:nvSpPr>
            <p:cNvPr id="22540" name="Text Box 12"/>
            <p:cNvSpPr txBox="1">
              <a:spLocks noChangeArrowheads="1"/>
            </p:cNvSpPr>
            <p:nvPr/>
          </p:nvSpPr>
          <p:spPr bwMode="auto">
            <a:xfrm>
              <a:off x="5026" y="1465"/>
              <a:ext cx="594" cy="290"/>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400">
                  <a:solidFill>
                    <a:srgbClr val="FF0906"/>
                  </a:solidFill>
                  <a:latin typeface="Times New Roman" charset="0"/>
                </a:rPr>
                <a:t>Write</a:t>
              </a:r>
            </a:p>
          </p:txBody>
        </p:sp>
        <p:sp>
          <p:nvSpPr>
            <p:cNvPr id="22541" name="Freeform 13"/>
            <p:cNvSpPr>
              <a:spLocks/>
            </p:cNvSpPr>
            <p:nvPr/>
          </p:nvSpPr>
          <p:spPr bwMode="auto">
            <a:xfrm>
              <a:off x="572" y="1071"/>
              <a:ext cx="496" cy="1104"/>
            </a:xfrm>
            <a:custGeom>
              <a:avLst/>
              <a:gdLst/>
              <a:ahLst/>
              <a:cxnLst>
                <a:cxn ang="0">
                  <a:pos x="0" y="0"/>
                </a:cxn>
                <a:cxn ang="0">
                  <a:pos x="384" y="288"/>
                </a:cxn>
                <a:cxn ang="0">
                  <a:pos x="480" y="624"/>
                </a:cxn>
                <a:cxn ang="0">
                  <a:pos x="480" y="1104"/>
                </a:cxn>
              </a:cxnLst>
              <a:rect l="0" t="0" r="r" b="b"/>
              <a:pathLst>
                <a:path w="496" h="1104">
                  <a:moveTo>
                    <a:pt x="0" y="0"/>
                  </a:moveTo>
                  <a:cubicBezTo>
                    <a:pt x="152" y="92"/>
                    <a:pt x="304" y="184"/>
                    <a:pt x="384" y="288"/>
                  </a:cubicBezTo>
                  <a:cubicBezTo>
                    <a:pt x="464" y="392"/>
                    <a:pt x="464" y="488"/>
                    <a:pt x="480" y="624"/>
                  </a:cubicBezTo>
                  <a:cubicBezTo>
                    <a:pt x="496" y="760"/>
                    <a:pt x="488" y="932"/>
                    <a:pt x="480" y="1104"/>
                  </a:cubicBezTo>
                </a:path>
              </a:pathLst>
            </a:custGeom>
            <a:noFill/>
            <a:ln w="19080">
              <a:solidFill>
                <a:srgbClr val="FF0906"/>
              </a:solidFill>
              <a:round/>
              <a:headEnd/>
              <a:tailEnd type="triangle" w="med" len="med"/>
            </a:ln>
            <a:effectLst/>
          </p:spPr>
          <p:txBody>
            <a:bodyPr wrap="none" anchor="ctr">
              <a:prstTxWarp prst="textNoShape">
                <a:avLst/>
              </a:prstTxWarp>
            </a:bodyPr>
            <a:lstStyle/>
            <a:p>
              <a:endParaRPr lang="en-US"/>
            </a:p>
          </p:txBody>
        </p:sp>
        <p:sp>
          <p:nvSpPr>
            <p:cNvPr id="22542" name="Text Box 14"/>
            <p:cNvSpPr txBox="1">
              <a:spLocks noChangeArrowheads="1"/>
            </p:cNvSpPr>
            <p:nvPr/>
          </p:nvSpPr>
          <p:spPr bwMode="auto">
            <a:xfrm>
              <a:off x="140" y="783"/>
              <a:ext cx="497" cy="290"/>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400">
                  <a:solidFill>
                    <a:srgbClr val="FF0906"/>
                  </a:solidFill>
                  <a:latin typeface="Times New Roman" charset="0"/>
                </a:rPr>
                <a:t>Read</a:t>
              </a:r>
            </a:p>
          </p:txBody>
        </p:sp>
        <p:sp>
          <p:nvSpPr>
            <p:cNvPr id="22543" name="Freeform 15"/>
            <p:cNvSpPr>
              <a:spLocks/>
            </p:cNvSpPr>
            <p:nvPr/>
          </p:nvSpPr>
          <p:spPr bwMode="auto">
            <a:xfrm>
              <a:off x="620" y="975"/>
              <a:ext cx="3168" cy="1632"/>
            </a:xfrm>
            <a:custGeom>
              <a:avLst/>
              <a:gdLst/>
              <a:ahLst/>
              <a:cxnLst>
                <a:cxn ang="0">
                  <a:pos x="0" y="0"/>
                </a:cxn>
                <a:cxn ang="0">
                  <a:pos x="1104" y="288"/>
                </a:cxn>
                <a:cxn ang="0">
                  <a:pos x="1584" y="1296"/>
                </a:cxn>
                <a:cxn ang="0">
                  <a:pos x="2688" y="1584"/>
                </a:cxn>
                <a:cxn ang="0">
                  <a:pos x="3168" y="1584"/>
                </a:cxn>
              </a:cxnLst>
              <a:rect l="0" t="0" r="r" b="b"/>
              <a:pathLst>
                <a:path w="3168" h="1632">
                  <a:moveTo>
                    <a:pt x="0" y="0"/>
                  </a:moveTo>
                  <a:cubicBezTo>
                    <a:pt x="420" y="36"/>
                    <a:pt x="840" y="72"/>
                    <a:pt x="1104" y="288"/>
                  </a:cubicBezTo>
                  <a:cubicBezTo>
                    <a:pt x="1368" y="504"/>
                    <a:pt x="1320" y="1080"/>
                    <a:pt x="1584" y="1296"/>
                  </a:cubicBezTo>
                  <a:cubicBezTo>
                    <a:pt x="1848" y="1512"/>
                    <a:pt x="2424" y="1536"/>
                    <a:pt x="2688" y="1584"/>
                  </a:cubicBezTo>
                  <a:cubicBezTo>
                    <a:pt x="2952" y="1632"/>
                    <a:pt x="3060" y="1608"/>
                    <a:pt x="3168" y="1584"/>
                  </a:cubicBezTo>
                </a:path>
              </a:pathLst>
            </a:custGeom>
            <a:noFill/>
            <a:ln w="19080">
              <a:solidFill>
                <a:srgbClr val="FF0906"/>
              </a:solidFill>
              <a:round/>
              <a:headEnd/>
              <a:tailEnd type="triangle" w="med" len="med"/>
            </a:ln>
            <a:effectLst/>
          </p:spPr>
          <p:txBody>
            <a:bodyPr wrap="none" anchor="ctr">
              <a:prstTxWarp prst="textNoShape">
                <a:avLst/>
              </a:prstTxWarp>
            </a:bodyPr>
            <a:lstStyle/>
            <a:p>
              <a:endParaRPr lang="en-US"/>
            </a:p>
          </p:txBody>
        </p:sp>
      </p:grpSp>
      <p:sp>
        <p:nvSpPr>
          <p:cNvPr id="19" name="Content Placeholder 18"/>
          <p:cNvSpPr>
            <a:spLocks noGrp="1"/>
          </p:cNvSpPr>
          <p:nvPr>
            <p:ph idx="1"/>
          </p:nvPr>
        </p:nvSpPr>
        <p:spPr/>
        <p:txBody>
          <a:bodyPr/>
          <a:lstStyle/>
          <a:p>
            <a:endParaRPr lang="en-US" dirty="0"/>
          </a:p>
        </p:txBody>
      </p:sp>
      <p:sp>
        <p:nvSpPr>
          <p:cNvPr id="20" name="Rectangle 19"/>
          <p:cNvSpPr/>
          <p:nvPr/>
        </p:nvSpPr>
        <p:spPr>
          <a:xfrm>
            <a:off x="457200" y="4748213"/>
            <a:ext cx="5556250" cy="1455168"/>
          </a:xfrm>
          <a:prstGeom prst="rect">
            <a:avLst/>
          </a:prstGeom>
        </p:spPr>
        <p:txBody>
          <a:bodyPr wrap="square">
            <a:spAutoFit/>
          </a:bodyPr>
          <a:lstStyle/>
          <a:p>
            <a:pPr>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Writes</a:t>
            </a:r>
          </a:p>
          <a:p>
            <a:pPr>
              <a:lnSpc>
                <a:spcPct val="124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 Updates committed to a commit log</a:t>
            </a:r>
          </a:p>
          <a:p>
            <a:pPr>
              <a:lnSpc>
                <a:spcPct val="124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 Recently committed updates are stored in memory</a:t>
            </a:r>
          </a:p>
          <a:p>
            <a:pPr>
              <a:lnSpc>
                <a:spcPct val="124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 Older updates are stored in a sequence of </a:t>
            </a:r>
            <a:r>
              <a:rPr lang="en-GB" dirty="0" err="1" smtClean="0"/>
              <a:t>SSTables</a:t>
            </a:r>
            <a:r>
              <a:rPr lang="en-GB" dirty="0" smtClean="0"/>
              <a:t>.</a:t>
            </a:r>
            <a:endParaRPr lang="en-GB" dirty="0" smtClean="0"/>
          </a:p>
        </p:txBody>
      </p:sp>
      <p:sp>
        <p:nvSpPr>
          <p:cNvPr id="21" name="Rectangle 20"/>
          <p:cNvSpPr/>
          <p:nvPr/>
        </p:nvSpPr>
        <p:spPr>
          <a:xfrm>
            <a:off x="5511800" y="5208588"/>
            <a:ext cx="3441700" cy="1455168"/>
          </a:xfrm>
          <a:prstGeom prst="rect">
            <a:avLst/>
          </a:prstGeom>
        </p:spPr>
        <p:txBody>
          <a:bodyPr wrap="square">
            <a:spAutoFit/>
          </a:bodyPr>
          <a:lstStyle/>
          <a:p>
            <a:pPr>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Reads</a:t>
            </a:r>
          </a:p>
          <a:p>
            <a:pPr>
              <a:lnSpc>
                <a:spcPct val="124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 form a merged view of </a:t>
            </a:r>
            <a:r>
              <a:rPr lang="en-GB" dirty="0" err="1" smtClean="0"/>
              <a:t>SSTables</a:t>
            </a:r>
            <a:r>
              <a:rPr lang="en-GB" dirty="0" smtClean="0"/>
              <a:t> in memory</a:t>
            </a:r>
          </a:p>
          <a:p>
            <a:pPr>
              <a:lnSpc>
                <a:spcPct val="124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smtClean="0"/>
              <a:t> - read &lt;key-value&gt; pair </a:t>
            </a:r>
            <a:endParaRPr lang="en-GB" dirty="0" smtClean="0"/>
          </a:p>
        </p:txBody>
      </p:sp>
    </p:spTree>
  </p:cSld>
  <p:clrMapOvr>
    <a:masterClrMapping/>
  </p:clrMapOvr>
  <p:transition spd="med"/>
  <p:timing>
    <p:tnLst>
      <p:par>
        <p:cTn id="1" dur="indefinite"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6481" y="273629"/>
            <a:ext cx="8228160" cy="1144921"/>
          </a:xfrm>
          <a:ln/>
        </p:spPr>
        <p:txBody>
          <a:bodyPr/>
          <a:lstStyle/>
          <a:p>
            <a:pPr>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900" dirty="0" smtClean="0"/>
              <a:t>Fault tolerance and load balancing</a:t>
            </a:r>
            <a:endParaRPr lang="en-GB" sz="2900" dirty="0"/>
          </a:p>
        </p:txBody>
      </p:sp>
      <p:sp>
        <p:nvSpPr>
          <p:cNvPr id="33794" name="Rectangle 2"/>
          <p:cNvSpPr>
            <a:spLocks noGrp="1" noChangeArrowheads="1"/>
          </p:cNvSpPr>
          <p:nvPr>
            <p:ph type="body" idx="1"/>
          </p:nvPr>
        </p:nvSpPr>
        <p:spPr>
          <a:xfrm>
            <a:off x="152400" y="3352800"/>
            <a:ext cx="8686799" cy="2862221"/>
          </a:xfrm>
          <a:ln/>
        </p:spPr>
        <p:txBody>
          <a:bodyPr>
            <a:normAutofit fontScale="92500" lnSpcReduction="10000"/>
          </a:bodyPr>
          <a:lstStyle/>
          <a:p>
            <a:pPr>
              <a:lnSpc>
                <a:spcPct val="124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600" dirty="0" smtClean="0"/>
          </a:p>
          <a:p>
            <a:pPr>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a:t>Recovering tablet</a:t>
            </a:r>
            <a:r>
              <a:rPr lang="en-GB" sz="2000" dirty="0" smtClean="0"/>
              <a:t> </a:t>
            </a:r>
          </a:p>
          <a:p>
            <a:pPr lvl="1">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smtClean="0"/>
              <a:t>New tablet </a:t>
            </a:r>
            <a:r>
              <a:rPr lang="en-GB" sz="2000" dirty="0"/>
              <a:t>server reads data from METADATA table.</a:t>
            </a:r>
          </a:p>
          <a:p>
            <a:pPr lvl="1">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a:t>Metadata contains list of </a:t>
            </a:r>
            <a:r>
              <a:rPr lang="en-GB" sz="2000" dirty="0" err="1"/>
              <a:t>SSTables</a:t>
            </a:r>
            <a:r>
              <a:rPr lang="en-GB" sz="2000" dirty="0"/>
              <a:t> and pointers into any commit log that may contain data for the tablet.</a:t>
            </a:r>
          </a:p>
          <a:p>
            <a:pPr lvl="1">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a:t>Server reads the indices of the </a:t>
            </a:r>
            <a:r>
              <a:rPr lang="en-GB" sz="2000" dirty="0" err="1"/>
              <a:t>SSTables</a:t>
            </a:r>
            <a:r>
              <a:rPr lang="en-GB" sz="2000" dirty="0"/>
              <a:t> in memory</a:t>
            </a:r>
          </a:p>
          <a:p>
            <a:pPr lvl="1">
              <a:lnSpc>
                <a:spcPct val="124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dirty="0"/>
              <a:t>Reconstructs the </a:t>
            </a:r>
            <a:r>
              <a:rPr lang="en-GB" sz="2000" dirty="0" err="1"/>
              <a:t>memtable</a:t>
            </a:r>
            <a:r>
              <a:rPr lang="en-GB" sz="2000" dirty="0"/>
              <a:t> by applying all of the updates since redo points.</a:t>
            </a:r>
          </a:p>
        </p:txBody>
      </p:sp>
      <p:sp>
        <p:nvSpPr>
          <p:cNvPr id="4" name="Rectangle 3"/>
          <p:cNvSpPr/>
          <p:nvPr/>
        </p:nvSpPr>
        <p:spPr>
          <a:xfrm>
            <a:off x="152400" y="1759543"/>
            <a:ext cx="8532240" cy="1870255"/>
          </a:xfrm>
          <a:prstGeom prst="rect">
            <a:avLst/>
          </a:prstGeom>
        </p:spPr>
        <p:txBody>
          <a:bodyPr wrap="square">
            <a:spAutoFit/>
          </a:bodyPr>
          <a:lstStyle/>
          <a:p>
            <a:pPr>
              <a:lnSpc>
                <a:spcPct val="90000"/>
              </a:lnSpc>
              <a:buFont typeface="Arial"/>
              <a:buChar char="•"/>
            </a:pPr>
            <a:r>
              <a:rPr lang="en-US" sz="2400" dirty="0" smtClean="0"/>
              <a:t> Master responsible for load balancing and fault tolerance</a:t>
            </a:r>
          </a:p>
          <a:p>
            <a:pPr>
              <a:lnSpc>
                <a:spcPct val="90000"/>
              </a:lnSpc>
            </a:pPr>
            <a:r>
              <a:rPr lang="en-US" sz="2400" dirty="0" smtClean="0"/>
              <a:t> - </a:t>
            </a:r>
            <a:r>
              <a:rPr lang="en-US" sz="2400" dirty="0" smtClean="0"/>
              <a:t> GFS replicates data</a:t>
            </a:r>
            <a:r>
              <a:rPr lang="en-US" sz="2400" dirty="0" smtClean="0"/>
              <a:t>  </a:t>
            </a:r>
          </a:p>
          <a:p>
            <a:pPr>
              <a:lnSpc>
                <a:spcPct val="90000"/>
              </a:lnSpc>
            </a:pPr>
            <a:r>
              <a:rPr lang="en-US" sz="2000" dirty="0" smtClean="0"/>
              <a:t> - Use Chubby to keep locks of tablet servers, restart failed servers </a:t>
            </a:r>
          </a:p>
          <a:p>
            <a:pPr>
              <a:lnSpc>
                <a:spcPct val="90000"/>
              </a:lnSpc>
            </a:pPr>
            <a:r>
              <a:rPr lang="en-US" sz="2000" dirty="0" smtClean="0"/>
              <a:t> - Master checks the status of tablet servers </a:t>
            </a:r>
          </a:p>
          <a:p>
            <a:pPr>
              <a:lnSpc>
                <a:spcPct val="90000"/>
              </a:lnSpc>
            </a:pPr>
            <a:r>
              <a:rPr lang="en-US" sz="2000" dirty="0" smtClean="0"/>
              <a:t> - Keep track of available tablet servers and unassigned tablets </a:t>
            </a:r>
          </a:p>
          <a:p>
            <a:pPr>
              <a:lnSpc>
                <a:spcPct val="90000"/>
              </a:lnSpc>
            </a:pPr>
            <a:r>
              <a:rPr lang="en-US" sz="2000" dirty="0" smtClean="0"/>
              <a:t> - if a server fails, start tablet recovering</a:t>
            </a:r>
            <a:endParaRPr lang="en-US" sz="2000"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smtClean="0"/>
              <a:t>Implementation Refinements</a:t>
            </a:r>
            <a:br>
              <a:rPr lang="en-US" dirty="0" smtClean="0"/>
            </a:br>
            <a:r>
              <a:rPr lang="en-US" dirty="0" smtClean="0"/>
              <a:t>- Locality </a:t>
            </a:r>
            <a:r>
              <a:rPr lang="en-US" dirty="0"/>
              <a:t>Groups</a:t>
            </a:r>
          </a:p>
        </p:txBody>
      </p:sp>
      <p:sp>
        <p:nvSpPr>
          <p:cNvPr id="29699" name="Rectangle 3"/>
          <p:cNvSpPr>
            <a:spLocks noGrp="1" noChangeArrowheads="1"/>
          </p:cNvSpPr>
          <p:nvPr>
            <p:ph type="body" idx="1"/>
          </p:nvPr>
        </p:nvSpPr>
        <p:spPr>
          <a:xfrm>
            <a:off x="457200" y="1600200"/>
            <a:ext cx="8229600" cy="4756150"/>
          </a:xfrm>
        </p:spPr>
        <p:txBody>
          <a:bodyPr>
            <a:normAutofit fontScale="92500" lnSpcReduction="20000"/>
          </a:bodyPr>
          <a:lstStyle/>
          <a:p>
            <a:r>
              <a:rPr lang="en-US" dirty="0"/>
              <a:t>Group column families together into an </a:t>
            </a:r>
            <a:r>
              <a:rPr lang="en-US" dirty="0" err="1"/>
              <a:t>SSTable</a:t>
            </a:r>
            <a:endParaRPr lang="en-US" dirty="0"/>
          </a:p>
          <a:p>
            <a:pPr lvl="1"/>
            <a:r>
              <a:rPr lang="en-US" dirty="0"/>
              <a:t>Avoid mingling data, </a:t>
            </a:r>
            <a:r>
              <a:rPr lang="en-US" dirty="0" err="1"/>
              <a:t>ie</a:t>
            </a:r>
            <a:r>
              <a:rPr lang="en-US" dirty="0"/>
              <a:t> page contents and page metadata</a:t>
            </a:r>
          </a:p>
          <a:p>
            <a:pPr lvl="1"/>
            <a:r>
              <a:rPr lang="en-US" dirty="0"/>
              <a:t>Can keep some groups all in memory</a:t>
            </a:r>
          </a:p>
          <a:p>
            <a:r>
              <a:rPr lang="en-US" dirty="0"/>
              <a:t>Can compress locality groups</a:t>
            </a:r>
          </a:p>
          <a:p>
            <a:r>
              <a:rPr lang="en-US" dirty="0"/>
              <a:t>Bloom Filters on locality groups – avoid searching </a:t>
            </a:r>
            <a:r>
              <a:rPr lang="en-US" dirty="0" err="1" smtClean="0"/>
              <a:t>SSTable</a:t>
            </a:r>
            <a:endParaRPr lang="en-US" dirty="0" smtClean="0"/>
          </a:p>
          <a:p>
            <a:pPr>
              <a:buNone/>
            </a:pPr>
            <a:r>
              <a:rPr lang="en-US" dirty="0" smtClean="0"/>
              <a:t>   - space-efficient </a:t>
            </a:r>
          </a:p>
          <a:p>
            <a:pPr>
              <a:buNone/>
            </a:pPr>
            <a:r>
              <a:rPr lang="en-US" dirty="0" smtClean="0"/>
              <a:t>   - can test membership of a set</a:t>
            </a:r>
          </a:p>
          <a:p>
            <a:pPr>
              <a:buNone/>
            </a:pPr>
            <a:r>
              <a:rPr lang="en-US" dirty="0" smtClean="0"/>
              <a:t>   - False positives are possible but false negatives are not</a:t>
            </a:r>
            <a:endParaRPr lang="en-US" dirty="0"/>
          </a:p>
        </p:txBody>
      </p:sp>
      <p:sp>
        <p:nvSpPr>
          <p:cNvPr id="5" name="Slide Number Placeholder 4"/>
          <p:cNvSpPr>
            <a:spLocks noGrp="1"/>
          </p:cNvSpPr>
          <p:nvPr>
            <p:ph type="sldNum" sz="quarter" idx="12"/>
          </p:nvPr>
        </p:nvSpPr>
        <p:spPr/>
        <p:txBody>
          <a:bodyPr/>
          <a:lstStyle/>
          <a:p>
            <a:fld id="{1572029A-296A-1B4E-A4A9-F317B36E58FC}" type="slidenum">
              <a:rPr lang="en-US" smtClean="0"/>
              <a:t>14</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normAutofit fontScale="90000"/>
          </a:bodyPr>
          <a:lstStyle/>
          <a:p>
            <a:r>
              <a:rPr lang="en-US" dirty="0" smtClean="0"/>
              <a:t>Refinements </a:t>
            </a:r>
            <a:br>
              <a:rPr lang="en-US" dirty="0" smtClean="0"/>
            </a:br>
            <a:r>
              <a:rPr lang="en-US" dirty="0" smtClean="0"/>
              <a:t>- </a:t>
            </a:r>
            <a:r>
              <a:rPr lang="en-GB" altLang="zh-CN" dirty="0" smtClean="0"/>
              <a:t>Shared Logs for </a:t>
            </a:r>
            <a:r>
              <a:rPr lang="en-US" altLang="zh-CN" dirty="0"/>
              <a:t>e</a:t>
            </a:r>
            <a:r>
              <a:rPr lang="en-US" dirty="0" smtClean="0"/>
              <a:t>diting a table</a:t>
            </a:r>
            <a:endParaRPr lang="en-US" dirty="0"/>
          </a:p>
        </p:txBody>
      </p:sp>
      <p:sp>
        <p:nvSpPr>
          <p:cNvPr id="27651" name="Rectangle 3"/>
          <p:cNvSpPr>
            <a:spLocks noGrp="1" noChangeArrowheads="1"/>
          </p:cNvSpPr>
          <p:nvPr>
            <p:ph type="body" idx="1"/>
          </p:nvPr>
        </p:nvSpPr>
        <p:spPr>
          <a:xfrm>
            <a:off x="387349" y="1295400"/>
            <a:ext cx="7502525" cy="1371600"/>
          </a:xfrm>
        </p:spPr>
        <p:txBody>
          <a:bodyPr>
            <a:normAutofit/>
          </a:bodyPr>
          <a:lstStyle/>
          <a:p>
            <a:pPr>
              <a:lnSpc>
                <a:spcPct val="90000"/>
              </a:lnSpc>
            </a:pPr>
            <a:r>
              <a:rPr lang="en-US" sz="2000" dirty="0"/>
              <a:t>Mutations are logged, then applied to an in-memory version</a:t>
            </a:r>
          </a:p>
          <a:p>
            <a:pPr>
              <a:lnSpc>
                <a:spcPct val="90000"/>
              </a:lnSpc>
            </a:pPr>
            <a:r>
              <a:rPr lang="en-US" sz="2000" dirty="0" err="1"/>
              <a:t>Logfile</a:t>
            </a:r>
            <a:r>
              <a:rPr lang="en-US" sz="2000" dirty="0"/>
              <a:t> stored in </a:t>
            </a:r>
            <a:r>
              <a:rPr lang="en-US" sz="2000" dirty="0" smtClean="0"/>
              <a:t>GFS</a:t>
            </a:r>
          </a:p>
          <a:p>
            <a:pPr marL="342900" lvl="1" indent="-342900">
              <a:lnSpc>
                <a:spcPct val="90000"/>
              </a:lnSpc>
              <a:buNone/>
            </a:pPr>
            <a:r>
              <a:rPr lang="en-US" sz="2800" dirty="0" smtClean="0"/>
              <a:t>-</a:t>
            </a:r>
            <a:r>
              <a:rPr lang="en-GB" altLang="zh-CN" sz="2000" dirty="0" smtClean="0"/>
              <a:t>Write log file per tablet server instead of per tablet</a:t>
            </a:r>
          </a:p>
          <a:p>
            <a:pPr marL="342900" lvl="1" indent="-342900">
              <a:lnSpc>
                <a:spcPct val="90000"/>
              </a:lnSpc>
              <a:buNone/>
            </a:pPr>
            <a:endParaRPr lang="en-GB" altLang="zh-CN" sz="2000" dirty="0" smtClean="0"/>
          </a:p>
          <a:p>
            <a:pPr>
              <a:lnSpc>
                <a:spcPct val="90000"/>
              </a:lnSpc>
              <a:buNone/>
            </a:pPr>
            <a:endParaRPr lang="en-US" sz="2800" dirty="0" smtClean="0"/>
          </a:p>
          <a:p>
            <a:pPr>
              <a:lnSpc>
                <a:spcPct val="90000"/>
              </a:lnSpc>
              <a:buNone/>
            </a:pPr>
            <a:endParaRPr lang="en-US" sz="2800" dirty="0"/>
          </a:p>
        </p:txBody>
      </p:sp>
      <p:sp>
        <p:nvSpPr>
          <p:cNvPr id="27652" name="Rectangle 4"/>
          <p:cNvSpPr>
            <a:spLocks noChangeArrowheads="1"/>
          </p:cNvSpPr>
          <p:nvPr/>
        </p:nvSpPr>
        <p:spPr bwMode="auto">
          <a:xfrm>
            <a:off x="6096000" y="54864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53" name="Text Box 5"/>
          <p:cNvSpPr txBox="1">
            <a:spLocks noChangeArrowheads="1"/>
          </p:cNvSpPr>
          <p:nvPr/>
        </p:nvSpPr>
        <p:spPr bwMode="auto">
          <a:xfrm>
            <a:off x="6096000" y="57912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7654" name="Rectangle 6"/>
          <p:cNvSpPr>
            <a:spLocks noChangeArrowheads="1"/>
          </p:cNvSpPr>
          <p:nvPr/>
        </p:nvSpPr>
        <p:spPr bwMode="auto">
          <a:xfrm>
            <a:off x="7162800" y="54864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55" name="Text Box 7"/>
          <p:cNvSpPr txBox="1">
            <a:spLocks noChangeArrowheads="1"/>
          </p:cNvSpPr>
          <p:nvPr/>
        </p:nvSpPr>
        <p:spPr bwMode="auto">
          <a:xfrm>
            <a:off x="7162800" y="57912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7656" name="Rectangle 8"/>
          <p:cNvSpPr>
            <a:spLocks noChangeArrowheads="1"/>
          </p:cNvSpPr>
          <p:nvPr/>
        </p:nvSpPr>
        <p:spPr bwMode="auto">
          <a:xfrm>
            <a:off x="6400800" y="3124200"/>
            <a:ext cx="2514600" cy="1752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57" name="Text Box 9"/>
          <p:cNvSpPr txBox="1">
            <a:spLocks noChangeArrowheads="1"/>
          </p:cNvSpPr>
          <p:nvPr/>
        </p:nvSpPr>
        <p:spPr bwMode="auto">
          <a:xfrm>
            <a:off x="6477000" y="3200400"/>
            <a:ext cx="819150" cy="366713"/>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27658" name="Text Box 10"/>
          <p:cNvSpPr txBox="1">
            <a:spLocks noChangeArrowheads="1"/>
          </p:cNvSpPr>
          <p:nvPr/>
        </p:nvSpPr>
        <p:spPr bwMode="auto">
          <a:xfrm>
            <a:off x="6384925" y="4532313"/>
            <a:ext cx="1504950" cy="366712"/>
          </a:xfrm>
          <a:prstGeom prst="rect">
            <a:avLst/>
          </a:prstGeom>
          <a:noFill/>
          <a:ln w="9525">
            <a:noFill/>
            <a:miter lim="800000"/>
            <a:headEnd/>
            <a:tailEnd/>
          </a:ln>
          <a:effectLst/>
        </p:spPr>
        <p:txBody>
          <a:bodyPr wrap="none">
            <a:prstTxWarp prst="textNoShape">
              <a:avLst/>
            </a:prstTxWarp>
            <a:spAutoFit/>
          </a:bodyPr>
          <a:lstStyle/>
          <a:p>
            <a:r>
              <a:rPr lang="en-US"/>
              <a:t>apple_two_E</a:t>
            </a:r>
          </a:p>
        </p:txBody>
      </p:sp>
      <p:sp>
        <p:nvSpPr>
          <p:cNvPr id="27659" name="Text Box 11"/>
          <p:cNvSpPr txBox="1">
            <a:spLocks noChangeArrowheads="1"/>
          </p:cNvSpPr>
          <p:nvPr/>
        </p:nvSpPr>
        <p:spPr bwMode="auto">
          <a:xfrm>
            <a:off x="8229600" y="4495800"/>
            <a:ext cx="628650" cy="366713"/>
          </a:xfrm>
          <a:prstGeom prst="rect">
            <a:avLst/>
          </a:prstGeom>
          <a:noFill/>
          <a:ln w="9525">
            <a:noFill/>
            <a:miter lim="800000"/>
            <a:headEnd/>
            <a:tailEnd/>
          </a:ln>
          <a:effectLst/>
        </p:spPr>
        <p:txBody>
          <a:bodyPr wrap="none">
            <a:prstTxWarp prst="textNoShape">
              <a:avLst/>
            </a:prstTxWarp>
            <a:spAutoFit/>
          </a:bodyPr>
          <a:lstStyle/>
          <a:p>
            <a:r>
              <a:rPr lang="en-US"/>
              <a:t>boat</a:t>
            </a:r>
          </a:p>
        </p:txBody>
      </p:sp>
      <p:sp>
        <p:nvSpPr>
          <p:cNvPr id="27660" name="Line 12"/>
          <p:cNvSpPr>
            <a:spLocks noChangeShapeType="1"/>
          </p:cNvSpPr>
          <p:nvPr/>
        </p:nvSpPr>
        <p:spPr bwMode="auto">
          <a:xfrm flipH="1">
            <a:off x="6705600" y="4876800"/>
            <a:ext cx="5334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661" name="Line 13"/>
          <p:cNvSpPr>
            <a:spLocks noChangeShapeType="1"/>
          </p:cNvSpPr>
          <p:nvPr/>
        </p:nvSpPr>
        <p:spPr bwMode="auto">
          <a:xfrm flipH="1">
            <a:off x="7696200" y="4876800"/>
            <a:ext cx="3810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662" name="Rectangle 14"/>
          <p:cNvSpPr>
            <a:spLocks noChangeArrowheads="1"/>
          </p:cNvSpPr>
          <p:nvPr/>
        </p:nvSpPr>
        <p:spPr bwMode="auto">
          <a:xfrm>
            <a:off x="4267200" y="3581400"/>
            <a:ext cx="990600" cy="2438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63" name="Line 15"/>
          <p:cNvSpPr>
            <a:spLocks noChangeShapeType="1"/>
          </p:cNvSpPr>
          <p:nvPr/>
        </p:nvSpPr>
        <p:spPr bwMode="auto">
          <a:xfrm>
            <a:off x="4267200" y="39624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4" name="Line 16"/>
          <p:cNvSpPr>
            <a:spLocks noChangeShapeType="1"/>
          </p:cNvSpPr>
          <p:nvPr/>
        </p:nvSpPr>
        <p:spPr bwMode="auto">
          <a:xfrm>
            <a:off x="4267200" y="43434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5" name="Line 17"/>
          <p:cNvSpPr>
            <a:spLocks noChangeShapeType="1"/>
          </p:cNvSpPr>
          <p:nvPr/>
        </p:nvSpPr>
        <p:spPr bwMode="auto">
          <a:xfrm>
            <a:off x="4267200" y="47244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6" name="Line 18"/>
          <p:cNvSpPr>
            <a:spLocks noChangeShapeType="1"/>
          </p:cNvSpPr>
          <p:nvPr/>
        </p:nvSpPr>
        <p:spPr bwMode="auto">
          <a:xfrm>
            <a:off x="4267200" y="51054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7" name="Line 19"/>
          <p:cNvSpPr>
            <a:spLocks noChangeShapeType="1"/>
          </p:cNvSpPr>
          <p:nvPr/>
        </p:nvSpPr>
        <p:spPr bwMode="auto">
          <a:xfrm>
            <a:off x="4267200" y="54864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8" name="Text Box 20"/>
          <p:cNvSpPr txBox="1">
            <a:spLocks noChangeArrowheads="1"/>
          </p:cNvSpPr>
          <p:nvPr/>
        </p:nvSpPr>
        <p:spPr bwMode="auto">
          <a:xfrm>
            <a:off x="4343400" y="3581400"/>
            <a:ext cx="755650" cy="366713"/>
          </a:xfrm>
          <a:prstGeom prst="rect">
            <a:avLst/>
          </a:prstGeom>
          <a:noFill/>
          <a:ln w="9525">
            <a:noFill/>
            <a:miter lim="800000"/>
            <a:headEnd/>
            <a:tailEnd/>
          </a:ln>
          <a:effectLst/>
        </p:spPr>
        <p:txBody>
          <a:bodyPr wrap="none">
            <a:prstTxWarp prst="textNoShape">
              <a:avLst/>
            </a:prstTxWarp>
            <a:spAutoFit/>
          </a:bodyPr>
          <a:lstStyle/>
          <a:p>
            <a:r>
              <a:rPr lang="en-US"/>
              <a:t>Insert</a:t>
            </a:r>
          </a:p>
        </p:txBody>
      </p:sp>
      <p:sp>
        <p:nvSpPr>
          <p:cNvPr id="27669" name="Text Box 21"/>
          <p:cNvSpPr txBox="1">
            <a:spLocks noChangeArrowheads="1"/>
          </p:cNvSpPr>
          <p:nvPr/>
        </p:nvSpPr>
        <p:spPr bwMode="auto">
          <a:xfrm>
            <a:off x="4343400" y="4724400"/>
            <a:ext cx="755650" cy="366713"/>
          </a:xfrm>
          <a:prstGeom prst="rect">
            <a:avLst/>
          </a:prstGeom>
          <a:noFill/>
          <a:ln w="9525">
            <a:noFill/>
            <a:miter lim="800000"/>
            <a:headEnd/>
            <a:tailEnd/>
          </a:ln>
          <a:effectLst/>
        </p:spPr>
        <p:txBody>
          <a:bodyPr wrap="none">
            <a:prstTxWarp prst="textNoShape">
              <a:avLst/>
            </a:prstTxWarp>
            <a:spAutoFit/>
          </a:bodyPr>
          <a:lstStyle/>
          <a:p>
            <a:r>
              <a:rPr lang="en-US"/>
              <a:t>Insert</a:t>
            </a:r>
          </a:p>
        </p:txBody>
      </p:sp>
      <p:sp>
        <p:nvSpPr>
          <p:cNvPr id="27670" name="Text Box 22"/>
          <p:cNvSpPr txBox="1">
            <a:spLocks noChangeArrowheads="1"/>
          </p:cNvSpPr>
          <p:nvPr/>
        </p:nvSpPr>
        <p:spPr bwMode="auto">
          <a:xfrm>
            <a:off x="4343400" y="5105400"/>
            <a:ext cx="844550" cy="366713"/>
          </a:xfrm>
          <a:prstGeom prst="rect">
            <a:avLst/>
          </a:prstGeom>
          <a:noFill/>
          <a:ln w="9525">
            <a:noFill/>
            <a:miter lim="800000"/>
            <a:headEnd/>
            <a:tailEnd/>
          </a:ln>
          <a:effectLst/>
        </p:spPr>
        <p:txBody>
          <a:bodyPr wrap="none">
            <a:prstTxWarp prst="textNoShape">
              <a:avLst/>
            </a:prstTxWarp>
            <a:spAutoFit/>
          </a:bodyPr>
          <a:lstStyle/>
          <a:p>
            <a:r>
              <a:rPr lang="en-US"/>
              <a:t>Delete</a:t>
            </a:r>
          </a:p>
        </p:txBody>
      </p:sp>
      <p:sp>
        <p:nvSpPr>
          <p:cNvPr id="27671" name="Text Box 23"/>
          <p:cNvSpPr txBox="1">
            <a:spLocks noChangeArrowheads="1"/>
          </p:cNvSpPr>
          <p:nvPr/>
        </p:nvSpPr>
        <p:spPr bwMode="auto">
          <a:xfrm>
            <a:off x="4343400" y="3962400"/>
            <a:ext cx="755650" cy="366713"/>
          </a:xfrm>
          <a:prstGeom prst="rect">
            <a:avLst/>
          </a:prstGeom>
          <a:noFill/>
          <a:ln w="9525">
            <a:noFill/>
            <a:miter lim="800000"/>
            <a:headEnd/>
            <a:tailEnd/>
          </a:ln>
          <a:effectLst/>
        </p:spPr>
        <p:txBody>
          <a:bodyPr wrap="none">
            <a:prstTxWarp prst="textNoShape">
              <a:avLst/>
            </a:prstTxWarp>
            <a:spAutoFit/>
          </a:bodyPr>
          <a:lstStyle/>
          <a:p>
            <a:r>
              <a:rPr lang="en-US"/>
              <a:t>Insert</a:t>
            </a:r>
          </a:p>
        </p:txBody>
      </p:sp>
      <p:sp>
        <p:nvSpPr>
          <p:cNvPr id="27672" name="Text Box 24"/>
          <p:cNvSpPr txBox="1">
            <a:spLocks noChangeArrowheads="1"/>
          </p:cNvSpPr>
          <p:nvPr/>
        </p:nvSpPr>
        <p:spPr bwMode="auto">
          <a:xfrm>
            <a:off x="4343400" y="4343400"/>
            <a:ext cx="844550" cy="366713"/>
          </a:xfrm>
          <a:prstGeom prst="rect">
            <a:avLst/>
          </a:prstGeom>
          <a:noFill/>
          <a:ln w="9525">
            <a:noFill/>
            <a:miter lim="800000"/>
            <a:headEnd/>
            <a:tailEnd/>
          </a:ln>
          <a:effectLst/>
        </p:spPr>
        <p:txBody>
          <a:bodyPr wrap="none">
            <a:prstTxWarp prst="textNoShape">
              <a:avLst/>
            </a:prstTxWarp>
            <a:spAutoFit/>
          </a:bodyPr>
          <a:lstStyle/>
          <a:p>
            <a:r>
              <a:rPr lang="en-US" dirty="0"/>
              <a:t>Delete</a:t>
            </a:r>
          </a:p>
        </p:txBody>
      </p:sp>
      <p:sp>
        <p:nvSpPr>
          <p:cNvPr id="27673" name="Text Box 25"/>
          <p:cNvSpPr txBox="1">
            <a:spLocks noChangeArrowheads="1"/>
          </p:cNvSpPr>
          <p:nvPr/>
        </p:nvSpPr>
        <p:spPr bwMode="auto">
          <a:xfrm>
            <a:off x="4343400" y="5562600"/>
            <a:ext cx="755650" cy="366713"/>
          </a:xfrm>
          <a:prstGeom prst="rect">
            <a:avLst/>
          </a:prstGeom>
          <a:noFill/>
          <a:ln w="9525">
            <a:noFill/>
            <a:miter lim="800000"/>
            <a:headEnd/>
            <a:tailEnd/>
          </a:ln>
          <a:effectLst/>
        </p:spPr>
        <p:txBody>
          <a:bodyPr wrap="none">
            <a:prstTxWarp prst="textNoShape">
              <a:avLst/>
            </a:prstTxWarp>
            <a:spAutoFit/>
          </a:bodyPr>
          <a:lstStyle/>
          <a:p>
            <a:r>
              <a:rPr lang="en-US"/>
              <a:t>Insert</a:t>
            </a:r>
          </a:p>
        </p:txBody>
      </p:sp>
      <p:sp>
        <p:nvSpPr>
          <p:cNvPr id="27674" name="Rectangle 26"/>
          <p:cNvSpPr>
            <a:spLocks noChangeArrowheads="1"/>
          </p:cNvSpPr>
          <p:nvPr/>
        </p:nvSpPr>
        <p:spPr bwMode="auto">
          <a:xfrm>
            <a:off x="6477000" y="3581400"/>
            <a:ext cx="1600200" cy="762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75" name="Text Box 27"/>
          <p:cNvSpPr txBox="1">
            <a:spLocks noChangeArrowheads="1"/>
          </p:cNvSpPr>
          <p:nvPr/>
        </p:nvSpPr>
        <p:spPr bwMode="auto">
          <a:xfrm>
            <a:off x="6477000" y="3657600"/>
            <a:ext cx="1187450" cy="366713"/>
          </a:xfrm>
          <a:prstGeom prst="rect">
            <a:avLst/>
          </a:prstGeom>
          <a:noFill/>
          <a:ln w="9525">
            <a:noFill/>
            <a:miter lim="800000"/>
            <a:headEnd/>
            <a:tailEnd/>
          </a:ln>
          <a:effectLst/>
        </p:spPr>
        <p:txBody>
          <a:bodyPr wrap="none">
            <a:prstTxWarp prst="textNoShape">
              <a:avLst/>
            </a:prstTxWarp>
            <a:spAutoFit/>
          </a:bodyPr>
          <a:lstStyle/>
          <a:p>
            <a:r>
              <a:rPr lang="en-US"/>
              <a:t>Memtable</a:t>
            </a:r>
          </a:p>
        </p:txBody>
      </p:sp>
      <p:sp>
        <p:nvSpPr>
          <p:cNvPr id="27676" name="Line 28"/>
          <p:cNvSpPr>
            <a:spLocks noChangeShapeType="1"/>
          </p:cNvSpPr>
          <p:nvPr/>
        </p:nvSpPr>
        <p:spPr bwMode="auto">
          <a:xfrm>
            <a:off x="4038600" y="5029200"/>
            <a:ext cx="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677" name="Line 29"/>
          <p:cNvSpPr>
            <a:spLocks noChangeShapeType="1"/>
          </p:cNvSpPr>
          <p:nvPr/>
        </p:nvSpPr>
        <p:spPr bwMode="auto">
          <a:xfrm flipV="1">
            <a:off x="5257800" y="4191000"/>
            <a:ext cx="1219200" cy="1676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1" name="Rectangle 30"/>
          <p:cNvSpPr/>
          <p:nvPr/>
        </p:nvSpPr>
        <p:spPr>
          <a:xfrm>
            <a:off x="457200" y="2667000"/>
            <a:ext cx="2438400" cy="830997"/>
          </a:xfrm>
          <a:prstGeom prst="rect">
            <a:avLst/>
          </a:prstGeom>
        </p:spPr>
        <p:txBody>
          <a:bodyPr wrap="square">
            <a:spAutoFit/>
          </a:bodyPr>
          <a:lstStyle/>
          <a:p>
            <a:r>
              <a:rPr lang="en-GB" altLang="zh-CN" sz="2400" dirty="0" smtClean="0"/>
              <a:t>Any Problem for doing this?</a:t>
            </a:r>
            <a:endParaRPr lang="en-US" sz="2400" dirty="0"/>
          </a:p>
        </p:txBody>
      </p:sp>
      <p:sp>
        <p:nvSpPr>
          <p:cNvPr id="33" name="Rectangle 32"/>
          <p:cNvSpPr/>
          <p:nvPr/>
        </p:nvSpPr>
        <p:spPr>
          <a:xfrm>
            <a:off x="457200" y="3608983"/>
            <a:ext cx="3352800" cy="923330"/>
          </a:xfrm>
          <a:prstGeom prst="rect">
            <a:avLst/>
          </a:prstGeom>
        </p:spPr>
        <p:txBody>
          <a:bodyPr wrap="square">
            <a:spAutoFit/>
          </a:bodyPr>
          <a:lstStyle/>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dirty="0" smtClean="0"/>
              <a:t>Problem: during recovery, server needs to read log data to apply mutations for a tablet</a:t>
            </a:r>
            <a:endParaRPr lang="en-GB" altLang="zh-CN" dirty="0"/>
          </a:p>
        </p:txBody>
      </p:sp>
      <p:sp>
        <p:nvSpPr>
          <p:cNvPr id="34" name="Rectangle 33"/>
          <p:cNvSpPr/>
          <p:nvPr/>
        </p:nvSpPr>
        <p:spPr>
          <a:xfrm>
            <a:off x="387349" y="4495800"/>
            <a:ext cx="3422651" cy="2594300"/>
          </a:xfrm>
          <a:prstGeom prst="rect">
            <a:avLst/>
          </a:prstGeom>
        </p:spPr>
        <p:txBody>
          <a:bodyPr wrap="square">
            <a:spAutoFit/>
          </a:bodyPr>
          <a:lstStyle/>
          <a:p>
            <a:pPr>
              <a:lnSpc>
                <a:spcPct val="7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b="1" dirty="0" smtClean="0"/>
              <a:t>Solution</a:t>
            </a:r>
            <a:r>
              <a:rPr lang="en-GB" altLang="zh-CN" dirty="0" smtClean="0"/>
              <a:t>: </a:t>
            </a:r>
          </a:p>
          <a:p>
            <a:pPr>
              <a:lnSpc>
                <a:spcPct val="75000"/>
              </a:lnSpc>
              <a:spcBef>
                <a:spcPts val="700"/>
              </a:spcBef>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dirty="0" smtClean="0"/>
              <a:t>Master aggregates and sort the needed chunks by tablet </a:t>
            </a:r>
            <a:r>
              <a:rPr lang="en-US" altLang="zh-CN" dirty="0" smtClean="0"/>
              <a:t>in the log</a:t>
            </a:r>
            <a:endParaRPr lang="en-GB" altLang="zh-CN" dirty="0" smtClean="0"/>
          </a:p>
          <a:p>
            <a:pPr>
              <a:lnSpc>
                <a:spcPct val="75000"/>
              </a:lnSpc>
              <a:spcBef>
                <a:spcPts val="700"/>
              </a:spcBef>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dirty="0" smtClean="0"/>
              <a:t> </a:t>
            </a:r>
            <a:r>
              <a:rPr lang="en-GB" altLang="zh-CN" dirty="0" smtClean="0"/>
              <a:t>Other tablet servers ask master which servers have sorted chunks they need</a:t>
            </a:r>
          </a:p>
          <a:p>
            <a:pPr>
              <a:lnSpc>
                <a:spcPct val="75000"/>
              </a:lnSpc>
              <a:spcBef>
                <a:spcPts val="700"/>
              </a:spcBef>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dirty="0" smtClean="0"/>
              <a:t> Tablet servers issue direct </a:t>
            </a:r>
            <a:r>
              <a:rPr lang="en-GB" altLang="zh-CN" dirty="0" err="1" smtClean="0"/>
              <a:t>RPCs</a:t>
            </a:r>
            <a:r>
              <a:rPr lang="en-GB" altLang="zh-CN" dirty="0" smtClean="0"/>
              <a:t> to peer tablet servers to read sorted data efficiently </a:t>
            </a:r>
            <a:endParaRPr lang="en-GB" altLang="zh-CN" dirty="0" smtClean="0"/>
          </a:p>
          <a:p>
            <a:pPr>
              <a:lnSpc>
                <a:spcPct val="7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dirty="0" smtClean="0"/>
          </a:p>
          <a:p>
            <a:pPr>
              <a:lnSpc>
                <a:spcPct val="7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dirty="0"/>
          </a:p>
        </p:txBody>
      </p:sp>
      <p:sp>
        <p:nvSpPr>
          <p:cNvPr id="35" name="Slide Number Placeholder 34"/>
          <p:cNvSpPr>
            <a:spLocks noGrp="1"/>
          </p:cNvSpPr>
          <p:nvPr>
            <p:ph type="sldNum" sz="quarter" idx="12"/>
          </p:nvPr>
        </p:nvSpPr>
        <p:spPr/>
        <p:txBody>
          <a:bodyPr/>
          <a:lstStyle/>
          <a:p>
            <a:fld id="{1572029A-296A-1B4E-A4A9-F317B36E58FC}" type="slidenum">
              <a:rPr lang="en-US" smtClean="0"/>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228600" y="0"/>
            <a:ext cx="7696200" cy="771623"/>
          </a:xfrm>
          <a:ln/>
        </p:spPr>
        <p:txBody>
          <a:bodyPr wrap="square"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Refinements - </a:t>
            </a:r>
            <a:r>
              <a:rPr lang="en-GB" dirty="0" smtClean="0"/>
              <a:t>C</a:t>
            </a:r>
            <a:r>
              <a:rPr lang="en-GB" altLang="zh-CN" dirty="0" smtClean="0"/>
              <a:t>ompression</a:t>
            </a:r>
            <a:endParaRPr lang="en-GB" altLang="zh-CN" dirty="0"/>
          </a:p>
        </p:txBody>
      </p:sp>
      <p:sp>
        <p:nvSpPr>
          <p:cNvPr id="30722" name="Rectangle 2"/>
          <p:cNvSpPr>
            <a:spLocks noGrp="1" noChangeArrowheads="1"/>
          </p:cNvSpPr>
          <p:nvPr>
            <p:ph type="body" idx="1"/>
          </p:nvPr>
        </p:nvSpPr>
        <p:spPr>
          <a:xfrm>
            <a:off x="685800" y="1273175"/>
            <a:ext cx="7772400" cy="4664354"/>
          </a:xfrm>
          <a:ln/>
        </p:spPr>
        <p:txBody>
          <a:bodyPr lIns="90000" tIns="46800" rIns="90000" bIns="46800">
            <a:spAutoFit/>
          </a:bodyPr>
          <a:lstStyle/>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500" dirty="0"/>
              <a:t>Many opportunities for compression</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Similar values in the same row/column at different timestamps</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Similar values in different columns</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Similar values across adjacent rows</a:t>
            </a:r>
          </a:p>
          <a:p>
            <a:pPr>
              <a:lnSpc>
                <a:spcPct val="75000"/>
              </a:lnSpc>
              <a:spcBef>
                <a:spcPts val="700"/>
              </a:spcBef>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sz="2300" dirty="0"/>
          </a:p>
          <a:p>
            <a:pPr>
              <a:lnSpc>
                <a:spcPct val="7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500" dirty="0"/>
              <a:t>Within each </a:t>
            </a:r>
            <a:r>
              <a:rPr lang="en-GB" altLang="zh-CN" sz="2500" dirty="0" err="1"/>
              <a:t>SSTable</a:t>
            </a:r>
            <a:r>
              <a:rPr lang="en-GB" altLang="zh-CN" sz="2500" dirty="0"/>
              <a:t> for a locality group, encode compressed blocks</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Keep blocks small for random access (~64KB compressed data)</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Exploit</a:t>
            </a:r>
            <a:r>
              <a:rPr lang="en-GB" altLang="zh-CN" sz="2400" dirty="0" smtClean="0"/>
              <a:t> the fact </a:t>
            </a:r>
            <a:r>
              <a:rPr lang="en-GB" altLang="zh-CN" sz="2400" dirty="0"/>
              <a:t>that many values very similar</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a:t>Needs to be low CPU cost for encoding/decoding</a:t>
            </a:r>
            <a:endParaRPr lang="en-GB" altLang="zh-CN" sz="2400" dirty="0" smtClean="0"/>
          </a:p>
          <a:p>
            <a:pPr>
              <a:lnSpc>
                <a:spcPct val="75000"/>
              </a:lnSpc>
              <a:spcBef>
                <a:spcPts val="700"/>
              </a:spcBef>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sz="2300" dirty="0"/>
          </a:p>
        </p:txBody>
      </p:sp>
      <p:sp>
        <p:nvSpPr>
          <p:cNvPr id="4" name="Slide Number Placeholder 3"/>
          <p:cNvSpPr>
            <a:spLocks noGrp="1"/>
          </p:cNvSpPr>
          <p:nvPr>
            <p:ph type="sldNum" sz="quarter" idx="12"/>
          </p:nvPr>
        </p:nvSpPr>
        <p:spPr/>
        <p:txBody>
          <a:bodyPr/>
          <a:lstStyle/>
          <a:p>
            <a:fld id="{1572029A-296A-1B4E-A4A9-F317B36E58FC}" type="slidenum">
              <a:rPr lang="en-US" smtClean="0"/>
              <a:t>16</a:t>
            </a:fld>
            <a:endParaRPr lang="en-US"/>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normAutofit fontScale="90000"/>
          </a:bodyPr>
          <a:lstStyle/>
          <a:p>
            <a:r>
              <a:rPr lang="en-US" dirty="0" err="1" smtClean="0"/>
              <a:t>Microbenchmarks</a:t>
            </a:r>
            <a:r>
              <a:rPr lang="en-US" dirty="0" smtClean="0"/>
              <a:t/>
            </a:r>
            <a:br>
              <a:rPr lang="en-US" dirty="0" smtClean="0"/>
            </a:br>
            <a:r>
              <a:rPr lang="en-US" dirty="0" smtClean="0"/>
              <a:t>- speed per server</a:t>
            </a:r>
            <a:endParaRPr lang="en-US" dirty="0"/>
          </a:p>
        </p:txBody>
      </p:sp>
      <p:pic>
        <p:nvPicPr>
          <p:cNvPr id="10244" name="Picture 4"/>
          <p:cNvPicPr>
            <a:picLocks noChangeAspect="1" noChangeArrowheads="1"/>
          </p:cNvPicPr>
          <p:nvPr>
            <p:ph idx="1"/>
          </p:nvPr>
        </p:nvPicPr>
        <p:blipFill>
          <a:blip r:embed="rId2"/>
          <a:srcRect/>
          <a:stretch>
            <a:fillRect/>
          </a:stretch>
        </p:blipFill>
        <p:spPr>
          <a:xfrm>
            <a:off x="1219200" y="1417638"/>
            <a:ext cx="6477000" cy="2879470"/>
          </a:xfrm>
          <a:noFill/>
          <a:ln/>
        </p:spPr>
      </p:pic>
      <p:sp>
        <p:nvSpPr>
          <p:cNvPr id="5" name="Slide Number Placeholder 4"/>
          <p:cNvSpPr>
            <a:spLocks noGrp="1"/>
          </p:cNvSpPr>
          <p:nvPr>
            <p:ph type="sldNum" sz="quarter" idx="12"/>
          </p:nvPr>
        </p:nvSpPr>
        <p:spPr/>
        <p:txBody>
          <a:bodyPr/>
          <a:lstStyle/>
          <a:p>
            <a:fld id="{1572029A-296A-1B4E-A4A9-F317B36E58FC}" type="slidenum">
              <a:rPr lang="en-US" smtClean="0"/>
              <a:t>17</a:t>
            </a:fld>
            <a:endParaRPr lang="en-US"/>
          </a:p>
        </p:txBody>
      </p:sp>
      <p:sp>
        <p:nvSpPr>
          <p:cNvPr id="7" name="TextBox 6"/>
          <p:cNvSpPr txBox="1"/>
          <p:nvPr/>
        </p:nvSpPr>
        <p:spPr>
          <a:xfrm>
            <a:off x="837025" y="4297108"/>
            <a:ext cx="7849775" cy="461665"/>
          </a:xfrm>
          <a:prstGeom prst="rect">
            <a:avLst/>
          </a:prstGeom>
          <a:noFill/>
        </p:spPr>
        <p:txBody>
          <a:bodyPr wrap="none" rtlCol="0">
            <a:spAutoFit/>
          </a:bodyPr>
          <a:lstStyle/>
          <a:p>
            <a:r>
              <a:rPr lang="en-US" sz="2400" dirty="0" smtClean="0"/>
              <a:t>Number of 1k-byte values read/written per second per server</a:t>
            </a:r>
            <a:endParaRPr lang="en-US" sz="2400" dirty="0"/>
          </a:p>
        </p:txBody>
      </p:sp>
      <p:sp>
        <p:nvSpPr>
          <p:cNvPr id="8" name="TextBox 7"/>
          <p:cNvSpPr txBox="1"/>
          <p:nvPr/>
        </p:nvSpPr>
        <p:spPr>
          <a:xfrm>
            <a:off x="985512" y="5103167"/>
            <a:ext cx="6878806" cy="1569660"/>
          </a:xfrm>
          <a:prstGeom prst="rect">
            <a:avLst/>
          </a:prstGeom>
          <a:noFill/>
        </p:spPr>
        <p:txBody>
          <a:bodyPr wrap="none" rtlCol="0">
            <a:spAutoFit/>
          </a:bodyPr>
          <a:lstStyle/>
          <a:p>
            <a:r>
              <a:rPr lang="en-US" sz="2400" dirty="0" smtClean="0"/>
              <a:t>Remarks:</a:t>
            </a:r>
          </a:p>
          <a:p>
            <a:pPr marL="457200" indent="-457200">
              <a:buAutoNum type="arabicPeriod"/>
            </a:pPr>
            <a:r>
              <a:rPr lang="en-US" sz="2400" dirty="0" smtClean="0"/>
              <a:t>Random reads are 10-times slower than other ops</a:t>
            </a:r>
          </a:p>
          <a:p>
            <a:pPr marL="457200" indent="-457200">
              <a:buAutoNum type="arabicPeriod"/>
            </a:pPr>
            <a:r>
              <a:rPr lang="en-US" sz="2400" dirty="0" smtClean="0"/>
              <a:t>Writes are faster than reads (why?)</a:t>
            </a:r>
          </a:p>
          <a:p>
            <a:pPr marL="457200" indent="-457200">
              <a:buAutoNum type="arabicPeriod"/>
            </a:pPr>
            <a:r>
              <a:rPr lang="en-US" sz="2400" dirty="0" smtClean="0"/>
              <a:t>Random reads in memory is the fastest</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457200" y="0"/>
            <a:ext cx="8229600" cy="1143000"/>
          </a:xfrm>
        </p:spPr>
        <p:txBody>
          <a:bodyPr>
            <a:normAutofit fontScale="90000"/>
          </a:bodyPr>
          <a:lstStyle/>
          <a:p>
            <a:r>
              <a:rPr lang="en-US" dirty="0" err="1" smtClean="0"/>
              <a:t>Microbenchmarks</a:t>
            </a:r>
            <a:r>
              <a:rPr lang="en-US" dirty="0" smtClean="0"/>
              <a:t/>
            </a:r>
            <a:br>
              <a:rPr lang="en-US" dirty="0" smtClean="0"/>
            </a:br>
            <a:r>
              <a:rPr lang="en-US" dirty="0" smtClean="0"/>
              <a:t>- scaling</a:t>
            </a:r>
            <a:endParaRPr lang="en-US" dirty="0"/>
          </a:p>
        </p:txBody>
      </p:sp>
      <p:pic>
        <p:nvPicPr>
          <p:cNvPr id="8196" name="Picture 4"/>
          <p:cNvPicPr>
            <a:picLocks noChangeAspect="1" noChangeArrowheads="1"/>
          </p:cNvPicPr>
          <p:nvPr>
            <p:ph idx="1"/>
          </p:nvPr>
        </p:nvPicPr>
        <p:blipFill>
          <a:blip r:embed="rId2"/>
          <a:srcRect/>
          <a:stretch>
            <a:fillRect/>
          </a:stretch>
        </p:blipFill>
        <p:spPr>
          <a:xfrm>
            <a:off x="1524001" y="1143000"/>
            <a:ext cx="5989432" cy="3581400"/>
          </a:xfrm>
          <a:noFill/>
          <a:ln/>
        </p:spPr>
      </p:pic>
      <p:sp>
        <p:nvSpPr>
          <p:cNvPr id="5" name="Slide Number Placeholder 4"/>
          <p:cNvSpPr>
            <a:spLocks noGrp="1"/>
          </p:cNvSpPr>
          <p:nvPr>
            <p:ph type="sldNum" sz="quarter" idx="12"/>
          </p:nvPr>
        </p:nvSpPr>
        <p:spPr/>
        <p:txBody>
          <a:bodyPr/>
          <a:lstStyle/>
          <a:p>
            <a:fld id="{1572029A-296A-1B4E-A4A9-F317B36E58FC}" type="slidenum">
              <a:rPr lang="en-US" smtClean="0"/>
              <a:t>18</a:t>
            </a:fld>
            <a:endParaRPr lang="en-US"/>
          </a:p>
        </p:txBody>
      </p:sp>
      <p:sp>
        <p:nvSpPr>
          <p:cNvPr id="7" name="TextBox 6"/>
          <p:cNvSpPr txBox="1"/>
          <p:nvPr/>
        </p:nvSpPr>
        <p:spPr>
          <a:xfrm>
            <a:off x="938165" y="4724400"/>
            <a:ext cx="7389012" cy="461665"/>
          </a:xfrm>
          <a:prstGeom prst="rect">
            <a:avLst/>
          </a:prstGeom>
          <a:noFill/>
        </p:spPr>
        <p:txBody>
          <a:bodyPr wrap="none" rtlCol="0">
            <a:spAutoFit/>
          </a:bodyPr>
          <a:lstStyle/>
          <a:p>
            <a:r>
              <a:rPr lang="en-US" sz="2400" dirty="0" smtClean="0"/>
              <a:t>Number of 1k-byte values read/written per second in total</a:t>
            </a:r>
            <a:endParaRPr lang="en-US" sz="2400" dirty="0"/>
          </a:p>
        </p:txBody>
      </p:sp>
      <p:sp>
        <p:nvSpPr>
          <p:cNvPr id="8" name="TextBox 7"/>
          <p:cNvSpPr txBox="1"/>
          <p:nvPr/>
        </p:nvSpPr>
        <p:spPr>
          <a:xfrm>
            <a:off x="730776" y="5288340"/>
            <a:ext cx="7956024" cy="1569660"/>
          </a:xfrm>
          <a:prstGeom prst="rect">
            <a:avLst/>
          </a:prstGeom>
          <a:noFill/>
        </p:spPr>
        <p:txBody>
          <a:bodyPr wrap="none" rtlCol="0">
            <a:spAutoFit/>
          </a:bodyPr>
          <a:lstStyle/>
          <a:p>
            <a:r>
              <a:rPr lang="en-US" sz="2400" dirty="0" smtClean="0"/>
              <a:t>Remarks:</a:t>
            </a:r>
          </a:p>
          <a:p>
            <a:pPr marL="457200" indent="-457200">
              <a:buAutoNum type="arabicPeriod"/>
            </a:pPr>
            <a:r>
              <a:rPr lang="en-US" sz="2400" dirty="0" smtClean="0"/>
              <a:t>Sequential reads and writes behave like linearly, others are</a:t>
            </a:r>
          </a:p>
          <a:p>
            <a:pPr marL="457200" indent="-457200"/>
            <a:r>
              <a:rPr lang="en-US" sz="2400" dirty="0" smtClean="0"/>
              <a:t>      sub-linear</a:t>
            </a:r>
          </a:p>
          <a:p>
            <a:pPr marL="457200" indent="-457200"/>
            <a:r>
              <a:rPr lang="en-US" sz="2400" dirty="0" smtClean="0"/>
              <a:t>2. Performance order doesn’t change compared to per-server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What </a:t>
            </a:r>
            <a:r>
              <a:rPr lang="en-US" dirty="0" err="1" smtClean="0"/>
              <a:t>BigTable</a:t>
            </a:r>
            <a:r>
              <a:rPr lang="en-US" dirty="0" smtClean="0"/>
              <a:t> is?</a:t>
            </a:r>
            <a:endParaRPr lang="en-US" dirty="0"/>
          </a:p>
        </p:txBody>
      </p:sp>
      <p:sp>
        <p:nvSpPr>
          <p:cNvPr id="3" name="Content Placeholder 2"/>
          <p:cNvSpPr>
            <a:spLocks noGrp="1"/>
          </p:cNvSpPr>
          <p:nvPr>
            <p:ph idx="1"/>
          </p:nvPr>
        </p:nvSpPr>
        <p:spPr/>
        <p:txBody>
          <a:bodyPr>
            <a:normAutofit/>
          </a:bodyPr>
          <a:lstStyle/>
          <a:p>
            <a:r>
              <a:rPr lang="en-US" dirty="0" err="1" smtClean="0"/>
              <a:t>BigTable</a:t>
            </a:r>
            <a:r>
              <a:rPr lang="en-US" dirty="0" smtClean="0"/>
              <a:t> is a distributed Database</a:t>
            </a:r>
          </a:p>
          <a:p>
            <a:r>
              <a:rPr lang="en-US" dirty="0"/>
              <a:t>A</a:t>
            </a:r>
            <a:r>
              <a:rPr lang="en-US" dirty="0" smtClean="0"/>
              <a:t> more application-friendly storage service</a:t>
            </a:r>
            <a:endParaRPr lang="en-US" dirty="0" smtClean="0"/>
          </a:p>
          <a:p>
            <a:pPr>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Data in Google</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smtClean="0"/>
              <a:t>URLs:</a:t>
            </a:r>
          </a:p>
          <a:p>
            <a:pPr lvl="2">
              <a:lnSpc>
                <a:spcPct val="75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200" dirty="0" smtClean="0"/>
              <a:t>Contents, crawl metadata, links, anchors, </a:t>
            </a:r>
            <a:r>
              <a:rPr lang="en-GB" altLang="zh-CN" sz="2200" dirty="0" err="1" smtClean="0"/>
              <a:t>pagerank</a:t>
            </a:r>
            <a:r>
              <a:rPr lang="en-GB" altLang="zh-CN" sz="2200" dirty="0" smtClean="0"/>
              <a:t>,…</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smtClean="0"/>
              <a:t>Per-user data:</a:t>
            </a:r>
          </a:p>
          <a:p>
            <a:pPr lvl="2">
              <a:lnSpc>
                <a:spcPct val="75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200" dirty="0" smtClean="0"/>
              <a:t>User preference settings, recent queries/search results, …</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smtClean="0"/>
              <a:t>Geographic locations:</a:t>
            </a:r>
          </a:p>
          <a:p>
            <a:pPr lvl="2">
              <a:lnSpc>
                <a:spcPct val="75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200" dirty="0" smtClean="0"/>
              <a:t>Physical entities (shops, restaurants, etc.), roads, satellite image data, user annotations, …</a:t>
            </a:r>
          </a:p>
          <a:p>
            <a:pPr>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1572029A-296A-1B4E-A4A9-F317B36E58FC}" type="slidenum">
              <a:rPr lang="en-US" smtClean="0"/>
              <a:t>1</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p:txBody>
          <a:bodyPr/>
          <a:lstStyle/>
          <a:p>
            <a:r>
              <a:rPr lang="en-US"/>
              <a:t>Application at Google</a:t>
            </a:r>
          </a:p>
        </p:txBody>
      </p:sp>
      <p:pic>
        <p:nvPicPr>
          <p:cNvPr id="12292" name="Picture 4"/>
          <p:cNvPicPr>
            <a:picLocks noChangeAspect="1" noChangeArrowheads="1"/>
          </p:cNvPicPr>
          <p:nvPr>
            <p:ph idx="1"/>
          </p:nvPr>
        </p:nvPicPr>
        <p:blipFill>
          <a:blip r:embed="rId2"/>
          <a:srcRect/>
          <a:stretch>
            <a:fillRect/>
          </a:stretch>
        </p:blipFill>
        <p:spPr>
          <a:xfrm>
            <a:off x="0" y="2133600"/>
            <a:ext cx="9144000" cy="2809875"/>
          </a:xfrm>
          <a:noFill/>
          <a:ln/>
        </p:spPr>
      </p:pic>
      <p:sp>
        <p:nvSpPr>
          <p:cNvPr id="5" name="Slide Number Placeholder 4"/>
          <p:cNvSpPr>
            <a:spLocks noGrp="1"/>
          </p:cNvSpPr>
          <p:nvPr>
            <p:ph type="sldNum" sz="quarter" idx="12"/>
          </p:nvPr>
        </p:nvSpPr>
        <p:spPr/>
        <p:txBody>
          <a:bodyPr/>
          <a:lstStyle/>
          <a:p>
            <a:fld id="{1572029A-296A-1B4E-A4A9-F317B36E58FC}" type="slidenum">
              <a:rPr lang="en-US" smtClean="0"/>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 multi-row transaction support, good or bad?</a:t>
            </a:r>
          </a:p>
          <a:p>
            <a:r>
              <a:rPr lang="en-US" dirty="0" smtClean="0"/>
              <a:t>Why column-oriented data model become popular? Advantages and disadvantages.</a:t>
            </a:r>
          </a:p>
          <a:p>
            <a:r>
              <a:rPr lang="en-US" dirty="0" err="1" smtClean="0"/>
              <a:t>BigTable</a:t>
            </a:r>
            <a:r>
              <a:rPr lang="en-US" dirty="0" smtClean="0"/>
              <a:t> ensure data consistency?</a:t>
            </a:r>
          </a:p>
          <a:p>
            <a:r>
              <a:rPr lang="en-US" dirty="0" smtClean="0"/>
              <a:t>Is there central point of failure?</a:t>
            </a:r>
          </a:p>
          <a:p>
            <a:r>
              <a:rPr lang="en-US" dirty="0" smtClean="0"/>
              <a:t>No optimization on queries</a:t>
            </a:r>
          </a:p>
          <a:p>
            <a:r>
              <a:rPr lang="en-US" dirty="0" smtClean="0"/>
              <a:t>Will it work over Internet? (clusters spread across geographically distant</a:t>
            </a:r>
          </a:p>
          <a:p>
            <a:pPr>
              <a:buNone/>
            </a:pPr>
            <a:r>
              <a:rPr lang="en-US" dirty="0" smtClean="0"/>
              <a:t> </a:t>
            </a:r>
            <a:endParaRPr lang="en-US" dirty="0"/>
          </a:p>
        </p:txBody>
      </p:sp>
      <p:sp>
        <p:nvSpPr>
          <p:cNvPr id="6" name="Slide Number Placeholder 5"/>
          <p:cNvSpPr>
            <a:spLocks noGrp="1"/>
          </p:cNvSpPr>
          <p:nvPr>
            <p:ph type="sldNum" sz="quarter" idx="12"/>
          </p:nvPr>
        </p:nvSpPr>
        <p:spPr/>
        <p:txBody>
          <a:bodyPr/>
          <a:lstStyle/>
          <a:p>
            <a:fld id="{1572029A-296A-1B4E-A4A9-F317B36E58FC}" type="slidenum">
              <a:rPr lang="en-US" smtClean="0"/>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t>End</a:t>
            </a:r>
            <a:br>
              <a:rPr lang="en-US" dirty="0" smtClean="0"/>
            </a:br>
            <a:r>
              <a:rPr lang="en-US" dirty="0" smtClean="0"/>
              <a:t>Thank you!</a:t>
            </a:r>
            <a:endParaRPr lang="en-US" dirty="0"/>
          </a:p>
        </p:txBody>
      </p:sp>
      <p:sp>
        <p:nvSpPr>
          <p:cNvPr id="4" name="Slide Number Placeholder 3"/>
          <p:cNvSpPr>
            <a:spLocks noGrp="1"/>
          </p:cNvSpPr>
          <p:nvPr>
            <p:ph type="sldNum" sz="quarter" idx="12"/>
          </p:nvPr>
        </p:nvSpPr>
        <p:spPr/>
        <p:txBody>
          <a:bodyPr/>
          <a:lstStyle/>
          <a:p>
            <a:fld id="{1572029A-296A-1B4E-A4A9-F317B36E58FC}" type="slidenum">
              <a:rPr lang="en-US" smtClean="0"/>
              <a:t>21</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Finding a Needle in a Haystack: Facebook’s Photo Storage	</a:t>
            </a:r>
            <a:endParaRPr lang="en-US" dirty="0"/>
          </a:p>
        </p:txBody>
      </p:sp>
      <p:sp>
        <p:nvSpPr>
          <p:cNvPr id="3" name="Subtitle 2"/>
          <p:cNvSpPr>
            <a:spLocks noGrp="1"/>
          </p:cNvSpPr>
          <p:nvPr>
            <p:ph type="subTitle" idx="1"/>
          </p:nvPr>
        </p:nvSpPr>
        <p:spPr/>
        <p:txBody>
          <a:bodyPr>
            <a:noAutofit/>
          </a:bodyPr>
          <a:lstStyle/>
          <a:p>
            <a:r>
              <a:rPr lang="en-US" sz="2400" dirty="0" smtClean="0"/>
              <a:t>Original work by Beaver, et al.</a:t>
            </a:r>
          </a:p>
          <a:p>
            <a:r>
              <a:rPr lang="en-US" sz="2400" dirty="0" smtClean="0"/>
              <a:t>Slides by Tim Calloway</a:t>
            </a:r>
            <a:br>
              <a:rPr lang="en-US" sz="2400" dirty="0" smtClean="0"/>
            </a:br>
            <a:endParaRPr lang="en-US" sz="2400" dirty="0"/>
          </a:p>
        </p:txBody>
      </p:sp>
      <p:sp>
        <p:nvSpPr>
          <p:cNvPr id="4" name="Slide Number Placeholder 3"/>
          <p:cNvSpPr>
            <a:spLocks noGrp="1"/>
          </p:cNvSpPr>
          <p:nvPr>
            <p:ph type="sldNum" sz="quarter" idx="12"/>
          </p:nvPr>
        </p:nvSpPr>
        <p:spPr/>
        <p:txBody>
          <a:bodyPr/>
          <a:lstStyle/>
          <a:p>
            <a:fld id="{33A3DC8D-D84F-4E2F-8BF2-A505987AD4E7}" type="slidenum">
              <a:rPr lang="en-US" smtClean="0"/>
              <a:pPr/>
              <a:t>22</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Facebook</a:t>
            </a:r>
            <a:r>
              <a:rPr lang="en-US" dirty="0" smtClean="0"/>
              <a:t> Photo Storage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Facebook stores over 260 billion images</a:t>
            </a:r>
          </a:p>
          <a:p>
            <a:pPr lvl="1"/>
            <a:r>
              <a:rPr lang="en-US" dirty="0" smtClean="0"/>
              <a:t>20 PB of data</a:t>
            </a:r>
          </a:p>
          <a:p>
            <a:r>
              <a:rPr lang="en-US" dirty="0" smtClean="0"/>
              <a:t>Users upload one billion new images each week</a:t>
            </a:r>
          </a:p>
          <a:p>
            <a:pPr lvl="1"/>
            <a:r>
              <a:rPr lang="en-US" dirty="0" smtClean="0"/>
              <a:t>60 TB of data</a:t>
            </a:r>
          </a:p>
          <a:p>
            <a:r>
              <a:rPr lang="en-US" dirty="0" smtClean="0"/>
              <a:t>Facebook serves over one million images per second at peak</a:t>
            </a:r>
          </a:p>
          <a:p>
            <a:r>
              <a:rPr lang="en-US" dirty="0" smtClean="0"/>
              <a:t>Two types of workloads for image serving</a:t>
            </a:r>
          </a:p>
          <a:p>
            <a:pPr lvl="1"/>
            <a:r>
              <a:rPr lang="en-US" dirty="0" smtClean="0"/>
              <a:t>Profile pictures – heavy access, smaller size</a:t>
            </a:r>
          </a:p>
          <a:p>
            <a:pPr lvl="1"/>
            <a:r>
              <a:rPr lang="en-US" dirty="0" smtClean="0"/>
              <a:t>Photo albums – intermittent access, higher at beginning, decreasing over time (long tail)</a:t>
            </a:r>
            <a:endParaRPr lang="en-US" dirty="0"/>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23</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 Issue</a:t>
            </a:r>
            <a:endParaRPr lang="en-US" dirty="0"/>
          </a:p>
        </p:txBody>
      </p:sp>
      <p:pic>
        <p:nvPicPr>
          <p:cNvPr id="1026" name="Picture 2"/>
          <p:cNvPicPr>
            <a:picLocks noChangeAspect="1" noChangeArrowheads="1"/>
          </p:cNvPicPr>
          <p:nvPr/>
        </p:nvPicPr>
        <p:blipFill>
          <a:blip r:embed="rId2" cstate="print"/>
          <a:srcRect l="15625" t="23000" r="43125" b="10000"/>
          <a:stretch>
            <a:fillRect/>
          </a:stretch>
        </p:blipFill>
        <p:spPr bwMode="auto">
          <a:xfrm>
            <a:off x="1905000" y="1600200"/>
            <a:ext cx="5029200" cy="5105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24</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 for Haystack</a:t>
            </a:r>
            <a:endParaRPr lang="en-US" dirty="0"/>
          </a:p>
        </p:txBody>
      </p:sp>
      <p:sp>
        <p:nvSpPr>
          <p:cNvPr id="3" name="Content Placeholder 2"/>
          <p:cNvSpPr>
            <a:spLocks noGrp="1"/>
          </p:cNvSpPr>
          <p:nvPr>
            <p:ph sz="quarter" idx="1"/>
          </p:nvPr>
        </p:nvSpPr>
        <p:spPr/>
        <p:txBody>
          <a:bodyPr>
            <a:normAutofit/>
          </a:bodyPr>
          <a:lstStyle/>
          <a:p>
            <a:r>
              <a:rPr lang="en-US" dirty="0" smtClean="0"/>
              <a:t>Build a specialized store for photo workload:</a:t>
            </a:r>
          </a:p>
          <a:p>
            <a:pPr lvl="1"/>
            <a:r>
              <a:rPr lang="en-US" dirty="0" smtClean="0"/>
              <a:t>High throughput and low latency</a:t>
            </a:r>
          </a:p>
          <a:p>
            <a:pPr lvl="2"/>
            <a:r>
              <a:rPr lang="en-US" dirty="0" smtClean="0"/>
              <a:t>Provide a good user experience</a:t>
            </a:r>
          </a:p>
          <a:p>
            <a:pPr lvl="1"/>
            <a:r>
              <a:rPr lang="en-US" dirty="0" smtClean="0"/>
              <a:t>Fault-tolerant</a:t>
            </a:r>
          </a:p>
          <a:p>
            <a:pPr lvl="2"/>
            <a:r>
              <a:rPr lang="en-US" dirty="0" smtClean="0"/>
              <a:t>Handle server crashes and hard drive failures</a:t>
            </a:r>
          </a:p>
          <a:p>
            <a:pPr lvl="1"/>
            <a:r>
              <a:rPr lang="en-US" dirty="0" smtClean="0"/>
              <a:t>Cost-effective</a:t>
            </a:r>
          </a:p>
          <a:p>
            <a:pPr lvl="2"/>
            <a:r>
              <a:rPr lang="en-US" dirty="0" smtClean="0"/>
              <a:t>Save money over traditional approaches</a:t>
            </a:r>
          </a:p>
          <a:p>
            <a:pPr lvl="1"/>
            <a:r>
              <a:rPr lang="en-US" dirty="0" smtClean="0"/>
              <a:t>Simplicity</a:t>
            </a:r>
          </a:p>
          <a:p>
            <a:pPr lvl="2"/>
            <a:r>
              <a:rPr lang="en-US" dirty="0" smtClean="0"/>
              <a:t>Make it easy to implement and maintain</a:t>
            </a:r>
            <a:endParaRPr lang="en-US" dirty="0"/>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25</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Enter Haystack</a:t>
            </a:r>
            <a:endParaRPr lang="en-US" dirty="0"/>
          </a:p>
        </p:txBody>
      </p:sp>
      <p:sp>
        <p:nvSpPr>
          <p:cNvPr id="3" name="Content Placeholder 2"/>
          <p:cNvSpPr>
            <a:spLocks noGrp="1"/>
          </p:cNvSpPr>
          <p:nvPr>
            <p:ph sz="quarter" idx="1"/>
          </p:nvPr>
        </p:nvSpPr>
        <p:spPr/>
        <p:txBody>
          <a:bodyPr>
            <a:normAutofit/>
          </a:bodyPr>
          <a:lstStyle/>
          <a:p>
            <a:r>
              <a:rPr lang="en-US" sz="3200" dirty="0" smtClean="0"/>
              <a:t>Generic Object store</a:t>
            </a:r>
          </a:p>
          <a:p>
            <a:r>
              <a:rPr lang="en-US" sz="3200" dirty="0" smtClean="0"/>
              <a:t>Several photos (needles) combined into a large append able file (Haystack)</a:t>
            </a:r>
          </a:p>
          <a:p>
            <a:r>
              <a:rPr lang="en-US" sz="3200" dirty="0" smtClean="0"/>
              <a:t>Index file for determining needle offsets</a:t>
            </a:r>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26</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Haystack</a:t>
            </a:r>
            <a:endParaRPr lang="en-US" dirty="0"/>
          </a:p>
        </p:txBody>
      </p:sp>
      <p:pic>
        <p:nvPicPr>
          <p:cNvPr id="3074" name="Picture 2"/>
          <p:cNvPicPr>
            <a:picLocks noGrp="1" noChangeAspect="1" noChangeArrowheads="1"/>
          </p:cNvPicPr>
          <p:nvPr>
            <p:ph sz="quarter" idx="1"/>
          </p:nvPr>
        </p:nvPicPr>
        <p:blipFill>
          <a:blip r:embed="rId3" cstate="print"/>
          <a:srcRect l="53663" t="27119" r="11379" b="16949"/>
          <a:stretch>
            <a:fillRect/>
          </a:stretch>
        </p:blipFill>
        <p:spPr bwMode="auto">
          <a:xfrm>
            <a:off x="2209800" y="1600200"/>
            <a:ext cx="4953000" cy="4953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27</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Step-through of Operation</a:t>
            </a:r>
            <a:endParaRPr lang="en-US" dirty="0"/>
          </a:p>
        </p:txBody>
      </p:sp>
      <p:sp>
        <p:nvSpPr>
          <p:cNvPr id="3" name="Content Placeholder 2"/>
          <p:cNvSpPr>
            <a:spLocks noGrp="1"/>
          </p:cNvSpPr>
          <p:nvPr>
            <p:ph sz="quarter" idx="1"/>
          </p:nvPr>
        </p:nvSpPr>
        <p:spPr/>
        <p:txBody>
          <a:bodyPr/>
          <a:lstStyle/>
          <a:p>
            <a:r>
              <a:rPr lang="en-US" dirty="0" smtClean="0"/>
              <a:t>User visits page</a:t>
            </a:r>
          </a:p>
          <a:p>
            <a:pPr lvl="1"/>
            <a:r>
              <a:rPr lang="en-US" dirty="0" smtClean="0"/>
              <a:t>Web server receives the request</a:t>
            </a:r>
          </a:p>
          <a:p>
            <a:pPr lvl="1"/>
            <a:r>
              <a:rPr lang="en-US" dirty="0" smtClean="0"/>
              <a:t>Uses Haystack Directory to construct URL for each photo</a:t>
            </a:r>
          </a:p>
          <a:p>
            <a:pPr lvl="2"/>
            <a:r>
              <a:rPr lang="en-US" dirty="0" smtClean="0"/>
              <a:t>http://</a:t>
            </a:r>
            <a:r>
              <a:rPr lang="en-US" b="1" dirty="0" smtClean="0">
                <a:solidFill>
                  <a:srgbClr val="FF0000"/>
                </a:solidFill>
              </a:rPr>
              <a:t>&lt;CDN&gt;</a:t>
            </a:r>
            <a:r>
              <a:rPr lang="en-US" dirty="0" smtClean="0"/>
              <a:t>/</a:t>
            </a:r>
            <a:r>
              <a:rPr lang="en-US" b="1" dirty="0" smtClean="0">
                <a:solidFill>
                  <a:srgbClr val="0070C0"/>
                </a:solidFill>
              </a:rPr>
              <a:t>&lt;Cache&gt;</a:t>
            </a:r>
            <a:r>
              <a:rPr lang="en-US" dirty="0" smtClean="0"/>
              <a:t>/</a:t>
            </a:r>
            <a:r>
              <a:rPr lang="en-US" b="1" dirty="0" smtClean="0">
                <a:solidFill>
                  <a:srgbClr val="00B050"/>
                </a:solidFill>
              </a:rPr>
              <a:t>&lt;Machine id&gt;</a:t>
            </a:r>
            <a:r>
              <a:rPr lang="en-US" dirty="0" smtClean="0"/>
              <a:t>/</a:t>
            </a:r>
            <a:r>
              <a:rPr lang="en-US" b="1" dirty="0" smtClean="0">
                <a:solidFill>
                  <a:srgbClr val="7030A0"/>
                </a:solidFill>
              </a:rPr>
              <a:t>&lt;Logical volume, Photo&gt;</a:t>
            </a:r>
          </a:p>
          <a:p>
            <a:pPr lvl="2"/>
            <a:r>
              <a:rPr lang="en-US" dirty="0" smtClean="0">
                <a:solidFill>
                  <a:srgbClr val="FF0000"/>
                </a:solidFill>
              </a:rPr>
              <a:t>From which CDN to request the photo</a:t>
            </a:r>
          </a:p>
          <a:p>
            <a:pPr lvl="3"/>
            <a:r>
              <a:rPr lang="en-US" dirty="0" smtClean="0"/>
              <a:t>This portion may be omitted if the photo is available directly from the Cache</a:t>
            </a:r>
          </a:p>
          <a:p>
            <a:pPr lvl="3"/>
            <a:r>
              <a:rPr lang="en-US" dirty="0" smtClean="0"/>
              <a:t>If CDN is unsuccessful, contacts the Cache</a:t>
            </a:r>
          </a:p>
          <a:p>
            <a:pPr lvl="2"/>
            <a:endParaRPr lang="en-US" dirty="0" smtClean="0">
              <a:solidFill>
                <a:srgbClr val="00B0F0"/>
              </a:solidFill>
            </a:endParaRPr>
          </a:p>
          <a:p>
            <a:pPr lvl="3"/>
            <a:endParaRPr lang="en-US" dirty="0" smtClean="0"/>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28</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a:t>
            </a:r>
            <a:r>
              <a:rPr lang="en-GB" altLang="zh-CN" dirty="0" smtClean="0"/>
              <a:t>Why not just use commercial DB ?</a:t>
            </a:r>
            <a:endParaRPr lang="en-US" dirty="0"/>
          </a:p>
        </p:txBody>
      </p:sp>
      <p:sp>
        <p:nvSpPr>
          <p:cNvPr id="3" name="Content Placeholder 2"/>
          <p:cNvSpPr>
            <a:spLocks noGrp="1"/>
          </p:cNvSpPr>
          <p:nvPr>
            <p:ph idx="1"/>
          </p:nvPr>
        </p:nvSpPr>
        <p:spPr>
          <a:xfrm>
            <a:off x="457200" y="1600200"/>
            <a:ext cx="8686800" cy="4525963"/>
          </a:xfrm>
        </p:spPr>
        <p:txBody>
          <a:bodyPr>
            <a:normAutofit lnSpcReduction="10000"/>
          </a:bodyPr>
          <a:lstStyle/>
          <a:p>
            <a:pPr>
              <a:lnSpc>
                <a:spcPct val="7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err="1" smtClean="0"/>
              <a:t>TeraData</a:t>
            </a:r>
            <a:r>
              <a:rPr lang="en-GB" altLang="zh-CN" sz="2300" dirty="0" smtClean="0"/>
              <a:t>, Oracle, </a:t>
            </a:r>
            <a:r>
              <a:rPr lang="en-GB" altLang="zh-CN" sz="2300" dirty="0" err="1" smtClean="0"/>
              <a:t>MySql</a:t>
            </a:r>
            <a:r>
              <a:rPr lang="en-GB" altLang="zh-CN" sz="2300" dirty="0" smtClean="0"/>
              <a:t> with </a:t>
            </a:r>
            <a:r>
              <a:rPr lang="en-GB" altLang="zh-CN" sz="2300" dirty="0" err="1" smtClean="0"/>
              <a:t>sharding</a:t>
            </a:r>
            <a:endParaRPr lang="en-GB" altLang="zh-CN" sz="2300" dirty="0" smtClean="0"/>
          </a:p>
          <a:p>
            <a:pPr>
              <a:lnSpc>
                <a:spcPct val="7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Data </a:t>
            </a:r>
            <a:r>
              <a:rPr lang="en-GB" altLang="zh-CN" sz="2300" dirty="0" smtClean="0"/>
              <a:t>is large</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smtClean="0"/>
              <a:t>Billions of URLs, many versions/page (~20K/version)</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smtClean="0"/>
              <a:t>Hundreds of millions of users, thousands of </a:t>
            </a:r>
            <a:r>
              <a:rPr lang="en-GB" altLang="zh-CN" sz="2400" dirty="0" err="1" smtClean="0"/>
              <a:t>q</a:t>
            </a:r>
            <a:r>
              <a:rPr lang="en-GB" altLang="zh-CN" sz="2400" dirty="0" smtClean="0"/>
              <a:t>/sec</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400" dirty="0" smtClean="0"/>
              <a:t>100TB+ of satellite image data</a:t>
            </a:r>
            <a:endParaRPr lang="en-GB" altLang="zh-CN" sz="2300" dirty="0" smtClean="0"/>
          </a:p>
          <a:p>
            <a:pPr marL="342900" lvl="1" indent="-342900">
              <a:lnSpc>
                <a:spcPct val="75000"/>
              </a:lnSpc>
              <a:spcBef>
                <a:spcPts val="700"/>
              </a:spcBef>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Many incoming requests</a:t>
            </a:r>
          </a:p>
          <a:p>
            <a:pPr marL="342900" lvl="1" indent="-342900">
              <a:lnSpc>
                <a:spcPct val="75000"/>
              </a:lnSpc>
              <a:spcBef>
                <a:spcPts val="700"/>
              </a:spcBef>
              <a:buFont typeface="Arial"/>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Scale to thousands of machines</a:t>
            </a:r>
          </a:p>
          <a:p>
            <a:pPr marL="342900" lvl="1" indent="-342900">
              <a:lnSpc>
                <a:spcPct val="75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t>    - </a:t>
            </a:r>
            <a:r>
              <a:rPr lang="en-US" sz="2400" dirty="0" smtClean="0"/>
              <a:t>450,000 machines (</a:t>
            </a:r>
            <a:r>
              <a:rPr lang="en-US" sz="2400" dirty="0" err="1" smtClean="0"/>
              <a:t>NYTimes</a:t>
            </a:r>
            <a:r>
              <a:rPr lang="en-US" sz="2400" dirty="0" smtClean="0"/>
              <a:t> estimate, June 14</a:t>
            </a:r>
            <a:r>
              <a:rPr lang="en-US" sz="2400" baseline="30000" dirty="0" smtClean="0"/>
              <a:t>th</a:t>
            </a:r>
            <a:r>
              <a:rPr lang="en-US" sz="2400" dirty="0" smtClean="0"/>
              <a:t> 2006)</a:t>
            </a:r>
          </a:p>
          <a:p>
            <a:pPr>
              <a:lnSpc>
                <a:spcPct val="90000"/>
              </a:lnSpc>
            </a:pPr>
            <a:r>
              <a:rPr lang="en-US" sz="2800" dirty="0" smtClean="0"/>
              <a:t>No commercial system big enough</a:t>
            </a:r>
          </a:p>
          <a:p>
            <a:pPr lvl="1">
              <a:lnSpc>
                <a:spcPct val="90000"/>
              </a:lnSpc>
            </a:pPr>
            <a:r>
              <a:rPr lang="en-US" sz="2400" dirty="0" smtClean="0"/>
              <a:t>Cost is too high</a:t>
            </a:r>
          </a:p>
          <a:p>
            <a:pPr lvl="1">
              <a:lnSpc>
                <a:spcPct val="90000"/>
              </a:lnSpc>
            </a:pPr>
            <a:r>
              <a:rPr lang="en-US" sz="2400" dirty="0" smtClean="0"/>
              <a:t>Might not have made appropriate design choices</a:t>
            </a:r>
          </a:p>
          <a:p>
            <a:pPr lvl="1">
              <a:lnSpc>
                <a:spcPct val="90000"/>
              </a:lnSpc>
            </a:pPr>
            <a:r>
              <a:rPr lang="en-GB" altLang="zh-CN" sz="2400" dirty="0" smtClean="0"/>
              <a:t>Low-level storage optimizations help improving performance </a:t>
            </a:r>
            <a:endParaRPr lang="en-US" sz="2400" dirty="0" smtClean="0"/>
          </a:p>
          <a:p>
            <a:pPr marL="342900" lvl="1" indent="-342900">
              <a:lnSpc>
                <a:spcPct val="75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p>
          <a:p>
            <a:pPr>
              <a:lnSpc>
                <a:spcPct val="75000"/>
              </a:lnSpc>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sz="2300" dirty="0" smtClean="0"/>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sz="2400" dirty="0" smtClean="0"/>
          </a:p>
          <a:p>
            <a:endParaRPr lang="en-US" dirty="0"/>
          </a:p>
        </p:txBody>
      </p:sp>
      <p:sp>
        <p:nvSpPr>
          <p:cNvPr id="4" name="Slide Number Placeholder 3"/>
          <p:cNvSpPr>
            <a:spLocks noGrp="1"/>
          </p:cNvSpPr>
          <p:nvPr>
            <p:ph type="sldNum" sz="quarter" idx="12"/>
          </p:nvPr>
        </p:nvSpPr>
        <p:spPr/>
        <p:txBody>
          <a:bodyPr/>
          <a:lstStyle/>
          <a:p>
            <a:fld id="{1572029A-296A-1B4E-A4A9-F317B36E58FC}" type="slidenum">
              <a:rPr lang="en-US" smtClean="0"/>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a:t>
            </a:r>
            <a:endParaRPr lang="en-US" dirty="0"/>
          </a:p>
        </p:txBody>
      </p:sp>
      <p:pic>
        <p:nvPicPr>
          <p:cNvPr id="3074" name="Picture 2"/>
          <p:cNvPicPr>
            <a:picLocks noGrp="1" noChangeAspect="1" noChangeArrowheads="1"/>
          </p:cNvPicPr>
          <p:nvPr>
            <p:ph sz="quarter" idx="1"/>
          </p:nvPr>
        </p:nvPicPr>
        <p:blipFill>
          <a:blip r:embed="rId2" cstate="print"/>
          <a:srcRect l="53663" t="27119" r="11379" b="16949"/>
          <a:stretch>
            <a:fillRect/>
          </a:stretch>
        </p:blipFill>
        <p:spPr bwMode="auto">
          <a:xfrm>
            <a:off x="2209800" y="1600200"/>
            <a:ext cx="4953000" cy="4953000"/>
          </a:xfrm>
          <a:prstGeom prst="rect">
            <a:avLst/>
          </a:prstGeom>
          <a:noFill/>
          <a:ln w="9525">
            <a:noFill/>
            <a:miter lim="800000"/>
            <a:headEnd/>
            <a:tailEnd/>
          </a:ln>
        </p:spPr>
      </p:pic>
      <p:sp>
        <p:nvSpPr>
          <p:cNvPr id="4" name="Rectangle 3"/>
          <p:cNvSpPr/>
          <p:nvPr/>
        </p:nvSpPr>
        <p:spPr>
          <a:xfrm>
            <a:off x="2057400" y="1600200"/>
            <a:ext cx="1524000" cy="838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normAutofit/>
          </a:bodyPr>
          <a:lstStyle/>
          <a:p>
            <a:fld id="{33A3DC8D-D84F-4E2F-8BF2-A505987AD4E7}" type="slidenum">
              <a:rPr lang="en-US" smtClean="0"/>
              <a:pPr/>
              <a:t>29</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 Directory</a:t>
            </a:r>
            <a:endParaRPr lang="en-US" dirty="0"/>
          </a:p>
        </p:txBody>
      </p:sp>
      <p:sp>
        <p:nvSpPr>
          <p:cNvPr id="3" name="Content Placeholder 2"/>
          <p:cNvSpPr>
            <a:spLocks noGrp="1"/>
          </p:cNvSpPr>
          <p:nvPr>
            <p:ph sz="quarter" idx="1"/>
          </p:nvPr>
        </p:nvSpPr>
        <p:spPr/>
        <p:txBody>
          <a:bodyPr/>
          <a:lstStyle/>
          <a:p>
            <a:r>
              <a:rPr lang="en-US" dirty="0" smtClean="0"/>
              <a:t>Four main functions…</a:t>
            </a:r>
          </a:p>
          <a:p>
            <a:pPr lvl="1"/>
            <a:r>
              <a:rPr lang="en-US" dirty="0" smtClean="0"/>
              <a:t>Provides a mapping from logical volumes to physical volumes</a:t>
            </a:r>
          </a:p>
          <a:p>
            <a:pPr lvl="1"/>
            <a:r>
              <a:rPr lang="en-US" dirty="0" smtClean="0"/>
              <a:t>Load balances writes across logical volumes</a:t>
            </a:r>
          </a:p>
          <a:p>
            <a:pPr lvl="1"/>
            <a:r>
              <a:rPr lang="en-US" dirty="0" smtClean="0"/>
              <a:t>Determines whether a photo request should be handled by the CDN or by the Haystack Cache</a:t>
            </a:r>
          </a:p>
          <a:p>
            <a:pPr lvl="1"/>
            <a:r>
              <a:rPr lang="en-US" dirty="0" smtClean="0"/>
              <a:t>Identifies logical volumes that are read-only</a:t>
            </a:r>
          </a:p>
          <a:p>
            <a:pPr lvl="2"/>
            <a:r>
              <a:rPr lang="en-US" dirty="0" smtClean="0"/>
              <a:t>Operational reasons</a:t>
            </a:r>
          </a:p>
          <a:p>
            <a:pPr lvl="2"/>
            <a:r>
              <a:rPr lang="en-US" dirty="0" smtClean="0"/>
              <a:t>Reached storage capacity</a:t>
            </a:r>
          </a:p>
          <a:p>
            <a:pPr lvl="1"/>
            <a:endParaRPr lang="en-US" dirty="0" smtClean="0"/>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30</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a:t>
            </a:r>
            <a:endParaRPr lang="en-US" dirty="0"/>
          </a:p>
        </p:txBody>
      </p:sp>
      <p:pic>
        <p:nvPicPr>
          <p:cNvPr id="3074" name="Picture 2"/>
          <p:cNvPicPr>
            <a:picLocks noGrp="1" noChangeAspect="1" noChangeArrowheads="1"/>
          </p:cNvPicPr>
          <p:nvPr>
            <p:ph sz="quarter" idx="1"/>
          </p:nvPr>
        </p:nvPicPr>
        <p:blipFill>
          <a:blip r:embed="rId2" cstate="print"/>
          <a:srcRect l="53663" t="27119" r="11379" b="16949"/>
          <a:stretch>
            <a:fillRect/>
          </a:stretch>
        </p:blipFill>
        <p:spPr bwMode="auto">
          <a:xfrm>
            <a:off x="2209800" y="1600200"/>
            <a:ext cx="4953000" cy="4953000"/>
          </a:xfrm>
          <a:prstGeom prst="rect">
            <a:avLst/>
          </a:prstGeom>
          <a:noFill/>
          <a:ln w="9525">
            <a:noFill/>
            <a:miter lim="800000"/>
            <a:headEnd/>
            <a:tailEnd/>
          </a:ln>
        </p:spPr>
      </p:pic>
      <p:sp>
        <p:nvSpPr>
          <p:cNvPr id="4" name="Rectangle 3"/>
          <p:cNvSpPr/>
          <p:nvPr/>
        </p:nvSpPr>
        <p:spPr>
          <a:xfrm>
            <a:off x="5257800" y="3276600"/>
            <a:ext cx="1447800" cy="838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normAutofit/>
          </a:bodyPr>
          <a:lstStyle/>
          <a:p>
            <a:fld id="{33A3DC8D-D84F-4E2F-8BF2-A505987AD4E7}" type="slidenum">
              <a:rPr lang="en-US" smtClean="0"/>
              <a:pPr/>
              <a:t>31</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 Cache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Distributed hash table, uses photo’s id to locate cached data</a:t>
            </a:r>
          </a:p>
          <a:p>
            <a:r>
              <a:rPr lang="en-US" dirty="0" smtClean="0"/>
              <a:t>Receives HTTP requests from CDNs and browsers</a:t>
            </a:r>
          </a:p>
          <a:p>
            <a:pPr lvl="1"/>
            <a:r>
              <a:rPr lang="en-US" dirty="0" smtClean="0"/>
              <a:t>If photo is in Cache, return the photo</a:t>
            </a:r>
          </a:p>
          <a:p>
            <a:pPr lvl="1"/>
            <a:r>
              <a:rPr lang="en-US" dirty="0" smtClean="0"/>
              <a:t>If photo is not in Cache, fetches photo from the Haystack Store and returns the photo</a:t>
            </a:r>
          </a:p>
          <a:p>
            <a:r>
              <a:rPr lang="en-US" dirty="0" smtClean="0"/>
              <a:t>Add a photo to Cache if two conditions are met…</a:t>
            </a:r>
          </a:p>
          <a:p>
            <a:pPr lvl="1"/>
            <a:r>
              <a:rPr lang="en-US" dirty="0" smtClean="0"/>
              <a:t>The request comes directly from a browser, not the CDN</a:t>
            </a:r>
          </a:p>
          <a:p>
            <a:pPr lvl="1"/>
            <a:r>
              <a:rPr lang="en-US" dirty="0" smtClean="0"/>
              <a:t>The photo is fetched from a write-enabled Store machine</a:t>
            </a:r>
          </a:p>
          <a:p>
            <a:pPr lvl="1"/>
            <a:endParaRPr lang="en-US" dirty="0" smtClean="0"/>
          </a:p>
          <a:p>
            <a:endParaRPr lang="en-US" dirty="0"/>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32</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Hit Rate</a:t>
            </a:r>
            <a:endParaRPr lang="en-US" dirty="0"/>
          </a:p>
        </p:txBody>
      </p:sp>
      <p:pic>
        <p:nvPicPr>
          <p:cNvPr id="2050" name="Picture 2"/>
          <p:cNvPicPr>
            <a:picLocks noChangeAspect="1" noChangeArrowheads="1"/>
          </p:cNvPicPr>
          <p:nvPr/>
        </p:nvPicPr>
        <p:blipFill>
          <a:blip r:embed="rId3" cstate="print"/>
          <a:srcRect l="14375" t="30000" r="49375" b="17000"/>
          <a:stretch>
            <a:fillRect/>
          </a:stretch>
        </p:blipFill>
        <p:spPr bwMode="auto">
          <a:xfrm>
            <a:off x="1676400" y="1635672"/>
            <a:ext cx="5715000" cy="522232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33</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a:t>
            </a:r>
            <a:endParaRPr lang="en-US" dirty="0"/>
          </a:p>
        </p:txBody>
      </p:sp>
      <p:pic>
        <p:nvPicPr>
          <p:cNvPr id="3074" name="Picture 2"/>
          <p:cNvPicPr>
            <a:picLocks noGrp="1" noChangeAspect="1" noChangeArrowheads="1"/>
          </p:cNvPicPr>
          <p:nvPr>
            <p:ph sz="quarter" idx="1"/>
          </p:nvPr>
        </p:nvPicPr>
        <p:blipFill>
          <a:blip r:embed="rId2" cstate="print"/>
          <a:srcRect l="53663" t="27119" r="11379" b="16949"/>
          <a:stretch>
            <a:fillRect/>
          </a:stretch>
        </p:blipFill>
        <p:spPr bwMode="auto">
          <a:xfrm>
            <a:off x="2209800" y="1600200"/>
            <a:ext cx="4953000" cy="4953000"/>
          </a:xfrm>
          <a:prstGeom prst="rect">
            <a:avLst/>
          </a:prstGeom>
          <a:noFill/>
          <a:ln w="9525">
            <a:noFill/>
            <a:miter lim="800000"/>
            <a:headEnd/>
            <a:tailEnd/>
          </a:ln>
        </p:spPr>
      </p:pic>
      <p:sp>
        <p:nvSpPr>
          <p:cNvPr id="4" name="Rectangle 3"/>
          <p:cNvSpPr/>
          <p:nvPr/>
        </p:nvSpPr>
        <p:spPr>
          <a:xfrm>
            <a:off x="4876800" y="1676400"/>
            <a:ext cx="2209800" cy="1066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normAutofit/>
          </a:bodyPr>
          <a:lstStyle/>
          <a:p>
            <a:fld id="{33A3DC8D-D84F-4E2F-8BF2-A505987AD4E7}" type="slidenum">
              <a:rPr lang="en-US" smtClean="0"/>
              <a:pPr/>
              <a:t>34</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 Object</a:t>
            </a:r>
            <a:endParaRPr lang="en-US" dirty="0"/>
          </a:p>
        </p:txBody>
      </p:sp>
      <p:pic>
        <p:nvPicPr>
          <p:cNvPr id="1026" name="Picture 2"/>
          <p:cNvPicPr>
            <a:picLocks noChangeAspect="1" noChangeArrowheads="1"/>
          </p:cNvPicPr>
          <p:nvPr/>
        </p:nvPicPr>
        <p:blipFill>
          <a:blip r:embed="rId3" cstate="print"/>
          <a:srcRect l="15315" t="17838" r="19820" b="10090"/>
          <a:stretch>
            <a:fillRect/>
          </a:stretch>
        </p:blipFill>
        <p:spPr bwMode="auto">
          <a:xfrm>
            <a:off x="1143000" y="1600200"/>
            <a:ext cx="7162800" cy="497416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35</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the Needles…</a:t>
            </a:r>
            <a:endParaRPr lang="en-US" dirty="0"/>
          </a:p>
        </p:txBody>
      </p:sp>
      <p:pic>
        <p:nvPicPr>
          <p:cNvPr id="2050" name="Picture 2"/>
          <p:cNvPicPr>
            <a:picLocks noGrp="1" noChangeAspect="1" noChangeArrowheads="1"/>
          </p:cNvPicPr>
          <p:nvPr>
            <p:ph sz="quarter" idx="1"/>
          </p:nvPr>
        </p:nvPicPr>
        <p:blipFill>
          <a:blip r:embed="rId2" cstate="print"/>
          <a:srcRect l="17647" t="32203" r="38921" b="37288"/>
          <a:stretch>
            <a:fillRect/>
          </a:stretch>
        </p:blipFill>
        <p:spPr bwMode="auto">
          <a:xfrm>
            <a:off x="381000" y="3200400"/>
            <a:ext cx="8331200" cy="3657600"/>
          </a:xfrm>
          <a:prstGeom prst="rect">
            <a:avLst/>
          </a:prstGeom>
          <a:noFill/>
          <a:ln w="9525">
            <a:noFill/>
            <a:miter lim="800000"/>
            <a:headEnd/>
            <a:tailEnd/>
          </a:ln>
        </p:spPr>
      </p:pic>
      <p:sp>
        <p:nvSpPr>
          <p:cNvPr id="5" name="Content Placeholder 2"/>
          <p:cNvSpPr txBox="1">
            <a:spLocks/>
          </p:cNvSpPr>
          <p:nvPr/>
        </p:nvSpPr>
        <p:spPr>
          <a:xfrm>
            <a:off x="612648" y="1600200"/>
            <a:ext cx="8153400" cy="1524000"/>
          </a:xfrm>
          <a:prstGeom prst="rect">
            <a:avLst/>
          </a:prstGeom>
        </p:spPr>
        <p:txBody>
          <a:bodyPr vert="horz">
            <a:normAutofit/>
          </a:bodyPr>
          <a:lstStyle/>
          <a:p>
            <a:pPr marL="320040" lvl="0" indent="-320040">
              <a:spcBef>
                <a:spcPts val="700"/>
              </a:spcBef>
              <a:buClr>
                <a:schemeClr val="accent2"/>
              </a:buClr>
              <a:buSzPct val="60000"/>
              <a:buFont typeface="Wingdings"/>
              <a:buChar char=""/>
            </a:pPr>
            <a:r>
              <a:rPr lang="en-US" sz="2900" dirty="0" smtClean="0"/>
              <a:t>A needle is uniquely identified by its &lt;Offset, Key, Alternate Key, Cookie&gt; tuple, where the offset is the needle offset in the haystack store.</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 Store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Each Store machine manages multiple physical volumes</a:t>
            </a:r>
          </a:p>
          <a:p>
            <a:r>
              <a:rPr lang="en-US" dirty="0" smtClean="0"/>
              <a:t>Can access a photo quickly using only the id of the corresponding logical volume and the file offset of the photo</a:t>
            </a:r>
          </a:p>
          <a:p>
            <a:r>
              <a:rPr lang="en-US" dirty="0" smtClean="0"/>
              <a:t>Handles three types of requests…</a:t>
            </a:r>
          </a:p>
          <a:p>
            <a:pPr lvl="1"/>
            <a:r>
              <a:rPr lang="en-US" dirty="0" smtClean="0"/>
              <a:t>Read</a:t>
            </a:r>
          </a:p>
          <a:p>
            <a:pPr lvl="1"/>
            <a:r>
              <a:rPr lang="en-US" dirty="0" smtClean="0"/>
              <a:t>Write</a:t>
            </a:r>
          </a:p>
          <a:p>
            <a:pPr lvl="1"/>
            <a:r>
              <a:rPr lang="en-US" dirty="0" smtClean="0"/>
              <a:t>Delete</a:t>
            </a:r>
            <a:endParaRPr lang="en-US" dirty="0"/>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37</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Read</a:t>
            </a:r>
          </a:p>
          <a:p>
            <a:pPr lvl="1"/>
            <a:r>
              <a:rPr lang="en-US" dirty="0" err="1" smtClean="0"/>
              <a:t>VolumeID</a:t>
            </a:r>
            <a:r>
              <a:rPr lang="en-US" dirty="0" smtClean="0"/>
              <a:t>, photo key, alternate key and cookie</a:t>
            </a:r>
          </a:p>
          <a:p>
            <a:pPr lvl="1"/>
            <a:r>
              <a:rPr lang="en-US" dirty="0" smtClean="0"/>
              <a:t>Check delete flag</a:t>
            </a:r>
          </a:p>
          <a:p>
            <a:pPr lvl="1"/>
            <a:r>
              <a:rPr lang="en-US" dirty="0" smtClean="0"/>
              <a:t>Read data and check the integrity of the data</a:t>
            </a:r>
          </a:p>
          <a:p>
            <a:r>
              <a:rPr lang="en-US" dirty="0" smtClean="0"/>
              <a:t>Write/Modify</a:t>
            </a:r>
          </a:p>
          <a:p>
            <a:pPr lvl="1"/>
            <a:r>
              <a:rPr lang="en-US" dirty="0" err="1" smtClean="0"/>
              <a:t>VolumeID</a:t>
            </a:r>
            <a:r>
              <a:rPr lang="en-US" dirty="0" smtClean="0"/>
              <a:t>, photo key, alternate key and cookie</a:t>
            </a:r>
          </a:p>
          <a:p>
            <a:pPr lvl="1"/>
            <a:r>
              <a:rPr lang="en-US" dirty="0" smtClean="0"/>
              <a:t>Append images and Updates in-memory index</a:t>
            </a:r>
          </a:p>
          <a:p>
            <a:pPr lvl="1"/>
            <a:r>
              <a:rPr lang="en-US" dirty="0" smtClean="0"/>
              <a:t>Modify results in new version with higher offset</a:t>
            </a:r>
          </a:p>
          <a:p>
            <a:r>
              <a:rPr lang="en-US" dirty="0" smtClean="0"/>
              <a:t>Delete</a:t>
            </a:r>
          </a:p>
          <a:p>
            <a:pPr lvl="1"/>
            <a:r>
              <a:rPr lang="en-US" dirty="0" smtClean="0"/>
              <a:t>Sets the delete flag in in-memory mapping and the volume file</a:t>
            </a:r>
          </a:p>
          <a:p>
            <a:pPr lvl="1"/>
            <a:r>
              <a:rPr lang="en-US" dirty="0" smtClean="0"/>
              <a:t>Use compaction to free the memory</a:t>
            </a:r>
          </a:p>
          <a:p>
            <a:pPr>
              <a:buNone/>
            </a:pPr>
            <a:endParaRPr lang="en-US" dirty="0" smtClean="0"/>
          </a:p>
          <a:p>
            <a:pPr lvl="1">
              <a:buNone/>
            </a:pPr>
            <a:endParaRPr lang="en-US" dirty="0" smtClean="0"/>
          </a:p>
          <a:p>
            <a:pPr lvl="1">
              <a:buNone/>
            </a:pPr>
            <a:endParaRPr lang="en-US" dirty="0"/>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a:t>
            </a:r>
            <a:r>
              <a:rPr lang="en-US" dirty="0" err="1" smtClean="0"/>
              <a:t>BigTable</a:t>
            </a:r>
            <a:endParaRPr lang="en-US" dirty="0"/>
          </a:p>
        </p:txBody>
      </p:sp>
      <p:sp>
        <p:nvSpPr>
          <p:cNvPr id="3" name="Content Placeholder 2"/>
          <p:cNvSpPr>
            <a:spLocks noGrp="1"/>
          </p:cNvSpPr>
          <p:nvPr>
            <p:ph idx="1"/>
          </p:nvPr>
        </p:nvSpPr>
        <p:spPr>
          <a:xfrm>
            <a:off x="457200" y="1600200"/>
            <a:ext cx="8686800" cy="4525963"/>
          </a:xfrm>
        </p:spPr>
        <p:txBody>
          <a:bodyPr/>
          <a:lstStyle/>
          <a:p>
            <a:pPr>
              <a:lnSpc>
                <a:spcPct val="75000"/>
              </a:lnSpc>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Need to support:</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zh-CN" sz="2300" dirty="0" smtClean="0"/>
              <a:t>Data is highly available</a:t>
            </a:r>
            <a:r>
              <a:rPr lang="en-GB" altLang="zh-CN" sz="2300" dirty="0" smtClean="0"/>
              <a:t> at any time</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Very high read/write rates</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Efficient scans over all or interesting subsets of data</a:t>
            </a:r>
            <a:endParaRPr lang="en-US" altLang="zh-CN" sz="2300" dirty="0" smtClean="0"/>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Asynchronous and continuously updates</a:t>
            </a:r>
          </a:p>
          <a:p>
            <a:pPr lvl="1">
              <a:lnSpc>
                <a:spcPct val="75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300" dirty="0" smtClean="0"/>
              <a:t>High Scalability</a:t>
            </a:r>
            <a:endParaRPr lang="en-GB" altLang="zh-CN" sz="2000" dirty="0" smtClean="0"/>
          </a:p>
          <a:p>
            <a:pPr lvl="1">
              <a:lnSpc>
                <a:spcPct val="75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sz="2300" dirty="0" smtClean="0"/>
          </a:p>
        </p:txBody>
      </p:sp>
      <p:sp>
        <p:nvSpPr>
          <p:cNvPr id="5" name="Slide Number Placeholder 4"/>
          <p:cNvSpPr>
            <a:spLocks noGrp="1"/>
          </p:cNvSpPr>
          <p:nvPr>
            <p:ph type="sldNum" sz="quarter" idx="12"/>
          </p:nvPr>
        </p:nvSpPr>
        <p:spPr/>
        <p:txBody>
          <a:bodyPr/>
          <a:lstStyle/>
          <a:p>
            <a:fld id="{1572029A-296A-1B4E-A4A9-F317B36E58FC}" type="slidenum">
              <a:rPr lang="en-US" smtClean="0"/>
              <a:t>3</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 Index File</a:t>
            </a:r>
            <a:endParaRPr lang="en-US" dirty="0"/>
          </a:p>
        </p:txBody>
      </p:sp>
      <p:sp>
        <p:nvSpPr>
          <p:cNvPr id="3" name="Content Placeholder 2"/>
          <p:cNvSpPr>
            <a:spLocks noGrp="1"/>
          </p:cNvSpPr>
          <p:nvPr>
            <p:ph sz="quarter" idx="1"/>
          </p:nvPr>
        </p:nvSpPr>
        <p:spPr/>
        <p:txBody>
          <a:bodyPr/>
          <a:lstStyle/>
          <a:p>
            <a:r>
              <a:rPr lang="en-US" dirty="0" smtClean="0"/>
              <a:t>The index file provides the minimal metadata required to locate a particular needle in the store</a:t>
            </a:r>
          </a:p>
          <a:p>
            <a:pPr lvl="1"/>
            <a:r>
              <a:rPr lang="en-US" dirty="0" smtClean="0"/>
              <a:t>Main purpose: allow quick loading of the needle metadata into memory without traversing the larger Haystack store file</a:t>
            </a:r>
          </a:p>
          <a:p>
            <a:pPr lvl="1"/>
            <a:r>
              <a:rPr lang="en-US" dirty="0" smtClean="0"/>
              <a:t>Index is usually less than 1% the size of the store file</a:t>
            </a:r>
            <a:endParaRPr lang="en-US" dirty="0"/>
          </a:p>
        </p:txBody>
      </p:sp>
      <p:sp>
        <p:nvSpPr>
          <p:cNvPr id="4" name="Slide Number Placeholder 3"/>
          <p:cNvSpPr>
            <a:spLocks noGrp="1"/>
          </p:cNvSpPr>
          <p:nvPr>
            <p:ph type="sldNum" sz="quarter" idx="12"/>
          </p:nvPr>
        </p:nvSpPr>
        <p:spPr/>
        <p:txBody>
          <a:bodyPr>
            <a:normAutofit/>
          </a:bodyPr>
          <a:lstStyle/>
          <a:p>
            <a:fld id="{33A3DC8D-D84F-4E2F-8BF2-A505987AD4E7}" type="slidenum">
              <a:rPr lang="en-US" smtClean="0"/>
              <a:pPr/>
              <a:t>39</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Haystack Index File</a:t>
            </a:r>
            <a:endParaRPr lang="en-US" dirty="0"/>
          </a:p>
        </p:txBody>
      </p:sp>
      <p:pic>
        <p:nvPicPr>
          <p:cNvPr id="3074" name="Picture 2"/>
          <p:cNvPicPr>
            <a:picLocks noChangeAspect="1" noChangeArrowheads="1"/>
          </p:cNvPicPr>
          <p:nvPr/>
        </p:nvPicPr>
        <p:blipFill>
          <a:blip r:embed="rId2" cstate="print"/>
          <a:srcRect l="19375" t="33000" r="41250" b="45000"/>
          <a:stretch>
            <a:fillRect/>
          </a:stretch>
        </p:blipFill>
        <p:spPr bwMode="auto">
          <a:xfrm>
            <a:off x="914400" y="1676400"/>
            <a:ext cx="7315200" cy="255451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25000" t="32000" r="46875" b="52000"/>
          <a:stretch>
            <a:fillRect/>
          </a:stretch>
        </p:blipFill>
        <p:spPr bwMode="auto">
          <a:xfrm>
            <a:off x="1219200" y="4267200"/>
            <a:ext cx="6781800" cy="241130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a:bodyPr>
          <a:lstStyle/>
          <a:p>
            <a:fld id="{33A3DC8D-D84F-4E2F-8BF2-A505987AD4E7}" type="slidenum">
              <a:rPr lang="en-US" smtClean="0"/>
              <a:pPr/>
              <a:t>40</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Data</a:t>
            </a:r>
            <a:endParaRPr lang="en-US" dirty="0"/>
          </a:p>
        </p:txBody>
      </p:sp>
      <p:pic>
        <p:nvPicPr>
          <p:cNvPr id="3074" name="Picture 2"/>
          <p:cNvPicPr>
            <a:picLocks noChangeAspect="1" noChangeArrowheads="1"/>
          </p:cNvPicPr>
          <p:nvPr/>
        </p:nvPicPr>
        <p:blipFill>
          <a:blip r:embed="rId3" cstate="print"/>
          <a:srcRect l="14511" t="38000" r="10625" b="16000"/>
          <a:stretch>
            <a:fillRect/>
          </a:stretch>
        </p:blipFill>
        <p:spPr bwMode="auto">
          <a:xfrm>
            <a:off x="0" y="1981200"/>
            <a:ext cx="9127435" cy="3505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33A3DC8D-D84F-4E2F-8BF2-A505987AD4E7}" type="slidenum">
              <a:rPr lang="en-US" smtClean="0"/>
              <a:pPr/>
              <a:t>41</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Data</a:t>
            </a:r>
            <a:endParaRPr lang="en-US" dirty="0"/>
          </a:p>
        </p:txBody>
      </p:sp>
      <p:pic>
        <p:nvPicPr>
          <p:cNvPr id="4098" name="Picture 2"/>
          <p:cNvPicPr>
            <a:picLocks noChangeAspect="1" noChangeArrowheads="1"/>
          </p:cNvPicPr>
          <p:nvPr/>
        </p:nvPicPr>
        <p:blipFill>
          <a:blip r:embed="rId2" cstate="print"/>
          <a:srcRect l="52500" t="23000" r="18125" b="7000"/>
          <a:stretch>
            <a:fillRect/>
          </a:stretch>
        </p:blipFill>
        <p:spPr bwMode="auto">
          <a:xfrm>
            <a:off x="1981200" y="1524000"/>
            <a:ext cx="5257800" cy="43434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51875" t="64000" r="18125" b="25000"/>
          <a:stretch>
            <a:fillRect/>
          </a:stretch>
        </p:blipFill>
        <p:spPr bwMode="auto">
          <a:xfrm>
            <a:off x="2971800" y="5867400"/>
            <a:ext cx="3657600" cy="838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33A3DC8D-D84F-4E2F-8BF2-A505987AD4E7}" type="slidenum">
              <a:rPr lang="en-US" smtClean="0"/>
              <a:pPr/>
              <a:t>42</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Haystack Advantages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Reduced disk I/O -&gt; higher disk throughput</a:t>
            </a:r>
          </a:p>
          <a:p>
            <a:pPr lvl="1"/>
            <a:r>
              <a:rPr lang="en-US" dirty="0" smtClean="0"/>
              <a:t>1 MB of in-memory secondary metadata for every 1GB on-disk</a:t>
            </a:r>
          </a:p>
          <a:p>
            <a:pPr lvl="2"/>
            <a:r>
              <a:rPr lang="en-US" dirty="0" smtClean="0"/>
              <a:t>10TB per node -&gt; 10GB metadata -&gt; easily cacheable</a:t>
            </a:r>
          </a:p>
          <a:p>
            <a:r>
              <a:rPr lang="en-US" dirty="0" smtClean="0"/>
              <a:t>Simplified metadata -&gt; easier lookups</a:t>
            </a:r>
          </a:p>
          <a:p>
            <a:pPr lvl="1"/>
            <a:r>
              <a:rPr lang="en-US" dirty="0" smtClean="0"/>
              <a:t>No directory structures/file names </a:t>
            </a:r>
          </a:p>
          <a:p>
            <a:pPr lvl="2"/>
            <a:r>
              <a:rPr lang="en-US" dirty="0" smtClean="0"/>
              <a:t>64-bit ID</a:t>
            </a:r>
          </a:p>
          <a:p>
            <a:r>
              <a:rPr lang="en-US" dirty="0" smtClean="0"/>
              <a:t>Single photo serving and storage layer</a:t>
            </a:r>
          </a:p>
          <a:p>
            <a:pPr lvl="1"/>
            <a:r>
              <a:rPr lang="en-US" dirty="0" smtClean="0"/>
              <a:t>Direct I/O path between client and storage</a:t>
            </a:r>
          </a:p>
          <a:p>
            <a:pPr lvl="1"/>
            <a:r>
              <a:rPr lang="en-US" dirty="0" smtClean="0"/>
              <a:t>Results in higher bandwidth</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3A3DC8D-D84F-4E2F-8BF2-A505987AD4E7}" type="slidenum">
              <a:rPr lang="en-US" smtClean="0"/>
              <a:pPr/>
              <a:t>43</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Discussion/Questions</a:t>
            </a:r>
            <a:endParaRPr lang="en-US" dirty="0"/>
          </a:p>
        </p:txBody>
      </p:sp>
      <p:sp>
        <p:nvSpPr>
          <p:cNvPr id="3" name="Content Placeholder 2"/>
          <p:cNvSpPr>
            <a:spLocks noGrp="1"/>
          </p:cNvSpPr>
          <p:nvPr>
            <p:ph sz="quarter" idx="1"/>
          </p:nvPr>
        </p:nvSpPr>
        <p:spPr/>
        <p:txBody>
          <a:bodyPr>
            <a:normAutofit/>
          </a:bodyPr>
          <a:lstStyle/>
          <a:p>
            <a:r>
              <a:rPr lang="en-US" dirty="0" smtClean="0"/>
              <a:t>Is compaction the best solution? Seems a bit expensive. Better ideas? Privacy concern?</a:t>
            </a:r>
          </a:p>
          <a:p>
            <a:r>
              <a:rPr lang="en-US" dirty="0" smtClean="0"/>
              <a:t>Privacy concerns</a:t>
            </a:r>
          </a:p>
          <a:p>
            <a:pPr lvl="1"/>
            <a:r>
              <a:rPr lang="en-US" dirty="0" smtClean="0"/>
              <a:t>Are cookies sufficient protection? Is there a better way?</a:t>
            </a:r>
          </a:p>
          <a:p>
            <a:r>
              <a:rPr lang="en-US" dirty="0" smtClean="0"/>
              <a:t>How is consistency maintained between the Haystack and the CDN?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3A3DC8D-D84F-4E2F-8BF2-A505987AD4E7}" type="slidenum">
              <a:rPr lang="en-US" smtClean="0"/>
              <a:pPr/>
              <a:t>44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334000" cy="411162"/>
          </a:xfrm>
        </p:spPr>
        <p:txBody>
          <a:bodyPr>
            <a:normAutofit fontScale="90000"/>
          </a:bodyPr>
          <a:lstStyle/>
          <a:p>
            <a:r>
              <a:rPr lang="en-US" dirty="0" smtClean="0"/>
              <a:t>Data model: a big map</a:t>
            </a:r>
            <a:endParaRPr lang="en-US" dirty="0"/>
          </a:p>
        </p:txBody>
      </p:sp>
      <p:sp>
        <p:nvSpPr>
          <p:cNvPr id="3" name="Content Placeholder 2"/>
          <p:cNvSpPr>
            <a:spLocks noGrp="1"/>
          </p:cNvSpPr>
          <p:nvPr>
            <p:ph idx="1"/>
          </p:nvPr>
        </p:nvSpPr>
        <p:spPr>
          <a:xfrm>
            <a:off x="457200" y="914400"/>
            <a:ext cx="8229600" cy="5715000"/>
          </a:xfrm>
        </p:spPr>
        <p:txBody>
          <a:bodyPr>
            <a:normAutofit lnSpcReduction="10000"/>
          </a:bodyPr>
          <a:lstStyle/>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dirty="0" smtClean="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dirty="0" smtClean="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dirty="0" smtClean="0"/>
          </a:p>
          <a:p>
            <a:pPr>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zh-CN" sz="2000" dirty="0" smtClean="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000" dirty="0" err="1" smtClean="0"/>
              <a:t>BigTable</a:t>
            </a:r>
            <a:r>
              <a:rPr lang="en-GB" altLang="zh-CN" sz="2000" dirty="0" smtClean="0"/>
              <a:t> is a distributed multi-dimensional sparse map</a:t>
            </a:r>
          </a:p>
          <a:p>
            <a:pPr>
              <a:lnSpc>
                <a:spcPct val="90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000" dirty="0" smtClean="0"/>
              <a:t>	</a:t>
            </a:r>
            <a:r>
              <a:rPr lang="en-GB" altLang="zh-CN" sz="2000" i="1" dirty="0" smtClean="0"/>
              <a:t>(row, column, timestamp) </a:t>
            </a:r>
            <a:r>
              <a:rPr lang="en-GB" altLang="zh-CN" sz="2000" i="1" dirty="0" err="1" smtClean="0">
                <a:latin typeface="Wingdings" charset="2"/>
              </a:rPr>
              <a:t></a:t>
            </a:r>
            <a:r>
              <a:rPr lang="en-GB" altLang="zh-CN" sz="2000" i="1" dirty="0" smtClean="0"/>
              <a:t> cell contents</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Provides</a:t>
            </a:r>
            <a:r>
              <a:rPr lang="en-US" sz="2000" dirty="0" smtClean="0"/>
              <a:t> lookup, insert, and delete API</a:t>
            </a:r>
            <a:endParaRPr lang="en-GB" altLang="zh-CN" sz="2000" i="1" dirty="0" smtClean="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zh-CN" sz="2000" i="1" dirty="0" smtClean="0"/>
              <a:t>Row keys and Column keys are strings</a:t>
            </a:r>
            <a:endParaRPr lang="en-GB" altLang="zh-CN" sz="2000" i="1" dirty="0" smtClean="0"/>
          </a:p>
          <a:p>
            <a:pPr>
              <a:spcBef>
                <a:spcPct val="50000"/>
              </a:spcBef>
            </a:pPr>
            <a:r>
              <a:rPr lang="en-US" sz="2000" dirty="0" smtClean="0"/>
              <a:t>Arbitrary “columns”</a:t>
            </a:r>
          </a:p>
          <a:p>
            <a:pPr lvl="1">
              <a:spcBef>
                <a:spcPct val="50000"/>
              </a:spcBef>
              <a:buNone/>
            </a:pPr>
            <a:r>
              <a:rPr lang="en-US" sz="1800" dirty="0" smtClean="0"/>
              <a:t>- Column </a:t>
            </a:r>
            <a:r>
              <a:rPr lang="en-US" sz="1800" dirty="0" err="1" smtClean="0"/>
              <a:t>family:qualifier</a:t>
            </a:r>
            <a:endParaRPr lang="en-US" sz="1800" dirty="0" smtClean="0"/>
          </a:p>
          <a:p>
            <a:pPr>
              <a:spcBef>
                <a:spcPct val="50000"/>
              </a:spcBef>
              <a:buNone/>
            </a:pPr>
            <a:r>
              <a:rPr lang="en-US" sz="1800" dirty="0" smtClean="0"/>
              <a:t>           - Column-oriented physical store</a:t>
            </a:r>
          </a:p>
          <a:p>
            <a:pPr>
              <a:spcBef>
                <a:spcPct val="50000"/>
              </a:spcBef>
            </a:pPr>
            <a:r>
              <a:rPr lang="en-US" sz="1946" dirty="0" smtClean="0"/>
              <a:t>Does not support a relational model</a:t>
            </a:r>
          </a:p>
          <a:p>
            <a:pPr lvl="1">
              <a:spcBef>
                <a:spcPct val="50000"/>
              </a:spcBef>
              <a:buNone/>
            </a:pPr>
            <a:r>
              <a:rPr lang="en-US" sz="1730" dirty="0" smtClean="0"/>
              <a:t>- No table-wide integrity constraints</a:t>
            </a:r>
          </a:p>
          <a:p>
            <a:pPr lvl="1">
              <a:spcBef>
                <a:spcPct val="50000"/>
              </a:spcBef>
              <a:buNone/>
            </a:pPr>
            <a:r>
              <a:rPr lang="en-US" sz="1730" dirty="0" smtClean="0"/>
              <a:t>- No </a:t>
            </a:r>
            <a:r>
              <a:rPr lang="en-US" sz="1730" dirty="0" err="1" smtClean="0"/>
              <a:t>multirow</a:t>
            </a:r>
            <a:r>
              <a:rPr lang="en-US" sz="1730" dirty="0" smtClean="0"/>
              <a:t> transaction</a:t>
            </a:r>
          </a:p>
        </p:txBody>
      </p:sp>
      <p:pic>
        <p:nvPicPr>
          <p:cNvPr id="4" name="Picture 4"/>
          <p:cNvPicPr>
            <a:picLocks noChangeAspect="1" noChangeArrowheads="1"/>
          </p:cNvPicPr>
          <p:nvPr/>
        </p:nvPicPr>
        <p:blipFill>
          <a:blip r:embed="rId3"/>
          <a:srcRect/>
          <a:stretch>
            <a:fillRect/>
          </a:stretch>
        </p:blipFill>
        <p:spPr bwMode="auto">
          <a:xfrm>
            <a:off x="1143000" y="914400"/>
            <a:ext cx="6781800" cy="180056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1572029A-296A-1B4E-A4A9-F317B36E58FC}" type="slidenum">
              <a:rPr lang="en-US" smtClean="0"/>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 Building Blocks</a:t>
            </a:r>
          </a:p>
        </p:txBody>
      </p:sp>
      <p:sp>
        <p:nvSpPr>
          <p:cNvPr id="25603" name="Rectangle 3"/>
          <p:cNvSpPr>
            <a:spLocks noGrp="1" noChangeArrowheads="1"/>
          </p:cNvSpPr>
          <p:nvPr>
            <p:ph type="body" idx="1"/>
          </p:nvPr>
        </p:nvSpPr>
        <p:spPr/>
        <p:txBody>
          <a:bodyPr>
            <a:normAutofit fontScale="92500" lnSpcReduction="10000"/>
          </a:bodyPr>
          <a:lstStyle/>
          <a:p>
            <a:pPr>
              <a:lnSpc>
                <a:spcPct val="90000"/>
              </a:lnSpc>
            </a:pPr>
            <a:r>
              <a:rPr lang="en-US" dirty="0"/>
              <a:t>Scheduler (Google </a:t>
            </a:r>
            <a:r>
              <a:rPr lang="en-US" dirty="0" err="1"/>
              <a:t>WorkQueue</a:t>
            </a:r>
            <a:r>
              <a:rPr lang="en-US" dirty="0"/>
              <a:t>)</a:t>
            </a:r>
          </a:p>
          <a:p>
            <a:pPr>
              <a:lnSpc>
                <a:spcPct val="90000"/>
              </a:lnSpc>
            </a:pPr>
            <a:r>
              <a:rPr lang="en-US" dirty="0"/>
              <a:t>Google </a:t>
            </a:r>
            <a:r>
              <a:rPr lang="en-US" dirty="0" err="1" smtClean="0"/>
              <a:t>Filesystem</a:t>
            </a:r>
            <a:endParaRPr lang="en-US" dirty="0" smtClean="0"/>
          </a:p>
          <a:p>
            <a:pPr>
              <a:lnSpc>
                <a:spcPct val="90000"/>
              </a:lnSpc>
              <a:buNone/>
            </a:pPr>
            <a:r>
              <a:rPr lang="en-US" dirty="0" smtClean="0"/>
              <a:t>    - </a:t>
            </a:r>
            <a:r>
              <a:rPr lang="en-US" dirty="0" err="1" smtClean="0"/>
              <a:t>SSTable</a:t>
            </a:r>
            <a:r>
              <a:rPr lang="en-US" dirty="0" smtClean="0"/>
              <a:t> file format</a:t>
            </a:r>
          </a:p>
          <a:p>
            <a:pPr>
              <a:lnSpc>
                <a:spcPct val="90000"/>
              </a:lnSpc>
            </a:pPr>
            <a:r>
              <a:rPr lang="en-US" dirty="0" smtClean="0"/>
              <a:t>Chubby</a:t>
            </a:r>
          </a:p>
          <a:p>
            <a:pPr>
              <a:buNone/>
            </a:pPr>
            <a:r>
              <a:rPr lang="en-US" dirty="0" smtClean="0"/>
              <a:t>    - {lock/file/name} service</a:t>
            </a:r>
          </a:p>
          <a:p>
            <a:pPr>
              <a:buNone/>
            </a:pPr>
            <a:r>
              <a:rPr lang="en-US" dirty="0" smtClean="0"/>
              <a:t>    - Coarse-grained locks</a:t>
            </a:r>
          </a:p>
          <a:p>
            <a:pPr>
              <a:buNone/>
            </a:pPr>
            <a:r>
              <a:rPr lang="en-US" dirty="0" smtClean="0"/>
              <a:t>    - discover tablet server</a:t>
            </a:r>
          </a:p>
          <a:p>
            <a:pPr>
              <a:buNone/>
            </a:pPr>
            <a:r>
              <a:rPr lang="en-US" dirty="0" smtClean="0"/>
              <a:t>    -  store meta data of tablets</a:t>
            </a:r>
          </a:p>
          <a:p>
            <a:pPr>
              <a:lnSpc>
                <a:spcPct val="90000"/>
              </a:lnSpc>
            </a:pPr>
            <a:r>
              <a:rPr lang="en-US" dirty="0" err="1" smtClean="0"/>
              <a:t>MapReduce</a:t>
            </a:r>
            <a:endParaRPr lang="en-US" dirty="0" smtClean="0"/>
          </a:p>
        </p:txBody>
      </p:sp>
      <p:sp>
        <p:nvSpPr>
          <p:cNvPr id="5" name="Slide Number Placeholder 4"/>
          <p:cNvSpPr>
            <a:spLocks noGrp="1"/>
          </p:cNvSpPr>
          <p:nvPr>
            <p:ph type="sldNum" sz="quarter" idx="12"/>
          </p:nvPr>
        </p:nvSpPr>
        <p:spPr/>
        <p:txBody>
          <a:bodyPr/>
          <a:lstStyle/>
          <a:p>
            <a:fld id="{1572029A-296A-1B4E-A4A9-F317B36E58FC}" type="slidenum">
              <a:rPr lang="en-US" smtClean="0"/>
              <a:t>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539875" y="330200"/>
            <a:ext cx="7024688" cy="771623"/>
          </a:xfrm>
          <a:ln/>
        </p:spPr>
        <p:txBody>
          <a:bodyPr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smtClean="0"/>
              <a:t>Tablet Serving Structure</a:t>
            </a:r>
            <a:endParaRPr lang="en-GB" altLang="zh-CN" dirty="0"/>
          </a:p>
        </p:txBody>
      </p:sp>
      <p:grpSp>
        <p:nvGrpSpPr>
          <p:cNvPr id="2" name="Group 2"/>
          <p:cNvGrpSpPr>
            <a:grpSpLocks/>
          </p:cNvGrpSpPr>
          <p:nvPr/>
        </p:nvGrpSpPr>
        <p:grpSpPr bwMode="auto">
          <a:xfrm>
            <a:off x="412750" y="1439863"/>
            <a:ext cx="8318500" cy="4765674"/>
            <a:chOff x="260" y="907"/>
            <a:chExt cx="5240" cy="3002"/>
          </a:xfrm>
        </p:grpSpPr>
        <p:sp>
          <p:nvSpPr>
            <p:cNvPr id="19459" name="Rectangle 3"/>
            <p:cNvSpPr>
              <a:spLocks noChangeArrowheads="1"/>
            </p:cNvSpPr>
            <p:nvPr/>
          </p:nvSpPr>
          <p:spPr bwMode="auto">
            <a:xfrm>
              <a:off x="348" y="3156"/>
              <a:ext cx="1677" cy="265"/>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FF0906"/>
                  </a:solidFill>
                  <a:latin typeface="Times New Roman" charset="0"/>
                </a:rPr>
                <a:t>Cluster Scheduling Master</a:t>
              </a:r>
            </a:p>
          </p:txBody>
        </p:sp>
        <p:sp>
          <p:nvSpPr>
            <p:cNvPr id="19460" name="Text Box 4"/>
            <p:cNvSpPr txBox="1">
              <a:spLocks noChangeArrowheads="1"/>
            </p:cNvSpPr>
            <p:nvPr/>
          </p:nvSpPr>
          <p:spPr bwMode="auto">
            <a:xfrm>
              <a:off x="304" y="3465"/>
              <a:ext cx="2360" cy="251"/>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808080"/>
                  </a:solidFill>
                  <a:latin typeface="Times New Roman" charset="0"/>
                </a:rPr>
                <a:t>handles failover, monitoring</a:t>
              </a:r>
            </a:p>
          </p:txBody>
        </p:sp>
        <p:sp>
          <p:nvSpPr>
            <p:cNvPr id="19461" name="Rectangle 5"/>
            <p:cNvSpPr>
              <a:spLocks noChangeArrowheads="1"/>
            </p:cNvSpPr>
            <p:nvPr/>
          </p:nvSpPr>
          <p:spPr bwMode="auto">
            <a:xfrm>
              <a:off x="2598" y="3156"/>
              <a:ext cx="662" cy="265"/>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FF0906"/>
                  </a:solidFill>
                  <a:latin typeface="Times New Roman" charset="0"/>
                </a:rPr>
                <a:t>GFS</a:t>
              </a:r>
            </a:p>
          </p:txBody>
        </p:sp>
        <p:sp>
          <p:nvSpPr>
            <p:cNvPr id="19462" name="Text Box 6"/>
            <p:cNvSpPr txBox="1">
              <a:spLocks noChangeArrowheads="1"/>
            </p:cNvSpPr>
            <p:nvPr/>
          </p:nvSpPr>
          <p:spPr bwMode="auto">
            <a:xfrm>
              <a:off x="2245" y="3465"/>
              <a:ext cx="1959" cy="251"/>
            </a:xfrm>
            <a:prstGeom prst="rect">
              <a:avLst/>
            </a:prstGeom>
            <a:noFill/>
            <a:ln w="9525">
              <a:noFill/>
              <a:round/>
              <a:headEnd/>
              <a:tailEnd/>
            </a:ln>
            <a:effectLst/>
          </p:spPr>
          <p:txBody>
            <a:bodyPr wrap="none" lIns="90000" tIns="46800" rIns="90000" bIns="46800">
              <a:prstTxWarp prst="textNoShape">
                <a:avLst/>
              </a:prstTxWarp>
              <a:spAutoFit/>
            </a:bodyPr>
            <a:lstStyle/>
            <a:p>
              <a:pP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808080"/>
                  </a:solidFill>
                  <a:latin typeface="Times New Roman" charset="0"/>
                </a:rPr>
                <a:t>holds tablet data, logs</a:t>
              </a:r>
            </a:p>
          </p:txBody>
        </p:sp>
        <p:sp>
          <p:nvSpPr>
            <p:cNvPr id="19463" name="Rectangle 7"/>
            <p:cNvSpPr>
              <a:spLocks noChangeArrowheads="1"/>
            </p:cNvSpPr>
            <p:nvPr/>
          </p:nvSpPr>
          <p:spPr bwMode="auto">
            <a:xfrm>
              <a:off x="4098" y="3156"/>
              <a:ext cx="794" cy="265"/>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FF0906"/>
                  </a:solidFill>
                  <a:latin typeface="Times New Roman" charset="0"/>
                </a:rPr>
                <a:t>Lock service</a:t>
              </a:r>
            </a:p>
          </p:txBody>
        </p:sp>
        <p:sp>
          <p:nvSpPr>
            <p:cNvPr id="19464" name="Text Box 8"/>
            <p:cNvSpPr txBox="1">
              <a:spLocks noChangeArrowheads="1"/>
            </p:cNvSpPr>
            <p:nvPr/>
          </p:nvSpPr>
          <p:spPr bwMode="auto">
            <a:xfrm>
              <a:off x="3540" y="3465"/>
              <a:ext cx="1960" cy="444"/>
            </a:xfrm>
            <a:prstGeom prst="rect">
              <a:avLst/>
            </a:prstGeom>
            <a:noFill/>
            <a:ln w="9525">
              <a:noFill/>
              <a:round/>
              <a:headEnd/>
              <a:tailEnd/>
            </a:ln>
            <a:effectLst/>
          </p:spPr>
          <p:txBody>
            <a:bodyPr wrap="none" lIns="90000" tIns="46800" rIns="90000" bIns="46800">
              <a:prstTxWarp prst="textNoShape">
                <a:avLst/>
              </a:prstTxWarp>
              <a:spAutoFit/>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808080"/>
                  </a:solidFill>
                  <a:latin typeface="Times New Roman" charset="0"/>
                </a:rPr>
                <a:t>holds metadata,</a:t>
              </a:r>
              <a:br>
                <a:rPr lang="en-GB" altLang="zh-CN" sz="2000">
                  <a:solidFill>
                    <a:srgbClr val="808080"/>
                  </a:solidFill>
                  <a:latin typeface="Times New Roman" charset="0"/>
                </a:rPr>
              </a:br>
              <a:r>
                <a:rPr lang="en-GB" altLang="zh-CN" sz="2000">
                  <a:solidFill>
                    <a:srgbClr val="808080"/>
                  </a:solidFill>
                  <a:latin typeface="Times New Roman" charset="0"/>
                </a:rPr>
                <a:t>handles master-election</a:t>
              </a:r>
            </a:p>
          </p:txBody>
        </p:sp>
        <p:sp>
          <p:nvSpPr>
            <p:cNvPr id="19465" name="Line 9"/>
            <p:cNvSpPr>
              <a:spLocks noChangeShapeType="1"/>
            </p:cNvSpPr>
            <p:nvPr/>
          </p:nvSpPr>
          <p:spPr bwMode="auto">
            <a:xfrm>
              <a:off x="260" y="2980"/>
              <a:ext cx="4941" cy="1"/>
            </a:xfrm>
            <a:prstGeom prst="line">
              <a:avLst/>
            </a:prstGeom>
            <a:noFill/>
            <a:ln w="9360">
              <a:solidFill>
                <a:srgbClr val="808080"/>
              </a:solidFill>
              <a:miter lim="800000"/>
              <a:headEnd/>
              <a:tailEnd/>
            </a:ln>
            <a:effectLst/>
          </p:spPr>
          <p:txBody>
            <a:bodyPr>
              <a:prstTxWarp prst="textNoShape">
                <a:avLst/>
              </a:prstTxWarp>
            </a:bodyPr>
            <a:lstStyle/>
            <a:p>
              <a:endParaRPr lang="en-US"/>
            </a:p>
          </p:txBody>
        </p:sp>
        <p:sp>
          <p:nvSpPr>
            <p:cNvPr id="19466" name="Rectangle 10"/>
            <p:cNvSpPr>
              <a:spLocks noChangeArrowheads="1"/>
            </p:cNvSpPr>
            <p:nvPr/>
          </p:nvSpPr>
          <p:spPr bwMode="auto">
            <a:xfrm>
              <a:off x="392" y="2186"/>
              <a:ext cx="1324" cy="265"/>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a:solidFill>
                    <a:srgbClr val="00CC99"/>
                  </a:solidFill>
                  <a:latin typeface="Times New Roman" charset="0"/>
                </a:rPr>
                <a:t>Bigtable tablet server</a:t>
              </a:r>
            </a:p>
          </p:txBody>
        </p:sp>
        <p:sp>
          <p:nvSpPr>
            <p:cNvPr id="19467" name="Text Box 11"/>
            <p:cNvSpPr txBox="1">
              <a:spLocks noChangeArrowheads="1"/>
            </p:cNvSpPr>
            <p:nvPr/>
          </p:nvSpPr>
          <p:spPr bwMode="auto">
            <a:xfrm>
              <a:off x="304" y="2495"/>
              <a:ext cx="1582" cy="387"/>
            </a:xfrm>
            <a:prstGeom prst="rect">
              <a:avLst/>
            </a:prstGeom>
            <a:noFill/>
            <a:ln w="9525">
              <a:noFill/>
              <a:round/>
              <a:headEnd/>
              <a:tailEnd/>
            </a:ln>
            <a:effectLst/>
          </p:spPr>
          <p:txBody>
            <a:bodyPr wrap="none" lIns="90000" tIns="46800" rIns="90000" bIns="46800">
              <a:prstTxWarp prst="textNoShape">
                <a:avLst/>
              </a:prstTxWarp>
              <a:spAutoFit/>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a:solidFill>
                    <a:srgbClr val="808080"/>
                  </a:solidFill>
                  <a:latin typeface="Times New Roman" charset="0"/>
                </a:rPr>
                <a:t>serves </a:t>
              </a:r>
              <a:r>
                <a:rPr lang="en-GB" altLang="zh-CN" sz="2000" dirty="0" smtClean="0">
                  <a:solidFill>
                    <a:srgbClr val="808080"/>
                  </a:solidFill>
                  <a:latin typeface="Times New Roman" charset="0"/>
                </a:rPr>
                <a:t>data</a:t>
              </a:r>
            </a:p>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smtClean="0">
                  <a:solidFill>
                    <a:srgbClr val="808080"/>
                  </a:solidFill>
                  <a:latin typeface="Times New Roman" charset="0"/>
                </a:rPr>
                <a:t>Read/write, split tablet</a:t>
              </a:r>
              <a:endParaRPr lang="en-GB" altLang="zh-CN" sz="2000" dirty="0">
                <a:solidFill>
                  <a:srgbClr val="808080"/>
                </a:solidFill>
                <a:latin typeface="Times New Roman" charset="0"/>
              </a:endParaRPr>
            </a:p>
          </p:txBody>
        </p:sp>
        <p:sp>
          <p:nvSpPr>
            <p:cNvPr id="19468" name="Rectangle 12"/>
            <p:cNvSpPr>
              <a:spLocks noChangeArrowheads="1"/>
            </p:cNvSpPr>
            <p:nvPr/>
          </p:nvSpPr>
          <p:spPr bwMode="auto">
            <a:xfrm>
              <a:off x="2113" y="2186"/>
              <a:ext cx="1324" cy="265"/>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a:solidFill>
                    <a:srgbClr val="00CC99"/>
                  </a:solidFill>
                  <a:latin typeface="Times New Roman" charset="0"/>
                </a:rPr>
                <a:t>Bigtable tablet server</a:t>
              </a:r>
            </a:p>
          </p:txBody>
        </p:sp>
        <p:sp>
          <p:nvSpPr>
            <p:cNvPr id="19470" name="Rectangle 14"/>
            <p:cNvSpPr>
              <a:spLocks noChangeArrowheads="1"/>
            </p:cNvSpPr>
            <p:nvPr/>
          </p:nvSpPr>
          <p:spPr bwMode="auto">
            <a:xfrm>
              <a:off x="3789" y="2186"/>
              <a:ext cx="1324" cy="265"/>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a:solidFill>
                    <a:srgbClr val="00CC99"/>
                  </a:solidFill>
                  <a:latin typeface="Times New Roman" charset="0"/>
                </a:rPr>
                <a:t>Bigtable tablet server</a:t>
              </a:r>
            </a:p>
          </p:txBody>
        </p:sp>
        <p:sp>
          <p:nvSpPr>
            <p:cNvPr id="19472" name="Rectangle 16"/>
            <p:cNvSpPr>
              <a:spLocks noChangeArrowheads="1"/>
            </p:cNvSpPr>
            <p:nvPr/>
          </p:nvSpPr>
          <p:spPr bwMode="auto">
            <a:xfrm>
              <a:off x="2157" y="1304"/>
              <a:ext cx="1324" cy="265"/>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CC99"/>
                  </a:solidFill>
                  <a:latin typeface="Times New Roman" charset="0"/>
                </a:rPr>
                <a:t>Bigtable master</a:t>
              </a:r>
            </a:p>
          </p:txBody>
        </p:sp>
        <p:sp>
          <p:nvSpPr>
            <p:cNvPr id="19473" name="Text Box 17"/>
            <p:cNvSpPr txBox="1">
              <a:spLocks noChangeArrowheads="1"/>
            </p:cNvSpPr>
            <p:nvPr/>
          </p:nvSpPr>
          <p:spPr bwMode="auto">
            <a:xfrm>
              <a:off x="1861" y="1613"/>
              <a:ext cx="1882" cy="444"/>
            </a:xfrm>
            <a:prstGeom prst="rect">
              <a:avLst/>
            </a:prstGeom>
            <a:noFill/>
            <a:ln w="9525">
              <a:noFill/>
              <a:round/>
              <a:headEnd/>
              <a:tailEnd/>
            </a:ln>
            <a:effectLst/>
          </p:spPr>
          <p:txBody>
            <a:bodyPr wrap="none" lIns="90000" tIns="46800" rIns="90000" bIns="46800">
              <a:prstTxWarp prst="textNoShape">
                <a:avLst/>
              </a:prstTxWarp>
              <a:spAutoFit/>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a:solidFill>
                    <a:srgbClr val="808080"/>
                  </a:solidFill>
                  <a:latin typeface="Times New Roman" charset="0"/>
                </a:rPr>
                <a:t>performs metadata ops,</a:t>
              </a:r>
              <a:br>
                <a:rPr lang="en-GB" altLang="zh-CN" sz="2000" dirty="0">
                  <a:solidFill>
                    <a:srgbClr val="808080"/>
                  </a:solidFill>
                  <a:latin typeface="Times New Roman" charset="0"/>
                </a:rPr>
              </a:br>
              <a:r>
                <a:rPr lang="en-GB" altLang="zh-CN" sz="2000" dirty="0">
                  <a:solidFill>
                    <a:srgbClr val="808080"/>
                  </a:solidFill>
                  <a:latin typeface="Times New Roman" charset="0"/>
                </a:rPr>
                <a:t>load balancing</a:t>
              </a:r>
            </a:p>
          </p:txBody>
        </p:sp>
        <p:sp>
          <p:nvSpPr>
            <p:cNvPr id="19474" name="Text Box 18"/>
            <p:cNvSpPr txBox="1">
              <a:spLocks noChangeArrowheads="1"/>
            </p:cNvSpPr>
            <p:nvPr/>
          </p:nvSpPr>
          <p:spPr bwMode="auto">
            <a:xfrm>
              <a:off x="286" y="1039"/>
              <a:ext cx="1156" cy="251"/>
            </a:xfrm>
            <a:prstGeom prst="rect">
              <a:avLst/>
            </a:prstGeom>
            <a:noFill/>
            <a:ln w="9525">
              <a:noFill/>
              <a:round/>
              <a:headEnd/>
              <a:tailEnd/>
            </a:ln>
            <a:effectLst/>
          </p:spPr>
          <p:txBody>
            <a:bodyPr wrap="none" lIns="90000" tIns="46800" rIns="90000" bIns="46800">
              <a:prstTxWarp prst="textNoShape">
                <a:avLst/>
              </a:prstTxWarp>
              <a:spAutoFit/>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CC99"/>
                  </a:solidFill>
                  <a:latin typeface="Times New Roman" charset="0"/>
                </a:rPr>
                <a:t>Bigtable cell</a:t>
              </a:r>
            </a:p>
          </p:txBody>
        </p:sp>
        <p:sp>
          <p:nvSpPr>
            <p:cNvPr id="19475" name="Rectangle 19"/>
            <p:cNvSpPr>
              <a:spLocks noChangeArrowheads="1"/>
            </p:cNvSpPr>
            <p:nvPr/>
          </p:nvSpPr>
          <p:spPr bwMode="auto">
            <a:xfrm>
              <a:off x="4054" y="907"/>
              <a:ext cx="1147" cy="265"/>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CC99"/>
                  </a:solidFill>
                  <a:latin typeface="Times New Roman" charset="0"/>
                </a:rPr>
                <a:t>Bigtable client</a:t>
              </a:r>
            </a:p>
          </p:txBody>
        </p:sp>
        <p:sp>
          <p:nvSpPr>
            <p:cNvPr id="19476" name="Rectangle 20"/>
            <p:cNvSpPr>
              <a:spLocks noChangeArrowheads="1"/>
            </p:cNvSpPr>
            <p:nvPr/>
          </p:nvSpPr>
          <p:spPr bwMode="auto">
            <a:xfrm>
              <a:off x="4054" y="1171"/>
              <a:ext cx="1147" cy="353"/>
            </a:xfrm>
            <a:prstGeom prst="rect">
              <a:avLst/>
            </a:prstGeom>
            <a:noFill/>
            <a:ln w="19080">
              <a:solidFill>
                <a:srgbClr val="000000"/>
              </a:solidFill>
              <a:miter lim="800000"/>
              <a:headEnd/>
              <a:tailEnd/>
            </a:ln>
            <a:effectLst/>
          </p:spPr>
          <p:txBody>
            <a:bodyPr wrap="none" lIns="90000" tIns="46800" rIns="90000" bIns="46800" anchor="ctr">
              <a:prstTxWarp prst="textNoShape">
                <a:avLst/>
              </a:prstTxWarp>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00CC99"/>
                  </a:solidFill>
                  <a:latin typeface="Times New Roman" charset="0"/>
                </a:rPr>
                <a:t>Bigtable client</a:t>
              </a:r>
              <a:br>
                <a:rPr lang="en-GB" altLang="zh-CN" sz="2000">
                  <a:solidFill>
                    <a:srgbClr val="00CC99"/>
                  </a:solidFill>
                  <a:latin typeface="Times New Roman" charset="0"/>
                </a:rPr>
              </a:br>
              <a:r>
                <a:rPr lang="en-GB" altLang="zh-CN" sz="2000">
                  <a:solidFill>
                    <a:srgbClr val="00CC99"/>
                  </a:solidFill>
                  <a:latin typeface="Times New Roman" charset="0"/>
                </a:rPr>
                <a:t>library</a:t>
              </a:r>
            </a:p>
          </p:txBody>
        </p:sp>
        <p:sp>
          <p:nvSpPr>
            <p:cNvPr id="19477" name="Freeform 21"/>
            <p:cNvSpPr>
              <a:spLocks/>
            </p:cNvSpPr>
            <p:nvPr/>
          </p:nvSpPr>
          <p:spPr bwMode="auto">
            <a:xfrm>
              <a:off x="4892" y="1524"/>
              <a:ext cx="442" cy="1809"/>
            </a:xfrm>
            <a:custGeom>
              <a:avLst/>
              <a:gdLst/>
              <a:ahLst/>
              <a:cxnLst>
                <a:cxn ang="0">
                  <a:pos x="288" y="0"/>
                </a:cxn>
                <a:cxn ang="0">
                  <a:pos x="432" y="1584"/>
                </a:cxn>
                <a:cxn ang="0">
                  <a:pos x="0" y="1968"/>
                </a:cxn>
              </a:cxnLst>
              <a:rect l="0" t="0" r="r" b="b"/>
              <a:pathLst>
                <a:path w="480" h="1968">
                  <a:moveTo>
                    <a:pt x="288" y="0"/>
                  </a:moveTo>
                  <a:cubicBezTo>
                    <a:pt x="384" y="628"/>
                    <a:pt x="480" y="1256"/>
                    <a:pt x="432" y="1584"/>
                  </a:cubicBezTo>
                  <a:cubicBezTo>
                    <a:pt x="384" y="1912"/>
                    <a:pt x="192" y="1940"/>
                    <a:pt x="0" y="1968"/>
                  </a:cubicBezTo>
                </a:path>
              </a:pathLst>
            </a:custGeom>
            <a:noFill/>
            <a:ln w="19080">
              <a:solidFill>
                <a:srgbClr val="FF0906"/>
              </a:solidFill>
              <a:round/>
              <a:headEnd/>
              <a:tailEnd type="triangle" w="med" len="med"/>
            </a:ln>
            <a:effectLst/>
          </p:spPr>
          <p:txBody>
            <a:bodyPr wrap="none" anchor="ctr">
              <a:prstTxWarp prst="textNoShape">
                <a:avLst/>
              </a:prstTxWarp>
            </a:bodyPr>
            <a:lstStyle/>
            <a:p>
              <a:endParaRPr lang="en-US"/>
            </a:p>
          </p:txBody>
        </p:sp>
        <p:sp>
          <p:nvSpPr>
            <p:cNvPr id="19478" name="Text Box 22"/>
            <p:cNvSpPr txBox="1">
              <a:spLocks noChangeArrowheads="1"/>
            </p:cNvSpPr>
            <p:nvPr/>
          </p:nvSpPr>
          <p:spPr bwMode="auto">
            <a:xfrm>
              <a:off x="4495" y="1657"/>
              <a:ext cx="600" cy="251"/>
            </a:xfrm>
            <a:prstGeom prst="rect">
              <a:avLst/>
            </a:prstGeom>
            <a:noFill/>
            <a:ln w="9525">
              <a:noFill/>
              <a:round/>
              <a:headEnd/>
              <a:tailEnd/>
            </a:ln>
            <a:effectLst/>
          </p:spPr>
          <p:txBody>
            <a:bodyPr lIns="90000" tIns="46800" rIns="90000" bIns="46800">
              <a:prstTxWarp prst="textNoShape">
                <a:avLst/>
              </a:prstTxWarp>
              <a:spAutoFit/>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a:solidFill>
                    <a:srgbClr val="808080"/>
                  </a:solidFill>
                  <a:latin typeface="Times New Roman" charset="0"/>
                </a:rPr>
                <a:t>Open()</a:t>
              </a:r>
            </a:p>
          </p:txBody>
        </p:sp>
        <p:sp>
          <p:nvSpPr>
            <p:cNvPr id="19479" name="Line 23"/>
            <p:cNvSpPr>
              <a:spLocks noChangeShapeType="1"/>
            </p:cNvSpPr>
            <p:nvPr/>
          </p:nvSpPr>
          <p:spPr bwMode="auto">
            <a:xfrm>
              <a:off x="4186" y="1524"/>
              <a:ext cx="1" cy="662"/>
            </a:xfrm>
            <a:prstGeom prst="line">
              <a:avLst/>
            </a:prstGeom>
            <a:noFill/>
            <a:ln w="19080">
              <a:solidFill>
                <a:srgbClr val="FF0906"/>
              </a:solidFill>
              <a:miter lim="800000"/>
              <a:headEnd/>
              <a:tailEnd type="triangle" w="med" len="med"/>
            </a:ln>
            <a:effectLst/>
          </p:spPr>
          <p:txBody>
            <a:bodyPr>
              <a:prstTxWarp prst="textNoShape">
                <a:avLst/>
              </a:prstTxWarp>
            </a:bodyPr>
            <a:lstStyle/>
            <a:p>
              <a:endParaRPr lang="en-US"/>
            </a:p>
          </p:txBody>
        </p:sp>
        <p:sp>
          <p:nvSpPr>
            <p:cNvPr id="19480" name="Line 24"/>
            <p:cNvSpPr>
              <a:spLocks noChangeShapeType="1"/>
            </p:cNvSpPr>
            <p:nvPr/>
          </p:nvSpPr>
          <p:spPr bwMode="auto">
            <a:xfrm flipH="1">
              <a:off x="3303" y="1524"/>
              <a:ext cx="840" cy="662"/>
            </a:xfrm>
            <a:prstGeom prst="line">
              <a:avLst/>
            </a:prstGeom>
            <a:noFill/>
            <a:ln w="19080">
              <a:solidFill>
                <a:srgbClr val="FF0906"/>
              </a:solidFill>
              <a:miter lim="800000"/>
              <a:headEnd/>
              <a:tailEnd type="triangle" w="med" len="med"/>
            </a:ln>
            <a:effectLst/>
          </p:spPr>
          <p:txBody>
            <a:bodyPr>
              <a:prstTxWarp prst="textNoShape">
                <a:avLst/>
              </a:prstTxWarp>
            </a:bodyPr>
            <a:lstStyle/>
            <a:p>
              <a:endParaRPr lang="en-US"/>
            </a:p>
          </p:txBody>
        </p:sp>
        <p:sp>
          <p:nvSpPr>
            <p:cNvPr id="19481" name="Line 25"/>
            <p:cNvSpPr>
              <a:spLocks noChangeShapeType="1"/>
            </p:cNvSpPr>
            <p:nvPr/>
          </p:nvSpPr>
          <p:spPr bwMode="auto">
            <a:xfrm flipH="1">
              <a:off x="3479" y="1392"/>
              <a:ext cx="575" cy="1"/>
            </a:xfrm>
            <a:prstGeom prst="line">
              <a:avLst/>
            </a:prstGeom>
            <a:noFill/>
            <a:ln w="19080">
              <a:solidFill>
                <a:srgbClr val="FF0906"/>
              </a:solidFill>
              <a:miter lim="800000"/>
              <a:headEnd/>
              <a:tailEnd type="triangle" w="med" len="med"/>
            </a:ln>
            <a:effectLst/>
          </p:spPr>
          <p:txBody>
            <a:bodyPr>
              <a:prstTxWarp prst="textNoShape">
                <a:avLst/>
              </a:prstTxWarp>
            </a:bodyPr>
            <a:lstStyle/>
            <a:p>
              <a:endParaRPr lang="en-US"/>
            </a:p>
          </p:txBody>
        </p:sp>
      </p:grpSp>
      <p:sp>
        <p:nvSpPr>
          <p:cNvPr id="27" name="Slide Number Placeholder 26"/>
          <p:cNvSpPr>
            <a:spLocks noGrp="1"/>
          </p:cNvSpPr>
          <p:nvPr>
            <p:ph type="sldNum" sz="quarter" idx="12"/>
          </p:nvPr>
        </p:nvSpPr>
        <p:spPr/>
        <p:txBody>
          <a:bodyPr/>
          <a:lstStyle/>
          <a:p>
            <a:fld id="{1572029A-296A-1B4E-A4A9-F317B36E58FC}" type="slidenum">
              <a:rPr lang="en-US" smtClean="0"/>
              <a:t>6</a:t>
            </a:fld>
            <a:endParaRPr lang="en-US"/>
          </a:p>
        </p:txBody>
      </p:sp>
      <p:sp>
        <p:nvSpPr>
          <p:cNvPr id="28" name="Text Box 11"/>
          <p:cNvSpPr txBox="1">
            <a:spLocks noChangeArrowheads="1"/>
          </p:cNvSpPr>
          <p:nvPr/>
        </p:nvSpPr>
        <p:spPr bwMode="auto">
          <a:xfrm>
            <a:off x="3214688" y="4118194"/>
            <a:ext cx="2510871" cy="614143"/>
          </a:xfrm>
          <a:prstGeom prst="rect">
            <a:avLst/>
          </a:prstGeom>
          <a:noFill/>
          <a:ln w="9525">
            <a:noFill/>
            <a:round/>
            <a:headEnd/>
            <a:tailEnd/>
          </a:ln>
          <a:effectLst/>
        </p:spPr>
        <p:txBody>
          <a:bodyPr wrap="none" lIns="90000" tIns="46800" rIns="90000" bIns="46800">
            <a:prstTxWarp prst="textNoShape">
              <a:avLst/>
            </a:prstTxWarp>
            <a:spAutoFit/>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a:solidFill>
                  <a:srgbClr val="808080"/>
                </a:solidFill>
                <a:latin typeface="Times New Roman" charset="0"/>
              </a:rPr>
              <a:t>serves </a:t>
            </a:r>
            <a:r>
              <a:rPr lang="en-GB" altLang="zh-CN" sz="2000" dirty="0" smtClean="0">
                <a:solidFill>
                  <a:srgbClr val="808080"/>
                </a:solidFill>
                <a:latin typeface="Times New Roman" charset="0"/>
              </a:rPr>
              <a:t>data</a:t>
            </a:r>
          </a:p>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smtClean="0">
                <a:solidFill>
                  <a:srgbClr val="808080"/>
                </a:solidFill>
                <a:latin typeface="Times New Roman" charset="0"/>
              </a:rPr>
              <a:t>Read/write, split tablet</a:t>
            </a:r>
            <a:endParaRPr lang="en-GB" altLang="zh-CN" sz="2000" dirty="0">
              <a:solidFill>
                <a:srgbClr val="808080"/>
              </a:solidFill>
              <a:latin typeface="Times New Roman" charset="0"/>
            </a:endParaRPr>
          </a:p>
        </p:txBody>
      </p:sp>
      <p:sp>
        <p:nvSpPr>
          <p:cNvPr id="29" name="Text Box 11"/>
          <p:cNvSpPr txBox="1">
            <a:spLocks noChangeArrowheads="1"/>
          </p:cNvSpPr>
          <p:nvPr/>
        </p:nvSpPr>
        <p:spPr bwMode="auto">
          <a:xfrm>
            <a:off x="5880377" y="4118194"/>
            <a:ext cx="2510871" cy="614143"/>
          </a:xfrm>
          <a:prstGeom prst="rect">
            <a:avLst/>
          </a:prstGeom>
          <a:noFill/>
          <a:ln w="9525">
            <a:noFill/>
            <a:round/>
            <a:headEnd/>
            <a:tailEnd/>
          </a:ln>
          <a:effectLst/>
        </p:spPr>
        <p:txBody>
          <a:bodyPr wrap="none" lIns="90000" tIns="46800" rIns="90000" bIns="46800">
            <a:prstTxWarp prst="textNoShape">
              <a:avLst/>
            </a:prstTxWarp>
            <a:spAutoFit/>
          </a:bodyPr>
          <a:lstStyle/>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a:solidFill>
                  <a:srgbClr val="808080"/>
                </a:solidFill>
                <a:latin typeface="Times New Roman" charset="0"/>
              </a:rPr>
              <a:t>serves </a:t>
            </a:r>
            <a:r>
              <a:rPr lang="en-GB" altLang="zh-CN" sz="2000" dirty="0" smtClean="0">
                <a:solidFill>
                  <a:srgbClr val="808080"/>
                </a:solidFill>
                <a:latin typeface="Times New Roman" charset="0"/>
              </a:rPr>
              <a:t>data</a:t>
            </a:r>
          </a:p>
          <a:p>
            <a:pPr algn="ctr">
              <a:lnSpc>
                <a:spcPct val="83000"/>
              </a:lnSpc>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sz="2000" dirty="0" smtClean="0">
                <a:solidFill>
                  <a:srgbClr val="808080"/>
                </a:solidFill>
                <a:latin typeface="Times New Roman" charset="0"/>
              </a:rPr>
              <a:t>Read/write, split tablet</a:t>
            </a:r>
            <a:endParaRPr lang="en-GB" altLang="zh-CN" sz="2000" dirty="0">
              <a:solidFill>
                <a:srgbClr val="808080"/>
              </a:solidFill>
              <a:latin typeface="Times New Roman" charset="0"/>
            </a:endParaRPr>
          </a:p>
        </p:txBody>
      </p:sp>
      <p:sp>
        <p:nvSpPr>
          <p:cNvPr id="30" name="Text Box 17"/>
          <p:cNvSpPr txBox="1">
            <a:spLocks noChangeArrowheads="1"/>
          </p:cNvSpPr>
          <p:nvPr/>
        </p:nvSpPr>
        <p:spPr bwMode="auto">
          <a:xfrm>
            <a:off x="2590800" y="1415257"/>
            <a:ext cx="3657600" cy="468312"/>
          </a:xfrm>
          <a:prstGeom prst="rect">
            <a:avLst/>
          </a:prstGeom>
          <a:noFill/>
          <a:ln w="9525">
            <a:noFill/>
            <a:round/>
            <a:headEnd/>
            <a:tailEnd/>
          </a:ln>
          <a:effectLst/>
        </p:spPr>
        <p:txBody>
          <a:bodyPr lIns="90000" tIns="45000" rIns="90000" bIns="45000">
            <a:prstTxWarp prst="textNoShape">
              <a:avLst/>
            </a:prstTxWarp>
          </a:bodyPr>
          <a:lstStyle/>
          <a:p>
            <a:pPr algn="ctr">
              <a:lnSpc>
                <a:spcPct val="124000"/>
              </a:lnSpc>
              <a:tabLst>
                <a:tab pos="723900" algn="l"/>
                <a:tab pos="1447800" algn="l"/>
                <a:tab pos="2171700" algn="l"/>
                <a:tab pos="2895600" algn="l"/>
                <a:tab pos="3619500" algn="l"/>
              </a:tabLst>
            </a:pPr>
            <a:r>
              <a:rPr lang="en-GB" sz="1000" dirty="0">
                <a:solidFill>
                  <a:srgbClr val="000000"/>
                </a:solidFill>
                <a:ea typeface="AR PL ShanHeiSun Uni" charset="0"/>
                <a:cs typeface="AR PL ShanHeiSun Uni" charset="0"/>
              </a:rPr>
              <a:t>Multiple masters – Only 1 elected active master at any given point of time and others sitting to acquire master lock</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Where data is stored</a:t>
            </a:r>
            <a:endParaRPr lang="en-US" dirty="0"/>
          </a:p>
        </p:txBody>
      </p:sp>
      <p:sp>
        <p:nvSpPr>
          <p:cNvPr id="15363" name="Rectangle 3"/>
          <p:cNvSpPr>
            <a:spLocks noGrp="1" noChangeArrowheads="1"/>
          </p:cNvSpPr>
          <p:nvPr>
            <p:ph type="body" idx="1"/>
          </p:nvPr>
        </p:nvSpPr>
        <p:spPr>
          <a:xfrm>
            <a:off x="381000" y="1447800"/>
            <a:ext cx="8077200" cy="2819400"/>
          </a:xfrm>
        </p:spPr>
        <p:txBody>
          <a:bodyPr>
            <a:normAutofit fontScale="92500"/>
          </a:bodyPr>
          <a:lstStyle/>
          <a:p>
            <a:pPr>
              <a:buNone/>
            </a:pPr>
            <a:r>
              <a:rPr lang="en-US" dirty="0" err="1" smtClean="0"/>
              <a:t>SSTable</a:t>
            </a:r>
            <a:r>
              <a:rPr lang="en-US" dirty="0" smtClean="0"/>
              <a:t> (</a:t>
            </a:r>
            <a:r>
              <a:rPr b="1" dirty="0" smtClean="0"/>
              <a:t>"Static and Sorted Table"</a:t>
            </a:r>
            <a:r>
              <a:rPr lang="en-US" b="1" dirty="0" smtClean="0"/>
              <a:t>)</a:t>
            </a:r>
            <a:endParaRPr lang="en-US" dirty="0" smtClean="0"/>
          </a:p>
          <a:p>
            <a:r>
              <a:rPr lang="en-US" dirty="0" smtClean="0"/>
              <a:t>Immutable</a:t>
            </a:r>
            <a:r>
              <a:rPr lang="en-US" dirty="0"/>
              <a:t>, sorted file of key-value</a:t>
            </a:r>
            <a:r>
              <a:rPr lang="en-US" dirty="0" smtClean="0"/>
              <a:t> string pairs</a:t>
            </a:r>
            <a:endParaRPr lang="en-US" dirty="0"/>
          </a:p>
          <a:p>
            <a:r>
              <a:rPr lang="en-US" dirty="0"/>
              <a:t>Chunks of data plus an index </a:t>
            </a:r>
          </a:p>
          <a:p>
            <a:pPr lvl="1"/>
            <a:r>
              <a:rPr lang="en-US" dirty="0"/>
              <a:t>Index is of block ranges, not </a:t>
            </a:r>
            <a:r>
              <a:rPr lang="en-US" dirty="0" smtClean="0"/>
              <a:t>values</a:t>
            </a:r>
          </a:p>
          <a:p>
            <a:pPr lvl="1"/>
            <a:r>
              <a:rPr lang="en-GB" altLang="zh-CN" dirty="0" err="1" smtClean="0"/>
              <a:t>triplicated</a:t>
            </a:r>
            <a:r>
              <a:rPr lang="en-GB" altLang="zh-CN" dirty="0" smtClean="0"/>
              <a:t> across three machines in GFS </a:t>
            </a:r>
            <a:endParaRPr lang="en-US" dirty="0"/>
          </a:p>
        </p:txBody>
      </p:sp>
      <p:sp>
        <p:nvSpPr>
          <p:cNvPr id="15364" name="Rectangle 4"/>
          <p:cNvSpPr>
            <a:spLocks noChangeArrowheads="1"/>
          </p:cNvSpPr>
          <p:nvPr/>
        </p:nvSpPr>
        <p:spPr bwMode="auto">
          <a:xfrm>
            <a:off x="2057400" y="48006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65" name="Rectangle 5"/>
          <p:cNvSpPr>
            <a:spLocks noChangeArrowheads="1"/>
          </p:cNvSpPr>
          <p:nvPr/>
        </p:nvSpPr>
        <p:spPr bwMode="auto">
          <a:xfrm>
            <a:off x="3048000" y="48006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66" name="Rectangle 6"/>
          <p:cNvSpPr>
            <a:spLocks noChangeArrowheads="1"/>
          </p:cNvSpPr>
          <p:nvPr/>
        </p:nvSpPr>
        <p:spPr bwMode="auto">
          <a:xfrm>
            <a:off x="4038600" y="48006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67" name="Rectangle 7"/>
          <p:cNvSpPr>
            <a:spLocks noChangeArrowheads="1"/>
          </p:cNvSpPr>
          <p:nvPr/>
        </p:nvSpPr>
        <p:spPr bwMode="auto">
          <a:xfrm>
            <a:off x="5029200" y="5638800"/>
            <a:ext cx="7620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5029200" y="5715000"/>
            <a:ext cx="742950" cy="366713"/>
          </a:xfrm>
          <a:prstGeom prst="rect">
            <a:avLst/>
          </a:prstGeom>
          <a:noFill/>
          <a:ln w="9525">
            <a:noFill/>
            <a:miter lim="800000"/>
            <a:headEnd/>
            <a:tailEnd/>
          </a:ln>
          <a:effectLst/>
        </p:spPr>
        <p:txBody>
          <a:bodyPr wrap="none">
            <a:prstTxWarp prst="textNoShape">
              <a:avLst/>
            </a:prstTxWarp>
            <a:spAutoFit/>
          </a:bodyPr>
          <a:lstStyle/>
          <a:p>
            <a:r>
              <a:rPr lang="en-US"/>
              <a:t>Index</a:t>
            </a:r>
          </a:p>
        </p:txBody>
      </p:sp>
      <p:sp>
        <p:nvSpPr>
          <p:cNvPr id="15369" name="Rectangle 9"/>
          <p:cNvSpPr>
            <a:spLocks noChangeArrowheads="1"/>
          </p:cNvSpPr>
          <p:nvPr/>
        </p:nvSpPr>
        <p:spPr bwMode="auto">
          <a:xfrm>
            <a:off x="1981200" y="4724400"/>
            <a:ext cx="40386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76" name="Text Box 16"/>
          <p:cNvSpPr txBox="1">
            <a:spLocks noChangeArrowheads="1"/>
          </p:cNvSpPr>
          <p:nvPr/>
        </p:nvSpPr>
        <p:spPr bwMode="auto">
          <a:xfrm>
            <a:off x="2057400" y="48768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5377" name="Text Box 17"/>
          <p:cNvSpPr txBox="1">
            <a:spLocks noChangeArrowheads="1"/>
          </p:cNvSpPr>
          <p:nvPr/>
        </p:nvSpPr>
        <p:spPr bwMode="auto">
          <a:xfrm>
            <a:off x="3048000" y="48768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5378" name="Text Box 18"/>
          <p:cNvSpPr txBox="1">
            <a:spLocks noChangeArrowheads="1"/>
          </p:cNvSpPr>
          <p:nvPr/>
        </p:nvSpPr>
        <p:spPr bwMode="auto">
          <a:xfrm>
            <a:off x="4038600" y="48768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5379" name="Text Box 19"/>
          <p:cNvSpPr txBox="1">
            <a:spLocks noChangeArrowheads="1"/>
          </p:cNvSpPr>
          <p:nvPr/>
        </p:nvSpPr>
        <p:spPr bwMode="auto">
          <a:xfrm>
            <a:off x="5013325" y="4760913"/>
            <a:ext cx="1060450" cy="366712"/>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15" name="Slide Number Placeholder 14"/>
          <p:cNvSpPr>
            <a:spLocks noGrp="1"/>
          </p:cNvSpPr>
          <p:nvPr>
            <p:ph type="sldNum" sz="quarter" idx="12"/>
          </p:nvPr>
        </p:nvSpPr>
        <p:spPr/>
        <p:txBody>
          <a:bodyPr/>
          <a:lstStyle/>
          <a:p>
            <a:fld id="{1572029A-296A-1B4E-A4A9-F317B36E58FC}" type="slidenum">
              <a:rPr lang="en-US" smtClean="0"/>
              <a:t>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Tablet </a:t>
            </a:r>
          </a:p>
        </p:txBody>
      </p:sp>
      <p:sp>
        <p:nvSpPr>
          <p:cNvPr id="16387" name="Rectangle 3"/>
          <p:cNvSpPr>
            <a:spLocks noGrp="1" noChangeArrowheads="1"/>
          </p:cNvSpPr>
          <p:nvPr>
            <p:ph type="body" idx="1"/>
          </p:nvPr>
        </p:nvSpPr>
        <p:spPr>
          <a:xfrm>
            <a:off x="457200" y="1600200"/>
            <a:ext cx="8458200" cy="1676400"/>
          </a:xfrm>
        </p:spPr>
        <p:txBody>
          <a:bodyPr>
            <a:normAutofit fontScale="77500" lnSpcReduction="20000"/>
          </a:bodyPr>
          <a:lstStyle/>
          <a:p>
            <a:r>
              <a:rPr lang="en-US" dirty="0"/>
              <a:t>Contains some range of rows of the table</a:t>
            </a:r>
          </a:p>
          <a:p>
            <a:r>
              <a:rPr lang="en-US" dirty="0"/>
              <a:t>Built out of multiple </a:t>
            </a:r>
            <a:r>
              <a:rPr lang="en-US" dirty="0" err="1" smtClean="0"/>
              <a:t>SSTables</a:t>
            </a:r>
            <a:endParaRPr lang="en-US" dirty="0" smtClean="0"/>
          </a:p>
          <a:p>
            <a:r>
              <a:rPr lang="en-US" dirty="0" smtClean="0"/>
              <a:t>Typical size: 100-200 MB</a:t>
            </a:r>
          </a:p>
          <a:p>
            <a:r>
              <a:rPr lang="en-US" dirty="0" smtClean="0"/>
              <a:t>Tablets are stored in Tablet servers (~100 per server)</a:t>
            </a:r>
            <a:endParaRPr lang="en-US" dirty="0"/>
          </a:p>
        </p:txBody>
      </p:sp>
      <p:sp>
        <p:nvSpPr>
          <p:cNvPr id="16388" name="Rectangle 4"/>
          <p:cNvSpPr>
            <a:spLocks noChangeArrowheads="1"/>
          </p:cNvSpPr>
          <p:nvPr/>
        </p:nvSpPr>
        <p:spPr bwMode="auto">
          <a:xfrm>
            <a:off x="3810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89" name="Rectangle 5"/>
          <p:cNvSpPr>
            <a:spLocks noChangeArrowheads="1"/>
          </p:cNvSpPr>
          <p:nvPr/>
        </p:nvSpPr>
        <p:spPr bwMode="auto">
          <a:xfrm>
            <a:off x="13716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0" name="Rectangle 6"/>
          <p:cNvSpPr>
            <a:spLocks noChangeArrowheads="1"/>
          </p:cNvSpPr>
          <p:nvPr/>
        </p:nvSpPr>
        <p:spPr bwMode="auto">
          <a:xfrm>
            <a:off x="23622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1" name="Rectangle 7"/>
          <p:cNvSpPr>
            <a:spLocks noChangeArrowheads="1"/>
          </p:cNvSpPr>
          <p:nvPr/>
        </p:nvSpPr>
        <p:spPr bwMode="auto">
          <a:xfrm>
            <a:off x="3352800" y="4953000"/>
            <a:ext cx="7620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2" name="Text Box 8"/>
          <p:cNvSpPr txBox="1">
            <a:spLocks noChangeArrowheads="1"/>
          </p:cNvSpPr>
          <p:nvPr/>
        </p:nvSpPr>
        <p:spPr bwMode="auto">
          <a:xfrm>
            <a:off x="3352800" y="5029200"/>
            <a:ext cx="742950" cy="366713"/>
          </a:xfrm>
          <a:prstGeom prst="rect">
            <a:avLst/>
          </a:prstGeom>
          <a:noFill/>
          <a:ln w="9525">
            <a:noFill/>
            <a:miter lim="800000"/>
            <a:headEnd/>
            <a:tailEnd/>
          </a:ln>
          <a:effectLst/>
        </p:spPr>
        <p:txBody>
          <a:bodyPr wrap="none">
            <a:prstTxWarp prst="textNoShape">
              <a:avLst/>
            </a:prstTxWarp>
            <a:spAutoFit/>
          </a:bodyPr>
          <a:lstStyle/>
          <a:p>
            <a:r>
              <a:rPr lang="en-US"/>
              <a:t>Index</a:t>
            </a:r>
          </a:p>
        </p:txBody>
      </p:sp>
      <p:sp>
        <p:nvSpPr>
          <p:cNvPr id="16393" name="Rectangle 9"/>
          <p:cNvSpPr>
            <a:spLocks noChangeArrowheads="1"/>
          </p:cNvSpPr>
          <p:nvPr/>
        </p:nvSpPr>
        <p:spPr bwMode="auto">
          <a:xfrm>
            <a:off x="304800" y="4038600"/>
            <a:ext cx="40386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4" name="Text Box 10"/>
          <p:cNvSpPr txBox="1">
            <a:spLocks noChangeArrowheads="1"/>
          </p:cNvSpPr>
          <p:nvPr/>
        </p:nvSpPr>
        <p:spPr bwMode="auto">
          <a:xfrm>
            <a:off x="3810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395" name="Text Box 11"/>
          <p:cNvSpPr txBox="1">
            <a:spLocks noChangeArrowheads="1"/>
          </p:cNvSpPr>
          <p:nvPr/>
        </p:nvSpPr>
        <p:spPr bwMode="auto">
          <a:xfrm>
            <a:off x="13716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396" name="Text Box 12"/>
          <p:cNvSpPr txBox="1">
            <a:spLocks noChangeArrowheads="1"/>
          </p:cNvSpPr>
          <p:nvPr/>
        </p:nvSpPr>
        <p:spPr bwMode="auto">
          <a:xfrm>
            <a:off x="23622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397" name="Text Box 13"/>
          <p:cNvSpPr txBox="1">
            <a:spLocks noChangeArrowheads="1"/>
          </p:cNvSpPr>
          <p:nvPr/>
        </p:nvSpPr>
        <p:spPr bwMode="auto">
          <a:xfrm>
            <a:off x="3336925" y="4075113"/>
            <a:ext cx="1060450" cy="366712"/>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16398" name="Rectangle 14"/>
          <p:cNvSpPr>
            <a:spLocks noChangeArrowheads="1"/>
          </p:cNvSpPr>
          <p:nvPr/>
        </p:nvSpPr>
        <p:spPr bwMode="auto">
          <a:xfrm>
            <a:off x="47244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9" name="Rectangle 15"/>
          <p:cNvSpPr>
            <a:spLocks noChangeArrowheads="1"/>
          </p:cNvSpPr>
          <p:nvPr/>
        </p:nvSpPr>
        <p:spPr bwMode="auto">
          <a:xfrm>
            <a:off x="57150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00" name="Rectangle 16"/>
          <p:cNvSpPr>
            <a:spLocks noChangeArrowheads="1"/>
          </p:cNvSpPr>
          <p:nvPr/>
        </p:nvSpPr>
        <p:spPr bwMode="auto">
          <a:xfrm>
            <a:off x="67056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01" name="Rectangle 17"/>
          <p:cNvSpPr>
            <a:spLocks noChangeArrowheads="1"/>
          </p:cNvSpPr>
          <p:nvPr/>
        </p:nvSpPr>
        <p:spPr bwMode="auto">
          <a:xfrm>
            <a:off x="7696200" y="4953000"/>
            <a:ext cx="7620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02" name="Text Box 18"/>
          <p:cNvSpPr txBox="1">
            <a:spLocks noChangeArrowheads="1"/>
          </p:cNvSpPr>
          <p:nvPr/>
        </p:nvSpPr>
        <p:spPr bwMode="auto">
          <a:xfrm>
            <a:off x="7696200" y="5029200"/>
            <a:ext cx="742950" cy="366713"/>
          </a:xfrm>
          <a:prstGeom prst="rect">
            <a:avLst/>
          </a:prstGeom>
          <a:noFill/>
          <a:ln w="9525">
            <a:noFill/>
            <a:miter lim="800000"/>
            <a:headEnd/>
            <a:tailEnd/>
          </a:ln>
          <a:effectLst/>
        </p:spPr>
        <p:txBody>
          <a:bodyPr wrap="none">
            <a:prstTxWarp prst="textNoShape">
              <a:avLst/>
            </a:prstTxWarp>
            <a:spAutoFit/>
          </a:bodyPr>
          <a:lstStyle/>
          <a:p>
            <a:r>
              <a:rPr lang="en-US"/>
              <a:t>Index</a:t>
            </a:r>
          </a:p>
        </p:txBody>
      </p:sp>
      <p:sp>
        <p:nvSpPr>
          <p:cNvPr id="16403" name="Rectangle 19"/>
          <p:cNvSpPr>
            <a:spLocks noChangeArrowheads="1"/>
          </p:cNvSpPr>
          <p:nvPr/>
        </p:nvSpPr>
        <p:spPr bwMode="auto">
          <a:xfrm>
            <a:off x="4648200" y="4038600"/>
            <a:ext cx="40386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04" name="Text Box 20"/>
          <p:cNvSpPr txBox="1">
            <a:spLocks noChangeArrowheads="1"/>
          </p:cNvSpPr>
          <p:nvPr/>
        </p:nvSpPr>
        <p:spPr bwMode="auto">
          <a:xfrm>
            <a:off x="47244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405" name="Text Box 21"/>
          <p:cNvSpPr txBox="1">
            <a:spLocks noChangeArrowheads="1"/>
          </p:cNvSpPr>
          <p:nvPr/>
        </p:nvSpPr>
        <p:spPr bwMode="auto">
          <a:xfrm>
            <a:off x="57150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406" name="Text Box 22"/>
          <p:cNvSpPr txBox="1">
            <a:spLocks noChangeArrowheads="1"/>
          </p:cNvSpPr>
          <p:nvPr/>
        </p:nvSpPr>
        <p:spPr bwMode="auto">
          <a:xfrm>
            <a:off x="67056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407" name="Text Box 23"/>
          <p:cNvSpPr txBox="1">
            <a:spLocks noChangeArrowheads="1"/>
          </p:cNvSpPr>
          <p:nvPr/>
        </p:nvSpPr>
        <p:spPr bwMode="auto">
          <a:xfrm>
            <a:off x="7680325" y="4075113"/>
            <a:ext cx="1060450" cy="366712"/>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16413" name="Rectangle 29"/>
          <p:cNvSpPr>
            <a:spLocks noChangeArrowheads="1"/>
          </p:cNvSpPr>
          <p:nvPr/>
        </p:nvSpPr>
        <p:spPr bwMode="auto">
          <a:xfrm>
            <a:off x="152400" y="3871913"/>
            <a:ext cx="8763000" cy="2133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14" name="Text Box 30"/>
          <p:cNvSpPr txBox="1">
            <a:spLocks noChangeArrowheads="1"/>
          </p:cNvSpPr>
          <p:nvPr/>
        </p:nvSpPr>
        <p:spPr bwMode="auto">
          <a:xfrm>
            <a:off x="365125" y="3541713"/>
            <a:ext cx="819150" cy="366712"/>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16415" name="Text Box 31"/>
          <p:cNvSpPr txBox="1">
            <a:spLocks noChangeArrowheads="1"/>
          </p:cNvSpPr>
          <p:nvPr/>
        </p:nvSpPr>
        <p:spPr bwMode="auto">
          <a:xfrm>
            <a:off x="1431925" y="34655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6416" name="Text Box 32"/>
          <p:cNvSpPr txBox="1">
            <a:spLocks noChangeArrowheads="1"/>
          </p:cNvSpPr>
          <p:nvPr/>
        </p:nvSpPr>
        <p:spPr bwMode="auto">
          <a:xfrm>
            <a:off x="1447800" y="3505200"/>
            <a:ext cx="1828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err="1"/>
              <a:t>Start:aardvark</a:t>
            </a:r>
            <a:endParaRPr lang="en-US" dirty="0"/>
          </a:p>
        </p:txBody>
      </p:sp>
      <p:sp>
        <p:nvSpPr>
          <p:cNvPr id="16417" name="Text Box 33"/>
          <p:cNvSpPr txBox="1">
            <a:spLocks noChangeArrowheads="1"/>
          </p:cNvSpPr>
          <p:nvPr/>
        </p:nvSpPr>
        <p:spPr bwMode="auto">
          <a:xfrm>
            <a:off x="3429000" y="3505200"/>
            <a:ext cx="1371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End:apple</a:t>
            </a:r>
          </a:p>
        </p:txBody>
      </p:sp>
      <p:sp>
        <p:nvSpPr>
          <p:cNvPr id="30" name="Slide Number Placeholder 29"/>
          <p:cNvSpPr>
            <a:spLocks noGrp="1"/>
          </p:cNvSpPr>
          <p:nvPr>
            <p:ph type="sldNum" sz="quarter" idx="12"/>
          </p:nvPr>
        </p:nvSpPr>
        <p:spPr/>
        <p:txBody>
          <a:bodyPr/>
          <a:lstStyle/>
          <a:p>
            <a:fld id="{1572029A-296A-1B4E-A4A9-F317B36E58FC}" type="slidenum">
              <a:rPr lang="en-US" smtClean="0"/>
              <a:t>8</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1707</TotalTime>
  <Words>3139</Words>
  <Application>Microsoft Macintosh PowerPoint</Application>
  <PresentationFormat>On-screen Show (4:3)</PresentationFormat>
  <Paragraphs>479</Paragraphs>
  <Slides>45</Slides>
  <Notes>26</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Office Theme</vt:lpstr>
      <vt:lpstr>BigTable A System for Distributed Structured Storage</vt:lpstr>
      <vt:lpstr>Motivation: What BigTable is?</vt:lpstr>
      <vt:lpstr>Question: Why not just use commercial DB ?</vt:lpstr>
      <vt:lpstr>Goals of BigTable</vt:lpstr>
      <vt:lpstr>Data model: a big map</vt:lpstr>
      <vt:lpstr> Building Blocks</vt:lpstr>
      <vt:lpstr>Tablet Serving Structure</vt:lpstr>
      <vt:lpstr>Where data is stored</vt:lpstr>
      <vt:lpstr>Tablet </vt:lpstr>
      <vt:lpstr>Table</vt:lpstr>
      <vt:lpstr>Tablets &amp; Splitting Large tables broken into tablets at row boundaries </vt:lpstr>
      <vt:lpstr>Locating Tablets</vt:lpstr>
      <vt:lpstr>Tablet Serving</vt:lpstr>
      <vt:lpstr>Fault tolerance and load balancing</vt:lpstr>
      <vt:lpstr>Implementation Refinements - Locality Groups</vt:lpstr>
      <vt:lpstr>Refinements  - Shared Logs for editing a table</vt:lpstr>
      <vt:lpstr>Refinements - Compression</vt:lpstr>
      <vt:lpstr>Microbenchmarks - speed per server</vt:lpstr>
      <vt:lpstr>Microbenchmarks - scaling</vt:lpstr>
      <vt:lpstr>Application at Google</vt:lpstr>
      <vt:lpstr>Discussion</vt:lpstr>
      <vt:lpstr>End Thank you!</vt:lpstr>
      <vt:lpstr>Finding a Needle in a Haystack: Facebook’s Photo Storage </vt:lpstr>
      <vt:lpstr>Facebook Photo Storage</vt:lpstr>
      <vt:lpstr>Long Tail Issue</vt:lpstr>
      <vt:lpstr>Motivation for Haystack</vt:lpstr>
      <vt:lpstr>Enter Haystack</vt:lpstr>
      <vt:lpstr>Enter Haystack</vt:lpstr>
      <vt:lpstr>Step-through of Operation</vt:lpstr>
      <vt:lpstr>Haystack</vt:lpstr>
      <vt:lpstr>Haystack Directory</vt:lpstr>
      <vt:lpstr>Haystack</vt:lpstr>
      <vt:lpstr>Haystack Cache</vt:lpstr>
      <vt:lpstr>Cache Hit Rate</vt:lpstr>
      <vt:lpstr>Haystack</vt:lpstr>
      <vt:lpstr>Haystack Object</vt:lpstr>
      <vt:lpstr>A Closer Look at the Needles…</vt:lpstr>
      <vt:lpstr>Haystack Store</vt:lpstr>
      <vt:lpstr>Operation</vt:lpstr>
      <vt:lpstr>Haystack Index File</vt:lpstr>
      <vt:lpstr>Haystack Index File</vt:lpstr>
      <vt:lpstr>Experimental Data</vt:lpstr>
      <vt:lpstr>Production Data</vt:lpstr>
      <vt:lpstr>Haystack Advantages</vt:lpstr>
      <vt:lpstr>Discussion/Questions</vt:lpstr>
    </vt:vector>
  </TitlesOfParts>
  <Company>UIUC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BigTable A System for Distributed Structured Storage</dc:title>
  <dc:creator>Yanen Li</dc:creator>
  <cp:lastModifiedBy>Yanen Li</cp:lastModifiedBy>
  <cp:revision>132</cp:revision>
  <dcterms:created xsi:type="dcterms:W3CDTF">2011-03-07T16:51:40Z</dcterms:created>
  <dcterms:modified xsi:type="dcterms:W3CDTF">2011-03-08T21:19:31Z</dcterms:modified>
</cp:coreProperties>
</file>