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7" r:id="rId16"/>
    <p:sldId id="282" r:id="rId17"/>
    <p:sldId id="271" r:id="rId18"/>
    <p:sldId id="287" r:id="rId19"/>
    <p:sldId id="270" r:id="rId20"/>
    <p:sldId id="285" r:id="rId21"/>
    <p:sldId id="281" r:id="rId22"/>
    <p:sldId id="286" r:id="rId23"/>
    <p:sldId id="272" r:id="rId24"/>
    <p:sldId id="280" r:id="rId25"/>
    <p:sldId id="273" r:id="rId26"/>
    <p:sldId id="279" r:id="rId27"/>
    <p:sldId id="274" r:id="rId28"/>
    <p:sldId id="275" r:id="rId29"/>
    <p:sldId id="288" r:id="rId30"/>
    <p:sldId id="278" r:id="rId31"/>
    <p:sldId id="276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842" autoAdjust="0"/>
  </p:normalViewPr>
  <p:slideViewPr>
    <p:cSldViewPr>
      <p:cViewPr varScale="1">
        <p:scale>
          <a:sx n="56" d="100"/>
          <a:sy n="5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CA8AE-7B78-46C0-8E21-A971E3A93080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D4D6D-A777-409E-858F-116F4D99C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4D6D-A777-409E-858F-116F4D99CA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76200"/>
            <a:ext cx="504825" cy="628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2235756F-2AE2-48A7-B86F-7B6B810C82CE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5546F-D28E-4562-BF11-61563724C75F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97CC4A-3A0A-44AE-AC44-72668B9E47C8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76200"/>
            <a:ext cx="504825" cy="628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F66515-1CB7-41EF-8C8C-24871BE9D52C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20B086D6-9B8C-4515-98C9-77E1BD80CDD1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8932A-AEBE-4DDA-88BD-4EEE8C00680F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B0035-C06D-4B43-9137-107F42B08334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F707495-9BB2-4079-8C92-AD62C804418E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1B1AD-B627-4C3F-914E-5BF37624D4EB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F406F2-5FCD-48B4-8F94-F799C9F61C13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5F2FE13-A07F-40C5-AA93-F87046EB0E4D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6CAB9E23-3912-4C40-8B85-3E195BFE784F}" type="datetime1">
              <a:rPr lang="en-US" smtClean="0"/>
              <a:pPr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fld id="{7F725C53-CDEC-408D-AF1B-182154FD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m-nguye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ppengine.googl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ec2/" TargetMode="External"/><Relationship Id="rId2" Type="http://schemas.openxmlformats.org/officeDocument/2006/relationships/hyperlink" Target="http://code.google.com/appengine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971800"/>
            <a:ext cx="6324600" cy="1894362"/>
          </a:xfrm>
        </p:spPr>
        <p:txBody>
          <a:bodyPr/>
          <a:lstStyle/>
          <a:p>
            <a:pPr algn="r"/>
            <a:r>
              <a:rPr lang="en-US" dirty="0" smtClean="0"/>
              <a:t>Cloud </a:t>
            </a:r>
            <a:r>
              <a:rPr lang="en-US" dirty="0"/>
              <a:t>C</a:t>
            </a:r>
            <a:r>
              <a:rPr lang="en-US" dirty="0" smtClean="0"/>
              <a:t>omputing Infrastructure</a:t>
            </a:r>
            <a:br>
              <a:rPr lang="en-US" dirty="0" smtClean="0"/>
            </a:br>
            <a:r>
              <a:rPr lang="en-US" sz="2400" i="1" dirty="0" smtClean="0">
                <a:solidFill>
                  <a:srgbClr val="0070C0"/>
                </a:solidFill>
              </a:rPr>
              <a:t>Take a seat &amp; prepare to fly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029200"/>
            <a:ext cx="6172200" cy="1371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Anh M. Nguyen</a:t>
            </a:r>
            <a:endParaRPr lang="en-US" dirty="0" smtClean="0"/>
          </a:p>
          <a:p>
            <a:r>
              <a:rPr lang="en-US" dirty="0" smtClean="0"/>
              <a:t>CS525, UIUC, Spring 2009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2031"/>
            <a:ext cx="2362200" cy="305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Characteristics: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Elastic</a:t>
            </a:r>
            <a:r>
              <a:rPr lang="en-US" dirty="0" smtClean="0"/>
              <a:t>: increase or decrease capacity </a:t>
            </a:r>
            <a:r>
              <a:rPr lang="en-US" b="1" i="1" dirty="0" smtClean="0"/>
              <a:t>within minutes</a:t>
            </a:r>
          </a:p>
          <a:p>
            <a:pPr lvl="2"/>
            <a:r>
              <a:rPr lang="en-US" dirty="0" smtClean="0"/>
              <a:t>Monitor and control via EC2 APIs </a:t>
            </a:r>
          </a:p>
          <a:p>
            <a:pPr lvl="1"/>
            <a:r>
              <a:rPr lang="en-US" dirty="0" smtClean="0"/>
              <a:t>Completely controlled: root access to each instances</a:t>
            </a:r>
          </a:p>
          <a:p>
            <a:pPr lvl="1"/>
            <a:r>
              <a:rPr lang="en-US" dirty="0" smtClean="0"/>
              <a:t>Flexible: choose your OS, software packages…</a:t>
            </a:r>
          </a:p>
          <a:p>
            <a:pPr lvl="2"/>
            <a:r>
              <a:rPr lang="en-US" dirty="0" err="1" smtClean="0"/>
              <a:t>Redhat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openSuse</a:t>
            </a:r>
            <a:r>
              <a:rPr lang="en-US" dirty="0" smtClean="0"/>
              <a:t>, Windows Sever 2003,…</a:t>
            </a:r>
          </a:p>
          <a:p>
            <a:pPr lvl="2"/>
            <a:r>
              <a:rPr lang="en-US" dirty="0" smtClean="0"/>
              <a:t>Small, large, extra large instances</a:t>
            </a:r>
          </a:p>
          <a:p>
            <a:pPr lvl="1"/>
            <a:r>
              <a:rPr lang="en-US" dirty="0" smtClean="0"/>
              <a:t>Reliable: Amazon datacenters, high availability and redundancies</a:t>
            </a:r>
          </a:p>
          <a:p>
            <a:pPr lvl="1"/>
            <a:r>
              <a:rPr lang="en-US" dirty="0" smtClean="0"/>
              <a:t>Secure: web interface to configure firewall settings</a:t>
            </a:r>
          </a:p>
          <a:p>
            <a:r>
              <a:rPr lang="en-US" dirty="0" smtClean="0"/>
              <a:t>Cost:</a:t>
            </a:r>
          </a:p>
          <a:p>
            <a:pPr lvl="1"/>
            <a:r>
              <a:rPr lang="en-US" sz="1900" dirty="0" smtClean="0"/>
              <a:t>CPU: small instance, $0.10 per hour for Linux, $0.125 per hour for Windows (</a:t>
            </a:r>
            <a:r>
              <a:rPr lang="en-US" sz="1800" dirty="0" smtClean="0"/>
              <a:t>1.0-1.2 GHz 2007 </a:t>
            </a:r>
            <a:r>
              <a:rPr lang="en-US" sz="1800" dirty="0" err="1" smtClean="0"/>
              <a:t>Opteron</a:t>
            </a:r>
            <a:r>
              <a:rPr lang="en-US" sz="1800" dirty="0" smtClean="0"/>
              <a:t> or 2007 Xeon processor)</a:t>
            </a:r>
            <a:endParaRPr lang="en-US" sz="1900" dirty="0" smtClean="0"/>
          </a:p>
          <a:p>
            <a:pPr lvl="1"/>
            <a:r>
              <a:rPr lang="en-US" sz="1900" dirty="0" smtClean="0"/>
              <a:t>Bandwidth: in $0.10, out $0.17 per GB</a:t>
            </a:r>
          </a:p>
          <a:p>
            <a:pPr lvl="1"/>
            <a:r>
              <a:rPr lang="en-US" sz="1900" dirty="0" smtClean="0"/>
              <a:t>Storage: $0.10 per GB-month, </a:t>
            </a:r>
            <a:r>
              <a:rPr lang="it-IT" sz="1900" dirty="0" smtClean="0"/>
              <a:t>$0.10 per 1 million I/O requests</a:t>
            </a:r>
            <a:r>
              <a:rPr lang="en-US" sz="1900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 - Google </a:t>
            </a:r>
            <a:r>
              <a:rPr lang="en-US" dirty="0" err="1" smtClean="0"/>
              <a:t>AppEngine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your web program in Python and submit to Google. It will take care of the rest</a:t>
            </a:r>
          </a:p>
          <a:p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 err="1" smtClean="0"/>
              <a:t>AppEngine</a:t>
            </a:r>
            <a:r>
              <a:rPr lang="en-US" dirty="0" smtClean="0"/>
              <a:t> SDK</a:t>
            </a:r>
          </a:p>
          <a:p>
            <a:pPr lvl="1"/>
            <a:r>
              <a:rPr lang="en-US" dirty="0" smtClean="0"/>
              <a:t>Develop your program locally</a:t>
            </a:r>
          </a:p>
          <a:p>
            <a:pPr lvl="2"/>
            <a:r>
              <a:rPr lang="en-US" dirty="0" smtClean="0"/>
              <a:t>A set of python programs, input = requested </a:t>
            </a:r>
            <a:r>
              <a:rPr lang="en-US" dirty="0" err="1" smtClean="0"/>
              <a:t>url</a:t>
            </a:r>
            <a:r>
              <a:rPr lang="en-US" dirty="0" smtClean="0"/>
              <a:t>, output = return message</a:t>
            </a:r>
          </a:p>
          <a:p>
            <a:pPr lvl="2"/>
            <a:r>
              <a:rPr lang="en-US" dirty="0" smtClean="0"/>
              <a:t>Debug locally</a:t>
            </a:r>
          </a:p>
          <a:p>
            <a:pPr lvl="1"/>
            <a:r>
              <a:rPr lang="en-US" dirty="0" smtClean="0"/>
              <a:t>Register for an application id</a:t>
            </a:r>
          </a:p>
          <a:p>
            <a:pPr lvl="1"/>
            <a:r>
              <a:rPr lang="en-US" dirty="0" smtClean="0"/>
              <a:t>Submit your application to Google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r>
              <a:rPr lang="en-US" dirty="0" smtClean="0"/>
              <a:t> – 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Creating a Simple Request Handler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64008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Create a file </a:t>
            </a: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helloworld.py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:</a:t>
            </a: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366713" lvl="1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0088"/>
                </a:solidFill>
                <a:latin typeface="Courier New"/>
                <a:ea typeface="Times New Roman"/>
                <a:cs typeface="Times New Roman"/>
              </a:rPr>
              <a:t>	print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8800"/>
                </a:solidFill>
                <a:latin typeface="Courier New"/>
                <a:ea typeface="Times New Roman"/>
                <a:cs typeface="Times New Roman"/>
              </a:rPr>
              <a:t>'Content-Type: text/plain'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</a:br>
            <a:r>
              <a:rPr lang="en-US" sz="1600" dirty="0" smtClean="0">
                <a:solidFill>
                  <a:srgbClr val="000088"/>
                </a:solidFill>
                <a:latin typeface="Courier New"/>
                <a:ea typeface="Times New Roman"/>
                <a:cs typeface="Times New Roman"/>
              </a:rPr>
              <a:t>print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8800"/>
                </a:solidFill>
                <a:latin typeface="Courier New"/>
                <a:ea typeface="Times New Roman"/>
                <a:cs typeface="Times New Roman"/>
              </a:rPr>
              <a:t>''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</a:br>
            <a:r>
              <a:rPr lang="en-US" sz="1600" dirty="0" smtClean="0">
                <a:solidFill>
                  <a:srgbClr val="000088"/>
                </a:solidFill>
                <a:latin typeface="Courier New"/>
                <a:ea typeface="Times New Roman"/>
                <a:cs typeface="Times New Roman"/>
              </a:rPr>
              <a:t>print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8800"/>
                </a:solidFill>
                <a:latin typeface="Courier New"/>
                <a:ea typeface="Times New Roman"/>
                <a:cs typeface="Times New Roman"/>
              </a:rPr>
              <a:t>'Hello, world!‘</a:t>
            </a:r>
            <a:endParaRPr lang="en-US" sz="1600" dirty="0" smtClean="0">
              <a:latin typeface="Calibri"/>
              <a:ea typeface="Times New Roman"/>
              <a:cs typeface="Times New Roman"/>
            </a:endParaRPr>
          </a:p>
          <a:p>
            <a:r>
              <a:rPr lang="en-US" sz="2000" b="1" dirty="0" smtClean="0"/>
              <a:t>Map </a:t>
            </a:r>
            <a:r>
              <a:rPr lang="en-US" sz="2000" b="1" dirty="0" err="1" smtClean="0"/>
              <a:t>url</a:t>
            </a:r>
            <a:r>
              <a:rPr lang="en-US" sz="2000" b="1" dirty="0" smtClean="0"/>
              <a:t> to handler</a:t>
            </a:r>
          </a:p>
          <a:p>
            <a:pPr marL="640080">
              <a:buNone/>
            </a:pPr>
            <a:r>
              <a:rPr lang="en-US" sz="1600" dirty="0" smtClean="0"/>
              <a:t>Edit configuration file </a:t>
            </a:r>
            <a:r>
              <a:rPr lang="en-US" sz="1600" dirty="0" err="1" smtClean="0"/>
              <a:t>app.yaml</a:t>
            </a:r>
            <a:endParaRPr lang="en-US" sz="1600" dirty="0" smtClean="0"/>
          </a:p>
          <a:p>
            <a:pPr marL="641350" lvl="2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application: </a:t>
            </a:r>
            <a:r>
              <a:rPr lang="en-US" sz="1600" dirty="0" err="1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helloworld</a:t>
            </a:r>
            <a:endParaRPr lang="en-US" sz="1600" dirty="0" smtClean="0">
              <a:solidFill>
                <a:srgbClr val="007000"/>
              </a:solidFill>
              <a:latin typeface="Courier New"/>
              <a:ea typeface="Times New Roman"/>
              <a:cs typeface="Times New Roman"/>
            </a:endParaRPr>
          </a:p>
          <a:p>
            <a:pPr marL="641350" lvl="2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version: 1 </a:t>
            </a: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641350" lvl="2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handlers:</a:t>
            </a: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641350" lvl="2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- </a:t>
            </a:r>
            <a:r>
              <a:rPr lang="en-US" sz="1600" dirty="0" err="1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url</a:t>
            </a: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: /.*</a:t>
            </a: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641350" lvl="2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  script: helloworld.py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Data storage: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Distributed file system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Store using </a:t>
            </a:r>
            <a:r>
              <a:rPr lang="en-US" sz="1600" dirty="0" err="1" smtClean="0"/>
              <a:t>AppEngine</a:t>
            </a:r>
            <a:r>
              <a:rPr lang="en-US" sz="1600" dirty="0" smtClean="0"/>
              <a:t> API, retrieve using GQL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a typeface="Calibri"/>
                <a:cs typeface="Times New Roman"/>
              </a:rPr>
              <a:t>Debug: </a:t>
            </a:r>
            <a:r>
              <a:rPr lang="en-US" sz="1800" dirty="0" smtClean="0">
                <a:hlinkClick r:id="rId2"/>
              </a:rPr>
              <a:t>http://localhost:8080/</a:t>
            </a:r>
            <a:endParaRPr lang="en-US" sz="1800" dirty="0" smtClean="0"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Register for an application ID</a:t>
            </a:r>
          </a:p>
          <a:p>
            <a:pPr marL="64008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  <a:hlinkClick r:id="rId2"/>
              </a:rPr>
              <a:t>http://appengine.google.com</a:t>
            </a:r>
            <a:endParaRPr lang="en-US" dirty="0" smtClean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 marL="640080"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Verification code sent to your mobile </a:t>
            </a:r>
          </a:p>
          <a:p>
            <a:pPr marL="0" marR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Uploading the Application</a:t>
            </a:r>
            <a:endParaRPr lang="en-US" dirty="0" smtClean="0">
              <a:latin typeface="Calibri"/>
              <a:ea typeface="Times New Roman"/>
              <a:cs typeface="Times New Roman"/>
            </a:endParaRPr>
          </a:p>
          <a:p>
            <a:pPr marL="640080"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appcfg.py update </a:t>
            </a:r>
            <a:r>
              <a:rPr lang="en-US" sz="1800" dirty="0" err="1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helloworld</a:t>
            </a:r>
            <a:r>
              <a:rPr lang="en-US" sz="18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/</a:t>
            </a: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pPr marL="640080"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Enter your Google username and password at the prompts</a:t>
            </a: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pPr marL="640080"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http://</a:t>
            </a:r>
            <a:r>
              <a:rPr lang="en-US" sz="1800" i="1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application-id</a:t>
            </a:r>
            <a:r>
              <a:rPr lang="en-US" sz="1800" dirty="0" smtClean="0">
                <a:solidFill>
                  <a:srgbClr val="007000"/>
                </a:solidFill>
                <a:latin typeface="Courier New"/>
                <a:ea typeface="Times New Roman"/>
                <a:cs typeface="Times New Roman"/>
              </a:rPr>
              <a:t>.appspot.com</a:t>
            </a: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endParaRPr lang="en-US" sz="1800" dirty="0" smtClean="0"/>
          </a:p>
          <a:p>
            <a:r>
              <a:rPr lang="en-US" sz="2000" b="1" dirty="0" smtClean="0"/>
              <a:t>Manage using Administration Console</a:t>
            </a:r>
          </a:p>
          <a:p>
            <a:pPr lvl="1"/>
            <a:r>
              <a:rPr lang="en-US" dirty="0" smtClean="0"/>
              <a:t>Set up domain name</a:t>
            </a:r>
          </a:p>
          <a:p>
            <a:pPr lvl="1"/>
            <a:r>
              <a:rPr lang="en-US" dirty="0" smtClean="0"/>
              <a:t>Invite other people to be developers</a:t>
            </a:r>
          </a:p>
          <a:p>
            <a:pPr lvl="1"/>
            <a:r>
              <a:rPr lang="en-US" dirty="0" smtClean="0"/>
              <a:t>View error logs, traffic logs</a:t>
            </a:r>
          </a:p>
          <a:p>
            <a:pPr lvl="1"/>
            <a:r>
              <a:rPr lang="en-US" dirty="0" smtClean="0"/>
              <a:t>Switch between different versions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Easy to start, little administration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Scale automatically</a:t>
            </a:r>
          </a:p>
          <a:p>
            <a:pPr lvl="1"/>
            <a:r>
              <a:rPr lang="en-US" dirty="0" smtClean="0"/>
              <a:t>Reliable</a:t>
            </a:r>
          </a:p>
          <a:p>
            <a:pPr lvl="1"/>
            <a:r>
              <a:rPr lang="en-US" dirty="0" smtClean="0"/>
              <a:t>Integrate with Google user service: get user nickname, request login…</a:t>
            </a:r>
          </a:p>
          <a:p>
            <a:r>
              <a:rPr lang="en-US" dirty="0" smtClean="0"/>
              <a:t>Cost:</a:t>
            </a:r>
          </a:p>
          <a:p>
            <a:pPr lvl="1"/>
            <a:r>
              <a:rPr lang="en-US" dirty="0" smtClean="0"/>
              <a:t>Can set daily quota </a:t>
            </a:r>
          </a:p>
          <a:p>
            <a:pPr lvl="1"/>
            <a:r>
              <a:rPr lang="en-US" dirty="0" smtClean="0"/>
              <a:t>CPU hour: 1.2 GHz Intel x86 processor </a:t>
            </a:r>
          </a:p>
          <a:p>
            <a:pPr lvl="1"/>
            <a:r>
              <a:rPr lang="en-US" dirty="0" smtClean="0"/>
              <a:t>Free quotas going to be reduced soon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9202" y="4671060"/>
          <a:ext cx="6824663" cy="1790700"/>
        </p:xfrm>
        <a:graphic>
          <a:graphicData uri="http://schemas.openxmlformats.org/drawingml/2006/table">
            <a:tbl>
              <a:tblPr/>
              <a:tblGrid>
                <a:gridCol w="2112963"/>
                <a:gridCol w="2127250"/>
                <a:gridCol w="1155700"/>
                <a:gridCol w="142875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/>
                        <a:t>Resource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/>
                        <a:t>Unit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/>
                        <a:t>Unit cost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 smtClean="0"/>
                        <a:t>Free (daily) </a:t>
                      </a:r>
                      <a:endParaRPr lang="en-US" sz="1600" b="1" dirty="0"/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Outgoing Bandwidth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gigabytes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$0.12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/>
                        <a:t>10GB</a:t>
                      </a:r>
                      <a:endParaRPr lang="en-US" sz="1600" dirty="0"/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Incoming Bandwidth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gigabytes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$0.10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/>
                        <a:t>10GB</a:t>
                      </a:r>
                      <a:endParaRPr lang="en-US" sz="1600" dirty="0"/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CPU Time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CPU hours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$0.10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/>
                        <a:t>46 hours</a:t>
                      </a:r>
                      <a:endParaRPr lang="en-US" sz="1600" dirty="0"/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/>
                        <a:t>Stored Data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/>
                        <a:t>gigabytes per month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/>
                        <a:t>$0.15</a:t>
                      </a:r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/>
                        <a:t>1GB (all)</a:t>
                      </a:r>
                      <a:endParaRPr lang="en-US" sz="1600" dirty="0"/>
                    </a:p>
                  </a:txBody>
                  <a:tcPr marL="114300" marR="114300" marT="57150" marB="5715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Different levels of abstraction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Instruction Set VM: Amazon EC2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Framework VM: Google </a:t>
            </a:r>
            <a:r>
              <a:rPr lang="en-US" dirty="0" err="1" smtClean="0">
                <a:ea typeface="ＭＳ Ｐゴシック" pitchFamily="34" charset="-128"/>
              </a:rPr>
              <a:t>AppEngine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Similar to languages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Higher level abstractions can be built on top of lower ones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4550" y="5105401"/>
            <a:ext cx="7010400" cy="6096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CBB3A1"/>
              </a:gs>
            </a:gsLst>
            <a:lin ang="0" scaled="0"/>
            <a:tileRect/>
          </a:gra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24657" y="5523707"/>
            <a:ext cx="838200" cy="1587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397251" y="5524501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445251" y="5524501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435850" y="5524501"/>
            <a:ext cx="838200" cy="0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98117" y="5943601"/>
            <a:ext cx="5822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EC2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473080" y="5943601"/>
            <a:ext cx="7200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Azure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6172200" y="5943601"/>
            <a:ext cx="1184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/>
              <a:t>AppEngine</a:t>
            </a:r>
            <a:endParaRPr lang="en-US" sz="1600" dirty="0"/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7227517" y="6172200"/>
            <a:ext cx="1154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Force.com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702550" y="4689396"/>
            <a:ext cx="8382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34950" y="4689396"/>
            <a:ext cx="7620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990600" y="4104382"/>
            <a:ext cx="2420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Lower-level,</a:t>
            </a:r>
          </a:p>
          <a:p>
            <a:r>
              <a:rPr lang="en-US" sz="1600" dirty="0" smtClean="0"/>
              <a:t>More flexibility,</a:t>
            </a:r>
          </a:p>
          <a:p>
            <a:r>
              <a:rPr lang="en-US" sz="1600" dirty="0" smtClean="0"/>
              <a:t>More management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Not scalable by default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5257800" y="4104382"/>
            <a:ext cx="23984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dirty="0"/>
              <a:t>Higher-level,</a:t>
            </a:r>
          </a:p>
          <a:p>
            <a:pPr algn="r"/>
            <a:r>
              <a:rPr lang="en-US" sz="1600" dirty="0" smtClean="0"/>
              <a:t>Less flexibility,</a:t>
            </a:r>
          </a:p>
          <a:p>
            <a:pPr algn="r"/>
            <a:r>
              <a:rPr lang="en-US" sz="1600" dirty="0" smtClean="0"/>
              <a:t>Less management</a:t>
            </a:r>
          </a:p>
          <a:p>
            <a:pPr algn="r"/>
            <a:r>
              <a:rPr lang="en-US" sz="1600" b="1" dirty="0" smtClean="0">
                <a:solidFill>
                  <a:srgbClr val="FF0000"/>
                </a:solidFill>
              </a:rPr>
              <a:t>Automatically scalable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8129588" y="5715000"/>
            <a:ext cx="609600" cy="520700"/>
          </a:xfrm>
        </p:spPr>
        <p:txBody>
          <a:bodyPr/>
          <a:lstStyle/>
          <a:p>
            <a:fld id="{7F725C53-CDEC-408D-AF1B-182154FD425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comparison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1" y="1143000"/>
          <a:ext cx="817118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446780"/>
                <a:gridCol w="31242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Amazon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Google  </a:t>
                      </a:r>
                      <a:r>
                        <a:rPr lang="en-US" sz="1800" dirty="0" err="1" smtClean="0"/>
                        <a:t>AppEngine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Computation model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x86 Instruction Set Architecture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 scalable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default. Can use 3</a:t>
                      </a:r>
                      <a:r>
                        <a:rPr kumimoji="0"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party service such as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RightScale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Predefined</a:t>
                      </a:r>
                      <a:r>
                        <a:rPr lang="en-US" sz="1800" baseline="0" dirty="0" smtClean="0"/>
                        <a:t> 3-tiers Web app structure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  <a:r>
                        <a:rPr lang="en-US" sz="1800" baseline="0" dirty="0" smtClean="0"/>
                        <a:t> language: Python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Automatic scaling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and down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Storage model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Scaling varies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none (EBS) to fully automatic (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SimpleDB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API: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BigTable</a:t>
                      </a:r>
                      <a:endParaRPr kumimoji="0" lang="en-US" sz="1800" b="1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Automatic scaling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Networking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 network access policies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Choose </a:t>
                      </a:r>
                      <a:r>
                        <a:rPr kumimoji="0" lang="en-US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zones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independent network failure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Elastic IP addresses, persistently routable name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Automatic scaling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topology to for 3-tier Web app structure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Automatic scaling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>
                <a:solidFill>
                  <a:srgbClr val="00B0F0"/>
                </a:solidFill>
              </a:rPr>
              <a:t>cloud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and hardware to operate datacenters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Public cloud</a:t>
            </a:r>
            <a:r>
              <a:rPr lang="en-US" dirty="0" smtClean="0"/>
              <a:t>: cloud used to provide </a:t>
            </a:r>
            <a:r>
              <a:rPr lang="en-US" dirty="0" smtClean="0">
                <a:solidFill>
                  <a:srgbClr val="FF0000"/>
                </a:solidFill>
              </a:rPr>
              <a:t>utility computing</a:t>
            </a:r>
          </a:p>
          <a:p>
            <a:pPr lvl="1"/>
            <a:r>
              <a:rPr lang="en-US" dirty="0" smtClean="0"/>
              <a:t>Amazon EC2: Amazon datacenters, </a:t>
            </a:r>
            <a:r>
              <a:rPr lang="en-US" dirty="0" err="1" smtClean="0"/>
              <a:t>Xen</a:t>
            </a:r>
            <a:r>
              <a:rPr lang="en-US" dirty="0" smtClean="0"/>
              <a:t>, EC2 APIs and administrative interface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r>
              <a:rPr lang="en-US" dirty="0" smtClean="0"/>
              <a:t>: Google data center, GFS, </a:t>
            </a:r>
            <a:r>
              <a:rPr lang="en-US" dirty="0" err="1" smtClean="0"/>
              <a:t>AppEngine</a:t>
            </a:r>
            <a:r>
              <a:rPr lang="en-US" dirty="0" smtClean="0"/>
              <a:t> APIs, administrative interface…</a:t>
            </a:r>
          </a:p>
          <a:p>
            <a:pPr lvl="1"/>
            <a:r>
              <a:rPr lang="en-US" dirty="0" smtClean="0"/>
              <a:t>Batch processing </a:t>
            </a:r>
            <a:r>
              <a:rPr lang="en-US" dirty="0" err="1" smtClean="0"/>
              <a:t>softwares</a:t>
            </a:r>
            <a:r>
              <a:rPr lang="en-US" dirty="0" smtClean="0"/>
              <a:t>: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Hadoop</a:t>
            </a:r>
            <a:r>
              <a:rPr lang="en-US" dirty="0" smtClean="0"/>
              <a:t>, Pig, Dryad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Private cloud</a:t>
            </a:r>
            <a:r>
              <a:rPr lang="en-US" dirty="0" smtClean="0"/>
              <a:t>: datacenters, not available for rental</a:t>
            </a:r>
          </a:p>
          <a:p>
            <a:endParaRPr lang="en-US" dirty="0" smtClean="0"/>
          </a:p>
          <a:p>
            <a:r>
              <a:rPr lang="en-US" dirty="0" smtClean="0"/>
              <a:t>How about the academic clouds?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clouds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143375" y="2286000"/>
            <a:ext cx="4213294" cy="1733550"/>
            <a:chOff x="4143375" y="2286000"/>
            <a:chExt cx="4213294" cy="1733550"/>
          </a:xfrm>
        </p:grpSpPr>
        <p:sp>
          <p:nvSpPr>
            <p:cNvPr id="8" name="TextBox 7"/>
            <p:cNvSpPr txBox="1"/>
            <p:nvPr/>
          </p:nvSpPr>
          <p:spPr>
            <a:xfrm>
              <a:off x="4800600" y="2286000"/>
              <a:ext cx="28194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/>
                <a:t>PaaS</a:t>
              </a:r>
              <a:r>
                <a:rPr lang="en-US" sz="2000" b="1" dirty="0" smtClean="0"/>
                <a:t> Users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00600" y="3505200"/>
              <a:ext cx="2819400" cy="40011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/>
                <a:t>PaaS</a:t>
              </a:r>
              <a:r>
                <a:rPr lang="en-US" sz="2000" b="1" dirty="0" smtClean="0"/>
                <a:t> Providers</a:t>
              </a:r>
              <a:endParaRPr lang="en-US" sz="2000" b="1" dirty="0"/>
            </a:p>
          </p:txBody>
        </p:sp>
        <p:cxnSp>
          <p:nvCxnSpPr>
            <p:cNvPr id="12" name="Straight Arrow Connector 11"/>
            <p:cNvCxnSpPr>
              <a:stCxn id="9" idx="0"/>
              <a:endCxn id="8" idx="2"/>
            </p:cNvCxnSpPr>
            <p:nvPr/>
          </p:nvCxnSpPr>
          <p:spPr>
            <a:xfrm rot="5400000" flipH="1" flipV="1">
              <a:off x="5800755" y="3095655"/>
              <a:ext cx="8190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506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3375" y="3352800"/>
              <a:ext cx="65722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TextBox 17"/>
            <p:cNvSpPr txBox="1"/>
            <p:nvPr/>
          </p:nvSpPr>
          <p:spPr>
            <a:xfrm>
              <a:off x="6248400" y="2983468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Utility Computing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33400" y="2219325"/>
            <a:ext cx="3581400" cy="1971675"/>
            <a:chOff x="533400" y="2171700"/>
            <a:chExt cx="3581400" cy="1971675"/>
          </a:xfrm>
        </p:grpSpPr>
        <p:sp>
          <p:nvSpPr>
            <p:cNvPr id="6" name="TextBox 5"/>
            <p:cNvSpPr txBox="1"/>
            <p:nvPr/>
          </p:nvSpPr>
          <p:spPr>
            <a:xfrm>
              <a:off x="1295400" y="2286000"/>
              <a:ext cx="2819400" cy="40011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/>
                <a:t>SaaS</a:t>
              </a:r>
              <a:r>
                <a:rPr lang="en-US" sz="2000" b="1" dirty="0" smtClean="0"/>
                <a:t> Users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3505200"/>
              <a:ext cx="281940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/>
                <a:t>SaaS</a:t>
              </a:r>
              <a:r>
                <a:rPr lang="en-US" sz="2000" b="1" dirty="0" smtClean="0"/>
                <a:t> Providers</a:t>
              </a:r>
              <a:endParaRPr lang="en-US" sz="2000" b="1" dirty="0"/>
            </a:p>
          </p:txBody>
        </p:sp>
        <p:cxnSp>
          <p:nvCxnSpPr>
            <p:cNvPr id="11" name="Straight Arrow Connector 10"/>
            <p:cNvCxnSpPr>
              <a:stCxn id="7" idx="0"/>
              <a:endCxn id="6" idx="2"/>
            </p:cNvCxnSpPr>
            <p:nvPr/>
          </p:nvCxnSpPr>
          <p:spPr>
            <a:xfrm rot="5400000" flipH="1" flipV="1">
              <a:off x="2295555" y="3095655"/>
              <a:ext cx="8190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505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2171700"/>
              <a:ext cx="628650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06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3505200"/>
              <a:ext cx="581025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2819400" y="2983468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SaaS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Cloud 27"/>
          <p:cNvSpPr/>
          <p:nvPr/>
        </p:nvSpPr>
        <p:spPr>
          <a:xfrm>
            <a:off x="228600" y="228600"/>
            <a:ext cx="5791200" cy="6629400"/>
          </a:xfrm>
          <a:prstGeom prst="cloud">
            <a:avLst/>
          </a:prstGeom>
          <a:noFill/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754689" y="1295400"/>
            <a:ext cx="37241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Cloud Computing</a:t>
            </a:r>
          </a:p>
          <a:p>
            <a:pPr algn="ctr"/>
            <a:r>
              <a:rPr lang="en-US" dirty="0" smtClean="0"/>
              <a:t>A combination of existing concepts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3505200"/>
            <a:ext cx="28194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pPr algn="ctr"/>
            <a:r>
              <a:rPr lang="en-US" sz="2000" b="1" dirty="0" err="1" smtClean="0"/>
              <a:t>SaaS</a:t>
            </a:r>
            <a:r>
              <a:rPr lang="en-US" sz="2000" b="1" dirty="0" smtClean="0"/>
              <a:t> Providers</a:t>
            </a:r>
            <a:br>
              <a:rPr lang="en-US" sz="2000" b="1" dirty="0" smtClean="0"/>
            </a:br>
            <a:r>
              <a:rPr lang="en-US" sz="2000" b="1" dirty="0" smtClean="0"/>
              <a:t>/ </a:t>
            </a:r>
            <a:r>
              <a:rPr lang="en-US" sz="2000" b="1" dirty="0" err="1" smtClean="0"/>
              <a:t>PaaS</a:t>
            </a:r>
            <a:r>
              <a:rPr lang="en-US" sz="2000" b="1" dirty="0" smtClean="0"/>
              <a:t> Users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18333 0.3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0.39444 L -0.38333 0.2388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34150" y="2693253"/>
            <a:ext cx="20764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7550" y="2209800"/>
            <a:ext cx="2205037" cy="235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ross 5"/>
          <p:cNvSpPr/>
          <p:nvPr/>
        </p:nvSpPr>
        <p:spPr>
          <a:xfrm>
            <a:off x="5543550" y="3283803"/>
            <a:ext cx="762000" cy="762000"/>
          </a:xfrm>
          <a:prstGeom prst="plus">
            <a:avLst>
              <a:gd name="adj" fmla="val 3395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45603"/>
            <a:ext cx="1752600" cy="226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8" name="Equal 7"/>
          <p:cNvSpPr/>
          <p:nvPr/>
        </p:nvSpPr>
        <p:spPr>
          <a:xfrm>
            <a:off x="2133600" y="3360003"/>
            <a:ext cx="990600" cy="685800"/>
          </a:xfrm>
          <a:prstGeom prst="mathEqua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84003"/>
            <a:ext cx="21210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Cloud TV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(Cloud Computing)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891206"/>
            <a:ext cx="2827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Video On Demand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SaaS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3299" y="4724400"/>
            <a:ext cx="1911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Electricity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On Demand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PaaS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1676400"/>
            <a:ext cx="773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Cloud Computing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SaaS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PaaS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(utility computing)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Cloud: public cloud, private cloud</a:t>
            </a:r>
          </a:p>
          <a:p>
            <a:pPr lvl="1"/>
            <a:r>
              <a:rPr lang="en-US" dirty="0" smtClean="0"/>
              <a:t>Cloud Computing</a:t>
            </a:r>
          </a:p>
          <a:p>
            <a:r>
              <a:rPr lang="en-US" dirty="0" smtClean="0"/>
              <a:t>Why cloud computing?</a:t>
            </a:r>
          </a:p>
          <a:p>
            <a:r>
              <a:rPr lang="en-US" dirty="0" smtClean="0"/>
              <a:t>Obstacles &amp; opportunities</a:t>
            </a:r>
          </a:p>
          <a:p>
            <a:r>
              <a:rPr lang="en-US" dirty="0" smtClean="0"/>
              <a:t>Current state of cloud computing</a:t>
            </a:r>
          </a:p>
          <a:p>
            <a:pPr lvl="1"/>
            <a:r>
              <a:rPr lang="en-US" dirty="0" smtClean="0"/>
              <a:t>Amazon EC2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 in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illusion of infinite computing resources</a:t>
            </a:r>
          </a:p>
          <a:p>
            <a:r>
              <a:rPr lang="en-US" dirty="0" smtClean="0"/>
              <a:t>The elimination of an up-front commitment by users</a:t>
            </a:r>
          </a:p>
          <a:p>
            <a:r>
              <a:rPr lang="en-US" dirty="0" smtClean="0"/>
              <a:t>The ability to use and pay on demand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Cloud Computing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P2P?</a:t>
            </a:r>
          </a:p>
          <a:p>
            <a:pPr lvl="1"/>
            <a:r>
              <a:rPr lang="en-US" dirty="0" smtClean="0"/>
              <a:t>Both take advantage of remote resources</a:t>
            </a:r>
          </a:p>
          <a:p>
            <a:pPr lvl="1"/>
            <a:r>
              <a:rPr lang="en-US" dirty="0" smtClean="0"/>
              <a:t>P2P: does not use clouds (datacenters), peers do not get paid, lower reliability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Cloud Computing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Grid Computing?</a:t>
            </a:r>
          </a:p>
          <a:p>
            <a:pPr lvl="1"/>
            <a:r>
              <a:rPr lang="en-US" dirty="0" smtClean="0"/>
              <a:t>Both use clouds</a:t>
            </a:r>
          </a:p>
          <a:p>
            <a:pPr lvl="1"/>
            <a:r>
              <a:rPr lang="en-US" dirty="0" smtClean="0"/>
              <a:t>Grid Computing requires commitment, share based on common interests. Not public 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Cloud Killer Apps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Mobile and web applications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Mobile devices: low memory &amp; computation power</a:t>
            </a:r>
          </a:p>
          <a:p>
            <a:r>
              <a:rPr lang="en-US" dirty="0" smtClean="0">
                <a:ea typeface="ＭＳ Ｐゴシック" pitchFamily="34" charset="-128"/>
              </a:rPr>
              <a:t>Extensions of desktop software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Matlab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Mathematica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Batch processing / </a:t>
            </a:r>
            <a:r>
              <a:rPr lang="en-US" dirty="0" err="1" smtClean="0">
                <a:ea typeface="ＭＳ Ｐゴシック" pitchFamily="34" charset="-128"/>
              </a:rPr>
              <a:t>MapReduce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/>
              <a:t>Peter Harkins at The Washington Post: 200 EC2 instances (1,407 server hours), convert 17,481 pages of Hillary Clinton’s travel documents within 9 hours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 New York Times used 100 Amazon EC2 instances + </a:t>
            </a:r>
            <a:r>
              <a:rPr lang="en-US" dirty="0" err="1" smtClean="0">
                <a:ea typeface="ＭＳ Ｐゴシック" pitchFamily="34" charset="-128"/>
              </a:rPr>
              <a:t>Hadoop</a:t>
            </a:r>
            <a:r>
              <a:rPr lang="en-US" dirty="0" smtClean="0">
                <a:ea typeface="ＭＳ Ｐゴシック" pitchFamily="34" charset="-128"/>
              </a:rPr>
              <a:t> application to recognize 4TB of raw  TIFF image into 1.1 million PDFs in 24 hours ($240)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0"/>
            <a:ext cx="855656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move into a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it really save money?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i="1" dirty="0" err="1" smtClean="0">
                <a:solidFill>
                  <a:srgbClr val="0070C0"/>
                </a:solidFill>
              </a:rPr>
              <a:t>Cost</a:t>
            </a:r>
            <a:r>
              <a:rPr lang="en-US" sz="1800" i="1" baseline="-25000" dirty="0" err="1" smtClean="0">
                <a:solidFill>
                  <a:srgbClr val="0070C0"/>
                </a:solidFill>
              </a:rPr>
              <a:t>cloud</a:t>
            </a:r>
            <a:r>
              <a:rPr lang="en-US" sz="1800" i="1" baseline="-25000" dirty="0" smtClean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&gt; </a:t>
            </a:r>
            <a:r>
              <a:rPr lang="en-US" sz="1800" i="1" dirty="0" err="1" smtClean="0">
                <a:solidFill>
                  <a:srgbClr val="0070C0"/>
                </a:solidFill>
              </a:rPr>
              <a:t>Cost</a:t>
            </a:r>
            <a:r>
              <a:rPr lang="en-US" sz="1800" i="1" baseline="-25000" dirty="0" err="1" smtClean="0">
                <a:solidFill>
                  <a:srgbClr val="0070C0"/>
                </a:solidFill>
              </a:rPr>
              <a:t>datacenter</a:t>
            </a:r>
            <a:r>
              <a:rPr lang="en-US" sz="1800" i="1" baseline="-250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, balance by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Utilization</a:t>
            </a:r>
            <a:endParaRPr lang="en-US" sz="1800" i="1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800" i="1" dirty="0" err="1" smtClean="0">
                <a:solidFill>
                  <a:srgbClr val="0070C0"/>
                </a:solidFill>
              </a:rPr>
              <a:t>UserHours</a:t>
            </a:r>
            <a:r>
              <a:rPr lang="en-US" sz="1800" i="1" baseline="-25000" dirty="0" err="1" smtClean="0">
                <a:solidFill>
                  <a:srgbClr val="0070C0"/>
                </a:solidFill>
              </a:rPr>
              <a:t>cloud</a:t>
            </a:r>
            <a:r>
              <a:rPr lang="en-US" sz="1800" i="1" baseline="-25000" dirty="0" smtClean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&gt; </a:t>
            </a:r>
            <a:r>
              <a:rPr lang="en-US" sz="1800" i="1" dirty="0" err="1" smtClean="0">
                <a:solidFill>
                  <a:srgbClr val="0070C0"/>
                </a:solidFill>
              </a:rPr>
              <a:t>UserHours</a:t>
            </a:r>
            <a:r>
              <a:rPr lang="en-US" sz="1800" i="1" baseline="-25000" dirty="0" err="1" smtClean="0">
                <a:solidFill>
                  <a:srgbClr val="0070C0"/>
                </a:solidFill>
              </a:rPr>
              <a:t>datacenter</a:t>
            </a:r>
            <a:r>
              <a:rPr lang="en-US" sz="1800" i="1" baseline="-25000" dirty="0" smtClean="0">
                <a:solidFill>
                  <a:srgbClr val="0070C0"/>
                </a:solidFill>
              </a:rPr>
              <a:t>  </a:t>
            </a:r>
            <a:r>
              <a:rPr lang="en-US" sz="1800" dirty="0" smtClean="0"/>
              <a:t>(under-provisioning)</a:t>
            </a:r>
          </a:p>
          <a:p>
            <a:r>
              <a:rPr lang="en-US" dirty="0" smtClean="0"/>
              <a:t>Other factors</a:t>
            </a:r>
          </a:p>
          <a:p>
            <a:pPr lvl="1"/>
            <a:r>
              <a:rPr lang="en-US" sz="1800" dirty="0" smtClean="0"/>
              <a:t>Re-implement programs</a:t>
            </a:r>
          </a:p>
          <a:p>
            <a:pPr lvl="1"/>
            <a:r>
              <a:rPr lang="en-US" sz="1800" dirty="0" smtClean="0"/>
              <a:t>Move data into cloud</a:t>
            </a:r>
          </a:p>
          <a:p>
            <a:pPr lvl="1"/>
            <a:r>
              <a:rPr lang="en-US" sz="1800" smtClean="0"/>
              <a:t>What else?</a:t>
            </a:r>
            <a:endParaRPr lang="en-US" sz="18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1800" dirty="0" smtClean="0"/>
              <a:t>Upload rate 20Mbits / s. 500GB takes 55 hours</a:t>
            </a:r>
          </a:p>
          <a:p>
            <a:pPr lvl="1"/>
            <a:r>
              <a:rPr lang="en-US" sz="1800" dirty="0" smtClean="0"/>
              <a:t>If can process locally in less than 55 hours </a:t>
            </a:r>
            <a:r>
              <a:rPr lang="en-US" sz="1800" dirty="0" smtClean="0">
                <a:sym typeface="Wingdings" pitchFamily="2" charset="2"/>
              </a:rPr>
              <a:t> moving into a cloud would not save time</a:t>
            </a: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505200"/>
            <a:ext cx="8229600" cy="2133600"/>
          </a:xfrm>
        </p:spPr>
        <p:txBody>
          <a:bodyPr/>
          <a:lstStyle/>
          <a:p>
            <a:r>
              <a:rPr lang="en-US" dirty="0" err="1" smtClean="0"/>
              <a:t>Coghead</a:t>
            </a:r>
            <a:r>
              <a:rPr lang="en-US" dirty="0" smtClean="0"/>
              <a:t>, a cloud vendor closed its business a week ago</a:t>
            </a:r>
          </a:p>
          <a:p>
            <a:pPr lvl="1"/>
            <a:r>
              <a:rPr lang="en-US" dirty="0" smtClean="0"/>
              <a:t>Customers need to rewrite their applications</a:t>
            </a:r>
          </a:p>
          <a:p>
            <a:r>
              <a:rPr lang="en-US" dirty="0" smtClean="0"/>
              <a:t>Online storage service The Linkup closed July 10, 2008</a:t>
            </a:r>
          </a:p>
          <a:p>
            <a:pPr lvl="1"/>
            <a:r>
              <a:rPr lang="en-US" dirty="0" smtClean="0"/>
              <a:t>20,000 paying subscribers lost their data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533400" y="1539240"/>
          <a:ext cx="7315200" cy="1889760"/>
        </p:xfrm>
        <a:graphic>
          <a:graphicData uri="http://schemas.openxmlformats.org/drawingml/2006/table">
            <a:tbl>
              <a:tblPr/>
              <a:tblGrid>
                <a:gridCol w="3505200"/>
                <a:gridCol w="3810000"/>
              </a:tblGrid>
              <a:tr h="2120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Challenge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Opportunity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Availability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Multiple providers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Data lock-in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Standardization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Conﬁdentiality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Auditability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Encryption, VLANs, Firewalls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29588" y="6337300"/>
            <a:ext cx="609600" cy="520700"/>
          </a:xfrm>
        </p:spPr>
        <p:txBody>
          <a:bodyPr/>
          <a:lstStyle/>
          <a:p>
            <a:fld id="{7F725C53-CDEC-408D-AF1B-182154FD425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25C53-CDEC-408D-AF1B-182154FD4254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66579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" y="6581001"/>
            <a:ext cx="3371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Cloud </a:t>
            </a:r>
            <a:r>
              <a:rPr lang="en-US" sz="1200" dirty="0" smtClean="0"/>
              <a:t>Control, InformationWeek Reports,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67200"/>
            <a:ext cx="7467600" cy="2206752"/>
          </a:xfr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381000" y="1905000"/>
          <a:ext cx="8215421" cy="3162300"/>
        </p:xfrm>
        <a:graphic>
          <a:graphicData uri="http://schemas.openxmlformats.org/drawingml/2006/table">
            <a:tbl>
              <a:tblPr/>
              <a:tblGrid>
                <a:gridCol w="3599180"/>
                <a:gridCol w="4616241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Challenge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Opportunity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Data transfer bottlenecks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FedEx-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disks, reuse data multiple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Performance unpredictability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Improved VM support, flash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Scalable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Invent scalable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Bugs in large distributed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Invent Debugger using Distributed VMs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Scaling quickly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Invent Auto-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Scaler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4179" y="3962400"/>
            <a:ext cx="3788821" cy="269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transfer bottle neck</a:t>
            </a:r>
          </a:p>
          <a:p>
            <a:pPr lvl="1"/>
            <a:r>
              <a:rPr lang="en-US" dirty="0" smtClean="0"/>
              <a:t>WAN cost reduces slowest: </a:t>
            </a:r>
          </a:p>
          <a:p>
            <a:pPr lvl="1">
              <a:buNone/>
            </a:pPr>
            <a:r>
              <a:rPr lang="en-US" dirty="0" smtClean="0"/>
              <a:t>	2003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2008: WAN 2.7x, CPU 16x, storage 10x</a:t>
            </a:r>
          </a:p>
          <a:p>
            <a:pPr lvl="1"/>
            <a:r>
              <a:rPr lang="en-US" dirty="0" smtClean="0"/>
              <a:t>Fastest way to transfer large data: send the disks</a:t>
            </a:r>
          </a:p>
          <a:p>
            <a:pPr lvl="0"/>
            <a:endParaRPr lang="en-US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Performance unpredictability</a:t>
            </a:r>
          </a:p>
          <a:p>
            <a:pPr lvl="1"/>
            <a:r>
              <a:rPr lang="en-US" dirty="0" smtClean="0"/>
              <a:t>Large variation in I/O operations</a:t>
            </a:r>
          </a:p>
          <a:p>
            <a:pPr lvl="1"/>
            <a:r>
              <a:rPr lang="en-US" dirty="0" smtClean="0"/>
              <a:t>Inefficiency in I/O virtualization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business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7467600" cy="2892552"/>
          </a:xfrm>
        </p:spPr>
        <p:txBody>
          <a:bodyPr/>
          <a:lstStyle/>
          <a:p>
            <a:r>
              <a:rPr lang="en-US" dirty="0" smtClean="0"/>
              <a:t>Reputation: Many blacklists use IP addresses and IP ranges</a:t>
            </a:r>
          </a:p>
          <a:p>
            <a:r>
              <a:rPr lang="en-US" dirty="0" smtClean="0"/>
              <a:t>Software licensing:</a:t>
            </a:r>
          </a:p>
          <a:p>
            <a:pPr lvl="1"/>
            <a:r>
              <a:rPr lang="en-US" dirty="0" smtClean="0"/>
              <a:t>Open source software readily applicable</a:t>
            </a:r>
          </a:p>
          <a:p>
            <a:pPr lvl="1"/>
            <a:r>
              <a:rPr lang="en-US" dirty="0" smtClean="0"/>
              <a:t>Windows, IBM </a:t>
            </a:r>
            <a:r>
              <a:rPr lang="en-US" dirty="0" err="1" smtClean="0"/>
              <a:t>softwares</a:t>
            </a:r>
            <a:r>
              <a:rPr lang="en-US" dirty="0" smtClean="0"/>
              <a:t> offered per hour for EC2</a:t>
            </a:r>
            <a:endParaRPr lang="en-US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457200" y="1584960"/>
          <a:ext cx="7425055" cy="1844040"/>
        </p:xfrm>
        <a:graphic>
          <a:graphicData uri="http://schemas.openxmlformats.org/drawingml/2006/table">
            <a:tbl>
              <a:tblPr/>
              <a:tblGrid>
                <a:gridCol w="3005455"/>
                <a:gridCol w="4419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Challenge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Opportunity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Reputation Fate Sharing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Offer reputation-guarding services like those for 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Software Licensing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Pay-for-use licenses; Bulk use 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Application software: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Cloud &amp; client parts, disconnection tolerance</a:t>
            </a:r>
          </a:p>
          <a:p>
            <a:r>
              <a:rPr lang="en-US" dirty="0" smtClean="0">
                <a:ea typeface="ＭＳ Ｐゴシック" pitchFamily="34" charset="-128"/>
              </a:rPr>
              <a:t>Infrastructure software: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Resource accounting, VM awareness</a:t>
            </a:r>
          </a:p>
          <a:p>
            <a:r>
              <a:rPr lang="en-US" dirty="0" smtClean="0">
                <a:ea typeface="ＭＳ Ｐゴシック" pitchFamily="34" charset="-128"/>
              </a:rPr>
              <a:t>Hardware systems: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Containers, energy proportionality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their definition correct?</a:t>
            </a:r>
          </a:p>
          <a:p>
            <a:r>
              <a:rPr lang="en-US" dirty="0" smtClean="0"/>
              <a:t>What applications of cloud computing in your research area that you can think of?</a:t>
            </a:r>
          </a:p>
          <a:p>
            <a:r>
              <a:rPr lang="en-US" dirty="0" smtClean="0"/>
              <a:t>Which service would you choose, EC2 or </a:t>
            </a:r>
            <a:r>
              <a:rPr lang="en-US" dirty="0" err="1" smtClean="0"/>
              <a:t>GoogApp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you predict the future of cloud computing?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990600"/>
            <a:ext cx="1066800" cy="168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en-US" i="1" dirty="0" smtClean="0"/>
              <a:t>I don’t understand what we would do differently </a:t>
            </a:r>
            <a:br>
              <a:rPr lang="en-US" i="1" dirty="0" smtClean="0"/>
            </a:br>
            <a:r>
              <a:rPr lang="en-US" i="1" dirty="0" smtClean="0"/>
              <a:t>in the light of Cloud Computing other than change the wordings of some of our ads</a:t>
            </a:r>
          </a:p>
          <a:p>
            <a:pPr algn="r">
              <a:buNone/>
            </a:pPr>
            <a:r>
              <a:rPr lang="en-US" dirty="0" smtClean="0"/>
              <a:t>	</a:t>
            </a:r>
            <a:r>
              <a:rPr lang="en-US" sz="1400" dirty="0" smtClean="0"/>
              <a:t>Larry </a:t>
            </a:r>
            <a:r>
              <a:rPr lang="en-US" sz="1400" dirty="0" err="1" smtClean="0"/>
              <a:t>Ellision</a:t>
            </a:r>
            <a:r>
              <a:rPr lang="en-US" sz="1400" dirty="0" smtClean="0"/>
              <a:t>, Oracle’s CEO</a:t>
            </a:r>
          </a:p>
          <a:p>
            <a:r>
              <a:rPr lang="en-US" i="1" dirty="0" smtClean="0"/>
              <a:t>I have not heard two people say the same thing about it [cloud]. There are multiple definitions out there of “the cloud”</a:t>
            </a:r>
          </a:p>
          <a:p>
            <a:pPr algn="r">
              <a:buNone/>
            </a:pPr>
            <a:r>
              <a:rPr lang="en-US" sz="1400" dirty="0" smtClean="0"/>
              <a:t>Andy Isherwood, HP’s Vice President of European Software Sales</a:t>
            </a:r>
          </a:p>
          <a:p>
            <a:r>
              <a:rPr lang="en-US" i="1" dirty="0" smtClean="0"/>
              <a:t>It’s stupidity. It’s worse than stupidity: it’s a marketing hype campaign.</a:t>
            </a:r>
          </a:p>
          <a:p>
            <a:pPr algn="r">
              <a:buNone/>
            </a:pPr>
            <a:r>
              <a:rPr lang="en-US" sz="1400" dirty="0" smtClean="0"/>
              <a:t>Richard Stallman, Free Software Foundation founder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en-US" sz="1800" dirty="0" smtClean="0"/>
              <a:t>Above the Clouds: A Berkeley View of Cloud Computing, Michael </a:t>
            </a:r>
            <a:r>
              <a:rPr lang="en-US" sz="1800" dirty="0" err="1" smtClean="0"/>
              <a:t>Armbrust</a:t>
            </a:r>
            <a:r>
              <a:rPr lang="en-US" sz="1800" dirty="0" smtClean="0"/>
              <a:t> et al, Feb 2009 (white paper and presentation)</a:t>
            </a:r>
          </a:p>
          <a:p>
            <a:r>
              <a:rPr lang="en-US" sz="1800" dirty="0" smtClean="0"/>
              <a:t>Google </a:t>
            </a:r>
            <a:r>
              <a:rPr lang="en-US" sz="1800" dirty="0" err="1" smtClean="0"/>
              <a:t>AppEngine</a:t>
            </a:r>
            <a:r>
              <a:rPr lang="en-US" sz="1800" dirty="0" smtClean="0"/>
              <a:t>: </a:t>
            </a:r>
            <a:r>
              <a:rPr lang="en-US" sz="1800" dirty="0" smtClean="0">
                <a:hlinkClick r:id="rId2"/>
              </a:rPr>
              <a:t>http://code.google.com/appengine/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Amazon EC2: </a:t>
            </a:r>
            <a:r>
              <a:rPr lang="en-US" sz="1800" dirty="0" smtClean="0">
                <a:hlinkClick r:id="rId3"/>
              </a:rPr>
              <a:t>http://aws.amazon.com/ec2/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Lessons From The Demise Of A Cloud Startup, John Foley, Feb 2009</a:t>
            </a:r>
          </a:p>
          <a:p>
            <a:r>
              <a:rPr lang="en-US" sz="1800" dirty="0" smtClean="0"/>
              <a:t>Cloud Control, InformationWeek Reports, 2009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ready for a ride?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781" y="2352675"/>
            <a:ext cx="4681419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Rightscale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$2500 initial fee</a:t>
            </a:r>
          </a:p>
          <a:p>
            <a:r>
              <a:rPr lang="en-US" dirty="0" smtClean="0"/>
              <a:t>$500 monthly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170896"/>
            <a:ext cx="4114800" cy="498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011681"/>
            <a:ext cx="1900237" cy="202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</a:t>
            </a:r>
            <a:r>
              <a:rPr lang="en-US" dirty="0"/>
              <a:t>is </a:t>
            </a:r>
            <a:r>
              <a:rPr lang="en-US" dirty="0" smtClean="0"/>
              <a:t>used </a:t>
            </a:r>
            <a:r>
              <a:rPr lang="en-US" dirty="0"/>
              <a:t>as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on demand service</a:t>
            </a:r>
            <a:r>
              <a:rPr lang="en-US" dirty="0" smtClean="0"/>
              <a:t>. Often provided via the Internet</a:t>
            </a:r>
          </a:p>
          <a:p>
            <a:pPr lvl="1"/>
            <a:r>
              <a:rPr lang="en-US" dirty="0" smtClean="0"/>
              <a:t>Think on-demand TV programs</a:t>
            </a:r>
          </a:p>
          <a:p>
            <a:r>
              <a:rPr lang="en-US" dirty="0" smtClean="0"/>
              <a:t>Example: Google App (online office)</a:t>
            </a:r>
          </a:p>
          <a:p>
            <a:endParaRPr lang="en-US" dirty="0" smtClean="0"/>
          </a:p>
          <a:p>
            <a:r>
              <a:rPr lang="en-US" dirty="0" smtClean="0"/>
              <a:t>Benefits to users</a:t>
            </a:r>
          </a:p>
          <a:p>
            <a:pPr lvl="1"/>
            <a:r>
              <a:rPr lang="en-US" dirty="0" smtClean="0"/>
              <a:t>Reduce expenses: multiple computers, multiple users</a:t>
            </a:r>
          </a:p>
          <a:p>
            <a:pPr lvl="1"/>
            <a:r>
              <a:rPr lang="en-US" dirty="0" smtClean="0"/>
              <a:t>Ease of usage: easy installation, access everywhere</a:t>
            </a:r>
          </a:p>
          <a:p>
            <a:r>
              <a:rPr lang="en-US" dirty="0" smtClean="0"/>
              <a:t>Benefits to providers</a:t>
            </a:r>
          </a:p>
          <a:p>
            <a:pPr lvl="1"/>
            <a:r>
              <a:rPr lang="en-US" dirty="0" smtClean="0"/>
              <a:t>Easier to maintain</a:t>
            </a:r>
          </a:p>
          <a:p>
            <a:pPr lvl="1"/>
            <a:r>
              <a:rPr lang="en-US" dirty="0" smtClean="0"/>
              <a:t>Control usage (no illegal copies)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371725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 (UC)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Computing resources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cpu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hour, memory, network) and platform to run software are provided as on demand service</a:t>
            </a:r>
          </a:p>
          <a:p>
            <a:pPr lvl="1"/>
            <a:r>
              <a:rPr lang="en-US" dirty="0" smtClean="0"/>
              <a:t>Think electricity service</a:t>
            </a:r>
          </a:p>
          <a:p>
            <a:pPr lvl="2"/>
            <a:r>
              <a:rPr lang="en-US" dirty="0" smtClean="0"/>
              <a:t>The same evolution happened</a:t>
            </a:r>
          </a:p>
          <a:p>
            <a:pPr lvl="1"/>
            <a:r>
              <a:rPr lang="en-US" dirty="0" smtClean="0"/>
              <a:t>Hardware as a service (</a:t>
            </a:r>
            <a:r>
              <a:rPr lang="en-US" dirty="0" err="1" smtClean="0"/>
              <a:t>HaaS</a:t>
            </a:r>
            <a:r>
              <a:rPr lang="en-US" dirty="0" smtClean="0"/>
              <a:t>), 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), 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 of UC providers: Amazon EC2, Google </a:t>
            </a:r>
            <a:r>
              <a:rPr lang="en-US" dirty="0" err="1" smtClean="0"/>
              <a:t>AppEngine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Who will use UC? Is UC the end of high-end PC?</a:t>
            </a:r>
          </a:p>
          <a:p>
            <a:pPr lvl="1"/>
            <a:r>
              <a:rPr lang="en-US" dirty="0" smtClean="0"/>
              <a:t>People who otherwise has to build their own data center: </a:t>
            </a:r>
            <a:r>
              <a:rPr lang="en-US" dirty="0" err="1" smtClean="0"/>
              <a:t>SaaS</a:t>
            </a:r>
            <a:r>
              <a:rPr lang="en-US" dirty="0" smtClean="0"/>
              <a:t> providers, analytics &amp; batch processing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 - Benefit to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Mitigate the risks of over-provisioning and under-provisioning</a:t>
            </a:r>
          </a:p>
          <a:p>
            <a:r>
              <a:rPr lang="en-US" dirty="0" smtClean="0"/>
              <a:t>No up-front cost, invest on other aspects (marketing, technology…)</a:t>
            </a:r>
          </a:p>
          <a:p>
            <a:r>
              <a:rPr lang="en-US" dirty="0" smtClean="0"/>
              <a:t>Less maintenance &amp; operational cost</a:t>
            </a:r>
          </a:p>
          <a:p>
            <a:r>
              <a:rPr lang="en-US" dirty="0" smtClean="0"/>
              <a:t>Save time, time =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 summary: Reduce cost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 – Mitigate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 world utilization 5%-20%</a:t>
            </a:r>
          </a:p>
          <a:p>
            <a:r>
              <a:rPr lang="en-US" dirty="0" err="1" smtClean="0"/>
              <a:t>Animoto</a:t>
            </a:r>
            <a:r>
              <a:rPr lang="en-US" dirty="0" smtClean="0"/>
              <a:t> demand surge:</a:t>
            </a:r>
            <a:br>
              <a:rPr lang="en-US" dirty="0" smtClean="0"/>
            </a:br>
            <a:r>
              <a:rPr lang="en-US" dirty="0" smtClean="0"/>
              <a:t>from 50 servers to 3500 </a:t>
            </a:r>
            <a:br>
              <a:rPr lang="en-US" dirty="0" smtClean="0"/>
            </a:br>
            <a:r>
              <a:rPr lang="en-US" dirty="0" smtClean="0"/>
              <a:t>servers in 3 days</a:t>
            </a:r>
          </a:p>
          <a:p>
            <a:r>
              <a:rPr lang="en-US" dirty="0" smtClean="0"/>
              <a:t>Black Friday sales</a:t>
            </a:r>
            <a:endParaRPr lang="en-US" dirty="0"/>
          </a:p>
        </p:txBody>
      </p: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5181600" y="3810000"/>
            <a:ext cx="2172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Over-provisioning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724400" y="1567487"/>
            <a:ext cx="3886200" cy="2547313"/>
            <a:chOff x="795337" y="3394075"/>
            <a:chExt cx="3886200" cy="2547313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219200" y="3733800"/>
              <a:ext cx="2613025" cy="16303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grpSp>
          <p:nvGrpSpPr>
            <p:cNvPr id="49" name="Group 36"/>
            <p:cNvGrpSpPr>
              <a:grpSpLocks/>
            </p:cNvGrpSpPr>
            <p:nvPr/>
          </p:nvGrpSpPr>
          <p:grpSpPr bwMode="auto">
            <a:xfrm>
              <a:off x="795337" y="3394075"/>
              <a:ext cx="3886200" cy="2547313"/>
              <a:chOff x="719863" y="2939763"/>
              <a:chExt cx="3965462" cy="2567572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76178" y="4115046"/>
                <a:ext cx="2134568" cy="1619"/>
              </a:xfrm>
              <a:prstGeom prst="straightConnector1">
                <a:avLst/>
              </a:prstGeom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1142652" y="5181540"/>
                <a:ext cx="3124745" cy="0"/>
              </a:xfrm>
              <a:prstGeom prst="straightConnector1">
                <a:avLst/>
              </a:prstGeom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2" name="Freeform 51"/>
              <p:cNvSpPr/>
              <p:nvPr/>
            </p:nvSpPr>
            <p:spPr>
              <a:xfrm>
                <a:off x="1142652" y="3962244"/>
                <a:ext cx="2667939" cy="990477"/>
              </a:xfrm>
              <a:custGeom>
                <a:avLst/>
                <a:gdLst>
                  <a:gd name="connsiteX0" fmla="*/ 0 w 1660819"/>
                  <a:gd name="connsiteY0" fmla="*/ 902820 h 924531"/>
                  <a:gd name="connsiteX1" fmla="*/ 401636 w 1660819"/>
                  <a:gd name="connsiteY1" fmla="*/ 1809 h 924531"/>
                  <a:gd name="connsiteX2" fmla="*/ 824982 w 1660819"/>
                  <a:gd name="connsiteY2" fmla="*/ 913676 h 924531"/>
                  <a:gd name="connsiteX3" fmla="*/ 1280893 w 1660819"/>
                  <a:gd name="connsiteY3" fmla="*/ 12664 h 924531"/>
                  <a:gd name="connsiteX4" fmla="*/ 1660819 w 1660819"/>
                  <a:gd name="connsiteY4" fmla="*/ 924531 h 924531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26332 h 1071073"/>
                  <a:gd name="connsiteX1" fmla="*/ 66939 w 1738896"/>
                  <a:gd name="connsiteY1" fmla="*/ 917336 h 1071073"/>
                  <a:gd name="connsiteX2" fmla="*/ 479713 w 1738896"/>
                  <a:gd name="connsiteY2" fmla="*/ 25321 h 1071073"/>
                  <a:gd name="connsiteX3" fmla="*/ 903059 w 1738896"/>
                  <a:gd name="connsiteY3" fmla="*/ 1069264 h 1071073"/>
                  <a:gd name="connsiteX4" fmla="*/ 1358970 w 1738896"/>
                  <a:gd name="connsiteY4" fmla="*/ 36176 h 1071073"/>
                  <a:gd name="connsiteX5" fmla="*/ 1738896 w 1738896"/>
                  <a:gd name="connsiteY5" fmla="*/ 948043 h 1071073"/>
                  <a:gd name="connsiteX0" fmla="*/ 78077 w 1738896"/>
                  <a:gd name="connsiteY0" fmla="*/ 910360 h 1183608"/>
                  <a:gd name="connsiteX1" fmla="*/ 66939 w 1738896"/>
                  <a:gd name="connsiteY1" fmla="*/ 1033440 h 1183608"/>
                  <a:gd name="connsiteX2" fmla="*/ 479713 w 1738896"/>
                  <a:gd name="connsiteY2" fmla="*/ 9349 h 1183608"/>
                  <a:gd name="connsiteX3" fmla="*/ 903059 w 1738896"/>
                  <a:gd name="connsiteY3" fmla="*/ 1053292 h 1183608"/>
                  <a:gd name="connsiteX4" fmla="*/ 1358970 w 1738896"/>
                  <a:gd name="connsiteY4" fmla="*/ 20204 h 1183608"/>
                  <a:gd name="connsiteX5" fmla="*/ 1738896 w 1738896"/>
                  <a:gd name="connsiteY5" fmla="*/ 932071 h 1183608"/>
                  <a:gd name="connsiteX0" fmla="*/ 78862 w 1739681"/>
                  <a:gd name="connsiteY0" fmla="*/ 910360 h 1203618"/>
                  <a:gd name="connsiteX1" fmla="*/ 74154 w 1739681"/>
                  <a:gd name="connsiteY1" fmla="*/ 1030416 h 1203618"/>
                  <a:gd name="connsiteX2" fmla="*/ 67724 w 1739681"/>
                  <a:gd name="connsiteY2" fmla="*/ 1033440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785 w 1842150"/>
                  <a:gd name="connsiteY0" fmla="*/ 1108474 h 1203618"/>
                  <a:gd name="connsiteX1" fmla="*/ 176623 w 1842150"/>
                  <a:gd name="connsiteY1" fmla="*/ 1030416 h 1203618"/>
                  <a:gd name="connsiteX2" fmla="*/ 170193 w 1842150"/>
                  <a:gd name="connsiteY2" fmla="*/ 1033440 h 1203618"/>
                  <a:gd name="connsiteX3" fmla="*/ 582967 w 1842150"/>
                  <a:gd name="connsiteY3" fmla="*/ 9349 h 1203618"/>
                  <a:gd name="connsiteX4" fmla="*/ 1006313 w 1842150"/>
                  <a:gd name="connsiteY4" fmla="*/ 1053292 h 1203618"/>
                  <a:gd name="connsiteX5" fmla="*/ 1462224 w 1842150"/>
                  <a:gd name="connsiteY5" fmla="*/ 20204 h 1203618"/>
                  <a:gd name="connsiteX6" fmla="*/ 1842150 w 1842150"/>
                  <a:gd name="connsiteY6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480498 w 1739681"/>
                  <a:gd name="connsiteY2" fmla="*/ 9349 h 1203618"/>
                  <a:gd name="connsiteX3" fmla="*/ 903844 w 1739681"/>
                  <a:gd name="connsiteY3" fmla="*/ 1053292 h 1203618"/>
                  <a:gd name="connsiteX4" fmla="*/ 1359755 w 1739681"/>
                  <a:gd name="connsiteY4" fmla="*/ 20204 h 1203618"/>
                  <a:gd name="connsiteX5" fmla="*/ 1739681 w 1739681"/>
                  <a:gd name="connsiteY5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377249 w 1739681"/>
                  <a:gd name="connsiteY2" fmla="*/ 1020643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0 w 1665527"/>
                  <a:gd name="connsiteY0" fmla="*/ 1030416 h 1190821"/>
                  <a:gd name="connsiteX1" fmla="*/ 303095 w 1665527"/>
                  <a:gd name="connsiteY1" fmla="*/ 1020643 h 1190821"/>
                  <a:gd name="connsiteX2" fmla="*/ 406344 w 1665527"/>
                  <a:gd name="connsiteY2" fmla="*/ 9349 h 1190821"/>
                  <a:gd name="connsiteX3" fmla="*/ 829690 w 1665527"/>
                  <a:gd name="connsiteY3" fmla="*/ 1053292 h 1190821"/>
                  <a:gd name="connsiteX4" fmla="*/ 1285601 w 1665527"/>
                  <a:gd name="connsiteY4" fmla="*/ 20204 h 1190821"/>
                  <a:gd name="connsiteX5" fmla="*/ 1665527 w 1665527"/>
                  <a:gd name="connsiteY5" fmla="*/ 932071 h 1190821"/>
                  <a:gd name="connsiteX0" fmla="*/ 0 w 1665527"/>
                  <a:gd name="connsiteY0" fmla="*/ 1030416 h 1055101"/>
                  <a:gd name="connsiteX1" fmla="*/ 406344 w 1665527"/>
                  <a:gd name="connsiteY1" fmla="*/ 9349 h 1055101"/>
                  <a:gd name="connsiteX2" fmla="*/ 829690 w 1665527"/>
                  <a:gd name="connsiteY2" fmla="*/ 1053292 h 1055101"/>
                  <a:gd name="connsiteX3" fmla="*/ 1285601 w 1665527"/>
                  <a:gd name="connsiteY3" fmla="*/ 20204 h 1055101"/>
                  <a:gd name="connsiteX4" fmla="*/ 1665527 w 1665527"/>
                  <a:gd name="connsiteY4" fmla="*/ 932071 h 105510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33394 h 1067125"/>
                  <a:gd name="connsiteX1" fmla="*/ 406344 w 1665527"/>
                  <a:gd name="connsiteY1" fmla="*/ 12327 h 1067125"/>
                  <a:gd name="connsiteX2" fmla="*/ 829690 w 1665527"/>
                  <a:gd name="connsiteY2" fmla="*/ 1056270 h 1067125"/>
                  <a:gd name="connsiteX3" fmla="*/ 1286407 w 1665527"/>
                  <a:gd name="connsiteY3" fmla="*/ 1809 h 1067125"/>
                  <a:gd name="connsiteX4" fmla="*/ 1665527 w 1665527"/>
                  <a:gd name="connsiteY4" fmla="*/ 1067125 h 1067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5527" h="1067125">
                    <a:moveTo>
                      <a:pt x="0" y="1033394"/>
                    </a:moveTo>
                    <a:cubicBezTo>
                      <a:pt x="108211" y="865595"/>
                      <a:pt x="268062" y="8514"/>
                      <a:pt x="406344" y="12327"/>
                    </a:cubicBezTo>
                    <a:cubicBezTo>
                      <a:pt x="544626" y="16140"/>
                      <a:pt x="683013" y="1058023"/>
                      <a:pt x="829690" y="1056270"/>
                    </a:cubicBezTo>
                    <a:cubicBezTo>
                      <a:pt x="976367" y="1054517"/>
                      <a:pt x="1147101" y="0"/>
                      <a:pt x="1286407" y="1809"/>
                    </a:cubicBezTo>
                    <a:cubicBezTo>
                      <a:pt x="1425713" y="3618"/>
                      <a:pt x="1562404" y="945905"/>
                      <a:pt x="1665527" y="1067125"/>
                    </a:cubicBezTo>
                  </a:path>
                </a:pathLst>
              </a:custGeom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724737" y="4859914"/>
                <a:ext cx="960588" cy="33922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262673"/>
                    </a:solidFill>
                  </a:rPr>
                  <a:t>Demand</a:t>
                </a: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1142652" y="3277390"/>
                <a:ext cx="2744074" cy="1600"/>
              </a:xfrm>
              <a:prstGeom prst="straightConnector1">
                <a:avLst/>
              </a:prstGeom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5" name="TextBox 19"/>
              <p:cNvSpPr txBox="1">
                <a:spLocks noChangeArrowheads="1"/>
              </p:cNvSpPr>
              <p:nvPr/>
            </p:nvSpPr>
            <p:spPr bwMode="auto">
              <a:xfrm>
                <a:off x="3512839" y="2939763"/>
                <a:ext cx="1001375" cy="341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Capacity</a:t>
                </a:r>
              </a:p>
            </p:txBody>
          </p:sp>
          <p:sp>
            <p:nvSpPr>
              <p:cNvPr id="56" name="TextBox 22"/>
              <p:cNvSpPr txBox="1">
                <a:spLocks noChangeArrowheads="1"/>
              </p:cNvSpPr>
              <p:nvPr/>
            </p:nvSpPr>
            <p:spPr bwMode="auto">
              <a:xfrm>
                <a:off x="4209651" y="5181600"/>
                <a:ext cx="242411" cy="3257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 dirty="0" smtClean="0"/>
                  <a:t>t</a:t>
                </a:r>
                <a:endParaRPr lang="en-US" sz="15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19863" y="3658394"/>
                <a:ext cx="415498" cy="1011774"/>
              </a:xfrm>
              <a:prstGeom prst="rect">
                <a:avLst/>
              </a:prstGeom>
              <a:noFill/>
            </p:spPr>
            <p:txBody>
              <a:bodyPr vert="vert270" wrap="none">
                <a:spAutoFit/>
              </a:bodyPr>
              <a:lstStyle/>
              <a:p>
                <a:pPr algn="ctr">
                  <a:defRPr/>
                </a:pPr>
                <a:r>
                  <a:rPr lang="en-US" sz="1500" dirty="0">
                    <a:latin typeface="Arial" charset="0"/>
                    <a:ea typeface="ＭＳ Ｐゴシック" charset="-128"/>
                    <a:cs typeface="ＭＳ Ｐゴシック" charset="-128"/>
                  </a:rPr>
                  <a:t>Resources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81000" y="3733800"/>
            <a:ext cx="3921125" cy="2380564"/>
            <a:chOff x="4765675" y="2667001"/>
            <a:chExt cx="3921125" cy="2380564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181600" y="4308475"/>
              <a:ext cx="2613025" cy="217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70" name="Freeform 69"/>
            <p:cNvSpPr/>
            <p:nvPr/>
          </p:nvSpPr>
          <p:spPr bwMode="auto">
            <a:xfrm>
              <a:off x="5181600" y="3429000"/>
              <a:ext cx="2616200" cy="908050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solidFill>
              <a:srgbClr val="D9D9D9"/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72" name="Group 37"/>
            <p:cNvGrpSpPr>
              <a:grpSpLocks/>
            </p:cNvGrpSpPr>
            <p:nvPr/>
          </p:nvGrpSpPr>
          <p:grpSpPr bwMode="auto">
            <a:xfrm>
              <a:off x="4765675" y="2667001"/>
              <a:ext cx="3921125" cy="2380564"/>
              <a:chOff x="4766102" y="3048001"/>
              <a:chExt cx="3996898" cy="2397719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 rot="16200000" flipV="1">
                <a:off x="4118717" y="4111257"/>
                <a:ext cx="2132985" cy="6473"/>
              </a:xfrm>
              <a:prstGeom prst="straightConnector1">
                <a:avLst/>
              </a:prstGeom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5188447" y="5179387"/>
                <a:ext cx="3124700" cy="1598"/>
              </a:xfrm>
              <a:prstGeom prst="straightConnector1">
                <a:avLst/>
              </a:prstGeom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75" name="Freeform 74"/>
              <p:cNvSpPr/>
              <p:nvPr/>
            </p:nvSpPr>
            <p:spPr>
              <a:xfrm>
                <a:off x="5188447" y="3960995"/>
                <a:ext cx="2668374" cy="991342"/>
              </a:xfrm>
              <a:custGeom>
                <a:avLst/>
                <a:gdLst>
                  <a:gd name="connsiteX0" fmla="*/ 0 w 1660819"/>
                  <a:gd name="connsiteY0" fmla="*/ 902820 h 924531"/>
                  <a:gd name="connsiteX1" fmla="*/ 401636 w 1660819"/>
                  <a:gd name="connsiteY1" fmla="*/ 1809 h 924531"/>
                  <a:gd name="connsiteX2" fmla="*/ 824982 w 1660819"/>
                  <a:gd name="connsiteY2" fmla="*/ 913676 h 924531"/>
                  <a:gd name="connsiteX3" fmla="*/ 1280893 w 1660819"/>
                  <a:gd name="connsiteY3" fmla="*/ 12664 h 924531"/>
                  <a:gd name="connsiteX4" fmla="*/ 1660819 w 1660819"/>
                  <a:gd name="connsiteY4" fmla="*/ 924531 h 924531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26332 h 1071073"/>
                  <a:gd name="connsiteX1" fmla="*/ 66939 w 1738896"/>
                  <a:gd name="connsiteY1" fmla="*/ 917336 h 1071073"/>
                  <a:gd name="connsiteX2" fmla="*/ 479713 w 1738896"/>
                  <a:gd name="connsiteY2" fmla="*/ 25321 h 1071073"/>
                  <a:gd name="connsiteX3" fmla="*/ 903059 w 1738896"/>
                  <a:gd name="connsiteY3" fmla="*/ 1069264 h 1071073"/>
                  <a:gd name="connsiteX4" fmla="*/ 1358970 w 1738896"/>
                  <a:gd name="connsiteY4" fmla="*/ 36176 h 1071073"/>
                  <a:gd name="connsiteX5" fmla="*/ 1738896 w 1738896"/>
                  <a:gd name="connsiteY5" fmla="*/ 948043 h 1071073"/>
                  <a:gd name="connsiteX0" fmla="*/ 78077 w 1738896"/>
                  <a:gd name="connsiteY0" fmla="*/ 910360 h 1183608"/>
                  <a:gd name="connsiteX1" fmla="*/ 66939 w 1738896"/>
                  <a:gd name="connsiteY1" fmla="*/ 1033440 h 1183608"/>
                  <a:gd name="connsiteX2" fmla="*/ 479713 w 1738896"/>
                  <a:gd name="connsiteY2" fmla="*/ 9349 h 1183608"/>
                  <a:gd name="connsiteX3" fmla="*/ 903059 w 1738896"/>
                  <a:gd name="connsiteY3" fmla="*/ 1053292 h 1183608"/>
                  <a:gd name="connsiteX4" fmla="*/ 1358970 w 1738896"/>
                  <a:gd name="connsiteY4" fmla="*/ 20204 h 1183608"/>
                  <a:gd name="connsiteX5" fmla="*/ 1738896 w 1738896"/>
                  <a:gd name="connsiteY5" fmla="*/ 932071 h 1183608"/>
                  <a:gd name="connsiteX0" fmla="*/ 78862 w 1739681"/>
                  <a:gd name="connsiteY0" fmla="*/ 910360 h 1203618"/>
                  <a:gd name="connsiteX1" fmla="*/ 74154 w 1739681"/>
                  <a:gd name="connsiteY1" fmla="*/ 1030416 h 1203618"/>
                  <a:gd name="connsiteX2" fmla="*/ 67724 w 1739681"/>
                  <a:gd name="connsiteY2" fmla="*/ 1033440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785 w 1842150"/>
                  <a:gd name="connsiteY0" fmla="*/ 1108474 h 1203618"/>
                  <a:gd name="connsiteX1" fmla="*/ 176623 w 1842150"/>
                  <a:gd name="connsiteY1" fmla="*/ 1030416 h 1203618"/>
                  <a:gd name="connsiteX2" fmla="*/ 170193 w 1842150"/>
                  <a:gd name="connsiteY2" fmla="*/ 1033440 h 1203618"/>
                  <a:gd name="connsiteX3" fmla="*/ 582967 w 1842150"/>
                  <a:gd name="connsiteY3" fmla="*/ 9349 h 1203618"/>
                  <a:gd name="connsiteX4" fmla="*/ 1006313 w 1842150"/>
                  <a:gd name="connsiteY4" fmla="*/ 1053292 h 1203618"/>
                  <a:gd name="connsiteX5" fmla="*/ 1462224 w 1842150"/>
                  <a:gd name="connsiteY5" fmla="*/ 20204 h 1203618"/>
                  <a:gd name="connsiteX6" fmla="*/ 1842150 w 1842150"/>
                  <a:gd name="connsiteY6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480498 w 1739681"/>
                  <a:gd name="connsiteY2" fmla="*/ 9349 h 1203618"/>
                  <a:gd name="connsiteX3" fmla="*/ 903844 w 1739681"/>
                  <a:gd name="connsiteY3" fmla="*/ 1053292 h 1203618"/>
                  <a:gd name="connsiteX4" fmla="*/ 1359755 w 1739681"/>
                  <a:gd name="connsiteY4" fmla="*/ 20204 h 1203618"/>
                  <a:gd name="connsiteX5" fmla="*/ 1739681 w 1739681"/>
                  <a:gd name="connsiteY5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377249 w 1739681"/>
                  <a:gd name="connsiteY2" fmla="*/ 1020643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0 w 1665527"/>
                  <a:gd name="connsiteY0" fmla="*/ 1030416 h 1190821"/>
                  <a:gd name="connsiteX1" fmla="*/ 303095 w 1665527"/>
                  <a:gd name="connsiteY1" fmla="*/ 1020643 h 1190821"/>
                  <a:gd name="connsiteX2" fmla="*/ 406344 w 1665527"/>
                  <a:gd name="connsiteY2" fmla="*/ 9349 h 1190821"/>
                  <a:gd name="connsiteX3" fmla="*/ 829690 w 1665527"/>
                  <a:gd name="connsiteY3" fmla="*/ 1053292 h 1190821"/>
                  <a:gd name="connsiteX4" fmla="*/ 1285601 w 1665527"/>
                  <a:gd name="connsiteY4" fmla="*/ 20204 h 1190821"/>
                  <a:gd name="connsiteX5" fmla="*/ 1665527 w 1665527"/>
                  <a:gd name="connsiteY5" fmla="*/ 932071 h 1190821"/>
                  <a:gd name="connsiteX0" fmla="*/ 0 w 1665527"/>
                  <a:gd name="connsiteY0" fmla="*/ 1030416 h 1055101"/>
                  <a:gd name="connsiteX1" fmla="*/ 406344 w 1665527"/>
                  <a:gd name="connsiteY1" fmla="*/ 9349 h 1055101"/>
                  <a:gd name="connsiteX2" fmla="*/ 829690 w 1665527"/>
                  <a:gd name="connsiteY2" fmla="*/ 1053292 h 1055101"/>
                  <a:gd name="connsiteX3" fmla="*/ 1285601 w 1665527"/>
                  <a:gd name="connsiteY3" fmla="*/ 20204 h 1055101"/>
                  <a:gd name="connsiteX4" fmla="*/ 1665527 w 1665527"/>
                  <a:gd name="connsiteY4" fmla="*/ 932071 h 105510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33394 h 1067125"/>
                  <a:gd name="connsiteX1" fmla="*/ 406344 w 1665527"/>
                  <a:gd name="connsiteY1" fmla="*/ 12327 h 1067125"/>
                  <a:gd name="connsiteX2" fmla="*/ 829690 w 1665527"/>
                  <a:gd name="connsiteY2" fmla="*/ 1056270 h 1067125"/>
                  <a:gd name="connsiteX3" fmla="*/ 1286407 w 1665527"/>
                  <a:gd name="connsiteY3" fmla="*/ 1809 h 1067125"/>
                  <a:gd name="connsiteX4" fmla="*/ 1665527 w 1665527"/>
                  <a:gd name="connsiteY4" fmla="*/ 1067125 h 1067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5527" h="1067125">
                    <a:moveTo>
                      <a:pt x="0" y="1033394"/>
                    </a:moveTo>
                    <a:cubicBezTo>
                      <a:pt x="108211" y="865595"/>
                      <a:pt x="268062" y="8514"/>
                      <a:pt x="406344" y="12327"/>
                    </a:cubicBezTo>
                    <a:cubicBezTo>
                      <a:pt x="544626" y="16140"/>
                      <a:pt x="683013" y="1058023"/>
                      <a:pt x="829690" y="1056270"/>
                    </a:cubicBezTo>
                    <a:cubicBezTo>
                      <a:pt x="976367" y="1054517"/>
                      <a:pt x="1147101" y="0"/>
                      <a:pt x="1286407" y="1809"/>
                    </a:cubicBezTo>
                    <a:cubicBezTo>
                      <a:pt x="1425713" y="3618"/>
                      <a:pt x="1562404" y="945905"/>
                      <a:pt x="1665527" y="1067125"/>
                    </a:cubicBezTo>
                  </a:path>
                </a:pathLst>
              </a:custGeom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803421" y="4766860"/>
                <a:ext cx="959579" cy="338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262673"/>
                    </a:solidFill>
                  </a:rPr>
                  <a:t>Demand</a:t>
                </a:r>
              </a:p>
            </p:txBody>
          </p:sp>
          <p:sp>
            <p:nvSpPr>
              <p:cNvPr id="77" name="TextBox 30"/>
              <p:cNvSpPr txBox="1">
                <a:spLocks noChangeArrowheads="1"/>
              </p:cNvSpPr>
              <p:nvPr/>
            </p:nvSpPr>
            <p:spPr bwMode="auto">
              <a:xfrm>
                <a:off x="7753147" y="4191000"/>
                <a:ext cx="1000323" cy="340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Capacity</a:t>
                </a:r>
              </a:p>
            </p:txBody>
          </p:sp>
          <p:sp>
            <p:nvSpPr>
              <p:cNvPr id="78" name="TextBox 31"/>
              <p:cNvSpPr txBox="1">
                <a:spLocks noChangeArrowheads="1"/>
              </p:cNvSpPr>
              <p:nvPr/>
            </p:nvSpPr>
            <p:spPr bwMode="auto">
              <a:xfrm>
                <a:off x="8210153" y="5120226"/>
                <a:ext cx="242157" cy="325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 dirty="0" smtClean="0"/>
                  <a:t>t</a:t>
                </a:r>
                <a:endParaRPr lang="en-US" sz="15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766102" y="3657600"/>
                <a:ext cx="415498" cy="1011774"/>
              </a:xfrm>
              <a:prstGeom prst="rect">
                <a:avLst/>
              </a:prstGeom>
              <a:noFill/>
            </p:spPr>
            <p:txBody>
              <a:bodyPr vert="vert270" wrap="none">
                <a:spAutoFit/>
              </a:bodyPr>
              <a:lstStyle/>
              <a:p>
                <a:pPr algn="ctr">
                  <a:defRPr/>
                </a:pPr>
                <a:r>
                  <a:rPr lang="en-US" sz="1500" dirty="0">
                    <a:latin typeface="Arial" charset="0"/>
                    <a:ea typeface="ＭＳ Ｐゴシック" charset="-128"/>
                    <a:cs typeface="ＭＳ Ｐゴシック" charset="-128"/>
                  </a:rPr>
                  <a:t>Resources</a:t>
                </a: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5181974" y="3810695"/>
                <a:ext cx="2666756" cy="912994"/>
              </a:xfrm>
              <a:custGeom>
                <a:avLst/>
                <a:gdLst>
                  <a:gd name="connsiteX0" fmla="*/ 0 w 1660819"/>
                  <a:gd name="connsiteY0" fmla="*/ 902820 h 924531"/>
                  <a:gd name="connsiteX1" fmla="*/ 401636 w 1660819"/>
                  <a:gd name="connsiteY1" fmla="*/ 1809 h 924531"/>
                  <a:gd name="connsiteX2" fmla="*/ 824982 w 1660819"/>
                  <a:gd name="connsiteY2" fmla="*/ 913676 h 924531"/>
                  <a:gd name="connsiteX3" fmla="*/ 1280893 w 1660819"/>
                  <a:gd name="connsiteY3" fmla="*/ 12664 h 924531"/>
                  <a:gd name="connsiteX4" fmla="*/ 1660819 w 1660819"/>
                  <a:gd name="connsiteY4" fmla="*/ 924531 h 924531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04320 h 1045492"/>
                  <a:gd name="connsiteX1" fmla="*/ 66939 w 1738896"/>
                  <a:gd name="connsiteY1" fmla="*/ 895324 h 1045492"/>
                  <a:gd name="connsiteX2" fmla="*/ 479713 w 1738896"/>
                  <a:gd name="connsiteY2" fmla="*/ 3309 h 1045492"/>
                  <a:gd name="connsiteX3" fmla="*/ 903059 w 1738896"/>
                  <a:gd name="connsiteY3" fmla="*/ 915176 h 1045492"/>
                  <a:gd name="connsiteX4" fmla="*/ 1358970 w 1738896"/>
                  <a:gd name="connsiteY4" fmla="*/ 14164 h 1045492"/>
                  <a:gd name="connsiteX5" fmla="*/ 1738896 w 1738896"/>
                  <a:gd name="connsiteY5" fmla="*/ 926031 h 1045492"/>
                  <a:gd name="connsiteX0" fmla="*/ 78077 w 1738896"/>
                  <a:gd name="connsiteY0" fmla="*/ 926332 h 1071073"/>
                  <a:gd name="connsiteX1" fmla="*/ 66939 w 1738896"/>
                  <a:gd name="connsiteY1" fmla="*/ 917336 h 1071073"/>
                  <a:gd name="connsiteX2" fmla="*/ 479713 w 1738896"/>
                  <a:gd name="connsiteY2" fmla="*/ 25321 h 1071073"/>
                  <a:gd name="connsiteX3" fmla="*/ 903059 w 1738896"/>
                  <a:gd name="connsiteY3" fmla="*/ 1069264 h 1071073"/>
                  <a:gd name="connsiteX4" fmla="*/ 1358970 w 1738896"/>
                  <a:gd name="connsiteY4" fmla="*/ 36176 h 1071073"/>
                  <a:gd name="connsiteX5" fmla="*/ 1738896 w 1738896"/>
                  <a:gd name="connsiteY5" fmla="*/ 948043 h 1071073"/>
                  <a:gd name="connsiteX0" fmla="*/ 78077 w 1738896"/>
                  <a:gd name="connsiteY0" fmla="*/ 910360 h 1183608"/>
                  <a:gd name="connsiteX1" fmla="*/ 66939 w 1738896"/>
                  <a:gd name="connsiteY1" fmla="*/ 1033440 h 1183608"/>
                  <a:gd name="connsiteX2" fmla="*/ 479713 w 1738896"/>
                  <a:gd name="connsiteY2" fmla="*/ 9349 h 1183608"/>
                  <a:gd name="connsiteX3" fmla="*/ 903059 w 1738896"/>
                  <a:gd name="connsiteY3" fmla="*/ 1053292 h 1183608"/>
                  <a:gd name="connsiteX4" fmla="*/ 1358970 w 1738896"/>
                  <a:gd name="connsiteY4" fmla="*/ 20204 h 1183608"/>
                  <a:gd name="connsiteX5" fmla="*/ 1738896 w 1738896"/>
                  <a:gd name="connsiteY5" fmla="*/ 932071 h 1183608"/>
                  <a:gd name="connsiteX0" fmla="*/ 78862 w 1739681"/>
                  <a:gd name="connsiteY0" fmla="*/ 910360 h 1203618"/>
                  <a:gd name="connsiteX1" fmla="*/ 74154 w 1739681"/>
                  <a:gd name="connsiteY1" fmla="*/ 1030416 h 1203618"/>
                  <a:gd name="connsiteX2" fmla="*/ 67724 w 1739681"/>
                  <a:gd name="connsiteY2" fmla="*/ 1033440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785 w 1842150"/>
                  <a:gd name="connsiteY0" fmla="*/ 1108474 h 1203618"/>
                  <a:gd name="connsiteX1" fmla="*/ 176623 w 1842150"/>
                  <a:gd name="connsiteY1" fmla="*/ 1030416 h 1203618"/>
                  <a:gd name="connsiteX2" fmla="*/ 170193 w 1842150"/>
                  <a:gd name="connsiteY2" fmla="*/ 1033440 h 1203618"/>
                  <a:gd name="connsiteX3" fmla="*/ 582967 w 1842150"/>
                  <a:gd name="connsiteY3" fmla="*/ 9349 h 1203618"/>
                  <a:gd name="connsiteX4" fmla="*/ 1006313 w 1842150"/>
                  <a:gd name="connsiteY4" fmla="*/ 1053292 h 1203618"/>
                  <a:gd name="connsiteX5" fmla="*/ 1462224 w 1842150"/>
                  <a:gd name="connsiteY5" fmla="*/ 20204 h 1203618"/>
                  <a:gd name="connsiteX6" fmla="*/ 1842150 w 1842150"/>
                  <a:gd name="connsiteY6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480498 w 1739681"/>
                  <a:gd name="connsiteY2" fmla="*/ 9349 h 1203618"/>
                  <a:gd name="connsiteX3" fmla="*/ 903844 w 1739681"/>
                  <a:gd name="connsiteY3" fmla="*/ 1053292 h 1203618"/>
                  <a:gd name="connsiteX4" fmla="*/ 1359755 w 1739681"/>
                  <a:gd name="connsiteY4" fmla="*/ 20204 h 1203618"/>
                  <a:gd name="connsiteX5" fmla="*/ 1739681 w 1739681"/>
                  <a:gd name="connsiteY5" fmla="*/ 932071 h 1203618"/>
                  <a:gd name="connsiteX0" fmla="*/ 74154 w 1739681"/>
                  <a:gd name="connsiteY0" fmla="*/ 1030416 h 1203618"/>
                  <a:gd name="connsiteX1" fmla="*/ 67724 w 1739681"/>
                  <a:gd name="connsiteY1" fmla="*/ 1033440 h 1203618"/>
                  <a:gd name="connsiteX2" fmla="*/ 377249 w 1739681"/>
                  <a:gd name="connsiteY2" fmla="*/ 1020643 h 1203618"/>
                  <a:gd name="connsiteX3" fmla="*/ 480498 w 1739681"/>
                  <a:gd name="connsiteY3" fmla="*/ 9349 h 1203618"/>
                  <a:gd name="connsiteX4" fmla="*/ 903844 w 1739681"/>
                  <a:gd name="connsiteY4" fmla="*/ 1053292 h 1203618"/>
                  <a:gd name="connsiteX5" fmla="*/ 1359755 w 1739681"/>
                  <a:gd name="connsiteY5" fmla="*/ 20204 h 1203618"/>
                  <a:gd name="connsiteX6" fmla="*/ 1739681 w 1739681"/>
                  <a:gd name="connsiteY6" fmla="*/ 932071 h 1203618"/>
                  <a:gd name="connsiteX0" fmla="*/ 0 w 1665527"/>
                  <a:gd name="connsiteY0" fmla="*/ 1030416 h 1190821"/>
                  <a:gd name="connsiteX1" fmla="*/ 303095 w 1665527"/>
                  <a:gd name="connsiteY1" fmla="*/ 1020643 h 1190821"/>
                  <a:gd name="connsiteX2" fmla="*/ 406344 w 1665527"/>
                  <a:gd name="connsiteY2" fmla="*/ 9349 h 1190821"/>
                  <a:gd name="connsiteX3" fmla="*/ 829690 w 1665527"/>
                  <a:gd name="connsiteY3" fmla="*/ 1053292 h 1190821"/>
                  <a:gd name="connsiteX4" fmla="*/ 1285601 w 1665527"/>
                  <a:gd name="connsiteY4" fmla="*/ 20204 h 1190821"/>
                  <a:gd name="connsiteX5" fmla="*/ 1665527 w 1665527"/>
                  <a:gd name="connsiteY5" fmla="*/ 932071 h 1190821"/>
                  <a:gd name="connsiteX0" fmla="*/ 0 w 1665527"/>
                  <a:gd name="connsiteY0" fmla="*/ 1030416 h 1055101"/>
                  <a:gd name="connsiteX1" fmla="*/ 406344 w 1665527"/>
                  <a:gd name="connsiteY1" fmla="*/ 9349 h 1055101"/>
                  <a:gd name="connsiteX2" fmla="*/ 829690 w 1665527"/>
                  <a:gd name="connsiteY2" fmla="*/ 1053292 h 1055101"/>
                  <a:gd name="connsiteX3" fmla="*/ 1285601 w 1665527"/>
                  <a:gd name="connsiteY3" fmla="*/ 20204 h 1055101"/>
                  <a:gd name="connsiteX4" fmla="*/ 1665527 w 1665527"/>
                  <a:gd name="connsiteY4" fmla="*/ 932071 h 105510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24880 h 1058611"/>
                  <a:gd name="connsiteX1" fmla="*/ 406344 w 1665527"/>
                  <a:gd name="connsiteY1" fmla="*/ 3813 h 1058611"/>
                  <a:gd name="connsiteX2" fmla="*/ 829690 w 1665527"/>
                  <a:gd name="connsiteY2" fmla="*/ 1047756 h 1058611"/>
                  <a:gd name="connsiteX3" fmla="*/ 1285601 w 1665527"/>
                  <a:gd name="connsiteY3" fmla="*/ 14668 h 1058611"/>
                  <a:gd name="connsiteX4" fmla="*/ 1665527 w 1665527"/>
                  <a:gd name="connsiteY4" fmla="*/ 1058611 h 1058611"/>
                  <a:gd name="connsiteX0" fmla="*/ 0 w 1665527"/>
                  <a:gd name="connsiteY0" fmla="*/ 1033394 h 1067125"/>
                  <a:gd name="connsiteX1" fmla="*/ 406344 w 1665527"/>
                  <a:gd name="connsiteY1" fmla="*/ 12327 h 1067125"/>
                  <a:gd name="connsiteX2" fmla="*/ 829690 w 1665527"/>
                  <a:gd name="connsiteY2" fmla="*/ 1056270 h 1067125"/>
                  <a:gd name="connsiteX3" fmla="*/ 1286407 w 1665527"/>
                  <a:gd name="connsiteY3" fmla="*/ 1809 h 1067125"/>
                  <a:gd name="connsiteX4" fmla="*/ 1665527 w 1665527"/>
                  <a:gd name="connsiteY4" fmla="*/ 1067125 h 1067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5527" h="1067125">
                    <a:moveTo>
                      <a:pt x="0" y="1033394"/>
                    </a:moveTo>
                    <a:cubicBezTo>
                      <a:pt x="108211" y="865595"/>
                      <a:pt x="268062" y="8514"/>
                      <a:pt x="406344" y="12327"/>
                    </a:cubicBezTo>
                    <a:cubicBezTo>
                      <a:pt x="544626" y="16140"/>
                      <a:pt x="683013" y="1058023"/>
                      <a:pt x="829690" y="1056270"/>
                    </a:cubicBezTo>
                    <a:cubicBezTo>
                      <a:pt x="976367" y="1054517"/>
                      <a:pt x="1147101" y="0"/>
                      <a:pt x="1286407" y="1809"/>
                    </a:cubicBezTo>
                    <a:cubicBezTo>
                      <a:pt x="1425713" y="3618"/>
                      <a:pt x="1562404" y="945905"/>
                      <a:pt x="1665527" y="1067125"/>
                    </a:cubicBezTo>
                  </a:path>
                </a:pathLst>
              </a:custGeom>
              <a:noFill/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83" name="Group 62"/>
          <p:cNvGrpSpPr>
            <a:grpSpLocks/>
          </p:cNvGrpSpPr>
          <p:nvPr/>
        </p:nvGrpSpPr>
        <p:grpSpPr bwMode="auto">
          <a:xfrm>
            <a:off x="4311388" y="4366736"/>
            <a:ext cx="4375412" cy="1752600"/>
            <a:chOff x="1143000" y="2362201"/>
            <a:chExt cx="6639698" cy="2659519"/>
          </a:xfrm>
        </p:grpSpPr>
        <p:sp>
          <p:nvSpPr>
            <p:cNvPr id="84" name="Freeform 83"/>
            <p:cNvSpPr/>
            <p:nvPr/>
          </p:nvSpPr>
          <p:spPr>
            <a:xfrm>
              <a:off x="1663352" y="2909041"/>
              <a:ext cx="4581984" cy="1370711"/>
            </a:xfrm>
            <a:custGeom>
              <a:avLst/>
              <a:gdLst>
                <a:gd name="connsiteX0" fmla="*/ 0 w 4800600"/>
                <a:gd name="connsiteY0" fmla="*/ 1746955 h 1761066"/>
                <a:gd name="connsiteX1" fmla="*/ 7027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2477"/>
                <a:gd name="connsiteX1" fmla="*/ 778934 w 4800600"/>
                <a:gd name="connsiteY1" fmla="*/ 104422 h 1762477"/>
                <a:gd name="connsiteX2" fmla="*/ 1608667 w 4800600"/>
                <a:gd name="connsiteY2" fmla="*/ 1738488 h 1762477"/>
                <a:gd name="connsiteX3" fmla="*/ 2404940 w 4800600"/>
                <a:gd name="connsiteY3" fmla="*/ 95954 h 1762477"/>
                <a:gd name="connsiteX4" fmla="*/ 3200400 w 4800600"/>
                <a:gd name="connsiteY4" fmla="*/ 1746955 h 1762477"/>
                <a:gd name="connsiteX5" fmla="*/ 4030134 w 4800600"/>
                <a:gd name="connsiteY5" fmla="*/ 2822 h 1762477"/>
                <a:gd name="connsiteX6" fmla="*/ 4800600 w 4800600"/>
                <a:gd name="connsiteY6" fmla="*/ 1730022 h 17624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48926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387192 w 4800600"/>
                <a:gd name="connsiteY3" fmla="*/ 9401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0600" h="1671851">
                  <a:moveTo>
                    <a:pt x="0" y="1670755"/>
                  </a:moveTo>
                  <a:cubicBezTo>
                    <a:pt x="410902" y="1340416"/>
                    <a:pt x="528570" y="8928"/>
                    <a:pt x="796681" y="7517"/>
                  </a:cubicBezTo>
                  <a:cubicBezTo>
                    <a:pt x="1064792" y="6106"/>
                    <a:pt x="1339145" y="1661974"/>
                    <a:pt x="1608667" y="1662288"/>
                  </a:cubicBezTo>
                  <a:cubicBezTo>
                    <a:pt x="1878189" y="1662602"/>
                    <a:pt x="2148524" y="7989"/>
                    <a:pt x="2413813" y="9400"/>
                  </a:cubicBezTo>
                  <a:cubicBezTo>
                    <a:pt x="2679102" y="10811"/>
                    <a:pt x="2931013" y="1671851"/>
                    <a:pt x="3200400" y="1670755"/>
                  </a:cubicBezTo>
                  <a:cubicBezTo>
                    <a:pt x="3469787" y="1669659"/>
                    <a:pt x="3763434" y="5644"/>
                    <a:pt x="4030134" y="2822"/>
                  </a:cubicBezTo>
                  <a:cubicBezTo>
                    <a:pt x="4296834" y="0"/>
                    <a:pt x="4501610" y="1417669"/>
                    <a:pt x="4800600" y="1653822"/>
                  </a:cubicBezTo>
                </a:path>
              </a:pathLst>
            </a:custGeom>
            <a:solidFill>
              <a:srgbClr val="FFFFFF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>
              <a:off x="1627217" y="4568831"/>
              <a:ext cx="4801206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 bwMode="auto">
            <a:xfrm>
              <a:off x="1143000" y="2909751"/>
              <a:ext cx="473663" cy="1205049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rot="5400000" flipH="1" flipV="1">
              <a:off x="521492" y="3465516"/>
              <a:ext cx="220903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8" name="TextBox 22"/>
            <p:cNvSpPr txBox="1">
              <a:spLocks noChangeArrowheads="1"/>
            </p:cNvSpPr>
            <p:nvPr/>
          </p:nvSpPr>
          <p:spPr bwMode="auto">
            <a:xfrm>
              <a:off x="6360153" y="4038601"/>
              <a:ext cx="911746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/>
                <a:t>Demand</a:t>
              </a:r>
            </a:p>
          </p:txBody>
        </p:sp>
        <p:sp>
          <p:nvSpPr>
            <p:cNvPr id="89" name="TextBox 22"/>
            <p:cNvSpPr txBox="1">
              <a:spLocks noChangeArrowheads="1"/>
            </p:cNvSpPr>
            <p:nvPr/>
          </p:nvSpPr>
          <p:spPr bwMode="auto">
            <a:xfrm>
              <a:off x="6364029" y="3258235"/>
              <a:ext cx="1418669" cy="490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accent1">
                      <a:lumMod val="75000"/>
                    </a:schemeClr>
                  </a:solidFill>
                </a:rPr>
                <a:t>Capacity</a:t>
              </a:r>
            </a:p>
          </p:txBody>
        </p:sp>
        <p:pic>
          <p:nvPicPr>
            <p:cNvPr id="90" name="Picture 52" descr="temp-1.png"/>
            <p:cNvPicPr>
              <a:picLocks noChangeAspect="1"/>
            </p:cNvPicPr>
            <p:nvPr/>
          </p:nvPicPr>
          <p:blipFill>
            <a:blip r:embed="rId2"/>
            <a:srcRect b="61111"/>
            <a:stretch>
              <a:fillRect/>
            </a:stretch>
          </p:blipFill>
          <p:spPr bwMode="auto">
            <a:xfrm>
              <a:off x="1647824" y="2895601"/>
              <a:ext cx="4600576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53" descr="temp-4.png"/>
            <p:cNvPicPr>
              <a:picLocks noChangeAspect="1"/>
            </p:cNvPicPr>
            <p:nvPr/>
          </p:nvPicPr>
          <p:blipFill>
            <a:blip r:embed="rId3"/>
            <a:srcRect t="38773"/>
            <a:stretch>
              <a:fillRect/>
            </a:stretch>
          </p:blipFill>
          <p:spPr bwMode="auto">
            <a:xfrm>
              <a:off x="1635124" y="3440112"/>
              <a:ext cx="4600576" cy="83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2" name="Straight Arrow Connector 91"/>
            <p:cNvCxnSpPr/>
            <p:nvPr/>
          </p:nvCxnSpPr>
          <p:spPr bwMode="auto">
            <a:xfrm>
              <a:off x="1627217" y="3426972"/>
              <a:ext cx="4601256" cy="241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93" name="TextBox 22"/>
            <p:cNvSpPr txBox="1">
              <a:spLocks noChangeArrowheads="1"/>
            </p:cNvSpPr>
            <p:nvPr/>
          </p:nvSpPr>
          <p:spPr bwMode="auto">
            <a:xfrm>
              <a:off x="6381488" y="4531327"/>
              <a:ext cx="360507" cy="490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t</a:t>
              </a:r>
              <a:endParaRPr lang="en-US" sz="1500" dirty="0"/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 rot="5400000" flipH="1" flipV="1">
              <a:off x="3138887" y="4610987"/>
              <a:ext cx="91541" cy="722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 bwMode="auto">
            <a:xfrm rot="5400000" flipH="1" flipV="1">
              <a:off x="4657782" y="4609784"/>
              <a:ext cx="81905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 bwMode="auto">
            <a:xfrm rot="5400000" flipH="1" flipV="1">
              <a:off x="6185110" y="4609784"/>
              <a:ext cx="7467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97" name="TextBox 22"/>
            <p:cNvSpPr txBox="1">
              <a:spLocks noChangeArrowheads="1"/>
            </p:cNvSpPr>
            <p:nvPr/>
          </p:nvSpPr>
          <p:spPr bwMode="auto">
            <a:xfrm>
              <a:off x="2978150" y="4610100"/>
              <a:ext cx="367848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500"/>
                <a:t>1</a:t>
              </a:r>
            </a:p>
          </p:txBody>
        </p:sp>
        <p:sp>
          <p:nvSpPr>
            <p:cNvPr id="98" name="TextBox 60"/>
            <p:cNvSpPr txBox="1">
              <a:spLocks noChangeArrowheads="1"/>
            </p:cNvSpPr>
            <p:nvPr/>
          </p:nvSpPr>
          <p:spPr bwMode="auto">
            <a:xfrm>
              <a:off x="4552017" y="4572000"/>
              <a:ext cx="33113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500"/>
                <a:t>2</a:t>
              </a:r>
            </a:p>
          </p:txBody>
        </p:sp>
        <p:sp>
          <p:nvSpPr>
            <p:cNvPr id="99" name="TextBox 22"/>
            <p:cNvSpPr txBox="1">
              <a:spLocks noChangeArrowheads="1"/>
            </p:cNvSpPr>
            <p:nvPr/>
          </p:nvSpPr>
          <p:spPr bwMode="auto">
            <a:xfrm>
              <a:off x="6026150" y="4572000"/>
              <a:ext cx="38100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500"/>
                <a:t>3</a:t>
              </a:r>
            </a:p>
          </p:txBody>
        </p:sp>
      </p:grpSp>
      <p:sp>
        <p:nvSpPr>
          <p:cNvPr id="102" name="TextBox 4"/>
          <p:cNvSpPr txBox="1">
            <a:spLocks noChangeArrowheads="1"/>
          </p:cNvSpPr>
          <p:nvPr/>
        </p:nvSpPr>
        <p:spPr bwMode="auto">
          <a:xfrm>
            <a:off x="5019413" y="6031468"/>
            <a:ext cx="2313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Under-provisioning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3" name="TextBox 4"/>
          <p:cNvSpPr txBox="1">
            <a:spLocks noChangeArrowheads="1"/>
          </p:cNvSpPr>
          <p:nvPr/>
        </p:nvSpPr>
        <p:spPr bwMode="auto">
          <a:xfrm>
            <a:off x="1066800" y="5867400"/>
            <a:ext cx="2492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On demand, scalable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" name="Slide Number Placeholder 10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Utility Computing – Benefit to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money</a:t>
            </a:r>
          </a:p>
          <a:p>
            <a:pPr lvl="1"/>
            <a:r>
              <a:rPr lang="en-US" dirty="0" smtClean="0"/>
              <a:t>Economies of scale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Time diversity: different peeks for different services</a:t>
            </a:r>
          </a:p>
          <a:p>
            <a:pPr lvl="1"/>
            <a:r>
              <a:rPr lang="en-US" dirty="0" smtClean="0"/>
              <a:t>Geographical diversity: choice of best location</a:t>
            </a:r>
          </a:p>
          <a:p>
            <a:pPr lvl="2"/>
            <a:r>
              <a:rPr lang="en-US" dirty="0" smtClean="0"/>
              <a:t>Electric price in Idaho = 1/5 in Hawaii</a:t>
            </a:r>
          </a:p>
          <a:p>
            <a:pPr lvl="1"/>
            <a:r>
              <a:rPr lang="en-US" dirty="0" smtClean="0"/>
              <a:t>Existing infrastructure &amp; expertise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Google, Amazon: utilize off-peak capacity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9355" y="2438400"/>
          <a:ext cx="7411245" cy="1341120"/>
        </p:xfrm>
        <a:graphic>
          <a:graphicData uri="http://schemas.openxmlformats.org/drawingml/2006/table">
            <a:tbl>
              <a:tblPr/>
              <a:tblGrid>
                <a:gridCol w="1686758"/>
                <a:gridCol w="2421255"/>
                <a:gridCol w="2389572"/>
                <a:gridCol w="91366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Resource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Cost for medium scale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Cost for large scale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Ratio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3CF5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$95 / Mbps /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$13 / Mbps /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~7x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$2.20 / GB /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$0.40 / GB /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~6x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≈140 servers/admin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&gt;1000 servers/admin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~7x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Computing – Amazon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Elastic Compute Cloud</a:t>
            </a:r>
          </a:p>
          <a:p>
            <a:r>
              <a:rPr lang="en-US" dirty="0" smtClean="0"/>
              <a:t>Rent virtual machine instances to run your software. Monitor and increase / decrease the number of VMs as demand changes</a:t>
            </a:r>
          </a:p>
          <a:p>
            <a:r>
              <a:rPr lang="en-US" dirty="0" smtClean="0"/>
              <a:t>How to use:</a:t>
            </a:r>
          </a:p>
          <a:p>
            <a:pPr lvl="1"/>
            <a:r>
              <a:rPr lang="en-US" dirty="0" smtClean="0"/>
              <a:t>Create an Amazon Machine Image (AMI): applications, libraries, data and associated settings </a:t>
            </a:r>
          </a:p>
          <a:p>
            <a:pPr lvl="1"/>
            <a:r>
              <a:rPr lang="en-US" dirty="0" smtClean="0"/>
              <a:t>Upload AMI to Amazon S3 (simple storage service)</a:t>
            </a:r>
          </a:p>
          <a:p>
            <a:pPr lvl="1"/>
            <a:r>
              <a:rPr lang="en-US" dirty="0" smtClean="0"/>
              <a:t>Use Amazon EC2 web service to configure security and network access </a:t>
            </a:r>
          </a:p>
          <a:p>
            <a:pPr lvl="1"/>
            <a:r>
              <a:rPr lang="en-US" dirty="0" smtClean="0"/>
              <a:t>Choose OS, start AMI instances</a:t>
            </a:r>
          </a:p>
          <a:p>
            <a:pPr lvl="1"/>
            <a:r>
              <a:rPr lang="en-US" dirty="0" smtClean="0"/>
              <a:t>Monitor &amp; control via web interface or APIs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25C53-CDEC-408D-AF1B-182154FD4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UIUC class</Template>
  <TotalTime>767</TotalTime>
  <Words>1515</Words>
  <Application>Microsoft Office PowerPoint</Application>
  <PresentationFormat>On-screen Show (4:3)</PresentationFormat>
  <Paragraphs>389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Cloud Computing Infrastructure Take a seat &amp; prepare to fly</vt:lpstr>
      <vt:lpstr>Goals</vt:lpstr>
      <vt:lpstr>What is cloud computing?</vt:lpstr>
      <vt:lpstr>Software as a service (SaaS)</vt:lpstr>
      <vt:lpstr>Utility Computing (UC)</vt:lpstr>
      <vt:lpstr>Utility Computing - Benefit to users</vt:lpstr>
      <vt:lpstr>Utility Computing – Mitigate risks</vt:lpstr>
      <vt:lpstr>Utility Computing – Benefit to providers</vt:lpstr>
      <vt:lpstr>Utility Computing – Amazon EC2</vt:lpstr>
      <vt:lpstr>Amazon EC2</vt:lpstr>
      <vt:lpstr>Utility Computing - Google AppEngine</vt:lpstr>
      <vt:lpstr>Google AppEngine – Hello world</vt:lpstr>
      <vt:lpstr>Google AppEngine </vt:lpstr>
      <vt:lpstr>Google AppEngine</vt:lpstr>
      <vt:lpstr>Spectrum of Abstractions</vt:lpstr>
      <vt:lpstr>Detailed comparison </vt:lpstr>
      <vt:lpstr>What is a cloud?</vt:lpstr>
      <vt:lpstr> </vt:lpstr>
      <vt:lpstr>Cloud computing</vt:lpstr>
      <vt:lpstr>What is new in Cloud Computing</vt:lpstr>
      <vt:lpstr>Cloud Killer Apps</vt:lpstr>
      <vt:lpstr>Should I move into a cloud</vt:lpstr>
      <vt:lpstr>Adoption Challenges</vt:lpstr>
      <vt:lpstr>Adoption Challenges</vt:lpstr>
      <vt:lpstr>Growth Challenges</vt:lpstr>
      <vt:lpstr>Growth Challenges</vt:lpstr>
      <vt:lpstr>Policy and business challenge</vt:lpstr>
      <vt:lpstr>The future?</vt:lpstr>
      <vt:lpstr>Discussion</vt:lpstr>
      <vt:lpstr>references</vt:lpstr>
      <vt:lpstr>Are you ready for a ride?</vt:lpstr>
      <vt:lpstr>Backup Slides</vt:lpstr>
      <vt:lpstr>Rightscale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Infrastructure Prepare to fly!</dc:title>
  <dc:creator>anguyen7</dc:creator>
  <cp:lastModifiedBy>anguyen7</cp:lastModifiedBy>
  <cp:revision>323</cp:revision>
  <dcterms:created xsi:type="dcterms:W3CDTF">2009-02-25T17:30:34Z</dcterms:created>
  <dcterms:modified xsi:type="dcterms:W3CDTF">2009-02-28T03:44:24Z</dcterms:modified>
</cp:coreProperties>
</file>