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60" r:id="rId2"/>
    <p:sldId id="272" r:id="rId3"/>
    <p:sldId id="273" r:id="rId4"/>
    <p:sldId id="294" r:id="rId5"/>
    <p:sldId id="293" r:id="rId6"/>
    <p:sldId id="292" r:id="rId7"/>
    <p:sldId id="295" r:id="rId8"/>
    <p:sldId id="296" r:id="rId9"/>
    <p:sldId id="264" r:id="rId10"/>
    <p:sldId id="297" r:id="rId11"/>
    <p:sldId id="298" r:id="rId12"/>
    <p:sldId id="299" r:id="rId13"/>
    <p:sldId id="265" r:id="rId14"/>
    <p:sldId id="300" r:id="rId15"/>
    <p:sldId id="302" r:id="rId16"/>
    <p:sldId id="311" r:id="rId17"/>
    <p:sldId id="303" r:id="rId18"/>
    <p:sldId id="304" r:id="rId19"/>
    <p:sldId id="268" r:id="rId20"/>
    <p:sldId id="305" r:id="rId21"/>
    <p:sldId id="307" r:id="rId22"/>
    <p:sldId id="312" r:id="rId23"/>
    <p:sldId id="309" r:id="rId24"/>
    <p:sldId id="310" r:id="rId25"/>
    <p:sldId id="277" r:id="rId26"/>
    <p:sldId id="261" r:id="rId27"/>
    <p:sldId id="262" r:id="rId28"/>
    <p:sldId id="263" r:id="rId29"/>
    <p:sldId id="269" r:id="rId30"/>
    <p:sldId id="267" r:id="rId31"/>
    <p:sldId id="270" r:id="rId32"/>
    <p:sldId id="286"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2" autoAdjust="0"/>
    <p:restoredTop sz="94674"/>
  </p:normalViewPr>
  <p:slideViewPr>
    <p:cSldViewPr snapToGrid="0" snapToObjects="1">
      <p:cViewPr varScale="1">
        <p:scale>
          <a:sx n="88" d="100"/>
          <a:sy n="88" d="100"/>
        </p:scale>
        <p:origin x="204" y="96"/>
      </p:cViewPr>
      <p:guideLst>
        <p:guide orient="horz" pos="2160"/>
        <p:guide pos="3840"/>
      </p:guideLst>
    </p:cSldViewPr>
  </p:slideViewPr>
  <p:notesTextViewPr>
    <p:cViewPr>
      <p:scale>
        <a:sx n="1" d="1"/>
        <a:sy n="1" d="1"/>
      </p:scale>
      <p:origin x="0" y="0"/>
    </p:cViewPr>
  </p:notesTextViewPr>
  <p:sorterViewPr>
    <p:cViewPr>
      <p:scale>
        <a:sx n="76" d="100"/>
        <a:sy n="76" d="100"/>
      </p:scale>
      <p:origin x="0" y="-29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E3CF3-A833-45AB-B9D6-CC4E59901110}" type="datetimeFigureOut">
              <a:rPr lang="en-US" smtClean="0"/>
              <a:t>9/5/2018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39C5E-B9B8-4B1D-B4FA-6FE5CC861144}" type="slidenum">
              <a:rPr lang="en-US" smtClean="0"/>
              <a:t>‹#›</a:t>
            </a:fld>
            <a:endParaRPr lang="en-US"/>
          </a:p>
        </p:txBody>
      </p:sp>
    </p:spTree>
    <p:extLst>
      <p:ext uri="{BB962C8B-B14F-4D97-AF65-F5344CB8AC3E}">
        <p14:creationId xmlns:p14="http://schemas.microsoft.com/office/powerpoint/2010/main" val="103336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erywell.com/what-are-monocular-cues-2795829"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giphy.com/gifs/3d-splitdepth-GGkqULbznGpLW"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usinessdictionary.com/definition/percep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Guatemala_bus_front.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erywell.com/what-are-monocular-cues-2795829"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tes.com/lessons/y2jlOT0AUujRVQ/gestalt-principles" TargetMode="External"/><Relationship Id="rId4" Type="http://schemas.openxmlformats.org/officeDocument/2006/relationships/hyperlink" Target="https://usm.maine.edu/planet/moon-really-larger-when-it-horizon-i-heard-moons-distance-isnt-always-same-it-closer-when-i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f0dde8cb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f0dde8cb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Trackers → Configuration updates for tracking → Virtual World Generator controls the geometry and physics inside the virtual world → Rendering → Display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f4fd4bae0_5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f4fd4bae0_5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https://www.verywell.com/what-are-monocular-cues-2795829</a:t>
            </a:r>
            <a:br>
              <a:rPr lang="en"/>
            </a:br>
            <a:r>
              <a:rPr lang="en"/>
              <a:t>Aerial - Objects that are farther away seem to be blurred or slightly hazy due to the atmosphere.</a:t>
            </a:r>
            <a:br>
              <a:rPr lang="en"/>
            </a:br>
            <a:r>
              <a:rPr lang="en"/>
              <a:t>Parallel lines appear to meet as they travel into the distance</a:t>
            </a:r>
            <a:br>
              <a:rPr lang="en"/>
            </a:br>
            <a:r>
              <a:rPr lang="en"/>
              <a:t>Objects that are darkened and obscured MAY appear further away</a:t>
            </a:r>
            <a:endParaRPr/>
          </a:p>
          <a:p>
            <a:pPr marL="0" lvl="0" indent="0">
              <a:spcBef>
                <a:spcPts val="0"/>
              </a:spcBef>
              <a:spcAft>
                <a:spcPts val="0"/>
              </a:spcAft>
              <a:buNone/>
            </a:pPr>
            <a:endParaRPr/>
          </a:p>
          <a:p>
            <a:pPr marL="0" lvl="0" indent="0">
              <a:spcBef>
                <a:spcPts val="0"/>
              </a:spcBef>
              <a:spcAft>
                <a:spcPts val="0"/>
              </a:spcAft>
              <a:buNone/>
            </a:pPr>
            <a:r>
              <a:rPr lang="en"/>
              <a:t>Image overlap demo (example of “split depth”): </a:t>
            </a:r>
            <a:r>
              <a:rPr lang="en" u="sng">
                <a:solidFill>
                  <a:schemeClr val="hlink"/>
                </a:solidFill>
                <a:hlinkClick r:id="rId4"/>
              </a:rPr>
              <a:t>https://giphy.com/gifs/3d-splitdepth-GGkqULbznGpLW</a:t>
            </a:r>
            <a:endParaRPr/>
          </a:p>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f27f56d3a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f27f56d3a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average number of neurons in the adult human primary visual cortex in each hemisphere has been estimated at around 140 million. V1 has a very well-defined map of the spatial information in vision including blind spot. Cells are tuned to simple properties such as orientation, spatial frequency, and colour. The responses of many V2 neurons are also modulated by more complex properties. V4 is tuned for object features of intermediate complexity and modulated by attention. IT =  inferotemporal cortex (Faces). The lateral geniculate nucleus (LGN; also called the lateral geniculate body or lateral geniculate complex) is a relay center in the thalamus for the visual pathway. It receives a major sensory input from the retina. The LGN is the main central connection for the optic nerve to the occipital lobe, particularly the primary visual cortex. In humans, each LGN has six layers of neurons (grey matter) alternating with optic fibers (white matter). [Source: Wikipedia]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f27f56d3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f27f56d3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solidFill>
                  <a:schemeClr val="dk1"/>
                </a:solidFill>
              </a:rPr>
              <a:t>The audio in the video for vection you don’t need to hear (mute it). The point is the background image is moving, and either you see the jitter as it moves in, or you get the sensation that the station is moving towards you.</a:t>
            </a:r>
            <a:r>
              <a:rPr lang="en" b="1">
                <a:solidFill>
                  <a:schemeClr val="dk1"/>
                </a:solidFill>
              </a:rPr>
              <a:t> Vection</a:t>
            </a:r>
            <a:r>
              <a:rPr lang="en">
                <a:solidFill>
                  <a:schemeClr val="dk1"/>
                </a:solidFill>
              </a:rPr>
              <a:t> is the illusion that you are moving when you aren’t actually moving (also commonly called the illusion of self-motion). A good example is when you are standing stationary on a platform and a train goes by, you feel like you are moving past the train instead of the reality that the train is moving and you are holding still.</a:t>
            </a:r>
            <a:endParaRPr>
              <a:solidFill>
                <a:schemeClr val="dk1"/>
              </a:solidFill>
            </a:endParaRPr>
          </a:p>
          <a:p>
            <a:pPr marL="0" lvl="0" indent="0" rtl="0">
              <a:lnSpc>
                <a:spcPct val="115000"/>
              </a:lnSpc>
              <a:spcBef>
                <a:spcPts val="1600"/>
              </a:spcBef>
              <a:spcAft>
                <a:spcPts val="0"/>
              </a:spcAft>
              <a:buNone/>
            </a:pPr>
            <a:r>
              <a:rPr lang="en">
                <a:solidFill>
                  <a:schemeClr val="dk1"/>
                </a:solidFill>
              </a:rPr>
              <a:t>The </a:t>
            </a:r>
            <a:r>
              <a:rPr lang="en" b="1">
                <a:solidFill>
                  <a:schemeClr val="dk1"/>
                </a:solidFill>
              </a:rPr>
              <a:t>vestibulo</a:t>
            </a:r>
            <a:r>
              <a:rPr lang="en">
                <a:solidFill>
                  <a:schemeClr val="dk1"/>
                </a:solidFill>
              </a:rPr>
              <a:t>-</a:t>
            </a:r>
            <a:r>
              <a:rPr lang="en" b="1">
                <a:solidFill>
                  <a:schemeClr val="dk1"/>
                </a:solidFill>
              </a:rPr>
              <a:t>ocular reflex</a:t>
            </a:r>
            <a:r>
              <a:rPr lang="en">
                <a:solidFill>
                  <a:schemeClr val="dk1"/>
                </a:solidFill>
              </a:rPr>
              <a:t>. A rotation of the head is detected, which triggers an inhibitory signal to the extraocular muscles on one side and an excitatory signal to the muscles on the other side. The result is a compensatory movement of the eyes.</a:t>
            </a:r>
            <a:endParaRPr>
              <a:solidFill>
                <a:schemeClr val="dk1"/>
              </a:solidFill>
            </a:endParaRPr>
          </a:p>
          <a:p>
            <a:pPr marL="0" lvl="0" indent="0">
              <a:spcBef>
                <a:spcPts val="1600"/>
              </a:spcBef>
              <a:spcAft>
                <a:spcPts val="0"/>
              </a:spcAft>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f27f56d3a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f27f56d3a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Video 4- a video of an old experiment where a woman wore glasses that inverted her world, and how she adapted. Video 5- a video that tracked where Cristiano Ronaldo, a famous footballer, looked. Video 6- A 3D reconstruction of a staircase based on pupil tracking. Video 7- An experiment where participants were in VR, and had their eyes tracked.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f27f56d3a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f27f56d3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Video 8- an illustration of the McGurk Effect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f1d2531e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f1d2531e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Problem with the lab computers - MP will be released later this week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f0dde8cb4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f0dde8cb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Types of self-motion</a:t>
            </a:r>
            <a:endParaRPr sz="1800"/>
          </a:p>
          <a:p>
            <a:pPr marL="457200" lvl="0" indent="-342900" rtl="0">
              <a:spcBef>
                <a:spcPts val="0"/>
              </a:spcBef>
              <a:spcAft>
                <a:spcPts val="0"/>
              </a:spcAft>
              <a:buSzPts val="1800"/>
              <a:buChar char="-"/>
            </a:pPr>
            <a:r>
              <a:rPr lang="en" sz="1800"/>
              <a:t>The user moves their physical self</a:t>
            </a:r>
            <a:endParaRPr sz="1800"/>
          </a:p>
          <a:p>
            <a:pPr marL="457200" lvl="0" indent="-342900">
              <a:spcBef>
                <a:spcPts val="0"/>
              </a:spcBef>
              <a:spcAft>
                <a:spcPts val="0"/>
              </a:spcAft>
              <a:buSzPts val="1800"/>
              <a:buChar char="-"/>
            </a:pPr>
            <a:r>
              <a:rPr lang="en" sz="1800"/>
              <a:t>The user moves their virtual self only</a:t>
            </a:r>
            <a:endParaRPr sz="1800"/>
          </a:p>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f0dde8cb4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f0dde8cb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Types of self-motion</a:t>
            </a:r>
            <a:endParaRPr sz="1800"/>
          </a:p>
          <a:p>
            <a:pPr marL="457200" lvl="0" indent="-342900" rtl="0">
              <a:spcBef>
                <a:spcPts val="0"/>
              </a:spcBef>
              <a:spcAft>
                <a:spcPts val="0"/>
              </a:spcAft>
              <a:buSzPts val="1800"/>
              <a:buChar char="-"/>
            </a:pPr>
            <a:r>
              <a:rPr lang="en" sz="1800"/>
              <a:t>The user moves their physical self</a:t>
            </a:r>
            <a:endParaRPr sz="1800"/>
          </a:p>
          <a:p>
            <a:pPr marL="457200" lvl="0" indent="-342900">
              <a:spcBef>
                <a:spcPts val="0"/>
              </a:spcBef>
              <a:spcAft>
                <a:spcPts val="0"/>
              </a:spcAft>
              <a:buSzPts val="1800"/>
              <a:buChar char="-"/>
            </a:pPr>
            <a:r>
              <a:rPr lang="en" sz="1800"/>
              <a:t>The user moves their virtual self only</a:t>
            </a:r>
            <a:endParaRPr sz="1800"/>
          </a:p>
          <a:p>
            <a:pPr marL="0" lvl="0" indent="0" rtl="0">
              <a:spcBef>
                <a:spcPts val="0"/>
              </a:spcBef>
              <a:spcAft>
                <a:spcPts val="0"/>
              </a:spcAft>
              <a:buNone/>
            </a:pPr>
            <a:endParaRPr/>
          </a:p>
        </p:txBody>
      </p:sp>
    </p:spTree>
    <p:extLst>
      <p:ext uri="{BB962C8B-B14F-4D97-AF65-F5344CB8AC3E}">
        <p14:creationId xmlns:p14="http://schemas.microsoft.com/office/powerpoint/2010/main" val="65614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f27f56d3a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f27f56d3a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a:solidFill>
                  <a:srgbClr val="3B3E41"/>
                </a:solidFill>
                <a:highlight>
                  <a:srgbClr val="FFFFFF"/>
                </a:highlight>
              </a:rPr>
              <a:t>Perception to become aware of (to perceive) through processing of sensory information</a:t>
            </a:r>
            <a:br>
              <a:rPr lang="en" sz="1200">
                <a:solidFill>
                  <a:srgbClr val="3B3E41"/>
                </a:solidFill>
                <a:highlight>
                  <a:srgbClr val="FFFFFF"/>
                </a:highlight>
              </a:rPr>
            </a:br>
            <a:r>
              <a:rPr lang="en" sz="1200">
                <a:solidFill>
                  <a:srgbClr val="3B3E41"/>
                </a:solidFill>
                <a:highlight>
                  <a:srgbClr val="FFFFFF"/>
                </a:highlight>
              </a:rPr>
              <a:t>Alt: (derived from </a:t>
            </a:r>
            <a:r>
              <a:rPr lang="en" sz="1200" u="sng">
                <a:solidFill>
                  <a:schemeClr val="hlink"/>
                </a:solidFill>
                <a:highlight>
                  <a:srgbClr val="FFFFFF"/>
                </a:highlight>
                <a:hlinkClick r:id="rId3"/>
              </a:rPr>
              <a:t>http://www.businessdictionary.com/definition/perception.html</a:t>
            </a:r>
            <a:r>
              <a:rPr lang="en" sz="1200">
                <a:solidFill>
                  <a:srgbClr val="3B3E41"/>
                </a:solidFill>
                <a:highlight>
                  <a:srgbClr val="FFFFFF"/>
                </a:highlight>
              </a:rPr>
              <a:t>):Perception is process translating sensory impressions into a coherent and unified view of the world around them.</a:t>
            </a:r>
            <a:endParaRPr sz="1200">
              <a:solidFill>
                <a:srgbClr val="3B3E41"/>
              </a:solidFill>
              <a:highlight>
                <a:srgbClr val="FFFFFF"/>
              </a:highlight>
            </a:endParaRPr>
          </a:p>
          <a:p>
            <a:pPr marL="0" lvl="0" indent="0">
              <a:spcBef>
                <a:spcPts val="0"/>
              </a:spcBef>
              <a:spcAft>
                <a:spcPts val="0"/>
              </a:spcAft>
              <a:buNone/>
            </a:pPr>
            <a:endParaRPr sz="1200">
              <a:solidFill>
                <a:srgbClr val="3B3E41"/>
              </a:solidFill>
              <a:highlight>
                <a:srgbClr val="FFFFFF"/>
              </a:highlight>
            </a:endParaRPr>
          </a:p>
          <a:p>
            <a:pPr marL="0" lvl="0" indent="0">
              <a:spcBef>
                <a:spcPts val="0"/>
              </a:spcBef>
              <a:spcAft>
                <a:spcPts val="0"/>
              </a:spcAft>
              <a:buNone/>
            </a:pPr>
            <a:r>
              <a:rPr lang="en" i="1"/>
              <a:t>Attention</a:t>
            </a:r>
            <a:r>
              <a:rPr lang="en"/>
              <a:t> is a limited resource, so </a:t>
            </a:r>
            <a:r>
              <a:rPr lang="en" i="1"/>
              <a:t>selective attention</a:t>
            </a:r>
            <a:r>
              <a:rPr lang="en"/>
              <a:t> allows us to tune out unimportant details and focus on what really matters.</a:t>
            </a:r>
            <a:endParaRPr/>
          </a:p>
          <a:p>
            <a:pPr marL="0" lvl="0" indent="0">
              <a:spcBef>
                <a:spcPts val="0"/>
              </a:spcBef>
              <a:spcAft>
                <a:spcPts val="0"/>
              </a:spcAft>
              <a:buNone/>
            </a:pPr>
            <a:r>
              <a:rPr lang="en"/>
              <a:t>Source: https://i.stack.imgur.com/Of40B.jpg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f27f56d3a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f27f56d3a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Videos 1 and 2- Both videos are of neurons firing in the brain</a:t>
            </a:r>
            <a:endParaRPr/>
          </a:p>
          <a:p>
            <a:pPr marL="0" lvl="0" indent="0">
              <a:spcBef>
                <a:spcPts val="0"/>
              </a:spcBef>
              <a:spcAft>
                <a:spcPts val="0"/>
              </a:spcAft>
              <a:buNone/>
            </a:pPr>
            <a:r>
              <a:rPr lang="en"/>
              <a:t>Wikipedia has a page with the number of neurons that each animal has - notice elephants have way more than us, fruit flies have more than lobsters for example; no direct correlation</a:t>
            </a:r>
            <a:endParaRPr/>
          </a:p>
        </p:txBody>
      </p:sp>
    </p:spTree>
    <p:extLst>
      <p:ext uri="{BB962C8B-B14F-4D97-AF65-F5344CB8AC3E}">
        <p14:creationId xmlns:p14="http://schemas.microsoft.com/office/powerpoint/2010/main" val="74898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4fd4bae0_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f4fd4bae0_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source: </a:t>
            </a:r>
            <a:r>
              <a:rPr lang="en" u="sng">
                <a:solidFill>
                  <a:schemeClr val="hlink"/>
                </a:solidFill>
                <a:hlinkClick r:id="rId3"/>
              </a:rPr>
              <a:t>https://commons.wikimedia.org/wiki/File:Guatemala_bus_front.jpg</a:t>
            </a:r>
            <a:endParaRPr/>
          </a:p>
          <a:p>
            <a:pPr marL="0" lvl="0" indent="0">
              <a:spcBef>
                <a:spcPts val="0"/>
              </a:spcBef>
              <a:spcAft>
                <a:spcPts val="0"/>
              </a:spcAft>
              <a:buNone/>
            </a:pPr>
            <a:r>
              <a:rPr lang="en"/>
              <a:t>In part, this perceptual response to sustained visual motion has probably evolved as an adaptation to the fact that signals from the vestibular apparatus in the inner ear decay quite quickly during constant rotation or linear movement of the head. The sensation of vection produced purely by visual stimulation tends to build up fairly slowly, in a way that complements the decay of the vestibular sensation of movement</a:t>
            </a:r>
            <a:endParaRPr/>
          </a:p>
        </p:txBody>
      </p:sp>
    </p:spTree>
    <p:extLst>
      <p:ext uri="{BB962C8B-B14F-4D97-AF65-F5344CB8AC3E}">
        <p14:creationId xmlns:p14="http://schemas.microsoft.com/office/powerpoint/2010/main" val="274421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f0dde8cb4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f0dde8cb4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Depth perception: visual ability to perceive objects in 3D and distance to objects</a:t>
            </a:r>
            <a:endParaRPr sz="1800"/>
          </a:p>
          <a:p>
            <a:pPr marL="0" lvl="0" indent="0">
              <a:spcBef>
                <a:spcPts val="0"/>
              </a:spcBef>
              <a:spcAft>
                <a:spcPts val="0"/>
              </a:spcAft>
              <a:buNone/>
            </a:pPr>
            <a:endParaRPr sz="1800"/>
          </a:p>
          <a:p>
            <a:pPr marL="0" lvl="0" indent="0" rtl="0">
              <a:spcBef>
                <a:spcPts val="0"/>
              </a:spcBef>
              <a:spcAft>
                <a:spcPts val="0"/>
              </a:spcAft>
              <a:buNone/>
            </a:pPr>
            <a:r>
              <a:rPr lang="en" sz="1800"/>
              <a:t>Cues: binocular, monocular</a:t>
            </a:r>
            <a:endParaRPr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f4fd4bae0_5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f4fd4bae0_5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Moone Image from Puerta’s paper.  Moon surface pictures </a:t>
            </a:r>
            <a:r>
              <a:rPr lang="en" b="1"/>
              <a:t>25 hours apart</a:t>
            </a:r>
            <a:r>
              <a:rPr lang="en"/>
              <a:t>. Antonio Medina Puerta (JPL). The power of shadows: shadow stereopsis (Vol. 6, No. 2/February 1989/J. Opt. Soc. Am. A) “Shadows can create abrupt luminance changes in the scene but are neither edges nor boundaries, and their position varies with the position of the light sources. It is demonstrated that retinal images with no parallax disparity but with different shadows are fused stereoscopically, imparting depth perception to the imaged scene. Shadows are shown to be an important, hitherto undescribed stereoscopic cue for depth perception.”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f4fd4bae0_5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f4fd4bae0_5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https://www.verywell.com/what-are-monocular-cues-2795829</a:t>
            </a:r>
            <a:br>
              <a:rPr lang="en"/>
            </a:br>
            <a:r>
              <a:rPr lang="en"/>
              <a:t>	 		</a:t>
            </a:r>
            <a:endParaRPr/>
          </a:p>
          <a:p>
            <a:pPr marL="0" lvl="0" indent="0">
              <a:spcBef>
                <a:spcPts val="0"/>
              </a:spcBef>
              <a:spcAft>
                <a:spcPts val="0"/>
              </a:spcAft>
              <a:buNone/>
            </a:pPr>
            <a:r>
              <a:rPr lang="en"/>
              <a:t>Moon is ~ 240,000 miles away. Objects located closer to the horizon tend to be perceived as farther away,</a:t>
            </a:r>
            <a:br>
              <a:rPr lang="en"/>
            </a:br>
            <a:r>
              <a:rPr lang="en" u="sng">
                <a:solidFill>
                  <a:schemeClr val="hlink"/>
                </a:solidFill>
                <a:hlinkClick r:id="rId4"/>
              </a:rPr>
              <a:t>https://usm.maine.edu/planet/moon-really-larger-when-it-horizon-i-heard-moons-distance-isnt-always-same-it-closer-when-it</a:t>
            </a:r>
            <a:endParaRPr/>
          </a:p>
          <a:p>
            <a:pPr marL="0" lvl="0" indent="0">
              <a:spcBef>
                <a:spcPts val="0"/>
              </a:spcBef>
              <a:spcAft>
                <a:spcPts val="0"/>
              </a:spcAft>
              <a:buNone/>
            </a:pPr>
            <a:r>
              <a:rPr lang="en" u="sng">
                <a:solidFill>
                  <a:schemeClr val="hlink"/>
                </a:solidFill>
                <a:hlinkClick r:id="rId5"/>
              </a:rPr>
              <a:t>https://www.tes.com/lessons/y2jlOT0AUujRVQ/gestalt-principles</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64A208-0694-964E-93B1-EAF2C4DF2BAD}"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54241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4A208-0694-964E-93B1-EAF2C4DF2BAD}"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55600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4A208-0694-964E-93B1-EAF2C4DF2BAD}"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86453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124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4A208-0694-964E-93B1-EAF2C4DF2BAD}"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09102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4A208-0694-964E-93B1-EAF2C4DF2BAD}"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70747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64A208-0694-964E-93B1-EAF2C4DF2BAD}"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77003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64A208-0694-964E-93B1-EAF2C4DF2BAD}"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18849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64A208-0694-964E-93B1-EAF2C4DF2BAD}"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25949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4A208-0694-964E-93B1-EAF2C4DF2BAD}"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54111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64A208-0694-964E-93B1-EAF2C4DF2BAD}"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205321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64A208-0694-964E-93B1-EAF2C4DF2BAD}"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54926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4A208-0694-964E-93B1-EAF2C4DF2BAD}" type="datetimeFigureOut">
              <a:rPr lang="en-US" smtClean="0"/>
              <a:t>9/5/2018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4241-18B8-5046-A9FC-AB90B7CAF4A2}" type="slidenum">
              <a:rPr lang="en-US" smtClean="0"/>
              <a:t>‹#›</a:t>
            </a:fld>
            <a:endParaRPr lang="en-US"/>
          </a:p>
        </p:txBody>
      </p:sp>
    </p:spTree>
    <p:extLst>
      <p:ext uri="{BB962C8B-B14F-4D97-AF65-F5344CB8AC3E}">
        <p14:creationId xmlns:p14="http://schemas.microsoft.com/office/powerpoint/2010/main" val="155151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List_of_animals_by_number_of_neurons" TargetMode="External"/><Relationship Id="rId3" Type="http://schemas.openxmlformats.org/officeDocument/2006/relationships/hyperlink" Target="https://www.youtube.com/watch?v=kQxsTyNKtqg" TargetMode="External"/><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drive.google.com/file/d/1Zp7t0yxI4aY3NQzzc5-Ve9na3cxghGxw/view"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cdn-images-1.medium.com/max/1600/1*uf6EgozmxA_9_AE0kVsOYw.gi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hyperlink" Target="https://media.giphy.com/media/GGkqULbznGpLW/giphy.gi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youtu.be/A4QcyW-qTU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hyperlink" Target="http://drive.google.com/file/d/18CUbcIbcEFrLYZIc684QnCW5Ke6ITvz8/view"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drive.google.com/file/d/1BJ-GAjMK-_FB1_nxsN6P70UOgOHEli4J/view" TargetMode="External"/><Relationship Id="rId7" Type="http://schemas.openxmlformats.org/officeDocument/2006/relationships/hyperlink" Target="http://drive.google.com/file/d/1GzegE1ylxvFvTzXyDo_iyonBOq02PIGt/view"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youtu.be/mlbyNq8KedQ" TargetMode="External"/><Relationship Id="rId5" Type="http://schemas.openxmlformats.org/officeDocument/2006/relationships/hyperlink" Target="https://youtu.be/RbOQFIo3g44" TargetMode="Externa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hyperlink" Target="http://drive.google.com/file/d/1wA3sCqFNeSu7LN02I7VDD0rwlWN0X4kC/view" TargetMode="External"/><Relationship Id="rId7" Type="http://schemas.openxmlformats.org/officeDocument/2006/relationships/hyperlink" Target="http://drive.google.com/file/d/1ZM9Bqsu2uBqtVktKBFFZB045btm7x-fE/view"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hyperlink" Target="http://drive.google.com/file/d/1V25ZOZq_Gxfvj4T0aDsVWIWLsq3yWdT4/view" TargetMode="External"/><Relationship Id="rId10" Type="http://schemas.openxmlformats.org/officeDocument/2006/relationships/image" Target="../media/image41.jpg"/><Relationship Id="rId4" Type="http://schemas.openxmlformats.org/officeDocument/2006/relationships/image" Target="../media/image38.jpg"/><Relationship Id="rId9" Type="http://schemas.openxmlformats.org/officeDocument/2006/relationships/hyperlink" Target="http://drive.google.com/file/d/1AxPyZx8SUrRyiVdDWDKwzW4nvODdGpf7/view"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G-lN8vWm3m0"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2.jpg"/><Relationship Id="rId4" Type="http://schemas.openxmlformats.org/officeDocument/2006/relationships/hyperlink" Target="http://drive.google.com/file/d/1hlOJtN6xhpEfA6W6JRNBHYLe02A3azCR/view"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p:nvSpPr>
        <p:spPr>
          <a:xfrm>
            <a:off x="1524000" y="2479431"/>
            <a:ext cx="9144000" cy="84406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592"/>
                </a:solidFill>
                <a:latin typeface="Lato" charset="0"/>
                <a:ea typeface="Lato" charset="0"/>
                <a:cs typeface="Lato" charset="0"/>
              </a:rPr>
              <a:t>VR Software</a:t>
            </a:r>
          </a:p>
        </p:txBody>
      </p:sp>
      <p:sp>
        <p:nvSpPr>
          <p:cNvPr id="8" name="Subtitle 2"/>
          <p:cNvSpPr txBox="1">
            <a:spLocks/>
          </p:cNvSpPr>
          <p:nvPr/>
        </p:nvSpPr>
        <p:spPr>
          <a:xfrm>
            <a:off x="1524000" y="3323491"/>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latin typeface="Lato Medium" charset="0"/>
                <a:ea typeface="Lato Medium" charset="0"/>
                <a:cs typeface="Lato Medium" charset="0"/>
              </a:rPr>
              <a:t>CS 498 VR</a:t>
            </a:r>
          </a:p>
        </p:txBody>
      </p:sp>
      <p:sp>
        <p:nvSpPr>
          <p:cNvPr id="5" name="Subtitle 2"/>
          <p:cNvSpPr txBox="1">
            <a:spLocks/>
          </p:cNvSpPr>
          <p:nvPr/>
        </p:nvSpPr>
        <p:spPr>
          <a:xfrm>
            <a:off x="1524000" y="3784275"/>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solidFill>
                  <a:schemeClr val="bg1">
                    <a:lumMod val="75000"/>
                  </a:schemeClr>
                </a:solidFill>
                <a:latin typeface="Lato Medium" charset="0"/>
                <a:ea typeface="Lato Medium" charset="0"/>
                <a:cs typeface="Lato Medium" charset="0"/>
              </a:rPr>
              <a:t>UNIVERSITY OF ILLINOIS AT URBANA-CHAMPAIGN</a:t>
            </a:r>
          </a:p>
        </p:txBody>
      </p:sp>
    </p:spTree>
    <p:extLst>
      <p:ext uri="{BB962C8B-B14F-4D97-AF65-F5344CB8AC3E}">
        <p14:creationId xmlns:p14="http://schemas.microsoft.com/office/powerpoint/2010/main" val="9321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5482-15EA-474F-BB3D-F406DDBBBA28}"/>
              </a:ext>
            </a:extLst>
          </p:cNvPr>
          <p:cNvSpPr>
            <a:spLocks noGrp="1"/>
          </p:cNvSpPr>
          <p:nvPr>
            <p:ph type="title"/>
          </p:nvPr>
        </p:nvSpPr>
        <p:spPr>
          <a:xfrm>
            <a:off x="838199" y="122532"/>
            <a:ext cx="10515600" cy="1325563"/>
          </a:xfrm>
        </p:spPr>
        <p:txBody>
          <a:bodyPr/>
          <a:lstStyle/>
          <a:p>
            <a:r>
              <a:rPr lang="en-US" dirty="0"/>
              <a:t>Optical Illusions</a:t>
            </a:r>
          </a:p>
        </p:txBody>
      </p:sp>
      <p:sp>
        <p:nvSpPr>
          <p:cNvPr id="3" name="Content Placeholder 2">
            <a:extLst>
              <a:ext uri="{FF2B5EF4-FFF2-40B4-BE49-F238E27FC236}">
                <a16:creationId xmlns:a16="http://schemas.microsoft.com/office/drawing/2014/main" id="{6A805267-111B-4AAB-941F-A96506F2ED3A}"/>
              </a:ext>
            </a:extLst>
          </p:cNvPr>
          <p:cNvSpPr>
            <a:spLocks noGrp="1"/>
          </p:cNvSpPr>
          <p:nvPr>
            <p:ph idx="1"/>
          </p:nvPr>
        </p:nvSpPr>
        <p:spPr>
          <a:xfrm>
            <a:off x="838200" y="5486401"/>
            <a:ext cx="10515600" cy="690562"/>
          </a:xfrm>
        </p:spPr>
        <p:txBody>
          <a:bodyPr>
            <a:normAutofit/>
          </a:bodyPr>
          <a:lstStyle/>
          <a:p>
            <a:pPr marL="0" indent="0">
              <a:buNone/>
            </a:pPr>
            <a:r>
              <a:rPr lang="en-US" dirty="0" err="1"/>
              <a:t>Ponzo</a:t>
            </a:r>
            <a:r>
              <a:rPr lang="en-US" dirty="0"/>
              <a:t> Illusion</a:t>
            </a:r>
          </a:p>
        </p:txBody>
      </p:sp>
      <p:pic>
        <p:nvPicPr>
          <p:cNvPr id="4" name="Picture 3">
            <a:extLst>
              <a:ext uri="{FF2B5EF4-FFF2-40B4-BE49-F238E27FC236}">
                <a16:creationId xmlns:a16="http://schemas.microsoft.com/office/drawing/2014/main" id="{59BEA6CB-DEB3-4EFE-9F9E-CB84C849743E}"/>
              </a:ext>
            </a:extLst>
          </p:cNvPr>
          <p:cNvPicPr>
            <a:picLocks noChangeAspect="1"/>
          </p:cNvPicPr>
          <p:nvPr/>
        </p:nvPicPr>
        <p:blipFill>
          <a:blip r:embed="rId2"/>
          <a:stretch>
            <a:fillRect/>
          </a:stretch>
        </p:blipFill>
        <p:spPr>
          <a:xfrm>
            <a:off x="3824287" y="1157287"/>
            <a:ext cx="4543425" cy="4543425"/>
          </a:xfrm>
          <a:prstGeom prst="rect">
            <a:avLst/>
          </a:prstGeom>
        </p:spPr>
      </p:pic>
    </p:spTree>
    <p:extLst>
      <p:ext uri="{BB962C8B-B14F-4D97-AF65-F5344CB8AC3E}">
        <p14:creationId xmlns:p14="http://schemas.microsoft.com/office/powerpoint/2010/main" val="290411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B0B4-4FB3-4728-8875-5CA36EEDE3A3}"/>
              </a:ext>
            </a:extLst>
          </p:cNvPr>
          <p:cNvSpPr>
            <a:spLocks noGrp="1"/>
          </p:cNvSpPr>
          <p:nvPr>
            <p:ph type="title"/>
          </p:nvPr>
        </p:nvSpPr>
        <p:spPr/>
        <p:txBody>
          <a:bodyPr/>
          <a:lstStyle/>
          <a:p>
            <a:r>
              <a:rPr lang="en-US" dirty="0"/>
              <a:t>Optical Illusion…or Not?</a:t>
            </a:r>
          </a:p>
        </p:txBody>
      </p:sp>
      <p:pic>
        <p:nvPicPr>
          <p:cNvPr id="4" name="Content Placeholder 3">
            <a:extLst>
              <a:ext uri="{FF2B5EF4-FFF2-40B4-BE49-F238E27FC236}">
                <a16:creationId xmlns:a16="http://schemas.microsoft.com/office/drawing/2014/main" id="{CD54B0BF-CEEE-4E83-A8A4-22ABCE32C726}"/>
              </a:ext>
            </a:extLst>
          </p:cNvPr>
          <p:cNvPicPr>
            <a:picLocks noGrp="1" noChangeAspect="1"/>
          </p:cNvPicPr>
          <p:nvPr>
            <p:ph idx="1"/>
          </p:nvPr>
        </p:nvPicPr>
        <p:blipFill>
          <a:blip r:embed="rId2"/>
          <a:stretch>
            <a:fillRect/>
          </a:stretch>
        </p:blipFill>
        <p:spPr>
          <a:xfrm>
            <a:off x="2919566" y="1690690"/>
            <a:ext cx="5625079" cy="4351338"/>
          </a:xfrm>
          <a:prstGeom prst="rect">
            <a:avLst/>
          </a:prstGeom>
        </p:spPr>
      </p:pic>
    </p:spTree>
    <p:extLst>
      <p:ext uri="{BB962C8B-B14F-4D97-AF65-F5344CB8AC3E}">
        <p14:creationId xmlns:p14="http://schemas.microsoft.com/office/powerpoint/2010/main" val="261327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725A-57E2-4B92-82F3-9D384233F805}"/>
              </a:ext>
            </a:extLst>
          </p:cNvPr>
          <p:cNvSpPr>
            <a:spLocks noGrp="1"/>
          </p:cNvSpPr>
          <p:nvPr>
            <p:ph type="title"/>
          </p:nvPr>
        </p:nvSpPr>
        <p:spPr/>
        <p:txBody>
          <a:bodyPr/>
          <a:lstStyle/>
          <a:p>
            <a:r>
              <a:rPr lang="en-US" dirty="0"/>
              <a:t>Optical Illusion</a:t>
            </a:r>
          </a:p>
        </p:txBody>
      </p:sp>
      <p:pic>
        <p:nvPicPr>
          <p:cNvPr id="4" name="Content Placeholder 3">
            <a:extLst>
              <a:ext uri="{FF2B5EF4-FFF2-40B4-BE49-F238E27FC236}">
                <a16:creationId xmlns:a16="http://schemas.microsoft.com/office/drawing/2014/main" id="{ED3C28AA-4CAD-4648-B324-F32A3D066895}"/>
              </a:ext>
            </a:extLst>
          </p:cNvPr>
          <p:cNvPicPr>
            <a:picLocks noGrp="1" noChangeAspect="1"/>
          </p:cNvPicPr>
          <p:nvPr>
            <p:ph idx="1"/>
          </p:nvPr>
        </p:nvPicPr>
        <p:blipFill>
          <a:blip r:embed="rId2"/>
          <a:stretch>
            <a:fillRect/>
          </a:stretch>
        </p:blipFill>
        <p:spPr>
          <a:xfrm>
            <a:off x="3283460" y="1825625"/>
            <a:ext cx="5625079" cy="4351338"/>
          </a:xfrm>
          <a:prstGeom prst="rect">
            <a:avLst/>
          </a:prstGeom>
        </p:spPr>
      </p:pic>
    </p:spTree>
    <p:extLst>
      <p:ext uri="{BB962C8B-B14F-4D97-AF65-F5344CB8AC3E}">
        <p14:creationId xmlns:p14="http://schemas.microsoft.com/office/powerpoint/2010/main" val="291253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Neural Process</a:t>
            </a:r>
            <a:r>
              <a:rPr lang="en-US" dirty="0" err="1"/>
              <a:t>ing</a:t>
            </a:r>
            <a:endParaRPr dirty="0"/>
          </a:p>
        </p:txBody>
      </p:sp>
      <p:sp>
        <p:nvSpPr>
          <p:cNvPr id="123" name="Google Shape;123;p22"/>
          <p:cNvSpPr txBox="1">
            <a:spLocks noGrp="1"/>
          </p:cNvSpPr>
          <p:nvPr>
            <p:ph type="body" idx="1"/>
          </p:nvPr>
        </p:nvSpPr>
        <p:spPr>
          <a:xfrm>
            <a:off x="-607857" y="3453176"/>
            <a:ext cx="11360800" cy="2250400"/>
          </a:xfrm>
          <a:prstGeom prst="rect">
            <a:avLst/>
          </a:prstGeom>
        </p:spPr>
        <p:txBody>
          <a:bodyPr spcFirstLastPara="1" vert="horz" wrap="square" lIns="121900" tIns="121900" rIns="121900" bIns="121900" rtlCol="0" anchor="t" anchorCtr="0">
            <a:noAutofit/>
          </a:bodyPr>
          <a:lstStyle/>
          <a:p>
            <a:pPr marL="0" indent="0">
              <a:buNone/>
            </a:pPr>
            <a:r>
              <a:rPr lang="en" dirty="0">
                <a:solidFill>
                  <a:srgbClr val="FFFFFF"/>
                </a:solidFill>
              </a:rPr>
              <a:t>									</a:t>
            </a:r>
            <a:r>
              <a:rPr lang="en" sz="1333" u="sng" dirty="0">
                <a:solidFill>
                  <a:schemeClr val="hlink"/>
                </a:solidFill>
                <a:hlinkClick r:id="rId3"/>
              </a:rPr>
              <a:t>https://www.youtube.com/watch?v=kQxsTyNKtqg</a:t>
            </a:r>
            <a:endParaRPr sz="1333" dirty="0">
              <a:solidFill>
                <a:srgbClr val="FFFFFF"/>
              </a:solidFill>
            </a:endParaRPr>
          </a:p>
          <a:p>
            <a:pPr marL="0" indent="0">
              <a:spcAft>
                <a:spcPts val="2133"/>
              </a:spcAft>
              <a:buNone/>
            </a:pPr>
            <a:r>
              <a:rPr lang="en" sz="1333" dirty="0">
                <a:solidFill>
                  <a:srgbClr val="FFFFFF"/>
                </a:solidFill>
              </a:rPr>
              <a:t>									</a:t>
            </a:r>
            <a:endParaRPr sz="1333" dirty="0">
              <a:solidFill>
                <a:srgbClr val="FFFFFF"/>
              </a:solidFill>
            </a:endParaRPr>
          </a:p>
        </p:txBody>
      </p:sp>
      <p:pic>
        <p:nvPicPr>
          <p:cNvPr id="124" name="Google Shape;124;p22"/>
          <p:cNvPicPr preferRelativeResize="0"/>
          <p:nvPr/>
        </p:nvPicPr>
        <p:blipFill>
          <a:blip r:embed="rId4">
            <a:alphaModFix/>
          </a:blip>
          <a:stretch>
            <a:fillRect/>
          </a:stretch>
        </p:blipFill>
        <p:spPr>
          <a:xfrm>
            <a:off x="1325167" y="4804934"/>
            <a:ext cx="9929900" cy="1924900"/>
          </a:xfrm>
          <a:prstGeom prst="rect">
            <a:avLst/>
          </a:prstGeom>
          <a:noFill/>
          <a:ln>
            <a:noFill/>
          </a:ln>
        </p:spPr>
      </p:pic>
      <p:pic>
        <p:nvPicPr>
          <p:cNvPr id="125" name="Google Shape;125;p22"/>
          <p:cNvPicPr preferRelativeResize="0"/>
          <p:nvPr/>
        </p:nvPicPr>
        <p:blipFill>
          <a:blip r:embed="rId5">
            <a:alphaModFix/>
          </a:blip>
          <a:stretch>
            <a:fillRect/>
          </a:stretch>
        </p:blipFill>
        <p:spPr>
          <a:xfrm>
            <a:off x="415600" y="1536633"/>
            <a:ext cx="1119585" cy="890285"/>
          </a:xfrm>
          <a:prstGeom prst="rect">
            <a:avLst/>
          </a:prstGeom>
          <a:noFill/>
          <a:ln>
            <a:noFill/>
          </a:ln>
        </p:spPr>
      </p:pic>
      <p:pic>
        <p:nvPicPr>
          <p:cNvPr id="126" name="Google Shape;126;p22" title="lecture4 video 1- NeuronsFiring.mp4">
            <a:hlinkClick r:id="rId6"/>
          </p:cNvPr>
          <p:cNvPicPr preferRelativeResize="0"/>
          <p:nvPr/>
        </p:nvPicPr>
        <p:blipFill>
          <a:blip r:embed="rId7">
            <a:alphaModFix/>
          </a:blip>
          <a:stretch>
            <a:fillRect/>
          </a:stretch>
        </p:blipFill>
        <p:spPr>
          <a:xfrm>
            <a:off x="7014275" y="36209"/>
            <a:ext cx="4989967" cy="3742467"/>
          </a:xfrm>
          <a:prstGeom prst="rect">
            <a:avLst/>
          </a:prstGeom>
          <a:noFill/>
          <a:ln>
            <a:noFill/>
          </a:ln>
        </p:spPr>
      </p:pic>
      <p:sp>
        <p:nvSpPr>
          <p:cNvPr id="127" name="Google Shape;127;p22"/>
          <p:cNvSpPr txBox="1"/>
          <p:nvPr/>
        </p:nvSpPr>
        <p:spPr>
          <a:xfrm>
            <a:off x="253400" y="4308033"/>
            <a:ext cx="5416800" cy="299200"/>
          </a:xfrm>
          <a:prstGeom prst="rect">
            <a:avLst/>
          </a:prstGeom>
          <a:noFill/>
          <a:ln>
            <a:noFill/>
          </a:ln>
        </p:spPr>
        <p:txBody>
          <a:bodyPr spcFirstLastPara="1" wrap="square" lIns="121900" tIns="121900" rIns="121900" bIns="121900" anchor="t" anchorCtr="0">
            <a:noAutofit/>
          </a:bodyPr>
          <a:lstStyle/>
          <a:p>
            <a:r>
              <a:rPr lang="en" sz="1333" u="sng">
                <a:solidFill>
                  <a:schemeClr val="hlink"/>
                </a:solidFill>
                <a:hlinkClick r:id="rId8"/>
              </a:rPr>
              <a:t>https://en.wikipedia.org/wiki/List_of_animals_by_number_of_neurons</a:t>
            </a:r>
            <a:endParaRPr sz="1333">
              <a:solidFill>
                <a:srgbClr val="FFFFFF"/>
              </a:solidFill>
            </a:endParaRPr>
          </a:p>
        </p:txBody>
      </p:sp>
      <p:sp>
        <p:nvSpPr>
          <p:cNvPr id="2" name="TextBox 1">
            <a:extLst>
              <a:ext uri="{FF2B5EF4-FFF2-40B4-BE49-F238E27FC236}">
                <a16:creationId xmlns:a16="http://schemas.microsoft.com/office/drawing/2014/main" id="{5D3BAA5B-C073-4FD1-A2D1-B2BBA938AC04}"/>
              </a:ext>
            </a:extLst>
          </p:cNvPr>
          <p:cNvSpPr txBox="1"/>
          <p:nvPr/>
        </p:nvSpPr>
        <p:spPr>
          <a:xfrm>
            <a:off x="1817615" y="1642088"/>
            <a:ext cx="4278385" cy="1569660"/>
          </a:xfrm>
          <a:prstGeom prst="rect">
            <a:avLst/>
          </a:prstGeom>
          <a:noFill/>
        </p:spPr>
        <p:txBody>
          <a:bodyPr wrap="square" rtlCol="0">
            <a:spAutoFit/>
          </a:bodyPr>
          <a:lstStyle/>
          <a:p>
            <a:r>
              <a:rPr lang="en-US" sz="2400" dirty="0"/>
              <a:t>Cerebral Cortex</a:t>
            </a:r>
            <a:endParaRPr lang="en-US" dirty="0"/>
          </a:p>
          <a:p>
            <a:pPr marL="285750" indent="-285750">
              <a:buFont typeface="Arial" panose="020B0604020202020204" pitchFamily="34" charset="0"/>
              <a:buChar char="•"/>
            </a:pPr>
            <a:r>
              <a:rPr lang="en-US" dirty="0"/>
              <a:t>Only found in mammals</a:t>
            </a:r>
          </a:p>
          <a:p>
            <a:pPr marL="285750" indent="-285750">
              <a:buFont typeface="Arial" panose="020B0604020202020204" pitchFamily="34" charset="0"/>
              <a:buChar char="•"/>
            </a:pPr>
            <a:r>
              <a:rPr lang="en-US" dirty="0"/>
              <a:t>Handle perception, memory, language…</a:t>
            </a:r>
          </a:p>
          <a:p>
            <a:pPr marL="285750" indent="-285750">
              <a:buFont typeface="Arial" panose="020B0604020202020204" pitchFamily="34" charset="0"/>
              <a:buChar char="•"/>
            </a:pPr>
            <a:r>
              <a:rPr lang="en-US" dirty="0"/>
              <a:t>Sheet of neurons</a:t>
            </a:r>
          </a:p>
          <a:p>
            <a:pPr marL="285750" indent="-285750">
              <a:buFont typeface="Arial" panose="020B0604020202020204" pitchFamily="34" charset="0"/>
              <a:buChar char="•"/>
            </a:pPr>
            <a:r>
              <a:rPr lang="en-US" dirty="0"/>
              <a:t>3mm thick, heavily folded</a:t>
            </a:r>
          </a:p>
        </p:txBody>
      </p:sp>
      <p:sp>
        <p:nvSpPr>
          <p:cNvPr id="3" name="TextBox 2">
            <a:extLst>
              <a:ext uri="{FF2B5EF4-FFF2-40B4-BE49-F238E27FC236}">
                <a16:creationId xmlns:a16="http://schemas.microsoft.com/office/drawing/2014/main" id="{6D50E639-FAD9-448E-A43D-29AB59662A6F}"/>
              </a:ext>
            </a:extLst>
          </p:cNvPr>
          <p:cNvSpPr txBox="1"/>
          <p:nvPr/>
        </p:nvSpPr>
        <p:spPr>
          <a:xfrm>
            <a:off x="8925886" y="3922473"/>
            <a:ext cx="2650921" cy="369332"/>
          </a:xfrm>
          <a:prstGeom prst="rect">
            <a:avLst/>
          </a:prstGeom>
          <a:noFill/>
        </p:spPr>
        <p:txBody>
          <a:bodyPr wrap="square" rtlCol="0">
            <a:spAutoFit/>
          </a:bodyPr>
          <a:lstStyle/>
          <a:p>
            <a:r>
              <a:rPr lang="en-US" dirty="0"/>
              <a:t>Neurons firing</a:t>
            </a:r>
          </a:p>
        </p:txBody>
      </p:sp>
    </p:spTree>
    <p:extLst>
      <p:ext uri="{BB962C8B-B14F-4D97-AF65-F5344CB8AC3E}">
        <p14:creationId xmlns:p14="http://schemas.microsoft.com/office/powerpoint/2010/main" val="250747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4320-2847-4A64-9C17-300ABFC79915}"/>
              </a:ext>
            </a:extLst>
          </p:cNvPr>
          <p:cNvSpPr>
            <a:spLocks noGrp="1"/>
          </p:cNvSpPr>
          <p:nvPr>
            <p:ph type="title"/>
          </p:nvPr>
        </p:nvSpPr>
        <p:spPr/>
        <p:txBody>
          <a:bodyPr/>
          <a:lstStyle/>
          <a:p>
            <a:r>
              <a:rPr lang="en-US" dirty="0"/>
              <a:t>Neural Processing</a:t>
            </a:r>
          </a:p>
        </p:txBody>
      </p:sp>
      <p:sp>
        <p:nvSpPr>
          <p:cNvPr id="3" name="Content Placeholder 2">
            <a:extLst>
              <a:ext uri="{FF2B5EF4-FFF2-40B4-BE49-F238E27FC236}">
                <a16:creationId xmlns:a16="http://schemas.microsoft.com/office/drawing/2014/main" id="{D8AC161A-4702-456A-8056-A2688D2AE30E}"/>
              </a:ext>
            </a:extLst>
          </p:cNvPr>
          <p:cNvSpPr>
            <a:spLocks noGrp="1"/>
          </p:cNvSpPr>
          <p:nvPr>
            <p:ph idx="1"/>
          </p:nvPr>
        </p:nvSpPr>
        <p:spPr/>
        <p:txBody>
          <a:bodyPr/>
          <a:lstStyle/>
          <a:p>
            <a:pPr marL="0" indent="0">
              <a:buNone/>
            </a:pPr>
            <a:r>
              <a:rPr lang="en-US" dirty="0"/>
              <a:t>September 2018….</a:t>
            </a:r>
          </a:p>
        </p:txBody>
      </p:sp>
      <p:pic>
        <p:nvPicPr>
          <p:cNvPr id="4" name="Picture 3">
            <a:extLst>
              <a:ext uri="{FF2B5EF4-FFF2-40B4-BE49-F238E27FC236}">
                <a16:creationId xmlns:a16="http://schemas.microsoft.com/office/drawing/2014/main" id="{F80EA881-EDA1-4F2E-A100-7AE91D20E631}"/>
              </a:ext>
            </a:extLst>
          </p:cNvPr>
          <p:cNvPicPr>
            <a:picLocks noChangeAspect="1"/>
          </p:cNvPicPr>
          <p:nvPr/>
        </p:nvPicPr>
        <p:blipFill>
          <a:blip r:embed="rId2"/>
          <a:stretch>
            <a:fillRect/>
          </a:stretch>
        </p:blipFill>
        <p:spPr>
          <a:xfrm>
            <a:off x="5864026" y="705756"/>
            <a:ext cx="5712447" cy="5607696"/>
          </a:xfrm>
          <a:prstGeom prst="rect">
            <a:avLst/>
          </a:prstGeom>
        </p:spPr>
      </p:pic>
      <p:pic>
        <p:nvPicPr>
          <p:cNvPr id="5" name="Picture 4">
            <a:extLst>
              <a:ext uri="{FF2B5EF4-FFF2-40B4-BE49-F238E27FC236}">
                <a16:creationId xmlns:a16="http://schemas.microsoft.com/office/drawing/2014/main" id="{5E21A9FB-340B-4FC7-B9C9-48CED4FBB6D7}"/>
              </a:ext>
            </a:extLst>
          </p:cNvPr>
          <p:cNvPicPr>
            <a:picLocks noChangeAspect="1"/>
          </p:cNvPicPr>
          <p:nvPr/>
        </p:nvPicPr>
        <p:blipFill>
          <a:blip r:embed="rId3"/>
          <a:stretch>
            <a:fillRect/>
          </a:stretch>
        </p:blipFill>
        <p:spPr>
          <a:xfrm>
            <a:off x="339492" y="2466698"/>
            <a:ext cx="4642312" cy="3535913"/>
          </a:xfrm>
          <a:prstGeom prst="rect">
            <a:avLst/>
          </a:prstGeom>
        </p:spPr>
      </p:pic>
      <p:sp>
        <p:nvSpPr>
          <p:cNvPr id="6" name="TextBox 5">
            <a:extLst>
              <a:ext uri="{FF2B5EF4-FFF2-40B4-BE49-F238E27FC236}">
                <a16:creationId xmlns:a16="http://schemas.microsoft.com/office/drawing/2014/main" id="{399BC0FB-EACB-4210-8D6E-403F31716982}"/>
              </a:ext>
            </a:extLst>
          </p:cNvPr>
          <p:cNvSpPr txBox="1"/>
          <p:nvPr/>
        </p:nvSpPr>
        <p:spPr>
          <a:xfrm>
            <a:off x="5589037" y="3865322"/>
            <a:ext cx="858416" cy="369332"/>
          </a:xfrm>
          <a:prstGeom prst="rect">
            <a:avLst/>
          </a:prstGeom>
          <a:noFill/>
        </p:spPr>
        <p:txBody>
          <a:bodyPr wrap="square" rtlCol="0">
            <a:spAutoFit/>
          </a:bodyPr>
          <a:lstStyle/>
          <a:p>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6305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2416-C815-461F-9AE6-B78A3C28EEBE}"/>
              </a:ext>
            </a:extLst>
          </p:cNvPr>
          <p:cNvSpPr>
            <a:spLocks noGrp="1"/>
          </p:cNvSpPr>
          <p:nvPr>
            <p:ph type="title"/>
          </p:nvPr>
        </p:nvSpPr>
        <p:spPr/>
        <p:txBody>
          <a:bodyPr/>
          <a:lstStyle/>
          <a:p>
            <a:r>
              <a:rPr lang="en-US" dirty="0"/>
              <a:t>Neural Processing</a:t>
            </a:r>
          </a:p>
        </p:txBody>
      </p:sp>
      <p:sp>
        <p:nvSpPr>
          <p:cNvPr id="3" name="Content Placeholder 2">
            <a:extLst>
              <a:ext uri="{FF2B5EF4-FFF2-40B4-BE49-F238E27FC236}">
                <a16:creationId xmlns:a16="http://schemas.microsoft.com/office/drawing/2014/main" id="{F08CDBB2-3E11-4D16-92EF-A3FC29B44A13}"/>
              </a:ext>
            </a:extLst>
          </p:cNvPr>
          <p:cNvSpPr>
            <a:spLocks noGrp="1"/>
          </p:cNvSpPr>
          <p:nvPr>
            <p:ph idx="1"/>
          </p:nvPr>
        </p:nvSpPr>
        <p:spPr>
          <a:xfrm>
            <a:off x="223157" y="3980257"/>
            <a:ext cx="10943253" cy="2803097"/>
          </a:xfrm>
        </p:spPr>
        <p:txBody>
          <a:bodyPr>
            <a:normAutofit fontScale="85000" lnSpcReduction="20000"/>
          </a:bodyPr>
          <a:lstStyle/>
          <a:p>
            <a:pPr marL="0" indent="0">
              <a:buNone/>
            </a:pPr>
            <a:r>
              <a:rPr lang="en-US" dirty="0"/>
              <a:t>Neuron count is not the only  attribute that matters</a:t>
            </a:r>
          </a:p>
          <a:p>
            <a:pPr marL="0" indent="0">
              <a:buNone/>
            </a:pPr>
            <a:r>
              <a:rPr lang="en-US" dirty="0"/>
              <a:t>It is an over-simplified model but you can consider neurons a directed graph</a:t>
            </a:r>
          </a:p>
          <a:p>
            <a:r>
              <a:rPr lang="en-US" dirty="0"/>
              <a:t>Dendrites are input edges</a:t>
            </a:r>
          </a:p>
          <a:p>
            <a:r>
              <a:rPr lang="en-US" dirty="0"/>
              <a:t>Axons are output edges</a:t>
            </a:r>
          </a:p>
          <a:p>
            <a:r>
              <a:rPr lang="en-US" dirty="0"/>
              <a:t>Lots of branching…very unconstrained structure</a:t>
            </a:r>
          </a:p>
          <a:p>
            <a:r>
              <a:rPr lang="en-US" dirty="0"/>
              <a:t>Synapse is the space between a dendrite-axon pair</a:t>
            </a:r>
          </a:p>
          <a:p>
            <a:pPr marL="0" indent="0">
              <a:buNone/>
            </a:pPr>
            <a:r>
              <a:rPr lang="en-US" dirty="0"/>
              <a:t>About 7000 synaptic connections per neuron…10</a:t>
            </a:r>
            <a:r>
              <a:rPr lang="en-US" baseline="30000" dirty="0"/>
              <a:t>15</a:t>
            </a:r>
            <a:r>
              <a:rPr lang="en-US" dirty="0"/>
              <a:t> edges</a:t>
            </a:r>
          </a:p>
          <a:p>
            <a:pP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F522EB3E-2C44-454B-B1EF-F5467C4D4B20}"/>
              </a:ext>
            </a:extLst>
          </p:cNvPr>
          <p:cNvPicPr>
            <a:picLocks noChangeAspect="1"/>
          </p:cNvPicPr>
          <p:nvPr/>
        </p:nvPicPr>
        <p:blipFill>
          <a:blip r:embed="rId2"/>
          <a:stretch>
            <a:fillRect/>
          </a:stretch>
        </p:blipFill>
        <p:spPr>
          <a:xfrm>
            <a:off x="2164702" y="1473738"/>
            <a:ext cx="6298163" cy="2494434"/>
          </a:xfrm>
          <a:prstGeom prst="rect">
            <a:avLst/>
          </a:prstGeom>
        </p:spPr>
      </p:pic>
    </p:spTree>
    <p:extLst>
      <p:ext uri="{BB962C8B-B14F-4D97-AF65-F5344CB8AC3E}">
        <p14:creationId xmlns:p14="http://schemas.microsoft.com/office/powerpoint/2010/main" val="213190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8E70-8893-47A6-80F6-1E87C71C36AF}"/>
              </a:ext>
            </a:extLst>
          </p:cNvPr>
          <p:cNvSpPr>
            <a:spLocks noGrp="1"/>
          </p:cNvSpPr>
          <p:nvPr>
            <p:ph type="title"/>
          </p:nvPr>
        </p:nvSpPr>
        <p:spPr/>
        <p:txBody>
          <a:bodyPr/>
          <a:lstStyle/>
          <a:p>
            <a:r>
              <a:rPr lang="en-US" dirty="0"/>
              <a:t>Hierarchical Processing</a:t>
            </a:r>
          </a:p>
        </p:txBody>
      </p:sp>
      <p:sp>
        <p:nvSpPr>
          <p:cNvPr id="3" name="Content Placeholder 2">
            <a:extLst>
              <a:ext uri="{FF2B5EF4-FFF2-40B4-BE49-F238E27FC236}">
                <a16:creationId xmlns:a16="http://schemas.microsoft.com/office/drawing/2014/main" id="{15E27039-B929-41D2-97F8-F802EA541E22}"/>
              </a:ext>
            </a:extLst>
          </p:cNvPr>
          <p:cNvSpPr>
            <a:spLocks noGrp="1"/>
          </p:cNvSpPr>
          <p:nvPr>
            <p:ph idx="1"/>
          </p:nvPr>
        </p:nvSpPr>
        <p:spPr>
          <a:xfrm>
            <a:off x="838200" y="4553339"/>
            <a:ext cx="10515600" cy="1623624"/>
          </a:xfrm>
        </p:spPr>
        <p:txBody>
          <a:bodyPr/>
          <a:lstStyle/>
          <a:p>
            <a:r>
              <a:rPr lang="en-US" dirty="0"/>
              <a:t>Signals from multiple receptors are combined</a:t>
            </a:r>
          </a:p>
          <a:p>
            <a:r>
              <a:rPr lang="en-US" dirty="0"/>
              <a:t>And then combined with signals based on life experience</a:t>
            </a:r>
          </a:p>
        </p:txBody>
      </p:sp>
      <p:pic>
        <p:nvPicPr>
          <p:cNvPr id="7" name="Picture 6">
            <a:extLst>
              <a:ext uri="{FF2B5EF4-FFF2-40B4-BE49-F238E27FC236}">
                <a16:creationId xmlns:a16="http://schemas.microsoft.com/office/drawing/2014/main" id="{3FB6F4C5-21DC-4FEB-8282-A4AEFE0E0441}"/>
              </a:ext>
            </a:extLst>
          </p:cNvPr>
          <p:cNvPicPr>
            <a:picLocks noChangeAspect="1"/>
          </p:cNvPicPr>
          <p:nvPr/>
        </p:nvPicPr>
        <p:blipFill>
          <a:blip r:embed="rId2"/>
          <a:stretch>
            <a:fillRect/>
          </a:stretch>
        </p:blipFill>
        <p:spPr>
          <a:xfrm>
            <a:off x="838200" y="1918898"/>
            <a:ext cx="10201275" cy="771525"/>
          </a:xfrm>
          <a:prstGeom prst="rect">
            <a:avLst/>
          </a:prstGeom>
        </p:spPr>
      </p:pic>
    </p:spTree>
    <p:extLst>
      <p:ext uri="{BB962C8B-B14F-4D97-AF65-F5344CB8AC3E}">
        <p14:creationId xmlns:p14="http://schemas.microsoft.com/office/powerpoint/2010/main" val="169887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ECE1-B548-4341-9DA9-082EC7149AB9}"/>
              </a:ext>
            </a:extLst>
          </p:cNvPr>
          <p:cNvSpPr>
            <a:spLocks noGrp="1"/>
          </p:cNvSpPr>
          <p:nvPr>
            <p:ph type="title"/>
          </p:nvPr>
        </p:nvSpPr>
        <p:spPr/>
        <p:txBody>
          <a:bodyPr/>
          <a:lstStyle/>
          <a:p>
            <a:r>
              <a:rPr lang="en-US" dirty="0"/>
              <a:t>Proprioception</a:t>
            </a:r>
          </a:p>
        </p:txBody>
      </p:sp>
      <p:sp>
        <p:nvSpPr>
          <p:cNvPr id="3" name="Content Placeholder 2">
            <a:extLst>
              <a:ext uri="{FF2B5EF4-FFF2-40B4-BE49-F238E27FC236}">
                <a16:creationId xmlns:a16="http://schemas.microsoft.com/office/drawing/2014/main" id="{F7C3412C-8F59-498A-8DE3-8145B99929CE}"/>
              </a:ext>
            </a:extLst>
          </p:cNvPr>
          <p:cNvSpPr>
            <a:spLocks noGrp="1"/>
          </p:cNvSpPr>
          <p:nvPr>
            <p:ph idx="1"/>
          </p:nvPr>
        </p:nvSpPr>
        <p:spPr/>
        <p:txBody>
          <a:bodyPr>
            <a:normAutofit/>
          </a:bodyPr>
          <a:lstStyle/>
          <a:p>
            <a:pPr marL="0" indent="0">
              <a:buNone/>
            </a:pPr>
            <a:r>
              <a:rPr lang="en-US" sz="2400" i="1" dirty="0"/>
              <a:t>Proprioception</a:t>
            </a:r>
            <a:r>
              <a:rPr lang="en-US" sz="2400" dirty="0"/>
              <a:t> is the ability to sense the relative positions of parts of our bodies</a:t>
            </a:r>
            <a:br>
              <a:rPr lang="en-US" sz="2400" dirty="0"/>
            </a:br>
            <a:br>
              <a:rPr lang="en-US" sz="2400" dirty="0"/>
            </a:br>
            <a:r>
              <a:rPr lang="en-US" sz="2400" dirty="0"/>
              <a:t> ….and the amount of muscular eﬀort being involved in moving them.</a:t>
            </a:r>
          </a:p>
          <a:p>
            <a:pPr marL="0" indent="0">
              <a:buNone/>
            </a:pPr>
            <a:endParaRPr lang="en-US" sz="2400" dirty="0"/>
          </a:p>
          <a:p>
            <a:pPr marL="0" indent="0">
              <a:buNone/>
            </a:pPr>
            <a:r>
              <a:rPr lang="en-US" sz="2400" dirty="0"/>
              <a:t>Motor cortex sends efference copies to other parts of brain</a:t>
            </a:r>
          </a:p>
          <a:p>
            <a:pPr marL="0" indent="0">
              <a:buNone/>
            </a:pPr>
            <a:r>
              <a:rPr lang="en-US" sz="2400" dirty="0"/>
              <a:t>Communicates what motions have happened.</a:t>
            </a:r>
          </a:p>
          <a:p>
            <a:pPr marL="0" indent="0">
              <a:buNone/>
            </a:pPr>
            <a:endParaRPr lang="en-US" sz="2400" dirty="0"/>
          </a:p>
          <a:p>
            <a:pPr marL="0" indent="0">
              <a:buNone/>
            </a:pPr>
            <a:r>
              <a:rPr lang="en-US" sz="2400" dirty="0"/>
              <a:t>…it why you can’t tickle yourself…. </a:t>
            </a:r>
          </a:p>
        </p:txBody>
      </p:sp>
    </p:spTree>
    <p:extLst>
      <p:ext uri="{BB962C8B-B14F-4D97-AF65-F5344CB8AC3E}">
        <p14:creationId xmlns:p14="http://schemas.microsoft.com/office/powerpoint/2010/main" val="450647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6D52-AC58-4FBD-95FF-ADA704734192}"/>
              </a:ext>
            </a:extLst>
          </p:cNvPr>
          <p:cNvSpPr>
            <a:spLocks noGrp="1"/>
          </p:cNvSpPr>
          <p:nvPr>
            <p:ph type="title"/>
          </p:nvPr>
        </p:nvSpPr>
        <p:spPr/>
        <p:txBody>
          <a:bodyPr/>
          <a:lstStyle/>
          <a:p>
            <a:r>
              <a:rPr lang="en-US" dirty="0"/>
              <a:t>Fusion of Senses</a:t>
            </a:r>
          </a:p>
        </p:txBody>
      </p:sp>
      <p:sp>
        <p:nvSpPr>
          <p:cNvPr id="3" name="Content Placeholder 2">
            <a:extLst>
              <a:ext uri="{FF2B5EF4-FFF2-40B4-BE49-F238E27FC236}">
                <a16:creationId xmlns:a16="http://schemas.microsoft.com/office/drawing/2014/main" id="{07B7F694-8C5F-4A5F-869E-58B929659300}"/>
              </a:ext>
            </a:extLst>
          </p:cNvPr>
          <p:cNvSpPr>
            <a:spLocks noGrp="1"/>
          </p:cNvSpPr>
          <p:nvPr>
            <p:ph idx="1"/>
          </p:nvPr>
        </p:nvSpPr>
        <p:spPr>
          <a:xfrm>
            <a:off x="0" y="1825625"/>
            <a:ext cx="11887200" cy="3175353"/>
          </a:xfrm>
        </p:spPr>
        <p:txBody>
          <a:bodyPr>
            <a:normAutofit/>
          </a:bodyPr>
          <a:lstStyle/>
          <a:p>
            <a:pPr marL="0" indent="0">
              <a:buNone/>
            </a:pPr>
            <a:r>
              <a:rPr lang="en-US" dirty="0"/>
              <a:t>So…perception typically involves multiple sensory inputs plus experience</a:t>
            </a:r>
          </a:p>
          <a:p>
            <a:pPr marL="0" indent="0">
              <a:buNone/>
            </a:pPr>
            <a:r>
              <a:rPr lang="en-US" dirty="0"/>
              <a:t>Processing gets wacky* when an input is present without others usually present</a:t>
            </a:r>
          </a:p>
          <a:p>
            <a:pPr marL="0" indent="0">
              <a:buNone/>
            </a:pPr>
            <a:r>
              <a:rPr lang="en-US" dirty="0"/>
              <a:t>Can cause</a:t>
            </a:r>
          </a:p>
          <a:p>
            <a:r>
              <a:rPr lang="en-US" dirty="0"/>
              <a:t>Fatigue</a:t>
            </a:r>
          </a:p>
          <a:p>
            <a:r>
              <a:rPr lang="en-US" dirty="0"/>
              <a:t>Headaches</a:t>
            </a:r>
          </a:p>
          <a:p>
            <a:r>
              <a:rPr lang="en-US" dirty="0"/>
              <a:t>Nausea</a:t>
            </a:r>
          </a:p>
          <a:p>
            <a:pPr marL="0" indent="0">
              <a:buNone/>
            </a:pPr>
            <a:endParaRPr lang="en-US" dirty="0"/>
          </a:p>
        </p:txBody>
      </p:sp>
      <p:sp>
        <p:nvSpPr>
          <p:cNvPr id="4" name="TextBox 3">
            <a:extLst>
              <a:ext uri="{FF2B5EF4-FFF2-40B4-BE49-F238E27FC236}">
                <a16:creationId xmlns:a16="http://schemas.microsoft.com/office/drawing/2014/main" id="{211A4E52-9481-4B30-92B3-495747DEEE9A}"/>
              </a:ext>
            </a:extLst>
          </p:cNvPr>
          <p:cNvSpPr txBox="1"/>
          <p:nvPr/>
        </p:nvSpPr>
        <p:spPr>
          <a:xfrm>
            <a:off x="1545309" y="5968621"/>
            <a:ext cx="8363801" cy="369332"/>
          </a:xfrm>
          <a:prstGeom prst="rect">
            <a:avLst/>
          </a:prstGeom>
          <a:noFill/>
          <a:ln>
            <a:solidFill>
              <a:schemeClr val="tx1"/>
            </a:solidFill>
          </a:ln>
        </p:spPr>
        <p:txBody>
          <a:bodyPr wrap="square" rtlCol="0">
            <a:spAutoFit/>
          </a:bodyPr>
          <a:lstStyle/>
          <a:p>
            <a:r>
              <a:rPr lang="en-US" dirty="0">
                <a:latin typeface="Comic Sans MS" panose="030F0702030302020204" pitchFamily="66" charset="0"/>
              </a:rPr>
              <a:t>*wacky </a:t>
            </a:r>
            <a:r>
              <a:rPr lang="en-US" dirty="0">
                <a:latin typeface="Comic Sans MS" panose="030F0702030302020204" pitchFamily="66" charset="0"/>
                <a:sym typeface="Wingdings" panose="05000000000000000000" pitchFamily="2" charset="2"/>
              </a:rPr>
              <a:t> technical term indicating that something is not typical or normal</a:t>
            </a:r>
            <a:endParaRPr lang="en-US" dirty="0">
              <a:latin typeface="Comic Sans MS" panose="030F0702030302020204" pitchFamily="66" charset="0"/>
            </a:endParaRPr>
          </a:p>
        </p:txBody>
      </p:sp>
    </p:spTree>
    <p:extLst>
      <p:ext uri="{BB962C8B-B14F-4D97-AF65-F5344CB8AC3E}">
        <p14:creationId xmlns:p14="http://schemas.microsoft.com/office/powerpoint/2010/main" val="56848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Vection</a:t>
            </a:r>
            <a:endParaRPr dirty="0"/>
          </a:p>
        </p:txBody>
      </p:sp>
      <p:sp>
        <p:nvSpPr>
          <p:cNvPr id="150" name="Google Shape;150;p25"/>
          <p:cNvSpPr txBox="1">
            <a:spLocks noGrp="1"/>
          </p:cNvSpPr>
          <p:nvPr>
            <p:ph type="body" idx="1"/>
          </p:nvPr>
        </p:nvSpPr>
        <p:spPr>
          <a:xfrm>
            <a:off x="415600" y="1536633"/>
            <a:ext cx="5676800" cy="4555200"/>
          </a:xfrm>
          <a:prstGeom prst="rect">
            <a:avLst/>
          </a:prstGeom>
        </p:spPr>
        <p:txBody>
          <a:bodyPr spcFirstLastPara="1" vert="horz" wrap="square" lIns="121900" tIns="121900" rIns="121900" bIns="121900" rtlCol="0" anchor="t" anchorCtr="0">
            <a:noAutofit/>
          </a:bodyPr>
          <a:lstStyle/>
          <a:p>
            <a:pPr marL="0" indent="0">
              <a:buNone/>
            </a:pPr>
            <a:r>
              <a:rPr lang="en" i="1" dirty="0"/>
              <a:t>Vection</a:t>
            </a:r>
            <a:r>
              <a:rPr lang="en" dirty="0"/>
              <a:t> is the sensation of movement of the body in space produced purely by visual stimulation.</a:t>
            </a:r>
            <a:endParaRPr dirty="0"/>
          </a:p>
          <a:p>
            <a:pPr marL="0" indent="0">
              <a:spcBef>
                <a:spcPts val="2133"/>
              </a:spcBef>
              <a:spcAft>
                <a:spcPts val="2133"/>
              </a:spcAft>
              <a:buNone/>
            </a:pPr>
            <a:endParaRPr dirty="0">
              <a:solidFill>
                <a:srgbClr val="FFFFFF"/>
              </a:solidFill>
            </a:endParaRPr>
          </a:p>
        </p:txBody>
      </p:sp>
      <p:pic>
        <p:nvPicPr>
          <p:cNvPr id="2" name="Picture 1">
            <a:extLst>
              <a:ext uri="{FF2B5EF4-FFF2-40B4-BE49-F238E27FC236}">
                <a16:creationId xmlns:a16="http://schemas.microsoft.com/office/drawing/2014/main" id="{2213FA19-4CB2-495A-857D-68AD7E82C699}"/>
              </a:ext>
            </a:extLst>
          </p:cNvPr>
          <p:cNvPicPr>
            <a:picLocks noChangeAspect="1"/>
          </p:cNvPicPr>
          <p:nvPr/>
        </p:nvPicPr>
        <p:blipFill>
          <a:blip r:embed="rId3"/>
          <a:stretch>
            <a:fillRect/>
          </a:stretch>
        </p:blipFill>
        <p:spPr>
          <a:xfrm>
            <a:off x="7134017" y="79022"/>
            <a:ext cx="4888650" cy="6660445"/>
          </a:xfrm>
          <a:prstGeom prst="rect">
            <a:avLst/>
          </a:prstGeom>
        </p:spPr>
      </p:pic>
    </p:spTree>
    <p:extLst>
      <p:ext uri="{BB962C8B-B14F-4D97-AF65-F5344CB8AC3E}">
        <p14:creationId xmlns:p14="http://schemas.microsoft.com/office/powerpoint/2010/main" val="103154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p29"/>
          <p:cNvSpPr txBox="1">
            <a:spLocks noGrp="1"/>
          </p:cNvSpPr>
          <p:nvPr>
            <p:ph type="title"/>
          </p:nvPr>
        </p:nvSpPr>
        <p:spPr>
          <a:xfrm>
            <a:off x="415600" y="309433"/>
            <a:ext cx="11360800" cy="763600"/>
          </a:xfrm>
          <a:prstGeom prst="rect">
            <a:avLst/>
          </a:prstGeom>
        </p:spPr>
        <p:txBody>
          <a:bodyPr spcFirstLastPara="1" vert="horz" wrap="square" lIns="121900" tIns="121900" rIns="121900" bIns="121900" rtlCol="0" anchor="t" anchorCtr="0">
            <a:noAutofit/>
          </a:bodyPr>
          <a:lstStyle/>
          <a:p>
            <a:r>
              <a:rPr lang="en" sz="3200"/>
              <a:t>VR System: Software</a:t>
            </a:r>
            <a:endParaRPr sz="3200"/>
          </a:p>
        </p:txBody>
      </p:sp>
      <p:pic>
        <p:nvPicPr>
          <p:cNvPr id="3" name="Picture 2">
            <a:extLst>
              <a:ext uri="{FF2B5EF4-FFF2-40B4-BE49-F238E27FC236}">
                <a16:creationId xmlns:a16="http://schemas.microsoft.com/office/drawing/2014/main" id="{E6986BB1-071F-4AFE-8D4B-5BFF5F802AFD}"/>
              </a:ext>
            </a:extLst>
          </p:cNvPr>
          <p:cNvPicPr>
            <a:picLocks noChangeAspect="1"/>
          </p:cNvPicPr>
          <p:nvPr/>
        </p:nvPicPr>
        <p:blipFill>
          <a:blip r:embed="rId3"/>
          <a:stretch>
            <a:fillRect/>
          </a:stretch>
        </p:blipFill>
        <p:spPr>
          <a:xfrm>
            <a:off x="2747744" y="1756704"/>
            <a:ext cx="4800600" cy="2933700"/>
          </a:xfrm>
          <a:prstGeom prst="rect">
            <a:avLst/>
          </a:prstGeom>
        </p:spPr>
      </p:pic>
      <p:sp>
        <p:nvSpPr>
          <p:cNvPr id="4" name="TextBox 3">
            <a:extLst>
              <a:ext uri="{FF2B5EF4-FFF2-40B4-BE49-F238E27FC236}">
                <a16:creationId xmlns:a16="http://schemas.microsoft.com/office/drawing/2014/main" id="{DDEFC3E4-AD62-4B9F-A877-E9E54D2199F7}"/>
              </a:ext>
            </a:extLst>
          </p:cNvPr>
          <p:cNvSpPr txBox="1"/>
          <p:nvPr/>
        </p:nvSpPr>
        <p:spPr>
          <a:xfrm>
            <a:off x="513183" y="1073033"/>
            <a:ext cx="11448661" cy="369332"/>
          </a:xfrm>
          <a:prstGeom prst="rect">
            <a:avLst/>
          </a:prstGeom>
          <a:noFill/>
        </p:spPr>
        <p:txBody>
          <a:bodyPr wrap="square" rtlCol="0">
            <a:spAutoFit/>
          </a:bodyPr>
          <a:lstStyle/>
          <a:p>
            <a:r>
              <a:rPr lang="en-US" dirty="0"/>
              <a:t>Our conception of a VR software system will rely on Virtual World Generator (VWG) to generate an alternative reality</a:t>
            </a:r>
          </a:p>
        </p:txBody>
      </p:sp>
      <p:sp>
        <p:nvSpPr>
          <p:cNvPr id="16" name="TextBox 15">
            <a:extLst>
              <a:ext uri="{FF2B5EF4-FFF2-40B4-BE49-F238E27FC236}">
                <a16:creationId xmlns:a16="http://schemas.microsoft.com/office/drawing/2014/main" id="{98619952-A951-4085-A348-71D546AD6953}"/>
              </a:ext>
            </a:extLst>
          </p:cNvPr>
          <p:cNvSpPr txBox="1"/>
          <p:nvPr/>
        </p:nvSpPr>
        <p:spPr>
          <a:xfrm>
            <a:off x="513182" y="4871387"/>
            <a:ext cx="11448661" cy="1477328"/>
          </a:xfrm>
          <a:prstGeom prst="rect">
            <a:avLst/>
          </a:prstGeom>
          <a:noFill/>
        </p:spPr>
        <p:txBody>
          <a:bodyPr wrap="square" rtlCol="0">
            <a:spAutoFit/>
          </a:bodyPr>
          <a:lstStyle/>
          <a:p>
            <a:r>
              <a:rPr lang="en-US" dirty="0"/>
              <a:t>This alternative world can be totally synthetic or based on data captured from the real-world or a combination.</a:t>
            </a:r>
          </a:p>
          <a:p>
            <a:pPr marL="285750" indent="-285750">
              <a:buFont typeface="Arial" panose="020B0604020202020204" pitchFamily="34" charset="0"/>
              <a:buChar char="•"/>
            </a:pPr>
            <a:r>
              <a:rPr lang="en-US" dirty="0"/>
              <a:t>3D images from synthetic models are generated using </a:t>
            </a:r>
            <a:r>
              <a:rPr lang="en-US" i="1" dirty="0"/>
              <a:t>computer graphics </a:t>
            </a:r>
            <a:r>
              <a:rPr lang="en-US" dirty="0"/>
              <a:t>techniques </a:t>
            </a:r>
          </a:p>
          <a:p>
            <a:pPr marL="285750" indent="-285750">
              <a:buFont typeface="Arial" panose="020B0604020202020204" pitchFamily="34" charset="0"/>
              <a:buChar char="•"/>
            </a:pPr>
            <a:r>
              <a:rPr lang="en-US" dirty="0"/>
              <a:t>Real-world data can be capture using cameras (often specialized)</a:t>
            </a:r>
          </a:p>
          <a:p>
            <a:pPr marL="285750" indent="-285750">
              <a:buFont typeface="Arial" panose="020B0604020202020204" pitchFamily="34" charset="0"/>
              <a:buChar char="•"/>
            </a:pPr>
            <a:r>
              <a:rPr lang="en-US" dirty="0"/>
              <a:t>Combining both is often referred as </a:t>
            </a:r>
            <a:r>
              <a:rPr lang="en-US" i="1" dirty="0"/>
              <a:t>augmented reality </a:t>
            </a:r>
            <a:r>
              <a:rPr lang="en-US" dirty="0"/>
              <a:t>or </a:t>
            </a:r>
            <a:r>
              <a:rPr lang="en-US" i="1" dirty="0"/>
              <a:t>mixed-reality</a:t>
            </a:r>
            <a:r>
              <a:rPr lang="en-US" dirty="0"/>
              <a:t>.</a:t>
            </a:r>
          </a:p>
          <a:p>
            <a:pPr marL="742950" lvl="1" indent="-285750">
              <a:buFont typeface="Arial" panose="020B0604020202020204" pitchFamily="34" charset="0"/>
              <a:buChar char="•"/>
            </a:pPr>
            <a:r>
              <a:rPr lang="en-US" dirty="0"/>
              <a:t>Augmented reality often has the connotation of being a real-time operation.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9DDF-5D6A-413B-B74D-4E944EA1DB4F}"/>
              </a:ext>
            </a:extLst>
          </p:cNvPr>
          <p:cNvSpPr>
            <a:spLocks noGrp="1"/>
          </p:cNvSpPr>
          <p:nvPr>
            <p:ph type="title"/>
          </p:nvPr>
        </p:nvSpPr>
        <p:spPr/>
        <p:txBody>
          <a:bodyPr/>
          <a:lstStyle/>
          <a:p>
            <a:r>
              <a:rPr lang="en-US" dirty="0"/>
              <a:t>Adaptation</a:t>
            </a:r>
          </a:p>
        </p:txBody>
      </p:sp>
      <p:sp>
        <p:nvSpPr>
          <p:cNvPr id="3" name="Content Placeholder 2">
            <a:extLst>
              <a:ext uri="{FF2B5EF4-FFF2-40B4-BE49-F238E27FC236}">
                <a16:creationId xmlns:a16="http://schemas.microsoft.com/office/drawing/2014/main" id="{496B72B7-7FCE-4209-A3F8-A67B13F5FDFB}"/>
              </a:ext>
            </a:extLst>
          </p:cNvPr>
          <p:cNvSpPr>
            <a:spLocks noGrp="1"/>
          </p:cNvSpPr>
          <p:nvPr>
            <p:ph idx="1"/>
          </p:nvPr>
        </p:nvSpPr>
        <p:spPr>
          <a:xfrm>
            <a:off x="1" y="1825625"/>
            <a:ext cx="11932356" cy="4351338"/>
          </a:xfrm>
        </p:spPr>
        <p:txBody>
          <a:bodyPr>
            <a:normAutofit fontScale="92500" lnSpcReduction="20000"/>
          </a:bodyPr>
          <a:lstStyle/>
          <a:p>
            <a:pPr marL="0" indent="0">
              <a:buNone/>
            </a:pPr>
            <a:r>
              <a:rPr lang="en-US" dirty="0"/>
              <a:t>Perceptually, </a:t>
            </a:r>
            <a:r>
              <a:rPr lang="en-US" i="1" dirty="0"/>
              <a:t>adaptation </a:t>
            </a:r>
            <a:r>
              <a:rPr lang="en-US" dirty="0"/>
              <a:t>means the perceived effect of stimuli changes over time</a:t>
            </a:r>
          </a:p>
          <a:p>
            <a:r>
              <a:rPr lang="en-US" dirty="0"/>
              <a:t>Perceived loudness of noises decreases in minutes</a:t>
            </a:r>
          </a:p>
          <a:p>
            <a:r>
              <a:rPr lang="en-US" dirty="0"/>
              <a:t>Our vision rapidly adapts to changes in light</a:t>
            </a:r>
          </a:p>
          <a:p>
            <a:r>
              <a:rPr lang="en-US" dirty="0"/>
              <a:t>Anecdotally, gaming with FPS games all the time leads to less nausea</a:t>
            </a:r>
          </a:p>
          <a:p>
            <a:endParaRPr lang="en-US" dirty="0"/>
          </a:p>
          <a:p>
            <a:pPr marL="0" indent="0">
              <a:buNone/>
            </a:pPr>
            <a:r>
              <a:rPr lang="en-US" dirty="0"/>
              <a:t>Can be useful in debugging…you can train to perceive things such as</a:t>
            </a:r>
          </a:p>
          <a:p>
            <a:pPr lvl="1"/>
            <a:r>
              <a:rPr lang="en-US" dirty="0"/>
              <a:t>A large amount of tracking latency has appeared</a:t>
            </a:r>
          </a:p>
          <a:p>
            <a:pPr lvl="1"/>
            <a:r>
              <a:rPr lang="en-US" dirty="0"/>
              <a:t>The left and right eye views are swapped.</a:t>
            </a:r>
          </a:p>
          <a:p>
            <a:pPr lvl="1"/>
            <a:r>
              <a:rPr lang="en-US" dirty="0"/>
              <a:t>Objects appear to one eye but not the other.</a:t>
            </a:r>
          </a:p>
          <a:p>
            <a:pPr lvl="1"/>
            <a:r>
              <a:rPr lang="en-US" dirty="0"/>
              <a:t>One eye view has signiﬁcantly more latency than the other.</a:t>
            </a:r>
          </a:p>
          <a:p>
            <a:pPr lvl="1"/>
            <a:r>
              <a:rPr lang="en-US" dirty="0"/>
              <a:t>Straight lines are slightly curved due to uncorrected warping in the optical system</a:t>
            </a:r>
            <a:br>
              <a:rPr lang="en-US" dirty="0"/>
            </a:br>
            <a:endParaRPr lang="en-US" dirty="0"/>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1896829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A898-D439-4130-BFFA-08814ACF2B05}"/>
              </a:ext>
            </a:extLst>
          </p:cNvPr>
          <p:cNvSpPr>
            <a:spLocks noGrp="1"/>
          </p:cNvSpPr>
          <p:nvPr>
            <p:ph type="title"/>
          </p:nvPr>
        </p:nvSpPr>
        <p:spPr/>
        <p:txBody>
          <a:bodyPr/>
          <a:lstStyle/>
          <a:p>
            <a:r>
              <a:rPr lang="en-US" dirty="0"/>
              <a:t>Psychophysics</a:t>
            </a:r>
          </a:p>
        </p:txBody>
      </p:sp>
      <p:sp>
        <p:nvSpPr>
          <p:cNvPr id="3" name="Content Placeholder 2">
            <a:extLst>
              <a:ext uri="{FF2B5EF4-FFF2-40B4-BE49-F238E27FC236}">
                <a16:creationId xmlns:a16="http://schemas.microsoft.com/office/drawing/2014/main" id="{DAA81EFF-5D0C-493A-B0E4-937E7A63D837}"/>
              </a:ext>
            </a:extLst>
          </p:cNvPr>
          <p:cNvSpPr>
            <a:spLocks noGrp="1"/>
          </p:cNvSpPr>
          <p:nvPr>
            <p:ph idx="1"/>
          </p:nvPr>
        </p:nvSpPr>
        <p:spPr>
          <a:xfrm>
            <a:off x="318911" y="1430514"/>
            <a:ext cx="10021711" cy="5218642"/>
          </a:xfrm>
        </p:spPr>
        <p:txBody>
          <a:bodyPr>
            <a:normAutofit/>
          </a:bodyPr>
          <a:lstStyle/>
          <a:p>
            <a:pPr marL="0" indent="0">
              <a:buNone/>
            </a:pPr>
            <a:r>
              <a:rPr lang="en-US" i="1" dirty="0"/>
              <a:t>Psychophysics</a:t>
            </a:r>
            <a:r>
              <a:rPr lang="en-US" dirty="0"/>
              <a:t> is the scientiﬁc study of perceptual phenomena that are produced by physical stimuli.</a:t>
            </a:r>
            <a:br>
              <a:rPr lang="en-US" dirty="0"/>
            </a:br>
            <a:br>
              <a:rPr lang="en-US" dirty="0"/>
            </a:br>
            <a:br>
              <a:rPr lang="en-US" dirty="0"/>
            </a:br>
            <a:br>
              <a:rPr lang="en-US" dirty="0"/>
            </a:br>
            <a:br>
              <a:rPr lang="en-US" dirty="0"/>
            </a:br>
            <a:endParaRPr lang="en-US" dirty="0"/>
          </a:p>
          <a:p>
            <a:pPr marL="0" indent="0">
              <a:buNone/>
            </a:pPr>
            <a:r>
              <a:rPr lang="en-US" b="1" dirty="0"/>
              <a:t>Example: </a:t>
            </a:r>
            <a:br>
              <a:rPr lang="en-US" dirty="0"/>
            </a:br>
            <a:r>
              <a:rPr lang="en-US" dirty="0"/>
              <a:t>Under what conditions is a light perceived as red?</a:t>
            </a:r>
          </a:p>
          <a:p>
            <a:pPr marL="0" indent="0">
              <a:buNone/>
            </a:pPr>
            <a:r>
              <a:rPr lang="en-US" b="1" dirty="0"/>
              <a:t>Experiment: </a:t>
            </a:r>
            <a:br>
              <a:rPr lang="en-US" dirty="0"/>
            </a:br>
            <a:r>
              <a:rPr lang="en-US" dirty="0"/>
              <a:t>Vary frequency of a mono-chromatic light until people call it red.</a:t>
            </a:r>
          </a:p>
        </p:txBody>
      </p:sp>
      <p:pic>
        <p:nvPicPr>
          <p:cNvPr id="5" name="Picture 4">
            <a:extLst>
              <a:ext uri="{FF2B5EF4-FFF2-40B4-BE49-F238E27FC236}">
                <a16:creationId xmlns:a16="http://schemas.microsoft.com/office/drawing/2014/main" id="{497C8A6C-4C4D-4181-9598-4076FDE2E669}"/>
              </a:ext>
            </a:extLst>
          </p:cNvPr>
          <p:cNvPicPr>
            <a:picLocks noChangeAspect="1"/>
          </p:cNvPicPr>
          <p:nvPr/>
        </p:nvPicPr>
        <p:blipFill>
          <a:blip r:embed="rId2"/>
          <a:stretch>
            <a:fillRect/>
          </a:stretch>
        </p:blipFill>
        <p:spPr>
          <a:xfrm>
            <a:off x="5630687" y="1921933"/>
            <a:ext cx="4362450" cy="2743200"/>
          </a:xfrm>
          <a:prstGeom prst="rect">
            <a:avLst/>
          </a:prstGeom>
        </p:spPr>
      </p:pic>
    </p:spTree>
    <p:extLst>
      <p:ext uri="{BB962C8B-B14F-4D97-AF65-F5344CB8AC3E}">
        <p14:creationId xmlns:p14="http://schemas.microsoft.com/office/powerpoint/2010/main" val="370658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6FA2-3E26-489E-A3D7-E404CDA0B92D}"/>
              </a:ext>
            </a:extLst>
          </p:cNvPr>
          <p:cNvSpPr>
            <a:spLocks noGrp="1"/>
          </p:cNvSpPr>
          <p:nvPr>
            <p:ph type="title"/>
          </p:nvPr>
        </p:nvSpPr>
        <p:spPr/>
        <p:txBody>
          <a:bodyPr/>
          <a:lstStyle/>
          <a:p>
            <a:r>
              <a:rPr lang="en-US" dirty="0"/>
              <a:t>Stevens’ Power Law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9D7E8F-4A3C-453C-A4B2-E2AD7A49C80F}"/>
                  </a:ext>
                </a:extLst>
              </p:cNvPr>
              <p:cNvSpPr>
                <a:spLocks noGrp="1"/>
              </p:cNvSpPr>
              <p:nvPr>
                <p:ph idx="1"/>
              </p:nvPr>
            </p:nvSpPr>
            <p:spPr>
              <a:xfrm>
                <a:off x="282223" y="3437523"/>
                <a:ext cx="12000089" cy="3097861"/>
              </a:xfrm>
            </p:spPr>
            <p:txBody>
              <a:bodyPr>
                <a:normAutofit fontScale="85000" lnSpcReduction="20000"/>
              </a:bodyPr>
              <a:lstStyle/>
              <a:p>
                <a:pPr marL="0" indent="0">
                  <a:buNone/>
                </a:pPr>
                <a:r>
                  <a:rPr lang="en-US" i="1" dirty="0"/>
                  <a:t>Stevens’ power law</a:t>
                </a:r>
                <a:r>
                  <a:rPr lang="en-US" dirty="0"/>
                  <a:t>, </a:t>
                </a:r>
              </a:p>
              <a:p>
                <a:pPr marL="0" indent="0">
                  <a:buNone/>
                </a:pPr>
                <a:r>
                  <a:rPr lang="en-US" sz="2400" dirty="0"/>
                  <a:t>characterizes the relationship between the magnitude of stimulus and perceived magnitude</a:t>
                </a:r>
              </a:p>
              <a:p>
                <a:pPr marL="0" indent="0">
                  <a:buNone/>
                </a:pPr>
                <a:r>
                  <a:rPr lang="en-US" sz="2400" dirty="0"/>
                  <a:t>It suggests</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𝑐</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𝑥</m:t>
                          </m:r>
                        </m:sup>
                      </m:sSup>
                    </m:oMath>
                  </m:oMathPara>
                </a14:m>
                <a:endParaRPr lang="en-US" sz="2400" dirty="0"/>
              </a:p>
              <a:p>
                <a:pPr marL="0" indent="0">
                  <a:buNone/>
                </a:pPr>
                <a:r>
                  <a:rPr lang="en-US" sz="2400" dirty="0"/>
                  <a:t>Where</a:t>
                </a:r>
              </a:p>
              <a:p>
                <a:r>
                  <a:rPr lang="en-US" sz="2400" dirty="0"/>
                  <a:t>m is the magnitude or intensity of the stimulus,</a:t>
                </a:r>
              </a:p>
              <a:p>
                <a:r>
                  <a:rPr lang="en-US" sz="2400" dirty="0"/>
                  <a:t>p is the perceived magnitude,</a:t>
                </a:r>
              </a:p>
              <a:p>
                <a:r>
                  <a:rPr lang="en-US" sz="2400" dirty="0"/>
                  <a:t>x relates the actual magnitude to the perceived magnitude</a:t>
                </a:r>
              </a:p>
              <a:p>
                <a:r>
                  <a:rPr lang="en-US" sz="2400" dirty="0"/>
                  <a:t>c is an uninteresting constant that depends on units.</a:t>
                </a:r>
              </a:p>
            </p:txBody>
          </p:sp>
        </mc:Choice>
        <mc:Fallback xmlns="">
          <p:sp>
            <p:nvSpPr>
              <p:cNvPr id="3" name="Content Placeholder 2">
                <a:extLst>
                  <a:ext uri="{FF2B5EF4-FFF2-40B4-BE49-F238E27FC236}">
                    <a16:creationId xmlns:a16="http://schemas.microsoft.com/office/drawing/2014/main" id="{FF9D7E8F-4A3C-453C-A4B2-E2AD7A49C80F}"/>
                  </a:ext>
                </a:extLst>
              </p:cNvPr>
              <p:cNvSpPr>
                <a:spLocks noGrp="1" noRot="1" noChangeAspect="1" noMove="1" noResize="1" noEditPoints="1" noAdjustHandles="1" noChangeArrowheads="1" noChangeShapeType="1" noTextEdit="1"/>
              </p:cNvSpPr>
              <p:nvPr>
                <p:ph idx="1"/>
              </p:nvPr>
            </p:nvSpPr>
            <p:spPr>
              <a:xfrm>
                <a:off x="282223" y="3437523"/>
                <a:ext cx="12000089" cy="3097861"/>
              </a:xfrm>
              <a:blipFill>
                <a:blip r:embed="rId2"/>
                <a:stretch>
                  <a:fillRect l="-762" t="-4528" b="-98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257252F-3F03-49A5-ADCD-1B54DC3DAA8D}"/>
              </a:ext>
            </a:extLst>
          </p:cNvPr>
          <p:cNvPicPr>
            <a:picLocks noChangeAspect="1"/>
          </p:cNvPicPr>
          <p:nvPr/>
        </p:nvPicPr>
        <p:blipFill>
          <a:blip r:embed="rId3"/>
          <a:stretch>
            <a:fillRect/>
          </a:stretch>
        </p:blipFill>
        <p:spPr>
          <a:xfrm>
            <a:off x="6378251" y="133350"/>
            <a:ext cx="5257800" cy="3295650"/>
          </a:xfrm>
          <a:prstGeom prst="rect">
            <a:avLst/>
          </a:prstGeom>
        </p:spPr>
      </p:pic>
    </p:spTree>
    <p:extLst>
      <p:ext uri="{BB962C8B-B14F-4D97-AF65-F5344CB8AC3E}">
        <p14:creationId xmlns:p14="http://schemas.microsoft.com/office/powerpoint/2010/main" val="192684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F754-B1E6-4408-8ACF-A106AFCF3CDA}"/>
              </a:ext>
            </a:extLst>
          </p:cNvPr>
          <p:cNvSpPr>
            <a:spLocks noGrp="1"/>
          </p:cNvSpPr>
          <p:nvPr>
            <p:ph type="title"/>
          </p:nvPr>
        </p:nvSpPr>
        <p:spPr/>
        <p:txBody>
          <a:bodyPr/>
          <a:lstStyle/>
          <a:p>
            <a:r>
              <a:rPr lang="en-US" dirty="0"/>
              <a:t>Just Noticeable Difference (JND)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D61E62-E6E4-4DF6-B11B-6183E708BF56}"/>
                  </a:ext>
                </a:extLst>
              </p:cNvPr>
              <p:cNvSpPr>
                <a:spLocks noGrp="1"/>
              </p:cNvSpPr>
              <p:nvPr>
                <p:ph idx="1"/>
              </p:nvPr>
            </p:nvSpPr>
            <p:spPr/>
            <p:txBody>
              <a:bodyPr/>
              <a:lstStyle/>
              <a:p>
                <a:pPr marL="0" indent="0">
                  <a:buNone/>
                </a:pPr>
                <a:r>
                  <a:rPr lang="en-US" i="1" dirty="0"/>
                  <a:t>JND</a:t>
                </a:r>
                <a:r>
                  <a:rPr lang="en-US" dirty="0"/>
                  <a:t> is the amount of stimulus that needs to be changed so that subjects perceive it to have changed in at least 50% of trials</a:t>
                </a:r>
              </a:p>
              <a:p>
                <a:pPr marL="0" indent="0">
                  <a:buNone/>
                </a:pPr>
                <a:endParaRPr lang="en-US" dirty="0"/>
              </a:p>
              <a:p>
                <a:pPr marL="0" indent="0">
                  <a:buNone/>
                </a:pPr>
                <a:r>
                  <a:rPr lang="en-US" dirty="0"/>
                  <a:t>JND can vary as stimulus magnitude vary, but the relationship will be:</a:t>
                </a:r>
                <a:br>
                  <a:rPr lang="en-US" dirty="0"/>
                </a:b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sty m:val="p"/>
                            </m:rPr>
                            <a:rPr lang="el-GR" i="0" smtClean="0">
                              <a:latin typeface="Cambria Math" panose="02040503050406030204" pitchFamily="18" charset="0"/>
                            </a:rPr>
                            <m:t>Δ</m:t>
                          </m:r>
                          <m:r>
                            <a:rPr lang="en-US" b="0" i="1" smtClean="0">
                              <a:latin typeface="Cambria Math" panose="02040503050406030204" pitchFamily="18" charset="0"/>
                            </a:rPr>
                            <m:t>𝑚</m:t>
                          </m:r>
                        </m:num>
                        <m:den>
                          <m:r>
                            <m:rPr>
                              <m:sty m:val="p"/>
                            </m:rPr>
                            <a:rPr lang="en-US" b="0" i="0" smtClean="0">
                              <a:latin typeface="Cambria Math" panose="02040503050406030204" pitchFamily="18" charset="0"/>
                            </a:rPr>
                            <m:t>m</m:t>
                          </m:r>
                        </m:den>
                      </m:f>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p>
                <a:pPr marL="0" indent="0">
                  <a:buNone/>
                </a:pPr>
                <a:r>
                  <a:rPr lang="en-US" dirty="0"/>
                  <a:t>Where m is the magnitude and c is a constant.</a:t>
                </a:r>
              </a:p>
              <a:p>
                <a:pPr marL="0" indent="0">
                  <a:buNone/>
                </a:pPr>
                <a:r>
                  <a:rPr lang="en-US" dirty="0"/>
                  <a:t>This is known as </a:t>
                </a:r>
                <a:r>
                  <a:rPr lang="en-US" i="1" dirty="0"/>
                  <a:t>Weber’s law</a:t>
                </a:r>
                <a:r>
                  <a:rPr lang="en-US" dirty="0"/>
                  <a:t>.</a:t>
                </a:r>
              </a:p>
            </p:txBody>
          </p:sp>
        </mc:Choice>
        <mc:Fallback xmlns="">
          <p:sp>
            <p:nvSpPr>
              <p:cNvPr id="3" name="Content Placeholder 2">
                <a:extLst>
                  <a:ext uri="{FF2B5EF4-FFF2-40B4-BE49-F238E27FC236}">
                    <a16:creationId xmlns:a16="http://schemas.microsoft.com/office/drawing/2014/main" id="{C5D61E62-E6E4-4DF6-B11B-6183E708BF56}"/>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2005697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90C8-1FAE-4658-B517-875CE19F5EF5}"/>
              </a:ext>
            </a:extLst>
          </p:cNvPr>
          <p:cNvSpPr>
            <a:spLocks noGrp="1"/>
          </p:cNvSpPr>
          <p:nvPr>
            <p:ph type="title"/>
          </p:nvPr>
        </p:nvSpPr>
        <p:spPr/>
        <p:txBody>
          <a:bodyPr/>
          <a:lstStyle/>
          <a:p>
            <a:r>
              <a:rPr lang="en-US" dirty="0"/>
              <a:t>Design of Experiments</a:t>
            </a:r>
          </a:p>
        </p:txBody>
      </p:sp>
      <p:sp>
        <p:nvSpPr>
          <p:cNvPr id="3" name="Content Placeholder 2">
            <a:extLst>
              <a:ext uri="{FF2B5EF4-FFF2-40B4-BE49-F238E27FC236}">
                <a16:creationId xmlns:a16="http://schemas.microsoft.com/office/drawing/2014/main" id="{BD9C4F12-1688-4B35-9F53-CBEEFEB304DB}"/>
              </a:ext>
            </a:extLst>
          </p:cNvPr>
          <p:cNvSpPr>
            <a:spLocks noGrp="1"/>
          </p:cNvSpPr>
          <p:nvPr>
            <p:ph idx="1"/>
          </p:nvPr>
        </p:nvSpPr>
        <p:spPr/>
        <p:txBody>
          <a:bodyPr>
            <a:normAutofit fontScale="77500" lnSpcReduction="20000"/>
          </a:bodyPr>
          <a:lstStyle/>
          <a:p>
            <a:pPr marL="0" indent="0">
              <a:buNone/>
            </a:pPr>
            <a:r>
              <a:rPr lang="en-US" dirty="0"/>
              <a:t>…is very difficult</a:t>
            </a:r>
            <a:br>
              <a:rPr lang="en-US" dirty="0"/>
            </a:br>
            <a:br>
              <a:rPr lang="en-US" dirty="0"/>
            </a:br>
            <a:r>
              <a:rPr lang="en-US" dirty="0"/>
              <a:t>How many subjects are enough?</a:t>
            </a:r>
          </a:p>
          <a:p>
            <a:pPr marL="0" indent="0">
              <a:buNone/>
            </a:pPr>
            <a:r>
              <a:rPr lang="en-US" dirty="0"/>
              <a:t>How do you measure adaptation to the experiment?</a:t>
            </a:r>
          </a:p>
          <a:p>
            <a:pPr marL="0" indent="0">
              <a:buNone/>
            </a:pPr>
            <a:r>
              <a:rPr lang="en-US" dirty="0"/>
              <a:t>How do you control for prior experience?</a:t>
            </a:r>
          </a:p>
          <a:p>
            <a:pPr marL="0" indent="0">
              <a:buNone/>
            </a:pPr>
            <a:r>
              <a:rPr lang="en-US" dirty="0"/>
              <a:t>What did the subjects eat for breakfast?</a:t>
            </a:r>
          </a:p>
          <a:p>
            <a:pPr marL="0" indent="0">
              <a:buNone/>
            </a:pPr>
            <a:r>
              <a:rPr lang="en-US" dirty="0"/>
              <a:t>Is your data gathered via questionnaire? Will they answer honestly?</a:t>
            </a:r>
          </a:p>
          <a:p>
            <a:pPr marL="0" indent="0">
              <a:buNone/>
            </a:pPr>
            <a:r>
              <a:rPr lang="en-US" dirty="0"/>
              <a:t>Can you make inferences about perception from other data?</a:t>
            </a:r>
          </a:p>
          <a:p>
            <a:pPr marL="0" indent="0">
              <a:buNone/>
            </a:pPr>
            <a:r>
              <a:rPr lang="en-US" dirty="0"/>
              <a:t>…heart rate…</a:t>
            </a:r>
            <a:r>
              <a:rPr lang="en-US" dirty="0" err="1"/>
              <a:t>etc</a:t>
            </a:r>
            <a:r>
              <a:rPr lang="en-US" dirty="0"/>
              <a:t>….</a:t>
            </a:r>
          </a:p>
          <a:p>
            <a:pPr marL="0" indent="0">
              <a:buNone/>
            </a:pPr>
            <a:endParaRPr lang="en-US" dirty="0"/>
          </a:p>
          <a:p>
            <a:pPr marL="0" indent="0">
              <a:buNone/>
            </a:pPr>
            <a:r>
              <a:rPr lang="en-US" dirty="0"/>
              <a:t>This doesn’t mean it shouldn’t be done.</a:t>
            </a:r>
          </a:p>
          <a:p>
            <a:pPr marL="0" indent="0">
              <a:buNone/>
            </a:pPr>
            <a:r>
              <a:rPr lang="en-US" dirty="0"/>
              <a:t>It means it should be done as carefully as possible…and with great effort.</a:t>
            </a:r>
            <a:br>
              <a:rPr lang="en-US" dirty="0"/>
            </a:br>
            <a:endParaRPr lang="en-US" dirty="0"/>
          </a:p>
        </p:txBody>
      </p:sp>
    </p:spTree>
    <p:extLst>
      <p:ext uri="{BB962C8B-B14F-4D97-AF65-F5344CB8AC3E}">
        <p14:creationId xmlns:p14="http://schemas.microsoft.com/office/powerpoint/2010/main" val="1231530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415600" y="175533"/>
            <a:ext cx="11360800" cy="894800"/>
          </a:xfrm>
          <a:prstGeom prst="rect">
            <a:avLst/>
          </a:prstGeom>
        </p:spPr>
        <p:txBody>
          <a:bodyPr spcFirstLastPara="1" vert="horz" wrap="square" lIns="121900" tIns="121900" rIns="121900" bIns="121900" rtlCol="0" anchor="t" anchorCtr="0">
            <a:noAutofit/>
          </a:bodyPr>
          <a:lstStyle/>
          <a:p>
            <a:r>
              <a:rPr lang="en-US" dirty="0"/>
              <a:t>Case Study: Depth Perception</a:t>
            </a:r>
            <a:endParaRPr dirty="0"/>
          </a:p>
        </p:txBody>
      </p:sp>
      <p:sp>
        <p:nvSpPr>
          <p:cNvPr id="236" name="Google Shape;236;p34"/>
          <p:cNvSpPr txBox="1">
            <a:spLocks noGrp="1"/>
          </p:cNvSpPr>
          <p:nvPr>
            <p:ph type="body" idx="1"/>
          </p:nvPr>
        </p:nvSpPr>
        <p:spPr>
          <a:xfrm>
            <a:off x="415600" y="1225333"/>
            <a:ext cx="11360800" cy="4866400"/>
          </a:xfrm>
          <a:prstGeom prst="rect">
            <a:avLst/>
          </a:prstGeom>
        </p:spPr>
        <p:txBody>
          <a:bodyPr spcFirstLastPara="1" vert="horz" wrap="square" lIns="121900" tIns="121900" rIns="121900" bIns="121900" rtlCol="0" anchor="t" anchorCtr="0">
            <a:noAutofit/>
          </a:bodyPr>
          <a:lstStyle/>
          <a:p>
            <a:pPr marL="0" indent="0">
              <a:buNone/>
            </a:pPr>
            <a:r>
              <a:rPr lang="en" dirty="0"/>
              <a:t>How do we perceive how far </a:t>
            </a:r>
            <a:r>
              <a:rPr lang="en-US" dirty="0"/>
              <a:t>away an object </a:t>
            </a:r>
            <a:r>
              <a:rPr lang="en" dirty="0"/>
              <a:t>is?</a:t>
            </a:r>
            <a:endParaRPr dirty="0"/>
          </a:p>
          <a:p>
            <a:pPr marL="0" indent="0">
              <a:spcBef>
                <a:spcPts val="2133"/>
              </a:spcBef>
              <a:buNone/>
            </a:pPr>
            <a:r>
              <a:rPr lang="en" dirty="0"/>
              <a:t>Classic example of sens</a:t>
            </a:r>
            <a:r>
              <a:rPr lang="en-US" dirty="0" err="1"/>
              <a:t>ory</a:t>
            </a:r>
            <a:r>
              <a:rPr lang="en-US" dirty="0"/>
              <a:t> fusion.</a:t>
            </a:r>
          </a:p>
          <a:p>
            <a:pPr marL="0" indent="0">
              <a:spcBef>
                <a:spcPts val="2133"/>
              </a:spcBef>
              <a:buNone/>
            </a:pPr>
            <a:r>
              <a:rPr lang="en-US" dirty="0"/>
              <a:t>What are some of the multiple data we use to perceive depth?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Binocular </a:t>
            </a:r>
            <a:r>
              <a:rPr lang="en-US" dirty="0"/>
              <a:t>C</a:t>
            </a:r>
            <a:r>
              <a:rPr lang="en" dirty="0"/>
              <a:t>ues</a:t>
            </a:r>
            <a:endParaRPr dirty="0"/>
          </a:p>
        </p:txBody>
      </p:sp>
      <p:sp>
        <p:nvSpPr>
          <p:cNvPr id="90" name="Google Shape;90;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dirty="0"/>
              <a:t>Convergence</a:t>
            </a:r>
            <a:br>
              <a:rPr lang="en" dirty="0"/>
            </a:br>
            <a:endParaRPr dirty="0"/>
          </a:p>
          <a:p>
            <a:pPr marL="0" indent="0">
              <a:spcBef>
                <a:spcPts val="2133"/>
              </a:spcBef>
              <a:buNone/>
            </a:pPr>
            <a:r>
              <a:rPr lang="en" dirty="0"/>
              <a:t>Stereoscopic disparity / Binocular disparity</a:t>
            </a:r>
            <a:br>
              <a:rPr lang="en" dirty="0"/>
            </a:br>
            <a:br>
              <a:rPr lang="en" dirty="0"/>
            </a:br>
            <a:br>
              <a:rPr lang="en" dirty="0"/>
            </a:br>
            <a:br>
              <a:rPr lang="en" dirty="0"/>
            </a:br>
            <a:br>
              <a:rPr lang="en" dirty="0"/>
            </a:br>
            <a:endParaRPr dirty="0"/>
          </a:p>
          <a:p>
            <a:pPr marL="0" indent="0">
              <a:spcBef>
                <a:spcPts val="2133"/>
              </a:spcBef>
              <a:spcAft>
                <a:spcPts val="2133"/>
              </a:spcAft>
              <a:buNone/>
            </a:pPr>
            <a:r>
              <a:rPr lang="en" dirty="0"/>
              <a:t>Shadow Stereopsis</a:t>
            </a:r>
            <a:endParaRPr dirty="0"/>
          </a:p>
        </p:txBody>
      </p:sp>
      <p:pic>
        <p:nvPicPr>
          <p:cNvPr id="91" name="Google Shape;91;p18"/>
          <p:cNvPicPr preferRelativeResize="0"/>
          <p:nvPr/>
        </p:nvPicPr>
        <p:blipFill>
          <a:blip r:embed="rId3">
            <a:alphaModFix/>
          </a:blip>
          <a:stretch>
            <a:fillRect/>
          </a:stretch>
        </p:blipFill>
        <p:spPr>
          <a:xfrm>
            <a:off x="3440468" y="5022362"/>
            <a:ext cx="3327920" cy="1771651"/>
          </a:xfrm>
          <a:prstGeom prst="rect">
            <a:avLst/>
          </a:prstGeom>
          <a:noFill/>
          <a:ln>
            <a:noFill/>
          </a:ln>
        </p:spPr>
      </p:pic>
      <p:pic>
        <p:nvPicPr>
          <p:cNvPr id="92" name="Google Shape;92;p18"/>
          <p:cNvPicPr preferRelativeResize="0"/>
          <p:nvPr/>
        </p:nvPicPr>
        <p:blipFill>
          <a:blip r:embed="rId4">
            <a:alphaModFix/>
          </a:blip>
          <a:stretch>
            <a:fillRect/>
          </a:stretch>
        </p:blipFill>
        <p:spPr>
          <a:xfrm>
            <a:off x="4144930" y="593367"/>
            <a:ext cx="1918996" cy="2094450"/>
          </a:xfrm>
          <a:prstGeom prst="rect">
            <a:avLst/>
          </a:prstGeom>
          <a:noFill/>
          <a:ln>
            <a:noFill/>
          </a:ln>
        </p:spPr>
      </p:pic>
      <p:pic>
        <p:nvPicPr>
          <p:cNvPr id="2" name="Picture 1">
            <a:extLst>
              <a:ext uri="{FF2B5EF4-FFF2-40B4-BE49-F238E27FC236}">
                <a16:creationId xmlns:a16="http://schemas.microsoft.com/office/drawing/2014/main" id="{52E08022-1B8C-4886-BF33-250680EA97B0}"/>
              </a:ext>
            </a:extLst>
          </p:cNvPr>
          <p:cNvPicPr>
            <a:picLocks noChangeAspect="1"/>
          </p:cNvPicPr>
          <p:nvPr/>
        </p:nvPicPr>
        <p:blipFill>
          <a:blip r:embed="rId5"/>
          <a:stretch>
            <a:fillRect/>
          </a:stretch>
        </p:blipFill>
        <p:spPr>
          <a:xfrm>
            <a:off x="207800" y="3189665"/>
            <a:ext cx="8124825" cy="17716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Monocular Cues</a:t>
            </a:r>
            <a:endParaRPr/>
          </a:p>
        </p:txBody>
      </p:sp>
      <p:sp>
        <p:nvSpPr>
          <p:cNvPr id="99" name="Google Shape;99;p19"/>
          <p:cNvSpPr txBox="1">
            <a:spLocks noGrp="1"/>
          </p:cNvSpPr>
          <p:nvPr>
            <p:ph type="body" idx="1"/>
          </p:nvPr>
        </p:nvSpPr>
        <p:spPr>
          <a:xfrm>
            <a:off x="415600" y="1536633"/>
            <a:ext cx="5163600" cy="4555200"/>
          </a:xfrm>
          <a:prstGeom prst="rect">
            <a:avLst/>
          </a:prstGeom>
        </p:spPr>
        <p:txBody>
          <a:bodyPr spcFirstLastPara="1" vert="horz" wrap="square" lIns="121900" tIns="121900" rIns="121900" bIns="121900" rtlCol="0" anchor="t" anchorCtr="0">
            <a:noAutofit/>
          </a:bodyPr>
          <a:lstStyle/>
          <a:p>
            <a:pPr marL="0" indent="0">
              <a:buNone/>
            </a:pPr>
            <a:r>
              <a:rPr lang="en" dirty="0"/>
              <a:t>Relative Size</a:t>
            </a:r>
            <a:endParaRPr dirty="0"/>
          </a:p>
          <a:p>
            <a:pPr marL="0" indent="0">
              <a:spcBef>
                <a:spcPts val="2133"/>
              </a:spcBef>
              <a:buNone/>
            </a:pPr>
            <a:r>
              <a:rPr lang="en" dirty="0"/>
              <a:t>Absolute Size and Familiar Size</a:t>
            </a:r>
            <a:endParaRPr dirty="0"/>
          </a:p>
          <a:p>
            <a:pPr marL="0" indent="0">
              <a:spcBef>
                <a:spcPts val="2133"/>
              </a:spcBef>
              <a:buNone/>
            </a:pPr>
            <a:r>
              <a:rPr lang="en" dirty="0"/>
              <a:t>Elevation </a:t>
            </a:r>
            <a:endParaRPr dirty="0"/>
          </a:p>
          <a:p>
            <a:pPr marL="0" indent="0">
              <a:spcBef>
                <a:spcPts val="2133"/>
              </a:spcBef>
              <a:buNone/>
            </a:pPr>
            <a:r>
              <a:rPr lang="en" dirty="0"/>
              <a:t>Texture Gradient</a:t>
            </a:r>
            <a:endParaRPr dirty="0"/>
          </a:p>
          <a:p>
            <a:pPr marL="0" indent="0">
              <a:spcBef>
                <a:spcPts val="2133"/>
              </a:spcBef>
              <a:buNone/>
            </a:pPr>
            <a:r>
              <a:rPr lang="en" dirty="0"/>
              <a:t>Motion Parallax (</a:t>
            </a:r>
            <a:r>
              <a:rPr lang="en" u="sng" dirty="0">
                <a:solidFill>
                  <a:schemeClr val="hlink"/>
                </a:solidFill>
                <a:hlinkClick r:id="rId3"/>
              </a:rPr>
              <a:t>demo</a:t>
            </a:r>
            <a:r>
              <a:rPr lang="en" dirty="0"/>
              <a:t>)</a:t>
            </a:r>
            <a:endParaRPr dirty="0"/>
          </a:p>
          <a:p>
            <a:pPr marL="0" indent="0">
              <a:spcBef>
                <a:spcPts val="2133"/>
              </a:spcBef>
              <a:spcAft>
                <a:spcPts val="2133"/>
              </a:spcAft>
              <a:buNone/>
            </a:pPr>
            <a:endParaRPr dirty="0"/>
          </a:p>
        </p:txBody>
      </p:sp>
      <p:pic>
        <p:nvPicPr>
          <p:cNvPr id="100" name="Google Shape;100;p19"/>
          <p:cNvPicPr preferRelativeResize="0"/>
          <p:nvPr/>
        </p:nvPicPr>
        <p:blipFill>
          <a:blip r:embed="rId4">
            <a:alphaModFix/>
          </a:blip>
          <a:stretch>
            <a:fillRect/>
          </a:stretch>
        </p:blipFill>
        <p:spPr>
          <a:xfrm>
            <a:off x="5290667" y="-2"/>
            <a:ext cx="3806467" cy="4825115"/>
          </a:xfrm>
          <a:prstGeom prst="rect">
            <a:avLst/>
          </a:prstGeom>
          <a:noFill/>
          <a:ln>
            <a:noFill/>
          </a:ln>
        </p:spPr>
      </p:pic>
      <p:pic>
        <p:nvPicPr>
          <p:cNvPr id="101" name="Google Shape;101;p19"/>
          <p:cNvPicPr preferRelativeResize="0"/>
          <p:nvPr/>
        </p:nvPicPr>
        <p:blipFill>
          <a:blip r:embed="rId5">
            <a:alphaModFix/>
          </a:blip>
          <a:stretch>
            <a:fillRect/>
          </a:stretch>
        </p:blipFill>
        <p:spPr>
          <a:xfrm>
            <a:off x="9097133" y="0"/>
            <a:ext cx="3094867" cy="6858000"/>
          </a:xfrm>
          <a:prstGeom prst="rect">
            <a:avLst/>
          </a:prstGeom>
          <a:noFill/>
          <a:ln>
            <a:noFill/>
          </a:ln>
        </p:spPr>
      </p:pic>
      <p:pic>
        <p:nvPicPr>
          <p:cNvPr id="102" name="Google Shape;102;p19"/>
          <p:cNvPicPr preferRelativeResize="0"/>
          <p:nvPr/>
        </p:nvPicPr>
        <p:blipFill>
          <a:blip r:embed="rId6">
            <a:alphaModFix/>
          </a:blip>
          <a:stretch>
            <a:fillRect/>
          </a:stretch>
        </p:blipFill>
        <p:spPr>
          <a:xfrm>
            <a:off x="5290667" y="4731401"/>
            <a:ext cx="3806468" cy="21265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Monocular Cues</a:t>
            </a:r>
            <a:endParaRPr/>
          </a:p>
        </p:txBody>
      </p:sp>
      <p:sp>
        <p:nvSpPr>
          <p:cNvPr id="108" name="Google Shape;108;p20"/>
          <p:cNvSpPr txBox="1">
            <a:spLocks noGrp="1"/>
          </p:cNvSpPr>
          <p:nvPr>
            <p:ph type="body" idx="1"/>
          </p:nvPr>
        </p:nvSpPr>
        <p:spPr>
          <a:xfrm>
            <a:off x="415600" y="1756267"/>
            <a:ext cx="5163600" cy="4555200"/>
          </a:xfrm>
          <a:prstGeom prst="rect">
            <a:avLst/>
          </a:prstGeom>
        </p:spPr>
        <p:txBody>
          <a:bodyPr spcFirstLastPara="1" vert="horz" wrap="square" lIns="121900" tIns="121900" rIns="121900" bIns="121900" rtlCol="0" anchor="t" anchorCtr="0">
            <a:noAutofit/>
          </a:bodyPr>
          <a:lstStyle/>
          <a:p>
            <a:pPr marL="0" indent="0">
              <a:buNone/>
            </a:pPr>
            <a:r>
              <a:rPr lang="en" dirty="0"/>
              <a:t>Aerial Perspective (</a:t>
            </a:r>
            <a:r>
              <a:rPr lang="en-US" dirty="0"/>
              <a:t>distance fog)</a:t>
            </a:r>
            <a:endParaRPr dirty="0"/>
          </a:p>
          <a:p>
            <a:pPr marL="0" indent="0">
              <a:spcBef>
                <a:spcPts val="2133"/>
              </a:spcBef>
              <a:buNone/>
            </a:pPr>
            <a:r>
              <a:rPr lang="en" dirty="0"/>
              <a:t>Linear Perspective</a:t>
            </a:r>
            <a:endParaRPr dirty="0"/>
          </a:p>
          <a:p>
            <a:pPr marL="0" indent="0">
              <a:spcBef>
                <a:spcPts val="2133"/>
              </a:spcBef>
              <a:buNone/>
            </a:pPr>
            <a:r>
              <a:rPr lang="en" dirty="0"/>
              <a:t>Overlap (or Interposition) (</a:t>
            </a:r>
            <a:r>
              <a:rPr lang="en" u="sng" dirty="0">
                <a:solidFill>
                  <a:schemeClr val="hlink"/>
                </a:solidFill>
                <a:hlinkClick r:id="rId3"/>
              </a:rPr>
              <a:t>demo</a:t>
            </a:r>
            <a:r>
              <a:rPr lang="en" dirty="0"/>
              <a:t>)</a:t>
            </a:r>
            <a:endParaRPr dirty="0"/>
          </a:p>
          <a:p>
            <a:pPr marL="0" indent="0">
              <a:spcBef>
                <a:spcPts val="2133"/>
              </a:spcBef>
              <a:buNone/>
            </a:pPr>
            <a:r>
              <a:rPr lang="en" dirty="0"/>
              <a:t>Shading and Lighting</a:t>
            </a:r>
            <a:endParaRPr dirty="0"/>
          </a:p>
          <a:p>
            <a:pPr marL="0" indent="0">
              <a:spcBef>
                <a:spcPts val="2133"/>
              </a:spcBef>
              <a:spcAft>
                <a:spcPts val="2133"/>
              </a:spcAft>
              <a:buNone/>
            </a:pPr>
            <a:r>
              <a:rPr lang="en" dirty="0"/>
              <a:t>Accommodation</a:t>
            </a:r>
            <a:endParaRPr dirty="0"/>
          </a:p>
        </p:txBody>
      </p:sp>
      <p:pic>
        <p:nvPicPr>
          <p:cNvPr id="109" name="Google Shape;109;p20"/>
          <p:cNvPicPr preferRelativeResize="0"/>
          <p:nvPr/>
        </p:nvPicPr>
        <p:blipFill>
          <a:blip r:embed="rId4">
            <a:alphaModFix/>
          </a:blip>
          <a:stretch>
            <a:fillRect/>
          </a:stretch>
        </p:blipFill>
        <p:spPr>
          <a:xfrm>
            <a:off x="8912401" y="3578401"/>
            <a:ext cx="3279599" cy="3279599"/>
          </a:xfrm>
          <a:prstGeom prst="rect">
            <a:avLst/>
          </a:prstGeom>
          <a:noFill/>
          <a:ln>
            <a:noFill/>
          </a:ln>
        </p:spPr>
      </p:pic>
      <p:pic>
        <p:nvPicPr>
          <p:cNvPr id="110" name="Google Shape;110;p20"/>
          <p:cNvPicPr preferRelativeResize="0"/>
          <p:nvPr/>
        </p:nvPicPr>
        <p:blipFill>
          <a:blip r:embed="rId5">
            <a:alphaModFix/>
          </a:blip>
          <a:stretch>
            <a:fillRect/>
          </a:stretch>
        </p:blipFill>
        <p:spPr>
          <a:xfrm>
            <a:off x="7938901" y="355500"/>
            <a:ext cx="3482799" cy="27284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415600" y="182000"/>
            <a:ext cx="11360800" cy="763600"/>
          </a:xfrm>
          <a:prstGeom prst="rect">
            <a:avLst/>
          </a:prstGeom>
        </p:spPr>
        <p:txBody>
          <a:bodyPr spcFirstLastPara="1" vert="horz" wrap="square" lIns="121900" tIns="121900" rIns="121900" bIns="121900" rtlCol="0" anchor="t" anchorCtr="0">
            <a:noAutofit/>
          </a:bodyPr>
          <a:lstStyle/>
          <a:p>
            <a:r>
              <a:rPr lang="en"/>
              <a:t>Stimuli Hierarchical Processing</a:t>
            </a:r>
            <a:endParaRPr/>
          </a:p>
        </p:txBody>
      </p:sp>
      <p:pic>
        <p:nvPicPr>
          <p:cNvPr id="157" name="Google Shape;157;p26"/>
          <p:cNvPicPr preferRelativeResize="0"/>
          <p:nvPr/>
        </p:nvPicPr>
        <p:blipFill>
          <a:blip r:embed="rId3">
            <a:alphaModFix/>
          </a:blip>
          <a:stretch>
            <a:fillRect/>
          </a:stretch>
        </p:blipFill>
        <p:spPr>
          <a:xfrm>
            <a:off x="8073368" y="3653100"/>
            <a:ext cx="3785099" cy="3043533"/>
          </a:xfrm>
          <a:prstGeom prst="rect">
            <a:avLst/>
          </a:prstGeom>
          <a:noFill/>
          <a:ln>
            <a:noFill/>
          </a:ln>
        </p:spPr>
      </p:pic>
      <p:pic>
        <p:nvPicPr>
          <p:cNvPr id="158" name="Google Shape;158;p26"/>
          <p:cNvPicPr preferRelativeResize="0"/>
          <p:nvPr/>
        </p:nvPicPr>
        <p:blipFill>
          <a:blip r:embed="rId4">
            <a:alphaModFix/>
          </a:blip>
          <a:stretch>
            <a:fillRect/>
          </a:stretch>
        </p:blipFill>
        <p:spPr>
          <a:xfrm>
            <a:off x="225334" y="3602800"/>
            <a:ext cx="4782633" cy="3043533"/>
          </a:xfrm>
          <a:prstGeom prst="rect">
            <a:avLst/>
          </a:prstGeom>
          <a:noFill/>
          <a:ln>
            <a:noFill/>
          </a:ln>
        </p:spPr>
      </p:pic>
      <p:pic>
        <p:nvPicPr>
          <p:cNvPr id="159" name="Google Shape;159;p26" title="lecture4 video5 - T-rex Illusion.mp4">
            <a:hlinkClick r:id="rId5"/>
          </p:cNvPr>
          <p:cNvPicPr preferRelativeResize="0"/>
          <p:nvPr/>
        </p:nvPicPr>
        <p:blipFill>
          <a:blip r:embed="rId6">
            <a:alphaModFix/>
          </a:blip>
          <a:stretch>
            <a:fillRect/>
          </a:stretch>
        </p:blipFill>
        <p:spPr>
          <a:xfrm>
            <a:off x="4210651" y="971250"/>
            <a:ext cx="3474523" cy="2605900"/>
          </a:xfrm>
          <a:prstGeom prst="rect">
            <a:avLst/>
          </a:prstGeom>
          <a:noFill/>
          <a:ln>
            <a:noFill/>
          </a:ln>
        </p:spPr>
      </p:pic>
      <p:sp>
        <p:nvSpPr>
          <p:cNvPr id="160" name="Google Shape;160;p26"/>
          <p:cNvSpPr txBox="1"/>
          <p:nvPr/>
        </p:nvSpPr>
        <p:spPr>
          <a:xfrm>
            <a:off x="8394300" y="1821433"/>
            <a:ext cx="3607600" cy="332400"/>
          </a:xfrm>
          <a:prstGeom prst="rect">
            <a:avLst/>
          </a:prstGeom>
          <a:noFill/>
          <a:ln>
            <a:noFill/>
          </a:ln>
        </p:spPr>
        <p:txBody>
          <a:bodyPr spcFirstLastPara="1" wrap="square" lIns="121900" tIns="121900" rIns="121900" bIns="121900" anchor="t" anchorCtr="0">
            <a:noAutofit/>
          </a:bodyPr>
          <a:lstStyle/>
          <a:p>
            <a:r>
              <a:rPr lang="en" sz="1600" u="sng" dirty="0">
                <a:solidFill>
                  <a:schemeClr val="hlink"/>
                </a:solidFill>
                <a:hlinkClick r:id="rId7"/>
              </a:rPr>
              <a:t>https://youtu.be/A4QcyW-qTUg</a:t>
            </a:r>
            <a:endParaRPr sz="1600" dirty="0">
              <a:solidFill>
                <a:srgbClr val="FFFFFF"/>
              </a:solidFill>
            </a:endParaRPr>
          </a:p>
          <a:p>
            <a:endParaRPr sz="16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415600" y="171733"/>
            <a:ext cx="11360800" cy="763600"/>
          </a:xfrm>
          <a:prstGeom prst="rect">
            <a:avLst/>
          </a:prstGeom>
        </p:spPr>
        <p:txBody>
          <a:bodyPr spcFirstLastPara="1" vert="horz" wrap="square" lIns="121900" tIns="121900" rIns="121900" bIns="121900" rtlCol="0" anchor="t" anchorCtr="0">
            <a:noAutofit/>
          </a:bodyPr>
          <a:lstStyle/>
          <a:p>
            <a:r>
              <a:rPr lang="en" dirty="0"/>
              <a:t>VWG </a:t>
            </a:r>
            <a:r>
              <a:rPr lang="en-US" dirty="0"/>
              <a:t>Tasks</a:t>
            </a:r>
            <a:endParaRPr dirty="0"/>
          </a:p>
        </p:txBody>
      </p:sp>
      <p:sp>
        <p:nvSpPr>
          <p:cNvPr id="203" name="Google Shape;203;p30"/>
          <p:cNvSpPr txBox="1">
            <a:spLocks noGrp="1"/>
          </p:cNvSpPr>
          <p:nvPr>
            <p:ph type="body" idx="1"/>
          </p:nvPr>
        </p:nvSpPr>
        <p:spPr>
          <a:xfrm>
            <a:off x="415600" y="4503733"/>
            <a:ext cx="11360800" cy="2090800"/>
          </a:xfrm>
          <a:prstGeom prst="rect">
            <a:avLst/>
          </a:prstGeom>
        </p:spPr>
        <p:txBody>
          <a:bodyPr spcFirstLastPara="1" vert="horz" wrap="square" lIns="121900" tIns="121900" rIns="121900" bIns="121900" rtlCol="0" anchor="t" anchorCtr="0">
            <a:noAutofit/>
          </a:bodyPr>
          <a:lstStyle/>
          <a:p>
            <a:pPr marL="0" indent="0">
              <a:buNone/>
            </a:pPr>
            <a:r>
              <a:rPr lang="en">
                <a:solidFill>
                  <a:srgbClr val="FFFFFF"/>
                </a:solidFill>
              </a:rPr>
              <a:t>Types of self motion:</a:t>
            </a:r>
            <a:endParaRPr>
              <a:solidFill>
                <a:srgbClr val="FFFFFF"/>
              </a:solidFill>
            </a:endParaRPr>
          </a:p>
          <a:p>
            <a:pPr marL="0" indent="0">
              <a:spcBef>
                <a:spcPts val="2133"/>
              </a:spcBef>
              <a:buNone/>
            </a:pPr>
            <a:r>
              <a:rPr lang="en">
                <a:solidFill>
                  <a:srgbClr val="FFFFFF"/>
                </a:solidFill>
              </a:rPr>
              <a:t>________________________________________________________________</a:t>
            </a:r>
            <a:endParaRPr>
              <a:solidFill>
                <a:srgbClr val="FFFFFF"/>
              </a:solidFill>
            </a:endParaRPr>
          </a:p>
          <a:p>
            <a:pPr marL="0" indent="0">
              <a:spcBef>
                <a:spcPts val="2133"/>
              </a:spcBef>
              <a:buNone/>
            </a:pPr>
            <a:r>
              <a:rPr lang="en">
                <a:solidFill>
                  <a:srgbClr val="FFFFFF"/>
                </a:solidFill>
              </a:rPr>
              <a:t>________________________________________________________________</a:t>
            </a:r>
            <a:endParaRPr>
              <a:solidFill>
                <a:srgbClr val="FFFFFF"/>
              </a:solidFill>
            </a:endParaRPr>
          </a:p>
          <a:p>
            <a:pPr marL="0" indent="0">
              <a:spcBef>
                <a:spcPts val="2133"/>
              </a:spcBef>
              <a:spcAft>
                <a:spcPts val="2133"/>
              </a:spcAft>
              <a:buNone/>
            </a:pPr>
            <a:endParaRPr/>
          </a:p>
        </p:txBody>
      </p:sp>
      <p:sp>
        <p:nvSpPr>
          <p:cNvPr id="2" name="TextBox 1">
            <a:extLst>
              <a:ext uri="{FF2B5EF4-FFF2-40B4-BE49-F238E27FC236}">
                <a16:creationId xmlns:a16="http://schemas.microsoft.com/office/drawing/2014/main" id="{7D632150-7EDA-4CEF-BDCA-A2FA2E562745}"/>
              </a:ext>
            </a:extLst>
          </p:cNvPr>
          <p:cNvSpPr txBox="1"/>
          <p:nvPr/>
        </p:nvSpPr>
        <p:spPr>
          <a:xfrm>
            <a:off x="934859" y="2918342"/>
            <a:ext cx="9582539" cy="3416320"/>
          </a:xfrm>
          <a:prstGeom prst="rect">
            <a:avLst/>
          </a:prstGeom>
          <a:noFill/>
        </p:spPr>
        <p:txBody>
          <a:bodyPr wrap="square" rtlCol="0">
            <a:spAutoFit/>
          </a:bodyPr>
          <a:lstStyle/>
          <a:p>
            <a:pPr marL="342900" indent="-342900">
              <a:buFont typeface="+mj-lt"/>
              <a:buAutoNum type="arabicPeriod"/>
            </a:pPr>
            <a:r>
              <a:rPr lang="en-US" dirty="0"/>
              <a:t>Matched Motion</a:t>
            </a:r>
            <a:br>
              <a:rPr lang="en-US" dirty="0"/>
            </a:br>
            <a:br>
              <a:rPr lang="en-US" dirty="0"/>
            </a:br>
            <a:r>
              <a:rPr lang="en-US" dirty="0"/>
              <a:t>A matched zone is a safe region in which a correspondence is maintained between the user motion in the real and virtual world. The safe region must be free from dangers in the real world.</a:t>
            </a:r>
            <a:br>
              <a:rPr lang="en-US" dirty="0"/>
            </a:br>
            <a:r>
              <a:rPr lang="en-US" dirty="0"/>
              <a:t>The VWG must alter the virtual world in concert with user movements.</a:t>
            </a:r>
            <a:br>
              <a:rPr lang="en-US" dirty="0"/>
            </a:br>
            <a:endParaRPr lang="en-US" dirty="0"/>
          </a:p>
          <a:p>
            <a:pPr marL="342900" indent="-342900">
              <a:buFont typeface="+mj-lt"/>
              <a:buAutoNum type="arabicPeriod"/>
            </a:pPr>
            <a:r>
              <a:rPr lang="en-US" dirty="0"/>
              <a:t>User Locomotion</a:t>
            </a:r>
            <a:br>
              <a:rPr lang="en-US" dirty="0"/>
            </a:br>
            <a:br>
              <a:rPr lang="en-US" dirty="0"/>
            </a:br>
            <a:r>
              <a:rPr lang="en-US" dirty="0"/>
              <a:t>Often, it is necessary to provide a mechanism for non-matched motion that allows the user to move through the virtual and explore it. Examples include navigating via mini-map or using a game controller to move through world. This type of motion can lead to motion-sickness.</a:t>
            </a:r>
          </a:p>
          <a:p>
            <a:pPr marL="342900" indent="-342900">
              <a:buFont typeface="+mj-lt"/>
              <a:buAutoNum type="arabicPeriod"/>
            </a:pPr>
            <a:endParaRPr lang="en-US" dirty="0"/>
          </a:p>
        </p:txBody>
      </p:sp>
      <p:pic>
        <p:nvPicPr>
          <p:cNvPr id="3" name="Picture 2">
            <a:extLst>
              <a:ext uri="{FF2B5EF4-FFF2-40B4-BE49-F238E27FC236}">
                <a16:creationId xmlns:a16="http://schemas.microsoft.com/office/drawing/2014/main" id="{161BAD54-4686-464B-9D8F-D42C46DD6B28}"/>
              </a:ext>
            </a:extLst>
          </p:cNvPr>
          <p:cNvPicPr>
            <a:picLocks noChangeAspect="1"/>
          </p:cNvPicPr>
          <p:nvPr/>
        </p:nvPicPr>
        <p:blipFill>
          <a:blip r:embed="rId3"/>
          <a:stretch>
            <a:fillRect/>
          </a:stretch>
        </p:blipFill>
        <p:spPr>
          <a:xfrm>
            <a:off x="6347669" y="0"/>
            <a:ext cx="5315779" cy="232775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415600" y="95967"/>
            <a:ext cx="11360800" cy="763600"/>
          </a:xfrm>
          <a:prstGeom prst="rect">
            <a:avLst/>
          </a:prstGeom>
        </p:spPr>
        <p:txBody>
          <a:bodyPr spcFirstLastPara="1" vert="horz" wrap="square" lIns="121900" tIns="121900" rIns="121900" bIns="121900" rtlCol="0" anchor="t" anchorCtr="0">
            <a:noAutofit/>
          </a:bodyPr>
          <a:lstStyle/>
          <a:p>
            <a:r>
              <a:rPr lang="en"/>
              <a:t>Stimuli Fusion: Balance + Vision</a:t>
            </a:r>
            <a:endParaRPr/>
          </a:p>
        </p:txBody>
      </p:sp>
      <p:sp>
        <p:nvSpPr>
          <p:cNvPr id="139" name="Google Shape;139;p24"/>
          <p:cNvSpPr txBox="1">
            <a:spLocks noGrp="1"/>
          </p:cNvSpPr>
          <p:nvPr>
            <p:ph type="body" idx="1"/>
          </p:nvPr>
        </p:nvSpPr>
        <p:spPr>
          <a:xfrm>
            <a:off x="348433" y="1013667"/>
            <a:ext cx="11360800" cy="5383200"/>
          </a:xfrm>
          <a:prstGeom prst="rect">
            <a:avLst/>
          </a:prstGeom>
        </p:spPr>
        <p:txBody>
          <a:bodyPr spcFirstLastPara="1" vert="horz" wrap="square" lIns="121900" tIns="121900" rIns="121900" bIns="121900" rtlCol="0" anchor="t" anchorCtr="0">
            <a:noAutofit/>
          </a:bodyPr>
          <a:lstStyle/>
          <a:p>
            <a:pPr marL="0" indent="0">
              <a:buNone/>
            </a:pPr>
            <a:r>
              <a:rPr lang="en" sz="2533" dirty="0"/>
              <a:t>Vection</a:t>
            </a:r>
            <a:endParaRPr sz="2533" dirty="0"/>
          </a:p>
          <a:p>
            <a:pPr marL="0" indent="0">
              <a:spcBef>
                <a:spcPts val="2133"/>
              </a:spcBef>
              <a:buNone/>
            </a:pPr>
            <a:r>
              <a:rPr lang="en" sz="2133" dirty="0"/>
              <a:t>Why is this important? </a:t>
            </a:r>
            <a:endParaRPr sz="2133" dirty="0"/>
          </a:p>
          <a:p>
            <a:pPr marL="0" indent="0">
              <a:spcBef>
                <a:spcPts val="2133"/>
              </a:spcBef>
              <a:buNone/>
            </a:pPr>
            <a:endParaRPr sz="1600" dirty="0"/>
          </a:p>
          <a:p>
            <a:pPr marL="0" indent="0">
              <a:spcBef>
                <a:spcPts val="2133"/>
              </a:spcBef>
              <a:buNone/>
            </a:pPr>
            <a:endParaRPr sz="1600" dirty="0"/>
          </a:p>
          <a:p>
            <a:pPr marL="0" indent="0">
              <a:spcBef>
                <a:spcPts val="2133"/>
              </a:spcBef>
              <a:buNone/>
            </a:pPr>
            <a:endParaRPr dirty="0"/>
          </a:p>
          <a:p>
            <a:pPr marL="0" indent="0">
              <a:spcBef>
                <a:spcPts val="2133"/>
              </a:spcBef>
              <a:buNone/>
            </a:pPr>
            <a:r>
              <a:rPr lang="en" sz="2533" dirty="0"/>
              <a:t>Vestibulo-ocular reflex (VOR)</a:t>
            </a:r>
            <a:endParaRPr sz="2533" dirty="0"/>
          </a:p>
          <a:p>
            <a:pPr marL="0" indent="0">
              <a:spcBef>
                <a:spcPts val="2133"/>
              </a:spcBef>
              <a:buNone/>
            </a:pPr>
            <a:r>
              <a:rPr lang="en" sz="2133" dirty="0"/>
              <a:t>Why is this important?</a:t>
            </a:r>
            <a:endParaRPr sz="2133" dirty="0"/>
          </a:p>
          <a:p>
            <a:pPr marL="0" indent="0">
              <a:spcBef>
                <a:spcPts val="2133"/>
              </a:spcBef>
              <a:spcAft>
                <a:spcPts val="2133"/>
              </a:spcAft>
              <a:buNone/>
            </a:pPr>
            <a:r>
              <a:rPr lang="en" sz="2133" dirty="0"/>
              <a:t>Perception of stationarity</a:t>
            </a:r>
            <a:endParaRPr sz="2133" dirty="0"/>
          </a:p>
        </p:txBody>
      </p:sp>
      <p:pic>
        <p:nvPicPr>
          <p:cNvPr id="140" name="Google Shape;140;p24" title="lecture4 video2 - Vection in background of video movement.mp4">
            <a:hlinkClick r:id="rId3"/>
          </p:cNvPr>
          <p:cNvPicPr preferRelativeResize="0"/>
          <p:nvPr/>
        </p:nvPicPr>
        <p:blipFill>
          <a:blip r:embed="rId4">
            <a:alphaModFix/>
          </a:blip>
          <a:stretch>
            <a:fillRect/>
          </a:stretch>
        </p:blipFill>
        <p:spPr>
          <a:xfrm>
            <a:off x="5351313" y="859567"/>
            <a:ext cx="3772721" cy="2829533"/>
          </a:xfrm>
          <a:prstGeom prst="rect">
            <a:avLst/>
          </a:prstGeom>
          <a:noFill/>
          <a:ln>
            <a:noFill/>
          </a:ln>
        </p:spPr>
      </p:pic>
      <p:sp>
        <p:nvSpPr>
          <p:cNvPr id="141" name="Google Shape;141;p24"/>
          <p:cNvSpPr txBox="1"/>
          <p:nvPr/>
        </p:nvSpPr>
        <p:spPr>
          <a:xfrm>
            <a:off x="9124033" y="1853100"/>
            <a:ext cx="3068000" cy="221600"/>
          </a:xfrm>
          <a:prstGeom prst="rect">
            <a:avLst/>
          </a:prstGeom>
          <a:noFill/>
          <a:ln>
            <a:noFill/>
          </a:ln>
        </p:spPr>
        <p:txBody>
          <a:bodyPr spcFirstLastPara="1" wrap="square" lIns="121900" tIns="121900" rIns="121900" bIns="121900" anchor="t" anchorCtr="0">
            <a:noAutofit/>
          </a:bodyPr>
          <a:lstStyle/>
          <a:p>
            <a:r>
              <a:rPr lang="en" sz="1600" u="sng">
                <a:solidFill>
                  <a:schemeClr val="hlink"/>
                </a:solidFill>
                <a:hlinkClick r:id="rId5"/>
              </a:rPr>
              <a:t>https://youtu.be/RbOQFIo3g44</a:t>
            </a:r>
            <a:endParaRPr sz="1600">
              <a:solidFill>
                <a:srgbClr val="FFFFFF"/>
              </a:solidFill>
            </a:endParaRPr>
          </a:p>
          <a:p>
            <a:endParaRPr sz="1600">
              <a:solidFill>
                <a:srgbClr val="FFFFFF"/>
              </a:solidFill>
            </a:endParaRPr>
          </a:p>
        </p:txBody>
      </p:sp>
      <p:sp>
        <p:nvSpPr>
          <p:cNvPr id="142" name="Google Shape;142;p24"/>
          <p:cNvSpPr txBox="1"/>
          <p:nvPr/>
        </p:nvSpPr>
        <p:spPr>
          <a:xfrm>
            <a:off x="9851433" y="4688133"/>
            <a:ext cx="2059200" cy="221600"/>
          </a:xfrm>
          <a:prstGeom prst="rect">
            <a:avLst/>
          </a:prstGeom>
          <a:noFill/>
          <a:ln>
            <a:noFill/>
          </a:ln>
        </p:spPr>
        <p:txBody>
          <a:bodyPr spcFirstLastPara="1" wrap="square" lIns="121900" tIns="121900" rIns="121900" bIns="121900" anchor="t" anchorCtr="0">
            <a:noAutofit/>
          </a:bodyPr>
          <a:lstStyle/>
          <a:p>
            <a:endParaRPr sz="2400"/>
          </a:p>
        </p:txBody>
      </p:sp>
      <p:sp>
        <p:nvSpPr>
          <p:cNvPr id="143" name="Google Shape;143;p24"/>
          <p:cNvSpPr txBox="1"/>
          <p:nvPr/>
        </p:nvSpPr>
        <p:spPr>
          <a:xfrm>
            <a:off x="9124033" y="4986367"/>
            <a:ext cx="3068000" cy="221600"/>
          </a:xfrm>
          <a:prstGeom prst="rect">
            <a:avLst/>
          </a:prstGeom>
          <a:noFill/>
          <a:ln>
            <a:noFill/>
          </a:ln>
        </p:spPr>
        <p:txBody>
          <a:bodyPr spcFirstLastPara="1" wrap="square" lIns="121900" tIns="121900" rIns="121900" bIns="121900" anchor="t" anchorCtr="0">
            <a:noAutofit/>
          </a:bodyPr>
          <a:lstStyle/>
          <a:p>
            <a:r>
              <a:rPr lang="en" sz="1600" u="sng">
                <a:solidFill>
                  <a:schemeClr val="hlink"/>
                </a:solidFill>
                <a:hlinkClick r:id="rId6"/>
              </a:rPr>
              <a:t>https://youtu.be/mlbyNq8KedQ</a:t>
            </a:r>
            <a:endParaRPr sz="1600">
              <a:solidFill>
                <a:srgbClr val="FFFFFF"/>
              </a:solidFill>
            </a:endParaRPr>
          </a:p>
          <a:p>
            <a:endParaRPr sz="1600">
              <a:solidFill>
                <a:srgbClr val="FFFFFF"/>
              </a:solidFill>
            </a:endParaRPr>
          </a:p>
        </p:txBody>
      </p:sp>
      <p:pic>
        <p:nvPicPr>
          <p:cNvPr id="144" name="Google Shape;144;p24" title="lecture4 video3 - vestibuloocular reflex.mp4">
            <a:hlinkClick r:id="rId7"/>
          </p:cNvPr>
          <p:cNvPicPr preferRelativeResize="0"/>
          <p:nvPr/>
        </p:nvPicPr>
        <p:blipFill>
          <a:blip r:embed="rId4">
            <a:alphaModFix/>
          </a:blip>
          <a:stretch>
            <a:fillRect/>
          </a:stretch>
        </p:blipFill>
        <p:spPr>
          <a:xfrm>
            <a:off x="5351300" y="3885916"/>
            <a:ext cx="3772733" cy="28295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415600" y="283600"/>
            <a:ext cx="11360800" cy="763600"/>
          </a:xfrm>
          <a:prstGeom prst="rect">
            <a:avLst/>
          </a:prstGeom>
        </p:spPr>
        <p:txBody>
          <a:bodyPr spcFirstLastPara="1" vert="horz" wrap="square" lIns="121900" tIns="121900" rIns="121900" bIns="121900" rtlCol="0" anchor="t" anchorCtr="0">
            <a:noAutofit/>
          </a:bodyPr>
          <a:lstStyle/>
          <a:p>
            <a:r>
              <a:rPr lang="en"/>
              <a:t>How Does Our Brain Piece Images Together?</a:t>
            </a:r>
            <a:endParaRPr/>
          </a:p>
        </p:txBody>
      </p:sp>
      <p:sp>
        <p:nvSpPr>
          <p:cNvPr id="166" name="Google Shape;166;p27"/>
          <p:cNvSpPr txBox="1">
            <a:spLocks noGrp="1"/>
          </p:cNvSpPr>
          <p:nvPr>
            <p:ph type="body" idx="1"/>
          </p:nvPr>
        </p:nvSpPr>
        <p:spPr>
          <a:xfrm>
            <a:off x="7880000" y="2788000"/>
            <a:ext cx="3896400" cy="1282000"/>
          </a:xfrm>
          <a:prstGeom prst="rect">
            <a:avLst/>
          </a:prstGeom>
        </p:spPr>
        <p:txBody>
          <a:bodyPr spcFirstLastPara="1" vert="horz" wrap="square" lIns="121900" tIns="121900" rIns="121900" bIns="121900" rtlCol="0" anchor="t" anchorCtr="0">
            <a:noAutofit/>
          </a:bodyPr>
          <a:lstStyle/>
          <a:p>
            <a:pPr marL="0" indent="0">
              <a:buNone/>
            </a:pPr>
            <a:r>
              <a:rPr lang="en" sz="1600" dirty="0"/>
              <a:t>https://youtu.be/MHMvEMy7B9k</a:t>
            </a:r>
            <a:endParaRPr sz="1600" dirty="0"/>
          </a:p>
          <a:p>
            <a:pPr marL="0" indent="0">
              <a:buNone/>
            </a:pPr>
            <a:r>
              <a:rPr lang="en" sz="1600" dirty="0"/>
              <a:t>https://youtu.be/2NcUkvIX6no</a:t>
            </a:r>
            <a:endParaRPr sz="1600" dirty="0"/>
          </a:p>
          <a:p>
            <a:pPr marL="0" indent="0">
              <a:buNone/>
            </a:pPr>
            <a:r>
              <a:rPr lang="en" sz="1600" dirty="0"/>
              <a:t>https://youtu.be/eR2j-fh18mk</a:t>
            </a:r>
            <a:endParaRPr sz="1600" dirty="0"/>
          </a:p>
          <a:p>
            <a:pPr marL="0" indent="0">
              <a:buNone/>
            </a:pPr>
            <a:r>
              <a:rPr lang="en" sz="1600" dirty="0"/>
              <a:t>https://youtu.be/3_dm7jSX4Cw</a:t>
            </a:r>
            <a:endParaRPr sz="1600" dirty="0"/>
          </a:p>
          <a:p>
            <a:pPr marL="0" indent="0">
              <a:buNone/>
            </a:pPr>
            <a:endParaRPr dirty="0"/>
          </a:p>
          <a:p>
            <a:pPr marL="0" indent="0">
              <a:spcBef>
                <a:spcPts val="2133"/>
              </a:spcBef>
              <a:buNone/>
            </a:pPr>
            <a:endParaRPr dirty="0"/>
          </a:p>
          <a:p>
            <a:pPr marL="0" indent="0">
              <a:spcBef>
                <a:spcPts val="2133"/>
              </a:spcBef>
              <a:spcAft>
                <a:spcPts val="2133"/>
              </a:spcAft>
              <a:buNone/>
            </a:pPr>
            <a:endParaRPr dirty="0"/>
          </a:p>
        </p:txBody>
      </p:sp>
      <p:pic>
        <p:nvPicPr>
          <p:cNvPr id="167" name="Google Shape;167;p27" title="lecture4 video 4- inverted vision 1.mp4">
            <a:hlinkClick r:id="rId3"/>
          </p:cNvPr>
          <p:cNvPicPr preferRelativeResize="0"/>
          <p:nvPr/>
        </p:nvPicPr>
        <p:blipFill>
          <a:blip r:embed="rId4">
            <a:alphaModFix/>
          </a:blip>
          <a:stretch>
            <a:fillRect/>
          </a:stretch>
        </p:blipFill>
        <p:spPr>
          <a:xfrm>
            <a:off x="583300" y="1332361"/>
            <a:ext cx="3290800" cy="2468105"/>
          </a:xfrm>
          <a:prstGeom prst="rect">
            <a:avLst/>
          </a:prstGeom>
          <a:noFill/>
          <a:ln>
            <a:noFill/>
          </a:ln>
        </p:spPr>
      </p:pic>
      <p:pic>
        <p:nvPicPr>
          <p:cNvPr id="168" name="Google Shape;168;p27" title="lecture4 video 5- pupil tracking.mp4">
            <a:hlinkClick r:id="rId5"/>
          </p:cNvPr>
          <p:cNvPicPr preferRelativeResize="0"/>
          <p:nvPr/>
        </p:nvPicPr>
        <p:blipFill>
          <a:blip r:embed="rId6">
            <a:alphaModFix/>
          </a:blip>
          <a:stretch>
            <a:fillRect/>
          </a:stretch>
        </p:blipFill>
        <p:spPr>
          <a:xfrm>
            <a:off x="4260567" y="1332367"/>
            <a:ext cx="3290800" cy="2468100"/>
          </a:xfrm>
          <a:prstGeom prst="rect">
            <a:avLst/>
          </a:prstGeom>
          <a:noFill/>
          <a:ln>
            <a:noFill/>
          </a:ln>
        </p:spPr>
      </p:pic>
      <p:pic>
        <p:nvPicPr>
          <p:cNvPr id="169" name="Google Shape;169;p27" title="lecture4 video 6- football eye track.mp4">
            <a:hlinkClick r:id="rId7"/>
          </p:cNvPr>
          <p:cNvPicPr preferRelativeResize="0"/>
          <p:nvPr/>
        </p:nvPicPr>
        <p:blipFill>
          <a:blip r:embed="rId8">
            <a:alphaModFix/>
          </a:blip>
          <a:stretch>
            <a:fillRect/>
          </a:stretch>
        </p:blipFill>
        <p:spPr>
          <a:xfrm>
            <a:off x="583301" y="4085634"/>
            <a:ext cx="3439633" cy="2579700"/>
          </a:xfrm>
          <a:prstGeom prst="rect">
            <a:avLst/>
          </a:prstGeom>
          <a:noFill/>
          <a:ln>
            <a:noFill/>
          </a:ln>
        </p:spPr>
      </p:pic>
      <p:pic>
        <p:nvPicPr>
          <p:cNvPr id="170" name="Google Shape;170;p27" title="lecture4 video 7- eye tracking in vr.mp4">
            <a:hlinkClick r:id="rId9"/>
          </p:cNvPr>
          <p:cNvPicPr preferRelativeResize="0"/>
          <p:nvPr/>
        </p:nvPicPr>
        <p:blipFill>
          <a:blip r:embed="rId10">
            <a:alphaModFix/>
          </a:blip>
          <a:stretch>
            <a:fillRect/>
          </a:stretch>
        </p:blipFill>
        <p:spPr>
          <a:xfrm>
            <a:off x="4260567" y="4085634"/>
            <a:ext cx="3290800" cy="2468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415600" y="275000"/>
            <a:ext cx="11360800" cy="763600"/>
          </a:xfrm>
          <a:prstGeom prst="rect">
            <a:avLst/>
          </a:prstGeom>
        </p:spPr>
        <p:txBody>
          <a:bodyPr spcFirstLastPara="1" vert="horz" wrap="square" lIns="121900" tIns="121900" rIns="121900" bIns="121900" rtlCol="0" anchor="t" anchorCtr="0">
            <a:noAutofit/>
          </a:bodyPr>
          <a:lstStyle/>
          <a:p>
            <a:r>
              <a:rPr lang="en"/>
              <a:t>Stimuli Fusion: Speech Processing</a:t>
            </a:r>
            <a:endParaRPr/>
          </a:p>
        </p:txBody>
      </p:sp>
      <p:sp>
        <p:nvSpPr>
          <p:cNvPr id="176" name="Google Shape;176;p28"/>
          <p:cNvSpPr txBox="1">
            <a:spLocks noGrp="1"/>
          </p:cNvSpPr>
          <p:nvPr>
            <p:ph type="body" idx="1"/>
          </p:nvPr>
        </p:nvSpPr>
        <p:spPr>
          <a:xfrm>
            <a:off x="467233" y="5673967"/>
            <a:ext cx="11360800" cy="891200"/>
          </a:xfrm>
          <a:prstGeom prst="rect">
            <a:avLst/>
          </a:prstGeom>
        </p:spPr>
        <p:txBody>
          <a:bodyPr spcFirstLastPara="1" vert="horz" wrap="square" lIns="121900" tIns="121900" rIns="121900" bIns="121900" rtlCol="0" anchor="t" anchorCtr="0">
            <a:noAutofit/>
          </a:bodyPr>
          <a:lstStyle/>
          <a:p>
            <a:pPr marL="0" indent="0">
              <a:buNone/>
            </a:pPr>
            <a:r>
              <a:rPr lang="en" u="sng">
                <a:solidFill>
                  <a:schemeClr val="hlink"/>
                </a:solidFill>
                <a:hlinkClick r:id="rId3"/>
              </a:rPr>
              <a:t>https://www.youtube.com/watch?v=G-lN8vWm3m0</a:t>
            </a:r>
            <a:r>
              <a:rPr lang="en"/>
              <a:t> </a:t>
            </a:r>
            <a:r>
              <a:rPr lang="en">
                <a:solidFill>
                  <a:srgbClr val="FFFFFF"/>
                </a:solidFill>
              </a:rPr>
              <a:t>(0:32-2:30)</a:t>
            </a:r>
            <a:endParaRPr>
              <a:solidFill>
                <a:srgbClr val="FFFFFF"/>
              </a:solidFill>
            </a:endParaRPr>
          </a:p>
          <a:p>
            <a:pPr marL="0" indent="0">
              <a:spcBef>
                <a:spcPts val="2133"/>
              </a:spcBef>
              <a:spcAft>
                <a:spcPts val="2133"/>
              </a:spcAft>
              <a:buNone/>
            </a:pPr>
            <a:endParaRPr/>
          </a:p>
        </p:txBody>
      </p:sp>
      <p:pic>
        <p:nvPicPr>
          <p:cNvPr id="177" name="Google Shape;177;p28" title="lecture4 video 8- McGurk.mp4">
            <a:hlinkClick r:id="rId4"/>
          </p:cNvPr>
          <p:cNvPicPr preferRelativeResize="0"/>
          <p:nvPr/>
        </p:nvPicPr>
        <p:blipFill>
          <a:blip r:embed="rId5">
            <a:alphaModFix/>
          </a:blip>
          <a:stretch>
            <a:fillRect/>
          </a:stretch>
        </p:blipFill>
        <p:spPr>
          <a:xfrm>
            <a:off x="1895755" y="1314516"/>
            <a:ext cx="5638623" cy="42289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838200" y="365125"/>
            <a:ext cx="10515600" cy="1325563"/>
          </a:xfrm>
          <a:prstGeom prst="rect">
            <a:avLst/>
          </a:prstGeom>
        </p:spPr>
        <p:txBody>
          <a:bodyPr spcFirstLastPara="1" vert="horz" lIns="91440" tIns="45720" rIns="91440" bIns="45720" rtlCol="0" anchor="ctr" anchorCtr="0">
            <a:normAutofit/>
          </a:bodyPr>
          <a:lstStyle/>
          <a:p>
            <a:pPr>
              <a:spcBef>
                <a:spcPct val="0"/>
              </a:spcBef>
            </a:pPr>
            <a:r>
              <a:rPr lang="en-US"/>
              <a:t>First Homework Assignment!</a:t>
            </a:r>
          </a:p>
        </p:txBody>
      </p:sp>
      <p:sp>
        <p:nvSpPr>
          <p:cNvPr id="257" name="Google Shape;257;p37"/>
          <p:cNvSpPr txBox="1">
            <a:spLocks noGrp="1"/>
          </p:cNvSpPr>
          <p:nvPr>
            <p:ph type="body" idx="1"/>
          </p:nvPr>
        </p:nvSpPr>
        <p:spPr>
          <a:xfrm>
            <a:off x="0" y="1825625"/>
            <a:ext cx="7558652" cy="4351338"/>
          </a:xfrm>
          <a:prstGeom prst="rect">
            <a:avLst/>
          </a:prstGeom>
        </p:spPr>
        <p:txBody>
          <a:bodyPr spcFirstLastPara="1" vert="horz" lIns="91440" tIns="45720" rIns="91440" bIns="45720" rtlCol="0" anchorCtr="0">
            <a:normAutofit/>
          </a:bodyPr>
          <a:lstStyle/>
          <a:p>
            <a:pPr marL="380985" indent="0">
              <a:buClr>
                <a:srgbClr val="FFFFFF"/>
              </a:buClr>
              <a:buSzPts val="1900"/>
              <a:buNone/>
            </a:pPr>
            <a:r>
              <a:rPr lang="en-US" sz="2400" dirty="0"/>
              <a:t>Machine Problem (MP) 1 is released!</a:t>
            </a:r>
            <a:br>
              <a:rPr lang="en-US" sz="2400" dirty="0"/>
            </a:br>
            <a:endParaRPr lang="en-US" sz="2400" dirty="0"/>
          </a:p>
          <a:p>
            <a:pPr marL="723885" indent="-342900">
              <a:buSzPct val="70000"/>
            </a:pPr>
            <a:r>
              <a:rPr lang="en-US" sz="2000" dirty="0"/>
              <a:t>See course website under Assignments tab.</a:t>
            </a:r>
          </a:p>
          <a:p>
            <a:pPr marL="723885" indent="-342900">
              <a:buSzPct val="70000"/>
            </a:pPr>
            <a:r>
              <a:rPr lang="en-US" sz="2000" dirty="0"/>
              <a:t>You must work with a partner; find a buddy on Piazza </a:t>
            </a:r>
          </a:p>
          <a:p>
            <a:pPr marL="723885" indent="-342900">
              <a:buSzPct val="70000"/>
            </a:pPr>
            <a:r>
              <a:rPr lang="en-US" sz="2000" dirty="0"/>
              <a:t>MP’s are submitted on Compass.</a:t>
            </a:r>
          </a:p>
          <a:p>
            <a:pPr marL="723885" indent="-342900">
              <a:buSzPct val="70000"/>
            </a:pPr>
            <a:r>
              <a:rPr lang="en-US" sz="2000" b="1" dirty="0"/>
              <a:t>Only one of the partners should submit the zip file to us. </a:t>
            </a:r>
          </a:p>
          <a:p>
            <a:pPr marL="723885" indent="-342900">
              <a:buSzPct val="70000"/>
            </a:pPr>
            <a:r>
              <a:rPr lang="en-US" sz="2000" b="1" dirty="0"/>
              <a:t>Be sure to name it with both NetID’s so we know who it’s for.</a:t>
            </a:r>
          </a:p>
          <a:p>
            <a:pPr marL="723885" indent="-342900">
              <a:buSzPct val="70000"/>
            </a:pPr>
            <a:r>
              <a:rPr lang="en-US" sz="2000" dirty="0"/>
              <a:t>Other policies to know regarding assignments on course website </a:t>
            </a:r>
            <a:br>
              <a:rPr lang="en-US" sz="2000" dirty="0"/>
            </a:br>
            <a:r>
              <a:rPr lang="en-US" sz="2000" dirty="0"/>
              <a:t>(late submissions, </a:t>
            </a:r>
            <a:r>
              <a:rPr lang="en-US" sz="2000" dirty="0" err="1"/>
              <a:t>etc</a:t>
            </a:r>
            <a:r>
              <a:rPr lang="en-US" sz="2000" dirty="0"/>
              <a:t>)</a:t>
            </a:r>
            <a:br>
              <a:rPr lang="en-US" sz="2000" dirty="0"/>
            </a:br>
            <a:endParaRPr lang="en-US" sz="2000" dirty="0"/>
          </a:p>
          <a:p>
            <a:pPr marL="380985" indent="0">
              <a:buSzPct val="70000"/>
              <a:buNone/>
            </a:pPr>
            <a:r>
              <a:rPr lang="en-US" sz="2400" dirty="0" err="1"/>
              <a:t>Lavalle</a:t>
            </a:r>
            <a:r>
              <a:rPr lang="en-US" sz="2400" dirty="0"/>
              <a:t>, CH 2.3 &amp; 3</a:t>
            </a:r>
          </a:p>
          <a:p>
            <a:pPr marL="380985" indent="0">
              <a:buSzPct val="70000"/>
              <a:buNone/>
            </a:pPr>
            <a:endParaRPr lang="en-US" sz="2000" dirty="0"/>
          </a:p>
          <a:p>
            <a:pPr marL="380985" indent="0">
              <a:buSzPct val="70000"/>
              <a:buNone/>
            </a:pPr>
            <a:endParaRPr lang="en-US" sz="2000" dirty="0"/>
          </a:p>
        </p:txBody>
      </p:sp>
      <p:pic>
        <p:nvPicPr>
          <p:cNvPr id="2" name="Picture 1">
            <a:extLst>
              <a:ext uri="{FF2B5EF4-FFF2-40B4-BE49-F238E27FC236}">
                <a16:creationId xmlns:a16="http://schemas.microsoft.com/office/drawing/2014/main" id="{3B844E4A-4553-44C7-9A5E-351BC97F6DDD}"/>
              </a:ext>
            </a:extLst>
          </p:cNvPr>
          <p:cNvPicPr>
            <a:picLocks noChangeAspect="1"/>
          </p:cNvPicPr>
          <p:nvPr/>
        </p:nvPicPr>
        <p:blipFill rotWithShape="1">
          <a:blip r:embed="rId3"/>
          <a:srcRect t="298" r="3" b="3"/>
          <a:stretch/>
        </p:blipFill>
        <p:spPr>
          <a:xfrm>
            <a:off x="7992976" y="1904281"/>
            <a:ext cx="3374810" cy="42726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415600" y="171733"/>
            <a:ext cx="11360800" cy="763600"/>
          </a:xfrm>
          <a:prstGeom prst="rect">
            <a:avLst/>
          </a:prstGeom>
        </p:spPr>
        <p:txBody>
          <a:bodyPr spcFirstLastPara="1" vert="horz" wrap="square" lIns="121900" tIns="121900" rIns="121900" bIns="121900" rtlCol="0" anchor="t" anchorCtr="0">
            <a:noAutofit/>
          </a:bodyPr>
          <a:lstStyle/>
          <a:p>
            <a:r>
              <a:rPr lang="en" dirty="0"/>
              <a:t>VWG </a:t>
            </a:r>
            <a:r>
              <a:rPr lang="en-US" dirty="0"/>
              <a:t>Tasks</a:t>
            </a:r>
            <a:endParaRPr dirty="0"/>
          </a:p>
        </p:txBody>
      </p:sp>
      <p:sp>
        <p:nvSpPr>
          <p:cNvPr id="203" name="Google Shape;203;p30"/>
          <p:cNvSpPr txBox="1">
            <a:spLocks noGrp="1"/>
          </p:cNvSpPr>
          <p:nvPr>
            <p:ph type="body" idx="1"/>
          </p:nvPr>
        </p:nvSpPr>
        <p:spPr>
          <a:xfrm>
            <a:off x="415600" y="4503733"/>
            <a:ext cx="11360800" cy="2090800"/>
          </a:xfrm>
          <a:prstGeom prst="rect">
            <a:avLst/>
          </a:prstGeom>
        </p:spPr>
        <p:txBody>
          <a:bodyPr spcFirstLastPara="1" vert="horz" wrap="square" lIns="121900" tIns="121900" rIns="121900" bIns="121900" rtlCol="0" anchor="t" anchorCtr="0">
            <a:noAutofit/>
          </a:bodyPr>
          <a:lstStyle/>
          <a:p>
            <a:pPr marL="0" indent="0">
              <a:buNone/>
            </a:pPr>
            <a:r>
              <a:rPr lang="en" dirty="0">
                <a:solidFill>
                  <a:srgbClr val="FFFFFF"/>
                </a:solidFill>
              </a:rPr>
              <a:t>Types of self motion:</a:t>
            </a:r>
            <a:endParaRPr dirty="0">
              <a:solidFill>
                <a:srgbClr val="FFFFFF"/>
              </a:solidFill>
            </a:endParaRPr>
          </a:p>
          <a:p>
            <a:pPr marL="0" indent="0">
              <a:spcBef>
                <a:spcPts val="2133"/>
              </a:spcBef>
              <a:buNone/>
            </a:pPr>
            <a:r>
              <a:rPr lang="en" dirty="0">
                <a:solidFill>
                  <a:srgbClr val="FFFFFF"/>
                </a:solidFill>
              </a:rPr>
              <a:t>________________________________________________________________</a:t>
            </a:r>
            <a:endParaRPr dirty="0">
              <a:solidFill>
                <a:srgbClr val="FFFFFF"/>
              </a:solidFill>
            </a:endParaRPr>
          </a:p>
          <a:p>
            <a:pPr marL="0" indent="0">
              <a:spcBef>
                <a:spcPts val="2133"/>
              </a:spcBef>
              <a:buNone/>
            </a:pPr>
            <a:r>
              <a:rPr lang="en" dirty="0">
                <a:solidFill>
                  <a:srgbClr val="FFFFFF"/>
                </a:solidFill>
              </a:rPr>
              <a:t>________________________________________________________________</a:t>
            </a:r>
            <a:endParaRPr dirty="0">
              <a:solidFill>
                <a:srgbClr val="FFFFFF"/>
              </a:solidFill>
            </a:endParaRPr>
          </a:p>
          <a:p>
            <a:pPr marL="0" indent="0">
              <a:spcBef>
                <a:spcPts val="2133"/>
              </a:spcBef>
              <a:spcAft>
                <a:spcPts val="2133"/>
              </a:spcAft>
              <a:buNone/>
            </a:pPr>
            <a:endParaRPr dirty="0"/>
          </a:p>
        </p:txBody>
      </p:sp>
      <p:sp>
        <p:nvSpPr>
          <p:cNvPr id="2" name="TextBox 1">
            <a:extLst>
              <a:ext uri="{FF2B5EF4-FFF2-40B4-BE49-F238E27FC236}">
                <a16:creationId xmlns:a16="http://schemas.microsoft.com/office/drawing/2014/main" id="{7D632150-7EDA-4CEF-BDCA-A2FA2E562745}"/>
              </a:ext>
            </a:extLst>
          </p:cNvPr>
          <p:cNvSpPr txBox="1"/>
          <p:nvPr/>
        </p:nvSpPr>
        <p:spPr>
          <a:xfrm>
            <a:off x="750301" y="2855945"/>
            <a:ext cx="9582539" cy="2862322"/>
          </a:xfrm>
          <a:prstGeom prst="rect">
            <a:avLst/>
          </a:prstGeom>
          <a:noFill/>
        </p:spPr>
        <p:txBody>
          <a:bodyPr wrap="square" rtlCol="0">
            <a:spAutoFit/>
          </a:bodyPr>
          <a:lstStyle/>
          <a:p>
            <a:pPr marL="342900" indent="-342900">
              <a:buFont typeface="+mj-lt"/>
              <a:buAutoNum type="arabicPeriod"/>
            </a:pPr>
            <a:endParaRPr lang="en-US" dirty="0"/>
          </a:p>
          <a:p>
            <a:pPr marL="342900" indent="-342900">
              <a:buFont typeface="+mj-lt"/>
              <a:buAutoNum type="arabicPeriod" startAt="3"/>
            </a:pPr>
            <a:r>
              <a:rPr lang="en-US" dirty="0"/>
              <a:t>Physics</a:t>
            </a:r>
            <a:br>
              <a:rPr lang="en-US" dirty="0"/>
            </a:br>
            <a:br>
              <a:rPr lang="en-US" dirty="0"/>
            </a:br>
            <a:r>
              <a:rPr lang="en-US" dirty="0"/>
              <a:t>The VWG typically provides some approximation of real-world physics (e.g. collision detection and resolution). This is a surprisingly complicated task…</a:t>
            </a:r>
            <a:br>
              <a:rPr lang="en-US" dirty="0"/>
            </a:br>
            <a:endParaRPr lang="en-US" dirty="0"/>
          </a:p>
          <a:p>
            <a:pPr marL="342900" indent="-342900">
              <a:buFont typeface="+mj-lt"/>
              <a:buAutoNum type="arabicPeriod" startAt="3"/>
            </a:pPr>
            <a:r>
              <a:rPr lang="en-US" dirty="0"/>
              <a:t>Networked Experiences</a:t>
            </a:r>
            <a:br>
              <a:rPr lang="en-US" dirty="0"/>
            </a:br>
            <a:br>
              <a:rPr lang="en-US" dirty="0"/>
            </a:br>
            <a:r>
              <a:rPr lang="en-US" dirty="0"/>
              <a:t>The VWG must maintain coherence in shared worlds. One user’s actions must be seen throughout the shared world and interactions must be handled in a realistic manner.</a:t>
            </a:r>
          </a:p>
        </p:txBody>
      </p:sp>
      <p:sp>
        <p:nvSpPr>
          <p:cNvPr id="4" name="TextBox 3">
            <a:extLst>
              <a:ext uri="{FF2B5EF4-FFF2-40B4-BE49-F238E27FC236}">
                <a16:creationId xmlns:a16="http://schemas.microsoft.com/office/drawing/2014/main" id="{9966C66A-8C05-4000-AF15-84FFFBB631E4}"/>
              </a:ext>
            </a:extLst>
          </p:cNvPr>
          <p:cNvSpPr txBox="1"/>
          <p:nvPr/>
        </p:nvSpPr>
        <p:spPr>
          <a:xfrm>
            <a:off x="415600" y="1139733"/>
            <a:ext cx="3070371" cy="1200329"/>
          </a:xfrm>
          <a:prstGeom prst="rect">
            <a:avLst/>
          </a:prstGeom>
          <a:noFill/>
          <a:ln>
            <a:solidFill>
              <a:schemeClr val="accent5"/>
            </a:solidFill>
          </a:ln>
        </p:spPr>
        <p:txBody>
          <a:bodyPr wrap="square" rtlCol="0">
            <a:spAutoFit/>
          </a:bodyPr>
          <a:lstStyle/>
          <a:p>
            <a:r>
              <a:rPr lang="en-US" dirty="0">
                <a:latin typeface="Comic Sans MS" panose="030F0702030302020204" pitchFamily="66" charset="0"/>
              </a:rPr>
              <a:t>What makes collision detection hard? Can anyone suggest some reasons?</a:t>
            </a:r>
          </a:p>
        </p:txBody>
      </p:sp>
      <p:pic>
        <p:nvPicPr>
          <p:cNvPr id="5" name="Picture 4">
            <a:extLst>
              <a:ext uri="{FF2B5EF4-FFF2-40B4-BE49-F238E27FC236}">
                <a16:creationId xmlns:a16="http://schemas.microsoft.com/office/drawing/2014/main" id="{F529AB9A-120F-4DD0-B263-8E51F8A92F51}"/>
              </a:ext>
            </a:extLst>
          </p:cNvPr>
          <p:cNvPicPr>
            <a:picLocks noChangeAspect="1"/>
          </p:cNvPicPr>
          <p:nvPr/>
        </p:nvPicPr>
        <p:blipFill>
          <a:blip r:embed="rId3"/>
          <a:stretch>
            <a:fillRect/>
          </a:stretch>
        </p:blipFill>
        <p:spPr>
          <a:xfrm>
            <a:off x="8508097" y="567783"/>
            <a:ext cx="2457450" cy="1857375"/>
          </a:xfrm>
          <a:prstGeom prst="rect">
            <a:avLst/>
          </a:prstGeom>
        </p:spPr>
      </p:pic>
      <p:pic>
        <p:nvPicPr>
          <p:cNvPr id="6" name="Picture 5">
            <a:extLst>
              <a:ext uri="{FF2B5EF4-FFF2-40B4-BE49-F238E27FC236}">
                <a16:creationId xmlns:a16="http://schemas.microsoft.com/office/drawing/2014/main" id="{934AEFE8-5519-48D4-B000-BBEBD0A877F6}"/>
              </a:ext>
            </a:extLst>
          </p:cNvPr>
          <p:cNvPicPr>
            <a:picLocks noChangeAspect="1"/>
          </p:cNvPicPr>
          <p:nvPr/>
        </p:nvPicPr>
        <p:blipFill>
          <a:blip r:embed="rId4"/>
          <a:stretch>
            <a:fillRect/>
          </a:stretch>
        </p:blipFill>
        <p:spPr>
          <a:xfrm>
            <a:off x="3683904" y="460273"/>
            <a:ext cx="4183815" cy="2259260"/>
          </a:xfrm>
          <a:prstGeom prst="rect">
            <a:avLst/>
          </a:prstGeom>
        </p:spPr>
      </p:pic>
    </p:spTree>
    <p:extLst>
      <p:ext uri="{BB962C8B-B14F-4D97-AF65-F5344CB8AC3E}">
        <p14:creationId xmlns:p14="http://schemas.microsoft.com/office/powerpoint/2010/main" val="309364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ED91-7182-4D46-8217-165961B988DE}"/>
              </a:ext>
            </a:extLst>
          </p:cNvPr>
          <p:cNvSpPr>
            <a:spLocks noGrp="1"/>
          </p:cNvSpPr>
          <p:nvPr>
            <p:ph type="title"/>
          </p:nvPr>
        </p:nvSpPr>
        <p:spPr>
          <a:xfrm>
            <a:off x="0" y="93663"/>
            <a:ext cx="11360800" cy="763600"/>
          </a:xfrm>
        </p:spPr>
        <p:txBody>
          <a:bodyPr>
            <a:normAutofit fontScale="90000"/>
          </a:bodyPr>
          <a:lstStyle/>
          <a:p>
            <a:r>
              <a:rPr lang="en-US" dirty="0"/>
              <a:t>Developer Choices for VWGs</a:t>
            </a:r>
          </a:p>
        </p:txBody>
      </p:sp>
      <p:sp>
        <p:nvSpPr>
          <p:cNvPr id="3" name="Text Placeholder 2">
            <a:extLst>
              <a:ext uri="{FF2B5EF4-FFF2-40B4-BE49-F238E27FC236}">
                <a16:creationId xmlns:a16="http://schemas.microsoft.com/office/drawing/2014/main" id="{76F20004-9E80-4A97-BA03-DAEC48CA0284}"/>
              </a:ext>
            </a:extLst>
          </p:cNvPr>
          <p:cNvSpPr>
            <a:spLocks noGrp="1"/>
          </p:cNvSpPr>
          <p:nvPr>
            <p:ph type="body" idx="1"/>
          </p:nvPr>
        </p:nvSpPr>
        <p:spPr>
          <a:xfrm>
            <a:off x="0" y="3524053"/>
            <a:ext cx="11889968" cy="4555200"/>
          </a:xfrm>
        </p:spPr>
        <p:txBody>
          <a:bodyPr>
            <a:normAutofit/>
          </a:bodyPr>
          <a:lstStyle/>
          <a:p>
            <a:r>
              <a:rPr lang="en-US" sz="2400" dirty="0"/>
              <a:t>Unity (…using C#) </a:t>
            </a:r>
            <a:r>
              <a:rPr lang="en-US" sz="2400" dirty="0">
                <a:solidFill>
                  <a:srgbClr val="C00000"/>
                </a:solidFill>
                <a:sym typeface="Wingdings" panose="05000000000000000000" pitchFamily="2" charset="2"/>
              </a:rPr>
              <a:t>recommended </a:t>
            </a:r>
            <a:endParaRPr lang="en-US" sz="2400" dirty="0">
              <a:solidFill>
                <a:srgbClr val="C00000"/>
              </a:solidFill>
            </a:endParaRPr>
          </a:p>
          <a:p>
            <a:pPr lvl="1"/>
            <a:r>
              <a:rPr lang="en-US" sz="2000" dirty="0"/>
              <a:t>You will use it for the MPs &amp; lots of support available on/off campus</a:t>
            </a:r>
            <a:br>
              <a:rPr lang="en-US" sz="2000" dirty="0"/>
            </a:br>
            <a:endParaRPr lang="en-US" sz="2000" dirty="0"/>
          </a:p>
          <a:p>
            <a:r>
              <a:rPr lang="en-US" sz="2400" dirty="0"/>
              <a:t>Unreal (…using C++)</a:t>
            </a:r>
          </a:p>
          <a:p>
            <a:r>
              <a:rPr lang="en-US" sz="2400" dirty="0"/>
              <a:t>A-Frame/</a:t>
            </a:r>
            <a:r>
              <a:rPr lang="en-US" sz="2400" dirty="0" err="1"/>
              <a:t>WebVR</a:t>
            </a:r>
            <a:r>
              <a:rPr lang="en-US" sz="2400" dirty="0"/>
              <a:t> (uses JavaScript and HTML)</a:t>
            </a:r>
            <a:br>
              <a:rPr lang="en-US" dirty="0"/>
            </a:br>
            <a:endParaRPr lang="en-US" dirty="0"/>
          </a:p>
          <a:p>
            <a:r>
              <a:rPr lang="en-US" sz="1800" dirty="0"/>
              <a:t>...I wouldn’t recommend trying to build an application from lower level tools like WebGL or DirectX</a:t>
            </a:r>
            <a:br>
              <a:rPr lang="en-US" sz="1800" dirty="0"/>
            </a:br>
            <a:r>
              <a:rPr lang="en-US" sz="1800" dirty="0"/>
              <a:t>…someone tell me why…</a:t>
            </a:r>
          </a:p>
        </p:txBody>
      </p:sp>
      <p:pic>
        <p:nvPicPr>
          <p:cNvPr id="4" name="Picture 3">
            <a:extLst>
              <a:ext uri="{FF2B5EF4-FFF2-40B4-BE49-F238E27FC236}">
                <a16:creationId xmlns:a16="http://schemas.microsoft.com/office/drawing/2014/main" id="{00A0EEEA-A8D3-4641-8FE7-803696A54C01}"/>
              </a:ext>
            </a:extLst>
          </p:cNvPr>
          <p:cNvPicPr>
            <a:picLocks noChangeAspect="1"/>
          </p:cNvPicPr>
          <p:nvPr/>
        </p:nvPicPr>
        <p:blipFill>
          <a:blip r:embed="rId2"/>
          <a:stretch>
            <a:fillRect/>
          </a:stretch>
        </p:blipFill>
        <p:spPr>
          <a:xfrm>
            <a:off x="7720878" y="695720"/>
            <a:ext cx="4169090" cy="2260166"/>
          </a:xfrm>
          <a:prstGeom prst="rect">
            <a:avLst/>
          </a:prstGeom>
        </p:spPr>
      </p:pic>
      <p:pic>
        <p:nvPicPr>
          <p:cNvPr id="5" name="Picture 4">
            <a:extLst>
              <a:ext uri="{FF2B5EF4-FFF2-40B4-BE49-F238E27FC236}">
                <a16:creationId xmlns:a16="http://schemas.microsoft.com/office/drawing/2014/main" id="{E2B7A252-F93A-4423-A49D-D7B49CE77B0A}"/>
              </a:ext>
            </a:extLst>
          </p:cNvPr>
          <p:cNvPicPr>
            <a:picLocks noChangeAspect="1"/>
          </p:cNvPicPr>
          <p:nvPr/>
        </p:nvPicPr>
        <p:blipFill>
          <a:blip r:embed="rId3"/>
          <a:stretch>
            <a:fillRect/>
          </a:stretch>
        </p:blipFill>
        <p:spPr>
          <a:xfrm>
            <a:off x="294885" y="695718"/>
            <a:ext cx="3490817" cy="2674472"/>
          </a:xfrm>
          <a:prstGeom prst="rect">
            <a:avLst/>
          </a:prstGeom>
        </p:spPr>
      </p:pic>
      <p:pic>
        <p:nvPicPr>
          <p:cNvPr id="6" name="Picture 5">
            <a:extLst>
              <a:ext uri="{FF2B5EF4-FFF2-40B4-BE49-F238E27FC236}">
                <a16:creationId xmlns:a16="http://schemas.microsoft.com/office/drawing/2014/main" id="{0AF459D6-AA73-499A-A410-BDD346BE902F}"/>
              </a:ext>
            </a:extLst>
          </p:cNvPr>
          <p:cNvPicPr>
            <a:picLocks noChangeAspect="1"/>
          </p:cNvPicPr>
          <p:nvPr/>
        </p:nvPicPr>
        <p:blipFill>
          <a:blip r:embed="rId4"/>
          <a:stretch>
            <a:fillRect/>
          </a:stretch>
        </p:blipFill>
        <p:spPr>
          <a:xfrm>
            <a:off x="3785702" y="695719"/>
            <a:ext cx="3935176" cy="2260166"/>
          </a:xfrm>
          <a:prstGeom prst="rect">
            <a:avLst/>
          </a:prstGeom>
        </p:spPr>
      </p:pic>
    </p:spTree>
    <p:extLst>
      <p:ext uri="{BB962C8B-B14F-4D97-AF65-F5344CB8AC3E}">
        <p14:creationId xmlns:p14="http://schemas.microsoft.com/office/powerpoint/2010/main" val="176526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p:nvSpPr>
        <p:spPr>
          <a:xfrm>
            <a:off x="1524000" y="2479431"/>
            <a:ext cx="9144000" cy="84406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592"/>
                </a:solidFill>
                <a:latin typeface="Lato" charset="0"/>
                <a:ea typeface="Lato" charset="0"/>
                <a:cs typeface="Lato" charset="0"/>
              </a:rPr>
              <a:t>Sensation and Perception  </a:t>
            </a:r>
          </a:p>
        </p:txBody>
      </p:sp>
      <p:sp>
        <p:nvSpPr>
          <p:cNvPr id="8" name="Subtitle 2"/>
          <p:cNvSpPr txBox="1">
            <a:spLocks/>
          </p:cNvSpPr>
          <p:nvPr/>
        </p:nvSpPr>
        <p:spPr>
          <a:xfrm>
            <a:off x="1524000" y="3323491"/>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latin typeface="Lato Medium" charset="0"/>
                <a:ea typeface="Lato Medium" charset="0"/>
                <a:cs typeface="Lato Medium" charset="0"/>
              </a:rPr>
              <a:t>CS 498 VR</a:t>
            </a:r>
          </a:p>
        </p:txBody>
      </p:sp>
      <p:sp>
        <p:nvSpPr>
          <p:cNvPr id="5" name="Subtitle 2"/>
          <p:cNvSpPr txBox="1">
            <a:spLocks/>
          </p:cNvSpPr>
          <p:nvPr/>
        </p:nvSpPr>
        <p:spPr>
          <a:xfrm>
            <a:off x="1524000" y="3784275"/>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solidFill>
                  <a:schemeClr val="bg1">
                    <a:lumMod val="75000"/>
                  </a:schemeClr>
                </a:solidFill>
                <a:latin typeface="Lato Medium" charset="0"/>
                <a:ea typeface="Lato Medium" charset="0"/>
                <a:cs typeface="Lato Medium" charset="0"/>
              </a:rPr>
              <a:t>UNIVERSITY OF ILLINOIS AT URBANA-CHAMPAIGN</a:t>
            </a:r>
          </a:p>
        </p:txBody>
      </p:sp>
    </p:spTree>
    <p:extLst>
      <p:ext uri="{BB962C8B-B14F-4D97-AF65-F5344CB8AC3E}">
        <p14:creationId xmlns:p14="http://schemas.microsoft.com/office/powerpoint/2010/main" val="180025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BF6B-C3B6-4B65-A9BF-ECEE069CB163}"/>
              </a:ext>
            </a:extLst>
          </p:cNvPr>
          <p:cNvSpPr>
            <a:spLocks noGrp="1"/>
          </p:cNvSpPr>
          <p:nvPr>
            <p:ph type="title"/>
          </p:nvPr>
        </p:nvSpPr>
        <p:spPr/>
        <p:txBody>
          <a:bodyPr/>
          <a:lstStyle/>
          <a:p>
            <a:r>
              <a:rPr lang="en-US" dirty="0"/>
              <a:t>Perceptual Psychology</a:t>
            </a:r>
          </a:p>
        </p:txBody>
      </p:sp>
      <p:sp>
        <p:nvSpPr>
          <p:cNvPr id="3" name="Content Placeholder 2">
            <a:extLst>
              <a:ext uri="{FF2B5EF4-FFF2-40B4-BE49-F238E27FC236}">
                <a16:creationId xmlns:a16="http://schemas.microsoft.com/office/drawing/2014/main" id="{1C673D69-9047-43E6-835C-A856EF3A5194}"/>
              </a:ext>
            </a:extLst>
          </p:cNvPr>
          <p:cNvSpPr>
            <a:spLocks noGrp="1"/>
          </p:cNvSpPr>
          <p:nvPr>
            <p:ph idx="1"/>
          </p:nvPr>
        </p:nvSpPr>
        <p:spPr>
          <a:xfrm>
            <a:off x="1" y="1359016"/>
            <a:ext cx="12021424" cy="4717279"/>
          </a:xfrm>
        </p:spPr>
        <p:txBody>
          <a:bodyPr>
            <a:normAutofit/>
          </a:bodyPr>
          <a:lstStyle/>
          <a:p>
            <a:pPr marL="0" indent="0">
              <a:buNone/>
            </a:pPr>
            <a:r>
              <a:rPr lang="en-US" sz="2000" i="1" dirty="0"/>
              <a:t>Perceptual psychology </a:t>
            </a:r>
            <a:r>
              <a:rPr lang="en-US" sz="2000" dirty="0"/>
              <a:t>seeks to understand how the brain converts sensory stimulation into perceived phenomena.</a:t>
            </a:r>
            <a:br>
              <a:rPr lang="en-US" sz="2000" dirty="0"/>
            </a:br>
            <a:r>
              <a:rPr lang="en-US" sz="2000" dirty="0"/>
              <a:t> </a:t>
            </a:r>
            <a:br>
              <a:rPr lang="en-US" sz="2000" dirty="0"/>
            </a:br>
            <a:r>
              <a:rPr lang="en-US" sz="2000" dirty="0"/>
              <a:t>Here are some typical questions that arise in VR and fall under this umbrella:</a:t>
            </a:r>
          </a:p>
          <a:p>
            <a:pPr>
              <a:buFont typeface="Arial" panose="020B0604020202020204" pitchFamily="34" charset="0"/>
              <a:buChar char="•"/>
            </a:pPr>
            <a:r>
              <a:rPr lang="en-US" sz="2000" dirty="0"/>
              <a:t>How far away does that object appear to be? </a:t>
            </a:r>
          </a:p>
          <a:p>
            <a:pPr>
              <a:buFont typeface="Arial" panose="020B0604020202020204" pitchFamily="34" charset="0"/>
              <a:buChar char="•"/>
            </a:pPr>
            <a:r>
              <a:rPr lang="en-US" sz="2000" dirty="0"/>
              <a:t>How much video resolution is needed to avoid seeing pixels? </a:t>
            </a:r>
          </a:p>
          <a:p>
            <a:pPr>
              <a:buFont typeface="Arial" panose="020B0604020202020204" pitchFamily="34" charset="0"/>
              <a:buChar char="•"/>
            </a:pPr>
            <a:r>
              <a:rPr lang="en-US" sz="2000" dirty="0"/>
              <a:t>How many frames per second are enough to perceive motion as continuous?</a:t>
            </a:r>
          </a:p>
          <a:p>
            <a:pPr>
              <a:buFont typeface="Arial" panose="020B0604020202020204" pitchFamily="34" charset="0"/>
              <a:buChar char="•"/>
            </a:pPr>
            <a:r>
              <a:rPr lang="en-US" sz="2000" dirty="0"/>
              <a:t>Is the user’s head appearing at the proper height in the virtual world? </a:t>
            </a:r>
          </a:p>
          <a:p>
            <a:pPr>
              <a:buFont typeface="Arial" panose="020B0604020202020204" pitchFamily="34" charset="0"/>
              <a:buChar char="•"/>
            </a:pPr>
            <a:r>
              <a:rPr lang="en-US" sz="2000" dirty="0"/>
              <a:t>Where is that virtual sound coming from? </a:t>
            </a:r>
          </a:p>
          <a:p>
            <a:pPr>
              <a:buFont typeface="Arial" panose="020B0604020202020204" pitchFamily="34" charset="0"/>
              <a:buChar char="•"/>
            </a:pPr>
            <a:r>
              <a:rPr lang="en-US" sz="2000" dirty="0"/>
              <a:t>Why am I feeling nauseated?</a:t>
            </a:r>
          </a:p>
          <a:p>
            <a:pPr>
              <a:buFont typeface="Arial" panose="020B0604020202020204" pitchFamily="34" charset="0"/>
              <a:buChar char="•"/>
            </a:pPr>
            <a:r>
              <a:rPr lang="en-US" sz="2000" dirty="0"/>
              <a:t>Why is one experience more tiring than another? </a:t>
            </a:r>
          </a:p>
          <a:p>
            <a:pPr>
              <a:buFont typeface="Arial" panose="020B0604020202020204" pitchFamily="34" charset="0"/>
              <a:buChar char="•"/>
            </a:pPr>
            <a:r>
              <a:rPr lang="en-US" sz="2000" dirty="0"/>
              <a:t>What is presence?</a:t>
            </a:r>
          </a:p>
        </p:txBody>
      </p:sp>
      <p:pic>
        <p:nvPicPr>
          <p:cNvPr id="5" name="Picture 4">
            <a:extLst>
              <a:ext uri="{FF2B5EF4-FFF2-40B4-BE49-F238E27FC236}">
                <a16:creationId xmlns:a16="http://schemas.microsoft.com/office/drawing/2014/main" id="{708578E2-F4A1-422C-9E18-B087DB929CDF}"/>
              </a:ext>
            </a:extLst>
          </p:cNvPr>
          <p:cNvPicPr>
            <a:picLocks noChangeAspect="1"/>
          </p:cNvPicPr>
          <p:nvPr/>
        </p:nvPicPr>
        <p:blipFill>
          <a:blip r:embed="rId2"/>
          <a:stretch>
            <a:fillRect/>
          </a:stretch>
        </p:blipFill>
        <p:spPr>
          <a:xfrm>
            <a:off x="8169437" y="4038223"/>
            <a:ext cx="3851988" cy="2716247"/>
          </a:xfrm>
          <a:prstGeom prst="rect">
            <a:avLst/>
          </a:prstGeom>
        </p:spPr>
      </p:pic>
    </p:spTree>
    <p:extLst>
      <p:ext uri="{BB962C8B-B14F-4D97-AF65-F5344CB8AC3E}">
        <p14:creationId xmlns:p14="http://schemas.microsoft.com/office/powerpoint/2010/main" val="334644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A3C9-E0D7-45D5-B9DE-5E44AADB599C}"/>
              </a:ext>
            </a:extLst>
          </p:cNvPr>
          <p:cNvSpPr>
            <a:spLocks noGrp="1"/>
          </p:cNvSpPr>
          <p:nvPr>
            <p:ph type="title"/>
          </p:nvPr>
        </p:nvSpPr>
        <p:spPr>
          <a:xfrm>
            <a:off x="754224" y="0"/>
            <a:ext cx="10515600" cy="1325563"/>
          </a:xfrm>
        </p:spPr>
        <p:txBody>
          <a:bodyPr/>
          <a:lstStyle/>
          <a:p>
            <a:r>
              <a:rPr lang="en-US" dirty="0"/>
              <a:t>Human Senses</a:t>
            </a:r>
          </a:p>
        </p:txBody>
      </p:sp>
      <p:sp>
        <p:nvSpPr>
          <p:cNvPr id="3" name="Content Placeholder 2">
            <a:extLst>
              <a:ext uri="{FF2B5EF4-FFF2-40B4-BE49-F238E27FC236}">
                <a16:creationId xmlns:a16="http://schemas.microsoft.com/office/drawing/2014/main" id="{602123A6-92F2-463F-B833-D8011B994976}"/>
              </a:ext>
            </a:extLst>
          </p:cNvPr>
          <p:cNvSpPr>
            <a:spLocks noGrp="1"/>
          </p:cNvSpPr>
          <p:nvPr>
            <p:ph idx="1"/>
          </p:nvPr>
        </p:nvSpPr>
        <p:spPr>
          <a:xfrm>
            <a:off x="219141" y="1095603"/>
            <a:ext cx="11333526" cy="4351338"/>
          </a:xfrm>
        </p:spPr>
        <p:txBody>
          <a:bodyPr/>
          <a:lstStyle/>
          <a:p>
            <a:r>
              <a:rPr lang="en-US" dirty="0"/>
              <a:t>People often believe their senses produce very accurate data about reality</a:t>
            </a:r>
          </a:p>
          <a:p>
            <a:pPr lvl="1"/>
            <a:r>
              <a:rPr lang="en-US" dirty="0"/>
              <a:t>This is not really true…. </a:t>
            </a:r>
          </a:p>
        </p:txBody>
      </p:sp>
      <p:pic>
        <p:nvPicPr>
          <p:cNvPr id="4" name="Google Shape;133;p23">
            <a:extLst>
              <a:ext uri="{FF2B5EF4-FFF2-40B4-BE49-F238E27FC236}">
                <a16:creationId xmlns:a16="http://schemas.microsoft.com/office/drawing/2014/main" id="{7E55A3FF-22B5-4EA9-84A4-FE5D78B3EDB4}"/>
              </a:ext>
            </a:extLst>
          </p:cNvPr>
          <p:cNvPicPr preferRelativeResize="0"/>
          <p:nvPr/>
        </p:nvPicPr>
        <p:blipFill>
          <a:blip r:embed="rId2">
            <a:alphaModFix/>
          </a:blip>
          <a:stretch>
            <a:fillRect/>
          </a:stretch>
        </p:blipFill>
        <p:spPr>
          <a:xfrm>
            <a:off x="326571" y="1995918"/>
            <a:ext cx="7847040" cy="4546626"/>
          </a:xfrm>
          <a:prstGeom prst="rect">
            <a:avLst/>
          </a:prstGeom>
          <a:noFill/>
          <a:ln>
            <a:noFill/>
          </a:ln>
        </p:spPr>
      </p:pic>
    </p:spTree>
    <p:extLst>
      <p:ext uri="{BB962C8B-B14F-4D97-AF65-F5344CB8AC3E}">
        <p14:creationId xmlns:p14="http://schemas.microsoft.com/office/powerpoint/2010/main" val="290612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15600" y="343833"/>
            <a:ext cx="11360800" cy="763600"/>
          </a:xfrm>
          <a:prstGeom prst="rect">
            <a:avLst/>
          </a:prstGeom>
        </p:spPr>
        <p:txBody>
          <a:bodyPr spcFirstLastPara="1" vert="horz" wrap="square" lIns="121900" tIns="121900" rIns="121900" bIns="121900" rtlCol="0" anchor="t" anchorCtr="0">
            <a:noAutofit/>
          </a:bodyPr>
          <a:lstStyle/>
          <a:p>
            <a:r>
              <a:rPr lang="en"/>
              <a:t>What is Reality? Sensation and Perception</a:t>
            </a:r>
            <a:endParaRPr/>
          </a:p>
        </p:txBody>
      </p:sp>
      <p:pic>
        <p:nvPicPr>
          <p:cNvPr id="116" name="Google Shape;116;p21"/>
          <p:cNvPicPr preferRelativeResize="0"/>
          <p:nvPr/>
        </p:nvPicPr>
        <p:blipFill>
          <a:blip r:embed="rId3">
            <a:alphaModFix/>
          </a:blip>
          <a:stretch>
            <a:fillRect/>
          </a:stretch>
        </p:blipFill>
        <p:spPr>
          <a:xfrm>
            <a:off x="1324700" y="1275934"/>
            <a:ext cx="8476099" cy="5443599"/>
          </a:xfrm>
          <a:prstGeom prst="rect">
            <a:avLst/>
          </a:prstGeom>
          <a:noFill/>
          <a:ln>
            <a:noFill/>
          </a:ln>
        </p:spPr>
      </p:pic>
    </p:spTree>
  </p:cSld>
  <p:clrMapOvr>
    <a:masterClrMapping/>
  </p:clrMapOvr>
</p:sld>
</file>

<file path=ppt/theme/theme1.xml><?xml version="1.0" encoding="utf-8"?>
<a:theme xmlns:a="http://schemas.openxmlformats.org/drawingml/2006/main" name="Sample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1659</Words>
  <Application>Microsoft Office PowerPoint</Application>
  <PresentationFormat>Widescreen</PresentationFormat>
  <Paragraphs>216</Paragraphs>
  <Slides>33</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Cambria Math</vt:lpstr>
      <vt:lpstr>Comic Sans MS</vt:lpstr>
      <vt:lpstr>Lato</vt:lpstr>
      <vt:lpstr>Lato Medium</vt:lpstr>
      <vt:lpstr>Wingdings</vt:lpstr>
      <vt:lpstr>SampleSlides</vt:lpstr>
      <vt:lpstr>PowerPoint Presentation</vt:lpstr>
      <vt:lpstr>VR System: Software</vt:lpstr>
      <vt:lpstr>VWG Tasks</vt:lpstr>
      <vt:lpstr>VWG Tasks</vt:lpstr>
      <vt:lpstr>Developer Choices for VWGs</vt:lpstr>
      <vt:lpstr>PowerPoint Presentation</vt:lpstr>
      <vt:lpstr>Perceptual Psychology</vt:lpstr>
      <vt:lpstr>Human Senses</vt:lpstr>
      <vt:lpstr>What is Reality? Sensation and Perception</vt:lpstr>
      <vt:lpstr>Optical Illusions</vt:lpstr>
      <vt:lpstr>Optical Illusion…or Not?</vt:lpstr>
      <vt:lpstr>Optical Illusion</vt:lpstr>
      <vt:lpstr>Neural Processing</vt:lpstr>
      <vt:lpstr>Neural Processing</vt:lpstr>
      <vt:lpstr>Neural Processing</vt:lpstr>
      <vt:lpstr>Hierarchical Processing</vt:lpstr>
      <vt:lpstr>Proprioception</vt:lpstr>
      <vt:lpstr>Fusion of Senses</vt:lpstr>
      <vt:lpstr>Vection</vt:lpstr>
      <vt:lpstr>Adaptation</vt:lpstr>
      <vt:lpstr>Psychophysics</vt:lpstr>
      <vt:lpstr>Stevens’ Power Law</vt:lpstr>
      <vt:lpstr>Just Noticeable Difference (JND)</vt:lpstr>
      <vt:lpstr>Design of Experiments</vt:lpstr>
      <vt:lpstr>Case Study: Depth Perception</vt:lpstr>
      <vt:lpstr>Binocular Cues</vt:lpstr>
      <vt:lpstr>Monocular Cues</vt:lpstr>
      <vt:lpstr>Monocular Cues</vt:lpstr>
      <vt:lpstr>Stimuli Hierarchical Processing</vt:lpstr>
      <vt:lpstr>Stimuli Fusion: Balance + Vision</vt:lpstr>
      <vt:lpstr>How Does Our Brain Piece Images Together?</vt:lpstr>
      <vt:lpstr>Stimuli Fusion: Speech Processing</vt:lpstr>
      <vt:lpstr>First Homework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Shaffer</dc:creator>
  <cp:lastModifiedBy>Eric Shaffer</cp:lastModifiedBy>
  <cp:revision>20</cp:revision>
  <dcterms:created xsi:type="dcterms:W3CDTF">2018-09-04T21:24:50Z</dcterms:created>
  <dcterms:modified xsi:type="dcterms:W3CDTF">2018-09-05T18:36:05Z</dcterms:modified>
</cp:coreProperties>
</file>