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3"/>
  </p:notesMasterIdLst>
  <p:sldIdLst>
    <p:sldId id="398" r:id="rId3"/>
    <p:sldId id="477" r:id="rId4"/>
    <p:sldId id="400" r:id="rId5"/>
    <p:sldId id="401" r:id="rId6"/>
    <p:sldId id="402" r:id="rId7"/>
    <p:sldId id="403" r:id="rId8"/>
    <p:sldId id="404" r:id="rId9"/>
    <p:sldId id="405" r:id="rId10"/>
    <p:sldId id="478" r:id="rId11"/>
    <p:sldId id="479" r:id="rId12"/>
    <p:sldId id="480" r:id="rId13"/>
    <p:sldId id="482" r:id="rId14"/>
    <p:sldId id="483" r:id="rId15"/>
    <p:sldId id="484" r:id="rId16"/>
    <p:sldId id="485" r:id="rId17"/>
    <p:sldId id="486" r:id="rId18"/>
    <p:sldId id="496" r:id="rId19"/>
    <p:sldId id="476" r:id="rId20"/>
    <p:sldId id="487" r:id="rId21"/>
    <p:sldId id="488" r:id="rId22"/>
    <p:sldId id="489" r:id="rId23"/>
    <p:sldId id="490" r:id="rId24"/>
    <p:sldId id="491" r:id="rId25"/>
    <p:sldId id="471" r:id="rId26"/>
    <p:sldId id="473" r:id="rId27"/>
    <p:sldId id="475" r:id="rId28"/>
    <p:sldId id="492" r:id="rId29"/>
    <p:sldId id="494" r:id="rId30"/>
    <p:sldId id="493" r:id="rId31"/>
    <p:sldId id="407" r:id="rId32"/>
    <p:sldId id="408" r:id="rId33"/>
    <p:sldId id="409" r:id="rId34"/>
    <p:sldId id="410" r:id="rId35"/>
    <p:sldId id="411" r:id="rId36"/>
    <p:sldId id="412" r:id="rId37"/>
    <p:sldId id="413" r:id="rId38"/>
    <p:sldId id="414" r:id="rId39"/>
    <p:sldId id="415" r:id="rId40"/>
    <p:sldId id="416" r:id="rId41"/>
    <p:sldId id="417" r:id="rId42"/>
    <p:sldId id="418" r:id="rId43"/>
    <p:sldId id="421" r:id="rId44"/>
    <p:sldId id="422" r:id="rId45"/>
    <p:sldId id="423" r:id="rId46"/>
    <p:sldId id="424" r:id="rId47"/>
    <p:sldId id="425" r:id="rId48"/>
    <p:sldId id="426" r:id="rId49"/>
    <p:sldId id="428" r:id="rId50"/>
    <p:sldId id="429" r:id="rId51"/>
    <p:sldId id="434" r:id="rId52"/>
    <p:sldId id="431" r:id="rId53"/>
    <p:sldId id="437" r:id="rId54"/>
    <p:sldId id="441" r:id="rId55"/>
    <p:sldId id="445" r:id="rId56"/>
    <p:sldId id="498" r:id="rId57"/>
    <p:sldId id="499" r:id="rId58"/>
    <p:sldId id="497" r:id="rId59"/>
    <p:sldId id="446" r:id="rId60"/>
    <p:sldId id="447" r:id="rId61"/>
    <p:sldId id="448" r:id="rId62"/>
    <p:sldId id="449" r:id="rId63"/>
    <p:sldId id="450" r:id="rId64"/>
    <p:sldId id="451" r:id="rId65"/>
    <p:sldId id="452" r:id="rId66"/>
    <p:sldId id="453" r:id="rId67"/>
    <p:sldId id="454" r:id="rId68"/>
    <p:sldId id="455" r:id="rId69"/>
    <p:sldId id="456" r:id="rId70"/>
    <p:sldId id="457" r:id="rId71"/>
    <p:sldId id="495" r:id="rId7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00FF"/>
    <a:srgbClr val="CC00CC"/>
    <a:srgbClr val="FF00FF"/>
    <a:srgbClr val="00682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5" autoAdjust="0"/>
    <p:restoredTop sz="84462" autoAdjust="0"/>
  </p:normalViewPr>
  <p:slideViewPr>
    <p:cSldViewPr>
      <p:cViewPr>
        <p:scale>
          <a:sx n="50" d="100"/>
          <a:sy n="50" d="100"/>
        </p:scale>
        <p:origin x="-250" y="-7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3" y="31202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Relationship Id="rId5" Type="http://schemas.openxmlformats.org/officeDocument/2006/relationships/image" Target="../media/image64.wmf"/><Relationship Id="rId4" Type="http://schemas.openxmlformats.org/officeDocument/2006/relationships/image" Target="../media/image6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6" Type="http://schemas.openxmlformats.org/officeDocument/2006/relationships/image" Target="../media/image71.wmf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10/27/2010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29D3EC-4362-4946-BC89-93D07C3C2B60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373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71E7EF-3C8E-4FDB-ADB4-D5E1FEF5B8E4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475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8AECF4-8FEC-461F-ACD0-6FC72227DD20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577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C2181CC-B0D4-4654-A5C4-EA94F5FDA601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E3EFC2-52F0-4EE3-B805-1CB7D373FE6D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782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12D5DA-7537-4C6E-B2EB-6F63B4DB099A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885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5504D98-703B-4707-9071-DFF6A8283398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8089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C927C7-261B-420B-94DF-AF6D3C7D1638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81923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61629C7-5DF0-4AAD-9DE4-316738F0549A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8294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23AEAA3-2B87-4E69-994F-A88E6DF303A5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553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939E0C2-51AC-4009-9CFC-CBE33BA28D5D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756257E-E4DF-4F1C-B3E2-D7004D13D4E8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C39FDB-4548-4FED-AFE0-32A192E76075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E5828E5-160C-40EB-8873-FBC28225681C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963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C772AAC-2E84-4238-9F2C-B5A55B38C712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065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E47A19D-FE0F-40AC-ABC1-F7F66BDC5AEF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1683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8455628-66C4-4585-9B23-F48C2A73B5F5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270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10/27/2010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10/27/2010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10/27/2010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10/27/2010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10/27/2010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10/27/2010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10/27/2010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10/27/2010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10/27/2010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10/27/2010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10/27/2010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10/27/2010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groups/977532@N24/pool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demo.pittpatt.com/gallery/?page=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emo.pittpatt.com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6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csb.edu/~mturk/Papers/mturk-CVPR91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1.png"/><Relationship Id="rId4" Type="http://schemas.openxmlformats.org/officeDocument/2006/relationships/image" Target="../media/image50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csb.edu/~mturk/Papers/mturk-CVPR91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w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citeseerx.ist.psu.edu/viewdoc/download?doi=10.1.1.10.3247&amp;rep=rep1&amp;type=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5.bin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://www.frvt.org/FRVT2006/docs/FRVT2006andICE2006LargeScaleReport.pdf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iuc.edu/homes/dhoiem/courses/cs598_spring09/slides/spring09_jianchao_biologicalInspiredComputerVision.pdf" TargetMode="External"/><Relationship Id="rId2" Type="http://schemas.openxmlformats.org/officeDocument/2006/relationships/hyperlink" Target="http://web.mit.edu/bcs/sinha/papers/20Results_2005.pdf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pple.com/ilife/iphoto/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aclife.com/article/news/iphotos_faces_recognizes_cats" TargetMode="Externa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Face Detection and Recognition</a:t>
            </a:r>
            <a:endParaRPr lang="en-US" dirty="0" smtClean="0"/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81200" y="5181600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Computational </a:t>
            </a:r>
            <a:r>
              <a:rPr lang="en-US" dirty="0" smtClean="0">
                <a:solidFill>
                  <a:schemeClr val="tx1"/>
                </a:solidFill>
              </a:rPr>
              <a:t>Photography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10/28/10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24600" y="4495800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Chuc</a:t>
            </a:r>
            <a:r>
              <a:rPr lang="en-US" sz="1400" dirty="0" smtClean="0"/>
              <a:t>k Close, </a:t>
            </a:r>
            <a:r>
              <a:rPr lang="en-US" sz="1400" dirty="0" smtClean="0"/>
              <a:t>s</a:t>
            </a:r>
            <a:r>
              <a:rPr lang="en-US" sz="1400" dirty="0" smtClean="0"/>
              <a:t>elf portrait</a:t>
            </a:r>
            <a:endParaRPr lang="en-US" sz="1400" dirty="0"/>
          </a:p>
        </p:txBody>
      </p:sp>
      <p:pic>
        <p:nvPicPr>
          <p:cNvPr id="142340" name="Picture 4" descr="http://blog.lib.umn.edu/peza0001/arts1001wednesdays/Chuck%20Close%201997-thum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8995" y="1143000"/>
            <a:ext cx="2834005" cy="3419041"/>
          </a:xfrm>
          <a:prstGeom prst="rect">
            <a:avLst/>
          </a:prstGeom>
          <a:noFill/>
        </p:spPr>
      </p:pic>
      <p:pic>
        <p:nvPicPr>
          <p:cNvPr id="142342" name="Picture 6" descr="http://t3.gstatic.com/images?q=tbn:yY87L-0JCe4XRM:http://echostains.files.wordpress.com/2010/03/chuck_close-lucas-1986-87.jpg&amp;t=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143000"/>
            <a:ext cx="5241381" cy="341255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62000" y="45720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Lucas by Chuc</a:t>
            </a:r>
            <a:r>
              <a:rPr lang="en-US" sz="1400" dirty="0" smtClean="0"/>
              <a:t>k Close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0" y="6519446"/>
            <a:ext cx="56541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Some slides from Lana Lazebnik, Silvio Savarese, Fei-Fei 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a face look like?</a:t>
            </a:r>
            <a:endParaRPr lang="en-US" dirty="0"/>
          </a:p>
        </p:txBody>
      </p:sp>
      <p:pic>
        <p:nvPicPr>
          <p:cNvPr id="335874" name="Picture 2" descr="http://www.bbc.co.uk/tyne/great_north_run/2003/picture_gallery/images/finish2/crowd_shot2_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05000"/>
            <a:ext cx="5384800" cy="4038600"/>
          </a:xfrm>
          <a:prstGeom prst="rect">
            <a:avLst/>
          </a:prstGeom>
          <a:noFill/>
        </p:spPr>
      </p:pic>
      <p:pic>
        <p:nvPicPr>
          <p:cNvPr id="5" name="Picture 2" descr="http://www.bbc.co.uk/tyne/great_north_run/2003/picture_gallery/images/finish2/crowd_shot2_400.jpg"/>
          <p:cNvPicPr>
            <a:picLocks noChangeAspect="1" noChangeArrowheads="1"/>
          </p:cNvPicPr>
          <p:nvPr/>
        </p:nvPicPr>
        <p:blipFill>
          <a:blip r:embed="rId2" cstate="print"/>
          <a:srcRect l="17717" t="19774" r="77359" b="71690"/>
          <a:stretch>
            <a:fillRect/>
          </a:stretch>
        </p:blipFill>
        <p:spPr bwMode="auto">
          <a:xfrm>
            <a:off x="6781800" y="1905000"/>
            <a:ext cx="1055077" cy="1371600"/>
          </a:xfrm>
          <a:prstGeom prst="rect">
            <a:avLst/>
          </a:prstGeom>
          <a:noFill/>
        </p:spPr>
      </p:pic>
      <p:pic>
        <p:nvPicPr>
          <p:cNvPr id="6" name="Picture 2" descr="http://www.bbc.co.uk/tyne/great_north_run/2003/picture_gallery/images/finish2/crowd_shot2_400.jpg"/>
          <p:cNvPicPr>
            <a:picLocks noChangeAspect="1" noChangeArrowheads="1"/>
          </p:cNvPicPr>
          <p:nvPr/>
        </p:nvPicPr>
        <p:blipFill>
          <a:blip r:embed="rId2" cstate="print"/>
          <a:srcRect l="54906" t="69433" r="40000" b="21510"/>
          <a:stretch>
            <a:fillRect/>
          </a:stretch>
        </p:blipFill>
        <p:spPr bwMode="auto">
          <a:xfrm>
            <a:off x="6781800" y="3429000"/>
            <a:ext cx="914400" cy="1219200"/>
          </a:xfrm>
          <a:prstGeom prst="rect">
            <a:avLst/>
          </a:prstGeom>
          <a:noFill/>
        </p:spPr>
      </p:pic>
      <p:pic>
        <p:nvPicPr>
          <p:cNvPr id="7" name="Picture 2" descr="http://www.bbc.co.uk/tyne/great_north_run/2003/picture_gallery/images/finish2/crowd_shot2_400.jpg"/>
          <p:cNvPicPr>
            <a:picLocks noChangeAspect="1" noChangeArrowheads="1"/>
          </p:cNvPicPr>
          <p:nvPr/>
        </p:nvPicPr>
        <p:blipFill>
          <a:blip r:embed="rId2" cstate="print"/>
          <a:srcRect l="59017" t="54162" r="36321" b="37847"/>
          <a:stretch>
            <a:fillRect/>
          </a:stretch>
        </p:blipFill>
        <p:spPr bwMode="auto">
          <a:xfrm>
            <a:off x="6781800" y="4800599"/>
            <a:ext cx="914400" cy="1175657"/>
          </a:xfrm>
          <a:prstGeom prst="rect">
            <a:avLst/>
          </a:prstGeom>
          <a:noFill/>
        </p:spPr>
      </p:pic>
      <p:pic>
        <p:nvPicPr>
          <p:cNvPr id="335876" name="Picture 4" descr="http://farm4.static.flickr.com/3617/3485349714_4e62587191.jpg"/>
          <p:cNvPicPr>
            <a:picLocks noChangeAspect="1" noChangeArrowheads="1"/>
          </p:cNvPicPr>
          <p:nvPr/>
        </p:nvPicPr>
        <p:blipFill>
          <a:blip r:embed="rId3" cstate="print"/>
          <a:srcRect l="68800" t="46083" r="21600" b="44700"/>
          <a:stretch>
            <a:fillRect/>
          </a:stretch>
        </p:blipFill>
        <p:spPr bwMode="auto">
          <a:xfrm>
            <a:off x="7772400" y="3657600"/>
            <a:ext cx="1097280" cy="914400"/>
          </a:xfrm>
          <a:prstGeom prst="rect">
            <a:avLst/>
          </a:prstGeom>
          <a:noFill/>
        </p:spPr>
      </p:pic>
      <p:pic>
        <p:nvPicPr>
          <p:cNvPr id="9" name="Picture 2" descr="http://www.bbc.co.uk/tyne/great_north_run/2003/picture_gallery/images/finish2/crowd_shot2_400.jpg"/>
          <p:cNvPicPr>
            <a:picLocks noChangeAspect="1" noChangeArrowheads="1"/>
          </p:cNvPicPr>
          <p:nvPr/>
        </p:nvPicPr>
        <p:blipFill>
          <a:blip r:embed="rId2" cstate="print"/>
          <a:srcRect l="7861" t="78826" r="86085" b="10901"/>
          <a:stretch>
            <a:fillRect/>
          </a:stretch>
        </p:blipFill>
        <p:spPr bwMode="auto">
          <a:xfrm>
            <a:off x="7924800" y="2133600"/>
            <a:ext cx="838200" cy="1066800"/>
          </a:xfrm>
          <a:prstGeom prst="rect">
            <a:avLst/>
          </a:prstGeom>
          <a:noFill/>
        </p:spPr>
      </p:pic>
      <p:pic>
        <p:nvPicPr>
          <p:cNvPr id="10" name="Picture 2" descr="http://www.bbc.co.uk/tyne/great_north_run/2003/picture_gallery/images/finish2/crowd_shot2_400.jpg"/>
          <p:cNvPicPr>
            <a:picLocks noChangeAspect="1" noChangeArrowheads="1"/>
          </p:cNvPicPr>
          <p:nvPr/>
        </p:nvPicPr>
        <p:blipFill>
          <a:blip r:embed="rId2" cstate="print"/>
          <a:srcRect l="69812" t="35849" r="24528" b="56065"/>
          <a:stretch>
            <a:fillRect/>
          </a:stretch>
        </p:blipFill>
        <p:spPr bwMode="auto">
          <a:xfrm>
            <a:off x="7772400" y="4876800"/>
            <a:ext cx="1066800" cy="1143000"/>
          </a:xfrm>
          <a:prstGeom prst="rect">
            <a:avLst/>
          </a:prstGeom>
          <a:noFill/>
        </p:spPr>
      </p:pic>
      <p:pic>
        <p:nvPicPr>
          <p:cNvPr id="11" name="Picture 4" descr="http://farm4.static.flickr.com/3617/3485349714_4e62587191.jpg"/>
          <p:cNvPicPr>
            <a:picLocks noChangeAspect="1" noChangeArrowheads="1"/>
          </p:cNvPicPr>
          <p:nvPr/>
        </p:nvPicPr>
        <p:blipFill>
          <a:blip r:embed="rId3" cstate="print"/>
          <a:srcRect l="7466" t="39170" r="21600" b="15513"/>
          <a:stretch>
            <a:fillRect/>
          </a:stretch>
        </p:blipFill>
        <p:spPr bwMode="auto">
          <a:xfrm>
            <a:off x="766026" y="3217653"/>
            <a:ext cx="8107680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makes face detection hard?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2209800"/>
            <a:ext cx="196399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Expression</a:t>
            </a:r>
            <a:endParaRPr lang="en-US" sz="2800" dirty="0"/>
          </a:p>
        </p:txBody>
      </p:sp>
      <p:pic>
        <p:nvPicPr>
          <p:cNvPr id="337924" name="Picture 4" descr="http://ursispaltenstein.ch/blog/images/uploads_img/hillary_clintons_many_fac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819400"/>
            <a:ext cx="5334000" cy="333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makes face detection hard?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1752600"/>
            <a:ext cx="173791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Viewpoint</a:t>
            </a:r>
            <a:endParaRPr lang="en-US" sz="2800" dirty="0"/>
          </a:p>
        </p:txBody>
      </p:sp>
      <p:pic>
        <p:nvPicPr>
          <p:cNvPr id="6" name="Picture 2" descr="http://gps-tsc.upc.es/GTAV/ResearchAreas/UPCFaceDatabase/Imatges/FacePoseI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286000"/>
            <a:ext cx="5410200" cy="40500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makes face detection hard?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1752600"/>
            <a:ext cx="17636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Occlusion</a:t>
            </a:r>
            <a:endParaRPr lang="en-US" sz="2800" dirty="0"/>
          </a:p>
        </p:txBody>
      </p:sp>
      <p:pic>
        <p:nvPicPr>
          <p:cNvPr id="340994" name="Picture 2" descr="http://farm1.static.flickr.com/110/273004917_7914351df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438400"/>
            <a:ext cx="4762500" cy="3171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makes face detection hard?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49839" y="1915180"/>
            <a:ext cx="386516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Distracting background</a:t>
            </a:r>
            <a:endParaRPr lang="en-US" sz="2800" dirty="0"/>
          </a:p>
        </p:txBody>
      </p:sp>
      <p:pic>
        <p:nvPicPr>
          <p:cNvPr id="7" name="Picture 4" descr="http://islandtreesteched.org/4th%20quarter/8th%20Period/Rock%27n%20Web/hidden-face-in-coffeebea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438400"/>
            <a:ext cx="4752975" cy="3267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makes face detection and recognition hard?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0" y="1143000"/>
            <a:ext cx="354456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Coincidental textures</a:t>
            </a:r>
            <a:endParaRPr lang="en-US" sz="2800" dirty="0"/>
          </a:p>
        </p:txBody>
      </p:sp>
      <p:pic>
        <p:nvPicPr>
          <p:cNvPr id="6" name="Picture 6" descr="http://www.planetperplex.com/img/face_landsca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752600"/>
            <a:ext cx="3996296" cy="5105400"/>
          </a:xfrm>
          <a:prstGeom prst="rect">
            <a:avLst/>
          </a:prstGeom>
          <a:noFill/>
        </p:spPr>
      </p:pic>
      <p:pic>
        <p:nvPicPr>
          <p:cNvPr id="8" name="Picture 6" descr="http://www.planetperplex.com/img/face_landsca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5719364"/>
            <a:ext cx="533400" cy="6814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Consumer application: iPhoto 2009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Things </a:t>
            </a:r>
            <a:r>
              <a:rPr lang="en-US" dirty="0" err="1" smtClean="0">
                <a:hlinkClick r:id="rId3"/>
              </a:rPr>
              <a:t>iPhoto</a:t>
            </a:r>
            <a:r>
              <a:rPr lang="en-US" dirty="0" smtClean="0">
                <a:hlinkClick r:id="rId3"/>
              </a:rPr>
              <a:t> thinks are faces</a:t>
            </a:r>
            <a:endParaRPr lang="en-US" dirty="0" smtClean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438" y="1600200"/>
            <a:ext cx="7548562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find faces anywhere in an image?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Hoiem\AppData\Local\Temp\wza628\newtest\bttf301.gif"/>
          <p:cNvPicPr>
            <a:picLocks noChangeAspect="1" noChangeArrowheads="1"/>
          </p:cNvPicPr>
          <p:nvPr/>
        </p:nvPicPr>
        <p:blipFill>
          <a:blip r:embed="rId2" cstate="print"/>
          <a:srcRect r="29713"/>
          <a:stretch>
            <a:fillRect/>
          </a:stretch>
        </p:blipFill>
        <p:spPr bwMode="auto">
          <a:xfrm>
            <a:off x="2895600" y="1828800"/>
            <a:ext cx="3928533" cy="36192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detection: sliding windows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2590800"/>
            <a:ext cx="1219200" cy="1219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6934200" y="304800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15200" y="2819400"/>
            <a:ext cx="1484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Face</a:t>
            </a:r>
            <a:r>
              <a:rPr lang="en-US" sz="2400" dirty="0" smtClean="0"/>
              <a:t> or </a:t>
            </a:r>
          </a:p>
          <a:p>
            <a:r>
              <a:rPr lang="en-US" sz="2400" b="1" dirty="0" smtClean="0"/>
              <a:t>Not Face</a:t>
            </a:r>
            <a:endParaRPr lang="en-US" sz="2400" b="1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94102" y="1720372"/>
            <a:ext cx="3928533" cy="3657600"/>
            <a:chOff x="6487965" y="4038600"/>
            <a:chExt cx="2209800" cy="2057400"/>
          </a:xfrm>
        </p:grpSpPr>
        <p:pic>
          <p:nvPicPr>
            <p:cNvPr id="8" name="Picture 2" descr="C:\Users\Hoiem\AppData\Local\Temp\wza628\newtest\bttf301.gif"/>
            <p:cNvPicPr>
              <a:picLocks noChangeAspect="1" noChangeArrowheads="1"/>
            </p:cNvPicPr>
            <p:nvPr/>
          </p:nvPicPr>
          <p:blipFill>
            <a:blip r:embed="rId3" cstate="print"/>
            <a:srcRect r="29713"/>
            <a:stretch>
              <a:fillRect/>
            </a:stretch>
          </p:blipFill>
          <p:spPr bwMode="auto">
            <a:xfrm>
              <a:off x="6487965" y="4038600"/>
              <a:ext cx="2209800" cy="2035834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/>
          </p:nvSpPr>
          <p:spPr>
            <a:xfrm>
              <a:off x="6545504" y="4038600"/>
              <a:ext cx="533400" cy="4572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697904" y="4191000"/>
              <a:ext cx="533400" cy="4572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164365" y="5638800"/>
              <a:ext cx="533400" cy="4572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2137883">
              <a:off x="7543006" y="4849652"/>
              <a:ext cx="363561" cy="3635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…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989902" y="5181600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to deal with multiple scales?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classifier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684838" y="12954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Training Labels</a:t>
            </a:r>
          </a:p>
        </p:txBody>
      </p: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76200" y="1874838"/>
            <a:ext cx="2438400" cy="2849562"/>
            <a:chOff x="228600" y="1417320"/>
            <a:chExt cx="2438400" cy="2849880"/>
          </a:xfrm>
        </p:grpSpPr>
        <p:sp>
          <p:nvSpPr>
            <p:cNvPr id="12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/>
                <a:t>Training Images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5638800" y="2743200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Classifier Training</a:t>
            </a: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3632200" y="1295400"/>
            <a:ext cx="1473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Training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200400" y="2743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25908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5029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5400000">
            <a:off x="6248400" y="2286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2743200" y="5410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21336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TextBox 20"/>
          <p:cNvSpPr txBox="1">
            <a:spLocks noChangeArrowheads="1"/>
          </p:cNvSpPr>
          <p:nvPr/>
        </p:nvSpPr>
        <p:spPr bwMode="auto">
          <a:xfrm>
            <a:off x="3810000" y="4648200"/>
            <a:ext cx="1323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Testing</a:t>
            </a:r>
          </a:p>
        </p:txBody>
      </p:sp>
      <p:sp>
        <p:nvSpPr>
          <p:cNvPr id="24" name="TextBox 21"/>
          <p:cNvSpPr txBox="1">
            <a:spLocks noChangeArrowheads="1"/>
          </p:cNvSpPr>
          <p:nvPr/>
        </p:nvSpPr>
        <p:spPr bwMode="auto">
          <a:xfrm>
            <a:off x="457200" y="6365875"/>
            <a:ext cx="1689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Test Image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7315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7924800" y="2819400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Trained Classifier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181600" y="5410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Trained Classifier</a:t>
            </a:r>
          </a:p>
        </p:txBody>
      </p:sp>
      <p:sp>
        <p:nvSpPr>
          <p:cNvPr id="28" name="Right Arrow 27"/>
          <p:cNvSpPr/>
          <p:nvPr/>
        </p:nvSpPr>
        <p:spPr>
          <a:xfrm>
            <a:off x="45720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70104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TextBox 27"/>
          <p:cNvSpPr txBox="1">
            <a:spLocks noChangeArrowheads="1"/>
          </p:cNvSpPr>
          <p:nvPr/>
        </p:nvSpPr>
        <p:spPr bwMode="auto">
          <a:xfrm>
            <a:off x="7924800" y="5897563"/>
            <a:ext cx="8867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Face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1" name="TextBox 28"/>
          <p:cNvSpPr txBox="1">
            <a:spLocks noChangeArrowheads="1"/>
          </p:cNvSpPr>
          <p:nvPr/>
        </p:nvSpPr>
        <p:spPr bwMode="auto">
          <a:xfrm>
            <a:off x="7588250" y="5364163"/>
            <a:ext cx="1555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Prediction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635875" y="5227638"/>
            <a:ext cx="1447800" cy="1219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3" name="Picture 2" descr="http://www.bbc.co.uk/tyne/great_north_run/2003/picture_gallery/images/finish2/crowd_shot2_400.jpg"/>
          <p:cNvPicPr>
            <a:picLocks noChangeAspect="1" noChangeArrowheads="1"/>
          </p:cNvPicPr>
          <p:nvPr/>
        </p:nvPicPr>
        <p:blipFill>
          <a:blip r:embed="rId2" cstate="print"/>
          <a:srcRect l="17717" t="19774" r="77359" b="71690"/>
          <a:stretch>
            <a:fillRect/>
          </a:stretch>
        </p:blipFill>
        <p:spPr bwMode="auto">
          <a:xfrm>
            <a:off x="381000" y="2743200"/>
            <a:ext cx="1055077" cy="1371600"/>
          </a:xfrm>
          <a:prstGeom prst="rect">
            <a:avLst/>
          </a:prstGeom>
          <a:noFill/>
        </p:spPr>
      </p:pic>
      <p:pic>
        <p:nvPicPr>
          <p:cNvPr id="34" name="Picture 2" descr="http://www.bbc.co.uk/tyne/great_north_run/2003/picture_gallery/images/finish2/crowd_shot2_400.jpg"/>
          <p:cNvPicPr>
            <a:picLocks noChangeAspect="1" noChangeArrowheads="1"/>
          </p:cNvPicPr>
          <p:nvPr/>
        </p:nvPicPr>
        <p:blipFill>
          <a:blip r:embed="rId2" cstate="print"/>
          <a:srcRect l="54906" t="69433" r="40000" b="21510"/>
          <a:stretch>
            <a:fillRect/>
          </a:stretch>
        </p:blipFill>
        <p:spPr bwMode="auto">
          <a:xfrm>
            <a:off x="762000" y="3200400"/>
            <a:ext cx="914400" cy="1219200"/>
          </a:xfrm>
          <a:prstGeom prst="rect">
            <a:avLst/>
          </a:prstGeom>
          <a:noFill/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 cstate="print"/>
          <a:srcRect l="12114" t="15625" r="78801" b="67188"/>
          <a:stretch>
            <a:fillRect/>
          </a:stretch>
        </p:blipFill>
        <p:spPr bwMode="auto">
          <a:xfrm>
            <a:off x="1066800" y="3581400"/>
            <a:ext cx="762000" cy="931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 descr="http://www.bbc.co.uk/tyne/great_north_run/2003/picture_gallery/images/finish2/crowd_shot2_400.jpg"/>
          <p:cNvPicPr>
            <a:picLocks noChangeAspect="1" noChangeArrowheads="1"/>
          </p:cNvPicPr>
          <p:nvPr/>
        </p:nvPicPr>
        <p:blipFill>
          <a:blip r:embed="rId2" cstate="print"/>
          <a:srcRect l="59017" t="54162" r="36321" b="37847"/>
          <a:stretch>
            <a:fillRect/>
          </a:stretch>
        </p:blipFill>
        <p:spPr bwMode="auto">
          <a:xfrm>
            <a:off x="1371600" y="2819400"/>
            <a:ext cx="914400" cy="1175657"/>
          </a:xfrm>
          <a:prstGeom prst="rect">
            <a:avLst/>
          </a:prstGeom>
          <a:noFill/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5181600"/>
            <a:ext cx="1219200" cy="1219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/>
      <p:bldP spid="24" grpId="0"/>
      <p:bldP spid="27" grpId="0" animBg="1"/>
      <p:bldP spid="28" grpId="0" animBg="1"/>
      <p:bldP spid="29" grpId="0" animBg="1"/>
      <p:bldP spid="30" grpId="0"/>
      <p:bldP spid="31" grpId="0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stuff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Previous class?</a:t>
            </a:r>
          </a:p>
          <a:p>
            <a:r>
              <a:rPr lang="en-US" dirty="0" smtClean="0"/>
              <a:t>Project 4: vote for </a:t>
            </a:r>
            <a:r>
              <a:rPr lang="en-US" dirty="0" err="1" smtClean="0"/>
              <a:t>faves</a:t>
            </a:r>
            <a:endParaRPr lang="en-US" dirty="0" smtClean="0"/>
          </a:p>
          <a:p>
            <a:r>
              <a:rPr lang="en-US" dirty="0" smtClean="0"/>
              <a:t>Midterm (Nov 9)</a:t>
            </a:r>
          </a:p>
          <a:p>
            <a:pPr lvl="1"/>
            <a:r>
              <a:rPr lang="en-US" dirty="0" smtClean="0"/>
              <a:t>Closed book – can bring one loose-leaf page of notes</a:t>
            </a:r>
          </a:p>
          <a:p>
            <a:pPr lvl="1"/>
            <a:r>
              <a:rPr lang="en-US" dirty="0" smtClean="0"/>
              <a:t>Some review Nov 4</a:t>
            </a:r>
          </a:p>
          <a:p>
            <a:r>
              <a:rPr lang="en-US" dirty="0" smtClean="0"/>
              <a:t>Project 5 (due Nov 15)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detection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6897298" y="4121524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78298" y="3892924"/>
            <a:ext cx="1484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Face</a:t>
            </a:r>
            <a:r>
              <a:rPr lang="en-US" sz="2400" dirty="0" smtClean="0"/>
              <a:t> or </a:t>
            </a:r>
          </a:p>
          <a:p>
            <a:r>
              <a:rPr lang="en-US" sz="2400" b="1" dirty="0" smtClean="0"/>
              <a:t>Not Face</a:t>
            </a:r>
            <a:endParaRPr lang="en-US" sz="2400" b="1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38200" y="1828800"/>
            <a:ext cx="3928533" cy="3657600"/>
            <a:chOff x="6487965" y="4038600"/>
            <a:chExt cx="2209800" cy="2057400"/>
          </a:xfrm>
        </p:grpSpPr>
        <p:pic>
          <p:nvPicPr>
            <p:cNvPr id="8" name="Picture 2" descr="C:\Users\Hoiem\AppData\Local\Temp\wza628\newtest\bttf301.gif"/>
            <p:cNvPicPr>
              <a:picLocks noChangeAspect="1" noChangeArrowheads="1"/>
            </p:cNvPicPr>
            <p:nvPr/>
          </p:nvPicPr>
          <p:blipFill>
            <a:blip r:embed="rId2" cstate="print"/>
            <a:srcRect r="29713"/>
            <a:stretch>
              <a:fillRect/>
            </a:stretch>
          </p:blipFill>
          <p:spPr bwMode="auto">
            <a:xfrm>
              <a:off x="6487965" y="4038600"/>
              <a:ext cx="2209800" cy="2035834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/>
          </p:nvSpPr>
          <p:spPr>
            <a:xfrm>
              <a:off x="6545504" y="4038600"/>
              <a:ext cx="533400" cy="4572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697904" y="4191000"/>
              <a:ext cx="533400" cy="4572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164365" y="5638800"/>
              <a:ext cx="533400" cy="4572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2137883">
              <a:off x="7543006" y="4849652"/>
              <a:ext cx="363561" cy="3635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…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Picture 2" descr="C:\Users\Hoiem\AppData\Local\Temp\wza628\newtest\bttf301.gif"/>
          <p:cNvPicPr>
            <a:picLocks noChangeAspect="1" noChangeArrowheads="1"/>
          </p:cNvPicPr>
          <p:nvPr/>
        </p:nvPicPr>
        <p:blipFill>
          <a:blip r:embed="rId2" cstate="print"/>
          <a:srcRect l="24540" t="48424" r="70007" b="41049"/>
          <a:stretch>
            <a:fillRect/>
          </a:stretch>
        </p:blipFill>
        <p:spPr bwMode="auto">
          <a:xfrm>
            <a:off x="5562600" y="2438400"/>
            <a:ext cx="1219200" cy="11116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20" name="Right Arrow 19"/>
          <p:cNvSpPr/>
          <p:nvPr/>
        </p:nvSpPr>
        <p:spPr>
          <a:xfrm>
            <a:off x="6897298" y="2801683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278298" y="2573083"/>
            <a:ext cx="1484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Face</a:t>
            </a:r>
            <a:r>
              <a:rPr lang="en-US" sz="2400" dirty="0" smtClean="0"/>
              <a:t> or </a:t>
            </a:r>
          </a:p>
          <a:p>
            <a:r>
              <a:rPr lang="en-US" sz="2400" b="1" dirty="0" smtClean="0"/>
              <a:t>Not Face</a:t>
            </a:r>
            <a:endParaRPr lang="en-US" sz="2400" b="1" dirty="0"/>
          </a:p>
        </p:txBody>
      </p:sp>
      <p:pic>
        <p:nvPicPr>
          <p:cNvPr id="23" name="Picture 2" descr="C:\Users\Hoiem\AppData\Local\Temp\wza628\newtest\bttf301.gif"/>
          <p:cNvPicPr>
            <a:picLocks noChangeAspect="1" noChangeArrowheads="1"/>
          </p:cNvPicPr>
          <p:nvPr/>
        </p:nvPicPr>
        <p:blipFill>
          <a:blip r:embed="rId2" cstate="print"/>
          <a:srcRect l="34083" t="25114" r="57737" b="62103"/>
          <a:stretch>
            <a:fillRect/>
          </a:stretch>
        </p:blipFill>
        <p:spPr bwMode="auto">
          <a:xfrm>
            <a:off x="5555412" y="3702033"/>
            <a:ext cx="1219200" cy="12337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/>
          <a:srcRect l="3195" r="60067"/>
          <a:stretch>
            <a:fillRect/>
          </a:stretch>
        </p:blipFill>
        <p:spPr bwMode="auto">
          <a:xfrm>
            <a:off x="6248400" y="4267200"/>
            <a:ext cx="1066800" cy="1345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/>
          <a:srcRect l="3195" r="60067"/>
          <a:stretch>
            <a:fillRect/>
          </a:stretch>
        </p:blipFill>
        <p:spPr bwMode="auto">
          <a:xfrm>
            <a:off x="7467600" y="4267200"/>
            <a:ext cx="1066800" cy="1345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features?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2819400"/>
            <a:ext cx="2236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Exemplars</a:t>
            </a:r>
          </a:p>
          <a:p>
            <a:pPr algn="ctr"/>
            <a:r>
              <a:rPr lang="en-US" dirty="0" smtClean="0"/>
              <a:t>(Sung </a:t>
            </a:r>
            <a:r>
              <a:rPr lang="en-US" dirty="0" err="1" smtClean="0"/>
              <a:t>Poggio</a:t>
            </a:r>
            <a:r>
              <a:rPr lang="en-US" dirty="0" smtClean="0"/>
              <a:t> 1994)</a:t>
            </a:r>
            <a:endParaRPr lang="en-US" dirty="0"/>
          </a:p>
        </p:txBody>
      </p:sp>
      <p:pic>
        <p:nvPicPr>
          <p:cNvPr id="347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600200"/>
            <a:ext cx="1198536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71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6002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62000" y="5562600"/>
            <a:ext cx="3262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Edge (Wavelet) Pyramids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Schneiderman</a:t>
            </a:r>
            <a:r>
              <a:rPr lang="en-US" dirty="0" smtClean="0"/>
              <a:t> Kanade 1998)</a:t>
            </a:r>
            <a:endParaRPr lang="en-US" dirty="0"/>
          </a:p>
        </p:txBody>
      </p:sp>
      <p:pic>
        <p:nvPicPr>
          <p:cNvPr id="3471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1447800"/>
            <a:ext cx="1295400" cy="127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170725" y="2743200"/>
            <a:ext cx="3172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Intensity Patterns (with NNs)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Rowely</a:t>
            </a:r>
            <a:r>
              <a:rPr lang="en-US" dirty="0" smtClean="0"/>
              <a:t> </a:t>
            </a:r>
            <a:r>
              <a:rPr lang="en-US" dirty="0" err="1" smtClean="0"/>
              <a:t>Baluja</a:t>
            </a:r>
            <a:r>
              <a:rPr lang="en-US" dirty="0" smtClean="0"/>
              <a:t> Kanade1996)</a:t>
            </a:r>
            <a:endParaRPr lang="en-US" dirty="0"/>
          </a:p>
        </p:txBody>
      </p:sp>
      <p:pic>
        <p:nvPicPr>
          <p:cNvPr id="13" name="Picture 4" descr="wavele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4267200"/>
            <a:ext cx="2286000" cy="12795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 l="3195" r="60067"/>
          <a:stretch>
            <a:fillRect/>
          </a:stretch>
        </p:blipFill>
        <p:spPr bwMode="auto">
          <a:xfrm>
            <a:off x="4953000" y="4267200"/>
            <a:ext cx="1066800" cy="1345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/>
          <p:cNvGrpSpPr/>
          <p:nvPr/>
        </p:nvGrpSpPr>
        <p:grpSpPr>
          <a:xfrm rot="16200000">
            <a:off x="6540982" y="4611538"/>
            <a:ext cx="491705" cy="516148"/>
            <a:chOff x="5105400" y="4648200"/>
            <a:chExt cx="685800" cy="685800"/>
          </a:xfrm>
        </p:grpSpPr>
        <p:sp>
          <p:nvSpPr>
            <p:cNvPr id="21" name="Rectangle 14"/>
            <p:cNvSpPr>
              <a:spLocks noChangeArrowheads="1"/>
            </p:cNvSpPr>
            <p:nvPr/>
          </p:nvSpPr>
          <p:spPr bwMode="auto">
            <a:xfrm>
              <a:off x="5562600" y="4648200"/>
              <a:ext cx="228600" cy="6858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Rectangle 15"/>
            <p:cNvSpPr>
              <a:spLocks noChangeArrowheads="1"/>
            </p:cNvSpPr>
            <p:nvPr/>
          </p:nvSpPr>
          <p:spPr bwMode="auto">
            <a:xfrm>
              <a:off x="5334000" y="4648200"/>
              <a:ext cx="228600" cy="685800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Rectangle 17"/>
            <p:cNvSpPr>
              <a:spLocks noChangeArrowheads="1"/>
            </p:cNvSpPr>
            <p:nvPr/>
          </p:nvSpPr>
          <p:spPr bwMode="auto">
            <a:xfrm>
              <a:off x="5105400" y="4648200"/>
              <a:ext cx="228600" cy="6858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772400" y="4748840"/>
            <a:ext cx="491705" cy="280360"/>
            <a:chOff x="5105400" y="4648200"/>
            <a:chExt cx="685800" cy="685800"/>
          </a:xfrm>
        </p:grpSpPr>
        <p:sp>
          <p:nvSpPr>
            <p:cNvPr id="30" name="Rectangle 14"/>
            <p:cNvSpPr>
              <a:spLocks noChangeArrowheads="1"/>
            </p:cNvSpPr>
            <p:nvPr/>
          </p:nvSpPr>
          <p:spPr bwMode="auto">
            <a:xfrm>
              <a:off x="5562600" y="4648200"/>
              <a:ext cx="228600" cy="685800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Rectangle 15"/>
            <p:cNvSpPr>
              <a:spLocks noChangeArrowheads="1"/>
            </p:cNvSpPr>
            <p:nvPr/>
          </p:nvSpPr>
          <p:spPr bwMode="auto">
            <a:xfrm>
              <a:off x="5334000" y="4648200"/>
              <a:ext cx="228600" cy="6858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Rectangle 17"/>
            <p:cNvSpPr>
              <a:spLocks noChangeArrowheads="1"/>
            </p:cNvSpPr>
            <p:nvPr/>
          </p:nvSpPr>
          <p:spPr bwMode="auto">
            <a:xfrm>
              <a:off x="5105400" y="4648200"/>
              <a:ext cx="228600" cy="685800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5836965" y="5562600"/>
            <a:ext cx="2104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Haar</a:t>
            </a:r>
            <a:r>
              <a:rPr lang="en-US" dirty="0" smtClean="0"/>
              <a:t> Filters</a:t>
            </a:r>
          </a:p>
          <a:p>
            <a:pPr algn="ctr"/>
            <a:r>
              <a:rPr lang="en-US" dirty="0" smtClean="0"/>
              <a:t>(Viola Jones 2000)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classify?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ways</a:t>
            </a:r>
          </a:p>
          <a:p>
            <a:pPr lvl="1"/>
            <a:r>
              <a:rPr lang="en-US" dirty="0" smtClean="0"/>
              <a:t>Neural networks</a:t>
            </a:r>
          </a:p>
          <a:p>
            <a:pPr lvl="1"/>
            <a:r>
              <a:rPr lang="en-US" dirty="0" err="1" smtClean="0"/>
              <a:t>Adaboost</a:t>
            </a:r>
            <a:endParaRPr lang="en-US" dirty="0" smtClean="0"/>
          </a:p>
          <a:p>
            <a:pPr lvl="1"/>
            <a:r>
              <a:rPr lang="en-US" dirty="0" smtClean="0"/>
              <a:t>SVMs</a:t>
            </a:r>
          </a:p>
          <a:p>
            <a:pPr lvl="1"/>
            <a:r>
              <a:rPr lang="en-US" dirty="0" smtClean="0"/>
              <a:t>Nearest neighbor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Statistical Template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066800"/>
          </a:xfrm>
        </p:spPr>
        <p:txBody>
          <a:bodyPr/>
          <a:lstStyle/>
          <a:p>
            <a:r>
              <a:rPr lang="en-US" dirty="0" smtClean="0"/>
              <a:t>Object model = log linear model of parts at fixed positions</a:t>
            </a:r>
          </a:p>
        </p:txBody>
      </p:sp>
      <p:pic>
        <p:nvPicPr>
          <p:cNvPr id="10244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4876800"/>
            <a:ext cx="622300" cy="16462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0245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743200"/>
            <a:ext cx="533400" cy="16446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1143000" y="2743200"/>
            <a:ext cx="381000" cy="381000"/>
          </a:xfrm>
          <a:prstGeom prst="ellipse">
            <a:avLst/>
          </a:prstGeom>
          <a:noFill/>
          <a:ln w="57150">
            <a:solidFill>
              <a:srgbClr val="03E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66800" y="3124200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90600" y="3581400"/>
            <a:ext cx="381000" cy="381000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295400" y="3962400"/>
            <a:ext cx="381000" cy="3810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90600" y="3657600"/>
            <a:ext cx="685800" cy="685800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169988" y="4876800"/>
            <a:ext cx="381000" cy="381000"/>
          </a:xfrm>
          <a:prstGeom prst="ellipse">
            <a:avLst/>
          </a:prstGeom>
          <a:noFill/>
          <a:ln w="57150">
            <a:solidFill>
              <a:srgbClr val="03E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093788" y="5257800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017588" y="5715000"/>
            <a:ext cx="381000" cy="381000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322388" y="6096000"/>
            <a:ext cx="381000" cy="3810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017588" y="5791200"/>
            <a:ext cx="685800" cy="685800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286000" y="3200400"/>
            <a:ext cx="595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3EF2A"/>
                </a:solidFill>
              </a:rPr>
              <a:t>+3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743200" y="3200400"/>
            <a:ext cx="595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+2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276600" y="3200400"/>
            <a:ext cx="504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92D050"/>
                </a:solidFill>
              </a:rPr>
              <a:t>-2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43313" y="3200400"/>
            <a:ext cx="50641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-1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100513" y="3200400"/>
            <a:ext cx="806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-2.5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848225" y="3200400"/>
            <a:ext cx="1114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/>
              <a:t>= -0.5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286000" y="5410200"/>
            <a:ext cx="595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3EF2A"/>
                </a:solidFill>
              </a:rPr>
              <a:t>+4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2743200" y="5410200"/>
            <a:ext cx="595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+1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200400" y="5410200"/>
            <a:ext cx="895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92D050"/>
                </a:solidFill>
              </a:rPr>
              <a:t>+0.5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971925" y="5410200"/>
            <a:ext cx="59531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+3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429125" y="5410200"/>
            <a:ext cx="895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+0.5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176838" y="5410200"/>
            <a:ext cx="11953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/>
              <a:t>= 10.5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5827713" y="3200400"/>
            <a:ext cx="995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tx2"/>
                </a:solidFill>
              </a:rPr>
              <a:t>&gt; 7.5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5827713" y="2895600"/>
            <a:ext cx="4048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296025" y="5410200"/>
            <a:ext cx="995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tx2"/>
                </a:solidFill>
              </a:rPr>
              <a:t>&gt; 7.5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6296025" y="5105400"/>
            <a:ext cx="4048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686425" y="3810000"/>
            <a:ext cx="1790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Non-object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5762625" y="5943600"/>
            <a:ext cx="11414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Object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Training multiple viewpoints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1066800" y="3429000"/>
            <a:ext cx="6705600" cy="6096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Train new detector for each viewpoint.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295400"/>
            <a:ext cx="477043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4191000"/>
            <a:ext cx="657383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Results: faces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47800"/>
            <a:ext cx="41338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629400" y="4267200"/>
            <a:ext cx="19812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514600"/>
            <a:ext cx="3981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4419600" y="4648200"/>
            <a:ext cx="436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208 images with 441 faces, 347 in profile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Results: faces today</a:t>
            </a:r>
          </a:p>
        </p:txBody>
      </p:sp>
      <p:pic>
        <p:nvPicPr>
          <p:cNvPr id="19459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295400"/>
            <a:ext cx="4090988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3276600" y="6324600"/>
            <a:ext cx="2659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http://demo.pittpatt.com/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recognition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057400"/>
            <a:ext cx="4267200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3810000" y="3276600"/>
            <a:ext cx="1295400" cy="838200"/>
          </a:xfrm>
          <a:prstGeom prst="rightArrow">
            <a:avLst>
              <a:gd name="adj1" fmla="val 50000"/>
              <a:gd name="adj2" fmla="val 38636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Detection</a:t>
            </a: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5181600" y="3200400"/>
          <a:ext cx="977900" cy="1003300"/>
        </p:xfrm>
        <a:graphic>
          <a:graphicData uri="http://schemas.openxmlformats.org/presentationml/2006/ole">
            <p:oleObj spid="_x0000_s348162" name="Image" r:id="rId4" imgW="977778" imgH="1002821" progId="Photoshop.Image.10">
              <p:embed/>
            </p:oleObj>
          </a:graphicData>
        </a:graphic>
      </p:graphicFrame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6324600" y="3276600"/>
            <a:ext cx="1447800" cy="838200"/>
          </a:xfrm>
          <a:prstGeom prst="rightArrow">
            <a:avLst>
              <a:gd name="adj1" fmla="val 50000"/>
              <a:gd name="adj2" fmla="val 43182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Recognition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7848600" y="3505200"/>
            <a:ext cx="1049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“Sally”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recognition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5715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Typical </a:t>
            </a:r>
            <a:r>
              <a:rPr lang="en-US" sz="3600" dirty="0" smtClean="0"/>
              <a:t>scenario: few examples per face, identify or verify test example</a:t>
            </a:r>
          </a:p>
          <a:p>
            <a:r>
              <a:rPr lang="en-US" sz="3600" dirty="0" smtClean="0"/>
              <a:t>What’s hard: changes in expression, lighting, age, </a:t>
            </a:r>
            <a:r>
              <a:rPr lang="en-US" sz="3600" dirty="0" smtClean="0">
                <a:solidFill>
                  <a:srgbClr val="FF0000"/>
                </a:solidFill>
              </a:rPr>
              <a:t>occlusion</a:t>
            </a:r>
            <a:r>
              <a:rPr lang="en-US" sz="3600" dirty="0" smtClean="0"/>
              <a:t>, </a:t>
            </a:r>
            <a:r>
              <a:rPr lang="en-US" sz="3600" b="1" dirty="0" smtClean="0">
                <a:solidFill>
                  <a:srgbClr val="FF0000"/>
                </a:solidFill>
              </a:rPr>
              <a:t>viewpoint</a:t>
            </a:r>
          </a:p>
          <a:p>
            <a:r>
              <a:rPr lang="en-US" sz="3600" dirty="0" smtClean="0"/>
              <a:t>Basic approaches (all nearest neighbor)</a:t>
            </a:r>
          </a:p>
          <a:p>
            <a:pPr marL="971550" lvl="1" indent="-457200">
              <a:buFont typeface="Calibri" pitchFamily="34" charset="0"/>
              <a:buAutoNum type="arabicPeriod"/>
            </a:pPr>
            <a:r>
              <a:rPr lang="en-US" dirty="0" smtClean="0"/>
              <a:t>Project into a new subspace (or kernel space) (e.g., “</a:t>
            </a:r>
            <a:r>
              <a:rPr lang="en-US" dirty="0" err="1" smtClean="0"/>
              <a:t>Eigenfaces</a:t>
            </a:r>
            <a:r>
              <a:rPr lang="en-US" dirty="0" smtClean="0"/>
              <a:t>”=PCA)</a:t>
            </a:r>
          </a:p>
          <a:p>
            <a:pPr marL="971550" lvl="1" indent="-457200">
              <a:buFont typeface="Calibri" pitchFamily="34" charset="0"/>
              <a:buAutoNum type="arabicPeriod"/>
            </a:pPr>
            <a:r>
              <a:rPr lang="en-US" dirty="0" smtClean="0"/>
              <a:t>Measure face features</a:t>
            </a:r>
          </a:p>
          <a:p>
            <a:pPr marL="971550" lvl="1" indent="-457200">
              <a:buFont typeface="Calibri" pitchFamily="34" charset="0"/>
              <a:buAutoNum type="arabicPeriod"/>
            </a:pPr>
            <a:r>
              <a:rPr lang="en-US" dirty="0" smtClean="0"/>
              <a:t>Make 3d face model, compare </a:t>
            </a:r>
            <a:r>
              <a:rPr lang="en-US" dirty="0" err="1" smtClean="0"/>
              <a:t>shape+appearance</a:t>
            </a:r>
            <a:r>
              <a:rPr lang="en-US" dirty="0" smtClean="0"/>
              <a:t> (e.g., AAM)</a:t>
            </a:r>
          </a:p>
          <a:p>
            <a:pPr marL="1371600" lvl="2" indent="-457200">
              <a:buFont typeface="Calibri" pitchFamily="34" charset="0"/>
              <a:buAutoNum type="arabicPeriod"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face recognition hard?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of the same stuff</a:t>
            </a:r>
          </a:p>
          <a:p>
            <a:pPr lvl="1"/>
            <a:r>
              <a:rPr lang="en-US" dirty="0" smtClean="0"/>
              <a:t>Change in expression</a:t>
            </a:r>
          </a:p>
          <a:p>
            <a:pPr lvl="1"/>
            <a:r>
              <a:rPr lang="en-US" dirty="0" smtClean="0"/>
              <a:t>Occlusion</a:t>
            </a:r>
          </a:p>
          <a:p>
            <a:pPr lvl="1"/>
            <a:r>
              <a:rPr lang="en-US" dirty="0" smtClean="0"/>
              <a:t>Viewpoint</a:t>
            </a:r>
          </a:p>
          <a:p>
            <a:r>
              <a:rPr lang="en-US" dirty="0" smtClean="0"/>
              <a:t>Beards and glasses</a:t>
            </a:r>
          </a:p>
          <a:p>
            <a:r>
              <a:rPr lang="en-US" dirty="0" smtClean="0"/>
              <a:t>Age</a:t>
            </a:r>
          </a:p>
          <a:p>
            <a:r>
              <a:rPr lang="en-US" dirty="0" smtClean="0"/>
              <a:t>Lots of different faces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Face detection and recognition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057400"/>
            <a:ext cx="4267200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6565" name="AutoShape 5"/>
          <p:cNvSpPr>
            <a:spLocks noChangeArrowheads="1"/>
          </p:cNvSpPr>
          <p:nvPr/>
        </p:nvSpPr>
        <p:spPr bwMode="auto">
          <a:xfrm>
            <a:off x="3810000" y="3276600"/>
            <a:ext cx="1295400" cy="838200"/>
          </a:xfrm>
          <a:prstGeom prst="rightArrow">
            <a:avLst>
              <a:gd name="adj1" fmla="val 50000"/>
              <a:gd name="adj2" fmla="val 38636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Detection</a:t>
            </a:r>
          </a:p>
        </p:txBody>
      </p:sp>
      <p:graphicFrame>
        <p:nvGraphicFramePr>
          <p:cNvPr id="1346567" name="Object 7"/>
          <p:cNvGraphicFramePr>
            <a:graphicFrameLocks noChangeAspect="1"/>
          </p:cNvGraphicFramePr>
          <p:nvPr>
            <p:ph idx="1"/>
          </p:nvPr>
        </p:nvGraphicFramePr>
        <p:xfrm>
          <a:off x="5181600" y="3200400"/>
          <a:ext cx="977900" cy="1003300"/>
        </p:xfrm>
        <a:graphic>
          <a:graphicData uri="http://schemas.openxmlformats.org/presentationml/2006/ole">
            <p:oleObj spid="_x0000_s220162" name="Image" r:id="rId5" imgW="977778" imgH="1002821" progId="Photoshop.Image.10">
              <p:embed/>
            </p:oleObj>
          </a:graphicData>
        </a:graphic>
      </p:graphicFrame>
      <p:sp>
        <p:nvSpPr>
          <p:cNvPr id="1346569" name="AutoShape 9"/>
          <p:cNvSpPr>
            <a:spLocks noChangeArrowheads="1"/>
          </p:cNvSpPr>
          <p:nvPr/>
        </p:nvSpPr>
        <p:spPr bwMode="auto">
          <a:xfrm>
            <a:off x="6324600" y="3276600"/>
            <a:ext cx="1447800" cy="838200"/>
          </a:xfrm>
          <a:prstGeom prst="rightArrow">
            <a:avLst>
              <a:gd name="adj1" fmla="val 50000"/>
              <a:gd name="adj2" fmla="val 43182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Recognition</a:t>
            </a:r>
          </a:p>
        </p:txBody>
      </p:sp>
      <p:sp>
        <p:nvSpPr>
          <p:cNvPr id="1346570" name="Text Box 10"/>
          <p:cNvSpPr txBox="1">
            <a:spLocks noChangeArrowheads="1"/>
          </p:cNvSpPr>
          <p:nvPr/>
        </p:nvSpPr>
        <p:spPr bwMode="auto">
          <a:xfrm>
            <a:off x="7848600" y="3505200"/>
            <a:ext cx="1049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“Sally”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6565" grpId="0" animBg="1"/>
      <p:bldP spid="1346569" grpId="0" animBg="1"/>
      <p:bldP spid="134657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idea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smtClean="0"/>
              <a:t>Treat pixels as a vector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smtClean="0"/>
          </a:p>
          <a:p>
            <a:pPr marL="514350" indent="-514350">
              <a:buFont typeface="Calibri" pitchFamily="34" charset="0"/>
              <a:buAutoNum type="arabicPeriod"/>
            </a:pPr>
            <a:endParaRPr lang="en-US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smtClean="0"/>
              <a:t>Recognize face by nearest neighbor</a:t>
            </a:r>
          </a:p>
        </p:txBody>
      </p:sp>
      <p:pic>
        <p:nvPicPr>
          <p:cNvPr id="2055" name="Picture 11" descr="training_faces"/>
          <p:cNvPicPr>
            <a:picLocks noChangeAspect="1" noChangeArrowheads="1"/>
          </p:cNvPicPr>
          <p:nvPr/>
        </p:nvPicPr>
        <p:blipFill>
          <a:blip r:embed="rId3" cstate="print"/>
          <a:srcRect t="10564" r="90845" b="80986"/>
          <a:stretch>
            <a:fillRect/>
          </a:stretch>
        </p:blipFill>
        <p:spPr bwMode="auto">
          <a:xfrm>
            <a:off x="2133600" y="1600200"/>
            <a:ext cx="121920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3505200" y="19050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11" descr="training_fac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58140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3581400" y="42672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495800" y="1905000"/>
          <a:ext cx="527050" cy="381000"/>
        </p:xfrm>
        <a:graphic>
          <a:graphicData uri="http://schemas.openxmlformats.org/presentationml/2006/ole">
            <p:oleObj spid="_x0000_s221186" name="Equation" r:id="rId4" imgW="126720" imgH="126720" progId="Equation.3">
              <p:embed/>
            </p:oleObj>
          </a:graphicData>
        </a:graphic>
      </p:graphicFrame>
      <p:graphicFrame>
        <p:nvGraphicFramePr>
          <p:cNvPr id="125955" name="Object 3"/>
          <p:cNvGraphicFramePr>
            <a:graphicFrameLocks noChangeAspect="1"/>
          </p:cNvGraphicFramePr>
          <p:nvPr/>
        </p:nvGraphicFramePr>
        <p:xfrm>
          <a:off x="4648200" y="4191000"/>
          <a:ext cx="1738313" cy="685800"/>
        </p:xfrm>
        <a:graphic>
          <a:graphicData uri="http://schemas.openxmlformats.org/presentationml/2006/ole">
            <p:oleObj spid="_x0000_s221187" name="Equation" r:id="rId5" imgW="419040" imgH="228600" progId="Equation.3">
              <p:embed/>
            </p:oleObj>
          </a:graphicData>
        </a:graphic>
      </p:graphicFrame>
      <p:graphicFrame>
        <p:nvGraphicFramePr>
          <p:cNvPr id="125956" name="Object 4"/>
          <p:cNvGraphicFramePr>
            <a:graphicFrameLocks noChangeAspect="1"/>
          </p:cNvGraphicFramePr>
          <p:nvPr/>
        </p:nvGraphicFramePr>
        <p:xfrm>
          <a:off x="4191000" y="5334000"/>
          <a:ext cx="4335463" cy="873125"/>
        </p:xfrm>
        <a:graphic>
          <a:graphicData uri="http://schemas.openxmlformats.org/presentationml/2006/ole">
            <p:oleObj spid="_x0000_s221188" name="Equation" r:id="rId6" imgW="1231560" imgH="34272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space of all face images</a:t>
            </a:r>
          </a:p>
        </p:txBody>
      </p:sp>
      <p:sp>
        <p:nvSpPr>
          <p:cNvPr id="12195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3276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smtClean="0"/>
              <a:t>When viewed as vectors of pixel values, face images are extremely high-dimensional</a:t>
            </a:r>
          </a:p>
          <a:p>
            <a:pPr lvl="1"/>
            <a:r>
              <a:rPr lang="en-US" sz="2000" smtClean="0"/>
              <a:t>100x100 image = 10,000 dimensions</a:t>
            </a:r>
          </a:p>
          <a:p>
            <a:pPr lvl="1"/>
            <a:r>
              <a:rPr lang="en-US" sz="2000" smtClean="0"/>
              <a:t>Slow and lots of storage</a:t>
            </a:r>
          </a:p>
          <a:p>
            <a:pPr>
              <a:buFontTx/>
              <a:buChar char="•"/>
            </a:pPr>
            <a:r>
              <a:rPr lang="en-US" sz="2400" smtClean="0"/>
              <a:t>But very few 10,000-dimensional vectors are valid face images</a:t>
            </a:r>
          </a:p>
          <a:p>
            <a:pPr>
              <a:buFontTx/>
              <a:buChar char="•"/>
            </a:pPr>
            <a:r>
              <a:rPr lang="en-US" sz="2400" smtClean="0"/>
              <a:t>We want to effectively model the subspace of face images</a:t>
            </a:r>
          </a:p>
        </p:txBody>
      </p:sp>
      <p:pic>
        <p:nvPicPr>
          <p:cNvPr id="19460" name="Picture 11" descr="training_fac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40386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9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ChangeAspect="1"/>
          </p:cNvGraphicFramePr>
          <p:nvPr>
            <p:ph sz="half" idx="4294967295"/>
          </p:nvPr>
        </p:nvGraphicFramePr>
        <p:xfrm>
          <a:off x="2590800" y="2209800"/>
          <a:ext cx="3810000" cy="4364038"/>
        </p:xfrm>
        <a:graphic>
          <a:graphicData uri="http://schemas.openxmlformats.org/presentationml/2006/ole">
            <p:oleObj spid="_x0000_s222210" name="Image" r:id="rId4" imgW="6374603" imgH="7301587" progId="Photoshop.Image.10">
              <p:embed/>
            </p:oleObj>
          </a:graphicData>
        </a:graphic>
      </p:graphicFrame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space of all face images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001000" cy="5486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smtClean="0"/>
              <a:t>Eigenface idea: construct a low-dimensional linear subspace that best explains the variation in the set of face images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Principal Component Analysis (PCA)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Given: N data points </a:t>
            </a:r>
            <a:r>
              <a:rPr lang="en-US" b="1" smtClean="0"/>
              <a:t>x</a:t>
            </a:r>
            <a:r>
              <a:rPr lang="en-US" b="1" baseline="-25000" smtClean="0"/>
              <a:t>1</a:t>
            </a:r>
            <a:r>
              <a:rPr lang="en-US" b="1" smtClean="0"/>
              <a:t>, … ,x</a:t>
            </a:r>
            <a:r>
              <a:rPr lang="en-US" b="1" baseline="-25000" smtClean="0"/>
              <a:t>N</a:t>
            </a:r>
            <a:r>
              <a:rPr lang="en-US" b="1" smtClean="0"/>
              <a:t> </a:t>
            </a:r>
            <a:r>
              <a:rPr lang="en-US" smtClean="0"/>
              <a:t>in R</a:t>
            </a:r>
            <a:r>
              <a:rPr lang="en-US" baseline="30000" smtClean="0"/>
              <a:t>d</a:t>
            </a:r>
            <a:br>
              <a:rPr lang="en-US" baseline="30000" smtClean="0"/>
            </a:br>
            <a:endParaRPr lang="en-US" baseline="30000" smtClean="0"/>
          </a:p>
          <a:p>
            <a:pPr>
              <a:buFontTx/>
              <a:buChar char="•"/>
            </a:pPr>
            <a:r>
              <a:rPr lang="en-US" smtClean="0"/>
              <a:t>We want to find a new set of features that are linear combinations of original ones:</a:t>
            </a:r>
            <a:br>
              <a:rPr lang="en-US" smtClean="0"/>
            </a:br>
            <a:r>
              <a:rPr lang="en-US" sz="900" smtClean="0"/>
              <a:t/>
            </a:r>
            <a:br>
              <a:rPr lang="en-US" sz="900" smtClean="0"/>
            </a:br>
            <a:r>
              <a:rPr lang="en-US" smtClean="0"/>
              <a:t>                      </a:t>
            </a:r>
            <a:r>
              <a:rPr lang="en-US" i="1" smtClean="0">
                <a:latin typeface="Times New Roman" pitchFamily="18" charset="0"/>
              </a:rPr>
              <a:t>u</a:t>
            </a:r>
            <a:r>
              <a:rPr lang="en-US" smtClean="0">
                <a:latin typeface="Times New Roman" pitchFamily="18" charset="0"/>
              </a:rPr>
              <a:t>(</a:t>
            </a:r>
            <a:r>
              <a:rPr lang="en-US" b="1" smtClean="0">
                <a:latin typeface="Times New Roman" pitchFamily="18" charset="0"/>
              </a:rPr>
              <a:t>x</a:t>
            </a:r>
            <a:r>
              <a:rPr lang="en-US" i="1" baseline="-25000" smtClean="0">
                <a:latin typeface="Times New Roman" pitchFamily="18" charset="0"/>
              </a:rPr>
              <a:t>i</a:t>
            </a:r>
            <a:r>
              <a:rPr lang="en-US" smtClean="0">
                <a:latin typeface="Times New Roman" pitchFamily="18" charset="0"/>
              </a:rPr>
              <a:t>) = </a:t>
            </a:r>
            <a:r>
              <a:rPr lang="en-US" b="1" smtClean="0">
                <a:latin typeface="Times New Roman" pitchFamily="18" charset="0"/>
              </a:rPr>
              <a:t>u</a:t>
            </a:r>
            <a:r>
              <a:rPr lang="en-US" i="1" baseline="30000" smtClean="0">
                <a:latin typeface="Times New Roman" pitchFamily="18" charset="0"/>
              </a:rPr>
              <a:t>T</a:t>
            </a:r>
            <a:r>
              <a:rPr lang="en-US" smtClean="0">
                <a:latin typeface="Times New Roman" pitchFamily="18" charset="0"/>
              </a:rPr>
              <a:t>(</a:t>
            </a:r>
            <a:r>
              <a:rPr lang="en-US" b="1" smtClean="0">
                <a:latin typeface="Times New Roman" pitchFamily="18" charset="0"/>
              </a:rPr>
              <a:t>x</a:t>
            </a:r>
            <a:r>
              <a:rPr lang="en-US" i="1" baseline="-25000" smtClean="0">
                <a:latin typeface="Times New Roman" pitchFamily="18" charset="0"/>
              </a:rPr>
              <a:t>i </a:t>
            </a:r>
            <a:r>
              <a:rPr lang="en-US" smtClean="0">
                <a:latin typeface="Times New Roman" pitchFamily="18" charset="0"/>
              </a:rPr>
              <a:t>– </a:t>
            </a:r>
            <a:r>
              <a:rPr lang="en-US" b="1" smtClean="0">
                <a:latin typeface="Times New Roman" pitchFamily="18" charset="0"/>
                <a:cs typeface="Arial" charset="0"/>
              </a:rPr>
              <a:t>µ</a:t>
            </a:r>
            <a:r>
              <a:rPr lang="en-US" smtClean="0">
                <a:latin typeface="Times New Roman" pitchFamily="18" charset="0"/>
                <a:cs typeface="Arial" charset="0"/>
              </a:rPr>
              <a:t>)</a:t>
            </a:r>
            <a:br>
              <a:rPr lang="en-US" smtClean="0">
                <a:latin typeface="Times New Roman" pitchFamily="18" charset="0"/>
                <a:cs typeface="Arial" charset="0"/>
              </a:rPr>
            </a:br>
            <a:r>
              <a:rPr lang="en-US" sz="900" smtClean="0">
                <a:latin typeface="Times New Roman" pitchFamily="18" charset="0"/>
                <a:cs typeface="Arial" charset="0"/>
              </a:rPr>
              <a:t/>
            </a:r>
            <a:br>
              <a:rPr lang="en-US" sz="900" smtClean="0">
                <a:latin typeface="Times New Roman" pitchFamily="18" charset="0"/>
                <a:cs typeface="Arial" charset="0"/>
              </a:rPr>
            </a:br>
            <a:r>
              <a:rPr lang="en-US" smtClean="0">
                <a:cs typeface="Arial" charset="0"/>
              </a:rPr>
              <a:t>(</a:t>
            </a:r>
            <a:r>
              <a:rPr lang="en-US" b="1" smtClean="0">
                <a:cs typeface="Times New Roman" pitchFamily="18" charset="0"/>
              </a:rPr>
              <a:t>µ</a:t>
            </a:r>
            <a:r>
              <a:rPr lang="en-US" smtClean="0">
                <a:cs typeface="Times New Roman" pitchFamily="18" charset="0"/>
              </a:rPr>
              <a:t>: mean of data points)</a:t>
            </a:r>
            <a:br>
              <a:rPr lang="en-US" smtClean="0">
                <a:cs typeface="Times New Roman" pitchFamily="18" charset="0"/>
              </a:rPr>
            </a:br>
            <a:endParaRPr lang="en-US" smtClean="0"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en-US" smtClean="0"/>
              <a:t>Choose unit vector </a:t>
            </a:r>
            <a:r>
              <a:rPr lang="en-US" b="1" smtClean="0"/>
              <a:t>u </a:t>
            </a:r>
            <a:r>
              <a:rPr lang="en-US" smtClean="0"/>
              <a:t>in R</a:t>
            </a:r>
            <a:r>
              <a:rPr lang="en-US" baseline="30000" smtClean="0"/>
              <a:t>d</a:t>
            </a:r>
            <a:r>
              <a:rPr lang="en-US" smtClean="0"/>
              <a:t> that captures the most data variance</a:t>
            </a:r>
          </a:p>
        </p:txBody>
      </p:sp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2522538" y="6400800"/>
            <a:ext cx="3954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Forsyth &amp; Ponce, Sec. 22.3.1, 22.3.2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533400" y="1371600"/>
            <a:ext cx="787876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Principal Component Analysis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686800" cy="533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smtClean="0"/>
              <a:t>Direction that maximizes the variance of the projected data:</a:t>
            </a:r>
          </a:p>
        </p:txBody>
      </p:sp>
      <p:pic>
        <p:nvPicPr>
          <p:cNvPr id="1371141" name="Picture 5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534988" y="3419475"/>
            <a:ext cx="788670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1142" name="Picture 6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539750" y="5383213"/>
            <a:ext cx="7904163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1143" name="AutoShape 7"/>
          <p:cNvSpPr>
            <a:spLocks/>
          </p:cNvSpPr>
          <p:nvPr/>
        </p:nvSpPr>
        <p:spPr bwMode="auto">
          <a:xfrm rot="5400000">
            <a:off x="5071268" y="1786732"/>
            <a:ext cx="296863" cy="1752600"/>
          </a:xfrm>
          <a:prstGeom prst="rightBrace">
            <a:avLst>
              <a:gd name="adj1" fmla="val 4919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71144" name="AutoShape 8"/>
          <p:cNvSpPr>
            <a:spLocks/>
          </p:cNvSpPr>
          <p:nvPr/>
        </p:nvSpPr>
        <p:spPr bwMode="auto">
          <a:xfrm rot="5400000">
            <a:off x="5257800" y="2952750"/>
            <a:ext cx="381000" cy="3886200"/>
          </a:xfrm>
          <a:prstGeom prst="rightBrace">
            <a:avLst>
              <a:gd name="adj1" fmla="val 8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71145" name="Text Box 9"/>
          <p:cNvSpPr txBox="1">
            <a:spLocks noChangeArrowheads="1"/>
          </p:cNvSpPr>
          <p:nvPr/>
        </p:nvSpPr>
        <p:spPr bwMode="auto">
          <a:xfrm>
            <a:off x="3505200" y="2795588"/>
            <a:ext cx="2779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Projection of data point</a:t>
            </a:r>
          </a:p>
        </p:txBody>
      </p:sp>
      <p:sp>
        <p:nvSpPr>
          <p:cNvPr id="1371146" name="Text Box 10"/>
          <p:cNvSpPr txBox="1">
            <a:spLocks noChangeArrowheads="1"/>
          </p:cNvSpPr>
          <p:nvPr/>
        </p:nvSpPr>
        <p:spPr bwMode="auto">
          <a:xfrm>
            <a:off x="3859213" y="4986338"/>
            <a:ext cx="30749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Covariance matrix of data</a:t>
            </a:r>
          </a:p>
        </p:txBody>
      </p:sp>
      <p:sp>
        <p:nvSpPr>
          <p:cNvPr id="1371147" name="Rectangle 11"/>
          <p:cNvSpPr>
            <a:spLocks noChangeArrowheads="1"/>
          </p:cNvSpPr>
          <p:nvPr/>
        </p:nvSpPr>
        <p:spPr bwMode="auto">
          <a:xfrm>
            <a:off x="228600" y="5867400"/>
            <a:ext cx="87503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/>
              <a:t>The direction that maximizes the variance is the eigenvector associated with the largest eigenvalue of </a:t>
            </a:r>
            <a:r>
              <a:rPr lang="el-GR"/>
              <a:t>Σ</a:t>
            </a:r>
          </a:p>
        </p:txBody>
      </p:sp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3505200" y="1524000"/>
            <a:ext cx="685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1">
                <a:latin typeface="Times New Roman" pitchFamily="18" charset="0"/>
              </a:rPr>
              <a:t>N</a:t>
            </a:r>
          </a:p>
        </p:txBody>
      </p:sp>
      <p:sp>
        <p:nvSpPr>
          <p:cNvPr id="1371149" name="Rectangle 13"/>
          <p:cNvSpPr>
            <a:spLocks noChangeArrowheads="1"/>
          </p:cNvSpPr>
          <p:nvPr/>
        </p:nvSpPr>
        <p:spPr bwMode="auto">
          <a:xfrm>
            <a:off x="3581400" y="3429000"/>
            <a:ext cx="7620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1">
                <a:latin typeface="Times New Roman" pitchFamily="18" charset="0"/>
              </a:rPr>
              <a:t>N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429000" y="4005263"/>
            <a:ext cx="463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1/N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1000" y="1752600"/>
            <a:ext cx="24384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</a:rPr>
              <a:t>Maximize</a:t>
            </a:r>
          </a:p>
        </p:txBody>
      </p:sp>
      <p:sp>
        <p:nvSpPr>
          <p:cNvPr id="21521" name="TextBox 18"/>
          <p:cNvSpPr txBox="1">
            <a:spLocks noChangeArrowheads="1"/>
          </p:cNvSpPr>
          <p:nvPr/>
        </p:nvSpPr>
        <p:spPr bwMode="auto">
          <a:xfrm>
            <a:off x="6646863" y="2438400"/>
            <a:ext cx="2497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subject to ||</a:t>
            </a:r>
            <a:r>
              <a:rPr lang="en-US" sz="2400" b="1"/>
              <a:t>u</a:t>
            </a:r>
            <a:r>
              <a:rPr lang="en-US" sz="2400"/>
              <a:t>||=1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1143" grpId="0" animBg="1"/>
      <p:bldP spid="1371144" grpId="0" animBg="1"/>
      <p:bldP spid="1371145" grpId="0"/>
      <p:bldP spid="1371146" grpId="0"/>
      <p:bldP spid="1371149" grpId="0" animBg="1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Implementation issue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Covariance matrix is huge (N</a:t>
            </a:r>
            <a:r>
              <a:rPr lang="en-US" baseline="30000" dirty="0" smtClean="0"/>
              <a:t>2</a:t>
            </a:r>
            <a:r>
              <a:rPr lang="en-US" dirty="0" smtClean="0"/>
              <a:t> for N pixels)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But typically # examples &lt;&lt; N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Simple trick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b="1" dirty="0" smtClean="0"/>
              <a:t>X</a:t>
            </a:r>
            <a:r>
              <a:rPr lang="en-US" dirty="0" smtClean="0"/>
              <a:t> is matrix of normalized training data</a:t>
            </a:r>
            <a:endParaRPr lang="en-US" b="1" dirty="0" smtClean="0"/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Solve for eigenvectors </a:t>
            </a:r>
            <a:r>
              <a:rPr lang="en-US" b="1" dirty="0" smtClean="0"/>
              <a:t>u</a:t>
            </a:r>
            <a:r>
              <a:rPr lang="en-US" dirty="0" smtClean="0"/>
              <a:t> of </a:t>
            </a:r>
            <a:r>
              <a:rPr lang="en-US" b="1" dirty="0" smtClean="0"/>
              <a:t>XX</a:t>
            </a:r>
            <a:r>
              <a:rPr lang="en-US" baseline="30000" dirty="0" smtClean="0"/>
              <a:t>T</a:t>
            </a:r>
            <a:r>
              <a:rPr lang="en-US" dirty="0" smtClean="0"/>
              <a:t> instead of </a:t>
            </a:r>
            <a:r>
              <a:rPr lang="en-US" b="1" dirty="0" smtClean="0"/>
              <a:t>X</a:t>
            </a:r>
            <a:r>
              <a:rPr lang="en-US" baseline="30000" dirty="0" smtClean="0"/>
              <a:t>T</a:t>
            </a:r>
            <a:r>
              <a:rPr lang="en-US" b="1" dirty="0" smtClean="0"/>
              <a:t>X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Then </a:t>
            </a:r>
            <a:r>
              <a:rPr lang="en-US" b="1" dirty="0" err="1" smtClean="0"/>
              <a:t>X</a:t>
            </a:r>
            <a:r>
              <a:rPr lang="en-US" baseline="30000" dirty="0" err="1" smtClean="0"/>
              <a:t>T</a:t>
            </a:r>
            <a:r>
              <a:rPr lang="en-US" b="1" dirty="0" err="1" smtClean="0"/>
              <a:t>u</a:t>
            </a:r>
            <a:r>
              <a:rPr lang="en-US" dirty="0" smtClean="0"/>
              <a:t> is eigenvector of covariance </a:t>
            </a:r>
            <a:r>
              <a:rPr lang="en-US" b="1" dirty="0" smtClean="0"/>
              <a:t>X</a:t>
            </a:r>
            <a:r>
              <a:rPr lang="en-US" baseline="30000" dirty="0" smtClean="0"/>
              <a:t>T</a:t>
            </a:r>
            <a:r>
              <a:rPr lang="en-US" b="1" dirty="0" smtClean="0"/>
              <a:t>X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May need to normalize (to get unit length vector)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Eigenfaces (PCA on face images)</a:t>
            </a:r>
          </a:p>
        </p:txBody>
      </p:sp>
      <p:sp>
        <p:nvSpPr>
          <p:cNvPr id="1229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2578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Compute covariance matrix of face images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Compute the principal components (“</a:t>
            </a:r>
            <a:r>
              <a:rPr lang="en-US" dirty="0" err="1" smtClean="0"/>
              <a:t>eigenfaces</a:t>
            </a:r>
            <a:r>
              <a:rPr lang="en-US" dirty="0" smtClean="0"/>
              <a:t>”)</a:t>
            </a:r>
          </a:p>
          <a:p>
            <a:pPr marL="914400" lvl="1" indent="-514350">
              <a:buFont typeface="Arial" pitchFamily="34" charset="0"/>
              <a:buChar char="–"/>
              <a:defRPr/>
            </a:pPr>
            <a:r>
              <a:rPr lang="en-US" dirty="0" smtClean="0"/>
              <a:t>K eigenvectors with largest </a:t>
            </a:r>
            <a:r>
              <a:rPr lang="en-US" dirty="0" err="1" smtClean="0"/>
              <a:t>eigenvalues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Represent all face images in the dataset as linear combinations of </a:t>
            </a:r>
            <a:r>
              <a:rPr lang="en-US" dirty="0" err="1" smtClean="0"/>
              <a:t>eigenfaces</a:t>
            </a:r>
            <a:endParaRPr lang="en-US" dirty="0" smtClean="0"/>
          </a:p>
          <a:p>
            <a:pPr marL="914400" lvl="1" indent="-514350">
              <a:buFont typeface="Arial" pitchFamily="34" charset="0"/>
              <a:buChar char="–"/>
              <a:defRPr/>
            </a:pPr>
            <a:r>
              <a:rPr lang="en-US" dirty="0" smtClean="0"/>
              <a:t>Perform nearest neighbor on these coefficients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768350" y="6262688"/>
            <a:ext cx="7689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M. Turk and A. Pentland, </a:t>
            </a:r>
            <a:r>
              <a:rPr lang="en-US">
                <a:hlinkClick r:id="rId3"/>
              </a:rPr>
              <a:t>Face Recognition using Eigenfaces</a:t>
            </a:r>
            <a:r>
              <a:rPr lang="en-US"/>
              <a:t>, CVPR 1991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Eigenfaces example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3048000" cy="5257800"/>
          </a:xfrm>
        </p:spPr>
        <p:txBody>
          <a:bodyPr/>
          <a:lstStyle/>
          <a:p>
            <a:r>
              <a:rPr lang="en-US" sz="2800" smtClean="0"/>
              <a:t>Training images</a:t>
            </a:r>
          </a:p>
          <a:p>
            <a:r>
              <a:rPr lang="en-US" sz="2800" b="1" smtClean="0"/>
              <a:t>x</a:t>
            </a:r>
            <a:r>
              <a:rPr lang="en-US" sz="2800" baseline="-25000" smtClean="0"/>
              <a:t>1</a:t>
            </a:r>
            <a:r>
              <a:rPr lang="en-US" sz="2800" smtClean="0"/>
              <a:t>,…,</a:t>
            </a:r>
            <a:r>
              <a:rPr lang="en-US" sz="2800" b="1" smtClean="0"/>
              <a:t>x</a:t>
            </a:r>
            <a:r>
              <a:rPr lang="en-US" sz="2800" baseline="-25000" smtClean="0"/>
              <a:t>N</a:t>
            </a:r>
          </a:p>
        </p:txBody>
      </p:sp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990600"/>
            <a:ext cx="5638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Eigenfaces example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3810000" y="1138238"/>
            <a:ext cx="4953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Top eigenvectors: u</a:t>
            </a:r>
            <a:r>
              <a:rPr lang="en-US" baseline="-25000"/>
              <a:t>1</a:t>
            </a:r>
            <a:r>
              <a:rPr lang="en-US"/>
              <a:t>,…u</a:t>
            </a:r>
            <a:r>
              <a:rPr lang="en-US" baseline="-25000"/>
              <a:t>k</a:t>
            </a:r>
          </a:p>
        </p:txBody>
      </p:sp>
      <p:sp>
        <p:nvSpPr>
          <p:cNvPr id="25605" name="Rectangle 7"/>
          <p:cNvSpPr>
            <a:spLocks noChangeArrowheads="1"/>
          </p:cNvSpPr>
          <p:nvPr/>
        </p:nvSpPr>
        <p:spPr bwMode="auto">
          <a:xfrm>
            <a:off x="1603375" y="2438400"/>
            <a:ext cx="1301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Mean: μ</a:t>
            </a:r>
          </a:p>
        </p:txBody>
      </p:sp>
      <p:pic>
        <p:nvPicPr>
          <p:cNvPr id="2560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971800"/>
            <a:ext cx="212090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1752600"/>
            <a:ext cx="4800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Visualization of eigenfaces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7820025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1995488" y="1143000"/>
            <a:ext cx="56880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Principal component (eigenvector) u</a:t>
            </a:r>
            <a:r>
              <a:rPr lang="en-US" baseline="-14000"/>
              <a:t>k</a:t>
            </a:r>
            <a:endParaRPr lang="en-US"/>
          </a:p>
        </p:txBody>
      </p:sp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3810000" y="3119438"/>
            <a:ext cx="1495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μ + 3</a:t>
            </a:r>
            <a:r>
              <a:rPr lang="el-GR"/>
              <a:t>σ</a:t>
            </a:r>
            <a:r>
              <a:rPr lang="en-US" baseline="-14000"/>
              <a:t>k</a:t>
            </a:r>
            <a:r>
              <a:rPr lang="en-US"/>
              <a:t>u</a:t>
            </a:r>
            <a:r>
              <a:rPr lang="en-US" baseline="-14000"/>
              <a:t>k</a:t>
            </a: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3810000" y="5100638"/>
            <a:ext cx="14795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μ – 3</a:t>
            </a:r>
            <a:r>
              <a:rPr lang="el-GR"/>
              <a:t>σ</a:t>
            </a:r>
            <a:r>
              <a:rPr lang="en-US" baseline="-14000"/>
              <a:t>k</a:t>
            </a:r>
            <a:r>
              <a:rPr lang="en-US"/>
              <a:t>u</a:t>
            </a:r>
            <a:r>
              <a:rPr lang="en-US" baseline="-14000"/>
              <a:t>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Applications of Face Recognition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Digital photography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362200"/>
            <a:ext cx="5867400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1200" y="1676400"/>
            <a:ext cx="3352800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Representation and reconstruction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Face </a:t>
            </a:r>
            <a:r>
              <a:rPr lang="en-US" b="1" smtClean="0"/>
              <a:t>x</a:t>
            </a:r>
            <a:r>
              <a:rPr lang="en-US" smtClean="0"/>
              <a:t> in “face space” coordinates: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960563" y="2209800"/>
            <a:ext cx="6878637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3505200" y="3048000"/>
            <a:ext cx="2233613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 Box 15"/>
          <p:cNvSpPr txBox="1">
            <a:spLocks noChangeArrowheads="1"/>
          </p:cNvSpPr>
          <p:nvPr/>
        </p:nvSpPr>
        <p:spPr bwMode="auto">
          <a:xfrm>
            <a:off x="2533650" y="2863850"/>
            <a:ext cx="444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latin typeface="Times New Roman" pitchFamily="18" charset="0"/>
              </a:rPr>
              <a:t>=</a:t>
            </a:r>
          </a:p>
        </p:txBody>
      </p:sp>
      <p:pic>
        <p:nvPicPr>
          <p:cNvPr id="27655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9050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Representation and reconstruction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Face </a:t>
            </a:r>
            <a:r>
              <a:rPr lang="en-US" b="1" smtClean="0"/>
              <a:t>x</a:t>
            </a:r>
            <a:r>
              <a:rPr lang="en-US" smtClean="0"/>
              <a:t> in “face space” coordinates: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  <a:p>
            <a:pPr>
              <a:buFontTx/>
              <a:buChar char="•"/>
            </a:pPr>
            <a:r>
              <a:rPr lang="en-US" smtClean="0"/>
              <a:t>Reconstruction:</a:t>
            </a:r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960563" y="2209800"/>
            <a:ext cx="6878637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6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3505200" y="3048000"/>
            <a:ext cx="2233613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1162050" y="5029200"/>
            <a:ext cx="361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=</a:t>
            </a:r>
          </a:p>
        </p:txBody>
      </p:sp>
      <p:sp>
        <p:nvSpPr>
          <p:cNvPr id="28679" name="Text Box 12"/>
          <p:cNvSpPr txBox="1">
            <a:spLocks noChangeArrowheads="1"/>
          </p:cNvSpPr>
          <p:nvPr/>
        </p:nvSpPr>
        <p:spPr bwMode="auto">
          <a:xfrm>
            <a:off x="2613025" y="5029200"/>
            <a:ext cx="361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+</a:t>
            </a:r>
          </a:p>
        </p:txBody>
      </p:sp>
      <p:sp>
        <p:nvSpPr>
          <p:cNvPr id="28680" name="Text Box 13"/>
          <p:cNvSpPr txBox="1">
            <a:spLocks noChangeArrowheads="1"/>
          </p:cNvSpPr>
          <p:nvPr/>
        </p:nvSpPr>
        <p:spPr bwMode="auto">
          <a:xfrm>
            <a:off x="1831975" y="5867400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µ       +    w</a:t>
            </a:r>
            <a:r>
              <a:rPr lang="en-US" baseline="-25000"/>
              <a:t>1</a:t>
            </a:r>
            <a:r>
              <a:rPr lang="en-US"/>
              <a:t>u</a:t>
            </a:r>
            <a:r>
              <a:rPr lang="en-US" baseline="-25000"/>
              <a:t>1</a:t>
            </a:r>
            <a:r>
              <a:rPr lang="en-US"/>
              <a:t>+w</a:t>
            </a:r>
            <a:r>
              <a:rPr lang="en-US" baseline="-25000"/>
              <a:t>2</a:t>
            </a:r>
            <a:r>
              <a:rPr lang="en-US"/>
              <a:t>u</a:t>
            </a:r>
            <a:r>
              <a:rPr lang="en-US" baseline="-25000"/>
              <a:t>2</a:t>
            </a:r>
            <a:r>
              <a:rPr lang="en-US"/>
              <a:t>+w</a:t>
            </a:r>
            <a:r>
              <a:rPr lang="en-US" baseline="-25000"/>
              <a:t>3</a:t>
            </a:r>
            <a:r>
              <a:rPr lang="en-US"/>
              <a:t>u</a:t>
            </a:r>
            <a:r>
              <a:rPr lang="en-US" baseline="-25000"/>
              <a:t>3</a:t>
            </a:r>
            <a:r>
              <a:rPr lang="en-US"/>
              <a:t>+w</a:t>
            </a:r>
            <a:r>
              <a:rPr lang="en-US" baseline="-25000"/>
              <a:t>4</a:t>
            </a:r>
            <a:r>
              <a:rPr lang="en-US"/>
              <a:t>u</a:t>
            </a:r>
            <a:r>
              <a:rPr lang="en-US" baseline="-25000"/>
              <a:t>4</a:t>
            </a:r>
            <a:r>
              <a:rPr lang="en-US"/>
              <a:t>+ …</a:t>
            </a:r>
          </a:p>
        </p:txBody>
      </p:sp>
      <p:sp>
        <p:nvSpPr>
          <p:cNvPr id="28681" name="Text Box 14"/>
          <p:cNvSpPr txBox="1">
            <a:spLocks noChangeArrowheads="1"/>
          </p:cNvSpPr>
          <p:nvPr/>
        </p:nvSpPr>
        <p:spPr bwMode="auto">
          <a:xfrm>
            <a:off x="2533650" y="2863850"/>
            <a:ext cx="444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latin typeface="Times New Roman" pitchFamily="18" charset="0"/>
              </a:rPr>
              <a:t>=</a:t>
            </a:r>
          </a:p>
        </p:txBody>
      </p:sp>
      <p:sp>
        <p:nvSpPr>
          <p:cNvPr id="28682" name="Text Box 15"/>
          <p:cNvSpPr txBox="1">
            <a:spLocks noChangeArrowheads="1"/>
          </p:cNvSpPr>
          <p:nvPr/>
        </p:nvSpPr>
        <p:spPr bwMode="auto">
          <a:xfrm>
            <a:off x="400050" y="5715000"/>
            <a:ext cx="361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^</a:t>
            </a:r>
          </a:p>
        </p:txBody>
      </p:sp>
      <p:sp>
        <p:nvSpPr>
          <p:cNvPr id="28683" name="Text Box 16"/>
          <p:cNvSpPr txBox="1">
            <a:spLocks noChangeArrowheads="1"/>
          </p:cNvSpPr>
          <p:nvPr/>
        </p:nvSpPr>
        <p:spPr bwMode="auto">
          <a:xfrm>
            <a:off x="407988" y="5867400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x</a:t>
            </a:r>
          </a:p>
        </p:txBody>
      </p:sp>
      <p:sp>
        <p:nvSpPr>
          <p:cNvPr id="28684" name="Text Box 17"/>
          <p:cNvSpPr txBox="1">
            <a:spLocks noChangeArrowheads="1"/>
          </p:cNvSpPr>
          <p:nvPr/>
        </p:nvSpPr>
        <p:spPr bwMode="auto">
          <a:xfrm>
            <a:off x="1162050" y="5867400"/>
            <a:ext cx="361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=</a:t>
            </a:r>
          </a:p>
        </p:txBody>
      </p:sp>
      <p:pic>
        <p:nvPicPr>
          <p:cNvPr id="28685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9050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6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876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7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0200" y="4876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8" name="Picture 18"/>
          <p:cNvPicPr>
            <a:picLocks noChangeAspect="1" noChangeArrowheads="1"/>
          </p:cNvPicPr>
          <p:nvPr/>
        </p:nvPicPr>
        <p:blipFill>
          <a:blip r:embed="rId7" cstate="print"/>
          <a:srcRect r="12430"/>
          <a:stretch>
            <a:fillRect/>
          </a:stretch>
        </p:blipFill>
        <p:spPr bwMode="auto">
          <a:xfrm>
            <a:off x="3048000" y="4876800"/>
            <a:ext cx="56038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recon_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752600"/>
            <a:ext cx="7010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609600" y="1981200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000">
                <a:solidFill>
                  <a:srgbClr val="40458C"/>
                </a:solidFill>
              </a:rPr>
              <a:t>P = 4</a:t>
            </a:r>
          </a:p>
        </p:txBody>
      </p:sp>
      <p:pic>
        <p:nvPicPr>
          <p:cNvPr id="31748" name="Picture 6" descr="reon_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971800"/>
            <a:ext cx="70104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7" descr="recon_4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4114800"/>
            <a:ext cx="70231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8"/>
          <p:cNvSpPr>
            <a:spLocks noChangeArrowheads="1"/>
          </p:cNvSpPr>
          <p:nvPr/>
        </p:nvSpPr>
        <p:spPr bwMode="auto">
          <a:xfrm>
            <a:off x="685800" y="3124200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000">
                <a:solidFill>
                  <a:srgbClr val="40458C"/>
                </a:solidFill>
              </a:rPr>
              <a:t>P = 200</a:t>
            </a:r>
          </a:p>
        </p:txBody>
      </p:sp>
      <p:sp>
        <p:nvSpPr>
          <p:cNvPr id="31751" name="Rectangle 9"/>
          <p:cNvSpPr>
            <a:spLocks noChangeArrowheads="1"/>
          </p:cNvSpPr>
          <p:nvPr/>
        </p:nvSpPr>
        <p:spPr bwMode="auto">
          <a:xfrm>
            <a:off x="685800" y="4343400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000">
                <a:solidFill>
                  <a:srgbClr val="40458C"/>
                </a:solidFill>
              </a:rPr>
              <a:t>P = 400</a:t>
            </a:r>
          </a:p>
        </p:txBody>
      </p:sp>
      <p:sp>
        <p:nvSpPr>
          <p:cNvPr id="31752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Reconstruction</a:t>
            </a:r>
          </a:p>
        </p:txBody>
      </p:sp>
      <p:sp>
        <p:nvSpPr>
          <p:cNvPr id="31753" name="TextBox 11"/>
          <p:cNvSpPr txBox="1">
            <a:spLocks noChangeArrowheads="1"/>
          </p:cNvSpPr>
          <p:nvPr/>
        </p:nvSpPr>
        <p:spPr bwMode="auto">
          <a:xfrm>
            <a:off x="838200" y="5638800"/>
            <a:ext cx="7543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/>
              <a:t>After computing eigenfaces using 400 face images from ORL face database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9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600" dirty="0" err="1">
                <a:latin typeface="+mj-lt"/>
                <a:ea typeface="+mj-ea"/>
                <a:cs typeface="+mj-cs"/>
              </a:rPr>
              <a:t>Eigenvalues</a:t>
            </a:r>
            <a:r>
              <a:rPr lang="en-US" sz="3600" dirty="0">
                <a:latin typeface="+mj-lt"/>
                <a:ea typeface="+mj-ea"/>
                <a:cs typeface="+mj-cs"/>
              </a:rPr>
              <a:t> (variance along eigenvectors)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990600" y="1458913"/>
            <a:ext cx="6858000" cy="5143500"/>
            <a:chOff x="990600" y="1458913"/>
            <a:chExt cx="6858000" cy="5143500"/>
          </a:xfrm>
        </p:grpSpPr>
        <p:pic>
          <p:nvPicPr>
            <p:cNvPr id="32772" name="Picture 3" descr="eigenvalue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90600" y="1458913"/>
              <a:ext cx="6858000" cy="514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Straight Connector 7"/>
            <p:cNvCxnSpPr/>
            <p:nvPr/>
          </p:nvCxnSpPr>
          <p:spPr>
            <a:xfrm>
              <a:off x="1889125" y="5426075"/>
              <a:ext cx="5181600" cy="158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Note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z="2800" smtClean="0"/>
              <a:t>	Preserving variance (minimizing MSE) does not necessarily lead to qualitatively good reconstruction.</a:t>
            </a:r>
          </a:p>
        </p:txBody>
      </p:sp>
      <p:pic>
        <p:nvPicPr>
          <p:cNvPr id="33796" name="Picture 6" descr="reon_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076450"/>
            <a:ext cx="70104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8"/>
          <p:cNvSpPr>
            <a:spLocks noChangeArrowheads="1"/>
          </p:cNvSpPr>
          <p:nvPr/>
        </p:nvSpPr>
        <p:spPr bwMode="auto">
          <a:xfrm>
            <a:off x="914400" y="2209800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000">
                <a:solidFill>
                  <a:srgbClr val="40458C"/>
                </a:solidFill>
              </a:rPr>
              <a:t>P = 200</a:t>
            </a:r>
          </a:p>
        </p:txBody>
      </p:sp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2667000" y="3379788"/>
            <a:ext cx="4332288" cy="3249612"/>
            <a:chOff x="990600" y="1458913"/>
            <a:chExt cx="6858000" cy="5143500"/>
          </a:xfrm>
        </p:grpSpPr>
        <p:pic>
          <p:nvPicPr>
            <p:cNvPr id="33799" name="Picture 3" descr="eigenvalue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90600" y="1458913"/>
              <a:ext cx="6858000" cy="514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1890257" y="5426469"/>
              <a:ext cx="5181823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Recognition with eigenfaces</a:t>
            </a:r>
          </a:p>
        </p:txBody>
      </p:sp>
      <p:sp>
        <p:nvSpPr>
          <p:cNvPr id="1238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458200" cy="5638800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smtClean="0"/>
              <a:t>Process labeled training images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Find mean </a:t>
            </a:r>
            <a:r>
              <a:rPr lang="en-US" sz="2400" b="1" smtClean="0">
                <a:cs typeface="Arial" charset="0"/>
              </a:rPr>
              <a:t>µ</a:t>
            </a:r>
            <a:r>
              <a:rPr lang="en-US" sz="2400" smtClean="0">
                <a:cs typeface="Arial" charset="0"/>
              </a:rPr>
              <a:t> and covariance matrix </a:t>
            </a:r>
            <a:r>
              <a:rPr lang="el-GR" sz="2400" b="1" smtClean="0">
                <a:cs typeface="Arial" charset="0"/>
              </a:rPr>
              <a:t>Σ</a:t>
            </a:r>
            <a:endParaRPr lang="en-US" sz="2400" b="1" smtClean="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sz="2400" smtClean="0"/>
              <a:t>Find k principal components (eigenvectors of </a:t>
            </a:r>
            <a:r>
              <a:rPr lang="el-GR" sz="2400" b="1" smtClean="0">
                <a:cs typeface="Arial" charset="0"/>
              </a:rPr>
              <a:t>Σ</a:t>
            </a:r>
            <a:r>
              <a:rPr lang="en-US" sz="2400" smtClean="0">
                <a:cs typeface="Arial" charset="0"/>
              </a:rPr>
              <a:t>) </a:t>
            </a:r>
            <a:r>
              <a:rPr lang="en-US" sz="2400" b="1" smtClean="0"/>
              <a:t>u</a:t>
            </a:r>
            <a:r>
              <a:rPr lang="en-US" sz="2400" baseline="-25000" smtClean="0"/>
              <a:t>1</a:t>
            </a:r>
            <a:r>
              <a:rPr lang="en-US" sz="2400" smtClean="0"/>
              <a:t>,…</a:t>
            </a:r>
            <a:r>
              <a:rPr lang="en-US" sz="2400" b="1" smtClean="0"/>
              <a:t>u</a:t>
            </a:r>
            <a:r>
              <a:rPr lang="en-US" sz="2400" baseline="-25000" smtClean="0"/>
              <a:t>k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Project each training image </a:t>
            </a:r>
            <a:r>
              <a:rPr lang="en-US" sz="2400" b="1" smtClean="0"/>
              <a:t>x</a:t>
            </a:r>
            <a:r>
              <a:rPr lang="en-US" sz="2400" baseline="-25000" smtClean="0"/>
              <a:t>i</a:t>
            </a:r>
            <a:r>
              <a:rPr lang="en-US" sz="2400" smtClean="0"/>
              <a:t> onto subspace spanned by principal components:</a:t>
            </a:r>
            <a:br>
              <a:rPr lang="en-US" sz="2400" smtClean="0"/>
            </a:br>
            <a:r>
              <a:rPr lang="en-US" sz="2400" smtClean="0"/>
              <a:t>(w</a:t>
            </a:r>
            <a:r>
              <a:rPr lang="en-US" sz="2400" baseline="-25000" smtClean="0"/>
              <a:t>i1</a:t>
            </a:r>
            <a:r>
              <a:rPr lang="en-US" sz="2400" smtClean="0"/>
              <a:t>,…,w</a:t>
            </a:r>
            <a:r>
              <a:rPr lang="en-US" sz="2400" baseline="-25000" smtClean="0"/>
              <a:t>ik</a:t>
            </a:r>
            <a:r>
              <a:rPr lang="en-US" sz="2400" smtClean="0"/>
              <a:t>) = (</a:t>
            </a:r>
            <a:r>
              <a:rPr lang="en-US" sz="2400" b="1" smtClean="0"/>
              <a:t>u</a:t>
            </a:r>
            <a:r>
              <a:rPr lang="en-US" sz="2400" baseline="-25000" smtClean="0"/>
              <a:t>1</a:t>
            </a:r>
            <a:r>
              <a:rPr lang="en-US" sz="2400" baseline="30000" smtClean="0"/>
              <a:t>T</a:t>
            </a:r>
            <a:r>
              <a:rPr lang="en-US" sz="2400" smtClean="0"/>
              <a:t>(</a:t>
            </a:r>
            <a:r>
              <a:rPr lang="en-US" sz="2400" b="1" smtClean="0"/>
              <a:t>x</a:t>
            </a:r>
            <a:r>
              <a:rPr lang="en-US" sz="2400" baseline="-25000" smtClean="0"/>
              <a:t>i </a:t>
            </a:r>
            <a:r>
              <a:rPr lang="en-US" sz="2400" smtClean="0"/>
              <a:t>– </a:t>
            </a:r>
            <a:r>
              <a:rPr lang="en-US" sz="2400" b="1" smtClean="0">
                <a:cs typeface="Arial" charset="0"/>
              </a:rPr>
              <a:t>µ</a:t>
            </a:r>
            <a:r>
              <a:rPr lang="en-US" sz="2400" smtClean="0">
                <a:cs typeface="Arial" charset="0"/>
              </a:rPr>
              <a:t>), … , </a:t>
            </a:r>
            <a:r>
              <a:rPr lang="en-US" sz="2400" b="1" smtClean="0"/>
              <a:t>u</a:t>
            </a:r>
            <a:r>
              <a:rPr lang="en-US" sz="2400" baseline="-25000" smtClean="0"/>
              <a:t>k</a:t>
            </a:r>
            <a:r>
              <a:rPr lang="en-US" sz="2400" baseline="30000" smtClean="0"/>
              <a:t>T</a:t>
            </a:r>
            <a:r>
              <a:rPr lang="en-US" sz="2400" smtClean="0"/>
              <a:t>(</a:t>
            </a:r>
            <a:r>
              <a:rPr lang="en-US" sz="2400" b="1" smtClean="0"/>
              <a:t>x</a:t>
            </a:r>
            <a:r>
              <a:rPr lang="en-US" sz="2400" baseline="-25000" smtClean="0"/>
              <a:t>i </a:t>
            </a:r>
            <a:r>
              <a:rPr lang="en-US" sz="2400" smtClean="0"/>
              <a:t>– </a:t>
            </a:r>
            <a:r>
              <a:rPr lang="en-US" sz="2400" b="1" smtClean="0">
                <a:cs typeface="Arial" charset="0"/>
              </a:rPr>
              <a:t>µ</a:t>
            </a:r>
            <a:r>
              <a:rPr lang="en-US" sz="2400" smtClean="0">
                <a:cs typeface="Arial" charset="0"/>
              </a:rPr>
              <a:t>))</a:t>
            </a:r>
            <a:endParaRPr lang="en-US" sz="2400" smtClean="0"/>
          </a:p>
          <a:p>
            <a:pPr>
              <a:lnSpc>
                <a:spcPct val="90000"/>
              </a:lnSpc>
              <a:buFontTx/>
              <a:buChar char="•"/>
            </a:pPr>
            <a:endParaRPr lang="en-US" sz="240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smtClean="0"/>
              <a:t>Given novel image </a:t>
            </a:r>
            <a:r>
              <a:rPr lang="en-US" sz="2800" b="1" smtClean="0"/>
              <a:t>x</a:t>
            </a:r>
            <a:endParaRPr lang="en-US" sz="2800" smtClean="0"/>
          </a:p>
          <a:p>
            <a:pPr>
              <a:lnSpc>
                <a:spcPct val="90000"/>
              </a:lnSpc>
            </a:pPr>
            <a:r>
              <a:rPr lang="en-US" sz="2400" smtClean="0"/>
              <a:t>Project onto subspace:</a:t>
            </a:r>
            <a:br>
              <a:rPr lang="en-US" sz="2400" smtClean="0"/>
            </a:br>
            <a:r>
              <a:rPr lang="en-US" sz="2400" smtClean="0"/>
              <a:t>(w</a:t>
            </a:r>
            <a:r>
              <a:rPr lang="en-US" sz="2400" baseline="-25000" smtClean="0"/>
              <a:t>1</a:t>
            </a:r>
            <a:r>
              <a:rPr lang="en-US" sz="2400" smtClean="0"/>
              <a:t>,…,w</a:t>
            </a:r>
            <a:r>
              <a:rPr lang="en-US" sz="2400" baseline="-25000" smtClean="0"/>
              <a:t>k</a:t>
            </a:r>
            <a:r>
              <a:rPr lang="en-US" sz="2400" smtClean="0"/>
              <a:t>) = (</a:t>
            </a:r>
            <a:r>
              <a:rPr lang="en-US" sz="2400" b="1" smtClean="0"/>
              <a:t>u</a:t>
            </a:r>
            <a:r>
              <a:rPr lang="en-US" sz="2400" baseline="-25000" smtClean="0"/>
              <a:t>1</a:t>
            </a:r>
            <a:r>
              <a:rPr lang="en-US" sz="2400" baseline="30000" smtClean="0"/>
              <a:t>T</a:t>
            </a:r>
            <a:r>
              <a:rPr lang="en-US" sz="2400" smtClean="0"/>
              <a:t>(</a:t>
            </a:r>
            <a:r>
              <a:rPr lang="en-US" sz="2400" b="1" smtClean="0"/>
              <a:t>x</a:t>
            </a:r>
            <a:r>
              <a:rPr lang="en-US" sz="2400" baseline="-25000" smtClean="0"/>
              <a:t> </a:t>
            </a:r>
            <a:r>
              <a:rPr lang="en-US" sz="2400" smtClean="0"/>
              <a:t>– </a:t>
            </a:r>
            <a:r>
              <a:rPr lang="en-US" sz="2400" b="1" smtClean="0">
                <a:cs typeface="Arial" charset="0"/>
              </a:rPr>
              <a:t>µ</a:t>
            </a:r>
            <a:r>
              <a:rPr lang="en-US" sz="2400" smtClean="0">
                <a:cs typeface="Arial" charset="0"/>
              </a:rPr>
              <a:t>), … , </a:t>
            </a:r>
            <a:r>
              <a:rPr lang="en-US" sz="2400" b="1" smtClean="0"/>
              <a:t>u</a:t>
            </a:r>
            <a:r>
              <a:rPr lang="en-US" sz="2400" baseline="-25000" smtClean="0"/>
              <a:t>k</a:t>
            </a:r>
            <a:r>
              <a:rPr lang="en-US" sz="2400" baseline="30000" smtClean="0"/>
              <a:t>T</a:t>
            </a:r>
            <a:r>
              <a:rPr lang="en-US" sz="2400" smtClean="0"/>
              <a:t>(</a:t>
            </a:r>
            <a:r>
              <a:rPr lang="en-US" sz="2400" b="1" smtClean="0"/>
              <a:t>x</a:t>
            </a:r>
            <a:r>
              <a:rPr lang="en-US" sz="2400" baseline="-25000" smtClean="0"/>
              <a:t> </a:t>
            </a:r>
            <a:r>
              <a:rPr lang="en-US" sz="2400" smtClean="0"/>
              <a:t>– </a:t>
            </a:r>
            <a:r>
              <a:rPr lang="en-US" sz="2400" b="1" smtClean="0">
                <a:cs typeface="Arial" charset="0"/>
              </a:rPr>
              <a:t>µ</a:t>
            </a:r>
            <a:r>
              <a:rPr lang="en-US" sz="2400" smtClean="0">
                <a:cs typeface="Arial" charset="0"/>
              </a:rPr>
              <a:t>))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Optional: check reconstruction error </a:t>
            </a:r>
            <a:r>
              <a:rPr lang="en-US" sz="2400" b="1" smtClean="0"/>
              <a:t>x</a:t>
            </a:r>
            <a:r>
              <a:rPr lang="en-US" sz="2400" smtClean="0"/>
              <a:t> – </a:t>
            </a:r>
            <a:r>
              <a:rPr lang="en-US" sz="2400" b="1" smtClean="0"/>
              <a:t>x</a:t>
            </a:r>
            <a:r>
              <a:rPr lang="en-US" sz="2400" smtClean="0"/>
              <a:t> to determine whether image is really a face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Classify as closest training face in k-dimensional subspace</a:t>
            </a:r>
          </a:p>
        </p:txBody>
      </p:sp>
      <p:sp>
        <p:nvSpPr>
          <p:cNvPr id="1238020" name="Text Box 4"/>
          <p:cNvSpPr txBox="1">
            <a:spLocks noChangeArrowheads="1"/>
          </p:cNvSpPr>
          <p:nvPr/>
        </p:nvSpPr>
        <p:spPr bwMode="auto">
          <a:xfrm>
            <a:off x="5807075" y="4724400"/>
            <a:ext cx="304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^</a:t>
            </a:r>
          </a:p>
        </p:txBody>
      </p:sp>
      <p:sp>
        <p:nvSpPr>
          <p:cNvPr id="34821" name="Text Box 4"/>
          <p:cNvSpPr txBox="1">
            <a:spLocks noChangeArrowheads="1"/>
          </p:cNvSpPr>
          <p:nvPr/>
        </p:nvSpPr>
        <p:spPr bwMode="auto">
          <a:xfrm>
            <a:off x="844550" y="6415088"/>
            <a:ext cx="7689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M. Turk and A. Pentland, </a:t>
            </a:r>
            <a:r>
              <a:rPr lang="en-US">
                <a:hlinkClick r:id="rId3"/>
              </a:rPr>
              <a:t>Face Recognition using Eigenfaces</a:t>
            </a:r>
            <a:r>
              <a:rPr lang="en-US"/>
              <a:t>, CVPR 1991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802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General dimensionality reduction technique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Preserves most of variance with a much more compact representation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Lower storage requirements (eigenvectors + a few numbers per face)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Faster matching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What are the problems for face recognition?</a:t>
            </a:r>
          </a:p>
          <a:p>
            <a:pPr lvl="1">
              <a:buFont typeface="Arial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Limitations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	Global appearance method: not robust to misalignment, background variation</a:t>
            </a:r>
          </a:p>
        </p:txBody>
      </p:sp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425" y="2579688"/>
            <a:ext cx="30353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6775" y="2590800"/>
            <a:ext cx="29686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4975" y="2590800"/>
            <a:ext cx="33972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Limitations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066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The direction of maximum variance is not always good for classification</a:t>
            </a:r>
            <a:endParaRPr lang="el-GR" smtClean="0">
              <a:cs typeface="Arial" charset="0"/>
            </a:endParaRPr>
          </a:p>
        </p:txBody>
      </p:sp>
      <p:sp>
        <p:nvSpPr>
          <p:cNvPr id="38916" name="Oval 4"/>
          <p:cNvSpPr>
            <a:spLocks noChangeArrowheads="1"/>
          </p:cNvSpPr>
          <p:nvPr/>
        </p:nvSpPr>
        <p:spPr bwMode="auto">
          <a:xfrm>
            <a:off x="3886200" y="2743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Oval 5"/>
          <p:cNvSpPr>
            <a:spLocks noChangeArrowheads="1"/>
          </p:cNvSpPr>
          <p:nvPr/>
        </p:nvSpPr>
        <p:spPr bwMode="auto">
          <a:xfrm>
            <a:off x="4038600" y="3429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Oval 6"/>
          <p:cNvSpPr>
            <a:spLocks noChangeArrowheads="1"/>
          </p:cNvSpPr>
          <p:nvPr/>
        </p:nvSpPr>
        <p:spPr bwMode="auto">
          <a:xfrm>
            <a:off x="3810000" y="3124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9" name="Oval 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Oval 8"/>
          <p:cNvSpPr>
            <a:spLocks noChangeArrowheads="1"/>
          </p:cNvSpPr>
          <p:nvPr/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Oval 9"/>
          <p:cNvSpPr>
            <a:spLocks noChangeArrowheads="1"/>
          </p:cNvSpPr>
          <p:nvPr/>
        </p:nvSpPr>
        <p:spPr bwMode="auto">
          <a:xfrm>
            <a:off x="4114800" y="4572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Oval 10"/>
          <p:cNvSpPr>
            <a:spLocks noChangeArrowheads="1"/>
          </p:cNvSpPr>
          <p:nvPr/>
        </p:nvSpPr>
        <p:spPr bwMode="auto">
          <a:xfrm>
            <a:off x="4267200" y="3962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3" name="Oval 11"/>
          <p:cNvSpPr>
            <a:spLocks noChangeArrowheads="1"/>
          </p:cNvSpPr>
          <p:nvPr/>
        </p:nvSpPr>
        <p:spPr bwMode="auto">
          <a:xfrm>
            <a:off x="3581400" y="4343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Oval 12"/>
          <p:cNvSpPr>
            <a:spLocks noChangeArrowheads="1"/>
          </p:cNvSpPr>
          <p:nvPr/>
        </p:nvSpPr>
        <p:spPr bwMode="auto">
          <a:xfrm>
            <a:off x="40386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5" name="Oval 13"/>
          <p:cNvSpPr>
            <a:spLocks noChangeArrowheads="1"/>
          </p:cNvSpPr>
          <p:nvPr/>
        </p:nvSpPr>
        <p:spPr bwMode="auto">
          <a:xfrm>
            <a:off x="3810000" y="5105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6" name="Oval 14"/>
          <p:cNvSpPr>
            <a:spLocks noChangeArrowheads="1"/>
          </p:cNvSpPr>
          <p:nvPr/>
        </p:nvSpPr>
        <p:spPr bwMode="auto">
          <a:xfrm>
            <a:off x="4267200" y="2971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7" name="Oval 15"/>
          <p:cNvSpPr>
            <a:spLocks noChangeArrowheads="1"/>
          </p:cNvSpPr>
          <p:nvPr/>
        </p:nvSpPr>
        <p:spPr bwMode="auto">
          <a:xfrm>
            <a:off x="4572000" y="3429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8" name="Oval 16"/>
          <p:cNvSpPr>
            <a:spLocks noChangeArrowheads="1"/>
          </p:cNvSpPr>
          <p:nvPr/>
        </p:nvSpPr>
        <p:spPr bwMode="auto">
          <a:xfrm>
            <a:off x="4572000" y="4267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9" name="Oval 17"/>
          <p:cNvSpPr>
            <a:spLocks noChangeArrowheads="1"/>
          </p:cNvSpPr>
          <p:nvPr/>
        </p:nvSpPr>
        <p:spPr bwMode="auto">
          <a:xfrm>
            <a:off x="4495800" y="4876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Oval 18"/>
          <p:cNvSpPr>
            <a:spLocks noChangeArrowheads="1"/>
          </p:cNvSpPr>
          <p:nvPr/>
        </p:nvSpPr>
        <p:spPr bwMode="auto">
          <a:xfrm>
            <a:off x="4191000" y="5562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Oval 19"/>
          <p:cNvSpPr>
            <a:spLocks noChangeArrowheads="1"/>
          </p:cNvSpPr>
          <p:nvPr/>
        </p:nvSpPr>
        <p:spPr bwMode="auto">
          <a:xfrm>
            <a:off x="4800600" y="24384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2" name="Oval 20"/>
          <p:cNvSpPr>
            <a:spLocks noChangeArrowheads="1"/>
          </p:cNvSpPr>
          <p:nvPr/>
        </p:nvSpPr>
        <p:spPr bwMode="auto">
          <a:xfrm>
            <a:off x="4953000" y="35814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3" name="Oval 21"/>
          <p:cNvSpPr>
            <a:spLocks noChangeArrowheads="1"/>
          </p:cNvSpPr>
          <p:nvPr/>
        </p:nvSpPr>
        <p:spPr bwMode="auto">
          <a:xfrm>
            <a:off x="4724400" y="32766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4" name="Oval 22"/>
          <p:cNvSpPr>
            <a:spLocks noChangeArrowheads="1"/>
          </p:cNvSpPr>
          <p:nvPr/>
        </p:nvSpPr>
        <p:spPr bwMode="auto">
          <a:xfrm>
            <a:off x="4572000" y="36576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5181600" y="38100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6" name="Oval 24"/>
          <p:cNvSpPr>
            <a:spLocks noChangeArrowheads="1"/>
          </p:cNvSpPr>
          <p:nvPr/>
        </p:nvSpPr>
        <p:spPr bwMode="auto">
          <a:xfrm>
            <a:off x="5029200" y="47244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7" name="Oval 25"/>
          <p:cNvSpPr>
            <a:spLocks noChangeArrowheads="1"/>
          </p:cNvSpPr>
          <p:nvPr/>
        </p:nvSpPr>
        <p:spPr bwMode="auto">
          <a:xfrm>
            <a:off x="5334000" y="29718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8" name="Oval 26"/>
          <p:cNvSpPr>
            <a:spLocks noChangeArrowheads="1"/>
          </p:cNvSpPr>
          <p:nvPr/>
        </p:nvSpPr>
        <p:spPr bwMode="auto">
          <a:xfrm>
            <a:off x="5181600" y="44958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9" name="Oval 27"/>
          <p:cNvSpPr>
            <a:spLocks noChangeArrowheads="1"/>
          </p:cNvSpPr>
          <p:nvPr/>
        </p:nvSpPr>
        <p:spPr bwMode="auto">
          <a:xfrm>
            <a:off x="4953000" y="41910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0" name="Oval 28"/>
          <p:cNvSpPr>
            <a:spLocks noChangeArrowheads="1"/>
          </p:cNvSpPr>
          <p:nvPr/>
        </p:nvSpPr>
        <p:spPr bwMode="auto">
          <a:xfrm>
            <a:off x="4724400" y="52578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1" name="Oval 29"/>
          <p:cNvSpPr>
            <a:spLocks noChangeArrowheads="1"/>
          </p:cNvSpPr>
          <p:nvPr/>
        </p:nvSpPr>
        <p:spPr bwMode="auto">
          <a:xfrm>
            <a:off x="4876800" y="28956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5486400" y="35814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3" name="Oval 31"/>
          <p:cNvSpPr>
            <a:spLocks noChangeArrowheads="1"/>
          </p:cNvSpPr>
          <p:nvPr/>
        </p:nvSpPr>
        <p:spPr bwMode="auto">
          <a:xfrm>
            <a:off x="5486400" y="44196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4" name="Oval 32"/>
          <p:cNvSpPr>
            <a:spLocks noChangeArrowheads="1"/>
          </p:cNvSpPr>
          <p:nvPr/>
        </p:nvSpPr>
        <p:spPr bwMode="auto">
          <a:xfrm>
            <a:off x="5181600" y="50292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5334000" y="57150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6" name="Oval 34"/>
          <p:cNvSpPr>
            <a:spLocks noChangeArrowheads="1"/>
          </p:cNvSpPr>
          <p:nvPr/>
        </p:nvSpPr>
        <p:spPr bwMode="auto">
          <a:xfrm>
            <a:off x="4953000" y="58674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more discriminative subspace: FLD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Fisher Linear Discriminants </a:t>
            </a:r>
            <a:r>
              <a:rPr lang="en-US" smtClean="0">
                <a:sym typeface="Wingdings" pitchFamily="2" charset="2"/>
              </a:rPr>
              <a:t> “Fisher Faces”</a:t>
            </a:r>
          </a:p>
          <a:p>
            <a:endParaRPr lang="en-US" smtClean="0">
              <a:sym typeface="Wingdings" pitchFamily="2" charset="2"/>
            </a:endParaRPr>
          </a:p>
          <a:p>
            <a:r>
              <a:rPr lang="en-US" smtClean="0">
                <a:sym typeface="Wingdings" pitchFamily="2" charset="2"/>
              </a:rPr>
              <a:t>PCA preserves maximum variance</a:t>
            </a:r>
          </a:p>
          <a:p>
            <a:endParaRPr lang="en-US" smtClean="0">
              <a:sym typeface="Wingdings" pitchFamily="2" charset="2"/>
            </a:endParaRPr>
          </a:p>
          <a:p>
            <a:r>
              <a:rPr lang="en-US" smtClean="0">
                <a:sym typeface="Wingdings" pitchFamily="2" charset="2"/>
              </a:rPr>
              <a:t>FLD preserves discrimination</a:t>
            </a:r>
          </a:p>
          <a:p>
            <a:pPr lvl="1"/>
            <a:r>
              <a:rPr lang="en-US" smtClean="0">
                <a:sym typeface="Wingdings" pitchFamily="2" charset="2"/>
              </a:rPr>
              <a:t>Find projection that maximizes scatter between classes and minimizes scatter within classes</a:t>
            </a:r>
            <a:endParaRPr lang="en-US" smtClean="0"/>
          </a:p>
        </p:txBody>
      </p:sp>
      <p:sp>
        <p:nvSpPr>
          <p:cNvPr id="39940" name="TextBox 3"/>
          <p:cNvSpPr txBox="1">
            <a:spLocks noChangeArrowheads="1"/>
          </p:cNvSpPr>
          <p:nvPr/>
        </p:nvSpPr>
        <p:spPr bwMode="auto">
          <a:xfrm>
            <a:off x="457200" y="5638800"/>
            <a:ext cx="7194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Reference: </a:t>
            </a:r>
            <a:r>
              <a:rPr lang="en-US">
                <a:hlinkClick r:id="rId2"/>
              </a:rPr>
              <a:t>Eigenfaces vs. Fisherfaces, Belheumer et al., PAMI 1997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Applications of Face Recognition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Digital photography</a:t>
            </a:r>
          </a:p>
          <a:p>
            <a:pPr eaLnBrk="1" hangingPunct="1"/>
            <a:r>
              <a:rPr lang="en-US" smtClean="0"/>
              <a:t>Surveillance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613025"/>
            <a:ext cx="55626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5" name="Oval 45"/>
          <p:cNvSpPr>
            <a:spLocks noChangeArrowheads="1"/>
          </p:cNvSpPr>
          <p:nvPr/>
        </p:nvSpPr>
        <p:spPr bwMode="auto">
          <a:xfrm rot="2304131">
            <a:off x="4227513" y="2579688"/>
            <a:ext cx="685800" cy="990600"/>
          </a:xfrm>
          <a:prstGeom prst="ellips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altLang="zh-CN" sz="4400">
                <a:solidFill>
                  <a:srgbClr val="660066"/>
                </a:solidFill>
              </a:rPr>
              <a:t>Illustration</a:t>
            </a:r>
          </a:p>
        </p:txBody>
      </p:sp>
      <p:graphicFrame>
        <p:nvGraphicFramePr>
          <p:cNvPr id="153603" name="Object 3"/>
          <p:cNvGraphicFramePr>
            <a:graphicFrameLocks noChangeAspect="1"/>
          </p:cNvGraphicFramePr>
          <p:nvPr/>
        </p:nvGraphicFramePr>
        <p:xfrm>
          <a:off x="5029200" y="3733800"/>
          <a:ext cx="350838" cy="379413"/>
        </p:xfrm>
        <a:graphic>
          <a:graphicData uri="http://schemas.openxmlformats.org/presentationml/2006/ole">
            <p:oleObj spid="_x0000_s225282" name="Equation" r:id="rId3" imgW="342720" imgH="368280" progId="Equation.3">
              <p:embed/>
            </p:oleObj>
          </a:graphicData>
        </a:graphic>
      </p:graphicFrame>
      <p:sp>
        <p:nvSpPr>
          <p:cNvPr id="153604" name="Line 4"/>
          <p:cNvSpPr>
            <a:spLocks noChangeShapeType="1"/>
          </p:cNvSpPr>
          <p:nvPr/>
        </p:nvSpPr>
        <p:spPr bwMode="auto">
          <a:xfrm flipH="1" flipV="1">
            <a:off x="4800600" y="3352800"/>
            <a:ext cx="228600" cy="381000"/>
          </a:xfrm>
          <a:prstGeom prst="line">
            <a:avLst/>
          </a:prstGeom>
          <a:noFill/>
          <a:ln w="2857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53605" name="Object 5"/>
          <p:cNvGraphicFramePr>
            <a:graphicFrameLocks noChangeAspect="1"/>
          </p:cNvGraphicFramePr>
          <p:nvPr/>
        </p:nvGraphicFramePr>
        <p:xfrm>
          <a:off x="2590800" y="2667000"/>
          <a:ext cx="360363" cy="379413"/>
        </p:xfrm>
        <a:graphic>
          <a:graphicData uri="http://schemas.openxmlformats.org/presentationml/2006/ole">
            <p:oleObj spid="_x0000_s225283" name="Equation" r:id="rId4" imgW="317160" imgH="368280" progId="Equation.3">
              <p:embed/>
            </p:oleObj>
          </a:graphicData>
        </a:graphic>
      </p:graphicFrame>
      <p:sp>
        <p:nvSpPr>
          <p:cNvPr id="153606" name="Line 6"/>
          <p:cNvSpPr>
            <a:spLocks noChangeShapeType="1"/>
          </p:cNvSpPr>
          <p:nvPr/>
        </p:nvSpPr>
        <p:spPr bwMode="auto">
          <a:xfrm flipV="1">
            <a:off x="2971800" y="2819400"/>
            <a:ext cx="685800" cy="76200"/>
          </a:xfrm>
          <a:prstGeom prst="line">
            <a:avLst/>
          </a:prstGeom>
          <a:noFill/>
          <a:ln w="28575">
            <a:solidFill>
              <a:srgbClr val="ECD88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07" name="Line 7"/>
          <p:cNvSpPr>
            <a:spLocks noChangeShapeType="1"/>
          </p:cNvSpPr>
          <p:nvPr/>
        </p:nvSpPr>
        <p:spPr bwMode="auto">
          <a:xfrm flipH="1">
            <a:off x="2590800" y="2590800"/>
            <a:ext cx="1524000" cy="167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diamond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08" name="Line 8"/>
          <p:cNvSpPr>
            <a:spLocks noChangeShapeType="1"/>
          </p:cNvSpPr>
          <p:nvPr/>
        </p:nvSpPr>
        <p:spPr bwMode="auto">
          <a:xfrm flipV="1">
            <a:off x="2743200" y="3048000"/>
            <a:ext cx="1828800" cy="1371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diamond" w="med" len="med"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53609" name="Object 9"/>
          <p:cNvGraphicFramePr>
            <a:graphicFrameLocks noChangeAspect="1"/>
          </p:cNvGraphicFramePr>
          <p:nvPr/>
        </p:nvGraphicFramePr>
        <p:xfrm>
          <a:off x="2336800" y="4292600"/>
          <a:ext cx="401638" cy="379413"/>
        </p:xfrm>
        <a:graphic>
          <a:graphicData uri="http://schemas.openxmlformats.org/presentationml/2006/ole">
            <p:oleObj spid="_x0000_s225284" name="Equation" r:id="rId5" imgW="393480" imgH="368280" progId="Equation.3">
              <p:embed/>
            </p:oleObj>
          </a:graphicData>
        </a:graphic>
      </p:graphicFrame>
      <p:graphicFrame>
        <p:nvGraphicFramePr>
          <p:cNvPr id="153610" name="Object 10"/>
          <p:cNvGraphicFramePr>
            <a:graphicFrameLocks noChangeAspect="1"/>
          </p:cNvGraphicFramePr>
          <p:nvPr/>
        </p:nvGraphicFramePr>
        <p:xfrm>
          <a:off x="5334000" y="1600200"/>
          <a:ext cx="1709738" cy="390525"/>
        </p:xfrm>
        <a:graphic>
          <a:graphicData uri="http://schemas.openxmlformats.org/presentationml/2006/ole">
            <p:oleObj spid="_x0000_s225285" name="Equation" r:id="rId6" imgW="1663560" imgH="380880" progId="Equation.3">
              <p:embed/>
            </p:oleObj>
          </a:graphicData>
        </a:graphic>
      </p:graphicFrame>
      <p:sp>
        <p:nvSpPr>
          <p:cNvPr id="153611" name="Oval 11"/>
          <p:cNvSpPr>
            <a:spLocks noChangeArrowheads="1"/>
          </p:cNvSpPr>
          <p:nvPr/>
        </p:nvSpPr>
        <p:spPr bwMode="auto">
          <a:xfrm rot="-2855958">
            <a:off x="3811588" y="2116138"/>
            <a:ext cx="1143000" cy="1600200"/>
          </a:xfrm>
          <a:prstGeom prst="ellips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12" name="Line 12"/>
          <p:cNvSpPr>
            <a:spLocks noChangeShapeType="1"/>
          </p:cNvSpPr>
          <p:nvPr/>
        </p:nvSpPr>
        <p:spPr bwMode="auto">
          <a:xfrm flipH="1">
            <a:off x="4800600" y="1981200"/>
            <a:ext cx="1066800" cy="4572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8" name="Line 13"/>
          <p:cNvSpPr>
            <a:spLocks noChangeShapeType="1"/>
          </p:cNvSpPr>
          <p:nvPr/>
        </p:nvSpPr>
        <p:spPr bwMode="auto">
          <a:xfrm>
            <a:off x="3429000" y="4572000"/>
            <a:ext cx="2667000" cy="0"/>
          </a:xfrm>
          <a:prstGeom prst="line">
            <a:avLst/>
          </a:prstGeom>
          <a:noFill/>
          <a:ln w="9525">
            <a:solidFill>
              <a:srgbClr val="40458C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159" name="Line 14"/>
          <p:cNvSpPr>
            <a:spLocks noChangeShapeType="1"/>
          </p:cNvSpPr>
          <p:nvPr/>
        </p:nvSpPr>
        <p:spPr bwMode="auto">
          <a:xfrm flipV="1">
            <a:off x="3429000" y="2057400"/>
            <a:ext cx="0" cy="2514600"/>
          </a:xfrm>
          <a:prstGeom prst="line">
            <a:avLst/>
          </a:prstGeom>
          <a:noFill/>
          <a:ln w="9525">
            <a:solidFill>
              <a:srgbClr val="40458C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160" name="Rectangle 15"/>
          <p:cNvSpPr>
            <a:spLocks noChangeArrowheads="1"/>
          </p:cNvSpPr>
          <p:nvPr/>
        </p:nvSpPr>
        <p:spPr bwMode="auto">
          <a:xfrm>
            <a:off x="6019800" y="4191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400" b="1">
                <a:solidFill>
                  <a:srgbClr val="40458C"/>
                </a:solidFill>
                <a:latin typeface="Tahoma" pitchFamily="34" charset="0"/>
              </a:rPr>
              <a:t>x1</a:t>
            </a:r>
          </a:p>
        </p:txBody>
      </p:sp>
      <p:sp>
        <p:nvSpPr>
          <p:cNvPr id="6161" name="Rectangle 16"/>
          <p:cNvSpPr>
            <a:spLocks noChangeArrowheads="1"/>
          </p:cNvSpPr>
          <p:nvPr/>
        </p:nvSpPr>
        <p:spPr bwMode="auto">
          <a:xfrm>
            <a:off x="3048000" y="1905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400" b="1">
                <a:solidFill>
                  <a:srgbClr val="40458C"/>
                </a:solidFill>
                <a:latin typeface="Tahoma" pitchFamily="34" charset="0"/>
              </a:rPr>
              <a:t>x2</a:t>
            </a:r>
          </a:p>
        </p:txBody>
      </p:sp>
      <p:sp>
        <p:nvSpPr>
          <p:cNvPr id="6162" name="Oval 17"/>
          <p:cNvSpPr>
            <a:spLocks noChangeArrowheads="1"/>
          </p:cNvSpPr>
          <p:nvPr/>
        </p:nvSpPr>
        <p:spPr bwMode="auto">
          <a:xfrm>
            <a:off x="3898900" y="24765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3" name="Oval 18"/>
          <p:cNvSpPr>
            <a:spLocks noChangeArrowheads="1"/>
          </p:cNvSpPr>
          <p:nvPr/>
        </p:nvSpPr>
        <p:spPr bwMode="auto">
          <a:xfrm>
            <a:off x="4038600" y="23622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4" name="Oval 19"/>
          <p:cNvSpPr>
            <a:spLocks noChangeArrowheads="1"/>
          </p:cNvSpPr>
          <p:nvPr/>
        </p:nvSpPr>
        <p:spPr bwMode="auto">
          <a:xfrm>
            <a:off x="3810000" y="28194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5" name="Oval 20"/>
          <p:cNvSpPr>
            <a:spLocks noChangeArrowheads="1"/>
          </p:cNvSpPr>
          <p:nvPr/>
        </p:nvSpPr>
        <p:spPr bwMode="auto">
          <a:xfrm>
            <a:off x="4343400" y="25146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6" name="Rectangle 21"/>
          <p:cNvSpPr>
            <a:spLocks noChangeArrowheads="1"/>
          </p:cNvSpPr>
          <p:nvPr/>
        </p:nvSpPr>
        <p:spPr bwMode="auto">
          <a:xfrm>
            <a:off x="4495800" y="32766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7" name="Rectangle 22"/>
          <p:cNvSpPr>
            <a:spLocks noChangeArrowheads="1"/>
          </p:cNvSpPr>
          <p:nvPr/>
        </p:nvSpPr>
        <p:spPr bwMode="auto">
          <a:xfrm>
            <a:off x="4724400" y="27432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8" name="Rectangle 23"/>
          <p:cNvSpPr>
            <a:spLocks noChangeArrowheads="1"/>
          </p:cNvSpPr>
          <p:nvPr/>
        </p:nvSpPr>
        <p:spPr bwMode="auto">
          <a:xfrm>
            <a:off x="4648200" y="30480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9" name="Rectangle 24"/>
          <p:cNvSpPr>
            <a:spLocks noChangeArrowheads="1"/>
          </p:cNvSpPr>
          <p:nvPr/>
        </p:nvSpPr>
        <p:spPr bwMode="auto">
          <a:xfrm>
            <a:off x="4191000" y="30480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0" name="Rectangle 25"/>
          <p:cNvSpPr>
            <a:spLocks noChangeArrowheads="1"/>
          </p:cNvSpPr>
          <p:nvPr/>
        </p:nvSpPr>
        <p:spPr bwMode="auto">
          <a:xfrm>
            <a:off x="4419600" y="28956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4" name="Oval 44"/>
          <p:cNvSpPr>
            <a:spLocks noChangeArrowheads="1"/>
          </p:cNvSpPr>
          <p:nvPr/>
        </p:nvSpPr>
        <p:spPr bwMode="auto">
          <a:xfrm rot="2592405">
            <a:off x="3729038" y="2222500"/>
            <a:ext cx="685800" cy="838200"/>
          </a:xfrm>
          <a:prstGeom prst="ellipse">
            <a:avLst/>
          </a:prstGeom>
          <a:noFill/>
          <a:ln w="19050">
            <a:solidFill>
              <a:srgbClr val="ECD88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7" name="Rectangle 47"/>
          <p:cNvSpPr>
            <a:spLocks noChangeArrowheads="1"/>
          </p:cNvSpPr>
          <p:nvPr/>
        </p:nvSpPr>
        <p:spPr bwMode="auto">
          <a:xfrm>
            <a:off x="5943600" y="2057400"/>
            <a:ext cx="2170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40458C"/>
                </a:solidFill>
              </a:rPr>
              <a:t>Within class scatter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153648" name="Rectangle 48"/>
          <p:cNvSpPr>
            <a:spLocks noChangeArrowheads="1"/>
          </p:cNvSpPr>
          <p:nvPr/>
        </p:nvSpPr>
        <p:spPr bwMode="auto">
          <a:xfrm>
            <a:off x="914400" y="4724400"/>
            <a:ext cx="2384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>
                <a:solidFill>
                  <a:srgbClr val="40458C"/>
                </a:solidFill>
              </a:rPr>
              <a:t>Between class scatter</a:t>
            </a:r>
          </a:p>
        </p:txBody>
      </p:sp>
      <p:graphicFrame>
        <p:nvGraphicFramePr>
          <p:cNvPr id="225286" name="Object 6"/>
          <p:cNvGraphicFramePr>
            <a:graphicFrameLocks noChangeAspect="1"/>
          </p:cNvGraphicFramePr>
          <p:nvPr/>
        </p:nvGraphicFramePr>
        <p:xfrm>
          <a:off x="2716631" y="5486400"/>
          <a:ext cx="5326063" cy="1093788"/>
        </p:xfrm>
        <a:graphic>
          <a:graphicData uri="http://schemas.openxmlformats.org/presentationml/2006/ole">
            <p:oleObj spid="_x0000_s225286" name="Equation" r:id="rId7" imgW="5181480" imgH="1066680" progId="Equation.3">
              <p:embed/>
            </p:oleObj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990600" y="5791200"/>
            <a:ext cx="1553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Objective: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5" grpId="0" animBg="1"/>
      <p:bldP spid="153604" grpId="0" animBg="1"/>
      <p:bldP spid="153606" grpId="0" animBg="1"/>
      <p:bldP spid="153607" grpId="0" animBg="1"/>
      <p:bldP spid="153608" grpId="0" animBg="1"/>
      <p:bldP spid="153611" grpId="0" animBg="1"/>
      <p:bldP spid="153612" grpId="0" animBg="1"/>
      <p:bldP spid="153644" grpId="0" animBg="1"/>
      <p:bldP spid="153647" grpId="0"/>
      <p:bldP spid="153648" grpId="0"/>
      <p:bldP spid="3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zh-CN" sz="40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Comparing with PCA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600200"/>
            <a:ext cx="5638800" cy="494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Oval 4"/>
          <p:cNvSpPr>
            <a:spLocks noChangeArrowheads="1"/>
          </p:cNvSpPr>
          <p:nvPr/>
        </p:nvSpPr>
        <p:spPr bwMode="auto">
          <a:xfrm rot="-1559477">
            <a:off x="3492500" y="3835400"/>
            <a:ext cx="3429000" cy="990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89" name="Oval 5"/>
          <p:cNvSpPr>
            <a:spLocks noChangeArrowheads="1"/>
          </p:cNvSpPr>
          <p:nvPr/>
        </p:nvSpPr>
        <p:spPr bwMode="auto">
          <a:xfrm rot="-3483972">
            <a:off x="2362200" y="2895600"/>
            <a:ext cx="3429000" cy="990600"/>
          </a:xfrm>
          <a:prstGeom prst="ellipse">
            <a:avLst/>
          </a:prstGeom>
          <a:noFill/>
          <a:ln w="9525">
            <a:solidFill>
              <a:srgbClr val="0707C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Recognition with FLD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Similar to “eigenfaces”</a:t>
            </a:r>
          </a:p>
          <a:p>
            <a:endParaRPr lang="en-US" smtClean="0"/>
          </a:p>
          <a:p>
            <a:r>
              <a:rPr lang="en-US" smtClean="0"/>
              <a:t>Compute within-class and between-class scatter matrices</a:t>
            </a:r>
          </a:p>
          <a:p>
            <a:endParaRPr lang="en-US" smtClean="0"/>
          </a:p>
          <a:p>
            <a:r>
              <a:rPr lang="en-US" smtClean="0"/>
              <a:t>Solve generalized eigenvector problem</a:t>
            </a:r>
            <a:endParaRPr lang="en-US" b="1" i="1" smtClean="0"/>
          </a:p>
          <a:p>
            <a:endParaRPr lang="en-US" smtClean="0"/>
          </a:p>
          <a:p>
            <a:r>
              <a:rPr lang="en-US" smtClean="0"/>
              <a:t>Project to FLD subspace and classify by nearest neighbor</a:t>
            </a:r>
          </a:p>
        </p:txBody>
      </p:sp>
      <p:graphicFrame>
        <p:nvGraphicFramePr>
          <p:cNvPr id="134146" name="Object 4"/>
          <p:cNvGraphicFramePr>
            <a:graphicFrameLocks noChangeAspect="1"/>
          </p:cNvGraphicFramePr>
          <p:nvPr/>
        </p:nvGraphicFramePr>
        <p:xfrm>
          <a:off x="1905000" y="4252913"/>
          <a:ext cx="2238375" cy="776287"/>
        </p:xfrm>
        <a:graphic>
          <a:graphicData uri="http://schemas.openxmlformats.org/presentationml/2006/ole">
            <p:oleObj spid="_x0000_s228354" name="Equation" r:id="rId3" imgW="1536480" imgH="533160" progId="Equation.3">
              <p:embed/>
            </p:oleObj>
          </a:graphicData>
        </a:graphic>
      </p:graphicFrame>
      <p:graphicFrame>
        <p:nvGraphicFramePr>
          <p:cNvPr id="155653" name="Object 5"/>
          <p:cNvGraphicFramePr>
            <a:graphicFrameLocks noChangeAspect="1"/>
          </p:cNvGraphicFramePr>
          <p:nvPr/>
        </p:nvGraphicFramePr>
        <p:xfrm>
          <a:off x="4876800" y="4405313"/>
          <a:ext cx="3365500" cy="390525"/>
        </p:xfrm>
        <a:graphic>
          <a:graphicData uri="http://schemas.openxmlformats.org/presentationml/2006/ole">
            <p:oleObj spid="_x0000_s228355" name="Equation" r:id="rId4" imgW="1981080" imgH="228600" progId="Equation.3">
              <p:embed/>
            </p:oleObj>
          </a:graphicData>
        </a:graphic>
      </p:graphicFrame>
      <p:graphicFrame>
        <p:nvGraphicFramePr>
          <p:cNvPr id="134148" name="Object 4"/>
          <p:cNvGraphicFramePr>
            <a:graphicFrameLocks noChangeAspect="1"/>
          </p:cNvGraphicFramePr>
          <p:nvPr/>
        </p:nvGraphicFramePr>
        <p:xfrm>
          <a:off x="161925" y="3167063"/>
          <a:ext cx="3038475" cy="719137"/>
        </p:xfrm>
        <a:graphic>
          <a:graphicData uri="http://schemas.openxmlformats.org/presentationml/2006/ole">
            <p:oleObj spid="_x0000_s228356" name="Equation" r:id="rId5" imgW="1612800" imgH="380880" progId="Equation.3">
              <p:embed/>
            </p:oleObj>
          </a:graphicData>
        </a:graphic>
      </p:graphicFrame>
      <p:graphicFrame>
        <p:nvGraphicFramePr>
          <p:cNvPr id="134149" name="Object 5"/>
          <p:cNvGraphicFramePr>
            <a:graphicFrameLocks noChangeAspect="1"/>
          </p:cNvGraphicFramePr>
          <p:nvPr/>
        </p:nvGraphicFramePr>
        <p:xfrm>
          <a:off x="3479800" y="2932113"/>
          <a:ext cx="1397000" cy="877887"/>
        </p:xfrm>
        <a:graphic>
          <a:graphicData uri="http://schemas.openxmlformats.org/presentationml/2006/ole">
            <p:oleObj spid="_x0000_s228357" name="Equation" r:id="rId6" imgW="685800" imgH="431640" progId="Equation.3">
              <p:embed/>
            </p:oleObj>
          </a:graphicData>
        </a:graphic>
      </p:graphicFrame>
      <p:graphicFrame>
        <p:nvGraphicFramePr>
          <p:cNvPr id="134150" name="Object 6"/>
          <p:cNvGraphicFramePr>
            <a:graphicFrameLocks noChangeAspect="1"/>
          </p:cNvGraphicFramePr>
          <p:nvPr/>
        </p:nvGraphicFramePr>
        <p:xfrm>
          <a:off x="5389563" y="2895600"/>
          <a:ext cx="3602037" cy="912813"/>
        </p:xfrm>
        <a:graphic>
          <a:graphicData uri="http://schemas.openxmlformats.org/presentationml/2006/ole">
            <p:oleObj spid="_x0000_s228358" name="Equation" r:id="rId7" imgW="1714320" imgH="431640" progId="Equation.3">
              <p:embed/>
            </p:oleObj>
          </a:graphicData>
        </a:graphic>
      </p:graphicFrame>
      <p:graphicFrame>
        <p:nvGraphicFramePr>
          <p:cNvPr id="134151" name="Object 5"/>
          <p:cNvGraphicFramePr>
            <a:graphicFrameLocks noChangeAspect="1"/>
          </p:cNvGraphicFramePr>
          <p:nvPr/>
        </p:nvGraphicFramePr>
        <p:xfrm>
          <a:off x="4648200" y="5791200"/>
          <a:ext cx="1852613" cy="746125"/>
        </p:xfrm>
        <a:graphic>
          <a:graphicData uri="http://schemas.openxmlformats.org/presentationml/2006/ole">
            <p:oleObj spid="_x0000_s228359" name="Equation" r:id="rId8" imgW="660240" imgH="2664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Large scale comparison of methods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hlinkClick r:id="rId2"/>
              </a:rPr>
              <a:t>FRVT 2006 Report</a:t>
            </a:r>
            <a:endParaRPr lang="en-US" smtClean="0"/>
          </a:p>
          <a:p>
            <a:r>
              <a:rPr lang="en-US" smtClean="0"/>
              <a:t>Not much (or any) information available about methods, but gives idea of what is doable</a:t>
            </a:r>
          </a:p>
          <a:p>
            <a:endParaRPr lang="en-US" smtClean="0"/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809875"/>
            <a:ext cx="4029075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FVRT Challenge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2590800"/>
          </a:xfrm>
        </p:spPr>
        <p:txBody>
          <a:bodyPr/>
          <a:lstStyle/>
          <a:p>
            <a:r>
              <a:rPr lang="en-US" smtClean="0"/>
              <a:t>Frontal faces</a:t>
            </a:r>
          </a:p>
          <a:p>
            <a:pPr lvl="1"/>
            <a:r>
              <a:rPr lang="en-US" smtClean="0"/>
              <a:t>FVRT2006 evaluation: computers win!</a:t>
            </a:r>
          </a:p>
          <a:p>
            <a:pPr marL="1371600" lvl="2" indent="-457200">
              <a:buFont typeface="Calibri" pitchFamily="34" charset="0"/>
              <a:buAutoNum type="arabicPeriod"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286000"/>
            <a:ext cx="507206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Another cool method: attributes </a:t>
            </a:r>
            <a:r>
              <a:rPr lang="en-US" sz="3200" dirty="0" smtClean="0"/>
              <a:t>for face verification</a:t>
            </a:r>
            <a:endParaRPr lang="en-US" sz="3200" dirty="0"/>
          </a:p>
        </p:txBody>
      </p:sp>
      <p:pic>
        <p:nvPicPr>
          <p:cNvPr id="358402" name="Picture 2" descr="http://www.cs.columbia.edu/CAVE/projects/faceverification/images/attrexampl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6892099" cy="4876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Kumar et al. 2009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Attributes for face verification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Kumar et al. 2009 </a:t>
            </a:r>
            <a:endParaRPr lang="en-US" dirty="0"/>
          </a:p>
        </p:txBody>
      </p:sp>
      <p:pic>
        <p:nvPicPr>
          <p:cNvPr id="359426" name="Picture 2" descr="http://www.cs.columbia.edu/CAVE/projects/faceverification/images/simexampl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66800"/>
            <a:ext cx="7464210" cy="5000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Attributes for face verification</a:t>
            </a:r>
            <a:endParaRPr lang="en-US" dirty="0"/>
          </a:p>
        </p:txBody>
      </p:sp>
      <p:pic>
        <p:nvPicPr>
          <p:cNvPr id="349186" name="Picture 2" descr="http://www.cs.columbia.edu/CAVE/projects/faceverification/images/teas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905000"/>
            <a:ext cx="7914965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recognition by humans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en-US" dirty="0" smtClean="0">
              <a:hlinkClick r:id="rId2"/>
            </a:endParaRPr>
          </a:p>
          <a:p>
            <a:pPr>
              <a:buFont typeface="Arial" charset="0"/>
              <a:buNone/>
            </a:pPr>
            <a:endParaRPr lang="en-US" dirty="0" smtClean="0">
              <a:hlinkClick r:id="rId2"/>
            </a:endParaRPr>
          </a:p>
          <a:p>
            <a:pPr>
              <a:buFont typeface="Arial" charset="0"/>
              <a:buNone/>
            </a:pPr>
            <a:r>
              <a:rPr lang="en-US" dirty="0" smtClean="0">
                <a:hlinkClick r:id="rId2"/>
              </a:rPr>
              <a:t>Face recognition by humans: 20 results</a:t>
            </a:r>
            <a:r>
              <a:rPr lang="en-US" dirty="0" smtClean="0"/>
              <a:t> (2005)</a:t>
            </a:r>
          </a:p>
          <a:p>
            <a:pPr>
              <a:buFont typeface="Arial" charset="0"/>
              <a:buNone/>
            </a:pPr>
            <a:endParaRPr lang="en-US" dirty="0" smtClean="0"/>
          </a:p>
        </p:txBody>
      </p:sp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6989763" y="6550025"/>
            <a:ext cx="21542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hlinkClick r:id="rId3"/>
              </a:rPr>
              <a:t>Slides</a:t>
            </a:r>
            <a:r>
              <a:rPr lang="en-US" sz="1400"/>
              <a:t> by Jianchao Yang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0"/>
            <a:ext cx="8448675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Applications of Face Recognition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Digital photography</a:t>
            </a:r>
          </a:p>
          <a:p>
            <a:pPr eaLnBrk="1" hangingPunct="1"/>
            <a:r>
              <a:rPr lang="en-US" smtClean="0"/>
              <a:t>Surveillance</a:t>
            </a:r>
          </a:p>
          <a:p>
            <a:pPr eaLnBrk="1" hangingPunct="1"/>
            <a:r>
              <a:rPr lang="en-US" smtClean="0"/>
              <a:t>Album organization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1525" y="1295400"/>
            <a:ext cx="43338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800100"/>
            <a:ext cx="8458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590550"/>
            <a:ext cx="8429625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124200" y="1905000"/>
            <a:ext cx="4038600" cy="464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05400" y="1905000"/>
            <a:ext cx="2133600" cy="464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8" y="700088"/>
            <a:ext cx="8315325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638175"/>
            <a:ext cx="8267700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828800" y="2987675"/>
            <a:ext cx="56388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734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734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50" y="1143000"/>
            <a:ext cx="893445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H="1" flipV="1">
            <a:off x="1752600" y="2971800"/>
            <a:ext cx="56388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863" y="614363"/>
            <a:ext cx="8296275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t="13509"/>
          <a:stretch>
            <a:fillRect/>
          </a:stretch>
        </p:blipFill>
        <p:spPr bwMode="auto">
          <a:xfrm>
            <a:off x="2041525" y="2667000"/>
            <a:ext cx="472440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5" y="628650"/>
            <a:ext cx="840105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Result 17: Vision progresses from piecemeal to holistic</a:t>
            </a:r>
            <a:endParaRPr lang="en-US" dirty="0"/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1675" y="2228850"/>
            <a:ext cx="520065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75" y="633413"/>
            <a:ext cx="832485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Face detection via sliding window search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Features are important</a:t>
            </a: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PCA </a:t>
            </a:r>
            <a:r>
              <a:rPr lang="en-US" dirty="0" smtClean="0"/>
              <a:t>is a generally useful dimensionality reduction technique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But not ideal for discrimination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FLD better for discrimination, though only ideal under Gaussian data assumptions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Computer face recognition works very well under controlled environments – still </a:t>
            </a:r>
            <a:r>
              <a:rPr lang="en-US" dirty="0" smtClean="0"/>
              <a:t>lots of room </a:t>
            </a:r>
            <a:r>
              <a:rPr lang="en-US" dirty="0" smtClean="0"/>
              <a:t>for improvement in general conditions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Consumer application: iPhoto 2009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914400"/>
            <a:ext cx="770731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8"/>
          <p:cNvSpPr>
            <a:spLocks noChangeArrowheads="1"/>
          </p:cNvSpPr>
          <p:nvPr/>
        </p:nvSpPr>
        <p:spPr bwMode="auto">
          <a:xfrm>
            <a:off x="1371600" y="6019800"/>
            <a:ext cx="6400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hlinkClick r:id="rId4"/>
              </a:rPr>
              <a:t>http://www.apple.com/ilife/iphoto/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Things you can do with lots of data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Consumer application: iPhoto 2009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Can be trained to recognize pets!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905000"/>
            <a:ext cx="4437063" cy="324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905000"/>
            <a:ext cx="4495800" cy="325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Rectangle 9"/>
          <p:cNvSpPr>
            <a:spLocks noChangeArrowheads="1"/>
          </p:cNvSpPr>
          <p:nvPr/>
        </p:nvSpPr>
        <p:spPr bwMode="auto">
          <a:xfrm>
            <a:off x="0" y="5334000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hlinkClick r:id="rId5"/>
              </a:rPr>
              <a:t>http://www.maclife.com/article/news/iphotos_faces_recognizes_cats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a face look like?</a:t>
            </a:r>
            <a:endParaRPr lang="en-US" dirty="0"/>
          </a:p>
        </p:txBody>
      </p:sp>
      <p:pic>
        <p:nvPicPr>
          <p:cNvPr id="336898" name="Picture 2" descr="http://t0.gstatic.com/images?q=tbn:ANd9GcTFXvP5qhNr5dQv8zB7r7OZEzviFRPdBHakvjanBKcgJJXazis&amp;t=1&amp;usg=__KXVaPMp2RKCD8a3h4sXM_vFgWGM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600200"/>
            <a:ext cx="3048000" cy="3806209"/>
          </a:xfrm>
          <a:prstGeom prst="rect">
            <a:avLst/>
          </a:prstGeom>
          <a:noFill/>
        </p:spPr>
      </p:pic>
      <p:pic>
        <p:nvPicPr>
          <p:cNvPr id="336900" name="Picture 4" descr="http://www.designlessbetter.com/blogless/wp-content/uploads/2008/06/attractive_average_gir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676400"/>
            <a:ext cx="285556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20686</TotalTime>
  <Words>1211</Words>
  <Application>Microsoft Office PowerPoint</Application>
  <PresentationFormat>On-screen Show (4:3)</PresentationFormat>
  <Paragraphs>308</Paragraphs>
  <Slides>70</Slides>
  <Notes>18</Notes>
  <HiddenSlides>3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74" baseType="lpstr">
      <vt:lpstr>Lecture1 - Introduction - CP Fall 2010</vt:lpstr>
      <vt:lpstr>Custom Design</vt:lpstr>
      <vt:lpstr>Adobe Photoshop Image</vt:lpstr>
      <vt:lpstr>Microsoft Equation 3.0</vt:lpstr>
      <vt:lpstr>Face Detection and Recognition</vt:lpstr>
      <vt:lpstr>Administrative stuff</vt:lpstr>
      <vt:lpstr>Face detection and recognition</vt:lpstr>
      <vt:lpstr>Applications of Face Recognition</vt:lpstr>
      <vt:lpstr>Applications of Face Recognition</vt:lpstr>
      <vt:lpstr>Applications of Face Recognition</vt:lpstr>
      <vt:lpstr>Consumer application: iPhoto 2009</vt:lpstr>
      <vt:lpstr>Consumer application: iPhoto 2009</vt:lpstr>
      <vt:lpstr>What does a face look like?</vt:lpstr>
      <vt:lpstr>What does a face look like?</vt:lpstr>
      <vt:lpstr>What makes face detection hard?</vt:lpstr>
      <vt:lpstr>What makes face detection hard?</vt:lpstr>
      <vt:lpstr>What makes face detection hard?</vt:lpstr>
      <vt:lpstr>What makes face detection hard?</vt:lpstr>
      <vt:lpstr>What makes face detection and recognition hard?</vt:lpstr>
      <vt:lpstr>Consumer application: iPhoto 2009</vt:lpstr>
      <vt:lpstr>How to find faces anywhere in an image?</vt:lpstr>
      <vt:lpstr>Face detection: sliding windows</vt:lpstr>
      <vt:lpstr>Face classifier</vt:lpstr>
      <vt:lpstr>Face detection</vt:lpstr>
      <vt:lpstr>What features?</vt:lpstr>
      <vt:lpstr>How to classify?</vt:lpstr>
      <vt:lpstr>Statistical Template</vt:lpstr>
      <vt:lpstr>Training multiple viewpoints</vt:lpstr>
      <vt:lpstr>Results: faces</vt:lpstr>
      <vt:lpstr>Results: faces today</vt:lpstr>
      <vt:lpstr>Face recognition</vt:lpstr>
      <vt:lpstr>Face recognition</vt:lpstr>
      <vt:lpstr>What makes face recognition hard?</vt:lpstr>
      <vt:lpstr>Simple idea</vt:lpstr>
      <vt:lpstr>The space of all face images</vt:lpstr>
      <vt:lpstr>The space of all face images</vt:lpstr>
      <vt:lpstr>Principal Component Analysis (PCA)</vt:lpstr>
      <vt:lpstr>Principal Component Analysis</vt:lpstr>
      <vt:lpstr>Implementation issue </vt:lpstr>
      <vt:lpstr>Eigenfaces (PCA on face images)</vt:lpstr>
      <vt:lpstr>Eigenfaces example</vt:lpstr>
      <vt:lpstr>Eigenfaces example</vt:lpstr>
      <vt:lpstr>Visualization of eigenfaces</vt:lpstr>
      <vt:lpstr>Representation and reconstruction</vt:lpstr>
      <vt:lpstr>Representation and reconstruction</vt:lpstr>
      <vt:lpstr>Reconstruction</vt:lpstr>
      <vt:lpstr>Slide 43</vt:lpstr>
      <vt:lpstr>Note</vt:lpstr>
      <vt:lpstr>Recognition with eigenfaces</vt:lpstr>
      <vt:lpstr>PCA</vt:lpstr>
      <vt:lpstr>Limitations</vt:lpstr>
      <vt:lpstr>Limitations</vt:lpstr>
      <vt:lpstr>A more discriminative subspace: FLD</vt:lpstr>
      <vt:lpstr>Slide 50</vt:lpstr>
      <vt:lpstr>Slide 51</vt:lpstr>
      <vt:lpstr>Recognition with FLD</vt:lpstr>
      <vt:lpstr>Large scale comparison of methods</vt:lpstr>
      <vt:lpstr>FVRT Challenge</vt:lpstr>
      <vt:lpstr>Another cool method: attributes for face verification</vt:lpstr>
      <vt:lpstr>Attributes for face verification</vt:lpstr>
      <vt:lpstr>Attributes for face verification</vt:lpstr>
      <vt:lpstr>Face recognition by humans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Result 17: Vision progresses from piecemeal to holistic</vt:lpstr>
      <vt:lpstr>Slide 68</vt:lpstr>
      <vt:lpstr>Things to remember</vt:lpstr>
      <vt:lpstr>Next class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Derek Hoiem</cp:lastModifiedBy>
  <cp:revision>61</cp:revision>
  <dcterms:created xsi:type="dcterms:W3CDTF">2010-08-30T03:58:01Z</dcterms:created>
  <dcterms:modified xsi:type="dcterms:W3CDTF">2010-10-28T17:50:57Z</dcterms:modified>
</cp:coreProperties>
</file>