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9"/>
  </p:notesMasterIdLst>
  <p:sldIdLst>
    <p:sldId id="398" r:id="rId3"/>
    <p:sldId id="399" r:id="rId4"/>
    <p:sldId id="400" r:id="rId5"/>
    <p:sldId id="401" r:id="rId6"/>
    <p:sldId id="402" r:id="rId7"/>
    <p:sldId id="403" r:id="rId8"/>
    <p:sldId id="404" r:id="rId9"/>
    <p:sldId id="471" r:id="rId10"/>
    <p:sldId id="405" r:id="rId11"/>
    <p:sldId id="406" r:id="rId12"/>
    <p:sldId id="407" r:id="rId13"/>
    <p:sldId id="408" r:id="rId14"/>
    <p:sldId id="409" r:id="rId15"/>
    <p:sldId id="410" r:id="rId16"/>
    <p:sldId id="411" r:id="rId17"/>
    <p:sldId id="412" r:id="rId18"/>
    <p:sldId id="413" r:id="rId19"/>
    <p:sldId id="414" r:id="rId20"/>
    <p:sldId id="415" r:id="rId21"/>
    <p:sldId id="416" r:id="rId22"/>
    <p:sldId id="417" r:id="rId23"/>
    <p:sldId id="418" r:id="rId24"/>
    <p:sldId id="419" r:id="rId25"/>
    <p:sldId id="420" r:id="rId26"/>
    <p:sldId id="421" r:id="rId27"/>
    <p:sldId id="422" r:id="rId28"/>
    <p:sldId id="423" r:id="rId29"/>
    <p:sldId id="424" r:id="rId30"/>
    <p:sldId id="425" r:id="rId31"/>
    <p:sldId id="426" r:id="rId32"/>
    <p:sldId id="427" r:id="rId33"/>
    <p:sldId id="428" r:id="rId34"/>
    <p:sldId id="485" r:id="rId35"/>
    <p:sldId id="429" r:id="rId36"/>
    <p:sldId id="430" r:id="rId37"/>
    <p:sldId id="431" r:id="rId38"/>
    <p:sldId id="432" r:id="rId39"/>
    <p:sldId id="433" r:id="rId40"/>
    <p:sldId id="434" r:id="rId41"/>
    <p:sldId id="484" r:id="rId42"/>
    <p:sldId id="472" r:id="rId43"/>
    <p:sldId id="473" r:id="rId44"/>
    <p:sldId id="474" r:id="rId45"/>
    <p:sldId id="475" r:id="rId46"/>
    <p:sldId id="476" r:id="rId47"/>
    <p:sldId id="477" r:id="rId48"/>
    <p:sldId id="478" r:id="rId49"/>
    <p:sldId id="479" r:id="rId50"/>
    <p:sldId id="480" r:id="rId51"/>
    <p:sldId id="481" r:id="rId52"/>
    <p:sldId id="444" r:id="rId53"/>
    <p:sldId id="469" r:id="rId54"/>
    <p:sldId id="482" r:id="rId55"/>
    <p:sldId id="446" r:id="rId56"/>
    <p:sldId id="454" r:id="rId57"/>
    <p:sldId id="483" r:id="rId5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3" autoAdjust="0"/>
    <p:restoredTop sz="84462" autoAdjust="0"/>
  </p:normalViewPr>
  <p:slideViewPr>
    <p:cSldViewPr>
      <p:cViewPr varScale="1">
        <p:scale>
          <a:sx n="54" d="100"/>
          <a:sy n="54" d="100"/>
        </p:scale>
        <p:origin x="71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8" y="1509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48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7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Relationship Id="rId4" Type="http://schemas.openxmlformats.org/officeDocument/2006/relationships/image" Target="../media/image63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2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4FBCDD-D989-4CE3-ADE9-54A81E3DAD12}" type="datetimeFigureOut">
              <a:rPr lang="en-US"/>
              <a:pPr>
                <a:defRPr/>
              </a:pPr>
              <a:t>10/1/2014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A13999-41D4-4B40-AFC6-99FBFE0D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785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0076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Q: Suppose we have a point in Cartesian coordinates.  What is that in homogeneous coordinates?  A: a ray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89A2B0-787D-42D0-B8C5-7BD2C7934DC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289581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Parallel lines intersect at different infinities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DFFFAC-D990-4F24-A67D-25E23AD921E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274854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38E04A-61AE-4F70-8735-F6523DDCF32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050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785BA8-9F1F-4674-99F0-23342E482285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774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Work through equations for u and v on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EB0E87-DCF3-4582-845A-38D3B57B6775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417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How many known points are needed to estimate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46EC19-1308-44AF-BA44-14ED6A902D14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95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1FD7F7-1920-4805-BDF5-F51AE1E0D4E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Q: How does this transform the image?  A: It gets inverted</a:t>
            </a:r>
          </a:p>
        </p:txBody>
      </p:sp>
    </p:spTree>
    <p:extLst>
      <p:ext uri="{BB962C8B-B14F-4D97-AF65-F5344CB8AC3E}">
        <p14:creationId xmlns:p14="http://schemas.microsoft.com/office/powerpoint/2010/main" val="4285939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Go to board, sketch out various properties of vanishing points/lines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3A4356-9416-4106-923D-E0355B6D3A0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62911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Go to board, sketch out various properties of vanishing points/lines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dirty="0" smtClean="0"/>
              <a:t> Parallel</a:t>
            </a:r>
            <a:r>
              <a:rPr lang="en-US" baseline="0" dirty="0" smtClean="0"/>
              <a:t> lines intersect at a point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 smtClean="0"/>
              <a:t> The intersection of red lines and blue lines form a parallelogram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 smtClean="0"/>
              <a:t> Sets of parallel lines on the same plane form a vanishing line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 smtClean="0"/>
              <a:t> Sets of parallel planes form a vanishing line 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 smtClean="0"/>
              <a:t> Not all lines that intersect are parallel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endParaRPr lang="en-US" baseline="0" dirty="0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181D85-CBA6-4C0A-A35C-88763F7F285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96201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463FD3-32D0-4831-B3C1-2BB6345EABE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76104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Where are</a:t>
            </a:r>
            <a:r>
              <a:rPr lang="en-US" baseline="0" dirty="0" smtClean="0"/>
              <a:t> the vanishing points?  </a:t>
            </a:r>
            <a:r>
              <a:rPr lang="en-US" dirty="0" smtClean="0"/>
              <a:t>Do buildings on left and buildings on right have the same vanishing line?  Which way is the camera tilted?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88638E-C80E-4AA9-92A2-C0018B9C13E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22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Go to board, sketch out various properties of vanishing points/lines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FB7921-4F14-45E1-B6B7-A1743120262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02692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P = K [R t]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E52B99-EDBF-4226-8E1C-A41C4A3640B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82137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Append coordinate with value 1; proportional coordinate system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DA7F8-FAE2-423F-9DE2-2D112D9D8BF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30241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28856-9DEC-4F70-BAC4-A3F83621488F}" type="datetimeFigureOut">
              <a:rPr lang="en-US"/>
              <a:pPr>
                <a:defRPr/>
              </a:pPr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0BF57-0160-4C5B-B9BD-AF25353160A6}" type="datetimeFigureOut">
              <a:rPr lang="en-US"/>
              <a:pPr>
                <a:defRPr/>
              </a:pPr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9195-A194-4B65-A99C-A8BE0BAE2B20}" type="datetimeFigureOut">
              <a:rPr lang="en-US"/>
              <a:pPr>
                <a:defRPr/>
              </a:pPr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254D-8B20-4C4C-8DBB-724452D461E9}" type="datetimeFigureOut">
              <a:rPr lang="en-US"/>
              <a:pPr>
                <a:defRPr/>
              </a:pPr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00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A1C5E-A3A3-47F0-9854-D6BA8E3AE4F0}" type="datetimeFigureOut">
              <a:rPr lang="en-US"/>
              <a:pPr>
                <a:defRPr/>
              </a:pPr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660B9-CB34-42C7-A624-E7D942AC8C03}" type="datetimeFigureOut">
              <a:rPr lang="en-US"/>
              <a:pPr>
                <a:defRPr/>
              </a:pPr>
              <a:t>10/1/2014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164F-B89B-4408-B261-81D9BBF3AF7D}" type="datetimeFigureOut">
              <a:rPr lang="en-US"/>
              <a:pPr>
                <a:defRPr/>
              </a:pPr>
              <a:t>10/1/2014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ACE7-F072-4577-8DFB-307FEB5C7225}" type="datetimeFigureOut">
              <a:rPr lang="en-US"/>
              <a:pPr>
                <a:defRPr/>
              </a:pPr>
              <a:t>10/1/2014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D670D-6FA2-4662-8410-CC77271782D4}" type="datetimeFigureOut">
              <a:rPr lang="en-US"/>
              <a:pPr>
                <a:defRPr/>
              </a:pPr>
              <a:t>10/1/2014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A707E-1994-4168-AE0D-61C2EB8A1E43}" type="datetimeFigureOut">
              <a:rPr lang="en-US"/>
              <a:pPr>
                <a:defRPr/>
              </a:pPr>
              <a:t>10/1/2014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4515-B7D1-4DF3-91C9-897736C83C07}" type="datetimeFigureOut">
              <a:rPr lang="en-US"/>
              <a:pPr>
                <a:defRPr/>
              </a:pPr>
              <a:t>10/1/2014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C39668-E5BA-457E-AD7F-4FEFDFA7E865}" type="datetimeFigureOut">
              <a:rPr lang="en-US"/>
              <a:pPr>
                <a:defRPr/>
              </a:pPr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D5E663-3A5B-4AF0-A77F-EACA1A92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BigBlueDots1600gradientWithBrite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png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6KlJzfsAzoY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4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3.xml"/><Relationship Id="rId7" Type="http://schemas.openxmlformats.org/officeDocument/2006/relationships/image" Target="../media/image2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9.png"/><Relationship Id="rId4" Type="http://schemas.openxmlformats.org/officeDocument/2006/relationships/tags" Target="../tags/tag4.xml"/><Relationship Id="rId9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4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34.wmf"/><Relationship Id="rId4" Type="http://schemas.openxmlformats.org/officeDocument/2006/relationships/image" Target="../media/image31.wmf"/><Relationship Id="rId9" Type="http://schemas.openxmlformats.org/officeDocument/2006/relationships/oleObject" Target="../embeddings/oleObject8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6.png"/><Relationship Id="rId5" Type="http://schemas.openxmlformats.org/officeDocument/2006/relationships/image" Target="../media/image35.wmf"/><Relationship Id="rId4" Type="http://schemas.openxmlformats.org/officeDocument/2006/relationships/oleObject" Target="../embeddings/oleObject9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6.png"/><Relationship Id="rId4" Type="http://schemas.openxmlformats.org/officeDocument/2006/relationships/image" Target="../media/image37.w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hyperlink" Target="http://vimeo.com/28962540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48.wmf"/><Relationship Id="rId4" Type="http://schemas.openxmlformats.org/officeDocument/2006/relationships/oleObject" Target="../embeddings/oleObject11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50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48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48.w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54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56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57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57.wmf"/><Relationship Id="rId4" Type="http://schemas.openxmlformats.org/officeDocument/2006/relationships/oleObject" Target="../embeddings/oleObject2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27.bin"/><Relationship Id="rId10" Type="http://schemas.openxmlformats.org/officeDocument/2006/relationships/image" Target="../media/image63.wmf"/><Relationship Id="rId4" Type="http://schemas.openxmlformats.org/officeDocument/2006/relationships/image" Target="../media/image60.wmf"/><Relationship Id="rId9" Type="http://schemas.openxmlformats.org/officeDocument/2006/relationships/oleObject" Target="../embeddings/oleObject29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64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66.png"/><Relationship Id="rId4" Type="http://schemas.openxmlformats.org/officeDocument/2006/relationships/image" Target="../media/image65.w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152400" y="0"/>
            <a:ext cx="8763000" cy="1143000"/>
          </a:xfrm>
          <a:solidFill>
            <a:schemeClr val="bg1">
              <a:alpha val="2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Pinhole Camera Model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905000" y="4953000"/>
            <a:ext cx="5181600" cy="1447800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Computational Photography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8061325" y="0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10/02/14</a:t>
            </a:r>
            <a:endParaRPr lang="en-US" dirty="0"/>
          </a:p>
        </p:txBody>
      </p:sp>
      <p:pic>
        <p:nvPicPr>
          <p:cNvPr id="520196" name="Picture 4" descr="http://mollymonochrome.com/wp-content/uploads/Camera_Obscura_box1.jpg"/>
          <p:cNvPicPr>
            <a:picLocks noChangeAspect="1" noChangeArrowheads="1"/>
          </p:cNvPicPr>
          <p:nvPr/>
        </p:nvPicPr>
        <p:blipFill>
          <a:blip r:embed="rId3" cstate="print"/>
          <a:srcRect b="3704"/>
          <a:stretch>
            <a:fillRect/>
          </a:stretch>
        </p:blipFill>
        <p:spPr bwMode="auto">
          <a:xfrm>
            <a:off x="1828800" y="976351"/>
            <a:ext cx="5334000" cy="45100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Pinhole camera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7772400" cy="198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A lens focuses light onto the film</a:t>
            </a:r>
          </a:p>
        </p:txBody>
      </p:sp>
      <p:pic>
        <p:nvPicPr>
          <p:cNvPr id="28676" name="Picture 4" descr="image-le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4188" y="1752600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989" name="Line 5"/>
          <p:cNvSpPr>
            <a:spLocks noChangeShapeType="1"/>
          </p:cNvSpPr>
          <p:nvPr/>
        </p:nvSpPr>
        <p:spPr bwMode="auto">
          <a:xfrm>
            <a:off x="2316163" y="23034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2271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2589213" y="2879725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sp>
          <p:nvSpPr>
            <p:cNvPr id="28702" name="Line 9"/>
            <p:cNvSpPr>
              <a:spLocks noChangeShapeType="1"/>
            </p:cNvSpPr>
            <p:nvPr/>
          </p:nvSpPr>
          <p:spPr bwMode="auto">
            <a:xfrm>
              <a:off x="1459" y="1451"/>
              <a:ext cx="1465" cy="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03" name="Line 10"/>
            <p:cNvSpPr>
              <a:spLocks noChangeShapeType="1"/>
            </p:cNvSpPr>
            <p:nvPr/>
          </p:nvSpPr>
          <p:spPr bwMode="auto">
            <a:xfrm>
              <a:off x="2924" y="1528"/>
              <a:ext cx="1497" cy="9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28700" name="Line 13"/>
              <p:cNvSpPr>
                <a:spLocks noChangeShapeType="1"/>
              </p:cNvSpPr>
              <p:nvPr/>
            </p:nvSpPr>
            <p:spPr bwMode="auto">
              <a:xfrm>
                <a:off x="1459" y="1451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01" name="Line 14"/>
              <p:cNvSpPr>
                <a:spLocks noChangeShapeType="1"/>
              </p:cNvSpPr>
              <p:nvPr/>
            </p:nvSpPr>
            <p:spPr bwMode="auto">
              <a:xfrm>
                <a:off x="2924" y="1686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28698" name="Line 16"/>
              <p:cNvSpPr>
                <a:spLocks noChangeShapeType="1"/>
              </p:cNvSpPr>
              <p:nvPr/>
            </p:nvSpPr>
            <p:spPr bwMode="auto">
              <a:xfrm>
                <a:off x="1459" y="1451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9" name="Line 17"/>
              <p:cNvSpPr>
                <a:spLocks noChangeShapeType="1"/>
              </p:cNvSpPr>
              <p:nvPr/>
            </p:nvSpPr>
            <p:spPr bwMode="auto">
              <a:xfrm>
                <a:off x="2924" y="1814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2620963" y="2676525"/>
            <a:ext cx="4419600" cy="752475"/>
            <a:chOff x="1651" y="1686"/>
            <a:chExt cx="2784" cy="474"/>
          </a:xfrm>
        </p:grpSpPr>
        <p:sp>
          <p:nvSpPr>
            <p:cNvPr id="28688" name="Line 19"/>
            <p:cNvSpPr>
              <a:spLocks noChangeShapeType="1"/>
            </p:cNvSpPr>
            <p:nvPr/>
          </p:nvSpPr>
          <p:spPr bwMode="auto">
            <a:xfrm>
              <a:off x="1651" y="1835"/>
              <a:ext cx="2784" cy="28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1651" y="1686"/>
              <a:ext cx="2778" cy="474"/>
              <a:chOff x="1651" y="1686"/>
              <a:chExt cx="2778" cy="474"/>
            </a:xfrm>
          </p:grpSpPr>
          <p:sp>
            <p:nvSpPr>
              <p:cNvPr id="28690" name="Line 21"/>
              <p:cNvSpPr>
                <a:spLocks noChangeShapeType="1"/>
              </p:cNvSpPr>
              <p:nvPr/>
            </p:nvSpPr>
            <p:spPr bwMode="auto">
              <a:xfrm>
                <a:off x="1651" y="1835"/>
                <a:ext cx="1273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1" name="Line 22"/>
              <p:cNvSpPr>
                <a:spLocks noChangeShapeType="1"/>
              </p:cNvSpPr>
              <p:nvPr/>
            </p:nvSpPr>
            <p:spPr bwMode="auto">
              <a:xfrm>
                <a:off x="2924" y="2123"/>
                <a:ext cx="1505" cy="37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2" name="Line 24"/>
              <p:cNvSpPr>
                <a:spLocks noChangeShapeType="1"/>
              </p:cNvSpPr>
              <p:nvPr/>
            </p:nvSpPr>
            <p:spPr bwMode="auto">
              <a:xfrm>
                <a:off x="1651" y="1835"/>
                <a:ext cx="1273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3" name="Line 25"/>
              <p:cNvSpPr>
                <a:spLocks noChangeShapeType="1"/>
              </p:cNvSpPr>
              <p:nvPr/>
            </p:nvSpPr>
            <p:spPr bwMode="auto">
              <a:xfrm>
                <a:off x="2924" y="1835"/>
                <a:ext cx="1497" cy="265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4" name="Line 27"/>
              <p:cNvSpPr>
                <a:spLocks noChangeShapeType="1"/>
              </p:cNvSpPr>
              <p:nvPr/>
            </p:nvSpPr>
            <p:spPr bwMode="auto">
              <a:xfrm flipV="1">
                <a:off x="1651" y="1686"/>
                <a:ext cx="1273" cy="149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5" name="Line 28"/>
              <p:cNvSpPr>
                <a:spLocks noChangeShapeType="1"/>
              </p:cNvSpPr>
              <p:nvPr/>
            </p:nvSpPr>
            <p:spPr bwMode="auto">
              <a:xfrm>
                <a:off x="2924" y="1686"/>
                <a:ext cx="1497" cy="392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8683" name="Oval 29"/>
          <p:cNvSpPr>
            <a:spLocks noChangeArrowheads="1"/>
          </p:cNvSpPr>
          <p:nvPr/>
        </p:nvSpPr>
        <p:spPr bwMode="auto">
          <a:xfrm>
            <a:off x="4608513" y="306705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7086600" y="3321050"/>
            <a:ext cx="1638300" cy="641350"/>
            <a:chOff x="4464" y="2092"/>
            <a:chExt cx="1032" cy="404"/>
          </a:xfrm>
        </p:grpSpPr>
        <p:sp>
          <p:nvSpPr>
            <p:cNvPr id="28686" name="Text Box 32"/>
            <p:cNvSpPr txBox="1">
              <a:spLocks noChangeArrowheads="1"/>
            </p:cNvSpPr>
            <p:nvPr/>
          </p:nvSpPr>
          <p:spPr bwMode="auto">
            <a:xfrm>
              <a:off x="4716" y="2092"/>
              <a:ext cx="78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“circle of </a:t>
              </a:r>
            </a:p>
            <a:p>
              <a:pPr algn="ctr"/>
              <a:r>
                <a:rPr lang="en-US"/>
                <a:t>confusion”</a:t>
              </a:r>
            </a:p>
          </p:txBody>
        </p:sp>
        <p:sp>
          <p:nvSpPr>
            <p:cNvPr id="28687" name="Line 33"/>
            <p:cNvSpPr>
              <a:spLocks noChangeShapeType="1"/>
            </p:cNvSpPr>
            <p:nvPr/>
          </p:nvSpPr>
          <p:spPr bwMode="auto">
            <a:xfrm flipH="1" flipV="1">
              <a:off x="4464" y="2160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85" name="TextBox 30"/>
          <p:cNvSpPr txBox="1">
            <a:spLocks noChangeArrowheads="1"/>
          </p:cNvSpPr>
          <p:nvPr/>
        </p:nvSpPr>
        <p:spPr bwMode="auto">
          <a:xfrm>
            <a:off x="0" y="6550025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98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8413" y="2208213"/>
            <a:ext cx="3455987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209800"/>
            <a:ext cx="29718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15"/>
          <p:cNvSpPr>
            <a:spLocks noChangeArrowheads="1"/>
          </p:cNvSpPr>
          <p:nvPr/>
        </p:nvSpPr>
        <p:spPr bwMode="auto">
          <a:xfrm>
            <a:off x="6965950" y="6613525"/>
            <a:ext cx="2178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>
                <a:latin typeface="EngraversGothic BT Regular" charset="0"/>
              </a:rPr>
              <a:t>Figures © Stephen E. Palmer, 2002</a:t>
            </a:r>
          </a:p>
        </p:txBody>
      </p:sp>
      <p:sp>
        <p:nvSpPr>
          <p:cNvPr id="29701" name="Rectangle 16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534400" cy="838200"/>
          </a:xfrm>
        </p:spPr>
        <p:txBody>
          <a:bodyPr/>
          <a:lstStyle/>
          <a:p>
            <a:pPr eaLnBrk="1" hangingPunct="1"/>
            <a:r>
              <a:rPr lang="en-US" sz="3000" smtClean="0"/>
              <a:t>Dimensionality Reduction Machine (3D to 2D)</a:t>
            </a:r>
          </a:p>
        </p:txBody>
      </p:sp>
      <p:sp>
        <p:nvSpPr>
          <p:cNvPr id="29702" name="Text Box 18"/>
          <p:cNvSpPr txBox="1">
            <a:spLocks noChangeArrowheads="1"/>
          </p:cNvSpPr>
          <p:nvPr/>
        </p:nvSpPr>
        <p:spPr bwMode="auto">
          <a:xfrm>
            <a:off x="1676400" y="1371600"/>
            <a:ext cx="1590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/>
              <a:t>3D world</a:t>
            </a:r>
          </a:p>
        </p:txBody>
      </p:sp>
      <p:sp>
        <p:nvSpPr>
          <p:cNvPr id="29703" name="Text Box 19"/>
          <p:cNvSpPr txBox="1">
            <a:spLocks noChangeArrowheads="1"/>
          </p:cNvSpPr>
          <p:nvPr/>
        </p:nvSpPr>
        <p:spPr bwMode="auto">
          <a:xfrm>
            <a:off x="6019800" y="1371600"/>
            <a:ext cx="17097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/>
              <a:t>2D image</a:t>
            </a:r>
          </a:p>
        </p:txBody>
      </p:sp>
      <p:sp>
        <p:nvSpPr>
          <p:cNvPr id="9" name="Right Arrow 8"/>
          <p:cNvSpPr/>
          <p:nvPr/>
        </p:nvSpPr>
        <p:spPr>
          <a:xfrm>
            <a:off x="4267200" y="3124200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Projection can be tricky…</a:t>
            </a:r>
          </a:p>
        </p:txBody>
      </p:sp>
      <p:pic>
        <p:nvPicPr>
          <p:cNvPr id="30723" name="Picture 20" descr="Julian Beever chalk arti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885950"/>
            <a:ext cx="64293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7651750" y="0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idewalk art glob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05000"/>
            <a:ext cx="6400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Projection can be tricky…</a:t>
            </a:r>
          </a:p>
        </p:txBody>
      </p:sp>
      <p:sp>
        <p:nvSpPr>
          <p:cNvPr id="31748" name="TextBox 5"/>
          <p:cNvSpPr txBox="1">
            <a:spLocks noChangeArrowheads="1"/>
          </p:cNvSpPr>
          <p:nvPr/>
        </p:nvSpPr>
        <p:spPr bwMode="auto">
          <a:xfrm>
            <a:off x="7651750" y="0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Projective Geometry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What is lost?</a:t>
            </a:r>
          </a:p>
          <a:p>
            <a:pPr eaLnBrk="1" hangingPunct="1"/>
            <a:r>
              <a:rPr lang="en-US" smtClean="0"/>
              <a:t>Length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1752600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rot="16200000" flipH="1">
            <a:off x="4205288" y="5424488"/>
            <a:ext cx="304800" cy="304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572000" y="5791200"/>
            <a:ext cx="1219200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5" name="TextBox 10"/>
          <p:cNvSpPr txBox="1">
            <a:spLocks noChangeArrowheads="1"/>
          </p:cNvSpPr>
          <p:nvPr/>
        </p:nvSpPr>
        <p:spPr bwMode="auto">
          <a:xfrm>
            <a:off x="4572000" y="5257800"/>
            <a:ext cx="1719263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Which is closer?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1409701" y="3848100"/>
            <a:ext cx="2057400" cy="31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3239294" y="3923506"/>
            <a:ext cx="2057400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8" name="TextBox 14"/>
          <p:cNvSpPr txBox="1">
            <a:spLocks noChangeArrowheads="1"/>
          </p:cNvSpPr>
          <p:nvPr/>
        </p:nvSpPr>
        <p:spPr bwMode="auto">
          <a:xfrm>
            <a:off x="2514600" y="3200400"/>
            <a:ext cx="1503363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Who is taller?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Length is not preserved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713" y="1524000"/>
            <a:ext cx="8650287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7269163" y="6583363"/>
            <a:ext cx="17986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Figure by David Forsyth</a:t>
            </a: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8001000" y="34290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Rectangle 9"/>
          <p:cNvSpPr>
            <a:spLocks noChangeArrowheads="1"/>
          </p:cNvSpPr>
          <p:nvPr/>
        </p:nvSpPr>
        <p:spPr bwMode="auto">
          <a:xfrm>
            <a:off x="7035800" y="4343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9" name="Rectangle 10"/>
          <p:cNvSpPr>
            <a:spLocks noChangeArrowheads="1"/>
          </p:cNvSpPr>
          <p:nvPr/>
        </p:nvSpPr>
        <p:spPr bwMode="auto">
          <a:xfrm>
            <a:off x="7810500" y="42672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0" name="Text Box 11"/>
          <p:cNvSpPr txBox="1">
            <a:spLocks noChangeArrowheads="1"/>
          </p:cNvSpPr>
          <p:nvPr/>
        </p:nvSpPr>
        <p:spPr bwMode="auto">
          <a:xfrm>
            <a:off x="7315200" y="5257800"/>
            <a:ext cx="515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B’</a:t>
            </a:r>
          </a:p>
        </p:txBody>
      </p:sp>
      <p:sp>
        <p:nvSpPr>
          <p:cNvPr id="33801" name="Text Box 12"/>
          <p:cNvSpPr txBox="1">
            <a:spLocks noChangeArrowheads="1"/>
          </p:cNvSpPr>
          <p:nvPr/>
        </p:nvSpPr>
        <p:spPr bwMode="auto">
          <a:xfrm>
            <a:off x="7467600" y="4495800"/>
            <a:ext cx="473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C’</a:t>
            </a:r>
          </a:p>
        </p:txBody>
      </p:sp>
      <p:sp>
        <p:nvSpPr>
          <p:cNvPr id="33802" name="Text Box 13"/>
          <p:cNvSpPr txBox="1">
            <a:spLocks noChangeArrowheads="1"/>
          </p:cNvSpPr>
          <p:nvPr/>
        </p:nvSpPr>
        <p:spPr bwMode="auto">
          <a:xfrm>
            <a:off x="7772400" y="3962400"/>
            <a:ext cx="455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Projective Geometry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What is lost?</a:t>
            </a:r>
          </a:p>
          <a:p>
            <a:pPr eaLnBrk="1" hangingPunct="1"/>
            <a:r>
              <a:rPr lang="en-US" smtClean="0"/>
              <a:t>Length</a:t>
            </a:r>
          </a:p>
          <a:p>
            <a:pPr eaLnBrk="1" hangingPunct="1"/>
            <a:r>
              <a:rPr lang="en-US" smtClean="0"/>
              <a:t>Angles</a:t>
            </a: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1752600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 rot="5400000">
            <a:off x="1866900" y="4991100"/>
            <a:ext cx="1447800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3168650" y="4892675"/>
            <a:ext cx="3352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3" name="TextBox 26"/>
          <p:cNvSpPr txBox="1">
            <a:spLocks noChangeArrowheads="1"/>
          </p:cNvSpPr>
          <p:nvPr/>
        </p:nvSpPr>
        <p:spPr bwMode="auto">
          <a:xfrm>
            <a:off x="3276600" y="5029200"/>
            <a:ext cx="1622425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Perpendicular?</a:t>
            </a:r>
          </a:p>
        </p:txBody>
      </p:sp>
      <p:cxnSp>
        <p:nvCxnSpPr>
          <p:cNvPr id="28" name="Straight Connector 27"/>
          <p:cNvCxnSpPr/>
          <p:nvPr/>
        </p:nvCxnSpPr>
        <p:spPr>
          <a:xfrm rot="5400000" flipH="1" flipV="1">
            <a:off x="2209800" y="2725738"/>
            <a:ext cx="3276600" cy="28194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514600" y="3048000"/>
            <a:ext cx="5867400" cy="22860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6" name="TextBox 40"/>
          <p:cNvSpPr txBox="1">
            <a:spLocks noChangeArrowheads="1"/>
          </p:cNvSpPr>
          <p:nvPr/>
        </p:nvSpPr>
        <p:spPr bwMode="auto">
          <a:xfrm>
            <a:off x="4724400" y="3200400"/>
            <a:ext cx="998538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Parallel?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Parallel lines are not parallel in the image</a:t>
            </a:r>
          </a:p>
        </p:txBody>
      </p:sp>
      <p:pic>
        <p:nvPicPr>
          <p:cNvPr id="3584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905000"/>
            <a:ext cx="731520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Text Box 6"/>
          <p:cNvSpPr txBox="1">
            <a:spLocks noChangeArrowheads="1"/>
          </p:cNvSpPr>
          <p:nvPr/>
        </p:nvSpPr>
        <p:spPr bwMode="auto">
          <a:xfrm>
            <a:off x="7269163" y="6583363"/>
            <a:ext cx="17986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Figure by David Forsyth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Projective Geometry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What is preserved?</a:t>
            </a:r>
          </a:p>
          <a:p>
            <a:pPr eaLnBrk="1" hangingPunct="1"/>
            <a:r>
              <a:rPr lang="en-US" smtClean="0"/>
              <a:t>Straight lines are still straight</a:t>
            </a: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1752600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 rot="5400000">
            <a:off x="1866900" y="4991100"/>
            <a:ext cx="1447800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3168650" y="4892675"/>
            <a:ext cx="3352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 flipH="1" flipV="1">
            <a:off x="2209800" y="2725738"/>
            <a:ext cx="3276600" cy="28194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514600" y="3048000"/>
            <a:ext cx="5867400" cy="22860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Vanishing points and lines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800" smtClean="0"/>
              <a:t>	Parallel lines in the world intersect in the image at a “vanishing point”</a:t>
            </a:r>
          </a:p>
        </p:txBody>
      </p:sp>
      <p:pic>
        <p:nvPicPr>
          <p:cNvPr id="3789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4163" y="2052638"/>
            <a:ext cx="3195637" cy="472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Next classes: Single-view Geometry</a:t>
            </a:r>
            <a:endParaRPr lang="en-US" dirty="0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685800" y="1143000"/>
            <a:ext cx="788511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19200" y="1447800"/>
            <a:ext cx="2595563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How tall is this woman?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953000" y="4724400"/>
            <a:ext cx="228758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Which ball is closer?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19200" y="2057400"/>
            <a:ext cx="27241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How high is the camera?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19200" y="2667000"/>
            <a:ext cx="25146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What is the camera rotation?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219200" y="3429000"/>
            <a:ext cx="28194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What is the focal length of the camera?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Vanishing points and lines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	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990600" y="2895600"/>
            <a:ext cx="7239000" cy="1588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 flipH="1" flipV="1">
            <a:off x="2438400" y="3581400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3771900" y="3771900"/>
            <a:ext cx="2895600" cy="1143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9" name="TextBox 12"/>
          <p:cNvSpPr txBox="1">
            <a:spLocks noChangeArrowheads="1"/>
          </p:cNvSpPr>
          <p:nvPr/>
        </p:nvSpPr>
        <p:spPr bwMode="auto">
          <a:xfrm>
            <a:off x="4464050" y="2590800"/>
            <a:ext cx="3762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38920" name="TextBox 13"/>
          <p:cNvSpPr txBox="1">
            <a:spLocks noChangeArrowheads="1"/>
          </p:cNvSpPr>
          <p:nvPr/>
        </p:nvSpPr>
        <p:spPr bwMode="auto">
          <a:xfrm>
            <a:off x="3048000" y="2525713"/>
            <a:ext cx="1658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Calibri" pitchFamily="34" charset="0"/>
              </a:rPr>
              <a:t>Vanishing Point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600200" y="2895600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057400" y="2895600"/>
            <a:ext cx="4572000" cy="2971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3" name="TextBox 20"/>
          <p:cNvSpPr txBox="1">
            <a:spLocks noChangeArrowheads="1"/>
          </p:cNvSpPr>
          <p:nvPr/>
        </p:nvSpPr>
        <p:spPr bwMode="auto">
          <a:xfrm>
            <a:off x="6437313" y="2576513"/>
            <a:ext cx="3762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38924" name="TextBox 21"/>
          <p:cNvSpPr txBox="1">
            <a:spLocks noChangeArrowheads="1"/>
          </p:cNvSpPr>
          <p:nvPr/>
        </p:nvSpPr>
        <p:spPr bwMode="auto">
          <a:xfrm>
            <a:off x="6553200" y="2438400"/>
            <a:ext cx="1658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Vanishing Point</a:t>
            </a:r>
          </a:p>
        </p:txBody>
      </p:sp>
      <p:sp>
        <p:nvSpPr>
          <p:cNvPr id="38925" name="TextBox 22"/>
          <p:cNvSpPr txBox="1">
            <a:spLocks noChangeArrowheads="1"/>
          </p:cNvSpPr>
          <p:nvPr/>
        </p:nvSpPr>
        <p:spPr bwMode="auto">
          <a:xfrm>
            <a:off x="914400" y="2895600"/>
            <a:ext cx="198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Vanishing 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Vanishing points and lines</a:t>
            </a:r>
          </a:p>
        </p:txBody>
      </p:sp>
      <p:sp>
        <p:nvSpPr>
          <p:cNvPr id="102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	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1743075" y="2590800"/>
          <a:ext cx="496252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310" name="Photo Editor Photo" r:id="rId4" imgW="9752381" imgH="7314286" progId="MSPhotoEd.3">
                  <p:embed/>
                </p:oleObj>
              </mc:Choice>
              <mc:Fallback>
                <p:oleObj name="Photo Editor Photo" r:id="rId4" imgW="9752381" imgH="7314286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3075" y="2590800"/>
                        <a:ext cx="496252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3"/>
          <p:cNvSpPr>
            <a:spLocks noChangeShapeType="1"/>
          </p:cNvSpPr>
          <p:nvPr/>
        </p:nvSpPr>
        <p:spPr bwMode="auto">
          <a:xfrm flipH="1">
            <a:off x="76200" y="3200400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H="1" flipV="1">
            <a:off x="76200" y="4495800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H="1">
            <a:off x="76200" y="4114800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76200" y="4495800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76200" y="4267200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4800600" y="46482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4800600" y="35814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4800600" y="4343400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4800600" y="4572000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4800600" y="4038600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058025" y="4953000"/>
            <a:ext cx="1857375" cy="1279525"/>
            <a:chOff x="4446" y="3120"/>
            <a:chExt cx="1170" cy="806"/>
          </a:xfrm>
        </p:grpSpPr>
        <p:sp>
          <p:nvSpPr>
            <p:cNvPr id="1059" name="Text Box 14"/>
            <p:cNvSpPr txBox="1">
              <a:spLocks noChangeArrowheads="1"/>
            </p:cNvSpPr>
            <p:nvPr/>
          </p:nvSpPr>
          <p:spPr bwMode="auto">
            <a:xfrm>
              <a:off x="4446" y="3408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060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0" y="4495800"/>
            <a:ext cx="914400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0" y="2743200"/>
            <a:ext cx="1828800" cy="1600200"/>
            <a:chOff x="0" y="1728"/>
            <a:chExt cx="1152" cy="1008"/>
          </a:xfrm>
        </p:grpSpPr>
        <p:sp>
          <p:nvSpPr>
            <p:cNvPr id="1057" name="Text Box 18"/>
            <p:cNvSpPr txBox="1">
              <a:spLocks noChangeArrowheads="1"/>
            </p:cNvSpPr>
            <p:nvPr/>
          </p:nvSpPr>
          <p:spPr bwMode="auto">
            <a:xfrm>
              <a:off x="0" y="1728"/>
              <a:ext cx="115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333399"/>
                  </a:solidFill>
                  <a:latin typeface="Tahoma" pitchFamily="34" charset="0"/>
                </a:rPr>
                <a:t> </a:t>
              </a:r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line</a:t>
              </a:r>
            </a:p>
          </p:txBody>
        </p:sp>
        <p:sp>
          <p:nvSpPr>
            <p:cNvPr id="1058" name="Line 19"/>
            <p:cNvSpPr>
              <a:spLocks noChangeShapeType="1"/>
            </p:cNvSpPr>
            <p:nvPr/>
          </p:nvSpPr>
          <p:spPr bwMode="auto">
            <a:xfrm>
              <a:off x="528" y="2208"/>
              <a:ext cx="192" cy="5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-28575" y="4451350"/>
            <a:ext cx="1692275" cy="1644650"/>
            <a:chOff x="-18" y="2804"/>
            <a:chExt cx="1066" cy="1036"/>
          </a:xfrm>
        </p:grpSpPr>
        <p:sp>
          <p:nvSpPr>
            <p:cNvPr id="1054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" name="Text Box 22"/>
            <p:cNvSpPr txBox="1">
              <a:spLocks noChangeArrowheads="1"/>
            </p:cNvSpPr>
            <p:nvPr/>
          </p:nvSpPr>
          <p:spPr bwMode="auto">
            <a:xfrm>
              <a:off x="-18" y="3322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056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7" name="Line 24"/>
          <p:cNvSpPr>
            <a:spLocks noChangeShapeType="1"/>
          </p:cNvSpPr>
          <p:nvPr/>
        </p:nvSpPr>
        <p:spPr bwMode="auto">
          <a:xfrm flipV="1">
            <a:off x="2438400" y="1981200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 flipV="1">
            <a:off x="2805113" y="1981200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9" name="Line 26"/>
          <p:cNvSpPr>
            <a:spLocks noChangeShapeType="1"/>
          </p:cNvSpPr>
          <p:nvPr/>
        </p:nvSpPr>
        <p:spPr bwMode="auto">
          <a:xfrm flipV="1">
            <a:off x="3325813" y="1981200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 flipV="1">
            <a:off x="4114800" y="1981200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 flipV="1">
            <a:off x="4724400" y="1981200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" name="Line 29"/>
          <p:cNvSpPr>
            <a:spLocks noChangeShapeType="1"/>
          </p:cNvSpPr>
          <p:nvPr/>
        </p:nvSpPr>
        <p:spPr bwMode="auto">
          <a:xfrm flipV="1">
            <a:off x="5943600" y="1981200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 flipV="1">
            <a:off x="5181600" y="1981200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6172200" y="1676400"/>
            <a:ext cx="3013075" cy="1187450"/>
            <a:chOff x="4011" y="1248"/>
            <a:chExt cx="1898" cy="748"/>
          </a:xfrm>
        </p:grpSpPr>
        <p:sp>
          <p:nvSpPr>
            <p:cNvPr id="1052" name="Text Box 32"/>
            <p:cNvSpPr txBox="1">
              <a:spLocks noChangeArrowheads="1"/>
            </p:cNvSpPr>
            <p:nvPr/>
          </p:nvSpPr>
          <p:spPr bwMode="auto">
            <a:xfrm>
              <a:off x="4011" y="1248"/>
              <a:ext cx="1898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1053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051" name="TextBox 36"/>
          <p:cNvSpPr txBox="1">
            <a:spLocks noChangeArrowheads="1"/>
          </p:cNvSpPr>
          <p:nvPr/>
        </p:nvSpPr>
        <p:spPr bwMode="auto">
          <a:xfrm>
            <a:off x="0" y="6629400"/>
            <a:ext cx="126669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/>
              <a:t>Credit: </a:t>
            </a:r>
            <a:r>
              <a:rPr lang="en-US" sz="1200" dirty="0" err="1" smtClean="0"/>
              <a:t>Criminisi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Vanishing points and lines</a:t>
            </a: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143000"/>
            <a:ext cx="6934200" cy="537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Box 4"/>
          <p:cNvSpPr txBox="1">
            <a:spLocks noChangeArrowheads="1"/>
          </p:cNvSpPr>
          <p:nvPr/>
        </p:nvSpPr>
        <p:spPr bwMode="auto">
          <a:xfrm>
            <a:off x="0" y="6581775"/>
            <a:ext cx="23987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Photo from online Tate collection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Note on estimating vanishing points</a:t>
            </a:r>
          </a:p>
        </p:txBody>
      </p:sp>
      <p:grpSp>
        <p:nvGrpSpPr>
          <p:cNvPr id="2" name="Group 29"/>
          <p:cNvGrpSpPr>
            <a:grpSpLocks noChangeAspect="1"/>
          </p:cNvGrpSpPr>
          <p:nvPr/>
        </p:nvGrpSpPr>
        <p:grpSpPr bwMode="auto">
          <a:xfrm>
            <a:off x="1905000" y="1143000"/>
            <a:ext cx="5486400" cy="4075113"/>
            <a:chOff x="1143000" y="1143000"/>
            <a:chExt cx="7239000" cy="5376863"/>
          </a:xfrm>
        </p:grpSpPr>
        <p:pic>
          <p:nvPicPr>
            <p:cNvPr id="4096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43000" y="1143000"/>
              <a:ext cx="6934200" cy="537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Straight Connector 5"/>
            <p:cNvCxnSpPr/>
            <p:nvPr/>
          </p:nvCxnSpPr>
          <p:spPr>
            <a:xfrm flipV="1">
              <a:off x="3734043" y="1980844"/>
              <a:ext cx="4647957" cy="373468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2970565" y="1676070"/>
              <a:ext cx="5106658" cy="419133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10800000">
              <a:off x="2209161" y="4724782"/>
              <a:ext cx="5867025" cy="114365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0800000" flipV="1">
              <a:off x="2896196" y="4037750"/>
              <a:ext cx="5257491" cy="160028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838200" y="5334000"/>
            <a:ext cx="769937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Use multiple lines for better accuracy</a:t>
            </a:r>
          </a:p>
          <a:p>
            <a:r>
              <a:rPr lang="en-US"/>
              <a:t>	… but lines will not intersect at exactly the same point in practice</a:t>
            </a:r>
          </a:p>
          <a:p>
            <a:r>
              <a:rPr lang="en-US"/>
              <a:t>One solution: take mean of intersecting pairs</a:t>
            </a:r>
          </a:p>
          <a:p>
            <a:r>
              <a:rPr lang="en-US"/>
              <a:t>	… bad idea!</a:t>
            </a:r>
          </a:p>
          <a:p>
            <a:r>
              <a:rPr lang="en-US"/>
              <a:t>Instead, minimize angular differences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(more vanishing points on board)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Vanishing objects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43000"/>
            <a:ext cx="7543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Camera matrix</a:t>
            </a: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1752600" y="3200400"/>
            <a:ext cx="4876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  <a:hlinkClick r:id="rId3"/>
              </a:rPr>
              <a:t>http://www.youtube.com/watch?v=6KlJzfsAzoY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3200" smtClean="0"/>
              <a:t>Projection: world coordinates</a:t>
            </a:r>
            <a:r>
              <a:rPr lang="en-US" sz="3200" smtClean="0">
                <a:sym typeface="Wingdings" pitchFamily="2" charset="2"/>
              </a:rPr>
              <a:t>image coordinates</a:t>
            </a:r>
            <a:endParaRPr lang="en-US" sz="3200" smtClean="0"/>
          </a:p>
        </p:txBody>
      </p:sp>
      <p:grpSp>
        <p:nvGrpSpPr>
          <p:cNvPr id="5" name="Group 3"/>
          <p:cNvGrpSpPr/>
          <p:nvPr/>
        </p:nvGrpSpPr>
        <p:grpSpPr>
          <a:xfrm>
            <a:off x="762000" y="1905000"/>
            <a:ext cx="7186550" cy="3926775"/>
            <a:chOff x="0" y="1038100"/>
            <a:chExt cx="7186550" cy="3926775"/>
          </a:xfrm>
        </p:grpSpPr>
        <p:sp>
          <p:nvSpPr>
            <p:cNvPr id="6" name="Rectangle 5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7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40" name="Rectangle 39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Freeform 40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Connector 41"/>
              <p:cNvCxnSpPr>
                <a:stCxn id="40" idx="0"/>
                <a:endCxn id="41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7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33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5" name="Oval 34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8" name="Straight Connector 37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Freeform 33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205350" y="3276600"/>
              <a:ext cx="11380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Camera Center (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x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y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z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7337" name="Equation" r:id="rId3" imgW="558720" imgH="698400" progId="Equation.3">
                    <p:embed/>
                  </p:oleObj>
                </mc:Choice>
                <mc:Fallback>
                  <p:oleObj name="Equation" r:id="rId3" imgW="558720" imgH="698400" progId="Equation.3">
                    <p:embed/>
                    <p:pic>
                      <p:nvPicPr>
                        <p:cNvPr id="0" name="Picture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5586350" y="1038100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FFC000"/>
                  </a:solidFill>
                </a:rPr>
                <a:t>.</a:t>
              </a:r>
              <a:endParaRPr lang="en-US" sz="6000" dirty="0">
                <a:solidFill>
                  <a:srgbClr val="FFC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30975" y="31647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chemeClr val="tx2"/>
                  </a:solidFill>
                </a:rPr>
                <a:t>.</a:t>
              </a:r>
              <a:endParaRPr lang="en-US" sz="6000" dirty="0">
                <a:solidFill>
                  <a:schemeClr val="tx2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728850" y="20979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43200" y="24740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f</a:t>
              </a:r>
              <a:endParaRPr lang="en-US" i="1" dirty="0"/>
            </a:p>
          </p:txBody>
        </p:sp>
        <p:cxnSp>
          <p:nvCxnSpPr>
            <p:cNvPr id="19" name="Straight Connector 18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648200" y="2474025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Z</a:t>
              </a:r>
              <a:endParaRPr lang="en-US" i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31825" y="25146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Y</a:t>
              </a:r>
              <a:endParaRPr lang="en-US" i="1" dirty="0"/>
            </a:p>
          </p:txBody>
        </p:sp>
        <p:graphicFrame>
          <p:nvGraphicFramePr>
            <p:cNvPr id="23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7338" name="Equation" r:id="rId5" imgW="495000" imgH="469800" progId="Equation.3">
                    <p:embed/>
                  </p:oleObj>
                </mc:Choice>
                <mc:Fallback>
                  <p:oleObj name="Equation" r:id="rId5" imgW="495000" imgH="4698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300" y="4067938"/>
                          <a:ext cx="946150" cy="896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TextBox 5"/>
            <p:cNvSpPr txBox="1"/>
            <p:nvPr/>
          </p:nvSpPr>
          <p:spPr>
            <a:xfrm>
              <a:off x="3471945" y="2108537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00200" y="16002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Optical Center (</a:t>
              </a:r>
              <a:r>
                <a:rPr lang="en-US" i="1" dirty="0" smtClean="0"/>
                <a:t>u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, </a:t>
              </a:r>
              <a:r>
                <a:rPr lang="en-US" i="1" dirty="0" smtClean="0"/>
                <a:t>v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828800" y="312420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612075" y="3762293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u</a:t>
              </a:r>
              <a:endParaRPr lang="en-US" i="1" dirty="0"/>
            </a:p>
          </p:txBody>
        </p:sp>
        <p:cxnSp>
          <p:nvCxnSpPr>
            <p:cNvPr id="17" name="Straight Connector 16"/>
            <p:cNvCxnSpPr>
              <a:stCxn id="34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Homogeneous coordinates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	Conversion</a:t>
            </a:r>
          </a:p>
          <a:p>
            <a:pPr eaLnBrk="1" hangingPunct="1">
              <a:buFont typeface="Arial" charset="0"/>
              <a:buNone/>
            </a:pPr>
            <a:endParaRPr lang="en-US" sz="3600" smtClean="0"/>
          </a:p>
        </p:txBody>
      </p:sp>
      <p:sp>
        <p:nvSpPr>
          <p:cNvPr id="46084" name="Rectangle 22"/>
          <p:cNvSpPr>
            <a:spLocks noChangeArrowheads="1"/>
          </p:cNvSpPr>
          <p:nvPr/>
        </p:nvSpPr>
        <p:spPr bwMode="auto">
          <a:xfrm>
            <a:off x="1447800" y="1905000"/>
            <a:ext cx="7086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/>
              <a:t>Converting to </a:t>
            </a:r>
            <a:r>
              <a:rPr lang="en-US" sz="2400" i="1"/>
              <a:t>homogeneous</a:t>
            </a:r>
            <a:r>
              <a:rPr lang="en-US" sz="2400"/>
              <a:t> coordinates</a:t>
            </a:r>
          </a:p>
        </p:txBody>
      </p:sp>
      <p:sp>
        <p:nvSpPr>
          <p:cNvPr id="46085" name="Text Box 32"/>
          <p:cNvSpPr txBox="1">
            <a:spLocks noChangeArrowheads="1"/>
          </p:cNvSpPr>
          <p:nvPr/>
        </p:nvSpPr>
        <p:spPr bwMode="auto">
          <a:xfrm>
            <a:off x="1524000" y="3717925"/>
            <a:ext cx="2625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homogeneous image </a:t>
            </a:r>
          </a:p>
          <a:p>
            <a:pPr algn="ctr"/>
            <a:r>
              <a:rPr lang="en-US" sz="2000"/>
              <a:t>coordinates</a:t>
            </a:r>
          </a:p>
        </p:txBody>
      </p:sp>
      <p:sp>
        <p:nvSpPr>
          <p:cNvPr id="46086" name="Text Box 33"/>
          <p:cNvSpPr txBox="1">
            <a:spLocks noChangeArrowheads="1"/>
          </p:cNvSpPr>
          <p:nvPr/>
        </p:nvSpPr>
        <p:spPr bwMode="auto">
          <a:xfrm>
            <a:off x="5105400" y="3706813"/>
            <a:ext cx="2611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homogeneous scene </a:t>
            </a:r>
          </a:p>
          <a:p>
            <a:pPr algn="ctr"/>
            <a:r>
              <a:rPr lang="en-US" sz="2000"/>
              <a:t>coordinates</a:t>
            </a:r>
          </a:p>
        </p:txBody>
      </p:sp>
      <p:sp>
        <p:nvSpPr>
          <p:cNvPr id="46087" name="Rectangle 34"/>
          <p:cNvSpPr>
            <a:spLocks noChangeArrowheads="1"/>
          </p:cNvSpPr>
          <p:nvPr/>
        </p:nvSpPr>
        <p:spPr bwMode="auto">
          <a:xfrm>
            <a:off x="1371600" y="47244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/>
              <a:t>Converting </a:t>
            </a:r>
            <a:r>
              <a:rPr lang="en-US" sz="2400" i="1"/>
              <a:t>from</a:t>
            </a:r>
            <a:r>
              <a:rPr lang="en-US" sz="2400"/>
              <a:t> homogeneous coordinates</a:t>
            </a:r>
          </a:p>
        </p:txBody>
      </p:sp>
      <p:pic>
        <p:nvPicPr>
          <p:cNvPr id="46088" name="Picture 3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76400" y="2566988"/>
            <a:ext cx="1843088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9" name="Picture 3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54138" y="5380038"/>
            <a:ext cx="262255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0" name="Picture 41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95850" y="5235575"/>
            <a:ext cx="327660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1" name="Picture 43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10175" y="2414588"/>
            <a:ext cx="2112963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Homogeneous coordinates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36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Invariant to scaling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Point in Cartesian is ray in Homogeneous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3600" dirty="0" smtClean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981200" y="2286000"/>
          <a:ext cx="4217988" cy="180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334" name="Equation" r:id="rId4" imgW="1663560" imgH="711000" progId="Equation.3">
                  <p:embed/>
                </p:oleObj>
              </mc:Choice>
              <mc:Fallback>
                <p:oleObj name="Equation" r:id="rId4" imgW="1663560" imgH="711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286000"/>
                        <a:ext cx="4217988" cy="180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TextBox 19"/>
          <p:cNvSpPr txBox="1">
            <a:spLocks noChangeArrowheads="1"/>
          </p:cNvSpPr>
          <p:nvPr/>
        </p:nvSpPr>
        <p:spPr bwMode="auto">
          <a:xfrm>
            <a:off x="1447800" y="4038600"/>
            <a:ext cx="3048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alibri" pitchFamily="34" charset="0"/>
              </a:rPr>
              <a:t>Homogeneous Coordinates</a:t>
            </a:r>
          </a:p>
        </p:txBody>
      </p:sp>
      <p:sp>
        <p:nvSpPr>
          <p:cNvPr id="2054" name="TextBox 20"/>
          <p:cNvSpPr txBox="1">
            <a:spLocks noChangeArrowheads="1"/>
          </p:cNvSpPr>
          <p:nvPr/>
        </p:nvSpPr>
        <p:spPr bwMode="auto">
          <a:xfrm>
            <a:off x="4267200" y="4038600"/>
            <a:ext cx="2209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</a:rPr>
              <a:t>Cartesian </a:t>
            </a:r>
            <a:r>
              <a:rPr lang="en-US" sz="2400" dirty="0">
                <a:latin typeface="Calibri" pitchFamily="34" charset="0"/>
              </a:rPr>
              <a:t>Coordinates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Today’s class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en-US" dirty="0" smtClean="0"/>
          </a:p>
          <a:p>
            <a:pPr eaLnBrk="1" hangingPunct="1">
              <a:buFont typeface="Arial" charset="0"/>
              <a:buNone/>
              <a:defRPr/>
            </a:pPr>
            <a:r>
              <a:rPr lang="en-US" dirty="0" smtClean="0"/>
              <a:t>	Mapping between image and world coordinates</a:t>
            </a:r>
          </a:p>
          <a:p>
            <a:pPr lvl="1" eaLnBrk="1" hangingPunct="1">
              <a:defRPr/>
            </a:pPr>
            <a:r>
              <a:rPr lang="en-US" dirty="0" smtClean="0"/>
              <a:t>Pinhole camera model</a:t>
            </a:r>
          </a:p>
          <a:p>
            <a:pPr lvl="1" eaLnBrk="1" hangingPunct="1">
              <a:defRPr/>
            </a:pPr>
            <a:r>
              <a:rPr lang="en-US" dirty="0" smtClean="0"/>
              <a:t>Projective geometry</a:t>
            </a:r>
          </a:p>
          <a:p>
            <a:pPr lvl="2" eaLnBrk="1" hangingPunct="1">
              <a:defRPr/>
            </a:pPr>
            <a:r>
              <a:rPr lang="en-US" dirty="0" smtClean="0"/>
              <a:t>Vanishing points and lines</a:t>
            </a:r>
          </a:p>
          <a:p>
            <a:pPr lvl="1" eaLnBrk="1" hangingPunct="1">
              <a:defRPr/>
            </a:pPr>
            <a:r>
              <a:rPr lang="en-US" dirty="0" smtClean="0"/>
              <a:t>Projection matrix</a:t>
            </a:r>
          </a:p>
          <a:p>
            <a:pPr lvl="1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914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smtClean="0"/>
              <a:t>Basic geometry in homogeneous coordinates</a:t>
            </a:r>
          </a:p>
        </p:txBody>
      </p:sp>
      <p:sp>
        <p:nvSpPr>
          <p:cNvPr id="3079" name="Content Placeholder 2"/>
          <p:cNvSpPr>
            <a:spLocks noGrp="1"/>
          </p:cNvSpPr>
          <p:nvPr>
            <p:ph idx="1"/>
          </p:nvPr>
        </p:nvSpPr>
        <p:spPr>
          <a:xfrm>
            <a:off x="457200" y="1493838"/>
            <a:ext cx="8229600" cy="5135562"/>
          </a:xfrm>
        </p:spPr>
        <p:txBody>
          <a:bodyPr/>
          <a:lstStyle/>
          <a:p>
            <a:pPr eaLnBrk="1" hangingPunct="1"/>
            <a:r>
              <a:rPr lang="en-US" smtClean="0"/>
              <a:t>Line equation:  ax + by + c = 0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Append 1 to pixel coordinate to get homogeneous coordinate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Line given by cross product of two points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Intersection of two lines given by cross product of the lines</a:t>
            </a:r>
          </a:p>
          <a:p>
            <a:pPr eaLnBrk="1" hangingPunct="1"/>
            <a:endParaRPr lang="en-US" b="1" smtClean="0"/>
          </a:p>
          <a:p>
            <a:pPr eaLnBrk="1" hangingPunct="1"/>
            <a:endParaRPr lang="en-US" b="1" smtClean="0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7010400" y="2689225"/>
          <a:ext cx="1341438" cy="163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418" name="Equation" r:id="rId3" imgW="583920" imgH="711000" progId="Equation.3">
                  <p:embed/>
                </p:oleObj>
              </mc:Choice>
              <mc:Fallback>
                <p:oleObj name="Equation" r:id="rId3" imgW="583920" imgH="711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2689225"/>
                        <a:ext cx="1341438" cy="1633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6629400" y="4856163"/>
          <a:ext cx="20701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419" name="Equation" r:id="rId5" imgW="901440" imgH="241200" progId="Equation.3">
                  <p:embed/>
                </p:oleObj>
              </mc:Choice>
              <mc:Fallback>
                <p:oleObj name="Equation" r:id="rId5" imgW="901440" imgH="241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4856163"/>
                        <a:ext cx="20701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6324600" y="6151563"/>
          <a:ext cx="2303463" cy="55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420" name="Equation" r:id="rId7" imgW="1002960" imgH="241200" progId="Equation.3">
                  <p:embed/>
                </p:oleObj>
              </mc:Choice>
              <mc:Fallback>
                <p:oleObj name="Equation" r:id="rId7" imgW="1002960" imgH="24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6151563"/>
                        <a:ext cx="2303463" cy="554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6707188" y="1046163"/>
          <a:ext cx="1631950" cy="163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421" name="Equation" r:id="rId9" imgW="711000" imgH="711000" progId="Equation.3">
                  <p:embed/>
                </p:oleObj>
              </mc:Choice>
              <mc:Fallback>
                <p:oleObj name="Equation" r:id="rId9" imgW="711000" imgH="7110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7188" y="1046163"/>
                        <a:ext cx="1631950" cy="1633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smtClean="0"/>
              <a:t>Another problem solved by homogeneous coordinates</a:t>
            </a:r>
          </a:p>
        </p:txBody>
      </p:sp>
      <p:cxnSp>
        <p:nvCxnSpPr>
          <p:cNvPr id="6" name="Straight Connector 5"/>
          <p:cNvCxnSpPr/>
          <p:nvPr/>
        </p:nvCxnSpPr>
        <p:spPr>
          <a:xfrm rot="5400000" flipH="1" flipV="1">
            <a:off x="2438400" y="3581400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600200" y="2895600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3200400" y="3733800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905000" y="3581400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1" name="TextBox 12"/>
          <p:cNvSpPr txBox="1">
            <a:spLocks noChangeArrowheads="1"/>
          </p:cNvSpPr>
          <p:nvPr/>
        </p:nvSpPr>
        <p:spPr bwMode="auto">
          <a:xfrm>
            <a:off x="2743200" y="2209800"/>
            <a:ext cx="3505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sz="2000" dirty="0" smtClean="0"/>
              <a:t>Cartesian:  </a:t>
            </a:r>
            <a:r>
              <a:rPr lang="en-US" sz="2000" dirty="0">
                <a:solidFill>
                  <a:schemeClr val="tx2"/>
                </a:solidFill>
              </a:rPr>
              <a:t>(</a:t>
            </a:r>
            <a:r>
              <a:rPr lang="en-US" sz="2000" dirty="0" err="1">
                <a:solidFill>
                  <a:schemeClr val="tx2"/>
                </a:solidFill>
              </a:rPr>
              <a:t>Inf</a:t>
            </a:r>
            <a:r>
              <a:rPr lang="en-US" sz="2000" dirty="0">
                <a:solidFill>
                  <a:schemeClr val="tx2"/>
                </a:solidFill>
              </a:rPr>
              <a:t>, </a:t>
            </a:r>
            <a:r>
              <a:rPr lang="en-US" sz="2000" dirty="0" err="1">
                <a:solidFill>
                  <a:schemeClr val="tx2"/>
                </a:solidFill>
              </a:rPr>
              <a:t>Inf</a:t>
            </a:r>
            <a:r>
              <a:rPr lang="en-US" sz="2000" dirty="0">
                <a:solidFill>
                  <a:schemeClr val="tx2"/>
                </a:solidFill>
              </a:rPr>
              <a:t>)</a:t>
            </a:r>
          </a:p>
          <a:p>
            <a:pPr marL="0" lvl="1"/>
            <a:r>
              <a:rPr lang="en-US" sz="2000" dirty="0"/>
              <a:t>Homogeneous:  </a:t>
            </a:r>
            <a:r>
              <a:rPr lang="en-US" sz="2000" dirty="0">
                <a:solidFill>
                  <a:schemeClr val="tx2"/>
                </a:solidFill>
              </a:rPr>
              <a:t>(1, 1, 0)</a:t>
            </a:r>
          </a:p>
        </p:txBody>
      </p:sp>
      <p:sp>
        <p:nvSpPr>
          <p:cNvPr id="47112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7467600" cy="1219200"/>
          </a:xfrm>
        </p:spPr>
        <p:txBody>
          <a:bodyPr/>
          <a:lstStyle/>
          <a:p>
            <a:pPr eaLnBrk="1" hangingPunct="1"/>
            <a:endParaRPr lang="en-US" smtClean="0"/>
          </a:p>
          <a:p>
            <a:pPr eaLnBrk="1" hangingPunct="1">
              <a:buFont typeface="Arial" charset="0"/>
              <a:buNone/>
            </a:pPr>
            <a:r>
              <a:rPr lang="en-US" smtClean="0"/>
              <a:t>	Intersection of parallel lines</a:t>
            </a:r>
          </a:p>
        </p:txBody>
      </p:sp>
      <p:sp>
        <p:nvSpPr>
          <p:cNvPr id="47113" name="TextBox 10"/>
          <p:cNvSpPr txBox="1">
            <a:spLocks noChangeArrowheads="1"/>
          </p:cNvSpPr>
          <p:nvPr/>
        </p:nvSpPr>
        <p:spPr bwMode="auto">
          <a:xfrm>
            <a:off x="5791200" y="2133600"/>
            <a:ext cx="3505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sz="2000" dirty="0" smtClean="0"/>
              <a:t>Cartesian:  </a:t>
            </a:r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en-US" sz="2000" dirty="0" err="1">
                <a:solidFill>
                  <a:srgbClr val="FF0000"/>
                </a:solidFill>
              </a:rPr>
              <a:t>Inf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Inf</a:t>
            </a:r>
            <a:r>
              <a:rPr lang="en-US" sz="2000" dirty="0">
                <a:solidFill>
                  <a:srgbClr val="FF0000"/>
                </a:solidFill>
              </a:rPr>
              <a:t>) </a:t>
            </a:r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/>
              <a:t>Homogeneous:  </a:t>
            </a:r>
            <a:r>
              <a:rPr lang="en-US" sz="2000" dirty="0">
                <a:solidFill>
                  <a:srgbClr val="FF0000"/>
                </a:solidFill>
              </a:rPr>
              <a:t>(1, 2, 0)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615238" y="0"/>
            <a:ext cx="15287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Slide Credit: </a:t>
            </a:r>
            <a:r>
              <a:rPr lang="en-US" sz="1050" dirty="0" err="1"/>
              <a:t>Saverese</a:t>
            </a:r>
            <a:endParaRPr lang="en-US" sz="1050" dirty="0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Projection matrix</a:t>
            </a:r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/>
        </p:nvGraphicFramePr>
        <p:xfrm>
          <a:off x="1122363" y="4267200"/>
          <a:ext cx="297656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383" name="Equation" r:id="rId4" imgW="952200" imgH="215640" progId="Equation.3">
                  <p:embed/>
                </p:oleObj>
              </mc:Choice>
              <mc:Fallback>
                <p:oleObj name="Equation" r:id="rId4" imgW="952200" imgH="215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2363" y="4267200"/>
                        <a:ext cx="2976562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Box 11"/>
          <p:cNvSpPr txBox="1">
            <a:spLocks noChangeArrowheads="1"/>
          </p:cNvSpPr>
          <p:nvPr/>
        </p:nvSpPr>
        <p:spPr bwMode="auto">
          <a:xfrm>
            <a:off x="4419600" y="4191000"/>
            <a:ext cx="33952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x</a:t>
            </a:r>
            <a:r>
              <a:rPr lang="en-US" dirty="0" smtClean="0"/>
              <a:t>: </a:t>
            </a:r>
            <a:r>
              <a:rPr lang="en-US" dirty="0"/>
              <a:t>Image Coordinates: </a:t>
            </a:r>
            <a:r>
              <a:rPr lang="en-US" dirty="0" smtClean="0"/>
              <a:t>w(u,v,1</a:t>
            </a:r>
            <a:r>
              <a:rPr lang="en-US" dirty="0"/>
              <a:t>)</a:t>
            </a:r>
          </a:p>
          <a:p>
            <a:r>
              <a:rPr lang="en-US" b="1" dirty="0"/>
              <a:t>K</a:t>
            </a:r>
            <a:r>
              <a:rPr lang="en-US" dirty="0"/>
              <a:t>: Intrinsic Matrix (3x3)</a:t>
            </a:r>
          </a:p>
          <a:p>
            <a:r>
              <a:rPr lang="en-US" b="1" dirty="0"/>
              <a:t>R</a:t>
            </a:r>
            <a:r>
              <a:rPr lang="en-US" dirty="0"/>
              <a:t>: Rotation (3x3) </a:t>
            </a:r>
          </a:p>
          <a:p>
            <a:r>
              <a:rPr lang="en-US" b="1" dirty="0"/>
              <a:t>t</a:t>
            </a:r>
            <a:r>
              <a:rPr lang="en-US" dirty="0"/>
              <a:t>: Translation (3x1)</a:t>
            </a:r>
          </a:p>
          <a:p>
            <a:r>
              <a:rPr lang="en-US" b="1" dirty="0" smtClean="0"/>
              <a:t>X</a:t>
            </a:r>
            <a:r>
              <a:rPr lang="en-US" dirty="0" smtClean="0"/>
              <a:t>:</a:t>
            </a:r>
            <a:r>
              <a:rPr lang="en-US" b="1" dirty="0" smtClean="0"/>
              <a:t> </a:t>
            </a:r>
            <a:r>
              <a:rPr lang="en-US" dirty="0"/>
              <a:t>World Coordinates: (X,Y,Z,1)</a:t>
            </a:r>
          </a:p>
        </p:txBody>
      </p:sp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1295400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Line 12"/>
          <p:cNvSpPr>
            <a:spLocks noChangeShapeType="1"/>
          </p:cNvSpPr>
          <p:nvPr/>
        </p:nvSpPr>
        <p:spPr bwMode="auto">
          <a:xfrm flipV="1">
            <a:off x="7696200" y="1219200"/>
            <a:ext cx="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4" name="Line 13"/>
          <p:cNvSpPr>
            <a:spLocks noChangeShapeType="1"/>
          </p:cNvSpPr>
          <p:nvPr/>
        </p:nvSpPr>
        <p:spPr bwMode="auto">
          <a:xfrm flipH="1">
            <a:off x="7162800" y="2438400"/>
            <a:ext cx="53340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5" name="Line 14"/>
          <p:cNvSpPr>
            <a:spLocks noChangeShapeType="1"/>
          </p:cNvSpPr>
          <p:nvPr/>
        </p:nvSpPr>
        <p:spPr bwMode="auto">
          <a:xfrm>
            <a:off x="7696200" y="2438400"/>
            <a:ext cx="685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6" name="Text Box 15"/>
          <p:cNvSpPr txBox="1">
            <a:spLocks noChangeArrowheads="1"/>
          </p:cNvSpPr>
          <p:nvPr/>
        </p:nvSpPr>
        <p:spPr bwMode="auto">
          <a:xfrm>
            <a:off x="7696200" y="2667000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107" name="Text Box 16"/>
          <p:cNvSpPr txBox="1">
            <a:spLocks noChangeArrowheads="1"/>
          </p:cNvSpPr>
          <p:nvPr/>
        </p:nvSpPr>
        <p:spPr bwMode="auto">
          <a:xfrm>
            <a:off x="7620000" y="2498725"/>
            <a:ext cx="5286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</a:t>
            </a:r>
            <a:r>
              <a:rPr lang="en-US" sz="2000" baseline="-25000"/>
              <a:t>w</a:t>
            </a:r>
          </a:p>
        </p:txBody>
      </p:sp>
      <p:sp>
        <p:nvSpPr>
          <p:cNvPr id="4108" name="Text Box 17"/>
          <p:cNvSpPr txBox="1">
            <a:spLocks noChangeArrowheads="1"/>
          </p:cNvSpPr>
          <p:nvPr/>
        </p:nvSpPr>
        <p:spPr bwMode="auto">
          <a:xfrm>
            <a:off x="6934200" y="29718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i</a:t>
            </a:r>
            <a:r>
              <a:rPr lang="en-US" sz="2000" baseline="-25000"/>
              <a:t>w</a:t>
            </a:r>
          </a:p>
        </p:txBody>
      </p:sp>
      <p:sp>
        <p:nvSpPr>
          <p:cNvPr id="4109" name="Text Box 18"/>
          <p:cNvSpPr txBox="1">
            <a:spLocks noChangeArrowheads="1"/>
          </p:cNvSpPr>
          <p:nvPr/>
        </p:nvSpPr>
        <p:spPr bwMode="auto">
          <a:xfrm>
            <a:off x="8001000" y="2057400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</a:t>
            </a:r>
            <a:r>
              <a:rPr lang="en-US" sz="2000" baseline="-25000"/>
              <a:t>w</a:t>
            </a:r>
          </a:p>
        </p:txBody>
      </p:sp>
      <p:sp>
        <p:nvSpPr>
          <p:cNvPr id="4110" name="Text Box 19"/>
          <p:cNvSpPr txBox="1">
            <a:spLocks noChangeArrowheads="1"/>
          </p:cNvSpPr>
          <p:nvPr/>
        </p:nvSpPr>
        <p:spPr bwMode="auto">
          <a:xfrm>
            <a:off x="7772400" y="11430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j</a:t>
            </a:r>
            <a:r>
              <a:rPr lang="en-US" sz="2000" baseline="-25000"/>
              <a:t>w</a:t>
            </a:r>
          </a:p>
        </p:txBody>
      </p:sp>
      <p:sp>
        <p:nvSpPr>
          <p:cNvPr id="4111" name="Freeform 22"/>
          <p:cNvSpPr>
            <a:spLocks/>
          </p:cNvSpPr>
          <p:nvPr/>
        </p:nvSpPr>
        <p:spPr bwMode="auto">
          <a:xfrm>
            <a:off x="4267200" y="1358900"/>
            <a:ext cx="3200400" cy="469900"/>
          </a:xfrm>
          <a:custGeom>
            <a:avLst/>
            <a:gdLst>
              <a:gd name="T0" fmla="*/ 0 w 2016"/>
              <a:gd name="T1" fmla="*/ 2147483647 h 296"/>
              <a:gd name="T2" fmla="*/ 2147483647 w 2016"/>
              <a:gd name="T3" fmla="*/ 2147483647 h 296"/>
              <a:gd name="T4" fmla="*/ 2147483647 w 2016"/>
              <a:gd name="T5" fmla="*/ 2147483647 h 296"/>
              <a:gd name="T6" fmla="*/ 2147483647 w 2016"/>
              <a:gd name="T7" fmla="*/ 2147483647 h 296"/>
              <a:gd name="T8" fmla="*/ 0 60000 65536"/>
              <a:gd name="T9" fmla="*/ 0 60000 65536"/>
              <a:gd name="T10" fmla="*/ 0 60000 65536"/>
              <a:gd name="T11" fmla="*/ 0 60000 65536"/>
              <a:gd name="T12" fmla="*/ 0 w 2016"/>
              <a:gd name="T13" fmla="*/ 0 h 296"/>
              <a:gd name="T14" fmla="*/ 2016 w 2016"/>
              <a:gd name="T15" fmla="*/ 296 h 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16" h="296">
                <a:moveTo>
                  <a:pt x="0" y="296"/>
                </a:moveTo>
                <a:cubicBezTo>
                  <a:pt x="188" y="224"/>
                  <a:pt x="376" y="152"/>
                  <a:pt x="624" y="104"/>
                </a:cubicBezTo>
                <a:cubicBezTo>
                  <a:pt x="872" y="56"/>
                  <a:pt x="1256" y="16"/>
                  <a:pt x="1488" y="8"/>
                </a:cubicBezTo>
                <a:cubicBezTo>
                  <a:pt x="1720" y="0"/>
                  <a:pt x="1868" y="28"/>
                  <a:pt x="2016" y="56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2" name="Text Box 23"/>
          <p:cNvSpPr txBox="1">
            <a:spLocks noChangeArrowheads="1"/>
          </p:cNvSpPr>
          <p:nvPr/>
        </p:nvSpPr>
        <p:spPr bwMode="auto">
          <a:xfrm>
            <a:off x="5181600" y="990600"/>
            <a:ext cx="496888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R,T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Pinhole Camera Model</a:t>
            </a:r>
            <a:endParaRPr lang="en-US" dirty="0"/>
          </a:p>
        </p:txBody>
      </p:sp>
      <p:graphicFrame>
        <p:nvGraphicFramePr>
          <p:cNvPr id="42" name="Object 3"/>
          <p:cNvGraphicFramePr>
            <a:graphicFrameLocks noChangeAspect="1"/>
          </p:cNvGraphicFramePr>
          <p:nvPr/>
        </p:nvGraphicFramePr>
        <p:xfrm>
          <a:off x="1219200" y="5456237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7172" name="Equation" r:id="rId3" imgW="939600" imgH="215640" progId="Equation.3">
                  <p:embed/>
                </p:oleObj>
              </mc:Choice>
              <mc:Fallback>
                <p:oleObj name="Equation" r:id="rId3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5456237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Box 11"/>
          <p:cNvSpPr txBox="1">
            <a:spLocks noChangeArrowheads="1"/>
          </p:cNvSpPr>
          <p:nvPr/>
        </p:nvSpPr>
        <p:spPr bwMode="auto">
          <a:xfrm>
            <a:off x="4495800" y="5380037"/>
            <a:ext cx="3395663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x</a:t>
            </a:r>
            <a:r>
              <a:rPr lang="en-US" dirty="0"/>
              <a:t>: Image Coordinates: (u,v,1)</a:t>
            </a:r>
          </a:p>
          <a:p>
            <a:r>
              <a:rPr lang="en-US" b="1" dirty="0"/>
              <a:t>K</a:t>
            </a:r>
            <a:r>
              <a:rPr lang="en-US" dirty="0"/>
              <a:t>: Intrinsic Matrix (3x3)</a:t>
            </a:r>
          </a:p>
          <a:p>
            <a:r>
              <a:rPr lang="en-US" b="1" dirty="0"/>
              <a:t>R</a:t>
            </a:r>
            <a:r>
              <a:rPr lang="en-US" dirty="0"/>
              <a:t>: Rotation (3x3) </a:t>
            </a:r>
          </a:p>
          <a:p>
            <a:r>
              <a:rPr lang="en-US" b="1" dirty="0"/>
              <a:t>t</a:t>
            </a:r>
            <a:r>
              <a:rPr lang="en-US" dirty="0"/>
              <a:t>: Translation (3x1)</a:t>
            </a:r>
          </a:p>
          <a:p>
            <a:r>
              <a:rPr lang="en-US" b="1" dirty="0"/>
              <a:t>X</a:t>
            </a:r>
            <a:r>
              <a:rPr lang="en-US" dirty="0"/>
              <a:t>:</a:t>
            </a:r>
            <a:r>
              <a:rPr lang="en-US" b="1" dirty="0"/>
              <a:t> </a:t>
            </a:r>
            <a:r>
              <a:rPr lang="en-US" dirty="0"/>
              <a:t>World Coordinates: (X,Y,Z,1)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5105" y="1831975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12"/>
          <p:cNvSpPr>
            <a:spLocks noChangeShapeType="1"/>
          </p:cNvSpPr>
          <p:nvPr/>
        </p:nvSpPr>
        <p:spPr bwMode="auto">
          <a:xfrm flipV="1">
            <a:off x="7280705" y="1755775"/>
            <a:ext cx="15240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 flipH="1">
            <a:off x="6671105" y="2974975"/>
            <a:ext cx="609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Line 14"/>
          <p:cNvSpPr>
            <a:spLocks noChangeShapeType="1"/>
          </p:cNvSpPr>
          <p:nvPr/>
        </p:nvSpPr>
        <p:spPr bwMode="auto">
          <a:xfrm>
            <a:off x="7280705" y="2974975"/>
            <a:ext cx="762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7280705" y="3203575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7204505" y="3035300"/>
            <a:ext cx="5286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</a:t>
            </a:r>
            <a:r>
              <a:rPr lang="en-US" sz="2000" baseline="-25000"/>
              <a:t>w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6518705" y="3508375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i</a:t>
            </a:r>
            <a:r>
              <a:rPr lang="en-US" sz="2000" baseline="-25000"/>
              <a:t>w</a:t>
            </a: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7585505" y="2593975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</a:t>
            </a:r>
            <a:r>
              <a:rPr lang="en-US" sz="2000" baseline="-25000"/>
              <a:t>w</a:t>
            </a: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7356905" y="1679575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j</a:t>
            </a:r>
            <a:r>
              <a:rPr lang="en-US" sz="2000" baseline="-25000"/>
              <a:t>w</a:t>
            </a:r>
          </a:p>
        </p:txBody>
      </p:sp>
      <p:cxnSp>
        <p:nvCxnSpPr>
          <p:cNvPr id="14" name="Straight Arrow Connector 13"/>
          <p:cNvCxnSpPr>
            <a:endCxn id="6" idx="0"/>
          </p:cNvCxnSpPr>
          <p:nvPr/>
        </p:nvCxnSpPr>
        <p:spPr>
          <a:xfrm flipV="1">
            <a:off x="3546905" y="2971800"/>
            <a:ext cx="3733800" cy="231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7"/>
          <p:cNvSpPr txBox="1">
            <a:spLocks noChangeArrowheads="1"/>
          </p:cNvSpPr>
          <p:nvPr/>
        </p:nvSpPr>
        <p:spPr bwMode="auto">
          <a:xfrm>
            <a:off x="5909105" y="2517775"/>
            <a:ext cx="32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t</a:t>
            </a:r>
          </a:p>
        </p:txBody>
      </p:sp>
      <p:sp>
        <p:nvSpPr>
          <p:cNvPr id="16" name="Curved Left Arrow 15"/>
          <p:cNvSpPr/>
          <p:nvPr/>
        </p:nvSpPr>
        <p:spPr>
          <a:xfrm rot="19926854">
            <a:off x="8009368" y="1295400"/>
            <a:ext cx="739775" cy="172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22"/>
          <p:cNvSpPr txBox="1">
            <a:spLocks noChangeArrowheads="1"/>
          </p:cNvSpPr>
          <p:nvPr/>
        </p:nvSpPr>
        <p:spPr bwMode="auto">
          <a:xfrm>
            <a:off x="7737905" y="765175"/>
            <a:ext cx="48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4799515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Interlude: when have I used this stuff?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When have I used this stuff?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Object Recognition (CVPR 2006)</a:t>
            </a:r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514600"/>
            <a:ext cx="8763000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When have I used this stuff?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Single-view reconstruction (SIGGRAPH 2005)</a:t>
            </a:r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209800"/>
            <a:ext cx="604996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When have I used this stuff?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Getting spatial layout in indoor scenes (ICCV 2009)</a:t>
            </a:r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895600"/>
            <a:ext cx="8534400" cy="255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When have I used this stuff?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Inserting photographed objects into images (SIGGRAPH 2007)</a:t>
            </a:r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590800"/>
            <a:ext cx="3657600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590800"/>
            <a:ext cx="3657600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0" name="TextBox 5"/>
          <p:cNvSpPr txBox="1">
            <a:spLocks noChangeArrowheads="1"/>
          </p:cNvSpPr>
          <p:nvPr/>
        </p:nvSpPr>
        <p:spPr bwMode="auto">
          <a:xfrm>
            <a:off x="1981200" y="5410200"/>
            <a:ext cx="979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Original</a:t>
            </a:r>
          </a:p>
        </p:txBody>
      </p:sp>
      <p:sp>
        <p:nvSpPr>
          <p:cNvPr id="52231" name="TextBox 6"/>
          <p:cNvSpPr txBox="1">
            <a:spLocks noChangeArrowheads="1"/>
          </p:cNvSpPr>
          <p:nvPr/>
        </p:nvSpPr>
        <p:spPr bwMode="auto">
          <a:xfrm>
            <a:off x="6019800" y="5410200"/>
            <a:ext cx="1004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Created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When have I used this stuff?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1" y="990600"/>
            <a:ext cx="9143999" cy="51355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Inserting synthetic objects into images: </a:t>
            </a:r>
            <a:r>
              <a:rPr lang="en-US" sz="2400" dirty="0">
                <a:hlinkClick r:id="rId4"/>
              </a:rPr>
              <a:t>http://</a:t>
            </a:r>
            <a:r>
              <a:rPr lang="en-US" sz="2400" dirty="0" smtClean="0">
                <a:hlinkClick r:id="rId4"/>
              </a:rPr>
              <a:t>vimeo.com/28962540</a:t>
            </a:r>
            <a:endParaRPr lang="en-US" sz="2400" dirty="0" smtClean="0"/>
          </a:p>
          <a:p>
            <a:pPr>
              <a:buNone/>
            </a:pPr>
            <a:endParaRPr lang="en-US" sz="2400" dirty="0" smtClean="0"/>
          </a:p>
        </p:txBody>
      </p:sp>
      <p:pic>
        <p:nvPicPr>
          <p:cNvPr id="3" name="pooltable-l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1562595"/>
            <a:ext cx="7010400" cy="5257800"/>
          </a:xfrm>
          <a:prstGeom prst="rect">
            <a:avLst/>
          </a:prstGeom>
        </p:spPr>
      </p:pic>
      <p:pic>
        <p:nvPicPr>
          <p:cNvPr id="8" name="Picture 7" descr="orig.ba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62595"/>
            <a:ext cx="7010400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formation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105400"/>
            <a:ext cx="7772400" cy="12954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dirty="0" smtClean="0"/>
              <a:t>Let’s design a camera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Idea 1:  put a piece of film in front of an object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Do we get a reasonable image?</a:t>
            </a:r>
          </a:p>
        </p:txBody>
      </p:sp>
      <p:pic>
        <p:nvPicPr>
          <p:cNvPr id="23556" name="Picture 4" descr="image-noth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447800"/>
            <a:ext cx="54848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438400" y="1981200"/>
            <a:ext cx="4724400" cy="1524000"/>
            <a:chOff x="1536" y="1248"/>
            <a:chExt cx="2976" cy="960"/>
          </a:xfrm>
        </p:grpSpPr>
        <p:sp>
          <p:nvSpPr>
            <p:cNvPr id="23568" name="Line 7"/>
            <p:cNvSpPr>
              <a:spLocks noChangeShapeType="1"/>
            </p:cNvSpPr>
            <p:nvPr/>
          </p:nvSpPr>
          <p:spPr bwMode="auto">
            <a:xfrm>
              <a:off x="1536" y="1248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9" name="Line 8"/>
            <p:cNvSpPr>
              <a:spLocks noChangeShapeType="1"/>
            </p:cNvSpPr>
            <p:nvPr/>
          </p:nvSpPr>
          <p:spPr bwMode="auto">
            <a:xfrm>
              <a:off x="1536" y="1248"/>
              <a:ext cx="2976" cy="6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0" name="Line 9"/>
            <p:cNvSpPr>
              <a:spLocks noChangeShapeType="1"/>
            </p:cNvSpPr>
            <p:nvPr/>
          </p:nvSpPr>
          <p:spPr bwMode="auto">
            <a:xfrm>
              <a:off x="1536" y="1248"/>
              <a:ext cx="2976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2730" name="Line 10"/>
          <p:cNvSpPr>
            <a:spLocks noChangeShapeType="1"/>
          </p:cNvSpPr>
          <p:nvPr/>
        </p:nvSpPr>
        <p:spPr bwMode="auto">
          <a:xfrm>
            <a:off x="2438400" y="1981200"/>
            <a:ext cx="4724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743200" y="2209800"/>
            <a:ext cx="4419600" cy="1295400"/>
            <a:chOff x="1728" y="1392"/>
            <a:chExt cx="2784" cy="816"/>
          </a:xfrm>
        </p:grpSpPr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1728" y="1392"/>
              <a:ext cx="2784" cy="528"/>
              <a:chOff x="1728" y="1392"/>
              <a:chExt cx="2784" cy="528"/>
            </a:xfrm>
          </p:grpSpPr>
          <p:sp>
            <p:nvSpPr>
              <p:cNvPr id="23565" name="Line 11"/>
              <p:cNvSpPr>
                <a:spLocks noChangeShapeType="1"/>
              </p:cNvSpPr>
              <p:nvPr/>
            </p:nvSpPr>
            <p:spPr bwMode="auto">
              <a:xfrm flipV="1">
                <a:off x="1728" y="1392"/>
                <a:ext cx="2784" cy="24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6" name="Line 12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784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7" name="Line 13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784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564" name="Line 14"/>
            <p:cNvSpPr>
              <a:spLocks noChangeShapeType="1"/>
            </p:cNvSpPr>
            <p:nvPr/>
          </p:nvSpPr>
          <p:spPr bwMode="auto">
            <a:xfrm>
              <a:off x="1728" y="1632"/>
              <a:ext cx="2784" cy="57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60" name="Oval 18"/>
          <p:cNvSpPr>
            <a:spLocks noChangeArrowheads="1"/>
          </p:cNvSpPr>
          <p:nvPr/>
        </p:nvSpPr>
        <p:spPr bwMode="auto">
          <a:xfrm>
            <a:off x="2393950" y="19494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61" name="Oval 19"/>
          <p:cNvSpPr>
            <a:spLocks noChangeArrowheads="1"/>
          </p:cNvSpPr>
          <p:nvPr/>
        </p:nvSpPr>
        <p:spPr bwMode="auto">
          <a:xfrm>
            <a:off x="2711450" y="25574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62" name="TextBox 17"/>
          <p:cNvSpPr txBox="1">
            <a:spLocks noChangeArrowheads="1"/>
          </p:cNvSpPr>
          <p:nvPr/>
        </p:nvSpPr>
        <p:spPr bwMode="auto">
          <a:xfrm>
            <a:off x="0" y="6550025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3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4206972" y="4739553"/>
            <a:ext cx="647210" cy="797537"/>
          </a:xfrm>
          <a:prstGeom prst="rightArrow">
            <a:avLst/>
          </a:prstGeom>
          <a:ln>
            <a:solidFill>
              <a:srgbClr val="000000"/>
            </a:solidFill>
          </a:ln>
          <a:effectLst>
            <a:outerShdw blurRad="127000" dist="127000" dir="2700000" algn="tl" rotWithShape="0">
              <a:srgbClr val="000000">
                <a:alpha val="43137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5" name="619_pro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83204" y="3581400"/>
            <a:ext cx="4135356" cy="3147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2217905"/>
            <a:ext cx="1742483" cy="1326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14" y="3581400"/>
            <a:ext cx="4164096" cy="316946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smtClean="0"/>
              <a:t>When have I used this stuff?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997783"/>
            <a:ext cx="8561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Creating detailed and complete 3D scene models from a single view (ongoing)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761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1066800" y="54102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990" name="Equation" r:id="rId4" imgW="901440" imgH="215640" progId="Equation.3">
                  <p:embed/>
                </p:oleObj>
              </mc:Choice>
              <mc:Fallback>
                <p:oleObj name="Equation" r:id="rId4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54102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7"/>
          <p:cNvGraphicFramePr>
            <a:graphicFrameLocks noChangeAspect="1"/>
          </p:cNvGraphicFramePr>
          <p:nvPr/>
        </p:nvGraphicFramePr>
        <p:xfrm>
          <a:off x="4500563" y="4711700"/>
          <a:ext cx="3516312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991" name="Equation" r:id="rId6" imgW="1650960" imgH="927000" progId="Equation.3">
                  <p:embed/>
                </p:oleObj>
              </mc:Choice>
              <mc:Fallback>
                <p:oleObj name="Equation" r:id="rId6" imgW="16509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4711700"/>
                        <a:ext cx="3516312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5612475" y="5045825"/>
            <a:ext cx="1371600" cy="1295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Line 9"/>
          <p:cNvSpPr>
            <a:spLocks noChangeShapeType="1"/>
          </p:cNvSpPr>
          <p:nvPr/>
        </p:nvSpPr>
        <p:spPr bwMode="auto">
          <a:xfrm flipV="1">
            <a:off x="6629400" y="4648200"/>
            <a:ext cx="381000" cy="381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6" name="Text Box 10"/>
          <p:cNvSpPr txBox="1">
            <a:spLocks noChangeArrowheads="1"/>
          </p:cNvSpPr>
          <p:nvPr/>
        </p:nvSpPr>
        <p:spPr bwMode="auto">
          <a:xfrm>
            <a:off x="7010400" y="42672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604000"/>
            <a:ext cx="1528763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Slide Credit: </a:t>
            </a:r>
            <a:r>
              <a:rPr lang="en-US" sz="1050" dirty="0" err="1"/>
              <a:t>Saverese</a:t>
            </a:r>
            <a:endParaRPr lang="en-US" sz="1050" dirty="0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Projection matrix</a:t>
            </a:r>
          </a:p>
        </p:txBody>
      </p:sp>
      <p:sp>
        <p:nvSpPr>
          <p:cNvPr id="5129" name="TextBox 17"/>
          <p:cNvSpPr txBox="1">
            <a:spLocks noChangeArrowheads="1"/>
          </p:cNvSpPr>
          <p:nvPr/>
        </p:nvSpPr>
        <p:spPr bwMode="auto">
          <a:xfrm>
            <a:off x="1519238" y="3276600"/>
            <a:ext cx="313579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 dirty="0"/>
              <a:t> </a:t>
            </a:r>
            <a:r>
              <a:rPr lang="en-US" sz="2000" dirty="0"/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Principal point at </a:t>
            </a:r>
            <a:r>
              <a:rPr lang="en-US" sz="2000" dirty="0"/>
              <a:t>(0,0)</a:t>
            </a:r>
          </a:p>
          <a:p>
            <a:pPr>
              <a:buFont typeface="Arial" charset="0"/>
              <a:buChar char="•"/>
            </a:pPr>
            <a:r>
              <a:rPr lang="en-US" sz="2000" dirty="0"/>
              <a:t> No skew</a:t>
            </a:r>
          </a:p>
        </p:txBody>
      </p:sp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4572000" y="3276600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4038600" y="55626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13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11288" y="762000"/>
            <a:ext cx="60563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580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Remove assumption: known optical center</a:t>
            </a:r>
            <a:endParaRPr lang="en-US" dirty="0"/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1057275" y="38100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014" name="Equation" r:id="rId3" imgW="901440" imgH="215640" progId="Equation.3">
                  <p:embed/>
                </p:oleObj>
              </mc:Choice>
              <mc:Fallback>
                <p:oleObj name="Equation" r:id="rId3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275" y="38100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7"/>
          <p:cNvGraphicFramePr>
            <a:graphicFrameLocks noChangeAspect="1"/>
          </p:cNvGraphicFramePr>
          <p:nvPr/>
        </p:nvGraphicFramePr>
        <p:xfrm>
          <a:off x="4645025" y="3111500"/>
          <a:ext cx="3654425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015" name="Equation" r:id="rId5" imgW="1714320" imgH="927000" progId="Equation.3">
                  <p:embed/>
                </p:oleObj>
              </mc:Choice>
              <mc:Fallback>
                <p:oleObj name="Equation" r:id="rId5" imgW="17143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5025" y="3111500"/>
                        <a:ext cx="3654425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Rectangle 8"/>
          <p:cNvSpPr>
            <a:spLocks noChangeArrowheads="1"/>
          </p:cNvSpPr>
          <p:nvPr/>
        </p:nvSpPr>
        <p:spPr bwMode="auto">
          <a:xfrm>
            <a:off x="5807825" y="3352800"/>
            <a:ext cx="13716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0" name="TextBox 9"/>
          <p:cNvSpPr txBox="1">
            <a:spLocks noChangeArrowheads="1"/>
          </p:cNvSpPr>
          <p:nvPr/>
        </p:nvSpPr>
        <p:spPr bwMode="auto">
          <a:xfrm>
            <a:off x="1509713" y="1676400"/>
            <a:ext cx="3076575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/>
              <a:t> </a:t>
            </a:r>
            <a:r>
              <a:rPr lang="en-US" sz="2000"/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/>
              <a:t> No skew</a:t>
            </a:r>
          </a:p>
        </p:txBody>
      </p:sp>
      <p:sp>
        <p:nvSpPr>
          <p:cNvPr id="6151" name="TextBox 10"/>
          <p:cNvSpPr txBox="1">
            <a:spLocks noChangeArrowheads="1"/>
          </p:cNvSpPr>
          <p:nvPr/>
        </p:nvSpPr>
        <p:spPr bwMode="auto">
          <a:xfrm>
            <a:off x="4562475" y="1676400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39624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11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Remove assumption: square pixels</a:t>
            </a:r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1057275" y="38100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038" name="Equation" r:id="rId3" imgW="901440" imgH="215640" progId="Equation.3">
                  <p:embed/>
                </p:oleObj>
              </mc:Choice>
              <mc:Fallback>
                <p:oleObj name="Equation" r:id="rId3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275" y="38100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4083246"/>
              </p:ext>
            </p:extLst>
          </p:nvPr>
        </p:nvGraphicFramePr>
        <p:xfrm>
          <a:off x="4652544" y="3107906"/>
          <a:ext cx="3652837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039" name="Equation" r:id="rId5" imgW="1714320" imgH="927000" progId="Equation.3">
                  <p:embed/>
                </p:oleObj>
              </mc:Choice>
              <mc:Fallback>
                <p:oleObj name="Equation" r:id="rId5" imgW="17143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2544" y="3107906"/>
                        <a:ext cx="3652837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Rectangle 8"/>
          <p:cNvSpPr>
            <a:spLocks noChangeArrowheads="1"/>
          </p:cNvSpPr>
          <p:nvPr/>
        </p:nvSpPr>
        <p:spPr bwMode="auto">
          <a:xfrm>
            <a:off x="5782756" y="3387306"/>
            <a:ext cx="14478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4" name="TextBox 9"/>
          <p:cNvSpPr txBox="1">
            <a:spLocks noChangeArrowheads="1"/>
          </p:cNvSpPr>
          <p:nvPr/>
        </p:nvSpPr>
        <p:spPr bwMode="auto">
          <a:xfrm>
            <a:off x="1509713" y="1676400"/>
            <a:ext cx="30765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skew</a:t>
            </a:r>
          </a:p>
        </p:txBody>
      </p:sp>
      <p:sp>
        <p:nvSpPr>
          <p:cNvPr id="7175" name="TextBox 10"/>
          <p:cNvSpPr txBox="1">
            <a:spLocks noChangeArrowheads="1"/>
          </p:cNvSpPr>
          <p:nvPr/>
        </p:nvSpPr>
        <p:spPr bwMode="auto">
          <a:xfrm>
            <a:off x="4562475" y="1676400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39624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2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Remove assumption: non-skewed pixels</a:t>
            </a:r>
            <a:endParaRPr lang="en-US" dirty="0"/>
          </a:p>
        </p:txBody>
      </p:sp>
      <p:graphicFrame>
        <p:nvGraphicFramePr>
          <p:cNvPr id="8194" name="Object 4"/>
          <p:cNvGraphicFramePr>
            <a:graphicFrameLocks noChangeAspect="1"/>
          </p:cNvGraphicFramePr>
          <p:nvPr/>
        </p:nvGraphicFramePr>
        <p:xfrm>
          <a:off x="1057275" y="38100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062" name="Equation" r:id="rId3" imgW="901440" imgH="215640" progId="Equation.3">
                  <p:embed/>
                </p:oleObj>
              </mc:Choice>
              <mc:Fallback>
                <p:oleObj name="Equation" r:id="rId3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275" y="38100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7"/>
          <p:cNvGraphicFramePr>
            <a:graphicFrameLocks noChangeAspect="1"/>
          </p:cNvGraphicFramePr>
          <p:nvPr/>
        </p:nvGraphicFramePr>
        <p:xfrm>
          <a:off x="4643438" y="3111500"/>
          <a:ext cx="3654425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063" name="Equation" r:id="rId5" imgW="1714320" imgH="927000" progId="Equation.3">
                  <p:embed/>
                </p:oleObj>
              </mc:Choice>
              <mc:Fallback>
                <p:oleObj name="Equation" r:id="rId5" imgW="17143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3111500"/>
                        <a:ext cx="3654425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Rectangle 8"/>
          <p:cNvSpPr>
            <a:spLocks noChangeArrowheads="1"/>
          </p:cNvSpPr>
          <p:nvPr/>
        </p:nvSpPr>
        <p:spPr bwMode="auto">
          <a:xfrm>
            <a:off x="5748250" y="3386050"/>
            <a:ext cx="14478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8" name="TextBox 9"/>
          <p:cNvSpPr txBox="1">
            <a:spLocks noChangeArrowheads="1"/>
          </p:cNvSpPr>
          <p:nvPr/>
        </p:nvSpPr>
        <p:spPr bwMode="auto">
          <a:xfrm>
            <a:off x="1509713" y="1676400"/>
            <a:ext cx="3076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Intrinsic Assumptions</a:t>
            </a:r>
          </a:p>
        </p:txBody>
      </p:sp>
      <p:sp>
        <p:nvSpPr>
          <p:cNvPr id="8199" name="TextBox 10"/>
          <p:cNvSpPr txBox="1">
            <a:spLocks noChangeArrowheads="1"/>
          </p:cNvSpPr>
          <p:nvPr/>
        </p:nvSpPr>
        <p:spPr bwMode="auto">
          <a:xfrm>
            <a:off x="4562475" y="1676400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39624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01" name="TextBox 8"/>
          <p:cNvSpPr txBox="1">
            <a:spLocks noChangeArrowheads="1"/>
          </p:cNvSpPr>
          <p:nvPr/>
        </p:nvSpPr>
        <p:spPr bwMode="auto">
          <a:xfrm>
            <a:off x="1295400" y="6488113"/>
            <a:ext cx="6088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Note: different books use different notation for parameters</a:t>
            </a:r>
          </a:p>
        </p:txBody>
      </p:sp>
    </p:spTree>
    <p:extLst>
      <p:ext uri="{BB962C8B-B14F-4D97-AF65-F5344CB8AC3E}">
        <p14:creationId xmlns:p14="http://schemas.microsoft.com/office/powerpoint/2010/main" val="194486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Oriented and Translated Camera</a:t>
            </a: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86000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Line 12"/>
          <p:cNvSpPr>
            <a:spLocks noChangeShapeType="1"/>
          </p:cNvSpPr>
          <p:nvPr/>
        </p:nvSpPr>
        <p:spPr bwMode="auto">
          <a:xfrm flipV="1">
            <a:off x="7315200" y="2209800"/>
            <a:ext cx="15240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7" name="Line 13"/>
          <p:cNvSpPr>
            <a:spLocks noChangeShapeType="1"/>
          </p:cNvSpPr>
          <p:nvPr/>
        </p:nvSpPr>
        <p:spPr bwMode="auto">
          <a:xfrm flipH="1">
            <a:off x="6705600" y="3429000"/>
            <a:ext cx="609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8" name="Line 14"/>
          <p:cNvSpPr>
            <a:spLocks noChangeShapeType="1"/>
          </p:cNvSpPr>
          <p:nvPr/>
        </p:nvSpPr>
        <p:spPr bwMode="auto">
          <a:xfrm>
            <a:off x="7315200" y="3429000"/>
            <a:ext cx="762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9" name="Text Box 15"/>
          <p:cNvSpPr txBox="1">
            <a:spLocks noChangeArrowheads="1"/>
          </p:cNvSpPr>
          <p:nvPr/>
        </p:nvSpPr>
        <p:spPr bwMode="auto">
          <a:xfrm>
            <a:off x="7315200" y="3657600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4280" name="Text Box 16"/>
          <p:cNvSpPr txBox="1">
            <a:spLocks noChangeArrowheads="1"/>
          </p:cNvSpPr>
          <p:nvPr/>
        </p:nvSpPr>
        <p:spPr bwMode="auto">
          <a:xfrm>
            <a:off x="7239000" y="3489325"/>
            <a:ext cx="5286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</a:t>
            </a:r>
            <a:r>
              <a:rPr lang="en-US" sz="2000" baseline="-25000"/>
              <a:t>w</a:t>
            </a:r>
          </a:p>
        </p:txBody>
      </p:sp>
      <p:sp>
        <p:nvSpPr>
          <p:cNvPr id="54281" name="Text Box 17"/>
          <p:cNvSpPr txBox="1">
            <a:spLocks noChangeArrowheads="1"/>
          </p:cNvSpPr>
          <p:nvPr/>
        </p:nvSpPr>
        <p:spPr bwMode="auto">
          <a:xfrm>
            <a:off x="6553200" y="39624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i</a:t>
            </a:r>
            <a:r>
              <a:rPr lang="en-US" sz="2000" baseline="-25000"/>
              <a:t>w</a:t>
            </a:r>
          </a:p>
        </p:txBody>
      </p:sp>
      <p:sp>
        <p:nvSpPr>
          <p:cNvPr id="54282" name="Text Box 18"/>
          <p:cNvSpPr txBox="1">
            <a:spLocks noChangeArrowheads="1"/>
          </p:cNvSpPr>
          <p:nvPr/>
        </p:nvSpPr>
        <p:spPr bwMode="auto">
          <a:xfrm>
            <a:off x="7620000" y="3048000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</a:t>
            </a:r>
            <a:r>
              <a:rPr lang="en-US" sz="2000" baseline="-25000"/>
              <a:t>w</a:t>
            </a:r>
          </a:p>
        </p:txBody>
      </p:sp>
      <p:sp>
        <p:nvSpPr>
          <p:cNvPr id="54283" name="Text Box 19"/>
          <p:cNvSpPr txBox="1">
            <a:spLocks noChangeArrowheads="1"/>
          </p:cNvSpPr>
          <p:nvPr/>
        </p:nvSpPr>
        <p:spPr bwMode="auto">
          <a:xfrm>
            <a:off x="7391400" y="21336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j</a:t>
            </a:r>
            <a:r>
              <a:rPr lang="en-US" sz="2000" baseline="-25000"/>
              <a:t>w</a:t>
            </a:r>
          </a:p>
        </p:txBody>
      </p:sp>
      <p:cxnSp>
        <p:nvCxnSpPr>
          <p:cNvPr id="17" name="Straight Arrow Connector 16"/>
          <p:cNvCxnSpPr>
            <a:endCxn id="54276" idx="0"/>
          </p:cNvCxnSpPr>
          <p:nvPr/>
        </p:nvCxnSpPr>
        <p:spPr>
          <a:xfrm flipV="1">
            <a:off x="3581400" y="3425825"/>
            <a:ext cx="3733800" cy="231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85" name="TextBox 17"/>
          <p:cNvSpPr txBox="1">
            <a:spLocks noChangeArrowheads="1"/>
          </p:cNvSpPr>
          <p:nvPr/>
        </p:nvSpPr>
        <p:spPr bwMode="auto">
          <a:xfrm>
            <a:off x="5943600" y="2971800"/>
            <a:ext cx="32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t</a:t>
            </a:r>
          </a:p>
        </p:txBody>
      </p:sp>
      <p:sp>
        <p:nvSpPr>
          <p:cNvPr id="22" name="Curved Left Arrow 21"/>
          <p:cNvSpPr/>
          <p:nvPr/>
        </p:nvSpPr>
        <p:spPr>
          <a:xfrm rot="19926854">
            <a:off x="8043863" y="1749425"/>
            <a:ext cx="739775" cy="172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4287" name="TextBox 22"/>
          <p:cNvSpPr txBox="1">
            <a:spLocks noChangeArrowheads="1"/>
          </p:cNvSpPr>
          <p:nvPr/>
        </p:nvSpPr>
        <p:spPr bwMode="auto">
          <a:xfrm>
            <a:off x="7772400" y="1219200"/>
            <a:ext cx="48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18056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Allow camera translation</a:t>
            </a:r>
          </a:p>
        </p:txBody>
      </p:sp>
      <p:graphicFrame>
        <p:nvGraphicFramePr>
          <p:cNvPr id="9218" name="Object 4"/>
          <p:cNvGraphicFramePr>
            <a:graphicFrameLocks noChangeAspect="1"/>
          </p:cNvGraphicFramePr>
          <p:nvPr/>
        </p:nvGraphicFramePr>
        <p:xfrm>
          <a:off x="304800" y="3810000"/>
          <a:ext cx="277812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086" name="Equation" r:id="rId3" imgW="888840" imgH="215640" progId="Equation.3">
                  <p:embed/>
                </p:oleObj>
              </mc:Choice>
              <mc:Fallback>
                <p:oleObj name="Equation" r:id="rId3" imgW="8888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810000"/>
                        <a:ext cx="277812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7"/>
          <p:cNvGraphicFramePr>
            <a:graphicFrameLocks noChangeAspect="1"/>
          </p:cNvGraphicFramePr>
          <p:nvPr/>
        </p:nvGraphicFramePr>
        <p:xfrm>
          <a:off x="3930650" y="3111500"/>
          <a:ext cx="50847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087" name="Equation" r:id="rId5" imgW="2387520" imgH="927000" progId="Equation.3">
                  <p:embed/>
                </p:oleObj>
              </mc:Choice>
              <mc:Fallback>
                <p:oleObj name="Equation" r:id="rId5" imgW="23875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0650" y="3111500"/>
                        <a:ext cx="50847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1" name="TextBox 6"/>
          <p:cNvSpPr txBox="1">
            <a:spLocks noChangeArrowheads="1"/>
          </p:cNvSpPr>
          <p:nvPr/>
        </p:nvSpPr>
        <p:spPr bwMode="auto">
          <a:xfrm>
            <a:off x="1509713" y="1676400"/>
            <a:ext cx="3076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Intrinsic Assumptions</a:t>
            </a:r>
          </a:p>
        </p:txBody>
      </p:sp>
      <p:sp>
        <p:nvSpPr>
          <p:cNvPr id="9222" name="TextBox 7"/>
          <p:cNvSpPr txBox="1">
            <a:spLocks noChangeArrowheads="1"/>
          </p:cNvSpPr>
          <p:nvPr/>
        </p:nvSpPr>
        <p:spPr bwMode="auto">
          <a:xfrm>
            <a:off x="4562475" y="1676400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endParaRPr lang="en-US" sz="2000"/>
          </a:p>
        </p:txBody>
      </p:sp>
      <p:sp>
        <p:nvSpPr>
          <p:cNvPr id="9" name="Right Arrow 8"/>
          <p:cNvSpPr/>
          <p:nvPr/>
        </p:nvSpPr>
        <p:spPr>
          <a:xfrm>
            <a:off x="32766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8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3D Rotation of Points</a:t>
            </a:r>
          </a:p>
        </p:txBody>
      </p:sp>
      <p:sp>
        <p:nvSpPr>
          <p:cNvPr id="393219" name="Text Box 3"/>
          <p:cNvSpPr txBox="1">
            <a:spLocks noChangeArrowheads="1"/>
          </p:cNvSpPr>
          <p:nvPr/>
        </p:nvSpPr>
        <p:spPr bwMode="auto">
          <a:xfrm>
            <a:off x="533400" y="1443038"/>
            <a:ext cx="8012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/>
              <a:t>Rotation around the coordinate axes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2400">
                <a:solidFill>
                  <a:srgbClr val="CC3300"/>
                </a:solidFill>
              </a:rPr>
              <a:t>counter-clockwise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</p:txBody>
      </p:sp>
      <p:graphicFrame>
        <p:nvGraphicFramePr>
          <p:cNvPr id="393220" name="Object 4"/>
          <p:cNvGraphicFramePr>
            <a:graphicFrameLocks noChangeAspect="1"/>
          </p:cNvGraphicFramePr>
          <p:nvPr/>
        </p:nvGraphicFramePr>
        <p:xfrm>
          <a:off x="4038600" y="2276475"/>
          <a:ext cx="3470275" cy="404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092" name="Equation" r:id="rId3" imgW="1828800" imgH="2133360" progId="Equation.3">
                  <p:embed/>
                </p:oleObj>
              </mc:Choice>
              <mc:Fallback>
                <p:oleObj name="Equation" r:id="rId3" imgW="1828800" imgH="2133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2276475"/>
                        <a:ext cx="3470275" cy="404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898525" y="2743200"/>
            <a:ext cx="2241550" cy="2286000"/>
            <a:chOff x="566" y="1680"/>
            <a:chExt cx="1412" cy="1440"/>
          </a:xfrm>
        </p:grpSpPr>
        <p:sp>
          <p:nvSpPr>
            <p:cNvPr id="10250" name="Line 6"/>
            <p:cNvSpPr>
              <a:spLocks noChangeShapeType="1"/>
            </p:cNvSpPr>
            <p:nvPr/>
          </p:nvSpPr>
          <p:spPr bwMode="auto">
            <a:xfrm flipV="1">
              <a:off x="730" y="1680"/>
              <a:ext cx="0" cy="144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1" name="Line 7"/>
            <p:cNvSpPr>
              <a:spLocks noChangeShapeType="1"/>
            </p:cNvSpPr>
            <p:nvPr/>
          </p:nvSpPr>
          <p:spPr bwMode="auto">
            <a:xfrm>
              <a:off x="586" y="2976"/>
              <a:ext cx="1392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2" name="Line 8"/>
            <p:cNvSpPr>
              <a:spLocks noChangeShapeType="1"/>
            </p:cNvSpPr>
            <p:nvPr/>
          </p:nvSpPr>
          <p:spPr bwMode="auto">
            <a:xfrm flipV="1">
              <a:off x="730" y="2304"/>
              <a:ext cx="71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3227" name="Text Box 11"/>
            <p:cNvSpPr txBox="1">
              <a:spLocks noChangeArrowheads="1"/>
            </p:cNvSpPr>
            <p:nvPr/>
          </p:nvSpPr>
          <p:spPr bwMode="auto">
            <a:xfrm>
              <a:off x="1680" y="2637"/>
              <a:ext cx="19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</a:t>
              </a:r>
            </a:p>
          </p:txBody>
        </p:sp>
        <p:sp>
          <p:nvSpPr>
            <p:cNvPr id="393231" name="Text Box 15"/>
            <p:cNvSpPr txBox="1">
              <a:spLocks noChangeArrowheads="1"/>
            </p:cNvSpPr>
            <p:nvPr/>
          </p:nvSpPr>
          <p:spPr bwMode="auto">
            <a:xfrm>
              <a:off x="1056" y="2016"/>
              <a:ext cx="25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</a:t>
              </a:r>
              <a:r>
                <a:rPr lang="en-US" sz="2000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’</a:t>
              </a:r>
            </a:p>
          </p:txBody>
        </p:sp>
        <p:sp>
          <p:nvSpPr>
            <p:cNvPr id="10255" name="Line 16"/>
            <p:cNvSpPr>
              <a:spLocks noChangeShapeType="1"/>
            </p:cNvSpPr>
            <p:nvPr/>
          </p:nvSpPr>
          <p:spPr bwMode="auto">
            <a:xfrm flipV="1">
              <a:off x="720" y="2832"/>
              <a:ext cx="91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6" name="Line 17"/>
            <p:cNvSpPr>
              <a:spLocks noChangeShapeType="1"/>
            </p:cNvSpPr>
            <p:nvPr/>
          </p:nvSpPr>
          <p:spPr bwMode="auto">
            <a:xfrm>
              <a:off x="1632" y="283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3234" name="Text Box 18"/>
            <p:cNvSpPr txBox="1">
              <a:spLocks noChangeArrowheads="1"/>
            </p:cNvSpPr>
            <p:nvPr/>
          </p:nvSpPr>
          <p:spPr bwMode="auto">
            <a:xfrm>
              <a:off x="1574" y="2333"/>
              <a:ext cx="19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  <a:sym typeface="Symbol" pitchFamily="18" charset="2"/>
                </a:rPr>
                <a:t>g</a:t>
              </a:r>
              <a:endPara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endParaRPr>
            </a:p>
          </p:txBody>
        </p:sp>
        <p:sp>
          <p:nvSpPr>
            <p:cNvPr id="393236" name="Text Box 20"/>
            <p:cNvSpPr txBox="1">
              <a:spLocks noChangeArrowheads="1"/>
            </p:cNvSpPr>
            <p:nvPr/>
          </p:nvSpPr>
          <p:spPr bwMode="auto">
            <a:xfrm>
              <a:off x="566" y="2669"/>
              <a:ext cx="2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y</a:t>
              </a:r>
            </a:p>
          </p:txBody>
        </p:sp>
        <p:sp>
          <p:nvSpPr>
            <p:cNvPr id="10259" name="Arc 22"/>
            <p:cNvSpPr>
              <a:spLocks/>
            </p:cNvSpPr>
            <p:nvPr/>
          </p:nvSpPr>
          <p:spPr bwMode="auto">
            <a:xfrm>
              <a:off x="1440" y="2304"/>
              <a:ext cx="192" cy="5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46" name="AutoShape 24"/>
          <p:cNvSpPr>
            <a:spLocks noChangeArrowheads="1"/>
          </p:cNvSpPr>
          <p:nvPr/>
        </p:nvSpPr>
        <p:spPr bwMode="auto">
          <a:xfrm rot="3319573" flipH="1">
            <a:off x="2590800" y="3276600"/>
            <a:ext cx="838200" cy="533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7" name="Line 25"/>
          <p:cNvSpPr>
            <a:spLocks noChangeShapeType="1"/>
          </p:cNvSpPr>
          <p:nvPr/>
        </p:nvSpPr>
        <p:spPr bwMode="auto">
          <a:xfrm flipH="1">
            <a:off x="330200" y="4800600"/>
            <a:ext cx="838200" cy="12192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3242" name="Text Box 26"/>
          <p:cNvSpPr txBox="1">
            <a:spLocks noChangeArrowheads="1"/>
          </p:cNvSpPr>
          <p:nvPr/>
        </p:nvSpPr>
        <p:spPr bwMode="auto">
          <a:xfrm>
            <a:off x="441325" y="5608638"/>
            <a:ext cx="347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z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15238" y="0"/>
            <a:ext cx="15287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Slide Credit: </a:t>
            </a:r>
            <a:r>
              <a:rPr lang="en-US" sz="1050" dirty="0" err="1"/>
              <a:t>Saverese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7894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Allow camera rotation</a:t>
            </a: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124200" y="21336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134" name="Equation" r:id="rId3" imgW="939600" imgH="215640" progId="Equation.3">
                  <p:embed/>
                </p:oleObj>
              </mc:Choice>
              <mc:Fallback>
                <p:oleObj name="Equation" r:id="rId3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1336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7"/>
          <p:cNvGraphicFramePr>
            <a:graphicFrameLocks noChangeAspect="1"/>
          </p:cNvGraphicFramePr>
          <p:nvPr/>
        </p:nvGraphicFramePr>
        <p:xfrm>
          <a:off x="1747838" y="3568700"/>
          <a:ext cx="5518150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135" name="Equation" r:id="rId5" imgW="2590560" imgH="927000" progId="Equation.3">
                  <p:embed/>
                </p:oleObj>
              </mc:Choice>
              <mc:Fallback>
                <p:oleObj name="Equation" r:id="rId5" imgW="25905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7838" y="3568700"/>
                        <a:ext cx="5518150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4343400" y="29718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7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Degrees of freedom</a:t>
            </a:r>
          </a:p>
        </p:txBody>
      </p:sp>
      <p:graphicFrame>
        <p:nvGraphicFramePr>
          <p:cNvPr id="12290" name="Object 4"/>
          <p:cNvGraphicFramePr>
            <a:graphicFrameLocks noChangeAspect="1"/>
          </p:cNvGraphicFramePr>
          <p:nvPr/>
        </p:nvGraphicFramePr>
        <p:xfrm>
          <a:off x="3124200" y="21336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58" name="Equation" r:id="rId4" imgW="939600" imgH="215640" progId="Equation.3">
                  <p:embed/>
                </p:oleObj>
              </mc:Choice>
              <mc:Fallback>
                <p:oleObj name="Equation" r:id="rId4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1336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7"/>
          <p:cNvGraphicFramePr>
            <a:graphicFrameLocks noChangeAspect="1"/>
          </p:cNvGraphicFramePr>
          <p:nvPr/>
        </p:nvGraphicFramePr>
        <p:xfrm>
          <a:off x="1749425" y="3568700"/>
          <a:ext cx="55165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59" name="Equation" r:id="rId6" imgW="2590560" imgH="927000" progId="Equation.3">
                  <p:embed/>
                </p:oleObj>
              </mc:Choice>
              <mc:Fallback>
                <p:oleObj name="Equation" r:id="rId6" imgW="25905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9425" y="3568700"/>
                        <a:ext cx="55165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4343400" y="29718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3276600" y="3429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5</a:t>
            </a: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5257800" y="3429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99850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Pinhole camera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9600"/>
            <a:ext cx="7772400" cy="1905000"/>
          </a:xfrm>
        </p:spPr>
        <p:txBody>
          <a:bodyPr>
            <a:normAutofit fontScale="92500"/>
          </a:bodyPr>
          <a:lstStyle/>
          <a:p>
            <a:pPr eaLnBrk="1" hangingPunct="1">
              <a:buFontTx/>
              <a:buNone/>
              <a:defRPr/>
            </a:pPr>
            <a:r>
              <a:rPr lang="en-US" dirty="0" smtClean="0"/>
              <a:t>Idea 2: add a barrier to block off most of the rays</a:t>
            </a:r>
          </a:p>
          <a:p>
            <a:pPr lvl="1" eaLnBrk="1" hangingPunct="1">
              <a:defRPr/>
            </a:pPr>
            <a:r>
              <a:rPr lang="en-US" dirty="0" smtClean="0"/>
              <a:t>This reduces blurring</a:t>
            </a:r>
          </a:p>
          <a:p>
            <a:pPr lvl="1" eaLnBrk="1" hangingPunct="1">
              <a:defRPr/>
            </a:pPr>
            <a:r>
              <a:rPr lang="en-US" dirty="0" smtClean="0"/>
              <a:t>The opening known as the </a:t>
            </a:r>
            <a:r>
              <a:rPr lang="en-US" b="1" dirty="0" smtClean="0"/>
              <a:t>aperture</a:t>
            </a:r>
          </a:p>
        </p:txBody>
      </p:sp>
      <p:pic>
        <p:nvPicPr>
          <p:cNvPr id="24580" name="Picture 18" descr="image-pinho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524000"/>
            <a:ext cx="54848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2286000" y="2057400"/>
            <a:ext cx="4724400" cy="1524000"/>
            <a:chOff x="1440" y="1296"/>
            <a:chExt cx="2976" cy="960"/>
          </a:xfrm>
        </p:grpSpPr>
        <p:sp>
          <p:nvSpPr>
            <p:cNvPr id="24591" name="Line 21"/>
            <p:cNvSpPr>
              <a:spLocks noChangeShapeType="1"/>
            </p:cNvSpPr>
            <p:nvPr/>
          </p:nvSpPr>
          <p:spPr bwMode="auto">
            <a:xfrm>
              <a:off x="1440" y="1296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2" name="Line 22"/>
            <p:cNvSpPr>
              <a:spLocks noChangeShapeType="1"/>
            </p:cNvSpPr>
            <p:nvPr/>
          </p:nvSpPr>
          <p:spPr bwMode="auto">
            <a:xfrm>
              <a:off x="1440" y="1296"/>
              <a:ext cx="1494" cy="33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3" name="Line 23"/>
            <p:cNvSpPr>
              <a:spLocks noChangeShapeType="1"/>
            </p:cNvSpPr>
            <p:nvPr/>
          </p:nvSpPr>
          <p:spPr bwMode="auto">
            <a:xfrm>
              <a:off x="1440" y="1296"/>
              <a:ext cx="1500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4" name="Line 24"/>
            <p:cNvSpPr>
              <a:spLocks noChangeShapeType="1"/>
            </p:cNvSpPr>
            <p:nvPr/>
          </p:nvSpPr>
          <p:spPr bwMode="auto">
            <a:xfrm>
              <a:off x="1440" y="1296"/>
              <a:ext cx="1482" cy="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2590800" y="2495550"/>
            <a:ext cx="4457700" cy="571500"/>
            <a:chOff x="1632" y="1572"/>
            <a:chExt cx="2808" cy="360"/>
          </a:xfrm>
        </p:grpSpPr>
        <p:sp>
          <p:nvSpPr>
            <p:cNvPr id="24587" name="Line 27"/>
            <p:cNvSpPr>
              <a:spLocks noChangeShapeType="1"/>
            </p:cNvSpPr>
            <p:nvPr/>
          </p:nvSpPr>
          <p:spPr bwMode="auto">
            <a:xfrm flipV="1">
              <a:off x="1632" y="1572"/>
              <a:ext cx="1302" cy="10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8" name="Line 28"/>
            <p:cNvSpPr>
              <a:spLocks noChangeShapeType="1"/>
            </p:cNvSpPr>
            <p:nvPr/>
          </p:nvSpPr>
          <p:spPr bwMode="auto">
            <a:xfrm>
              <a:off x="1632" y="1680"/>
              <a:ext cx="1302" cy="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9" name="Line 29"/>
            <p:cNvSpPr>
              <a:spLocks noChangeShapeType="1"/>
            </p:cNvSpPr>
            <p:nvPr/>
          </p:nvSpPr>
          <p:spPr bwMode="auto">
            <a:xfrm>
              <a:off x="1632" y="1680"/>
              <a:ext cx="2808" cy="19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0" name="Line 30"/>
            <p:cNvSpPr>
              <a:spLocks noChangeShapeType="1"/>
            </p:cNvSpPr>
            <p:nvPr/>
          </p:nvSpPr>
          <p:spPr bwMode="auto">
            <a:xfrm>
              <a:off x="1632" y="1680"/>
              <a:ext cx="1302" cy="25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3" name="Oval 31"/>
          <p:cNvSpPr>
            <a:spLocks noChangeArrowheads="1"/>
          </p:cNvSpPr>
          <p:nvPr/>
        </p:nvSpPr>
        <p:spPr bwMode="auto">
          <a:xfrm>
            <a:off x="2241550" y="20256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4584" name="Oval 32"/>
          <p:cNvSpPr>
            <a:spLocks noChangeArrowheads="1"/>
          </p:cNvSpPr>
          <p:nvPr/>
        </p:nvSpPr>
        <p:spPr bwMode="auto">
          <a:xfrm>
            <a:off x="2559050" y="2633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43779" name="Rectangle 35"/>
          <p:cNvSpPr>
            <a:spLocks noChangeArrowheads="1"/>
          </p:cNvSpPr>
          <p:nvPr/>
        </p:nvSpPr>
        <p:spPr bwMode="auto">
          <a:xfrm>
            <a:off x="685800" y="59436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ct val="20000"/>
              </a:spcBef>
              <a:buFontTx/>
              <a:buChar char="–"/>
            </a:pPr>
            <a:endParaRPr lang="en-US"/>
          </a:p>
        </p:txBody>
      </p:sp>
      <p:sp>
        <p:nvSpPr>
          <p:cNvPr id="24586" name="TextBox 17"/>
          <p:cNvSpPr txBox="1">
            <a:spLocks noChangeArrowheads="1"/>
          </p:cNvSpPr>
          <p:nvPr/>
        </p:nvSpPr>
        <p:spPr bwMode="auto">
          <a:xfrm>
            <a:off x="0" y="6550025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779" grpId="0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Vanishing Point = Projection from Infinity</a:t>
            </a:r>
            <a:endParaRPr lang="en-US" dirty="0"/>
          </a:p>
        </p:txBody>
      </p:sp>
      <p:graphicFrame>
        <p:nvGraphicFramePr>
          <p:cNvPr id="635906" name="Object 4"/>
          <p:cNvGraphicFramePr>
            <a:graphicFrameLocks noChangeAspect="1"/>
          </p:cNvGraphicFramePr>
          <p:nvPr/>
        </p:nvGraphicFramePr>
        <p:xfrm>
          <a:off x="685800" y="1143000"/>
          <a:ext cx="8001000" cy="2607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218" name="Equation" r:id="rId3" imgW="2844720" imgH="927000" progId="Equation.3">
                  <p:embed/>
                </p:oleObj>
              </mc:Choice>
              <mc:Fallback>
                <p:oleObj name="Equation" r:id="rId3" imgW="28447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143000"/>
                        <a:ext cx="8001000" cy="26074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499" name="Object 7"/>
          <p:cNvGraphicFramePr>
            <a:graphicFrameLocks noChangeAspect="1"/>
          </p:cNvGraphicFramePr>
          <p:nvPr/>
        </p:nvGraphicFramePr>
        <p:xfrm>
          <a:off x="1855788" y="4419600"/>
          <a:ext cx="3730625" cy="148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219" name="Equation" r:id="rId5" imgW="1752480" imgH="698400" progId="Equation.3">
                  <p:embed/>
                </p:oleObj>
              </mc:Choice>
              <mc:Fallback>
                <p:oleObj name="Equation" r:id="rId5" imgW="175248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5788" y="4419600"/>
                        <a:ext cx="3730625" cy="1489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0" name="Object 7"/>
          <p:cNvGraphicFramePr>
            <a:graphicFrameLocks noChangeAspect="1"/>
          </p:cNvGraphicFramePr>
          <p:nvPr/>
        </p:nvGraphicFramePr>
        <p:xfrm>
          <a:off x="5943600" y="4191000"/>
          <a:ext cx="1649412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220" name="Equation" r:id="rId7" imgW="774360" imgH="431640" progId="Equation.3">
                  <p:embed/>
                </p:oleObj>
              </mc:Choice>
              <mc:Fallback>
                <p:oleObj name="Equation" r:id="rId7" imgW="7743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4191000"/>
                        <a:ext cx="1649412" cy="920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1" name="Object 7"/>
          <p:cNvGraphicFramePr>
            <a:graphicFrameLocks noChangeAspect="1"/>
          </p:cNvGraphicFramePr>
          <p:nvPr/>
        </p:nvGraphicFramePr>
        <p:xfrm>
          <a:off x="5943600" y="5334000"/>
          <a:ext cx="1622425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221" name="Equation" r:id="rId9" imgW="761760" imgH="431640" progId="Equation.3">
                  <p:embed/>
                </p:oleObj>
              </mc:Choice>
              <mc:Fallback>
                <p:oleObj name="Equation" r:id="rId9" imgW="7617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5334000"/>
                        <a:ext cx="1622425" cy="920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55875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Orthographic Projection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Special case of perspective projection</a:t>
            </a:r>
          </a:p>
          <a:p>
            <a:pPr lvl="1" eaLnBrk="1" hangingPunct="1"/>
            <a:r>
              <a:rPr lang="en-US" sz="2400" dirty="0" smtClean="0"/>
              <a:t>Distance from the COP to the image plane is infinite</a:t>
            </a:r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r>
              <a:rPr lang="en-US" sz="2400" dirty="0" smtClean="0"/>
              <a:t>Also called “parallel projection”</a:t>
            </a:r>
          </a:p>
          <a:p>
            <a:pPr lvl="1" eaLnBrk="1" hangingPunct="1"/>
            <a:r>
              <a:rPr lang="en-US" sz="2400" dirty="0" smtClean="0"/>
              <a:t>What’s the projection matrix?</a:t>
            </a:r>
          </a:p>
        </p:txBody>
      </p:sp>
      <p:sp>
        <p:nvSpPr>
          <p:cNvPr id="13317" name="Freeform 8"/>
          <p:cNvSpPr>
            <a:spLocks/>
          </p:cNvSpPr>
          <p:nvPr/>
        </p:nvSpPr>
        <p:spPr bwMode="auto">
          <a:xfrm>
            <a:off x="2735263" y="2606675"/>
            <a:ext cx="1638300" cy="1177925"/>
          </a:xfrm>
          <a:custGeom>
            <a:avLst/>
            <a:gdLst>
              <a:gd name="T0" fmla="*/ 0 w 1032"/>
              <a:gd name="T1" fmla="*/ 2147483647 h 742"/>
              <a:gd name="T2" fmla="*/ 2147483647 w 1032"/>
              <a:gd name="T3" fmla="*/ 0 h 742"/>
              <a:gd name="T4" fmla="*/ 2147483647 w 1032"/>
              <a:gd name="T5" fmla="*/ 2147483647 h 742"/>
              <a:gd name="T6" fmla="*/ 0 w 1032"/>
              <a:gd name="T7" fmla="*/ 2147483647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1032"/>
              <a:gd name="T13" fmla="*/ 0 h 742"/>
              <a:gd name="T14" fmla="*/ 1032 w 103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2" h="742">
                <a:moveTo>
                  <a:pt x="0" y="319"/>
                </a:moveTo>
                <a:lnTo>
                  <a:pt x="1032" y="0"/>
                </a:lnTo>
                <a:lnTo>
                  <a:pt x="401" y="742"/>
                </a:lnTo>
                <a:lnTo>
                  <a:pt x="0" y="319"/>
                </a:lnTo>
                <a:close/>
              </a:path>
            </a:pathLst>
          </a:custGeom>
          <a:noFill/>
          <a:ln w="349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8" name="Freeform 9"/>
          <p:cNvSpPr>
            <a:spLocks/>
          </p:cNvSpPr>
          <p:nvPr/>
        </p:nvSpPr>
        <p:spPr bwMode="auto">
          <a:xfrm>
            <a:off x="2711450" y="3054350"/>
            <a:ext cx="71438" cy="93663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2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9" name="Freeform 10"/>
          <p:cNvSpPr>
            <a:spLocks/>
          </p:cNvSpPr>
          <p:nvPr/>
        </p:nvSpPr>
        <p:spPr bwMode="auto">
          <a:xfrm>
            <a:off x="4325938" y="2547938"/>
            <a:ext cx="71437" cy="93662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3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3" y="59"/>
                </a:lnTo>
                <a:lnTo>
                  <a:pt x="8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8" y="7"/>
                </a:lnTo>
                <a:lnTo>
                  <a:pt x="23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0" name="Freeform 11"/>
          <p:cNvSpPr>
            <a:spLocks/>
          </p:cNvSpPr>
          <p:nvPr/>
        </p:nvSpPr>
        <p:spPr bwMode="auto">
          <a:xfrm>
            <a:off x="3336925" y="3736975"/>
            <a:ext cx="69850" cy="93663"/>
          </a:xfrm>
          <a:custGeom>
            <a:avLst/>
            <a:gdLst>
              <a:gd name="T0" fmla="*/ 2147483647 w 44"/>
              <a:gd name="T1" fmla="*/ 2147483647 h 59"/>
              <a:gd name="T2" fmla="*/ 2147483647 w 44"/>
              <a:gd name="T3" fmla="*/ 0 h 59"/>
              <a:gd name="T4" fmla="*/ 2147483647 w 44"/>
              <a:gd name="T5" fmla="*/ 2147483647 h 59"/>
              <a:gd name="T6" fmla="*/ 2147483647 w 44"/>
              <a:gd name="T7" fmla="*/ 2147483647 h 59"/>
              <a:gd name="T8" fmla="*/ 2147483647 w 44"/>
              <a:gd name="T9" fmla="*/ 2147483647 h 59"/>
              <a:gd name="T10" fmla="*/ 2147483647 w 44"/>
              <a:gd name="T11" fmla="*/ 2147483647 h 59"/>
              <a:gd name="T12" fmla="*/ 2147483647 w 44"/>
              <a:gd name="T13" fmla="*/ 2147483647 h 59"/>
              <a:gd name="T14" fmla="*/ 2147483647 w 44"/>
              <a:gd name="T15" fmla="*/ 2147483647 h 59"/>
              <a:gd name="T16" fmla="*/ 0 w 44"/>
              <a:gd name="T17" fmla="*/ 2147483647 h 59"/>
              <a:gd name="T18" fmla="*/ 0 w 44"/>
              <a:gd name="T19" fmla="*/ 2147483647 h 59"/>
              <a:gd name="T20" fmla="*/ 0 w 44"/>
              <a:gd name="T21" fmla="*/ 2147483647 h 59"/>
              <a:gd name="T22" fmla="*/ 2147483647 w 44"/>
              <a:gd name="T23" fmla="*/ 2147483647 h 59"/>
              <a:gd name="T24" fmla="*/ 2147483647 w 44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"/>
              <a:gd name="T40" fmla="*/ 0 h 59"/>
              <a:gd name="T41" fmla="*/ 44 w 44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" h="59">
                <a:moveTo>
                  <a:pt x="22" y="7"/>
                </a:moveTo>
                <a:lnTo>
                  <a:pt x="37" y="0"/>
                </a:lnTo>
                <a:lnTo>
                  <a:pt x="44" y="7"/>
                </a:lnTo>
                <a:lnTo>
                  <a:pt x="44" y="22"/>
                </a:lnTo>
                <a:lnTo>
                  <a:pt x="44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1" name="Freeform 12"/>
          <p:cNvSpPr>
            <a:spLocks/>
          </p:cNvSpPr>
          <p:nvPr/>
        </p:nvSpPr>
        <p:spPr bwMode="auto">
          <a:xfrm>
            <a:off x="2254250" y="1868488"/>
            <a:ext cx="2662238" cy="2574925"/>
          </a:xfrm>
          <a:custGeom>
            <a:avLst/>
            <a:gdLst>
              <a:gd name="T0" fmla="*/ 0 w 1842"/>
              <a:gd name="T1" fmla="*/ 2147483647 h 1847"/>
              <a:gd name="T2" fmla="*/ 2147483647 w 1842"/>
              <a:gd name="T3" fmla="*/ 0 h 1847"/>
              <a:gd name="T4" fmla="*/ 2147483647 w 1842"/>
              <a:gd name="T5" fmla="*/ 2147483647 h 1847"/>
              <a:gd name="T6" fmla="*/ 0 w 1842"/>
              <a:gd name="T7" fmla="*/ 2147483647 h 1847"/>
              <a:gd name="T8" fmla="*/ 0 w 1842"/>
              <a:gd name="T9" fmla="*/ 2147483647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2" name="Rectangle 13"/>
          <p:cNvSpPr>
            <a:spLocks noChangeArrowheads="1"/>
          </p:cNvSpPr>
          <p:nvPr/>
        </p:nvSpPr>
        <p:spPr bwMode="auto">
          <a:xfrm>
            <a:off x="4208463" y="2185988"/>
            <a:ext cx="6016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Image</a:t>
            </a:r>
            <a:endParaRPr lang="en-US" sz="2000" b="1">
              <a:latin typeface="Times New Roman" pitchFamily="18" charset="0"/>
            </a:endParaRPr>
          </a:p>
        </p:txBody>
      </p:sp>
      <p:sp>
        <p:nvSpPr>
          <p:cNvPr id="13323" name="Rectangle 14"/>
          <p:cNvSpPr>
            <a:spLocks noChangeArrowheads="1"/>
          </p:cNvSpPr>
          <p:nvPr/>
        </p:nvSpPr>
        <p:spPr bwMode="auto">
          <a:xfrm>
            <a:off x="6424613" y="2205038"/>
            <a:ext cx="5635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World</a:t>
            </a:r>
            <a:endParaRPr lang="en-US" sz="2000" b="1">
              <a:latin typeface="Times New Roman" pitchFamily="18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562600" y="2527300"/>
            <a:ext cx="1685925" cy="1284288"/>
            <a:chOff x="3978" y="2483"/>
            <a:chExt cx="1062" cy="809"/>
          </a:xfrm>
        </p:grpSpPr>
        <p:sp>
          <p:nvSpPr>
            <p:cNvPr id="13329" name="Freeform 16"/>
            <p:cNvSpPr>
              <a:spLocks/>
            </p:cNvSpPr>
            <p:nvPr/>
          </p:nvSpPr>
          <p:spPr bwMode="auto">
            <a:xfrm>
              <a:off x="3978" y="2802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0" name="Freeform 17"/>
            <p:cNvSpPr>
              <a:spLocks/>
            </p:cNvSpPr>
            <p:nvPr/>
          </p:nvSpPr>
          <p:spPr bwMode="auto">
            <a:xfrm>
              <a:off x="4995" y="2483"/>
              <a:ext cx="45" cy="59"/>
            </a:xfrm>
            <a:custGeom>
              <a:avLst/>
              <a:gdLst>
                <a:gd name="T0" fmla="*/ 22 w 45"/>
                <a:gd name="T1" fmla="*/ 8 h 59"/>
                <a:gd name="T2" fmla="*/ 37 w 45"/>
                <a:gd name="T3" fmla="*/ 0 h 59"/>
                <a:gd name="T4" fmla="*/ 45 w 45"/>
                <a:gd name="T5" fmla="*/ 8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8 h 59"/>
                <a:gd name="T24" fmla="*/ 22 w 45"/>
                <a:gd name="T25" fmla="*/ 8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8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1" name="Freeform 18"/>
            <p:cNvSpPr>
              <a:spLocks/>
            </p:cNvSpPr>
            <p:nvPr/>
          </p:nvSpPr>
          <p:spPr bwMode="auto">
            <a:xfrm>
              <a:off x="4371" y="3232"/>
              <a:ext cx="45" cy="60"/>
            </a:xfrm>
            <a:custGeom>
              <a:avLst/>
              <a:gdLst>
                <a:gd name="T0" fmla="*/ 23 w 45"/>
                <a:gd name="T1" fmla="*/ 8 h 60"/>
                <a:gd name="T2" fmla="*/ 37 w 45"/>
                <a:gd name="T3" fmla="*/ 0 h 60"/>
                <a:gd name="T4" fmla="*/ 45 w 45"/>
                <a:gd name="T5" fmla="*/ 8 h 60"/>
                <a:gd name="T6" fmla="*/ 45 w 45"/>
                <a:gd name="T7" fmla="*/ 22 h 60"/>
                <a:gd name="T8" fmla="*/ 45 w 45"/>
                <a:gd name="T9" fmla="*/ 37 h 60"/>
                <a:gd name="T10" fmla="*/ 37 w 45"/>
                <a:gd name="T11" fmla="*/ 52 h 60"/>
                <a:gd name="T12" fmla="*/ 23 w 45"/>
                <a:gd name="T13" fmla="*/ 60 h 60"/>
                <a:gd name="T14" fmla="*/ 8 w 45"/>
                <a:gd name="T15" fmla="*/ 60 h 60"/>
                <a:gd name="T16" fmla="*/ 0 w 45"/>
                <a:gd name="T17" fmla="*/ 52 h 60"/>
                <a:gd name="T18" fmla="*/ 0 w 45"/>
                <a:gd name="T19" fmla="*/ 37 h 60"/>
                <a:gd name="T20" fmla="*/ 0 w 45"/>
                <a:gd name="T21" fmla="*/ 22 h 60"/>
                <a:gd name="T22" fmla="*/ 8 w 45"/>
                <a:gd name="T23" fmla="*/ 8 h 60"/>
                <a:gd name="T24" fmla="*/ 23 w 45"/>
                <a:gd name="T25" fmla="*/ 8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60"/>
                <a:gd name="T41" fmla="*/ 45 w 45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60">
                  <a:moveTo>
                    <a:pt x="23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60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2" name="Freeform 19"/>
            <p:cNvSpPr>
              <a:spLocks/>
            </p:cNvSpPr>
            <p:nvPr/>
          </p:nvSpPr>
          <p:spPr bwMode="auto">
            <a:xfrm>
              <a:off x="4008" y="2520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5" name="Line 20"/>
          <p:cNvSpPr>
            <a:spLocks noChangeShapeType="1"/>
          </p:cNvSpPr>
          <p:nvPr/>
        </p:nvSpPr>
        <p:spPr bwMode="auto">
          <a:xfrm flipV="1">
            <a:off x="3352800" y="3775075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6" name="Line 21"/>
          <p:cNvSpPr>
            <a:spLocks noChangeShapeType="1"/>
          </p:cNvSpPr>
          <p:nvPr/>
        </p:nvSpPr>
        <p:spPr bwMode="auto">
          <a:xfrm flipV="1">
            <a:off x="2727325" y="3071813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7" name="Line 22"/>
          <p:cNvSpPr>
            <a:spLocks noChangeShapeType="1"/>
          </p:cNvSpPr>
          <p:nvPr/>
        </p:nvSpPr>
        <p:spPr bwMode="auto">
          <a:xfrm flipV="1">
            <a:off x="4357688" y="2579688"/>
            <a:ext cx="2871787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8" name="Text Box 23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  <p:graphicFrame>
        <p:nvGraphicFramePr>
          <p:cNvPr id="13314" name="Object 7"/>
          <p:cNvGraphicFramePr>
            <a:graphicFrameLocks noChangeAspect="1"/>
          </p:cNvGraphicFramePr>
          <p:nvPr/>
        </p:nvGraphicFramePr>
        <p:xfrm>
          <a:off x="5383213" y="4419600"/>
          <a:ext cx="3217862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598" name="Equation" r:id="rId3" imgW="1511280" imgH="914400" progId="Equation.3">
                  <p:embed/>
                </p:oleObj>
              </mc:Choice>
              <mc:Fallback>
                <p:oleObj name="Equation" r:id="rId3" imgW="1511280" imgH="9144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3213" y="4419600"/>
                        <a:ext cx="3217862" cy="194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Scaled Orthographic Projection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Special case of perspective projection</a:t>
            </a:r>
          </a:p>
          <a:p>
            <a:pPr lvl="1" eaLnBrk="1" hangingPunct="1"/>
            <a:r>
              <a:rPr lang="en-US" sz="2400" dirty="0" smtClean="0"/>
              <a:t>Object dimensions are small compared to distance to camera</a:t>
            </a:r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r>
              <a:rPr lang="en-US" sz="2400" dirty="0" smtClean="0"/>
              <a:t>Also called “weak perspective”</a:t>
            </a:r>
          </a:p>
          <a:p>
            <a:pPr lvl="1" eaLnBrk="1" hangingPunct="1"/>
            <a:r>
              <a:rPr lang="en-US" sz="2400" dirty="0" smtClean="0"/>
              <a:t>What’s the projection matrix?</a:t>
            </a:r>
          </a:p>
        </p:txBody>
      </p:sp>
      <p:sp>
        <p:nvSpPr>
          <p:cNvPr id="13328" name="Text Box 23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  <p:graphicFrame>
        <p:nvGraphicFramePr>
          <p:cNvPr id="13314" name="Object 7"/>
          <p:cNvGraphicFramePr>
            <a:graphicFrameLocks noChangeAspect="1"/>
          </p:cNvGraphicFramePr>
          <p:nvPr/>
        </p:nvGraphicFramePr>
        <p:xfrm>
          <a:off x="5314950" y="4406900"/>
          <a:ext cx="3354388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951" name="Equation" r:id="rId3" imgW="1574640" imgH="927000" progId="Equation.3">
                  <p:embed/>
                </p:oleObj>
              </mc:Choice>
              <mc:Fallback>
                <p:oleObj name="Equation" r:id="rId3" imgW="1574640" imgH="927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4950" y="4406900"/>
                        <a:ext cx="3354388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3693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362200"/>
            <a:ext cx="5062537" cy="2102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0064" y="6533208"/>
            <a:ext cx="323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Illustration from George </a:t>
            </a:r>
            <a:r>
              <a:rPr lang="en-US" dirty="0" err="1" smtClean="0"/>
              <a:t>Bebis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Suppose we have two 3D cubes on the ground facing the viewer, one near, one far.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What would they look like in perspective?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What would they look like in weak perspective? </a:t>
            </a:r>
            <a:endParaRPr lang="en-US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Take-home question</a:t>
            </a:r>
          </a:p>
        </p:txBody>
      </p:sp>
      <p:pic>
        <p:nvPicPr>
          <p:cNvPr id="134146" name="Picture 2" descr="http://rememberwhen.gazettelive.co.uk/station%20road%20n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3124200"/>
            <a:ext cx="5143500" cy="3429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824134" y="6581001"/>
            <a:ext cx="2319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Photo credit: GazetteLive.co.uk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4904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Beyond Pinholes: Radial Distortion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667000"/>
            <a:ext cx="52959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2209800"/>
            <a:ext cx="305435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-17463" y="6596063"/>
            <a:ext cx="1998663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Image from Martin </a:t>
            </a:r>
            <a:r>
              <a:rPr lang="en-US" sz="1050" dirty="0" err="1"/>
              <a:t>Habbecke</a:t>
            </a:r>
            <a:endParaRPr lang="en-US" sz="1050" dirty="0"/>
          </a:p>
        </p:txBody>
      </p:sp>
      <p:sp>
        <p:nvSpPr>
          <p:cNvPr id="56326" name="TextBox 7"/>
          <p:cNvSpPr txBox="1">
            <a:spLocks noChangeArrowheads="1"/>
          </p:cNvSpPr>
          <p:nvPr/>
        </p:nvSpPr>
        <p:spPr bwMode="auto">
          <a:xfrm>
            <a:off x="6019800" y="5943600"/>
            <a:ext cx="26130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Corrected Barrel Distortion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Things to remember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09600" y="1143000"/>
            <a:ext cx="43434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latin typeface="+mn-lt"/>
              </a:rPr>
              <a:t>Vanishing points and vanishing lines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latin typeface="+mn-lt"/>
              </a:rPr>
              <a:t>Pinhole camera model and camera projection matrix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4722813" y="609600"/>
            <a:ext cx="4116387" cy="1862138"/>
            <a:chOff x="-28575" y="1676401"/>
            <a:chExt cx="9296400" cy="4754564"/>
          </a:xfrm>
        </p:grpSpPr>
        <p:graphicFrame>
          <p:nvGraphicFramePr>
            <p:cNvPr id="16387" name="Object 5"/>
            <p:cNvGraphicFramePr>
              <a:graphicFrameLocks noChangeAspect="1"/>
            </p:cNvGraphicFramePr>
            <p:nvPr/>
          </p:nvGraphicFramePr>
          <p:xfrm>
            <a:off x="1743075" y="2590800"/>
            <a:ext cx="4962525" cy="3721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9690" name="Photo Editor Photo" r:id="rId3" imgW="9752381" imgH="7314286" progId="MSPhotoEd.3">
                    <p:embed/>
                  </p:oleObj>
                </mc:Choice>
                <mc:Fallback>
                  <p:oleObj name="Photo Editor Photo" r:id="rId3" imgW="9752381" imgH="7314286" progId="MSPhotoEd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3075" y="2590800"/>
                          <a:ext cx="4962525" cy="3721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393" name="Line 3"/>
            <p:cNvSpPr>
              <a:spLocks noChangeShapeType="1"/>
            </p:cNvSpPr>
            <p:nvPr/>
          </p:nvSpPr>
          <p:spPr bwMode="auto">
            <a:xfrm flipH="1">
              <a:off x="76200" y="3200400"/>
              <a:ext cx="5029200" cy="12954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394" name="Line 4"/>
            <p:cNvSpPr>
              <a:spLocks noChangeShapeType="1"/>
            </p:cNvSpPr>
            <p:nvPr/>
          </p:nvSpPr>
          <p:spPr bwMode="auto">
            <a:xfrm flipH="1" flipV="1">
              <a:off x="76200" y="4495800"/>
              <a:ext cx="3962400" cy="990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395" name="Line 5"/>
            <p:cNvSpPr>
              <a:spLocks noChangeShapeType="1"/>
            </p:cNvSpPr>
            <p:nvPr/>
          </p:nvSpPr>
          <p:spPr bwMode="auto">
            <a:xfrm flipH="1">
              <a:off x="76200" y="4114800"/>
              <a:ext cx="4038600" cy="3810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396" name="Line 6"/>
            <p:cNvSpPr>
              <a:spLocks noChangeShapeType="1"/>
            </p:cNvSpPr>
            <p:nvPr/>
          </p:nvSpPr>
          <p:spPr bwMode="auto">
            <a:xfrm>
              <a:off x="76200" y="4495800"/>
              <a:ext cx="4419600" cy="3048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397" name="Line 7"/>
            <p:cNvSpPr>
              <a:spLocks noChangeShapeType="1"/>
            </p:cNvSpPr>
            <p:nvPr/>
          </p:nvSpPr>
          <p:spPr bwMode="auto">
            <a:xfrm flipV="1">
              <a:off x="76200" y="4267200"/>
              <a:ext cx="4419600" cy="228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398" name="Line 8"/>
            <p:cNvSpPr>
              <a:spLocks noChangeShapeType="1"/>
            </p:cNvSpPr>
            <p:nvPr/>
          </p:nvSpPr>
          <p:spPr bwMode="auto">
            <a:xfrm flipV="1">
              <a:off x="4800600" y="46482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399" name="Line 9"/>
            <p:cNvSpPr>
              <a:spLocks noChangeShapeType="1"/>
            </p:cNvSpPr>
            <p:nvPr/>
          </p:nvSpPr>
          <p:spPr bwMode="auto">
            <a:xfrm>
              <a:off x="4800600" y="35814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0" name="Line 10"/>
            <p:cNvSpPr>
              <a:spLocks noChangeShapeType="1"/>
            </p:cNvSpPr>
            <p:nvPr/>
          </p:nvSpPr>
          <p:spPr bwMode="auto">
            <a:xfrm>
              <a:off x="4800600" y="4343400"/>
              <a:ext cx="4267200" cy="762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1" name="Line 11"/>
            <p:cNvSpPr>
              <a:spLocks noChangeShapeType="1"/>
            </p:cNvSpPr>
            <p:nvPr/>
          </p:nvSpPr>
          <p:spPr bwMode="auto">
            <a:xfrm flipV="1">
              <a:off x="4800600" y="4572000"/>
              <a:ext cx="4267200" cy="5334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2" name="Line 12"/>
            <p:cNvSpPr>
              <a:spLocks noChangeShapeType="1"/>
            </p:cNvSpPr>
            <p:nvPr/>
          </p:nvSpPr>
          <p:spPr bwMode="auto">
            <a:xfrm>
              <a:off x="4800600" y="4038600"/>
              <a:ext cx="4267200" cy="304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7058025" y="4953002"/>
              <a:ext cx="1857375" cy="1477963"/>
              <a:chOff x="4446" y="3120"/>
              <a:chExt cx="1170" cy="931"/>
            </a:xfrm>
          </p:grpSpPr>
          <p:sp>
            <p:nvSpPr>
              <p:cNvPr id="16422" name="Text Box 14"/>
              <p:cNvSpPr txBox="1">
                <a:spLocks noChangeArrowheads="1"/>
              </p:cNvSpPr>
              <p:nvPr/>
            </p:nvSpPr>
            <p:spPr bwMode="auto">
              <a:xfrm>
                <a:off x="4446" y="3408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16423" name="Line 15"/>
              <p:cNvSpPr>
                <a:spLocks noChangeShapeType="1"/>
              </p:cNvSpPr>
              <p:nvPr/>
            </p:nvSpPr>
            <p:spPr bwMode="auto">
              <a:xfrm flipV="1">
                <a:off x="4848" y="3120"/>
                <a:ext cx="768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6404" name="Line 16"/>
            <p:cNvSpPr>
              <a:spLocks noChangeShapeType="1"/>
            </p:cNvSpPr>
            <p:nvPr/>
          </p:nvSpPr>
          <p:spPr bwMode="auto">
            <a:xfrm>
              <a:off x="0" y="4495800"/>
              <a:ext cx="9144000" cy="0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0" y="2743200"/>
              <a:ext cx="1828800" cy="1600200"/>
              <a:chOff x="0" y="1728"/>
              <a:chExt cx="1152" cy="1008"/>
            </a:xfrm>
          </p:grpSpPr>
          <p:sp>
            <p:nvSpPr>
              <p:cNvPr id="16420" name="Text Box 18"/>
              <p:cNvSpPr txBox="1">
                <a:spLocks noChangeArrowheads="1"/>
              </p:cNvSpPr>
              <p:nvPr/>
            </p:nvSpPr>
            <p:spPr bwMode="auto">
              <a:xfrm>
                <a:off x="0" y="1728"/>
                <a:ext cx="1152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chemeClr val="hlink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333399"/>
                    </a:solidFill>
                    <a:latin typeface="Tahoma" pitchFamily="34" charset="0"/>
                  </a:rPr>
                  <a:t> </a:t>
                </a:r>
                <a:r>
                  <a:rPr lang="en-US" sz="1000" b="1">
                    <a:solidFill>
                      <a:schemeClr val="hlink"/>
                    </a:solidFill>
                    <a:latin typeface="Tahoma" pitchFamily="34" charset="0"/>
                  </a:rPr>
                  <a:t>line</a:t>
                </a:r>
              </a:p>
            </p:txBody>
          </p:sp>
          <p:sp>
            <p:nvSpPr>
              <p:cNvPr id="16421" name="Line 19"/>
              <p:cNvSpPr>
                <a:spLocks noChangeShapeType="1"/>
              </p:cNvSpPr>
              <p:nvPr/>
            </p:nvSpPr>
            <p:spPr bwMode="auto">
              <a:xfrm>
                <a:off x="528" y="2208"/>
                <a:ext cx="192" cy="528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-28575" y="4451351"/>
              <a:ext cx="1843088" cy="1843088"/>
              <a:chOff x="-18" y="2804"/>
              <a:chExt cx="1161" cy="1161"/>
            </a:xfrm>
          </p:grpSpPr>
          <p:sp>
            <p:nvSpPr>
              <p:cNvPr id="16417" name="Oval 21"/>
              <p:cNvSpPr>
                <a:spLocks noChangeAspect="1" noChangeArrowheads="1"/>
              </p:cNvSpPr>
              <p:nvPr/>
            </p:nvSpPr>
            <p:spPr bwMode="auto">
              <a:xfrm>
                <a:off x="28" y="2804"/>
                <a:ext cx="63" cy="6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000"/>
              </a:p>
            </p:txBody>
          </p:sp>
          <p:sp>
            <p:nvSpPr>
              <p:cNvPr id="16418" name="Text Box 22"/>
              <p:cNvSpPr txBox="1">
                <a:spLocks noChangeArrowheads="1"/>
              </p:cNvSpPr>
              <p:nvPr/>
            </p:nvSpPr>
            <p:spPr bwMode="auto">
              <a:xfrm>
                <a:off x="-18" y="3322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16419" name="Line 23"/>
              <p:cNvSpPr>
                <a:spLocks noChangeShapeType="1"/>
              </p:cNvSpPr>
              <p:nvPr/>
            </p:nvSpPr>
            <p:spPr bwMode="auto">
              <a:xfrm flipH="1" flipV="1">
                <a:off x="96" y="2928"/>
                <a:ext cx="240" cy="43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6407" name="Line 24"/>
            <p:cNvSpPr>
              <a:spLocks noChangeShapeType="1"/>
            </p:cNvSpPr>
            <p:nvPr/>
          </p:nvSpPr>
          <p:spPr bwMode="auto">
            <a:xfrm flipV="1">
              <a:off x="2438400" y="1981200"/>
              <a:ext cx="0" cy="3124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8" name="Line 25"/>
            <p:cNvSpPr>
              <a:spLocks noChangeShapeType="1"/>
            </p:cNvSpPr>
            <p:nvPr/>
          </p:nvSpPr>
          <p:spPr bwMode="auto">
            <a:xfrm flipV="1">
              <a:off x="2805113" y="1981200"/>
              <a:ext cx="0" cy="3200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9" name="Line 26"/>
            <p:cNvSpPr>
              <a:spLocks noChangeShapeType="1"/>
            </p:cNvSpPr>
            <p:nvPr/>
          </p:nvSpPr>
          <p:spPr bwMode="auto">
            <a:xfrm flipV="1">
              <a:off x="3325813" y="1981200"/>
              <a:ext cx="0" cy="33528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10" name="Line 27"/>
            <p:cNvSpPr>
              <a:spLocks noChangeShapeType="1"/>
            </p:cNvSpPr>
            <p:nvPr/>
          </p:nvSpPr>
          <p:spPr bwMode="auto">
            <a:xfrm flipV="1">
              <a:off x="4114800" y="1981200"/>
              <a:ext cx="0" cy="3505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11" name="Line 28"/>
            <p:cNvSpPr>
              <a:spLocks noChangeShapeType="1"/>
            </p:cNvSpPr>
            <p:nvPr/>
          </p:nvSpPr>
          <p:spPr bwMode="auto">
            <a:xfrm flipV="1">
              <a:off x="4724400" y="1981200"/>
              <a:ext cx="0" cy="34290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12" name="Line 29"/>
            <p:cNvSpPr>
              <a:spLocks noChangeShapeType="1"/>
            </p:cNvSpPr>
            <p:nvPr/>
          </p:nvSpPr>
          <p:spPr bwMode="auto">
            <a:xfrm flipV="1">
              <a:off x="5943600" y="1981200"/>
              <a:ext cx="0" cy="32766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13" name="Line 30"/>
            <p:cNvSpPr>
              <a:spLocks noChangeShapeType="1"/>
            </p:cNvSpPr>
            <p:nvPr/>
          </p:nvSpPr>
          <p:spPr bwMode="auto">
            <a:xfrm flipV="1">
              <a:off x="5181600" y="1981200"/>
              <a:ext cx="0" cy="2057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7" name="Group 31"/>
            <p:cNvGrpSpPr>
              <a:grpSpLocks/>
            </p:cNvGrpSpPr>
            <p:nvPr/>
          </p:nvGrpSpPr>
          <p:grpSpPr bwMode="auto">
            <a:xfrm>
              <a:off x="6172200" y="1676401"/>
              <a:ext cx="3095625" cy="1414463"/>
              <a:chOff x="4011" y="1248"/>
              <a:chExt cx="1950" cy="891"/>
            </a:xfrm>
          </p:grpSpPr>
          <p:sp>
            <p:nvSpPr>
              <p:cNvPr id="16415" name="Text Box 32"/>
              <p:cNvSpPr txBox="1">
                <a:spLocks noChangeArrowheads="1"/>
              </p:cNvSpPr>
              <p:nvPr/>
            </p:nvSpPr>
            <p:spPr bwMode="auto">
              <a:xfrm>
                <a:off x="4011" y="1248"/>
                <a:ext cx="1950" cy="8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Vertical 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(at infinity)</a:t>
                </a:r>
              </a:p>
            </p:txBody>
          </p:sp>
          <p:sp>
            <p:nvSpPr>
              <p:cNvPr id="16416" name="Line 33"/>
              <p:cNvSpPr>
                <a:spLocks noChangeShapeType="1"/>
              </p:cNvSpPr>
              <p:nvPr/>
            </p:nvSpPr>
            <p:spPr bwMode="auto">
              <a:xfrm flipH="1" flipV="1">
                <a:off x="4080" y="1248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2982913"/>
            <a:ext cx="34226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3253" name="Object 3"/>
          <p:cNvGraphicFramePr>
            <a:graphicFrameLocks noChangeAspect="1"/>
          </p:cNvGraphicFramePr>
          <p:nvPr/>
        </p:nvGraphicFramePr>
        <p:xfrm>
          <a:off x="5638800" y="4267200"/>
          <a:ext cx="23622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9691" name="Equation" r:id="rId6" imgW="939600" imgH="215640" progId="Equation.3">
                  <p:embed/>
                </p:oleObj>
              </mc:Choice>
              <mc:Fallback>
                <p:oleObj name="Equation" r:id="rId6" imgW="939600" imgH="215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4267200"/>
                        <a:ext cx="2362200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Tues: single-view metrology</a:t>
            </a:r>
          </a:p>
          <a:p>
            <a:pPr lvl="1"/>
            <a:r>
              <a:rPr lang="en-US" dirty="0" smtClean="0"/>
              <a:t>Measuring 3D distances from the image</a:t>
            </a:r>
          </a:p>
          <a:p>
            <a:pPr lvl="1"/>
            <a:endParaRPr lang="en-US" dirty="0"/>
          </a:p>
          <a:p>
            <a:r>
              <a:rPr lang="en-US" dirty="0" smtClean="0"/>
              <a:t>Thurs: single-view 3D reconstruction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3250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Pinhole camera</a:t>
            </a:r>
          </a:p>
        </p:txBody>
      </p:sp>
      <p:sp>
        <p:nvSpPr>
          <p:cNvPr id="25603" name="TextBox 30"/>
          <p:cNvSpPr txBox="1">
            <a:spLocks noChangeArrowheads="1"/>
          </p:cNvSpPr>
          <p:nvPr/>
        </p:nvSpPr>
        <p:spPr bwMode="auto">
          <a:xfrm>
            <a:off x="0" y="6550025"/>
            <a:ext cx="16081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Figure from Forsyth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133600"/>
            <a:ext cx="8077200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Line 5"/>
          <p:cNvSpPr>
            <a:spLocks noChangeShapeType="1"/>
          </p:cNvSpPr>
          <p:nvPr/>
        </p:nvSpPr>
        <p:spPr bwMode="auto">
          <a:xfrm>
            <a:off x="1066800" y="1676400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1066800" y="17526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>
            <a:off x="3429000" y="17526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524000" y="1143000"/>
            <a:ext cx="277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f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1219200" y="5105400"/>
            <a:ext cx="36560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f = focal length</a:t>
            </a:r>
          </a:p>
          <a:p>
            <a:r>
              <a:rPr lang="en-US" sz="2400"/>
              <a:t>c = center of the camera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3657600" y="2971800"/>
            <a:ext cx="322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Camera obscura: the pre-camera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First idea: </a:t>
            </a:r>
            <a:r>
              <a:rPr lang="en-US" sz="2800" dirty="0" err="1" smtClean="0"/>
              <a:t>Mozi</a:t>
            </a:r>
            <a:r>
              <a:rPr lang="en-US" sz="2800" dirty="0" smtClean="0"/>
              <a:t>, </a:t>
            </a:r>
            <a:r>
              <a:rPr lang="en-US" sz="2800" dirty="0" smtClean="0"/>
              <a:t>China (470BC to 390BC)</a:t>
            </a:r>
          </a:p>
          <a:p>
            <a:pPr eaLnBrk="1" hangingPunct="1"/>
            <a:endParaRPr lang="en-US" sz="2800" dirty="0" smtClean="0"/>
          </a:p>
          <a:p>
            <a:pPr eaLnBrk="1" hangingPunct="1"/>
            <a:r>
              <a:rPr lang="en-US" sz="2800" dirty="0" smtClean="0"/>
              <a:t>First built: </a:t>
            </a:r>
            <a:r>
              <a:rPr lang="en-US" sz="2800" dirty="0" err="1" smtClean="0"/>
              <a:t>Alhacen</a:t>
            </a:r>
            <a:r>
              <a:rPr lang="en-US" sz="2800" dirty="0" smtClean="0"/>
              <a:t>, Iraq/Egypt (965 to 1039AD)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3000375"/>
            <a:ext cx="441007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990600" y="5791200"/>
            <a:ext cx="26114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Illustration of Camera Obscura</a:t>
            </a:r>
          </a:p>
        </p:txBody>
      </p:sp>
      <p:sp>
        <p:nvSpPr>
          <p:cNvPr id="26630" name="TextBox 7"/>
          <p:cNvSpPr txBox="1">
            <a:spLocks noChangeArrowheads="1"/>
          </p:cNvSpPr>
          <p:nvPr/>
        </p:nvSpPr>
        <p:spPr bwMode="auto">
          <a:xfrm>
            <a:off x="4572000" y="5791200"/>
            <a:ext cx="4114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Freestanding camera obscura at UNC Chapel Hill</a:t>
            </a:r>
          </a:p>
          <a:p>
            <a:pPr algn="ctr"/>
            <a:endParaRPr lang="en-US" sz="1100"/>
          </a:p>
          <a:p>
            <a:pPr algn="ctr"/>
            <a:r>
              <a:rPr lang="en-US" sz="1100"/>
              <a:t>Photo by Seth Ilys</a:t>
            </a:r>
          </a:p>
        </p:txBody>
      </p:sp>
      <p:pic>
        <p:nvPicPr>
          <p:cNvPr id="266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124200"/>
            <a:ext cx="37338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229600" cy="838200"/>
          </a:xfrm>
        </p:spPr>
        <p:txBody>
          <a:bodyPr/>
          <a:lstStyle/>
          <a:p>
            <a:r>
              <a:rPr lang="en-US" dirty="0" smtClean="0"/>
              <a:t>Camera </a:t>
            </a:r>
            <a:r>
              <a:rPr lang="en-US" dirty="0" err="1" smtClean="0"/>
              <a:t>Obscura</a:t>
            </a:r>
            <a:r>
              <a:rPr lang="en-US" dirty="0" smtClean="0"/>
              <a:t> used for Tracing</a:t>
            </a:r>
          </a:p>
        </p:txBody>
      </p:sp>
      <p:pic>
        <p:nvPicPr>
          <p:cNvPr id="18435" name="Picture 5" descr="obscura"/>
          <p:cNvPicPr>
            <a:picLocks noChangeAspect="1" noChangeArrowheads="1"/>
          </p:cNvPicPr>
          <p:nvPr/>
        </p:nvPicPr>
        <p:blipFill>
          <a:blip r:embed="rId2" cstate="print">
            <a:lum bright="-18000" contrast="30000"/>
          </a:blip>
          <a:srcRect l="2309" t="2110" r="2077" b="3014"/>
          <a:stretch>
            <a:fillRect/>
          </a:stretch>
        </p:blipFill>
        <p:spPr bwMode="auto">
          <a:xfrm>
            <a:off x="1587500" y="1438275"/>
            <a:ext cx="5260975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1676400" y="5715000"/>
            <a:ext cx="5565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Palatino Linotype" pitchFamily="18" charset="0"/>
              </a:rPr>
              <a:t>Lens Based Camera </a:t>
            </a:r>
            <a:r>
              <a:rPr lang="en-US" sz="2800" dirty="0" err="1">
                <a:latin typeface="Palatino Linotype" pitchFamily="18" charset="0"/>
              </a:rPr>
              <a:t>Obscura</a:t>
            </a:r>
            <a:r>
              <a:rPr lang="en-US" sz="2800" dirty="0">
                <a:latin typeface="Palatino Linotype" pitchFamily="18" charset="0"/>
              </a:rPr>
              <a:t>, 1568</a:t>
            </a:r>
          </a:p>
        </p:txBody>
      </p:sp>
    </p:spTree>
    <p:extLst>
      <p:ext uri="{BB962C8B-B14F-4D97-AF65-F5344CB8AC3E}">
        <p14:creationId xmlns:p14="http://schemas.microsoft.com/office/powerpoint/2010/main" val="307407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First Photograph</a:t>
            </a:r>
          </a:p>
        </p:txBody>
      </p:sp>
      <p:pic>
        <p:nvPicPr>
          <p:cNvPr id="27652" name="Picture 3" descr="http://www.anomalies-unlimited.com/Odd%20Pics%202/Images/1P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819400"/>
            <a:ext cx="32956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990600" y="5334000"/>
            <a:ext cx="2352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Joseph Niepce, 1826</a:t>
            </a:r>
          </a:p>
        </p:txBody>
      </p:sp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819400"/>
            <a:ext cx="3581400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TextBox 8"/>
          <p:cNvSpPr txBox="1">
            <a:spLocks noChangeArrowheads="1"/>
          </p:cNvSpPr>
          <p:nvPr/>
        </p:nvSpPr>
        <p:spPr bwMode="auto">
          <a:xfrm>
            <a:off x="4724400" y="2057400"/>
            <a:ext cx="4070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Photograph of the first photograph</a:t>
            </a:r>
          </a:p>
        </p:txBody>
      </p:sp>
      <p:sp>
        <p:nvSpPr>
          <p:cNvPr id="27656" name="TextBox 9"/>
          <p:cNvSpPr txBox="1">
            <a:spLocks noChangeArrowheads="1"/>
          </p:cNvSpPr>
          <p:nvPr/>
        </p:nvSpPr>
        <p:spPr bwMode="auto">
          <a:xfrm>
            <a:off x="5334000" y="5334000"/>
            <a:ext cx="2181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Stored at UT Austin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81000" y="1905000"/>
            <a:ext cx="396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sz="2400" smtClean="0"/>
              <a:t>	Oldest surviving photograph</a:t>
            </a:r>
          </a:p>
          <a:p>
            <a:pPr lvl="1" eaLnBrk="1" hangingPunct="1"/>
            <a:r>
              <a:rPr lang="en-US" sz="2000" smtClean="0"/>
              <a:t>Took 8 hours on pewter plate</a:t>
            </a:r>
            <a:endParaRPr lang="en-US" sz="20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685800" y="6172200"/>
            <a:ext cx="8135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Niepce</a:t>
            </a:r>
            <a:r>
              <a:rPr lang="en-US" dirty="0" smtClean="0"/>
              <a:t> later teamed up with Daguerre, who eventually created </a:t>
            </a:r>
            <a:r>
              <a:rPr lang="en-US" dirty="0" err="1" smtClean="0"/>
              <a:t>Daguerrotypes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z \\ w&#10;\end{array}&#10;\right]&#10;\Rightarrow&#10;(x/w,y/w, z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65.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,z) \Rightarrow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8"/>
</p:tagLst>
</file>

<file path=ppt/theme/theme1.xml><?xml version="1.0" encoding="utf-8"?>
<a:theme xmlns:a="http://schemas.openxmlformats.org/drawingml/2006/main" name="Lecture1 - Introduction - CP Fall 2010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17510</TotalTime>
  <Words>1244</Words>
  <Application>Microsoft Office PowerPoint</Application>
  <PresentationFormat>On-screen Show (4:3)</PresentationFormat>
  <Paragraphs>346</Paragraphs>
  <Slides>56</Slides>
  <Notes>15</Notes>
  <HiddenSlides>6</HiddenSlides>
  <MMClips>2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70" baseType="lpstr">
      <vt:lpstr>Arial</vt:lpstr>
      <vt:lpstr>Calibri</vt:lpstr>
      <vt:lpstr>Comic Sans MS</vt:lpstr>
      <vt:lpstr>EngraversGothic BT Regular</vt:lpstr>
      <vt:lpstr>Helvetica</vt:lpstr>
      <vt:lpstr>Palatino Linotype</vt:lpstr>
      <vt:lpstr>Symbol</vt:lpstr>
      <vt:lpstr>Tahoma</vt:lpstr>
      <vt:lpstr>Times New Roman</vt:lpstr>
      <vt:lpstr>Wingdings</vt:lpstr>
      <vt:lpstr>Lecture1 - Introduction - CP Fall 2010</vt:lpstr>
      <vt:lpstr>Custom Design</vt:lpstr>
      <vt:lpstr>Photo Editor Photo</vt:lpstr>
      <vt:lpstr>Equation</vt:lpstr>
      <vt:lpstr>Pinhole Camera Model</vt:lpstr>
      <vt:lpstr>Next classes: Single-view Geometry</vt:lpstr>
      <vt:lpstr>Today’s class</vt:lpstr>
      <vt:lpstr>Image formation</vt:lpstr>
      <vt:lpstr>Pinhole camera</vt:lpstr>
      <vt:lpstr>Pinhole camera</vt:lpstr>
      <vt:lpstr>Camera obscura: the pre-camera</vt:lpstr>
      <vt:lpstr>Camera Obscura used for Tracing</vt:lpstr>
      <vt:lpstr>First Photograph</vt:lpstr>
      <vt:lpstr>Pinhole camera</vt:lpstr>
      <vt:lpstr>Dimensionality Reduction Machine (3D to 2D)</vt:lpstr>
      <vt:lpstr>Projection can be tricky…</vt:lpstr>
      <vt:lpstr>Projection can be tricky…</vt:lpstr>
      <vt:lpstr>Projective Geometry</vt:lpstr>
      <vt:lpstr>Length is not preserved</vt:lpstr>
      <vt:lpstr>Projective Geometry</vt:lpstr>
      <vt:lpstr>Parallel lines are not parallel in the image</vt:lpstr>
      <vt:lpstr>Projective Geometry</vt:lpstr>
      <vt:lpstr>Vanishing points and lines</vt:lpstr>
      <vt:lpstr>Vanishing points and lines</vt:lpstr>
      <vt:lpstr>Vanishing points and lines</vt:lpstr>
      <vt:lpstr>Vanishing points and lines</vt:lpstr>
      <vt:lpstr>Note on estimating vanishing points</vt:lpstr>
      <vt:lpstr>(more vanishing points on board)</vt:lpstr>
      <vt:lpstr>Vanishing objects</vt:lpstr>
      <vt:lpstr>Camera matrix</vt:lpstr>
      <vt:lpstr>Projection: world coordinatesimage coordinates</vt:lpstr>
      <vt:lpstr>Homogeneous coordinates</vt:lpstr>
      <vt:lpstr>Homogeneous coordinates</vt:lpstr>
      <vt:lpstr>Basic geometry in homogeneous coordinates</vt:lpstr>
      <vt:lpstr>Another problem solved by homogeneous coordinates</vt:lpstr>
      <vt:lpstr>PowerPoint Presentation</vt:lpstr>
      <vt:lpstr>Pinhole Camera Model</vt:lpstr>
      <vt:lpstr>Interlude: when have I used this stuff?</vt:lpstr>
      <vt:lpstr>When have I used this stuff?</vt:lpstr>
      <vt:lpstr>When have I used this stuff?</vt:lpstr>
      <vt:lpstr>When have I used this stuff?</vt:lpstr>
      <vt:lpstr>When have I used this stuff?</vt:lpstr>
      <vt:lpstr>When have I used this stuff?</vt:lpstr>
      <vt:lpstr>When have I used this stuff?</vt:lpstr>
      <vt:lpstr>PowerPoint Presentation</vt:lpstr>
      <vt:lpstr>Remove assumption: known optical center</vt:lpstr>
      <vt:lpstr>Remove assumption: square pixels</vt:lpstr>
      <vt:lpstr>Remove assumption: non-skewed pixels</vt:lpstr>
      <vt:lpstr>Oriented and Translated Camera</vt:lpstr>
      <vt:lpstr>Allow camera translation</vt:lpstr>
      <vt:lpstr>3D Rotation of Points</vt:lpstr>
      <vt:lpstr>Allow camera rotation</vt:lpstr>
      <vt:lpstr>Degrees of freedom</vt:lpstr>
      <vt:lpstr>Vanishing Point = Projection from Infinity</vt:lpstr>
      <vt:lpstr>Orthographic Projection</vt:lpstr>
      <vt:lpstr>Scaled Orthographic Projection</vt:lpstr>
      <vt:lpstr>Take-home question</vt:lpstr>
      <vt:lpstr>Beyond Pinholes: Radial Distortion</vt:lpstr>
      <vt:lpstr>Things to remember</vt:lpstr>
      <vt:lpstr>Next classes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Derek</cp:lastModifiedBy>
  <cp:revision>53</cp:revision>
  <dcterms:created xsi:type="dcterms:W3CDTF">2010-08-30T03:58:01Z</dcterms:created>
  <dcterms:modified xsi:type="dcterms:W3CDTF">2014-10-02T14:48:48Z</dcterms:modified>
</cp:coreProperties>
</file>