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4"/>
  </p:notesMasterIdLst>
  <p:sldIdLst>
    <p:sldId id="398" r:id="rId4"/>
    <p:sldId id="459" r:id="rId5"/>
    <p:sldId id="460" r:id="rId6"/>
    <p:sldId id="461" r:id="rId7"/>
    <p:sldId id="462" r:id="rId8"/>
    <p:sldId id="463" r:id="rId9"/>
    <p:sldId id="464" r:id="rId10"/>
    <p:sldId id="453" r:id="rId11"/>
    <p:sldId id="399" r:id="rId12"/>
    <p:sldId id="408" r:id="rId13"/>
    <p:sldId id="409" r:id="rId14"/>
    <p:sldId id="410" r:id="rId15"/>
    <p:sldId id="411" r:id="rId16"/>
    <p:sldId id="412" r:id="rId17"/>
    <p:sldId id="451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6" r:id="rId41"/>
    <p:sldId id="441" r:id="rId42"/>
    <p:sldId id="458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3" autoAdjust="0"/>
    <p:restoredTop sz="84462" autoAdjust="0"/>
  </p:normalViewPr>
  <p:slideViewPr>
    <p:cSldViewPr>
      <p:cViewPr varScale="1">
        <p:scale>
          <a:sx n="50" d="100"/>
          <a:sy n="50" d="100"/>
        </p:scale>
        <p:origin x="-793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hyperlink" Target="http://www.youtube.com/watch?v=L0GKp-uvjO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4953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10/01/13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53200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Many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slides from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Alyosha Efros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371600"/>
          </a:xfrm>
        </p:spPr>
        <p:txBody>
          <a:bodyPr/>
          <a:lstStyle/>
          <a:p>
            <a:r>
              <a:rPr lang="en-US" smtClean="0"/>
              <a:t>Given a coordinate transform </a:t>
            </a:r>
            <a:r>
              <a:rPr lang="en-US" i="1" smtClean="0"/>
              <a:t>(x’,y’)</a:t>
            </a:r>
            <a:r>
              <a:rPr lang="en-US" b="1" i="1" smtClean="0"/>
              <a:t> </a:t>
            </a:r>
            <a:r>
              <a:rPr lang="en-US" smtClean="0"/>
              <a:t>=</a:t>
            </a:r>
            <a:r>
              <a:rPr lang="en-US" b="1" i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and a source image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), how do we compute a transformed image </a:t>
            </a:r>
            <a:r>
              <a:rPr lang="en-US" i="1" smtClean="0"/>
              <a:t>g(x’,y’)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225675" y="2819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791200" y="2835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1910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warping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r>
              <a:rPr lang="en-US" smtClean="0"/>
              <a:t>Send each pixel </a:t>
            </a:r>
            <a:r>
              <a:rPr lang="en-US" i="1" smtClean="0"/>
              <a:t>f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to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x’,y’)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smtClean="0"/>
              <a:t>(</a:t>
            </a:r>
            <a:r>
              <a:rPr lang="en-US" i="1" smtClean="0"/>
              <a:t>x,y</a:t>
            </a:r>
            <a:r>
              <a:rPr lang="en-US" smtClean="0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422525" y="2438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685800" y="5257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320925" y="27813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5768975" y="2808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 smtClean="0">
                <a:solidFill>
                  <a:srgbClr val="000000"/>
                </a:solidFill>
              </a:rPr>
              <a:t>x’,y</a:t>
            </a:r>
            <a:r>
              <a:rPr lang="en-US" sz="2400" dirty="0" smtClean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000000"/>
                </a:solidFill>
              </a:rPr>
              <a:t>Known as “</a:t>
            </a:r>
            <a:r>
              <a:rPr lang="en-US" sz="2000" dirty="0" err="1" smtClean="0">
                <a:solidFill>
                  <a:srgbClr val="000000"/>
                </a:solidFill>
              </a:rPr>
              <a:t>splatting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66800" y="12954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problem with this approach?  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925" y="14478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265363" y="28479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25908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86400" y="25146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438400" y="3429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5943600" y="3429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warping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81200"/>
          </a:xfrm>
        </p:spPr>
        <p:txBody>
          <a:bodyPr/>
          <a:lstStyle/>
          <a:p>
            <a:r>
              <a:rPr lang="en-US" smtClean="0"/>
              <a:t>Get each pixel </a:t>
            </a:r>
            <a:r>
              <a:rPr lang="en-US" i="1" smtClean="0"/>
              <a:t>g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from its corresponding location </a:t>
            </a:r>
          </a:p>
          <a:p>
            <a:r>
              <a:rPr lang="en-US" smtClean="0"/>
              <a:t>           (</a:t>
            </a:r>
            <a:r>
              <a:rPr lang="en-US" i="1" smtClean="0"/>
              <a:t>x,y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=</a:t>
            </a:r>
            <a:r>
              <a:rPr lang="en-US" b="1" smtClean="0"/>
              <a:t> </a:t>
            </a:r>
            <a:r>
              <a:rPr lang="en-US" i="1" smtClean="0"/>
              <a:t>T</a:t>
            </a:r>
            <a:r>
              <a:rPr lang="en-US" i="1" baseline="30000" smtClean="0"/>
              <a:t>-1</a:t>
            </a:r>
            <a:r>
              <a:rPr lang="en-US" smtClean="0"/>
              <a:t>(</a:t>
            </a:r>
            <a:r>
              <a:rPr lang="en-US" i="1" smtClean="0"/>
              <a:t>x’,y’</a:t>
            </a:r>
            <a:r>
              <a:rPr lang="en-US" smtClean="0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422525" y="24828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 smtClean="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 smtClean="0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685800" y="52578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5824538" y="28622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268747" y="28682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685800" y="5715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smtClean="0">
                <a:solidFill>
                  <a:srgbClr val="000000"/>
                </a:solidFill>
              </a:rPr>
              <a:t>A:  </a:t>
            </a:r>
            <a:r>
              <a:rPr lang="en-US" sz="2400" i="1" smtClean="0">
                <a:solidFill>
                  <a:srgbClr val="000000"/>
                </a:solidFill>
              </a:rPr>
              <a:t>Interpolate</a:t>
            </a:r>
            <a:r>
              <a:rPr lang="en-US" sz="2400" smtClean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nearest neighbor, bilinear, Gaussian, bicubic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mtClean="0">
                <a:solidFill>
                  <a:srgbClr val="000000"/>
                </a:solidFill>
              </a:rPr>
              <a:t>Check out </a:t>
            </a:r>
            <a:r>
              <a:rPr lang="en-US" smtClean="0">
                <a:solidFill>
                  <a:srgbClr val="000000"/>
                </a:solidFill>
                <a:latin typeface="Courier" pitchFamily="49" charset="0"/>
              </a:rPr>
              <a:t>interp2</a:t>
            </a:r>
            <a:r>
              <a:rPr lang="en-US" smtClean="0">
                <a:solidFill>
                  <a:srgbClr val="000000"/>
                </a:solidFill>
              </a:rPr>
              <a:t> in Matlab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476162" name="Picture 2" descr="File:Bil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086" y="1828800"/>
            <a:ext cx="4023914" cy="4038600"/>
          </a:xfrm>
          <a:prstGeom prst="rect">
            <a:avLst/>
          </a:prstGeom>
          <a:noFill/>
        </p:spPr>
      </p:pic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1430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47733" y="64886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http://en.wikipedia.org/wiki/Bilinear_interpolation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Forward vs. inverse warping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257800"/>
          </a:xfrm>
        </p:spPr>
        <p:txBody>
          <a:bodyPr/>
          <a:lstStyle/>
          <a:p>
            <a:r>
              <a:rPr lang="en-US" dirty="0" smtClean="0"/>
              <a:t>Q:  which is better?</a:t>
            </a:r>
          </a:p>
          <a:p>
            <a:endParaRPr lang="en-US" dirty="0" smtClean="0"/>
          </a:p>
          <a:p>
            <a:r>
              <a:rPr lang="en-US" dirty="0" smtClean="0"/>
              <a:t>A:  Usually inverse—eliminates holes</a:t>
            </a:r>
          </a:p>
          <a:p>
            <a:pPr lvl="1"/>
            <a:r>
              <a:rPr lang="en-US" sz="1800" dirty="0" smtClean="0"/>
              <a:t>however, it requires an invertible warp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Not an average of two </a:t>
            </a:r>
            <a:r>
              <a:rPr lang="en-US" u="sng" dirty="0" smtClean="0"/>
              <a:t>images of objects</a:t>
            </a:r>
            <a:r>
              <a:rPr lang="en-US" dirty="0" smtClean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…but an image of the </a:t>
            </a:r>
            <a:r>
              <a:rPr lang="en-US" u="sng" dirty="0" smtClean="0"/>
              <a:t>average object</a:t>
            </a:r>
            <a:r>
              <a:rPr lang="en-US" dirty="0" smtClean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14400" y="1385888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52800" y="1411288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38800" y="1389063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725" y="1397000"/>
            <a:ext cx="19462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20813"/>
            <a:ext cx="18288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419600" y="2743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569075" y="1411288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629400" y="1524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419600" y="1447800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191000" y="1828800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3333CC"/>
                </a:solidFill>
              </a:rPr>
              <a:t>= </a:t>
            </a:r>
            <a:r>
              <a:rPr lang="en-US" i="1" smtClean="0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5626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4876800" y="2133600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038600" y="4343400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+ 0.5v</a:t>
            </a:r>
          </a:p>
          <a:p>
            <a:r>
              <a:rPr lang="en-US" smtClean="0">
                <a:solidFill>
                  <a:srgbClr val="000000"/>
                </a:solidFill>
              </a:rPr>
              <a:t>=  </a:t>
            </a:r>
            <a:r>
              <a:rPr lang="en-US" i="1" smtClean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 + 0.5(</a:t>
            </a:r>
            <a:r>
              <a:rPr lang="en-US" i="1" smtClean="0">
                <a:solidFill>
                  <a:srgbClr val="000000"/>
                </a:solidFill>
              </a:rPr>
              <a:t>Q – P</a:t>
            </a:r>
            <a:r>
              <a:rPr lang="en-US" smtClean="0">
                <a:solidFill>
                  <a:srgbClr val="000000"/>
                </a:solidFill>
              </a:rPr>
              <a:t>)</a:t>
            </a:r>
          </a:p>
          <a:p>
            <a:r>
              <a:rPr lang="en-US" smtClean="0">
                <a:solidFill>
                  <a:srgbClr val="3333CC"/>
                </a:solidFill>
              </a:rPr>
              <a:t>=  0.5</a:t>
            </a:r>
            <a:r>
              <a:rPr lang="en-US" i="1" smtClean="0">
                <a:solidFill>
                  <a:srgbClr val="3333CC"/>
                </a:solidFill>
              </a:rPr>
              <a:t>P</a:t>
            </a:r>
            <a:r>
              <a:rPr lang="en-US" smtClean="0">
                <a:solidFill>
                  <a:srgbClr val="3333CC"/>
                </a:solidFill>
              </a:rPr>
              <a:t> + 0.5 </a:t>
            </a:r>
            <a:r>
              <a:rPr lang="en-US" i="1" smtClean="0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620000" y="91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620000" y="1219200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248400" y="3505200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Extrapolation</a:t>
            </a:r>
            <a:r>
              <a:rPr lang="en-US" dirty="0" smtClean="0">
                <a:solidFill>
                  <a:srgbClr val="3333CC"/>
                </a:solidFill>
              </a:rPr>
              <a:t>: t&lt;0 or t&gt;1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 </a:t>
            </a:r>
            <a:r>
              <a:rPr lang="en-US" i="1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 + 1.5(</a:t>
            </a:r>
            <a:r>
              <a:rPr lang="en-US" i="1" dirty="0" smtClean="0">
                <a:solidFill>
                  <a:srgbClr val="000000"/>
                </a:solidFill>
              </a:rPr>
              <a:t>Q – 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3333CC"/>
                </a:solidFill>
              </a:rPr>
              <a:t>-0.5</a:t>
            </a:r>
            <a:r>
              <a:rPr lang="en-US" i="1" dirty="0" smtClean="0">
                <a:solidFill>
                  <a:srgbClr val="3333CC"/>
                </a:solidFill>
              </a:rPr>
              <a:t>P</a:t>
            </a:r>
            <a:r>
              <a:rPr lang="en-US" dirty="0" smtClean="0">
                <a:solidFill>
                  <a:srgbClr val="3333CC"/>
                </a:solidFill>
              </a:rPr>
              <a:t> + 1.5 </a:t>
            </a:r>
            <a:r>
              <a:rPr lang="en-US" i="1" dirty="0" smtClean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457200" y="4876800"/>
            <a:ext cx="320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3333CC"/>
                </a:solidFill>
              </a:rPr>
              <a:t>Linear Interpolation</a:t>
            </a:r>
            <a:endParaRPr lang="en-US" sz="2000" dirty="0" smtClean="0">
              <a:solidFill>
                <a:srgbClr val="3333CC"/>
              </a:solidFill>
            </a:endParaRPr>
          </a:p>
          <a:p>
            <a:r>
              <a:rPr lang="en-US" sz="2000" dirty="0" smtClean="0">
                <a:solidFill>
                  <a:srgbClr val="3333CC"/>
                </a:solidFill>
              </a:rPr>
              <a:t>New point: </a:t>
            </a:r>
            <a:r>
              <a:rPr lang="en-US" sz="2000" i="1" dirty="0" smtClean="0">
                <a:solidFill>
                  <a:srgbClr val="3333CC"/>
                </a:solidFill>
              </a:rPr>
              <a:t>(1-t)P + </a:t>
            </a:r>
            <a:r>
              <a:rPr lang="en-US" sz="2000" i="1" dirty="0" err="1" smtClean="0">
                <a:solidFill>
                  <a:srgbClr val="3333CC"/>
                </a:solidFill>
              </a:rPr>
              <a:t>tQ</a:t>
            </a:r>
            <a:endParaRPr lang="en-US" sz="2000" i="1" dirty="0" smtClean="0">
              <a:solidFill>
                <a:srgbClr val="3333CC"/>
              </a:solidFill>
            </a:endParaRPr>
          </a:p>
          <a:p>
            <a:r>
              <a:rPr lang="en-US" sz="2000" i="1" dirty="0" smtClean="0">
                <a:solidFill>
                  <a:srgbClr val="3333CC"/>
                </a:solidFill>
              </a:rPr>
              <a:t>0&lt;t&lt;1</a:t>
            </a: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733800" y="5259388"/>
            <a:ext cx="5410200" cy="1598612"/>
          </a:xfrm>
        </p:spPr>
        <p:txBody>
          <a:bodyPr/>
          <a:lstStyle/>
          <a:p>
            <a:r>
              <a:rPr lang="en-US" dirty="0" smtClean="0"/>
              <a:t>P and Q can be anything:</a:t>
            </a:r>
          </a:p>
          <a:p>
            <a:pPr lvl="1"/>
            <a:r>
              <a:rPr lang="en-US" dirty="0" smtClean="0"/>
              <a:t>points on a plane (2D) or in space (3D)</a:t>
            </a:r>
          </a:p>
          <a:p>
            <a:pPr lvl="1"/>
            <a:r>
              <a:rPr lang="en-US" dirty="0" smtClean="0"/>
              <a:t>Colors in RGB (3D)</a:t>
            </a:r>
          </a:p>
          <a:p>
            <a:pPr lvl="1"/>
            <a:r>
              <a:rPr lang="en-US" dirty="0" smtClean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593725" y="1901825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2743200"/>
          </a:xfrm>
        </p:spPr>
        <p:txBody>
          <a:bodyPr/>
          <a:lstStyle/>
          <a:p>
            <a:r>
              <a:rPr lang="en-US" dirty="0" smtClean="0"/>
              <a:t>Interpolate whole images: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Image</a:t>
            </a:r>
            <a:r>
              <a:rPr lang="en-US" baseline="-25000" dirty="0" err="1" smtClean="0"/>
              <a:t>halfway</a:t>
            </a:r>
            <a:r>
              <a:rPr lang="en-US" dirty="0" smtClean="0"/>
              <a:t> = (1-t)*Image</a:t>
            </a:r>
            <a:r>
              <a:rPr lang="en-US" baseline="-25000" dirty="0" smtClean="0"/>
              <a:t>1</a:t>
            </a:r>
            <a:r>
              <a:rPr lang="en-US" dirty="0" smtClean="0"/>
              <a:t> + t*image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This is called </a:t>
            </a:r>
            <a:r>
              <a:rPr lang="en-US" b="1" dirty="0" smtClean="0"/>
              <a:t>cross-dissolve</a:t>
            </a:r>
            <a:r>
              <a:rPr lang="en-US" dirty="0" smtClean="0"/>
              <a:t> in film industry</a:t>
            </a:r>
          </a:p>
          <a:p>
            <a:endParaRPr lang="en-US" dirty="0" smtClean="0"/>
          </a:p>
          <a:p>
            <a:r>
              <a:rPr lang="en-US" dirty="0" smtClean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914400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9144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Gradient Domain 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General concept: Solve for pixels of new image that satisfy constraints on the gradient and the intensity</a:t>
            </a:r>
          </a:p>
          <a:p>
            <a:pPr lvl="1"/>
            <a:r>
              <a:rPr lang="en-US" dirty="0" smtClean="0"/>
              <a:t>Constraints can be from one image (for filtering) or more (for blending)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990600"/>
          </a:xfrm>
        </p:spPr>
        <p:txBody>
          <a:bodyPr/>
          <a:lstStyle/>
          <a:p>
            <a:r>
              <a:rPr lang="en-US" smtClean="0"/>
              <a:t>Align first, then cross-dissolve</a:t>
            </a:r>
          </a:p>
          <a:p>
            <a:pPr lvl="1"/>
            <a:r>
              <a:rPr lang="en-US" smtClean="0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5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0700" y="126682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070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7050" y="127635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8638" y="127635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429000"/>
          </a:xfrm>
        </p:spPr>
        <p:txBody>
          <a:bodyPr/>
          <a:lstStyle/>
          <a:p>
            <a:r>
              <a:rPr lang="en-US" smtClean="0"/>
              <a:t>What to do?</a:t>
            </a:r>
          </a:p>
          <a:p>
            <a:pPr lvl="1"/>
            <a:r>
              <a:rPr lang="en-US" smtClean="0"/>
              <a:t>Cross-dissolve doesn’t work</a:t>
            </a:r>
          </a:p>
          <a:p>
            <a:pPr lvl="1"/>
            <a:r>
              <a:rPr lang="en-US" smtClean="0"/>
              <a:t>Global alignment doesn’t work</a:t>
            </a:r>
          </a:p>
          <a:p>
            <a:pPr lvl="2"/>
            <a:r>
              <a:rPr lang="en-US" smtClean="0"/>
              <a:t>Cannot be done with a global transformation (e.g. affine)</a:t>
            </a:r>
          </a:p>
          <a:p>
            <a:pPr lvl="1"/>
            <a:r>
              <a:rPr lang="en-US" smtClean="0"/>
              <a:t>Any ideas?</a:t>
            </a:r>
          </a:p>
          <a:p>
            <a:r>
              <a:rPr lang="en-US" smtClean="0"/>
              <a:t>Feature matching!</a:t>
            </a:r>
          </a:p>
          <a:p>
            <a:pPr lvl="1"/>
            <a:r>
              <a:rPr lang="en-US" smtClean="0"/>
              <a:t>Nose to nose, tail to tail, etc.</a:t>
            </a:r>
          </a:p>
          <a:p>
            <a:pPr lvl="1"/>
            <a:r>
              <a:rPr lang="en-US" smtClean="0"/>
              <a:t>This is a local (non-parametric) warp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447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458200" cy="838200"/>
          </a:xfrm>
        </p:spPr>
        <p:txBody>
          <a:bodyPr/>
          <a:lstStyle/>
          <a:p>
            <a:r>
              <a:rPr lang="en-US" smtClean="0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 smtClean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 smtClean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shape (the “mean dog”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Find the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 smtClean="0"/>
              <a:t>Cross-dissolve the warped images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6764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505200"/>
          </a:xfrm>
        </p:spPr>
        <p:txBody>
          <a:bodyPr/>
          <a:lstStyle/>
          <a:p>
            <a:r>
              <a:rPr lang="en-US" smtClean="0"/>
              <a:t>Need to specify a more detailed warp function</a:t>
            </a:r>
          </a:p>
          <a:p>
            <a:pPr lvl="1"/>
            <a:r>
              <a:rPr lang="en-US" smtClean="0"/>
              <a:t>Global warps were functions of a few (2,4,8) parameters</a:t>
            </a:r>
          </a:p>
          <a:p>
            <a:pPr lvl="1"/>
            <a:r>
              <a:rPr lang="en-US" smtClean="0"/>
              <a:t>Non-parametric warps u(x,y) and v(x,y) can be defined independently for every single location x,y!</a:t>
            </a:r>
          </a:p>
          <a:p>
            <a:pPr lvl="1"/>
            <a:r>
              <a:rPr lang="en-US" smtClean="0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286000" y="10668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419600" y="10668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Move control points to specify a spline warp</a:t>
            </a:r>
          </a:p>
          <a:p>
            <a:r>
              <a:rPr lang="en-US" smtClean="0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spline control 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956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smtClean="0"/>
              <a:t>Specify corresponding </a:t>
            </a:r>
            <a:r>
              <a:rPr lang="en-US" i="1" smtClean="0"/>
              <a:t>points</a:t>
            </a:r>
            <a:endParaRPr lang="en-US" smtClean="0"/>
          </a:p>
          <a:p>
            <a:pPr marL="1295400" lvl="2" indent="-381000">
              <a:buFontTx/>
              <a:buChar char="•"/>
            </a:pPr>
            <a:r>
              <a:rPr lang="en-US" i="1" smtClean="0"/>
              <a:t>interpolate</a:t>
            </a:r>
            <a:r>
              <a:rPr lang="en-US" smtClean="0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 smtClean="0"/>
              <a:t>How do we do it?</a:t>
            </a:r>
            <a:br>
              <a:rPr lang="en-US" smtClean="0"/>
            </a:br>
            <a:endParaRPr lang="en-US" smtClean="0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3254375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990600" y="6019800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 smtClean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Define a triangular mesh over the points</a:t>
            </a:r>
          </a:p>
          <a:p>
            <a:pPr marL="838200" lvl="1" indent="-381000"/>
            <a:r>
              <a:rPr lang="en-US" dirty="0" smtClean="0"/>
              <a:t>Same mesh (triangulation) in both images!</a:t>
            </a:r>
          </a:p>
          <a:p>
            <a:pPr marL="838200" lvl="1" indent="-381000"/>
            <a:r>
              <a:rPr lang="en-US" dirty="0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 smtClean="0"/>
              <a:t>Warp each triangle separately from source to destination</a:t>
            </a:r>
          </a:p>
          <a:p>
            <a:pPr marL="838200" lvl="1" indent="-381000"/>
            <a:r>
              <a:rPr lang="en-US" dirty="0" smtClean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546350"/>
          </a:xfrm>
        </p:spPr>
        <p:txBody>
          <a:bodyPr/>
          <a:lstStyle/>
          <a:p>
            <a:pPr marL="0" indent="0"/>
            <a:r>
              <a:rPr lang="en-US" dirty="0" smtClean="0"/>
              <a:t>A </a:t>
            </a:r>
            <a:r>
              <a:rPr lang="en-US" i="1" dirty="0" smtClean="0"/>
              <a:t>triangulation</a:t>
            </a:r>
            <a:r>
              <a:rPr lang="en-US" dirty="0" smtClean="0"/>
              <a:t> of set of points in the plane is a </a:t>
            </a:r>
            <a:r>
              <a:rPr lang="en-US" i="1" dirty="0" smtClean="0"/>
              <a:t>partition</a:t>
            </a:r>
            <a:r>
              <a:rPr lang="en-US" dirty="0" smtClean="0"/>
              <a:t> of the convex hull to triangles whose vertices are the points, and do not contain other points.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There are an exponential number of triangulations of a point set.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29736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7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8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9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0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1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2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08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9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0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1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2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3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29729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0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1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2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3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4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5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9715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6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7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8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19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20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29722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3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4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5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6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7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8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62450" y="432435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91050" y="360045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O(</a:t>
            </a:r>
            <a:r>
              <a:rPr lang="en-US" i="1" smtClean="0"/>
              <a:t>n</a:t>
            </a:r>
            <a:r>
              <a:rPr lang="en-US" baseline="30000" smtClean="0"/>
              <a:t>3</a:t>
            </a:r>
            <a:r>
              <a:rPr lang="en-US" smtClean="0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Repeat until impossible:</a:t>
            </a:r>
          </a:p>
          <a:p>
            <a:pPr lvl="1"/>
            <a:r>
              <a:rPr lang="en-US" smtClean="0"/>
              <a:t>Select two sites.</a:t>
            </a:r>
          </a:p>
          <a:p>
            <a:pPr lvl="1"/>
            <a:r>
              <a:rPr lang="en-US" smtClean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619625" y="3638550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91025" y="432435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52825" y="3638550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91025" y="360997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410075" y="4333875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57825" y="432435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43275" y="4867275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324225" y="4019550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38625" y="5010150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314700" y="482917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52825" y="3962400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314825" y="4324350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38625" y="5086350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314700" y="432435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33750" y="4314825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28975" y="3486150"/>
            <a:ext cx="2360613" cy="2076450"/>
            <a:chOff x="3636" y="2256"/>
            <a:chExt cx="1487" cy="1308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256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713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477"/>
              <a:ext cx="141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713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3034"/>
              <a:ext cx="140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412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187"/>
              <a:ext cx="140" cy="15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3120"/>
              <a:ext cx="141" cy="15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3: Reconstruction from Gradients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Preserve x-y gradients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Preserve intensity of one pixel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Source pixels: s</a:t>
            </a:r>
          </a:p>
          <a:p>
            <a:pPr>
              <a:buNone/>
            </a:pPr>
            <a:r>
              <a:rPr lang="en-US" dirty="0" smtClean="0"/>
              <a:t>Variable pixels: v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(v(x+1,y)-v(</a:t>
            </a:r>
            <a:r>
              <a:rPr lang="en-US" dirty="0" err="1" smtClean="0"/>
              <a:t>x,y</a:t>
            </a:r>
            <a:r>
              <a:rPr lang="en-US" dirty="0" smtClean="0"/>
              <a:t>) - (s(x+1,y)-s(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(v(x,y+1)-v(</a:t>
            </a:r>
            <a:r>
              <a:rPr lang="en-US" dirty="0" err="1" smtClean="0"/>
              <a:t>x,y</a:t>
            </a:r>
            <a:r>
              <a:rPr lang="en-US" dirty="0" smtClean="0"/>
              <a:t>) - (s(x,y+1)-s(</a:t>
            </a:r>
            <a:r>
              <a:rPr lang="en-US" dirty="0" err="1" smtClean="0"/>
              <a:t>x,y</a:t>
            </a:r>
            <a:r>
              <a:rPr lang="en-US" dirty="0" smtClean="0"/>
              <a:t>))^2 </a:t>
            </a:r>
          </a:p>
          <a:p>
            <a:pPr marL="514350" indent="-514350">
              <a:buAutoNum type="arabicPeriod"/>
            </a:pPr>
            <a:r>
              <a:rPr lang="en-US" dirty="0" smtClean="0"/>
              <a:t>minimize (v(1,1)-s(1,1))^2</a:t>
            </a:r>
            <a:endParaRPr lang="en-US" dirty="0"/>
          </a:p>
        </p:txBody>
      </p:sp>
      <p:pic>
        <p:nvPicPr>
          <p:cNvPr id="370690" name="Picture 2" descr="http://www.cs.illinois.edu/class/fa10/cs498dwh/projects/gradient/toy_probl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143000"/>
            <a:ext cx="2302646" cy="2491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59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 smtClean="0"/>
              <a:t>Let </a:t>
            </a:r>
            <a:r>
              <a:rPr lang="en-US" sz="2800" dirty="0" smtClean="0">
                <a:sym typeface="Symbol" pitchFamily="18" charset="2"/>
              </a:rPr>
              <a:t>(</a:t>
            </a:r>
            <a:r>
              <a:rPr lang="en-US" sz="2800" i="1" dirty="0" smtClean="0">
                <a:sym typeface="Symbol" pitchFamily="18" charset="2"/>
              </a:rPr>
              <a:t>T</a:t>
            </a:r>
            <a:r>
              <a:rPr lang="en-US" sz="2800" i="1" baseline="-25000" dirty="0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) = </a:t>
            </a:r>
            <a:r>
              <a:rPr lang="en-US" sz="2800" dirty="0" smtClean="0"/>
              <a:t>(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i1</a:t>
            </a:r>
            <a:r>
              <a:rPr lang="en-US" sz="2800" dirty="0" smtClean="0"/>
              <a:t>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i2</a:t>
            </a:r>
            <a:r>
              <a:rPr lang="en-US" sz="2800" dirty="0" smtClean="0"/>
              <a:t> ,.., </a:t>
            </a:r>
            <a:r>
              <a:rPr lang="en-US" sz="2800" dirty="0" smtClean="0">
                <a:sym typeface="Symbol" pitchFamily="18" charset="2"/>
              </a:rPr>
              <a:t></a:t>
            </a:r>
            <a:r>
              <a:rPr lang="en-US" sz="2800" baseline="-25000" dirty="0" smtClean="0"/>
              <a:t>i3</a:t>
            </a:r>
            <a:r>
              <a:rPr lang="en-US" sz="2800" dirty="0" smtClean="0"/>
              <a:t>) be the vector of angles in the triangulation </a:t>
            </a:r>
            <a:r>
              <a:rPr lang="en-US" sz="2800" i="1" dirty="0" smtClean="0"/>
              <a:t>T </a:t>
            </a:r>
            <a:r>
              <a:rPr lang="en-US" sz="2800" dirty="0" smtClean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  A triangulation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is “better” than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if </a:t>
            </a:r>
            <a:r>
              <a:rPr lang="en-US" dirty="0" smtClean="0">
                <a:sym typeface="Symbol" pitchFamily="18" charset="2"/>
              </a:rPr>
              <a:t>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 pitchFamily="18" charset="2"/>
              </a:rPr>
              <a:t> is larger than the smallest angle of </a:t>
            </a:r>
            <a:r>
              <a:rPr lang="en-US" i="1" dirty="0" smtClean="0"/>
              <a:t>T</a:t>
            </a:r>
            <a:r>
              <a:rPr lang="en-US" baseline="-25000" dirty="0" smtClean="0"/>
              <a:t>2</a:t>
            </a:r>
            <a:endParaRPr lang="en-US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1751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2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3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4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5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6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31772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3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4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5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6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8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1758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59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0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1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2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63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31765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6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7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8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9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0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1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49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31750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mtClean="0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97000"/>
          </a:xfrm>
        </p:spPr>
        <p:txBody>
          <a:bodyPr/>
          <a:lstStyle/>
          <a:p>
            <a:pPr marL="0" indent="0"/>
            <a:r>
              <a:rPr lang="en-US" dirty="0" smtClean="0"/>
              <a:t>In any convex quadrangle, an </a:t>
            </a:r>
            <a:r>
              <a:rPr lang="en-US" i="1" dirty="0" smtClean="0"/>
              <a:t>edge flip</a:t>
            </a:r>
            <a:r>
              <a:rPr lang="en-US" dirty="0" smtClean="0"/>
              <a:t> is possible. If this flip </a:t>
            </a:r>
            <a:r>
              <a:rPr lang="en-US" i="1" dirty="0" smtClean="0"/>
              <a:t>improves</a:t>
            </a:r>
            <a:r>
              <a:rPr lang="en-US" dirty="0" smtClean="0"/>
              <a:t> the triangulation locally, it also improves the global triangulation.</a:t>
            </a:r>
          </a:p>
        </p:txBody>
      </p:sp>
      <p:sp>
        <p:nvSpPr>
          <p:cNvPr id="32772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4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685800" y="4724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 smtClean="0">
                <a:solidFill>
                  <a:srgbClr val="000000"/>
                </a:solidFill>
              </a:rPr>
              <a:t>illegal”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An edge </a:t>
            </a:r>
            <a:r>
              <a:rPr lang="en-US" i="1" dirty="0" err="1" smtClean="0"/>
              <a:t>pq</a:t>
            </a:r>
            <a:r>
              <a:rPr lang="en-US" dirty="0" smtClean="0"/>
              <a:t> is “illegal” </a:t>
            </a:r>
            <a:r>
              <a:rPr lang="en-US" dirty="0" err="1" smtClean="0"/>
              <a:t>iff</a:t>
            </a:r>
            <a:r>
              <a:rPr lang="en-US" dirty="0" smtClean="0"/>
              <a:t> one of its opposite vertices is inside the circle defined by the other three vertices (see </a:t>
            </a:r>
            <a:r>
              <a:rPr lang="en-US" dirty="0" err="1" smtClean="0"/>
              <a:t>Thale’s</a:t>
            </a:r>
            <a:r>
              <a:rPr lang="en-US" dirty="0" smtClean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 smtClean="0">
                <a:solidFill>
                  <a:srgbClr val="000000"/>
                </a:solidFill>
              </a:rPr>
              <a:t>iff</a:t>
            </a:r>
            <a:r>
              <a:rPr lang="en-US" sz="2000" dirty="0" smtClean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 smtClean="0">
                <a:solidFill>
                  <a:srgbClr val="000000"/>
                </a:solidFill>
              </a:rPr>
              <a:t>colinear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 smtClean="0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3975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 smtClean="0"/>
              <a:t>Start with an arbitrary triangulation. Flip any illegal edge until no more exist.</a:t>
            </a:r>
          </a:p>
          <a:p>
            <a:r>
              <a:rPr lang="en-US" sz="2000" dirty="0" smtClean="0"/>
              <a:t>Could take a long time to terminate.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34866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7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8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69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0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71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34873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4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5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6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7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8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79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34852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3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4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5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6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57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34859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0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1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2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3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4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65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34838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39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0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1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2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43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34845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6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7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8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49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0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51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34824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5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6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7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8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29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34831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2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3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4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5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6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37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Line 3"/>
          <p:cNvSpPr>
            <a:spLocks noChangeShapeType="1"/>
          </p:cNvSpPr>
          <p:nvPr/>
        </p:nvSpPr>
        <p:spPr bwMode="auto">
          <a:xfrm>
            <a:off x="4419600" y="4800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</a:pPr>
            <a:r>
              <a:rPr lang="en-US" dirty="0" smtClean="0"/>
              <a:t>Draw the dual to the </a:t>
            </a:r>
            <a:r>
              <a:rPr lang="en-US" dirty="0" err="1" smtClean="0"/>
              <a:t>Voronoi</a:t>
            </a:r>
            <a:r>
              <a:rPr lang="en-US" dirty="0" smtClean="0"/>
              <a:t> diagram by connecting each two neighboring sites in the </a:t>
            </a:r>
            <a:r>
              <a:rPr lang="en-US" dirty="0" err="1" smtClean="0"/>
              <a:t>Voronoi</a:t>
            </a:r>
            <a:r>
              <a:rPr lang="en-US" dirty="0" smtClean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 smtClean="0"/>
              <a:t> </a:t>
            </a:r>
            <a:r>
              <a:rPr lang="en-US" sz="2000" dirty="0" smtClean="0"/>
              <a:t>The DT may be constructed in O(</a:t>
            </a:r>
            <a:r>
              <a:rPr lang="en-US" sz="2000" i="1" dirty="0" err="1" smtClean="0"/>
              <a:t>n</a:t>
            </a:r>
            <a:r>
              <a:rPr lang="en-US" sz="2000" dirty="0" err="1" smtClean="0"/>
              <a:t>log</a:t>
            </a:r>
            <a:r>
              <a:rPr lang="en-US" sz="2000" i="1" dirty="0" err="1" smtClean="0"/>
              <a:t>n</a:t>
            </a:r>
            <a:r>
              <a:rPr lang="en-US" sz="2000" dirty="0" smtClean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/>
              <a:t> This is what </a:t>
            </a:r>
            <a:r>
              <a:rPr lang="en-US" sz="2000" dirty="0" err="1" smtClean="0"/>
              <a:t>Matlab’s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ourier" pitchFamily="49" charset="0"/>
              </a:rPr>
              <a:t>delaunay</a:t>
            </a:r>
            <a:r>
              <a:rPr lang="en-US" sz="2000" dirty="0" smtClean="0"/>
              <a:t> function uses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416300" y="3606800"/>
            <a:ext cx="2590800" cy="2514600"/>
            <a:chOff x="4032" y="1104"/>
            <a:chExt cx="1632" cy="1584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3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4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5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6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7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8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79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0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81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530600" y="3790950"/>
            <a:ext cx="2038350" cy="2082800"/>
            <a:chOff x="3768" y="1556"/>
            <a:chExt cx="1284" cy="1312"/>
          </a:xfrm>
        </p:grpSpPr>
        <p:sp>
          <p:nvSpPr>
            <p:cNvPr id="35856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7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8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9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0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1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2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3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4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5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6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7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68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479800" y="3732213"/>
            <a:ext cx="2147888" cy="2200275"/>
            <a:chOff x="4072" y="1183"/>
            <a:chExt cx="1353" cy="1386"/>
          </a:xfrm>
        </p:grpSpPr>
        <p:sp>
          <p:nvSpPr>
            <p:cNvPr id="35848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49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0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1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2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3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4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55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128" y="6351917"/>
            <a:ext cx="624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Demo: </a:t>
            </a:r>
            <a:r>
              <a:rPr lang="en-US" dirty="0">
                <a:hlinkClick r:id="rId2"/>
              </a:rPr>
              <a:t>http://www.cs.cornell.edu/home/chew/Delaunay.html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How do we create an intermediate shape at time t?</a:t>
            </a:r>
          </a:p>
          <a:p>
            <a:r>
              <a:rPr lang="en-US" sz="2800" dirty="0" smtClean="0"/>
              <a:t>Assume t = [0,1]</a:t>
            </a:r>
          </a:p>
          <a:p>
            <a:r>
              <a:rPr lang="en-US" sz="2800" dirty="0" smtClean="0"/>
              <a:t>Simple linear interpolation of each feature pair</a:t>
            </a:r>
          </a:p>
          <a:p>
            <a:pPr lvl="1"/>
            <a:r>
              <a:rPr lang="en-US" sz="2400" dirty="0" smtClean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676400" y="33528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5532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smtClean="0">
                <a:solidFill>
                  <a:srgbClr val="000000"/>
                </a:solidFill>
              </a:rPr>
              <a:t>Slide by Durand and Freeman</a:t>
            </a:r>
            <a:endParaRPr lang="ru-RU" sz="16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066800" y="16764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60960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Willow morph: </a:t>
            </a:r>
            <a:r>
              <a:rPr lang="en-US" dirty="0" smtClean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3200400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mtClean="0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triangulation on points</a:t>
            </a:r>
          </a:p>
          <a:p>
            <a:pPr marL="914400" lvl="1" indent="-514350"/>
            <a:r>
              <a:rPr lang="en-US" dirty="0" smtClean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Compute the average shape (weighted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For each triangle in the average shape</a:t>
            </a:r>
          </a:p>
          <a:p>
            <a:pPr marL="1314450" lvl="2" indent="-514350"/>
            <a:r>
              <a:rPr lang="en-US" dirty="0" smtClean="0"/>
              <a:t>Get the affine projection to the corresponding triangles in each image</a:t>
            </a:r>
          </a:p>
          <a:p>
            <a:pPr marL="1314450" lvl="2" indent="-514350"/>
            <a:r>
              <a:rPr lang="en-US" dirty="0" smtClean="0"/>
              <a:t>For each pixel in the triangle, find the corresponding points in each image and set value to weighted average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Save the image as the next frame of the sequence</a:t>
            </a:r>
            <a:r>
              <a:rPr lang="en-US" baseline="30000" dirty="0" smtClean="0"/>
              <a:t>   </a:t>
            </a:r>
            <a:endParaRPr lang="en-US" dirty="0" smtClean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Color2Gray</a:t>
            </a:r>
            <a:endParaRPr lang="en-US" dirty="0"/>
          </a:p>
        </p:txBody>
      </p:sp>
      <p:pic>
        <p:nvPicPr>
          <p:cNvPr id="372738" name="Picture 2" descr="http://www.cs.illinois.edu/class/fa10/cs498dwh/projects/gradient/colorBlindTest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2574950" cy="2514600"/>
          </a:xfrm>
          <a:prstGeom prst="rect">
            <a:avLst/>
          </a:prstGeom>
          <a:noFill/>
        </p:spPr>
      </p:pic>
      <p:pic>
        <p:nvPicPr>
          <p:cNvPr id="372740" name="Picture 4" descr="http://www.cs.illinois.edu/class/fa10/cs498dwh/projects/gradient/colorBlindTest35_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2514600" cy="2455664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4114800" y="26670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9144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rgb2gray</a:t>
            </a:r>
            <a:endParaRPr lang="en-US" dirty="0"/>
          </a:p>
        </p:txBody>
      </p:sp>
      <p:pic>
        <p:nvPicPr>
          <p:cNvPr id="8" name="Picture 2" descr="http://www.cs.illinois.edu/class/fa10/cs498dwh/projects/gradient/colorBlindTest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343400"/>
            <a:ext cx="2574950" cy="25146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114800" y="5562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5257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?</a:t>
            </a:r>
            <a:endParaRPr lang="en-US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4495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Gradient-domain 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Thursday</a:t>
            </a:r>
            <a:endParaRPr lang="en-US" dirty="0" smtClean="0"/>
          </a:p>
          <a:p>
            <a:pPr lvl="1"/>
            <a:r>
              <a:rPr lang="en-US" dirty="0" smtClean="0"/>
              <a:t>Pinhole camera: start of perspective geometry</a:t>
            </a:r>
          </a:p>
          <a:p>
            <a:pPr lvl="1"/>
            <a:endParaRPr lang="en-US" dirty="0"/>
          </a:p>
          <a:p>
            <a:r>
              <a:rPr lang="en-US" dirty="0" smtClean="0"/>
              <a:t>Tuesday</a:t>
            </a:r>
            <a:endParaRPr lang="en-US" dirty="0" smtClean="0"/>
          </a:p>
          <a:p>
            <a:pPr lvl="1"/>
            <a:r>
              <a:rPr lang="en-US" dirty="0" smtClean="0"/>
              <a:t>Single-view metrology: measuring 3D distances from an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 (extra): NPR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Preserve gradients on edges</a:t>
            </a:r>
          </a:p>
          <a:p>
            <a:pPr lvl="1"/>
            <a:r>
              <a:rPr lang="en-US" sz="2400" dirty="0" smtClean="0"/>
              <a:t>e.g., get canny edges with edge(</a:t>
            </a:r>
            <a:r>
              <a:rPr lang="en-US" sz="2400" dirty="0" err="1" smtClean="0"/>
              <a:t>im</a:t>
            </a:r>
            <a:r>
              <a:rPr lang="en-US" sz="2400" dirty="0" smtClean="0"/>
              <a:t>, ‘canny’)</a:t>
            </a:r>
          </a:p>
          <a:p>
            <a:r>
              <a:rPr lang="en-US" sz="2800" dirty="0" smtClean="0"/>
              <a:t>Reduce gradients not on edges</a:t>
            </a:r>
          </a:p>
          <a:p>
            <a:r>
              <a:rPr lang="en-US" sz="2800" dirty="0" smtClean="0"/>
              <a:t>Preserve original intensity</a:t>
            </a:r>
            <a:endParaRPr lang="en-US" sz="2800" dirty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971800"/>
            <a:ext cx="583898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15267" y="648866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al.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143000" y="914400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447800" y="30480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822325" y="5832475"/>
            <a:ext cx="7940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>
                <a:latin typeface="Arial" charset="0"/>
              </a:rPr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7119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</a:t>
            </a:r>
            <a:r>
              <a:rPr lang="en-US" dirty="0" smtClean="0"/>
              <a:t>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447800" y="4038600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708650" y="3986212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038600" y="48768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4316413" y="4633912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19600" y="4205287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136650" y="5257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2127250" y="3657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00388" y="5257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480050" y="5297487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848600" y="4953000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477000" y="358140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54188" y="5526087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6248400" y="5526087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smtClean="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436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aff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Affine: # correspondences?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dirty="0" smtClean="0"/>
              <a:t>How many DOF?</a:t>
            </a:r>
          </a:p>
          <a:p>
            <a:r>
              <a:rPr lang="en-US" dirty="0" smtClean="0"/>
              <a:t>How many correspondences needed for affine?</a:t>
            </a:r>
          </a:p>
          <a:p>
            <a:endParaRPr lang="en-US" dirty="0" smtClean="0"/>
          </a:p>
        </p:txBody>
      </p:sp>
      <p:pic>
        <p:nvPicPr>
          <p:cNvPr id="10245" name="Picture 4" descr="HHHIMG_11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10263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10261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2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smtClean="0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55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 smtClean="0">
              <a:solidFill>
                <a:srgbClr val="FFFF00"/>
              </a:solidFill>
            </a:endParaRPr>
          </a:p>
        </p:txBody>
      </p:sp>
      <p:sp>
        <p:nvSpPr>
          <p:cNvPr id="10256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Morphing</a:t>
            </a:r>
            <a:endParaRPr lang="ru-RU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738265"/>
            <a:ext cx="7772400" cy="304800"/>
          </a:xfrm>
        </p:spPr>
        <p:txBody>
          <a:bodyPr/>
          <a:lstStyle/>
          <a:p>
            <a:pPr algn="ctr"/>
            <a:r>
              <a:rPr lang="ru-RU" sz="1800" dirty="0" smtClean="0">
                <a:hlinkClick r:id="rId2"/>
              </a:rPr>
              <a:t>http://youtube.com/watch?v=nUDIoN-_Hxs</a:t>
            </a:r>
            <a:endParaRPr lang="ru-RU" sz="1800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2895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762000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4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124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03693" y="419100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16649</TotalTime>
  <Words>1495</Words>
  <Application>Microsoft Office PowerPoint</Application>
  <PresentationFormat>On-screen Show (4:3)</PresentationFormat>
  <Paragraphs>273</Paragraphs>
  <Slides>40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Lecture1 - Introduction - CP Fall 2010</vt:lpstr>
      <vt:lpstr>Custom Design</vt:lpstr>
      <vt:lpstr>Blank Presentation</vt:lpstr>
      <vt:lpstr>Image Morphing</vt:lpstr>
      <vt:lpstr>Project 3: Gradient Domain Editing</vt:lpstr>
      <vt:lpstr>Project 3: Reconstruction from Gradients</vt:lpstr>
      <vt:lpstr>Project 3 (extra): Color2Gray</vt:lpstr>
      <vt:lpstr>Project 3 (extra): NPR</vt:lpstr>
      <vt:lpstr>2D image transformations</vt:lpstr>
      <vt:lpstr>Take-home Question</vt:lpstr>
      <vt:lpstr>Affine: # correspondences?</vt:lpstr>
      <vt:lpstr>Today: Morphing</vt:lpstr>
      <vt:lpstr>Image warping</vt:lpstr>
      <vt:lpstr>Forward warping</vt:lpstr>
      <vt:lpstr>Forward warping</vt:lpstr>
      <vt:lpstr>Inverse warping</vt:lpstr>
      <vt:lpstr>Inverse warping</vt:lpstr>
      <vt:lpstr>Bilinear Interpolation</vt:lpstr>
      <vt:lpstr>Forward vs. inverse warping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Morphing &amp; matting</vt:lpstr>
      <vt:lpstr>Dynamic Scene</vt:lpstr>
      <vt:lpstr>Summary of morphing</vt:lpstr>
      <vt:lpstr>Next classes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 Hoiem</cp:lastModifiedBy>
  <cp:revision>51</cp:revision>
  <dcterms:created xsi:type="dcterms:W3CDTF">2010-08-30T03:58:01Z</dcterms:created>
  <dcterms:modified xsi:type="dcterms:W3CDTF">2013-10-01T17:59:32Z</dcterms:modified>
</cp:coreProperties>
</file>