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5"/>
  </p:notesMasterIdLst>
  <p:sldIdLst>
    <p:sldId id="398" r:id="rId3"/>
    <p:sldId id="656" r:id="rId4"/>
    <p:sldId id="657" r:id="rId5"/>
    <p:sldId id="659" r:id="rId6"/>
    <p:sldId id="768" r:id="rId7"/>
    <p:sldId id="769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778" r:id="rId17"/>
    <p:sldId id="758" r:id="rId18"/>
    <p:sldId id="759" r:id="rId19"/>
    <p:sldId id="760" r:id="rId20"/>
    <p:sldId id="761" r:id="rId21"/>
    <p:sldId id="762" r:id="rId22"/>
    <p:sldId id="764" r:id="rId23"/>
    <p:sldId id="803" r:id="rId24"/>
    <p:sldId id="767" r:id="rId25"/>
    <p:sldId id="766" r:id="rId26"/>
    <p:sldId id="781" r:id="rId27"/>
    <p:sldId id="779" r:id="rId28"/>
    <p:sldId id="780" r:id="rId29"/>
    <p:sldId id="698" r:id="rId30"/>
    <p:sldId id="692" r:id="rId31"/>
    <p:sldId id="700" r:id="rId32"/>
    <p:sldId id="695" r:id="rId33"/>
    <p:sldId id="701" r:id="rId34"/>
    <p:sldId id="693" r:id="rId35"/>
    <p:sldId id="709" r:id="rId36"/>
    <p:sldId id="710" r:id="rId37"/>
    <p:sldId id="711" r:id="rId38"/>
    <p:sldId id="754" r:id="rId39"/>
    <p:sldId id="755" r:id="rId40"/>
    <p:sldId id="756" r:id="rId41"/>
    <p:sldId id="696" r:id="rId42"/>
    <p:sldId id="704" r:id="rId43"/>
    <p:sldId id="705" r:id="rId44"/>
    <p:sldId id="706" r:id="rId45"/>
    <p:sldId id="782" r:id="rId46"/>
    <p:sldId id="783" r:id="rId47"/>
    <p:sldId id="784" r:id="rId48"/>
    <p:sldId id="785" r:id="rId49"/>
    <p:sldId id="786" r:id="rId50"/>
    <p:sldId id="714" r:id="rId51"/>
    <p:sldId id="708" r:id="rId52"/>
    <p:sldId id="707" r:id="rId53"/>
    <p:sldId id="745" r:id="rId54"/>
    <p:sldId id="796" r:id="rId55"/>
    <p:sldId id="787" r:id="rId56"/>
    <p:sldId id="788" r:id="rId57"/>
    <p:sldId id="790" r:id="rId58"/>
    <p:sldId id="791" r:id="rId59"/>
    <p:sldId id="727" r:id="rId60"/>
    <p:sldId id="728" r:id="rId61"/>
    <p:sldId id="799" r:id="rId62"/>
    <p:sldId id="800" r:id="rId63"/>
    <p:sldId id="757" r:id="rId64"/>
    <p:sldId id="794" r:id="rId65"/>
    <p:sldId id="801" r:id="rId66"/>
    <p:sldId id="802" r:id="rId67"/>
    <p:sldId id="795" r:id="rId68"/>
    <p:sldId id="672" r:id="rId69"/>
    <p:sldId id="666" r:id="rId70"/>
    <p:sldId id="670" r:id="rId71"/>
    <p:sldId id="671" r:id="rId72"/>
    <p:sldId id="797" r:id="rId73"/>
    <p:sldId id="798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FF"/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0" autoAdjust="0"/>
    <p:restoredTop sz="79084" autoAdjust="0"/>
  </p:normalViewPr>
  <p:slideViewPr>
    <p:cSldViewPr>
      <p:cViewPr>
        <p:scale>
          <a:sx n="50" d="100"/>
          <a:sy n="50" d="100"/>
        </p:scale>
        <p:origin x="-815" y="-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12455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52E73-364D-480E-8511-AAD074D5FEE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C37F90-31F6-4E3D-A627-33354BB7036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CCECA-B6AC-4367-913D-2DCF078CB718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6D4E2-A428-4950-950B-859F039E4AC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Things we can’t understand without thinking in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BF9A0-06D2-49A2-8451-929C757C296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B1B85-9F6C-44F7-A952-50E672E58A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8E7DE5-56EE-4F8D-A7EA-D629DAC72AE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B53CD-089C-4A8D-952E-4C155B04859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567CB-33B1-4066-99BE-90774CE08A6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742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mbert's_cosine_law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image" Target="../media/image18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tags" Target="../tags/tag94.xml"/><Relationship Id="rId3" Type="http://schemas.openxmlformats.org/officeDocument/2006/relationships/tags" Target="../tags/tag71.xml"/><Relationship Id="rId21" Type="http://schemas.openxmlformats.org/officeDocument/2006/relationships/tags" Target="../tags/tag89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tags" Target="../tags/tag93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image" Target="../media/image19.wmf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tags" Target="../tags/tag92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tags" Target="../tags/tag91.xml"/><Relationship Id="rId28" Type="http://schemas.openxmlformats.org/officeDocument/2006/relationships/notesSlide" Target="../notesSlides/notesSlide2.xml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yer_filt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wmf"/><Relationship Id="rId2" Type="http://schemas.openxmlformats.org/officeDocument/2006/relationships/tags" Target="../tags/tag9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0.wmf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47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11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18.wmf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16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5.wmf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17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Midterm Review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11/06/12</a:t>
            </a:r>
            <a:endParaRPr lang="en-US" dirty="0"/>
          </a:p>
        </p:txBody>
      </p:sp>
      <p:pic>
        <p:nvPicPr>
          <p:cNvPr id="180226" name="Picture 2" descr="http://www.mcs.csueastbay.edu/~malek/Surrealism/magritt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066800"/>
            <a:ext cx="3588614" cy="4705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77000" y="53340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Magritte, </a:t>
            </a:r>
            <a:r>
              <a:rPr lang="en-US" i="1" dirty="0" smtClean="0"/>
              <a:t>Homesickness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827" y="1635425"/>
            <a:ext cx="5701792" cy="464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5721" y="4085493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228627" y="4270159"/>
            <a:ext cx="381000" cy="33706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06321" y="4912025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2798102" y="4647352"/>
            <a:ext cx="304800" cy="22454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Diffuse reflection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Perceived intensity does </a:t>
            </a:r>
            <a:r>
              <a:rPr lang="en-US" sz="2800" i="1" dirty="0" smtClean="0"/>
              <a:t>not</a:t>
            </a:r>
            <a:r>
              <a:rPr lang="en-US" sz="2800" dirty="0" smtClean="0"/>
              <a:t> depend on viewer angle.</a:t>
            </a:r>
          </a:p>
          <a:p>
            <a:pPr lvl="1"/>
            <a:r>
              <a:rPr lang="en-US" sz="2400" dirty="0" smtClean="0"/>
              <a:t>Amount of reflected light proportional to </a:t>
            </a:r>
            <a:r>
              <a:rPr lang="en-US" sz="2400" dirty="0" err="1" smtClean="0"/>
              <a:t>cos</a:t>
            </a:r>
            <a:r>
              <a:rPr lang="en-US" sz="2400" dirty="0" smtClean="0"/>
              <a:t>(theta)</a:t>
            </a:r>
          </a:p>
          <a:p>
            <a:pPr lvl="1"/>
            <a:r>
              <a:rPr lang="en-US" sz="2400" dirty="0" smtClean="0"/>
              <a:t>Visible solid angle also proportional to </a:t>
            </a:r>
            <a:r>
              <a:rPr lang="en-US" sz="2400" dirty="0" err="1" smtClean="0"/>
              <a:t>cos</a:t>
            </a:r>
            <a:r>
              <a:rPr lang="en-US" sz="2400" dirty="0" smtClean="0"/>
              <a:t>(theta)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09124" y="648067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10547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135563"/>
          </a:xfrm>
        </p:spPr>
        <p:txBody>
          <a:bodyPr/>
          <a:lstStyle/>
          <a:p>
            <a:r>
              <a:rPr lang="en-US" dirty="0" smtClean="0"/>
              <a:t>Reflected direction depends on light orientation and surface normal</a:t>
            </a:r>
          </a:p>
          <a:p>
            <a:r>
              <a:rPr lang="en-US" dirty="0" smtClean="0"/>
              <a:t>E.g., mirrors are fully specular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46144" y="639455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903644" y="405795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296302" y="464305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96641" y="441514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6150" y="367993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123" y="5638800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868" y="49922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specular reflection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0" y="1297203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705600" y="1025827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81" y="3529223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663707" y="5855002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9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surfaces have both specular and diffuse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Specularity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spot </a:t>
            </a:r>
            <a:r>
              <a:rPr lang="en-US" dirty="0"/>
              <a:t>where specular reflection </a:t>
            </a:r>
            <a:r>
              <a:rPr lang="en-US" dirty="0" smtClean="0"/>
              <a:t>dominates (typically reflects light source)</a:t>
            </a:r>
            <a:endParaRPr lang="en-US" dirty="0"/>
          </a:p>
          <a:p>
            <a:endParaRPr lang="en-US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752235" y="2209799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66467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3866" y="6493276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Photo: northcountryhardwoodfloors.com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6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Questions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09/08/11</a:t>
            </a:r>
            <a:endParaRPr lang="en-US" dirty="0"/>
          </a:p>
        </p:txBody>
      </p:sp>
      <p:grpSp>
        <p:nvGrpSpPr>
          <p:cNvPr id="6148" name="Group 9"/>
          <p:cNvGrpSpPr>
            <a:grpSpLocks/>
          </p:cNvGrpSpPr>
          <p:nvPr/>
        </p:nvGrpSpPr>
        <p:grpSpPr bwMode="auto">
          <a:xfrm>
            <a:off x="838200" y="990600"/>
            <a:ext cx="7088188" cy="4886325"/>
            <a:chOff x="1210790" y="1362075"/>
            <a:chExt cx="6437785" cy="4133850"/>
          </a:xfrm>
        </p:grpSpPr>
        <p:pic>
          <p:nvPicPr>
            <p:cNvPr id="61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362075"/>
              <a:ext cx="615315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210790" y="4420157"/>
              <a:ext cx="1524018" cy="304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341313" y="6172200"/>
            <a:ext cx="880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Possible factors: albedo, shadows, texture, specularities, curvature, lighting direction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57200" y="1295400"/>
            <a:ext cx="69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1114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Camera Capture and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8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1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1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270001" y="5993157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Useful figure to remember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65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40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41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532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metrology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66800" y="838200"/>
            <a:ext cx="7087307" cy="5314893"/>
            <a:chOff x="0" y="756"/>
            <a:chExt cx="9144000" cy="6857244"/>
          </a:xfrm>
        </p:grpSpPr>
        <p:sp>
          <p:nvSpPr>
            <p:cNvPr id="5" name="Line 2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" name="Group 386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62" name="Line 4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3" name="Line 5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4" name="Line 6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Line 7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6" name="Line 8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7" name="Line 9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8" name="Line 10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9" name="Line 11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0" name="Line 12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1" name="Line 13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2" name="Line 14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3" name="Line 15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4" name="Line 16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9" name="Line 18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0" name="Line 19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21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3" name="Line 22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Line 23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5" name="Line 24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Line 25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Line 26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9" name="Line 28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Line 29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Line 30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Line 3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19" name="Rectangle 3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20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4" name="Text Box 36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5" name="Text Box 37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6" name="Text Box 38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7" name="Text Box 39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21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22" name="Line 42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" name="Line 43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Line 45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Line 46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Line 47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48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Line 49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Line 50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Line 51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52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Line 53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Line 54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Line 55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58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59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61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62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63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" name="Line 6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2" name="Group 68"/>
            <p:cNvGrpSpPr>
              <a:grpSpLocks/>
            </p:cNvGrpSpPr>
            <p:nvPr>
              <p:custDataLst>
                <p:tags r:id="rId8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16" name="Line 6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Line 7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Line 7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13" name="Picture 73" descr="turtle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70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14" name="Picture 74" descr="j007871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15" name="Line 77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2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Linear Filtering</a:t>
            </a:r>
          </a:p>
          <a:p>
            <a:pPr lvl="1"/>
            <a:r>
              <a:rPr lang="en-US" sz="1600" dirty="0" smtClean="0"/>
              <a:t>How it works</a:t>
            </a:r>
          </a:p>
          <a:p>
            <a:pPr lvl="1"/>
            <a:r>
              <a:rPr lang="en-US" sz="1600" dirty="0" smtClean="0"/>
              <a:t>Template and Frequency interpretations</a:t>
            </a:r>
          </a:p>
          <a:p>
            <a:pPr lvl="1"/>
            <a:r>
              <a:rPr lang="en-US" sz="1600" dirty="0" smtClean="0"/>
              <a:t>Image pyramids and their applications</a:t>
            </a:r>
          </a:p>
          <a:p>
            <a:pPr lvl="1"/>
            <a:r>
              <a:rPr lang="en-US" sz="1600" dirty="0" smtClean="0"/>
              <a:t>Sampling (</a:t>
            </a:r>
            <a:r>
              <a:rPr lang="en-US" sz="1600" dirty="0" err="1" smtClean="0"/>
              <a:t>Nyquist</a:t>
            </a:r>
            <a:r>
              <a:rPr lang="en-US" sz="1600" dirty="0" smtClean="0"/>
              <a:t> theorem, application of low-pass filtering)</a:t>
            </a:r>
          </a:p>
          <a:p>
            <a:r>
              <a:rPr lang="en-US" sz="2000" b="1" dirty="0" smtClean="0"/>
              <a:t>Light and color</a:t>
            </a:r>
          </a:p>
          <a:p>
            <a:pPr lvl="1"/>
            <a:r>
              <a:rPr lang="en-US" sz="1600" dirty="0" err="1" smtClean="0"/>
              <a:t>Lambertian</a:t>
            </a:r>
            <a:r>
              <a:rPr lang="en-US" sz="1600" dirty="0" smtClean="0"/>
              <a:t> shading, shadows, </a:t>
            </a:r>
            <a:r>
              <a:rPr lang="en-US" sz="1600" dirty="0" err="1" smtClean="0"/>
              <a:t>specularities</a:t>
            </a:r>
            <a:endParaRPr lang="en-US" sz="1600" dirty="0" smtClean="0"/>
          </a:p>
          <a:p>
            <a:pPr lvl="1"/>
            <a:r>
              <a:rPr lang="en-US" sz="1600" dirty="0" smtClean="0"/>
              <a:t>Color spaces (RGB, HSV, LAB)</a:t>
            </a:r>
          </a:p>
          <a:p>
            <a:r>
              <a:rPr lang="en-US" sz="2000" dirty="0" smtClean="0"/>
              <a:t>Techniques</a:t>
            </a:r>
          </a:p>
          <a:p>
            <a:pPr lvl="1"/>
            <a:r>
              <a:rPr lang="en-US" sz="1600" dirty="0" smtClean="0"/>
              <a:t>Finding boundaries: intelligent scissors, graph cuts, where to cut and why</a:t>
            </a:r>
          </a:p>
          <a:p>
            <a:pPr lvl="1"/>
            <a:r>
              <a:rPr lang="en-US" sz="1600" dirty="0" smtClean="0"/>
              <a:t>Texture synthesis: idea of sampling patches to synthesize, filling order</a:t>
            </a:r>
          </a:p>
          <a:p>
            <a:pPr lvl="1"/>
            <a:r>
              <a:rPr lang="en-US" sz="1600" dirty="0" smtClean="0"/>
              <a:t>Compositing and blending: alpha compositing, </a:t>
            </a:r>
            <a:r>
              <a:rPr lang="en-US" sz="1600" dirty="0" err="1" smtClean="0"/>
              <a:t>Laplacian</a:t>
            </a:r>
            <a:r>
              <a:rPr lang="en-US" sz="1600" dirty="0" smtClean="0"/>
              <a:t> blending, Poisson editing</a:t>
            </a:r>
          </a:p>
          <a:p>
            <a:r>
              <a:rPr lang="en-US" sz="2000" b="1" dirty="0" smtClean="0"/>
              <a:t>Warping</a:t>
            </a:r>
          </a:p>
          <a:p>
            <a:pPr lvl="1"/>
            <a:r>
              <a:rPr lang="en-US" sz="1600" dirty="0" smtClean="0"/>
              <a:t>Transformation matrices, homogeneous coordinates, solving for parameters via system of linear equations</a:t>
            </a:r>
          </a:p>
          <a:p>
            <a:r>
              <a:rPr lang="en-US" sz="2000" dirty="0"/>
              <a:t>Modeling shape</a:t>
            </a:r>
          </a:p>
          <a:p>
            <a:pPr lvl="1"/>
            <a:r>
              <a:rPr lang="en-US" sz="1600" dirty="0"/>
              <a:t>Averaging and interpolating sets of points</a:t>
            </a:r>
          </a:p>
          <a:p>
            <a:pPr lvl="1"/>
            <a:r>
              <a:rPr lang="en-US" sz="1600" dirty="0" smtClean="0"/>
              <a:t>Compressing and finding dominant modes of variation using PCA</a:t>
            </a:r>
            <a:endParaRPr lang="en-US" sz="1600" dirty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4214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799"/>
            <a:ext cx="7772400" cy="216138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000" dirty="0" smtClean="0"/>
              <a:t>Two ways to increase depth of field: </a:t>
            </a:r>
          </a:p>
          <a:p>
            <a:pPr marL="857250" lvl="1" indent="-457200" eaLnBrk="1" hangingPunct="1">
              <a:buFontTx/>
              <a:buAutoNum type="arabicParenBoth"/>
            </a:pPr>
            <a:r>
              <a:rPr lang="en-US" sz="1800" dirty="0" smtClean="0"/>
              <a:t>Decrease aperture size</a:t>
            </a:r>
          </a:p>
          <a:p>
            <a:pPr marL="857250" lvl="1" indent="-457200" eaLnBrk="1" hangingPunct="1">
              <a:buFontTx/>
              <a:buAutoNum type="arabicParenBoth"/>
            </a:pPr>
            <a:r>
              <a:rPr lang="en-US" sz="1800" dirty="0" smtClean="0"/>
              <a:t>Increase focus distance (zoom) </a:t>
            </a:r>
          </a:p>
          <a:p>
            <a:pPr marL="457200" indent="-457200" eaLnBrk="1" hangingPunct="1">
              <a:buFontTx/>
              <a:buAutoNum type="arabicParenBoth"/>
            </a:pPr>
            <a:endParaRPr lang="en-US" sz="4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F-number (f/#) =</a:t>
            </a:r>
            <a:r>
              <a:rPr lang="en-US" sz="2000" dirty="0" err="1" smtClean="0"/>
              <a:t>focal_length</a:t>
            </a:r>
            <a:r>
              <a:rPr lang="en-US" sz="2000" dirty="0" smtClean="0"/>
              <a:t> / </a:t>
            </a:r>
            <a:r>
              <a:rPr lang="en-US" sz="2000" dirty="0" err="1" smtClean="0"/>
              <a:t>aperture_diameter</a:t>
            </a:r>
            <a:r>
              <a:rPr lang="en-US" sz="20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- </a:t>
            </a:r>
            <a:r>
              <a:rPr lang="en-US" sz="1800" dirty="0"/>
              <a:t>E</a:t>
            </a:r>
            <a:r>
              <a:rPr lang="en-US" sz="1800" dirty="0" smtClean="0"/>
              <a:t>.g., f/16 means that the focal length is 16 times the diameter</a:t>
            </a:r>
          </a:p>
          <a:p>
            <a:pPr eaLnBrk="1" hangingPunct="1"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- When you set the f-number of a camera, you are setting the aperture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2192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295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29718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956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9906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3622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2672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4457700" y="6622784"/>
            <a:ext cx="4648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Flower images from Wikipedia   </a:t>
            </a:r>
            <a:r>
              <a:rPr lang="en-US" sz="1100" dirty="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100" dirty="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86113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7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pixel grid is discrete, pixel intensities are determined by a range of scene points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4503" b="17790"/>
          <a:stretch>
            <a:fillRect/>
          </a:stretch>
        </p:blipFill>
        <p:spPr bwMode="auto">
          <a:xfrm>
            <a:off x="304800" y="2438400"/>
            <a:ext cx="4419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95600"/>
            <a:ext cx="35003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6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3962400"/>
            <a:ext cx="3567113" cy="2052638"/>
          </a:xfrm>
        </p:spPr>
        <p:txBody>
          <a:bodyPr/>
          <a:lstStyle/>
          <a:p>
            <a:r>
              <a:rPr lang="en-US" sz="2000" dirty="0" smtClean="0"/>
              <a:t>	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65194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4205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spaces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9601" y="1371600"/>
            <a:ext cx="2567919" cy="2573960"/>
            <a:chOff x="609600" y="1371600"/>
            <a:chExt cx="4724400" cy="4953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5410200"/>
                <a:ext cx="838200" cy="2286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6200000" flipV="1">
                <a:off x="5905500" y="4991100"/>
                <a:ext cx="762000" cy="7620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6200000" flipH="1">
                <a:off x="6286500" y="5448300"/>
                <a:ext cx="609600" cy="533400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0,1,0</a:t>
              </a:r>
            </a:p>
          </p:txBody>
        </p:sp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0,0,1</a:t>
              </a:r>
            </a:p>
          </p:txBody>
        </p:sp>
        <p:sp>
          <p:nvSpPr>
            <p:cNvPr id="9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1,0,0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57767" y="990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</a:t>
            </a:r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909" y="1378250"/>
            <a:ext cx="2272133" cy="23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975264" y="9906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</a:t>
            </a:r>
            <a:endParaRPr lang="en-US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234" y="4624497"/>
            <a:ext cx="2476500" cy="21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349871" y="41850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HSV</a:t>
            </a:r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191000" y="4873543"/>
            <a:ext cx="4074724" cy="1683652"/>
            <a:chOff x="-20805" y="1509754"/>
            <a:chExt cx="7014081" cy="2898178"/>
          </a:xfrm>
        </p:grpSpPr>
        <p:pic>
          <p:nvPicPr>
            <p:cNvPr id="19" name="Picture 7" descr="http://upload.wikimedia.org/wikipedia/commons/thumb/5/53/YCbCr-CbCr_Y0.png/120px-YCbCr-CbCr_Y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2" y="2057400"/>
              <a:ext cx="1828800" cy="1828802"/>
            </a:xfrm>
            <a:prstGeom prst="rect">
              <a:avLst/>
            </a:prstGeom>
            <a:noFill/>
          </p:spPr>
        </p:pic>
        <p:pic>
          <p:nvPicPr>
            <p:cNvPr id="20" name="Picture 9" descr="http://upload.wikimedia.org/wikipedia/commons/thumb/9/91/YCbCr-CbCr_Y50.png/120px-YCbCr-CbCr_Y5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2" y="2057400"/>
              <a:ext cx="1828798" cy="1828800"/>
            </a:xfrm>
            <a:prstGeom prst="rect">
              <a:avLst/>
            </a:prstGeom>
            <a:noFill/>
          </p:spPr>
        </p:pic>
        <p:pic>
          <p:nvPicPr>
            <p:cNvPr id="21" name="Picture 11" descr="http://upload.wikimedia.org/wikipedia/commons/thumb/0/08/YCbCr-CbCr_Y100.png/120px-YCbCr-CbCr_Y10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4479" y="2089667"/>
              <a:ext cx="1828797" cy="18288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214459" y="1509754"/>
              <a:ext cx="60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3706" y="1509754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Y=0.5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89057" y="1515762"/>
              <a:ext cx="60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Y=1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85802" y="40386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95402" y="40386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Cb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-342898" y="29337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20805" y="28194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36792" y="44312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YCbCr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990600"/>
            <a:ext cx="34242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6219825"/>
            <a:ext cx="383063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</a:t>
            </a: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5165725" y="5373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244750" name="Group 14"/>
          <p:cNvGrpSpPr>
            <a:grpSpLocks/>
          </p:cNvGrpSpPr>
          <p:nvPr/>
        </p:nvGrpSpPr>
        <p:grpSpPr bwMode="auto">
          <a:xfrm>
            <a:off x="5638800" y="2438400"/>
            <a:ext cx="2590800" cy="1524000"/>
            <a:chOff x="3552" y="1536"/>
            <a:chExt cx="1632" cy="960"/>
          </a:xfrm>
        </p:grpSpPr>
        <p:sp>
          <p:nvSpPr>
            <p:cNvPr id="244746" name="Rectangle 10"/>
            <p:cNvSpPr>
              <a:spLocks noChangeArrowheads="1"/>
            </p:cNvSpPr>
            <p:nvPr/>
          </p:nvSpPr>
          <p:spPr bwMode="auto">
            <a:xfrm>
              <a:off x="3552" y="1584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7" name="Rectangle 11"/>
            <p:cNvSpPr>
              <a:spLocks noChangeArrowheads="1"/>
            </p:cNvSpPr>
            <p:nvPr/>
          </p:nvSpPr>
          <p:spPr bwMode="auto">
            <a:xfrm>
              <a:off x="4080" y="2208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8" name="Rectangle 12"/>
            <p:cNvSpPr>
              <a:spLocks noChangeArrowheads="1"/>
            </p:cNvSpPr>
            <p:nvPr/>
          </p:nvSpPr>
          <p:spPr bwMode="auto">
            <a:xfrm>
              <a:off x="4512" y="1536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49" name="Rectangle 13"/>
            <p:cNvSpPr>
              <a:spLocks noChangeArrowheads="1"/>
            </p:cNvSpPr>
            <p:nvPr/>
          </p:nvSpPr>
          <p:spPr bwMode="auto">
            <a:xfrm>
              <a:off x="4992" y="1920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9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enhancement /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Gamma correction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Histogram equalization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7570"/>
            <a:ext cx="3413437" cy="242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2400914"/>
                <a:ext cx="3002681" cy="69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sz="4000" b="0" i="0" baseline="-25000" smtClean="0">
                          <a:latin typeface="Cambria Math"/>
                        </a:rPr>
                        <m:t>new</m:t>
                      </m:r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</a:rPr>
                        <m:t>𝑣𝑜</m:t>
                      </m:r>
                      <m:r>
                        <a:rPr lang="en-US" sz="4000" b="0" i="1" baseline="-25000" smtClean="0">
                          <a:latin typeface="Cambria Math"/>
                        </a:rPr>
                        <m:t>𝑙𝑑</m:t>
                      </m:r>
                      <m:r>
                        <a:rPr lang="en-US" sz="4000" b="0" i="1" baseline="30000" smtClean="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4000" baseline="30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00914"/>
                <a:ext cx="3002681" cy="6937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1"/>
          <a:stretch>
            <a:fillRect/>
          </a:stretch>
        </p:blipFill>
        <p:spPr bwMode="auto">
          <a:xfrm>
            <a:off x="5129842" y="3920705"/>
            <a:ext cx="3037125" cy="23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07180" y="6237156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Cumulative Histograms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00200" y="4572000"/>
            <a:ext cx="2638770" cy="20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Linear filtering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think of filtering as </a:t>
            </a:r>
          </a:p>
          <a:p>
            <a:pPr lvl="1"/>
            <a:r>
              <a:rPr lang="en-US" dirty="0" smtClean="0"/>
              <a:t>A function in the spatial domain (e.g., compute average of each 3x3 window)</a:t>
            </a:r>
          </a:p>
          <a:p>
            <a:pPr lvl="1"/>
            <a:r>
              <a:rPr lang="en-US" dirty="0" smtClean="0"/>
              <a:t>Template matching </a:t>
            </a:r>
          </a:p>
          <a:p>
            <a:pPr lvl="1"/>
            <a:r>
              <a:rPr lang="en-US" dirty="0" smtClean="0"/>
              <a:t>Modifying the frequency of the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spatial domain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filter over image and take dot product at each position</a:t>
            </a:r>
          </a:p>
          <a:p>
            <a:pPr lvl="1">
              <a:buNone/>
            </a:pPr>
            <a:endParaRPr lang="en-US" sz="3200" dirty="0" smtClean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4318000" y="3352798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27"/>
          <p:cNvSpPr>
            <a:spLocks noChangeArrowheads="1"/>
          </p:cNvSpPr>
          <p:nvPr/>
        </p:nvSpPr>
        <p:spPr bwMode="auto">
          <a:xfrm>
            <a:off x="5765800" y="541019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Group 128"/>
          <p:cNvGraphicFramePr>
            <a:graphicFrameLocks noGrp="1"/>
          </p:cNvGraphicFramePr>
          <p:nvPr/>
        </p:nvGraphicFramePr>
        <p:xfrm>
          <a:off x="304800" y="3354386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252"/>
          <p:cNvSpPr>
            <a:spLocks noChangeArrowheads="1"/>
          </p:cNvSpPr>
          <p:nvPr/>
        </p:nvSpPr>
        <p:spPr bwMode="auto">
          <a:xfrm>
            <a:off x="1406525" y="5092698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381"/>
          <p:cNvGraphicFramePr>
            <a:graphicFrameLocks noChangeAspect="1"/>
          </p:cNvGraphicFramePr>
          <p:nvPr/>
        </p:nvGraphicFramePr>
        <p:xfrm>
          <a:off x="4572001" y="2683712"/>
          <a:ext cx="990600" cy="61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tion" r:id="rId4" imgW="330120" imgH="203040" progId="Equation.3">
                  <p:embed/>
                </p:oleObj>
              </mc:Choice>
              <mc:Fallback>
                <p:oleObj name="Equation" r:id="rId4" imgW="330120" imgH="20304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1" y="2683712"/>
                        <a:ext cx="990600" cy="613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81"/>
          <p:cNvGraphicFramePr>
            <a:graphicFrameLocks noChangeAspect="1"/>
          </p:cNvGraphicFramePr>
          <p:nvPr/>
        </p:nvGraphicFramePr>
        <p:xfrm>
          <a:off x="0" y="2819400"/>
          <a:ext cx="964339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Equation" r:id="rId6" imgW="355320" imgH="203040" progId="Equation.3">
                  <p:embed/>
                </p:oleObj>
              </mc:Choice>
              <mc:Fallback>
                <p:oleObj name="Equation" r:id="rId6" imgW="3553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19400"/>
                        <a:ext cx="964339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7696200" y="2209800"/>
            <a:ext cx="1143000" cy="973138"/>
            <a:chOff x="3799" y="2064"/>
            <a:chExt cx="1433" cy="113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" name="Object 26"/>
          <p:cNvGraphicFramePr>
            <a:graphicFrameLocks noChangeAspect="1"/>
          </p:cNvGraphicFramePr>
          <p:nvPr/>
        </p:nvGraphicFramePr>
        <p:xfrm>
          <a:off x="6629400" y="2438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Equation" r:id="rId9" imgW="368280" imgH="203040" progId="Equation.3">
                  <p:embed/>
                </p:oleObj>
              </mc:Choice>
              <mc:Fallback>
                <p:oleObj name="Equation" r:id="rId9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438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810250" y="5418136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Camera models and Geometry</a:t>
            </a:r>
          </a:p>
          <a:p>
            <a:pPr lvl="1"/>
            <a:r>
              <a:rPr lang="en-US" sz="1600" dirty="0" smtClean="0"/>
              <a:t>Pinhole model: diagram, intrinsic/extrinsic matrices, camera center (or center of projection), image plane</a:t>
            </a:r>
          </a:p>
          <a:p>
            <a:pPr lvl="1"/>
            <a:r>
              <a:rPr lang="en-US" sz="1600" dirty="0" smtClean="0"/>
              <a:t>Focal length, depth of field, field of view, aperture size</a:t>
            </a:r>
          </a:p>
          <a:p>
            <a:pPr lvl="1"/>
            <a:r>
              <a:rPr lang="en-US" sz="1600" dirty="0" smtClean="0"/>
              <a:t>Vanishing points and vanishing lines (what they are, how to find them)</a:t>
            </a:r>
          </a:p>
          <a:p>
            <a:pPr lvl="1"/>
            <a:r>
              <a:rPr lang="en-US" sz="1600" dirty="0" smtClean="0"/>
              <a:t>Measuring relative lengths based on vanishing points and horizon</a:t>
            </a:r>
          </a:p>
          <a:p>
            <a:r>
              <a:rPr lang="en-US" sz="2000" dirty="0" smtClean="0"/>
              <a:t>Interest points</a:t>
            </a:r>
          </a:p>
          <a:p>
            <a:pPr lvl="1"/>
            <a:r>
              <a:rPr lang="en-US" sz="1600" dirty="0" smtClean="0"/>
              <a:t>Trade-offs between repeatability and distinctiveness for detectors and descriptors</a:t>
            </a:r>
          </a:p>
          <a:p>
            <a:pPr lvl="1"/>
            <a:r>
              <a:rPr lang="en-US" sz="1600" dirty="0" smtClean="0"/>
              <a:t>Harris (corner) detectors and Difference of Gaussian (blob) detectors</a:t>
            </a:r>
          </a:p>
          <a:p>
            <a:pPr lvl="1"/>
            <a:r>
              <a:rPr lang="en-US" sz="1600" dirty="0" smtClean="0"/>
              <a:t>SIFT representation: what transformations is it robust to or not robust to</a:t>
            </a:r>
          </a:p>
          <a:p>
            <a:r>
              <a:rPr lang="en-US" sz="2000" dirty="0" smtClean="0"/>
              <a:t>Image stitching</a:t>
            </a:r>
          </a:p>
          <a:p>
            <a:pPr lvl="1"/>
            <a:r>
              <a:rPr lang="en-US" sz="1600" dirty="0" smtClean="0"/>
              <a:t>Solving for </a:t>
            </a:r>
            <a:r>
              <a:rPr lang="en-US" sz="1600" dirty="0" err="1" smtClean="0"/>
              <a:t>homography</a:t>
            </a:r>
            <a:endParaRPr lang="en-US" sz="1600" dirty="0" smtClean="0"/>
          </a:p>
          <a:p>
            <a:pPr lvl="1"/>
            <a:r>
              <a:rPr lang="en-US" sz="1600" dirty="0" smtClean="0"/>
              <a:t>RANSAC for robust detection of inliers</a:t>
            </a:r>
          </a:p>
          <a:p>
            <a:r>
              <a:rPr lang="en-US" sz="2000" dirty="0"/>
              <a:t>Object recognition and search</a:t>
            </a:r>
          </a:p>
          <a:p>
            <a:pPr lvl="1"/>
            <a:r>
              <a:rPr lang="en-US" sz="1600" dirty="0"/>
              <a:t>Use of “visual words” to speed search</a:t>
            </a:r>
          </a:p>
          <a:p>
            <a:pPr lvl="1"/>
            <a:r>
              <a:rPr lang="en-US" sz="1600" dirty="0"/>
              <a:t>Idea of geometric verification to check that  points have consistent geometry</a:t>
            </a:r>
            <a:endParaRPr lang="en-US" sz="2000" dirty="0"/>
          </a:p>
          <a:p>
            <a:endParaRPr lang="en-US" sz="2000" dirty="0" smtClean="0"/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faster than filtering in spatial domain (for large filters)</a:t>
            </a:r>
          </a:p>
          <a:p>
            <a:endParaRPr lang="en-US" dirty="0" smtClean="0"/>
          </a:p>
          <a:p>
            <a:r>
              <a:rPr lang="en-US" dirty="0" smtClean="0"/>
              <a:t>Can help understand effect of filter</a:t>
            </a:r>
          </a:p>
          <a:p>
            <a:endParaRPr lang="en-US" dirty="0" smtClean="0"/>
          </a:p>
          <a:p>
            <a:r>
              <a:rPr lang="en-US" dirty="0" smtClean="0"/>
              <a:t>Algorithm: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Convert image and filter to </a:t>
            </a:r>
            <a:r>
              <a:rPr lang="en-US" dirty="0" err="1" smtClean="0"/>
              <a:t>fft</a:t>
            </a:r>
            <a:r>
              <a:rPr lang="en-US" dirty="0" smtClean="0"/>
              <a:t> (fft2 in </a:t>
            </a:r>
            <a:r>
              <a:rPr lang="en-US" dirty="0" err="1" smtClean="0"/>
              <a:t>matlab</a:t>
            </a:r>
            <a:r>
              <a:rPr lang="en-US" dirty="0" smtClean="0"/>
              <a:t>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err="1" smtClean="0"/>
              <a:t>Pointwise</a:t>
            </a:r>
            <a:r>
              <a:rPr lang="en-US" dirty="0" smtClean="0"/>
              <a:t>-multiply </a:t>
            </a:r>
            <a:r>
              <a:rPr lang="en-US" dirty="0" err="1" smtClean="0"/>
              <a:t>ffts</a:t>
            </a: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Convert result to spatial domain with ifft2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in frequency domain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1355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9812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9812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0" y="1981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648200" y="19812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Box filter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3352800" y="0"/>
            <a:ext cx="1641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0001" b="3999"/>
          <a:stretch>
            <a:fillRect/>
          </a:stretch>
        </p:blipFill>
        <p:spPr bwMode="auto">
          <a:xfrm>
            <a:off x="0" y="2133600"/>
            <a:ext cx="8978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 l="4601" t="9814" r="3384" b="5122"/>
          <a:stretch>
            <a:fillRect/>
          </a:stretch>
        </p:blipFill>
        <p:spPr bwMode="auto">
          <a:xfrm>
            <a:off x="228600" y="2133600"/>
            <a:ext cx="8686800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3657600" y="1524000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Box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Use filtering to find pixels that have at least three white pixels in among the 8 surrounding pixels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Write down a filter that will compute the gradient in the y-direction:</a:t>
            </a:r>
          </a:p>
          <a:p>
            <a:pPr marL="514350" indent="-514350" eaLnBrk="1" hangingPunct="1">
              <a:buFont typeface="Arial" pitchFamily="34" charset="0"/>
              <a:buNone/>
            </a:pPr>
            <a:r>
              <a:rPr lang="en-US" dirty="0" smtClean="0"/>
              <a:t>	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gradx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(y+1,x)-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 for each x, y</a:t>
            </a:r>
          </a:p>
          <a:p>
            <a:pPr marL="514350" indent="-514350" eaLnBrk="1" hangingPunct="1">
              <a:buFont typeface="Arial" pitchFamily="34" charset="0"/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21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 eaLnBrk="1" hangingPunct="1">
              <a:buFont typeface="Arial" pitchFamily="34" charset="0"/>
              <a:buNone/>
            </a:pPr>
            <a:r>
              <a:rPr lang="en-US" smtClean="0"/>
              <a:t>3.  Fill in the blanks:</a:t>
            </a:r>
          </a:p>
        </p:txBody>
      </p:sp>
      <p:pic>
        <p:nvPicPr>
          <p:cNvPr id="4101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3" cstate="print"/>
          <a:srcRect l="15788" t="3510" r="14474" b="3510"/>
          <a:stretch>
            <a:fillRect/>
          </a:stretch>
        </p:blipFill>
        <p:spPr bwMode="auto">
          <a:xfrm>
            <a:off x="7086600" y="1066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4" cstate="print"/>
          <a:srcRect l="16667" t="4167" r="13542" b="4167"/>
          <a:stretch>
            <a:fillRect/>
          </a:stretch>
        </p:blipFill>
        <p:spPr bwMode="auto">
          <a:xfrm>
            <a:off x="7391400" y="2667000"/>
            <a:ext cx="5905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5" cstate="print"/>
          <a:srcRect l="17708" t="5556" r="16667" b="6944"/>
          <a:stretch>
            <a:fillRect/>
          </a:stretch>
        </p:blipFill>
        <p:spPr bwMode="auto">
          <a:xfrm>
            <a:off x="7086600" y="3733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657600"/>
            <a:ext cx="23891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5257800"/>
            <a:ext cx="21336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4038600" y="838200"/>
            <a:ext cx="25812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a) _ = D * B 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b) A = _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c) F = D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d) _ = D *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endParaRPr lang="en-US" sz="2800" dirty="0"/>
          </a:p>
        </p:txBody>
      </p:sp>
      <p:sp>
        <p:nvSpPr>
          <p:cNvPr id="4107" name="TextBox 12"/>
          <p:cNvSpPr txBox="1">
            <a:spLocks noChangeArrowheads="1"/>
          </p:cNvSpPr>
          <p:nvPr/>
        </p:nvSpPr>
        <p:spPr bwMode="auto">
          <a:xfrm>
            <a:off x="6858000" y="990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108" name="TextBox 13"/>
          <p:cNvSpPr txBox="1">
            <a:spLocks noChangeArrowheads="1"/>
          </p:cNvSpPr>
          <p:nvPr/>
        </p:nvSpPr>
        <p:spPr bwMode="auto">
          <a:xfrm>
            <a:off x="71628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109" name="TextBox 14"/>
          <p:cNvSpPr txBox="1">
            <a:spLocks noChangeArrowheads="1"/>
          </p:cNvSpPr>
          <p:nvPr/>
        </p:nvSpPr>
        <p:spPr bwMode="auto">
          <a:xfrm>
            <a:off x="6781800" y="3733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110" name="TextBox 15"/>
          <p:cNvSpPr txBox="1">
            <a:spLocks noChangeArrowheads="1"/>
          </p:cNvSpPr>
          <p:nvPr/>
        </p:nvSpPr>
        <p:spPr bwMode="auto">
          <a:xfrm>
            <a:off x="6324600" y="5181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pic>
        <p:nvPicPr>
          <p:cNvPr id="4111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8" cstate="print"/>
          <a:srcRect l="9375" t="41667" r="7292" b="41666"/>
          <a:stretch>
            <a:fillRect/>
          </a:stretch>
        </p:blipFill>
        <p:spPr bwMode="auto">
          <a:xfrm>
            <a:off x="533400" y="2971800"/>
            <a:ext cx="2438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Box 17"/>
          <p:cNvSpPr txBox="1">
            <a:spLocks noChangeArrowheads="1"/>
          </p:cNvSpPr>
          <p:nvPr/>
        </p:nvSpPr>
        <p:spPr bwMode="auto">
          <a:xfrm>
            <a:off x="228600" y="292735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pic>
        <p:nvPicPr>
          <p:cNvPr id="4113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5257800"/>
            <a:ext cx="19113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Box 19"/>
          <p:cNvSpPr txBox="1">
            <a:spLocks noChangeArrowheads="1"/>
          </p:cNvSpPr>
          <p:nvPr/>
        </p:nvSpPr>
        <p:spPr bwMode="auto">
          <a:xfrm>
            <a:off x="152400" y="381000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pic>
        <p:nvPicPr>
          <p:cNvPr id="4115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10" cstate="print"/>
          <a:srcRect l="9375" t="13889" r="8333" b="13889"/>
          <a:stretch>
            <a:fillRect/>
          </a:stretch>
        </p:blipFill>
        <p:spPr bwMode="auto">
          <a:xfrm>
            <a:off x="3429000" y="3352800"/>
            <a:ext cx="2667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Box 21"/>
          <p:cNvSpPr txBox="1">
            <a:spLocks noChangeArrowheads="1"/>
          </p:cNvSpPr>
          <p:nvPr/>
        </p:nvSpPr>
        <p:spPr bwMode="auto">
          <a:xfrm>
            <a:off x="3200400" y="33528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4117" name="TextBox 22"/>
          <p:cNvSpPr txBox="1">
            <a:spLocks noChangeArrowheads="1"/>
          </p:cNvSpPr>
          <p:nvPr/>
        </p:nvSpPr>
        <p:spPr bwMode="auto">
          <a:xfrm>
            <a:off x="76200" y="5257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pic>
        <p:nvPicPr>
          <p:cNvPr id="4118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1" cstate="print"/>
          <a:srcRect l="7292" t="12500" r="7292" b="12500"/>
          <a:stretch>
            <a:fillRect/>
          </a:stretch>
        </p:blipFill>
        <p:spPr bwMode="auto">
          <a:xfrm>
            <a:off x="3505200" y="5181600"/>
            <a:ext cx="2546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9" name="TextBox 24"/>
          <p:cNvSpPr txBox="1">
            <a:spLocks noChangeArrowheads="1"/>
          </p:cNvSpPr>
          <p:nvPr/>
        </p:nvSpPr>
        <p:spPr bwMode="auto">
          <a:xfrm>
            <a:off x="3200400" y="52578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5867400" y="6096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2" name="TextBox 27"/>
          <p:cNvSpPr txBox="1">
            <a:spLocks noChangeArrowheads="1"/>
          </p:cNvSpPr>
          <p:nvPr/>
        </p:nvSpPr>
        <p:spPr bwMode="auto">
          <a:xfrm>
            <a:off x="6019800" y="304800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Filtering Operator</a:t>
            </a:r>
          </a:p>
        </p:txBody>
      </p:sp>
    </p:spTree>
    <p:extLst>
      <p:ext uri="{BB962C8B-B14F-4D97-AF65-F5344CB8AC3E}">
        <p14:creationId xmlns:p14="http://schemas.microsoft.com/office/powerpoint/2010/main" val="4241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mtClean="0"/>
              <a:t>Match the spatial domain image to the Fourier magnitude image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 l="12308" t="45232" r="61539" b="12923"/>
          <a:stretch>
            <a:fillRect/>
          </a:stretch>
        </p:blipFill>
        <p:spPr bwMode="auto">
          <a:xfrm>
            <a:off x="685800" y="5257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/>
          <p:cNvPicPr>
            <a:picLocks noChangeArrowheads="1"/>
          </p:cNvPicPr>
          <p:nvPr/>
        </p:nvPicPr>
        <p:blipFill>
          <a:blip r:embed="rId4" cstate="print"/>
          <a:srcRect l="50603" t="52437" r="24097" b="18646"/>
          <a:stretch>
            <a:fillRect/>
          </a:stretch>
        </p:blipFill>
        <p:spPr bwMode="auto">
          <a:xfrm>
            <a:off x="3581400" y="2590800"/>
            <a:ext cx="14478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"/>
          <p:cNvPicPr>
            <a:picLocks noChangeArrowheads="1"/>
          </p:cNvPicPr>
          <p:nvPr/>
        </p:nvPicPr>
        <p:blipFill>
          <a:blip r:embed="rId5" cstate="print"/>
          <a:srcRect l="6902" t="17175" r="61354" b="6760"/>
          <a:stretch>
            <a:fillRect/>
          </a:stretch>
        </p:blipFill>
        <p:spPr bwMode="auto">
          <a:xfrm>
            <a:off x="1600200" y="42672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6" cstate="print"/>
          <a:srcRect l="29167" t="8333" r="26042" b="12500"/>
          <a:stretch>
            <a:fillRect/>
          </a:stretch>
        </p:blipFill>
        <p:spPr bwMode="auto">
          <a:xfrm>
            <a:off x="1828800" y="25146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7" cstate="print"/>
          <a:srcRect l="41473" t="65628" r="43102" b="6952"/>
          <a:stretch>
            <a:fillRect/>
          </a:stretch>
        </p:blipFill>
        <p:spPr bwMode="auto">
          <a:xfrm>
            <a:off x="304800" y="2514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/>
          <p:cNvPicPr>
            <a:picLocks noChangeAspect="1" noChangeArrowheads="1"/>
          </p:cNvPicPr>
          <p:nvPr/>
        </p:nvPicPr>
        <p:blipFill>
          <a:blip r:embed="rId8" cstate="print"/>
          <a:srcRect l="41586" t="14526" r="37196" b="49263"/>
          <a:stretch>
            <a:fillRect/>
          </a:stretch>
        </p:blipFill>
        <p:spPr bwMode="auto">
          <a:xfrm>
            <a:off x="5943600" y="5257800"/>
            <a:ext cx="873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953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10" cstate="print"/>
          <a:srcRect l="13542" t="9721" r="10417" b="13889"/>
          <a:stretch>
            <a:fillRect/>
          </a:stretch>
        </p:blipFill>
        <p:spPr bwMode="auto">
          <a:xfrm>
            <a:off x="5410200" y="26670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800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2" cstate="print"/>
          <a:srcRect l="13542" t="11111" r="10417" b="13889"/>
          <a:stretch>
            <a:fillRect/>
          </a:stretch>
        </p:blipFill>
        <p:spPr bwMode="auto">
          <a:xfrm>
            <a:off x="7086600" y="26670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TextBox 14"/>
          <p:cNvSpPr txBox="1">
            <a:spLocks noChangeArrowheads="1"/>
          </p:cNvSpPr>
          <p:nvPr/>
        </p:nvSpPr>
        <p:spPr bwMode="auto">
          <a:xfrm>
            <a:off x="762000" y="2220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5136" name="TextBox 15"/>
          <p:cNvSpPr txBox="1">
            <a:spLocks noChangeArrowheads="1"/>
          </p:cNvSpPr>
          <p:nvPr/>
        </p:nvSpPr>
        <p:spPr bwMode="auto">
          <a:xfrm>
            <a:off x="75438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5137" name="TextBox 17"/>
          <p:cNvSpPr txBox="1">
            <a:spLocks noChangeArrowheads="1"/>
          </p:cNvSpPr>
          <p:nvPr/>
        </p:nvSpPr>
        <p:spPr bwMode="auto">
          <a:xfrm>
            <a:off x="59436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5138" name="TextBox 18"/>
          <p:cNvSpPr txBox="1">
            <a:spLocks noChangeArrowheads="1"/>
          </p:cNvSpPr>
          <p:nvPr/>
        </p:nvSpPr>
        <p:spPr bwMode="auto">
          <a:xfrm>
            <a:off x="838200" y="45720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5139" name="TextBox 19"/>
          <p:cNvSpPr txBox="1">
            <a:spLocks noChangeArrowheads="1"/>
          </p:cNvSpPr>
          <p:nvPr/>
        </p:nvSpPr>
        <p:spPr bwMode="auto">
          <a:xfrm>
            <a:off x="4191000" y="2209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5140" name="TextBox 20"/>
          <p:cNvSpPr txBox="1">
            <a:spLocks noChangeArrowheads="1"/>
          </p:cNvSpPr>
          <p:nvPr/>
        </p:nvSpPr>
        <p:spPr bwMode="auto">
          <a:xfrm>
            <a:off x="2362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5142" name="TextBox 22"/>
          <p:cNvSpPr txBox="1">
            <a:spLocks noChangeArrowheads="1"/>
          </p:cNvSpPr>
          <p:nvPr/>
        </p:nvSpPr>
        <p:spPr bwMode="auto">
          <a:xfrm>
            <a:off x="4572000" y="4495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5143" name="TextBox 23"/>
          <p:cNvSpPr txBox="1">
            <a:spLocks noChangeArrowheads="1"/>
          </p:cNvSpPr>
          <p:nvPr/>
        </p:nvSpPr>
        <p:spPr bwMode="auto">
          <a:xfrm>
            <a:off x="2362200" y="3886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5144" name="TextBox 24"/>
          <p:cNvSpPr txBox="1">
            <a:spLocks noChangeArrowheads="1"/>
          </p:cNvSpPr>
          <p:nvPr/>
        </p:nvSpPr>
        <p:spPr bwMode="auto">
          <a:xfrm>
            <a:off x="6248400" y="4800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5145" name="TextBox 26"/>
          <p:cNvSpPr txBox="1">
            <a:spLocks noChangeArrowheads="1"/>
          </p:cNvSpPr>
          <p:nvPr/>
        </p:nvSpPr>
        <p:spPr bwMode="auto">
          <a:xfrm>
            <a:off x="7848600" y="4495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018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</a:t>
            </a:r>
            <a:r>
              <a:rPr lang="en-US" dirty="0" smtClean="0"/>
              <a:t>80% </a:t>
            </a:r>
            <a:r>
              <a:rPr lang="en-US" dirty="0" smtClean="0"/>
              <a:t>is related to topics in bold (linear filtering, warping, camera models and geometry)</a:t>
            </a:r>
          </a:p>
          <a:p>
            <a:r>
              <a:rPr lang="en-US" dirty="0" smtClean="0"/>
              <a:t>No book, no notes, no </a:t>
            </a:r>
            <a:r>
              <a:rPr lang="en-US" dirty="0" smtClean="0"/>
              <a:t>computers/calculators allowed</a:t>
            </a:r>
          </a:p>
          <a:p>
            <a:r>
              <a:rPr lang="en-US" dirty="0" smtClean="0"/>
              <a:t>Bring </a:t>
            </a:r>
            <a:r>
              <a:rPr lang="en-US" dirty="0" smtClean="0"/>
              <a:t>a pencil or pen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Template matching (SSD or Normxcorr2)</a:t>
            </a:r>
          </a:p>
          <a:p>
            <a:pPr lvl="1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Basis for object detection</a:t>
            </a:r>
          </a:p>
          <a:p>
            <a:r>
              <a:rPr lang="en-US" dirty="0" smtClean="0"/>
              <a:t>Gaussian pyramid</a:t>
            </a:r>
          </a:p>
          <a:p>
            <a:pPr lvl="1"/>
            <a:r>
              <a:rPr lang="en-US" dirty="0" smtClean="0"/>
              <a:t>Coarse-to-fine search, multi-scale detection</a:t>
            </a:r>
          </a:p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1"/>
            <a:r>
              <a:rPr lang="en-US" dirty="0" smtClean="0"/>
              <a:t>Can be used for blending</a:t>
            </a:r>
          </a:p>
          <a:p>
            <a:pPr lvl="1"/>
            <a:r>
              <a:rPr lang="en-US" dirty="0" smtClean="0"/>
              <a:t>More compact image representation</a:t>
            </a:r>
          </a:p>
          <a:p>
            <a:pPr lvl="2"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1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 smtClean="0"/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293688" y="3225800"/>
          <a:ext cx="84343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5" name="Equation" r:id="rId5" imgW="3429000" imgH="850680" progId="Equation.3">
                  <p:embed/>
                </p:oleObj>
              </mc:Choice>
              <mc:Fallback>
                <p:oleObj name="Equation" r:id="rId5" imgW="3429000" imgH="8506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3225800"/>
                        <a:ext cx="8434387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 smtClean="0"/>
          </a:p>
          <a:p>
            <a:pPr lvl="1" eaLnBrk="1" hangingPunct="1">
              <a:buFont typeface="Arial" pitchFamily="34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Subsampling</a:t>
            </a:r>
            <a:r>
              <a:rPr lang="en-US" sz="4000" dirty="0">
                <a:latin typeface="+mj-lt"/>
                <a:ea typeface="+mj-ea"/>
                <a:cs typeface="+mj-cs"/>
              </a:rPr>
              <a:t> by a factor of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8300" y="5257800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This approach causes “aliasing”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2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When sampling a signal at discrete intervals, the sampling frequency must be </a:t>
            </a:r>
            <a:r>
              <a:rPr lang="en-US" sz="2800" smtClean="0">
                <a:sym typeface="Symbol" pitchFamily="18" charset="2"/>
              </a:rPr>
              <a:t></a:t>
            </a:r>
            <a:r>
              <a:rPr lang="en-US" sz="2800" smtClean="0"/>
              <a:t> 2 </a:t>
            </a:r>
            <a:r>
              <a:rPr lang="en-US" sz="2800" smtClean="0">
                <a:sym typeface="Symbol" pitchFamily="18" charset="2"/>
              </a:rPr>
              <a:t> f</a:t>
            </a:r>
            <a:r>
              <a:rPr lang="en-US" sz="2800" baseline="-25000" smtClean="0">
                <a:sym typeface="Symbol" pitchFamily="18" charset="2"/>
              </a:rPr>
              <a:t>max</a:t>
            </a:r>
            <a:endParaRPr lang="en-US" sz="2800" smtClean="0">
              <a:sym typeface="Symbol" pitchFamily="18" charset="2"/>
            </a:endParaRPr>
          </a:p>
          <a:p>
            <a:pPr eaLnBrk="1" hangingPunct="1"/>
            <a:r>
              <a:rPr lang="en-US" sz="2800" smtClean="0">
                <a:sym typeface="Symbol" pitchFamily="18" charset="2"/>
              </a:rPr>
              <a:t>f</a:t>
            </a:r>
            <a:r>
              <a:rPr lang="en-US" sz="2800" baseline="-25000" smtClean="0"/>
              <a:t>max</a:t>
            </a:r>
            <a:r>
              <a:rPr lang="en-US" sz="2800" smtClean="0"/>
              <a:t> = max frequency of the input signal</a:t>
            </a:r>
          </a:p>
          <a:p>
            <a:pPr eaLnBrk="1" hangingPunct="1"/>
            <a:r>
              <a:rPr lang="en-US" sz="2800" smtClean="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657600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5180013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604125" y="4533900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6200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524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752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28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362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5908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74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95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057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1242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581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810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419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5720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4953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038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5626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5943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24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55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6934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096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08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6268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imfilter</a:t>
            </a:r>
            <a:r>
              <a:rPr lang="en-US" sz="2400" dirty="0">
                <a:latin typeface="+mn-lt"/>
                <a:cs typeface="+mn-cs"/>
              </a:rPr>
              <a:t>(image, </a:t>
            </a:r>
            <a:r>
              <a:rPr lang="en-US" sz="2400" dirty="0" err="1">
                <a:latin typeface="+mn-lt"/>
                <a:cs typeface="+mn-cs"/>
              </a:rPr>
              <a:t>fspecial</a:t>
            </a:r>
            <a:r>
              <a:rPr lang="en-US" sz="2400" dirty="0">
                <a:latin typeface="+mn-lt"/>
                <a:cs typeface="+mn-cs"/>
              </a:rPr>
              <a:t>(‘</a:t>
            </a:r>
            <a:r>
              <a:rPr lang="en-US" sz="2400" dirty="0" err="1">
                <a:latin typeface="+mn-lt"/>
                <a:cs typeface="+mn-cs"/>
              </a:rPr>
              <a:t>gaussian</a:t>
            </a:r>
            <a:r>
              <a:rPr lang="en-US" sz="2400" dirty="0">
                <a:latin typeface="+mn-lt"/>
                <a:cs typeface="+mn-cs"/>
              </a:rPr>
              <a:t>’, 7, 1))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im_small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1/4  </a:t>
            </a:r>
            <a:r>
              <a:rPr lang="en-US" sz="1600"/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1/8  </a:t>
            </a:r>
            <a:r>
              <a:rPr lang="en-US" sz="1600"/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48647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smtClean="0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42075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069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Camera capture and </a:t>
            </a:r>
            <a:r>
              <a:rPr lang="en-US" dirty="0" smtClean="0"/>
              <a:t>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filtering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Region selection and compositing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Solving for transformations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Purposes</a:t>
            </a:r>
          </a:p>
          <a:p>
            <a:r>
              <a:rPr lang="en-US" dirty="0" smtClean="0"/>
              <a:t>Remind you of key concepts</a:t>
            </a:r>
          </a:p>
          <a:p>
            <a:r>
              <a:rPr lang="en-US" dirty="0" smtClean="0"/>
              <a:t>Chance for you to ask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962354"/>
            <a:ext cx="4724400" cy="35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Gaussian pyramid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Useful for coarse-to-fine matching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Applications include multi-scale object detection, image alignment, optical flow, point tracking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Computing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5400" y="5808491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Useful figure to remember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7620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Pyramid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05000" y="1065665"/>
            <a:ext cx="18288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78725" y="1261999"/>
            <a:ext cx="0" cy="62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03597" y="1131332"/>
            <a:ext cx="1968803" cy="951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22787" y="51816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-level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970484" y="4888468"/>
            <a:ext cx="449116" cy="293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86523" y="4615464"/>
            <a:ext cx="0" cy="566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05408" y="2743200"/>
            <a:ext cx="1166992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r>
              <a:rPr lang="en-US" dirty="0" smtClean="0"/>
              <a:t>Image reconstruction from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210948" name="Picture 4" descr="http://sepwww.stanford.edu/~morgan/texturematch/Gif/lapl-pyr-rec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1981200"/>
            <a:ext cx="55911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Region </a:t>
            </a:r>
            <a:r>
              <a:rPr lang="en-US" dirty="0"/>
              <a:t>selection and compositing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Selecting image regions</a:t>
            </a:r>
          </a:p>
          <a:p>
            <a:pPr lvl="1"/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Graph cuts</a:t>
            </a:r>
          </a:p>
          <a:p>
            <a:r>
              <a:rPr lang="en-US" dirty="0" smtClean="0"/>
              <a:t>Compositing</a:t>
            </a:r>
          </a:p>
          <a:p>
            <a:pPr lvl="1"/>
            <a:r>
              <a:rPr lang="en-US" dirty="0" smtClean="0"/>
              <a:t>Alpha masks</a:t>
            </a:r>
          </a:p>
          <a:p>
            <a:pPr lvl="1"/>
            <a:r>
              <a:rPr lang="en-US" dirty="0" smtClean="0"/>
              <a:t>Feathering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lvl="1"/>
            <a:r>
              <a:rPr lang="en-US" dirty="0" smtClean="0"/>
              <a:t>Poisson blending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Intelligent 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1" y="2455653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Intelligent Scissors: Good boundaries are a short (high gradient) path through the graph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4075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4" name="Group 61"/>
          <p:cNvGrpSpPr>
            <a:grpSpLocks noChangeAspect="1"/>
          </p:cNvGrpSpPr>
          <p:nvPr/>
        </p:nvGrpSpPr>
        <p:grpSpPr>
          <a:xfrm>
            <a:off x="274959" y="2819400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600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cut: Good boundaries are a cheap cut, where some pixels want to be foreground, and some to be background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252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Feathering: blur mask around its edges</a:t>
            </a:r>
          </a:p>
          <a:p>
            <a:r>
              <a:rPr lang="en-US" sz="2800" dirty="0" err="1" smtClean="0"/>
              <a:t>Laplacian</a:t>
            </a:r>
            <a:r>
              <a:rPr lang="en-US" sz="2800" dirty="0" smtClean="0"/>
              <a:t> blending: blend low-frequency slowly, high frequency quickly</a:t>
            </a:r>
          </a:p>
          <a:p>
            <a:pPr lvl="1"/>
            <a:r>
              <a:rPr lang="en-US" sz="2400" dirty="0" smtClean="0"/>
              <a:t>Blend with alpha mask values ranging from 0 to 1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4" name="Group 28"/>
          <p:cNvGrpSpPr>
            <a:grpSpLocks noChangeAspect="1"/>
          </p:cNvGrpSpPr>
          <p:nvPr/>
        </p:nvGrpSpPr>
        <p:grpSpPr>
          <a:xfrm>
            <a:off x="196" y="3886200"/>
            <a:ext cx="4495604" cy="2814352"/>
            <a:chOff x="-1438275" y="255588"/>
            <a:chExt cx="10201275" cy="6386234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1438275" y="255588"/>
              <a:ext cx="10199688" cy="2316162"/>
              <a:chOff x="-906" y="161"/>
              <a:chExt cx="6425" cy="1459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-906" y="432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err="1">
                    <a:latin typeface="Times New Roman" pitchFamily="18" charset="0"/>
                  </a:rPr>
                  <a:t>laplacian</a:t>
                </a:r>
                <a:endParaRPr lang="en-US" sz="1600" dirty="0">
                  <a:latin typeface="Times New Roman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438275" y="2305050"/>
              <a:ext cx="10201275" cy="2324101"/>
              <a:chOff x="-906" y="1452"/>
              <a:chExt cx="6426" cy="1464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-906" y="1728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-1438034" y="4756151"/>
              <a:ext cx="3249483" cy="188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5105400" y="41910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5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smtClean="0"/>
              <a:t>1)  I am trying to blend this bear into this pool.  What problems will I have if I use: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Alpha compositing with feathering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Laplacian pyramid blending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smtClean="0"/>
              <a:t>Poisson editing?</a:t>
            </a:r>
          </a:p>
        </p:txBody>
      </p:sp>
      <p:pic>
        <p:nvPicPr>
          <p:cNvPr id="8197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667000"/>
            <a:ext cx="3146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s.brown.edu/courses/csci1950-g/results/proj2/edwallac/res_im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57600"/>
            <a:ext cx="2402702" cy="3200400"/>
          </a:xfrm>
          <a:prstGeom prst="rect">
            <a:avLst/>
          </a:prstGeom>
          <a:noFill/>
        </p:spPr>
      </p:pic>
      <p:pic>
        <p:nvPicPr>
          <p:cNvPr id="8" name="Picture 4" descr="http://www.cs.brown.edu/courses/csci1950-g/results/proj2/steveg/image/2-laplac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86174"/>
            <a:ext cx="2381250" cy="3171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3745468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Lap. Pyramid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373380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Poisson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73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74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5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Light and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Lighting</a:t>
            </a:r>
          </a:p>
          <a:p>
            <a:pPr lvl="1"/>
            <a:r>
              <a:rPr lang="en-US" sz="1600" dirty="0" err="1" smtClean="0"/>
              <a:t>Lambertian</a:t>
            </a:r>
            <a:r>
              <a:rPr lang="en-US" sz="1600" dirty="0" smtClean="0"/>
              <a:t> shading, shadows, </a:t>
            </a:r>
            <a:r>
              <a:rPr lang="en-US" sz="1600" dirty="0" err="1" smtClean="0"/>
              <a:t>specularities</a:t>
            </a:r>
            <a:endParaRPr lang="en-US" sz="1600" dirty="0" smtClean="0"/>
          </a:p>
          <a:p>
            <a:pPr lvl="1"/>
            <a:r>
              <a:rPr lang="en-US" sz="1600" dirty="0" smtClean="0"/>
              <a:t>Color spaces (RGB, HSV, LAB)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3529"/>
          <a:stretch>
            <a:fillRect/>
          </a:stretch>
        </p:blipFill>
        <p:spPr bwMode="auto">
          <a:xfrm>
            <a:off x="0" y="2819400"/>
            <a:ext cx="53881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90800"/>
            <a:ext cx="4191000" cy="341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7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8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60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9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611368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0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1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35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598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pPr lvl="1"/>
            <a:r>
              <a:rPr lang="en-US" dirty="0" smtClean="0"/>
              <a:t>Matching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lvl="1"/>
            <a:r>
              <a:rPr lang="en-US" dirty="0" smtClean="0"/>
              <a:t>Solving for </a:t>
            </a:r>
            <a:r>
              <a:rPr lang="en-US" dirty="0" err="1" smtClean="0"/>
              <a:t>homography</a:t>
            </a:r>
            <a:endParaRPr lang="en-US" dirty="0" smtClean="0"/>
          </a:p>
          <a:p>
            <a:pPr lvl="1"/>
            <a:r>
              <a:rPr lang="en-US" dirty="0" smtClean="0"/>
              <a:t>RANSAC</a:t>
            </a:r>
          </a:p>
          <a:p>
            <a:endParaRPr lang="en-US" dirty="0"/>
          </a:p>
          <a:p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Clustering </a:t>
            </a:r>
            <a:r>
              <a:rPr lang="en-US" dirty="0" err="1" smtClean="0"/>
              <a:t>keypoints</a:t>
            </a:r>
            <a:r>
              <a:rPr lang="en-US" dirty="0"/>
              <a:t> </a:t>
            </a:r>
            <a:r>
              <a:rPr lang="en-US" dirty="0" smtClean="0"/>
              <a:t>and creating </a:t>
            </a:r>
            <a:r>
              <a:rPr lang="en-US" dirty="0" err="1" smtClean="0"/>
              <a:t>tf-idf</a:t>
            </a:r>
            <a:r>
              <a:rPr lang="en-US" dirty="0" smtClean="0"/>
              <a:t> tables</a:t>
            </a:r>
            <a:r>
              <a:rPr lang="en-US" dirty="0" smtClean="0"/>
              <a:t> </a:t>
            </a:r>
            <a:r>
              <a:rPr lang="en-US" dirty="0" smtClean="0"/>
              <a:t>for fast retrieval</a:t>
            </a:r>
          </a:p>
          <a:p>
            <a:pPr lvl="1"/>
            <a:r>
              <a:rPr lang="en-US" dirty="0" smtClean="0"/>
              <a:t>Geometric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Solving for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between 2D coordinates using linear projection</a:t>
            </a:r>
            <a:endParaRPr lang="en-US" dirty="0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/>
        </p:nvGraphicFramePr>
        <p:xfrm>
          <a:off x="6019800" y="22860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3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3714" t="51855" r="14572" b="21048"/>
          <a:stretch>
            <a:fillRect/>
          </a:stretch>
        </p:blipFill>
        <p:spPr bwMode="auto">
          <a:xfrm>
            <a:off x="1524000" y="44958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6572" t="30191" r="4286" b="14952"/>
          <a:stretch>
            <a:fillRect/>
          </a:stretch>
        </p:blipFill>
        <p:spPr bwMode="auto">
          <a:xfrm>
            <a:off x="457200" y="21336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8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Least-squares Solving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all points (or correspondences) fit the model with some noise, better to use all for least squares estimate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057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1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45731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Least-squares Solving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some points are outliers, robust approach such as RANSAC is needed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52600" y="2156604"/>
            <a:ext cx="3354238" cy="40155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1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28656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362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LSq</a:t>
            </a:r>
            <a:r>
              <a:rPr lang="en-US" dirty="0" smtClean="0"/>
              <a:t> Fit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57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8400" y="214349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Robust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2800" dirty="0" smtClean="0"/>
              <a:t>	Suppose we have two triangles, ABC and DEF, related by a general affine transformation.  Solve for the transformation.  </a:t>
            </a:r>
          </a:p>
        </p:txBody>
      </p:sp>
      <p:sp>
        <p:nvSpPr>
          <p:cNvPr id="9" name="Isosceles Triangle 8"/>
          <p:cNvSpPr/>
          <p:nvPr/>
        </p:nvSpPr>
        <p:spPr>
          <a:xfrm rot="20105318">
            <a:off x="1149350" y="3600450"/>
            <a:ext cx="1663700" cy="2209800"/>
          </a:xfrm>
          <a:prstGeom prst="triangl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2980242">
            <a:off x="6341268" y="3672682"/>
            <a:ext cx="1662113" cy="2209800"/>
          </a:xfrm>
          <a:prstGeom prst="triangle">
            <a:avLst>
              <a:gd name="adj" fmla="val 17454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7800" y="5943600"/>
            <a:ext cx="390525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029200"/>
            <a:ext cx="407988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3200400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3276600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943600"/>
            <a:ext cx="37147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6600" y="5334000"/>
            <a:ext cx="4079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191000" y="4800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luck!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en-US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Font typeface="Arial" pitchFamily="34" charset="0"/>
              <a:buAutoNum type="arabicParenR"/>
            </a:pPr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7933412" y="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smtClean="0"/>
              <a:t>Assume that intrinsic matrix K has three parameters</a:t>
            </a:r>
          </a:p>
          <a:p>
            <a:pPr lvl="1"/>
            <a:r>
              <a:rPr lang="en-US" sz="2000" smtClean="0"/>
              <a:t>Remember, in homogeneous coordinates, we can write a 3d point at infinity as (X, Y, Z, 0)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1066800" y="5181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4267200" y="54864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VP</a:t>
            </a:r>
            <a:r>
              <a:rPr lang="en-US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4038600" y="4953000"/>
            <a:ext cx="376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TextBox 14"/>
          <p:cNvSpPr txBox="1">
            <a:spLocks noChangeArrowheads="1"/>
          </p:cNvSpPr>
          <p:nvPr/>
        </p:nvSpPr>
        <p:spPr bwMode="auto">
          <a:xfrm>
            <a:off x="4343400" y="34290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3412" y="0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10/11/2011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light reflected from a surface?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Depends on</a:t>
            </a:r>
          </a:p>
          <a:p>
            <a:r>
              <a:rPr lang="en-US" sz="2800" dirty="0" smtClean="0"/>
              <a:t>Illumination properties: wavelength, orientation, intensity</a:t>
            </a:r>
          </a:p>
          <a:p>
            <a:r>
              <a:rPr lang="en-US" sz="2800" dirty="0" smtClean="0"/>
              <a:t>Surface properties: material, surface orientation, roughness, etc.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grpSp>
        <p:nvGrpSpPr>
          <p:cNvPr id="24" name="Group 37"/>
          <p:cNvGrpSpPr>
            <a:grpSpLocks noChangeAspect="1"/>
          </p:cNvGrpSpPr>
          <p:nvPr/>
        </p:nvGrpSpPr>
        <p:grpSpPr>
          <a:xfrm>
            <a:off x="2685153" y="3217319"/>
            <a:ext cx="3810000" cy="3429000"/>
            <a:chOff x="6629400" y="2882264"/>
            <a:chExt cx="2438400" cy="219456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8458200" y="3124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rot="5400000">
              <a:off x="7429501" y="3498663"/>
              <a:ext cx="1187637" cy="959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05718" y="33528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λ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1004" y="2882264"/>
              <a:ext cx="876796" cy="24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source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V="1">
              <a:off x="7124700" y="4152900"/>
              <a:ext cx="457202" cy="3810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58456" y="4255236"/>
              <a:ext cx="213360" cy="23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69342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6200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6781800" y="44196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1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 smtClean="0"/>
              <a:t>	Assume that the camera height is 5 ft.  </a:t>
            </a:r>
          </a:p>
          <a:p>
            <a:pPr lvl="1"/>
            <a:r>
              <a:rPr lang="en-US" sz="2400" dirty="0" smtClean="0"/>
              <a:t>What is the height of the man?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pPr lvl="1"/>
            <a:r>
              <a:rPr lang="en-US" sz="2400" dirty="0" smtClean="0"/>
              <a:t>How long is the right side of the building compared to the small window on the right side of the building?</a:t>
            </a:r>
          </a:p>
          <a:p>
            <a:endParaRPr lang="en-US" sz="2800" dirty="0" smtClean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33412" y="0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10/11/2011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Growing: Texture synthesis and hole-filling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Transfer based on simple matching is a powerful idea</a:t>
            </a:r>
          </a:p>
          <a:p>
            <a:pPr lvl="1"/>
            <a:r>
              <a:rPr lang="en-US" dirty="0" smtClean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Efros &amp; Leung, </a:t>
            </a:r>
            <a:r>
              <a:rPr lang="en-US" dirty="0" err="1" smtClean="0"/>
              <a:t>Criminisi</a:t>
            </a:r>
            <a:r>
              <a:rPr lang="en-US" dirty="0" smtClean="0"/>
              <a:t> et al.: To fill in pixels, take the center pixel from a patch that matches known surrounding values.  Work from the outside in, prioritizing pixels with strong gradients.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97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with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corresponding points to average, manipulate, and extrapolate</a:t>
            </a:r>
          </a:p>
          <a:p>
            <a:r>
              <a:rPr lang="en-US" sz="2800" dirty="0" smtClean="0"/>
              <a:t>PCA: compactly represent a large number of variables with a few coefficients by projecting onto directions of maximum variation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16868"/>
            <a:ext cx="23622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6412468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face</a:t>
            </a:r>
            <a:endParaRPr lang="en-US" dirty="0"/>
          </a:p>
        </p:txBody>
      </p:sp>
      <p:pic>
        <p:nvPicPr>
          <p:cNvPr id="6" name="Picture 5" descr="Rowland2c"/>
          <p:cNvPicPr>
            <a:picLocks noChangeAspect="1" noChangeArrowheads="1"/>
          </p:cNvPicPr>
          <p:nvPr/>
        </p:nvPicPr>
        <p:blipFill>
          <a:blip r:embed="rId3" cstate="print"/>
          <a:srcRect r="48738" b="50185"/>
          <a:stretch>
            <a:fillRect/>
          </a:stretch>
        </p:blipFill>
        <p:spPr bwMode="auto">
          <a:xfrm>
            <a:off x="3886200" y="3516868"/>
            <a:ext cx="2334986" cy="2971800"/>
          </a:xfrm>
          <a:prstGeom prst="rect">
            <a:avLst/>
          </a:prstGeom>
          <a:noFill/>
        </p:spPr>
      </p:pic>
      <p:pic>
        <p:nvPicPr>
          <p:cNvPr id="7" name="Picture 6" descr="Rowland2c"/>
          <p:cNvPicPr>
            <a:picLocks noChangeAspect="1" noChangeArrowheads="1"/>
          </p:cNvPicPr>
          <p:nvPr/>
        </p:nvPicPr>
        <p:blipFill>
          <a:blip r:embed="rId3" cstate="print"/>
          <a:srcRect l="51262" t="49815" r="1789"/>
          <a:stretch>
            <a:fillRect/>
          </a:stretch>
        </p:blipFill>
        <p:spPr bwMode="auto">
          <a:xfrm>
            <a:off x="6324600" y="3593068"/>
            <a:ext cx="2068285" cy="2895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64886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more feminine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1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surface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light is absorbed (function of albedo)</a:t>
            </a:r>
          </a:p>
          <a:p>
            <a:r>
              <a:rPr lang="en-US" dirty="0" smtClean="0"/>
              <a:t>Remaining light is reflected equally in all directions (diffuse reflection)</a:t>
            </a:r>
          </a:p>
          <a:p>
            <a:r>
              <a:rPr lang="en-US" dirty="0" smtClean="0"/>
              <a:t>Examples: soft cloth, concrete, matte paints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842833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700333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092991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93330" y="431039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82839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616739" y="5560549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319083" y="585820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90633" y="586118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390900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rot="5400000">
            <a:off x="1783558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83897" y="4310393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3406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source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6473" y="45181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absorption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31461" y="446000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iffuse reflection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97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reflection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Intensity </a:t>
                </a:r>
                <a:r>
                  <a:rPr lang="en-US" i="1" dirty="0" smtClean="0"/>
                  <a:t>does</a:t>
                </a:r>
                <a:r>
                  <a:rPr lang="en-US" dirty="0" smtClean="0"/>
                  <a:t> depend on illumination angle 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𝜌</m:t>
                    </m:r>
                    <m:r>
                      <a:rPr lang="en-US" sz="2400" b="0" i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 smtClean="0"/>
                  <a:t>albedo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image intensity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b="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18885"/>
                <a:ext cx="47244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83" y="3276600"/>
            <a:ext cx="5071749" cy="28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28191</TotalTime>
  <Words>2170</Words>
  <Application>Microsoft Office PowerPoint</Application>
  <PresentationFormat>On-screen Show (4:3)</PresentationFormat>
  <Paragraphs>670</Paragraphs>
  <Slides>72</Slides>
  <Notes>15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Lecture1 - Introduction - CP Fall 2010</vt:lpstr>
      <vt:lpstr>Custom Design</vt:lpstr>
      <vt:lpstr>Equation</vt:lpstr>
      <vt:lpstr>Photo Editor Photo</vt:lpstr>
      <vt:lpstr>Midterm Review</vt:lpstr>
      <vt:lpstr>Major Topics</vt:lpstr>
      <vt:lpstr>Major Topics</vt:lpstr>
      <vt:lpstr>Studying for Midterm</vt:lpstr>
      <vt:lpstr>Today’s review</vt:lpstr>
      <vt:lpstr>1. Light and color</vt:lpstr>
      <vt:lpstr>How is light reflected from a surface?</vt:lpstr>
      <vt:lpstr>Lambertian surface</vt:lpstr>
      <vt:lpstr>Diffuse reflection</vt:lpstr>
      <vt:lpstr>PowerPoint Presentation</vt:lpstr>
      <vt:lpstr>PowerPoint Presentation</vt:lpstr>
      <vt:lpstr>Specular Reflection</vt:lpstr>
      <vt:lpstr>Many surfaces have both specular and diffuse components</vt:lpstr>
      <vt:lpstr>Questions</vt:lpstr>
      <vt:lpstr>2. Camera Capture and Geometry</vt:lpstr>
      <vt:lpstr>Pinhole Camera</vt:lpstr>
      <vt:lpstr>Projection Matrix</vt:lpstr>
      <vt:lpstr>Single-view metrology</vt:lpstr>
      <vt:lpstr>Adding a lens</vt:lpstr>
      <vt:lpstr>Focal length, aperture, depth of field</vt:lpstr>
      <vt:lpstr>The aperture and depth of field</vt:lpstr>
      <vt:lpstr>The Photographer’s Great Compromise</vt:lpstr>
      <vt:lpstr>Discretization</vt:lpstr>
      <vt:lpstr>Color Sensing: Bayer Grid</vt:lpstr>
      <vt:lpstr>Color spaces</vt:lpstr>
      <vt:lpstr>Image Histograms</vt:lpstr>
      <vt:lpstr>Contrast enhancement / balancing</vt:lpstr>
      <vt:lpstr>3. Linear filtering </vt:lpstr>
      <vt:lpstr>Filtering in spatial domain</vt:lpstr>
      <vt:lpstr>Filtering in spatial domain</vt:lpstr>
      <vt:lpstr>Filtering in frequency domain</vt:lpstr>
      <vt:lpstr>Filtering in frequency domain</vt:lpstr>
      <vt:lpstr>Filtering in frequency domain</vt:lpstr>
      <vt:lpstr>PowerPoint Presentation</vt:lpstr>
      <vt:lpstr>PowerPoint Presentation</vt:lpstr>
      <vt:lpstr>PowerPoint Presentation</vt:lpstr>
      <vt:lpstr>Question</vt:lpstr>
      <vt:lpstr>Question</vt:lpstr>
      <vt:lpstr>Question</vt:lpstr>
      <vt:lpstr>Applications of filters</vt:lpstr>
      <vt:lpstr>Matching with filters</vt:lpstr>
      <vt:lpstr>Matching with filters</vt:lpstr>
      <vt:lpstr>Matching with filters</vt:lpstr>
      <vt:lpstr>PowerPoint Presentation</vt:lpstr>
      <vt:lpstr>Nyquist-Shannon Sampling Theorem</vt:lpstr>
      <vt:lpstr>Algorithm for downsampling by factor of 2</vt:lpstr>
      <vt:lpstr>Subsampling without pre-filtering</vt:lpstr>
      <vt:lpstr>Subsampling with Gaussian pre-filtering</vt:lpstr>
      <vt:lpstr>PowerPoint Presentation</vt:lpstr>
      <vt:lpstr>Gaussian pyramid</vt:lpstr>
      <vt:lpstr>Computing Gaussian/Laplacian Pyramid</vt:lpstr>
      <vt:lpstr>Image reconstruction from Laplacian pyramid</vt:lpstr>
      <vt:lpstr>4. Region selection and compositing</vt:lpstr>
      <vt:lpstr>Intelligent Scissors</vt:lpstr>
      <vt:lpstr>Graph Cuts</vt:lpstr>
      <vt:lpstr>Compositing and Blending</vt:lpstr>
      <vt:lpstr>Question</vt:lpstr>
      <vt:lpstr>Keypoint Matching</vt:lpstr>
      <vt:lpstr>Key trade-offs</vt:lpstr>
      <vt:lpstr>Harris Detector [Harris88]</vt:lpstr>
      <vt:lpstr>Harris Detector – Responses [Harris88]</vt:lpstr>
      <vt:lpstr>Applications</vt:lpstr>
      <vt:lpstr>5. Solving for transformations</vt:lpstr>
      <vt:lpstr>Least-squares Solving</vt:lpstr>
      <vt:lpstr>Least-squares Solving</vt:lpstr>
      <vt:lpstr>Question</vt:lpstr>
      <vt:lpstr>Good luck!</vt:lpstr>
      <vt:lpstr>Take-home questions</vt:lpstr>
      <vt:lpstr>Take-home question</vt:lpstr>
      <vt:lpstr>Take-home question</vt:lpstr>
      <vt:lpstr>Growing: Texture synthesis and hole-filling</vt:lpstr>
      <vt:lpstr>Fun with faces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86</cp:revision>
  <dcterms:created xsi:type="dcterms:W3CDTF">2010-08-30T03:58:01Z</dcterms:created>
  <dcterms:modified xsi:type="dcterms:W3CDTF">2012-11-06T16:53:10Z</dcterms:modified>
</cp:coreProperties>
</file>