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1"/>
  </p:notesMasterIdLst>
  <p:sldIdLst>
    <p:sldId id="398" r:id="rId3"/>
    <p:sldId id="590" r:id="rId4"/>
    <p:sldId id="513" r:id="rId5"/>
    <p:sldId id="514" r:id="rId6"/>
    <p:sldId id="515" r:id="rId7"/>
    <p:sldId id="516" r:id="rId8"/>
    <p:sldId id="518" r:id="rId9"/>
    <p:sldId id="517" r:id="rId10"/>
    <p:sldId id="519" r:id="rId11"/>
    <p:sldId id="520" r:id="rId12"/>
    <p:sldId id="521" r:id="rId13"/>
    <p:sldId id="522" r:id="rId14"/>
    <p:sldId id="523" r:id="rId15"/>
    <p:sldId id="524" r:id="rId16"/>
    <p:sldId id="526" r:id="rId17"/>
    <p:sldId id="587" r:id="rId18"/>
    <p:sldId id="586" r:id="rId19"/>
    <p:sldId id="527" r:id="rId20"/>
    <p:sldId id="528" r:id="rId21"/>
    <p:sldId id="589" r:id="rId22"/>
    <p:sldId id="529" r:id="rId23"/>
    <p:sldId id="530" r:id="rId24"/>
    <p:sldId id="595" r:id="rId25"/>
    <p:sldId id="532" r:id="rId26"/>
    <p:sldId id="593" r:id="rId27"/>
    <p:sldId id="594" r:id="rId28"/>
    <p:sldId id="535" r:id="rId29"/>
    <p:sldId id="588" r:id="rId30"/>
    <p:sldId id="534" r:id="rId31"/>
    <p:sldId id="536" r:id="rId32"/>
    <p:sldId id="541" r:id="rId33"/>
    <p:sldId id="545" r:id="rId34"/>
    <p:sldId id="592" r:id="rId35"/>
    <p:sldId id="547" r:id="rId36"/>
    <p:sldId id="548" r:id="rId37"/>
    <p:sldId id="549" r:id="rId38"/>
    <p:sldId id="550" r:id="rId39"/>
    <p:sldId id="551" r:id="rId40"/>
    <p:sldId id="552" r:id="rId41"/>
    <p:sldId id="553" r:id="rId42"/>
    <p:sldId id="554" r:id="rId43"/>
    <p:sldId id="555" r:id="rId44"/>
    <p:sldId id="556" r:id="rId45"/>
    <p:sldId id="557" r:id="rId46"/>
    <p:sldId id="560" r:id="rId47"/>
    <p:sldId id="561" r:id="rId48"/>
    <p:sldId id="562" r:id="rId49"/>
    <p:sldId id="563" r:id="rId50"/>
    <p:sldId id="569" r:id="rId51"/>
    <p:sldId id="591" r:id="rId52"/>
    <p:sldId id="570" r:id="rId53"/>
    <p:sldId id="571" r:id="rId54"/>
    <p:sldId id="572" r:id="rId55"/>
    <p:sldId id="573" r:id="rId56"/>
    <p:sldId id="578" r:id="rId57"/>
    <p:sldId id="583" r:id="rId58"/>
    <p:sldId id="584" r:id="rId59"/>
    <p:sldId id="585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FF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5" autoAdjust="0"/>
    <p:restoredTop sz="84462" autoAdjust="0"/>
  </p:normalViewPr>
  <p:slideViewPr>
    <p:cSldViewPr>
      <p:cViewPr>
        <p:scale>
          <a:sx n="50" d="100"/>
          <a:sy n="50" d="100"/>
        </p:scale>
        <p:origin x="-810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80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png"/><Relationship Id="rId4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98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09F240-A3A7-49C5-BBB6-8B0C679894A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Corners!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43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Blobs!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29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DBFE2-A96C-43F4-92B8-8A64255BBC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10/23/2012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10/23/2012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10/23/2012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10/23/2012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10/23/2012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10/23/2012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8.w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" Type="http://schemas.openxmlformats.org/officeDocument/2006/relationships/tags" Target="../tags/tag7.xml"/><Relationship Id="rId71" Type="http://schemas.openxmlformats.org/officeDocument/2006/relationships/image" Target="../media/image30.emf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hyperlink" Target="http://en.wikipedia.org/wiki/Image:Jonquil_flowers_at_f5.jpg" TargetMode="Externa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image" Target="../media/image31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slideLayout" Target="../slideLayouts/slideLayout2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hyperlink" Target="http://en.wikipedia.org/wiki/Image:Jonquil_flowers_at_f32.jpg" TargetMode="Externa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image" Target="../media/image29.wmf"/><Relationship Id="rId75" Type="http://schemas.openxmlformats.org/officeDocument/2006/relationships/image" Target="../media/image32.jpeg"/><Relationship Id="rId1" Type="http://schemas.openxmlformats.org/officeDocument/2006/relationships/tags" Target="../tags/tag1.xml"/><Relationship Id="rId6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42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8.png"/><Relationship Id="rId4" Type="http://schemas.openxmlformats.org/officeDocument/2006/relationships/image" Target="../media/image43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oleObject" Target="../embeddings/oleObject12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53.wmf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51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0.wmf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52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2.png"/><Relationship Id="rId11" Type="http://schemas.openxmlformats.org/officeDocument/2006/relationships/image" Target="../media/image71.wmf"/><Relationship Id="rId5" Type="http://schemas.openxmlformats.org/officeDocument/2006/relationships/image" Target="../media/image70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2.png"/><Relationship Id="rId11" Type="http://schemas.openxmlformats.org/officeDocument/2006/relationships/image" Target="../media/image76.wmf"/><Relationship Id="rId5" Type="http://schemas.openxmlformats.org/officeDocument/2006/relationships/image" Target="../media/image75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2.png"/><Relationship Id="rId11" Type="http://schemas.openxmlformats.org/officeDocument/2006/relationships/image" Target="../media/image78.wmf"/><Relationship Id="rId5" Type="http://schemas.openxmlformats.org/officeDocument/2006/relationships/image" Target="../media/image77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2.png"/><Relationship Id="rId11" Type="http://schemas.openxmlformats.org/officeDocument/2006/relationships/image" Target="../media/image80.wmf"/><Relationship Id="rId5" Type="http://schemas.openxmlformats.org/officeDocument/2006/relationships/image" Target="../media/image79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2.png"/><Relationship Id="rId11" Type="http://schemas.openxmlformats.org/officeDocument/2006/relationships/image" Target="../media/image82.wmf"/><Relationship Id="rId5" Type="http://schemas.openxmlformats.org/officeDocument/2006/relationships/image" Target="../media/image81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2.png"/><Relationship Id="rId11" Type="http://schemas.openxmlformats.org/officeDocument/2006/relationships/image" Target="../media/image84.wmf"/><Relationship Id="rId5" Type="http://schemas.openxmlformats.org/officeDocument/2006/relationships/image" Target="../media/image83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Interest Points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1816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10/23/12</a:t>
            </a:r>
            <a:endParaRPr lang="en-US" dirty="0"/>
          </a:p>
        </p:txBody>
      </p:sp>
      <p:pic>
        <p:nvPicPr>
          <p:cNvPr id="51202" name="Picture 2" descr="http://1.bp.blogspot.com/_ManUrDzGkeI/S3Dx4L5CDbI/AAAAAAAAAgc/9n_OKabRwyg/s400/Galatea+of+the+Sphe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990600"/>
            <a:ext cx="3200400" cy="47238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24600" y="44196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Galatea of the Spheres</a:t>
            </a:r>
          </a:p>
          <a:p>
            <a:r>
              <a:rPr lang="en-US" sz="1400" dirty="0" smtClean="0"/>
              <a:t>Salvador Dali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morphing = warp + blend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Warp coordinates with triangular mesh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400" dirty="0" smtClean="0"/>
              <a:t>Transfer pixels using affine transforms that map between original and intermediate triangles, then blend</a:t>
            </a:r>
          </a:p>
          <a:p>
            <a:pPr lvl="1"/>
            <a:r>
              <a:rPr lang="en-US" sz="2000" dirty="0" smtClean="0"/>
              <a:t>Use mapping from source to target</a:t>
            </a:r>
          </a:p>
          <a:p>
            <a:endParaRPr lang="en-US" sz="28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72" t="28667" r="8858" b="22571"/>
          <a:stretch>
            <a:fillRect/>
          </a:stretch>
        </p:blipFill>
        <p:spPr bwMode="auto">
          <a:xfrm>
            <a:off x="1752600" y="1295400"/>
            <a:ext cx="51101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19524" r="5429" b="14952"/>
          <a:stretch>
            <a:fillRect/>
          </a:stretch>
        </p:blipFill>
        <p:spPr bwMode="auto">
          <a:xfrm>
            <a:off x="2667000" y="4648200"/>
            <a:ext cx="368418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with 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Use corresponding points to average, manipulate, and extrapolate</a:t>
            </a:r>
          </a:p>
          <a:p>
            <a:r>
              <a:rPr lang="en-US" sz="2800" dirty="0" smtClean="0"/>
              <a:t>PCA: compactly represent a large number of variables with a few coefficients by projecting onto directions of maximum variation</a:t>
            </a:r>
            <a:endParaRPr lang="en-US" sz="2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516868"/>
            <a:ext cx="2362200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14400" y="6412468"/>
            <a:ext cx="1539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face</a:t>
            </a:r>
            <a:endParaRPr lang="en-US" dirty="0"/>
          </a:p>
        </p:txBody>
      </p:sp>
      <p:pic>
        <p:nvPicPr>
          <p:cNvPr id="6" name="Picture 5" descr="Rowland2c"/>
          <p:cNvPicPr>
            <a:picLocks noChangeAspect="1" noChangeArrowheads="1"/>
          </p:cNvPicPr>
          <p:nvPr/>
        </p:nvPicPr>
        <p:blipFill>
          <a:blip r:embed="rId3" cstate="print"/>
          <a:srcRect r="48738" b="50185"/>
          <a:stretch>
            <a:fillRect/>
          </a:stretch>
        </p:blipFill>
        <p:spPr bwMode="auto">
          <a:xfrm>
            <a:off x="3886200" y="3516868"/>
            <a:ext cx="2334986" cy="2971800"/>
          </a:xfrm>
          <a:prstGeom prst="rect">
            <a:avLst/>
          </a:prstGeom>
          <a:noFill/>
        </p:spPr>
      </p:pic>
      <p:pic>
        <p:nvPicPr>
          <p:cNvPr id="7" name="Picture 6" descr="Rowland2c"/>
          <p:cNvPicPr>
            <a:picLocks noChangeAspect="1" noChangeArrowheads="1"/>
          </p:cNvPicPr>
          <p:nvPr/>
        </p:nvPicPr>
        <p:blipFill>
          <a:blip r:embed="rId3" cstate="print"/>
          <a:srcRect l="51262" t="49815" r="1789"/>
          <a:stretch>
            <a:fillRect/>
          </a:stretch>
        </p:blipFill>
        <p:spPr bwMode="auto">
          <a:xfrm>
            <a:off x="6324600" y="3593068"/>
            <a:ext cx="2068285" cy="2895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29200" y="6488668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Make more feminine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Pinhole camera model</a:t>
            </a:r>
            <a:endParaRPr lang="en-US" sz="3200" dirty="0"/>
          </a:p>
        </p:txBody>
      </p:sp>
      <p:sp>
        <p:nvSpPr>
          <p:cNvPr id="39" name="Content Placeholder 3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Linear projection from 3D to 2D</a:t>
            </a:r>
          </a:p>
          <a:p>
            <a:pPr lvl="1"/>
            <a:r>
              <a:rPr lang="en-US" sz="2400" dirty="0" smtClean="0"/>
              <a:t>Be familiar with projection matrix (focal length, </a:t>
            </a:r>
            <a:r>
              <a:rPr lang="en-US" sz="2400" dirty="0" smtClean="0"/>
              <a:t>principal point, </a:t>
            </a:r>
            <a:r>
              <a:rPr lang="en-US" sz="2400" dirty="0" smtClean="0"/>
              <a:t>etc.)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 smtClean="0"/>
          </a:p>
          <a:p>
            <a:r>
              <a:rPr lang="en-US" sz="2800" dirty="0" smtClean="0"/>
              <a:t>Parallel lines in 3D intersect at a vanishing point in the image</a:t>
            </a:r>
            <a:endParaRPr lang="en-US" sz="2800" dirty="0"/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514600" y="4572000"/>
            <a:ext cx="4116387" cy="1862138"/>
            <a:chOff x="-28575" y="1676401"/>
            <a:chExt cx="9296400" cy="4754564"/>
          </a:xfrm>
        </p:grpSpPr>
        <p:graphicFrame>
          <p:nvGraphicFramePr>
            <p:cNvPr id="5" name="Object 5"/>
            <p:cNvGraphicFramePr>
              <a:graphicFrameLocks noChangeAspect="1"/>
            </p:cNvGraphicFramePr>
            <p:nvPr/>
          </p:nvGraphicFramePr>
          <p:xfrm>
            <a:off x="1743074" y="2590800"/>
            <a:ext cx="4962526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12" name="Photo Editor Photo" r:id="rId3" imgW="9752381" imgH="7314286" progId="">
                    <p:embed/>
                  </p:oleObj>
                </mc:Choice>
                <mc:Fallback>
                  <p:oleObj name="Photo Editor Photo" r:id="rId3" imgW="9752381" imgH="7314286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4" y="2590800"/>
                          <a:ext cx="4962526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7058029" y="4953002"/>
              <a:ext cx="1857376" cy="1477963"/>
              <a:chOff x="4446" y="3120"/>
              <a:chExt cx="1170" cy="931"/>
            </a:xfrm>
          </p:grpSpPr>
          <p:sp>
            <p:nvSpPr>
              <p:cNvPr id="35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6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0" y="2743201"/>
              <a:ext cx="1828800" cy="1600201"/>
              <a:chOff x="0" y="1728"/>
              <a:chExt cx="1152" cy="1008"/>
            </a:xfrm>
          </p:grpSpPr>
          <p:sp>
            <p:nvSpPr>
              <p:cNvPr id="33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34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9" name="Group 20"/>
            <p:cNvGrpSpPr>
              <a:grpSpLocks/>
            </p:cNvGrpSpPr>
            <p:nvPr/>
          </p:nvGrpSpPr>
          <p:grpSpPr bwMode="auto">
            <a:xfrm>
              <a:off x="-28575" y="4451373"/>
              <a:ext cx="1843097" cy="1843097"/>
              <a:chOff x="-18" y="2804"/>
              <a:chExt cx="1161" cy="1161"/>
            </a:xfrm>
          </p:grpSpPr>
          <p:sp>
            <p:nvSpPr>
              <p:cNvPr id="30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31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 dirty="0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2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28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29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aphicFrame>
        <p:nvGraphicFramePr>
          <p:cNvPr id="38" name="Object 3"/>
          <p:cNvGraphicFramePr>
            <a:graphicFrameLocks noChangeAspect="1"/>
          </p:cNvGraphicFramePr>
          <p:nvPr/>
        </p:nvGraphicFramePr>
        <p:xfrm>
          <a:off x="381000" y="2667000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13" name="Equation" r:id="rId5" imgW="939600" imgH="215640" progId="Equation.3">
                  <p:embed/>
                </p:oleObj>
              </mc:Choice>
              <mc:Fallback>
                <p:oleObj name="Equation" r:id="rId5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667000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8" name="Group 3"/>
          <p:cNvGrpSpPr>
            <a:grpSpLocks noChangeAspect="1"/>
          </p:cNvGrpSpPr>
          <p:nvPr/>
        </p:nvGrpSpPr>
        <p:grpSpPr>
          <a:xfrm>
            <a:off x="3429000" y="1828800"/>
            <a:ext cx="4536873" cy="2478975"/>
            <a:chOff x="0" y="1038100"/>
            <a:chExt cx="7186550" cy="3926775"/>
          </a:xfrm>
        </p:grpSpPr>
        <p:sp>
          <p:nvSpPr>
            <p:cNvPr id="79" name="Rectangle 78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80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113" name="Rectangle 112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14" name="Freeform 113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115" name="Straight Connector 114"/>
              <p:cNvCxnSpPr>
                <a:stCxn id="113" idx="0"/>
                <a:endCxn id="114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106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cxnSp>
              <p:nvCxnSpPr>
                <p:cNvPr id="111" name="Straight Connector 110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7" name="Freeform 106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3205350" y="3276600"/>
              <a:ext cx="1138051" cy="914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/>
                <a:t>Camera Center (</a:t>
              </a:r>
              <a:r>
                <a:rPr lang="en-US" sz="1050" dirty="0" err="1" smtClean="0"/>
                <a:t>t</a:t>
              </a:r>
              <a:r>
                <a:rPr lang="en-US" sz="1050" baseline="-25000" dirty="0" err="1" smtClean="0"/>
                <a:t>x</a:t>
              </a:r>
              <a:r>
                <a:rPr lang="en-US" sz="1050" dirty="0" smtClean="0"/>
                <a:t>, </a:t>
              </a:r>
              <a:r>
                <a:rPr lang="en-US" sz="1050" dirty="0" err="1" smtClean="0"/>
                <a:t>t</a:t>
              </a:r>
              <a:r>
                <a:rPr lang="en-US" sz="1050" baseline="-25000" dirty="0" err="1" smtClean="0"/>
                <a:t>y</a:t>
              </a:r>
              <a:r>
                <a:rPr lang="en-US" sz="1050" dirty="0" smtClean="0"/>
                <a:t>, </a:t>
              </a:r>
              <a:r>
                <a:rPr lang="en-US" sz="1050" dirty="0" err="1" smtClean="0"/>
                <a:t>t</a:t>
              </a:r>
              <a:r>
                <a:rPr lang="en-US" sz="1050" baseline="-25000" dirty="0" err="1" smtClean="0"/>
                <a:t>z</a:t>
              </a:r>
              <a:r>
                <a:rPr lang="en-US" sz="1050" dirty="0" smtClean="0"/>
                <a:t>)</a:t>
              </a:r>
              <a:endParaRPr lang="en-US" sz="1050" dirty="0"/>
            </a:p>
          </p:txBody>
        </p:sp>
        <p:graphicFrame>
          <p:nvGraphicFramePr>
            <p:cNvPr id="84" name="Object 83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14" name="Equation" r:id="rId7" imgW="558720" imgH="698400" progId="Equation.3">
                    <p:embed/>
                  </p:oleObj>
                </mc:Choice>
                <mc:Fallback>
                  <p:oleObj name="Equation" r:id="rId7" imgW="558720" imgH="6984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" name="TextBox 84"/>
            <p:cNvSpPr txBox="1"/>
            <p:nvPr/>
          </p:nvSpPr>
          <p:spPr>
            <a:xfrm>
              <a:off x="5586350" y="1038100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C000"/>
                  </a:solidFill>
                </a:rPr>
                <a:t>.</a:t>
              </a:r>
              <a:endParaRPr lang="en-US" sz="3600" dirty="0">
                <a:solidFill>
                  <a:srgbClr val="FFC000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430975" y="3164775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2"/>
                  </a:solidFill>
                </a:rPr>
                <a:t>.</a:t>
              </a:r>
              <a:endParaRPr lang="en-US" sz="3600" dirty="0">
                <a:solidFill>
                  <a:schemeClr val="tx2"/>
                </a:solidFill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728850" y="2097976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.</a:t>
              </a:r>
              <a:endParaRPr lang="en-US" sz="3600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743201" y="2474025"/>
              <a:ext cx="353458" cy="414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/>
                <a:t>f</a:t>
              </a:r>
              <a:endParaRPr lang="en-US" sz="1050" i="1" dirty="0"/>
            </a:p>
          </p:txBody>
        </p:sp>
        <p:cxnSp>
          <p:nvCxnSpPr>
            <p:cNvPr id="91" name="Straight Connector 90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648200" y="2474025"/>
              <a:ext cx="429634" cy="414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/>
                <a:t>Z</a:t>
              </a:r>
              <a:endParaRPr lang="en-US" sz="1050" i="1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31825" y="2514600"/>
              <a:ext cx="304799" cy="414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 smtClean="0"/>
                <a:t>Y</a:t>
              </a:r>
              <a:endParaRPr lang="en-US" sz="1050" i="1" dirty="0"/>
            </a:p>
          </p:txBody>
        </p:sp>
        <p:graphicFrame>
          <p:nvGraphicFramePr>
            <p:cNvPr id="95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15" name="Equation" r:id="rId9" imgW="495000" imgH="469800" progId="Equation.3">
                    <p:embed/>
                  </p:oleObj>
                </mc:Choice>
                <mc:Fallback>
                  <p:oleObj name="Equation" r:id="rId9" imgW="495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" name="TextBox 5"/>
            <p:cNvSpPr txBox="1"/>
            <p:nvPr/>
          </p:nvSpPr>
          <p:spPr>
            <a:xfrm>
              <a:off x="3471945" y="2108536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.</a:t>
              </a:r>
              <a:endParaRPr lang="en-US" sz="36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600200" y="1600200"/>
              <a:ext cx="1066799" cy="914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/>
                <a:t>Optical Center (</a:t>
              </a:r>
              <a:r>
                <a:rPr lang="en-US" sz="1050" i="1" dirty="0" smtClean="0"/>
                <a:t>u</a:t>
              </a:r>
              <a:r>
                <a:rPr lang="en-US" sz="1050" i="1" baseline="-25000" dirty="0" smtClean="0"/>
                <a:t>0</a:t>
              </a:r>
              <a:r>
                <a:rPr lang="en-US" sz="1050" dirty="0" smtClean="0"/>
                <a:t>, </a:t>
              </a:r>
              <a:r>
                <a:rPr lang="en-US" sz="1050" i="1" dirty="0" smtClean="0"/>
                <a:t>v</a:t>
              </a:r>
              <a:r>
                <a:rPr lang="en-US" sz="1050" i="1" baseline="-25000" dirty="0" smtClean="0"/>
                <a:t>0</a:t>
              </a:r>
              <a:r>
                <a:rPr lang="en-US" sz="1050" dirty="0" smtClean="0"/>
                <a:t>)</a:t>
              </a:r>
              <a:endParaRPr lang="en-US" sz="1050" dirty="0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1828799" y="3124200"/>
              <a:ext cx="404242" cy="414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/>
                <a:t>v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612075" y="3762292"/>
              <a:ext cx="416939" cy="414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/>
                <a:t>u</a:t>
              </a:r>
              <a:endParaRPr lang="en-US" sz="1050" i="1" dirty="0"/>
            </a:p>
          </p:txBody>
        </p:sp>
        <p:cxnSp>
          <p:nvCxnSpPr>
            <p:cNvPr id="105" name="Straight Connector 104"/>
            <p:cNvCxnSpPr>
              <a:stCxn id="107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Single-view metrology and 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Can measure relative object heights using vanishing point tricks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Aperture size and focal length control amount of exposure needed, depth of field, field of view</a:t>
            </a:r>
            <a:endParaRPr lang="en-US" sz="28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514600" y="1143000"/>
            <a:ext cx="3556393" cy="2667000"/>
            <a:chOff x="0" y="756"/>
            <a:chExt cx="9144000" cy="6857244"/>
          </a:xfrm>
        </p:grpSpPr>
        <p:sp>
          <p:nvSpPr>
            <p:cNvPr id="5" name="Line 2"/>
            <p:cNvSpPr>
              <a:spLocks noChangeShapeType="1"/>
            </p:cNvSpPr>
            <p:nvPr>
              <p:custDataLst>
                <p:tags r:id="rId1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6" name="Group 386"/>
            <p:cNvGrpSpPr>
              <a:grpSpLocks/>
            </p:cNvGrpSpPr>
            <p:nvPr>
              <p:custDataLst>
                <p:tags r:id="rId2"/>
              </p:custDataLst>
            </p:nvPr>
          </p:nvGrpSpPr>
          <p:grpSpPr bwMode="auto">
            <a:xfrm>
              <a:off x="0" y="2693988"/>
              <a:ext cx="9139242" cy="4159250"/>
              <a:chOff x="1050" y="1976"/>
              <a:chExt cx="3862" cy="1830"/>
            </a:xfrm>
          </p:grpSpPr>
          <p:sp>
            <p:nvSpPr>
              <p:cNvPr id="62" name="Line 4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3" name="Line 5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4" name="Line 6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5" name="Line 7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6" name="Line 8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7" name="Line 9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8" name="Line 10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9" name="Line 11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0" name="Line 12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1" name="Line 13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2" name="Line 14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3" name="Line 15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74" name="Line 16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7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49" name="Line 18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0" name="Line 19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2" name="Line 21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3" name="Line 22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4" name="Line 23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5" name="Line 24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6" name="Line 25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7" name="Line 26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8" name="Line 27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9" name="Line 28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0" name="Line 29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1" name="Line 30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8" name="Line 32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9" name="Group 33"/>
            <p:cNvGrpSpPr>
              <a:grpSpLocks/>
            </p:cNvGrpSpPr>
            <p:nvPr>
              <p:custDataLst>
                <p:tags r:id="rId5"/>
              </p:custDataLst>
            </p:nvPr>
          </p:nvGrpSpPr>
          <p:grpSpPr bwMode="auto">
            <a:xfrm>
              <a:off x="5867400" y="1219200"/>
              <a:ext cx="685800" cy="3524250"/>
              <a:chOff x="3696" y="768"/>
              <a:chExt cx="432" cy="2220"/>
            </a:xfrm>
          </p:grpSpPr>
          <p:sp>
            <p:nvSpPr>
              <p:cNvPr id="19" name="Rectangle 34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20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2076"/>
                <a:chOff x="3888" y="912"/>
                <a:chExt cx="240" cy="2076"/>
              </a:xfrm>
            </p:grpSpPr>
            <p:sp>
              <p:nvSpPr>
                <p:cNvPr id="44" name="Text Box 36"/>
                <p:cNvSpPr txBox="1"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888" y="2448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5" name="Text Box 37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064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46" name="Text Box 38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1680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47" name="Text Box 39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296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48" name="Text Box 40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912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21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22" name="Line 42"/>
                <p:cNvSpPr>
                  <a:spLocks noChangeShapeType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3" name="Line 43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4" name="Line 44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5" name="Line 45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6" name="Line 46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7" name="Line 47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8" name="Line 48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9" name="Line 49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0" name="Line 50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1" name="Line 51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2" name="Line 52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3" name="Line 53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4" name="Line 54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5" name="Line 55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6" name="Line 56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7" name="Line 57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8" name="Line 58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39" name="Line 59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0" name="Line 60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" name="Line 61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" name="Line 62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3" name="Line 63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" name="Line 64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" name="Text Box 6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2" name="Group 68"/>
            <p:cNvGrpSpPr>
              <a:grpSpLocks/>
            </p:cNvGrpSpPr>
            <p:nvPr>
              <p:custDataLst>
                <p:tags r:id="rId8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16" name="Line 69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7" name="Line 70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8" name="Line 7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pic>
          <p:nvPicPr>
            <p:cNvPr id="13" name="Picture 73" descr="turtle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70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14" name="Picture 74" descr="j0078717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1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15" name="Line 77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75" name="Picture 10" descr="At f/32, the background is distracting.">
            <a:hlinkClick r:id="rId72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4572000" y="5029200"/>
            <a:ext cx="242135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2" descr="At f/5.6, the flowers are isolated from the background.">
            <a:hlinkClick r:id="rId74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1981200" y="5029200"/>
            <a:ext cx="242135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Single-view 3D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Technically impossible to go from 2D to 3D, but we can do it with simplifying models</a:t>
            </a:r>
          </a:p>
          <a:p>
            <a:pPr lvl="1"/>
            <a:r>
              <a:rPr lang="en-US" dirty="0" smtClean="0"/>
              <a:t>Need some interaction or recognition algorithms</a:t>
            </a:r>
          </a:p>
          <a:p>
            <a:pPr lvl="1"/>
            <a:r>
              <a:rPr lang="en-US" dirty="0" smtClean="0"/>
              <a:t>Uses basic VP tricks and projective geometry</a:t>
            </a:r>
            <a:endParaRPr lang="en-US" dirty="0"/>
          </a:p>
        </p:txBody>
      </p:sp>
      <p:pic>
        <p:nvPicPr>
          <p:cNvPr id="4" name="Picture 6" descr="scenery15_view2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962400"/>
            <a:ext cx="4191000" cy="2222500"/>
          </a:xfrm>
          <a:prstGeom prst="rect">
            <a:avLst/>
          </a:prstGeom>
          <a:noFill/>
        </p:spPr>
      </p:pic>
      <p:pic>
        <p:nvPicPr>
          <p:cNvPr id="5" name="Picture 4" descr="scenery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038600"/>
            <a:ext cx="3124200" cy="2060575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3886200" y="4876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section of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Correspondence</a:t>
            </a:r>
          </a:p>
          <a:p>
            <a:pPr lvl="1"/>
            <a:r>
              <a:rPr lang="en-US" dirty="0" smtClean="0"/>
              <a:t>How do we find matching patches in two images?</a:t>
            </a:r>
          </a:p>
          <a:p>
            <a:pPr lvl="1"/>
            <a:r>
              <a:rPr lang="en-US" dirty="0" smtClean="0"/>
              <a:t>How can we automatically align two images of the same scene?</a:t>
            </a:r>
          </a:p>
          <a:p>
            <a:pPr lvl="1"/>
            <a:r>
              <a:rPr lang="en-US" dirty="0" smtClean="0"/>
              <a:t>How do we find images with similar content?</a:t>
            </a:r>
          </a:p>
          <a:p>
            <a:pPr lvl="1"/>
            <a:r>
              <a:rPr lang="en-US" dirty="0" smtClean="0"/>
              <a:t>How do we tell if two pictures are of the same person’s face?</a:t>
            </a:r>
          </a:p>
          <a:p>
            <a:pPr lvl="1"/>
            <a:r>
              <a:rPr lang="en-US" dirty="0" smtClean="0"/>
              <a:t>How can we detect objects from a particular category?</a:t>
            </a:r>
          </a:p>
          <a:p>
            <a:endParaRPr lang="en-US" dirty="0" smtClean="0"/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Photo stitching</a:t>
            </a:r>
          </a:p>
          <a:p>
            <a:pPr lvl="1"/>
            <a:r>
              <a:rPr lang="en-US" dirty="0" smtClean="0"/>
              <a:t>Object recognition</a:t>
            </a:r>
          </a:p>
          <a:p>
            <a:pPr lvl="1"/>
            <a:r>
              <a:rPr lang="en-US" dirty="0" smtClean="0"/>
              <a:t>3D Reconstruction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align two pictures?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 of global transformation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40" descr="small-P101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124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1" descr="small-P101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24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align two pictures?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matching?</a:t>
            </a:r>
          </a:p>
          <a:p>
            <a:pPr lvl="1"/>
            <a:r>
              <a:rPr lang="en-US" dirty="0" smtClean="0"/>
              <a:t>But what if</a:t>
            </a:r>
          </a:p>
          <a:p>
            <a:pPr lvl="2"/>
            <a:r>
              <a:rPr lang="en-US" dirty="0" smtClean="0"/>
              <a:t>Not just translation change, but rotation and scale?</a:t>
            </a:r>
          </a:p>
          <a:p>
            <a:pPr lvl="2"/>
            <a:r>
              <a:rPr lang="en-US" dirty="0" smtClean="0"/>
              <a:t>Only small pieces of the pictures match?</a:t>
            </a:r>
          </a:p>
          <a:p>
            <a:endParaRPr lang="en-US" dirty="0"/>
          </a:p>
        </p:txBody>
      </p:sp>
      <p:pic>
        <p:nvPicPr>
          <p:cNvPr id="10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4505511" y="3492795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6576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Today: </a:t>
            </a:r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0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24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4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7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8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9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0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1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2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3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4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5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6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7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25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26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1. Find a set of   </a:t>
            </a:r>
            <a:br>
              <a:rPr lang="en-US" sz="2100" b="1" dirty="0"/>
            </a:br>
            <a:r>
              <a:rPr lang="en-US" sz="2100" b="1" dirty="0"/>
              <a:t>    distinctive key-</a:t>
            </a:r>
            <a:br>
              <a:rPr lang="en-US" sz="2100" b="1" dirty="0"/>
            </a:br>
            <a:r>
              <a:rPr lang="en-US" sz="2100" b="1" dirty="0"/>
              <a:t>    points </a:t>
            </a:r>
            <a:endParaRPr lang="en-US" b="1" dirty="0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Main challenges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Change in position, scale, and rotation</a:t>
            </a:r>
          </a:p>
          <a:p>
            <a:endParaRPr lang="en-US" dirty="0" smtClean="0"/>
          </a:p>
          <a:p>
            <a:r>
              <a:rPr lang="en-US" dirty="0" smtClean="0"/>
              <a:t>Change in viewpoint</a:t>
            </a:r>
          </a:p>
          <a:p>
            <a:endParaRPr lang="en-US" dirty="0" smtClean="0"/>
          </a:p>
          <a:p>
            <a:r>
              <a:rPr lang="en-US" dirty="0" smtClean="0"/>
              <a:t>Occlusion</a:t>
            </a:r>
          </a:p>
          <a:p>
            <a:endParaRPr lang="en-US" dirty="0" smtClean="0"/>
          </a:p>
          <a:p>
            <a:r>
              <a:rPr lang="en-US" dirty="0" smtClean="0"/>
              <a:t>Articulation, change in appearance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Proj</a:t>
            </a:r>
            <a:r>
              <a:rPr lang="en-US" dirty="0"/>
              <a:t> 2 favorites (</a:t>
            </a:r>
            <a:r>
              <a:rPr lang="en-US" dirty="0" err="1"/>
              <a:t>thurs</a:t>
            </a:r>
            <a:r>
              <a:rPr lang="en-US" dirty="0"/>
              <a:t> – server down)</a:t>
            </a:r>
          </a:p>
          <a:p>
            <a:pPr lvl="1"/>
            <a:r>
              <a:rPr lang="en-US" dirty="0"/>
              <a:t>Project: </a:t>
            </a:r>
            <a:r>
              <a:rPr lang="en-US" dirty="0" err="1"/>
              <a:t>Arun</a:t>
            </a:r>
            <a:endParaRPr lang="en-US" dirty="0"/>
          </a:p>
          <a:p>
            <a:pPr lvl="1"/>
            <a:r>
              <a:rPr lang="en-US" dirty="0"/>
              <a:t>Result: </a:t>
            </a:r>
            <a:r>
              <a:rPr lang="en-US" dirty="0" err="1"/>
              <a:t>Jiagen</a:t>
            </a:r>
            <a:r>
              <a:rPr lang="en-US" dirty="0"/>
              <a:t> (Obama), </a:t>
            </a:r>
            <a:r>
              <a:rPr lang="en-US" dirty="0" err="1"/>
              <a:t>Jiqin</a:t>
            </a:r>
            <a:r>
              <a:rPr lang="en-US" dirty="0"/>
              <a:t> (‘star night alma mater’), </a:t>
            </a:r>
            <a:r>
              <a:rPr lang="en-US" dirty="0" err="1"/>
              <a:t>Arun</a:t>
            </a:r>
            <a:r>
              <a:rPr lang="en-US" dirty="0"/>
              <a:t> (face toast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/>
              <a:t>Marking up </a:t>
            </a:r>
            <a:r>
              <a:rPr lang="en-US" dirty="0" smtClean="0"/>
              <a:t>faces (due Thurs)</a:t>
            </a:r>
            <a:endParaRPr lang="en-US" dirty="0" smtClean="0"/>
          </a:p>
          <a:p>
            <a:r>
              <a:rPr lang="en-US" dirty="0" smtClean="0"/>
              <a:t>Review </a:t>
            </a:r>
            <a:r>
              <a:rPr lang="en-US" dirty="0" smtClean="0"/>
              <a:t>of recent materials</a:t>
            </a:r>
          </a:p>
          <a:p>
            <a:r>
              <a:rPr lang="en-US" dirty="0" smtClean="0"/>
              <a:t>Interest </a:t>
            </a:r>
            <a:r>
              <a:rPr lang="en-US" dirty="0" smtClean="0"/>
              <a:t>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not just take every patch in the original image and find best match in second image?</a:t>
            </a:r>
            <a:endParaRPr lang="en-US" dirty="0"/>
          </a:p>
        </p:txBody>
      </p:sp>
      <p:pic>
        <p:nvPicPr>
          <p:cNvPr id="4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4581525" y="3211513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5052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Goals for Keypoints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Detect points that are </a:t>
            </a:r>
            <a:r>
              <a:rPr lang="en-US" i="1" smtClean="0"/>
              <a:t>repeatable</a:t>
            </a:r>
            <a:r>
              <a:rPr lang="en-US" smtClean="0"/>
              <a:t> and </a:t>
            </a:r>
            <a:r>
              <a:rPr lang="en-US" i="1" smtClean="0"/>
              <a:t>distinctive</a:t>
            </a:r>
          </a:p>
        </p:txBody>
      </p:sp>
      <p:pic>
        <p:nvPicPr>
          <p:cNvPr id="35844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4352925" y="1687513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812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trade-offs</a:t>
            </a:r>
          </a:p>
        </p:txBody>
      </p:sp>
      <p:sp>
        <p:nvSpPr>
          <p:cNvPr id="4" name="Left-Right Arrow 3"/>
          <p:cNvSpPr/>
          <p:nvPr/>
        </p:nvSpPr>
        <p:spPr>
          <a:xfrm>
            <a:off x="609600" y="2895600"/>
            <a:ext cx="7848600" cy="609600"/>
          </a:xfrm>
          <a:prstGeom prst="left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457200" y="353695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Points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5913438" y="3535363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Repeatable</a:t>
            </a:r>
          </a:p>
        </p:txBody>
      </p:sp>
      <p:pic>
        <p:nvPicPr>
          <p:cNvPr id="36870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6988175" y="457200"/>
            <a:ext cx="1774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42"/>
          <p:cNvSpPr>
            <a:spLocks noChangeArrowheads="1"/>
          </p:cNvSpPr>
          <p:nvPr/>
        </p:nvSpPr>
        <p:spPr bwMode="auto">
          <a:xfrm rot="-6419039">
            <a:off x="7908925" y="1666875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sp>
        <p:nvSpPr>
          <p:cNvPr id="36872" name="Line 36"/>
          <p:cNvSpPr>
            <a:spLocks noChangeShapeType="1"/>
          </p:cNvSpPr>
          <p:nvPr/>
        </p:nvSpPr>
        <p:spPr bwMode="auto">
          <a:xfrm rot="-6419039">
            <a:off x="8216107" y="943769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37"/>
          <p:cNvSpPr>
            <a:spLocks noChangeShapeType="1"/>
          </p:cNvSpPr>
          <p:nvPr/>
        </p:nvSpPr>
        <p:spPr bwMode="auto">
          <a:xfrm rot="15180961" flipH="1">
            <a:off x="8216107" y="943769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 rot="-6419039">
            <a:off x="7422357" y="2007394"/>
            <a:ext cx="63500" cy="65087"/>
            <a:chOff x="1292" y="2205"/>
            <a:chExt cx="46" cy="46"/>
          </a:xfrm>
        </p:grpSpPr>
        <p:sp>
          <p:nvSpPr>
            <p:cNvPr id="36924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5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 rot="-6419039">
            <a:off x="7589044" y="1694656"/>
            <a:ext cx="63500" cy="65088"/>
            <a:chOff x="1292" y="2205"/>
            <a:chExt cx="46" cy="46"/>
          </a:xfrm>
        </p:grpSpPr>
        <p:sp>
          <p:nvSpPr>
            <p:cNvPr id="36922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3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 rot="-6419039">
            <a:off x="7848600" y="825500"/>
            <a:ext cx="63500" cy="63500"/>
            <a:chOff x="1292" y="2205"/>
            <a:chExt cx="46" cy="46"/>
          </a:xfrm>
        </p:grpSpPr>
        <p:sp>
          <p:nvSpPr>
            <p:cNvPr id="36920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1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 rot="-6419039">
            <a:off x="7123906" y="1145382"/>
            <a:ext cx="65087" cy="63500"/>
            <a:chOff x="1292" y="2205"/>
            <a:chExt cx="46" cy="46"/>
          </a:xfrm>
        </p:grpSpPr>
        <p:sp>
          <p:nvSpPr>
            <p:cNvPr id="36918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9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 rot="-6419039">
            <a:off x="8085138" y="1809750"/>
            <a:ext cx="65088" cy="65087"/>
            <a:chOff x="1292" y="2205"/>
            <a:chExt cx="46" cy="46"/>
          </a:xfrm>
        </p:grpSpPr>
        <p:sp>
          <p:nvSpPr>
            <p:cNvPr id="36916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7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79" name="Rectangle 88"/>
          <p:cNvSpPr>
            <a:spLocks noChangeArrowheads="1"/>
          </p:cNvSpPr>
          <p:nvPr/>
        </p:nvSpPr>
        <p:spPr bwMode="auto">
          <a:xfrm rot="-1019039">
            <a:off x="7539038" y="19812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0" name="Rectangle 89"/>
          <p:cNvSpPr>
            <a:spLocks noChangeArrowheads="1"/>
          </p:cNvSpPr>
          <p:nvPr/>
        </p:nvSpPr>
        <p:spPr bwMode="auto">
          <a:xfrm rot="-1019039">
            <a:off x="8191500" y="1747838"/>
            <a:ext cx="315913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1" name="Rectangle 90"/>
          <p:cNvSpPr>
            <a:spLocks noChangeArrowheads="1"/>
          </p:cNvSpPr>
          <p:nvPr/>
        </p:nvSpPr>
        <p:spPr bwMode="auto">
          <a:xfrm rot="-1019039">
            <a:off x="7926388" y="7747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36882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76275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6883" name="Rectangle 6"/>
          <p:cNvSpPr>
            <a:spLocks noChangeArrowheads="1"/>
          </p:cNvSpPr>
          <p:nvPr/>
        </p:nvSpPr>
        <p:spPr bwMode="auto">
          <a:xfrm>
            <a:off x="5065713" y="1347788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199063" y="1492250"/>
            <a:ext cx="53975" cy="53975"/>
            <a:chOff x="1292" y="2205"/>
            <a:chExt cx="46" cy="46"/>
          </a:xfrm>
        </p:grpSpPr>
        <p:sp>
          <p:nvSpPr>
            <p:cNvPr id="36914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5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226050" y="900113"/>
            <a:ext cx="55563" cy="55562"/>
            <a:chOff x="1292" y="2205"/>
            <a:chExt cx="46" cy="46"/>
          </a:xfrm>
        </p:grpSpPr>
        <p:sp>
          <p:nvSpPr>
            <p:cNvPr id="36912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3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5440363" y="1114425"/>
            <a:ext cx="55562" cy="55563"/>
            <a:chOff x="1292" y="2205"/>
            <a:chExt cx="46" cy="46"/>
          </a:xfrm>
        </p:grpSpPr>
        <p:sp>
          <p:nvSpPr>
            <p:cNvPr id="36910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1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6084888" y="1544638"/>
            <a:ext cx="55562" cy="55562"/>
            <a:chOff x="1292" y="2205"/>
            <a:chExt cx="46" cy="46"/>
          </a:xfrm>
        </p:grpSpPr>
        <p:sp>
          <p:nvSpPr>
            <p:cNvPr id="36908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9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5897563" y="1816100"/>
            <a:ext cx="53975" cy="53975"/>
            <a:chOff x="1292" y="2205"/>
            <a:chExt cx="46" cy="46"/>
          </a:xfrm>
        </p:grpSpPr>
        <p:sp>
          <p:nvSpPr>
            <p:cNvPr id="36906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7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6005513" y="874713"/>
            <a:ext cx="53975" cy="53975"/>
            <a:chOff x="1292" y="2205"/>
            <a:chExt cx="46" cy="46"/>
          </a:xfrm>
        </p:grpSpPr>
        <p:sp>
          <p:nvSpPr>
            <p:cNvPr id="36904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5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90" name="Rectangle 91"/>
          <p:cNvSpPr>
            <a:spLocks noChangeArrowheads="1"/>
          </p:cNvSpPr>
          <p:nvPr/>
        </p:nvSpPr>
        <p:spPr bwMode="auto">
          <a:xfrm>
            <a:off x="5253038" y="819150"/>
            <a:ext cx="317500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1" name="Rectangle 92"/>
          <p:cNvSpPr>
            <a:spLocks noChangeArrowheads="1"/>
          </p:cNvSpPr>
          <p:nvPr/>
        </p:nvSpPr>
        <p:spPr bwMode="auto">
          <a:xfrm>
            <a:off x="5199063" y="1438275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2" name="Rectangle 93"/>
          <p:cNvSpPr>
            <a:spLocks noChangeArrowheads="1"/>
          </p:cNvSpPr>
          <p:nvPr/>
        </p:nvSpPr>
        <p:spPr bwMode="auto">
          <a:xfrm>
            <a:off x="6086475" y="1492250"/>
            <a:ext cx="315913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3" name="Line 96"/>
          <p:cNvSpPr>
            <a:spLocks noChangeShapeType="1"/>
          </p:cNvSpPr>
          <p:nvPr/>
        </p:nvSpPr>
        <p:spPr bwMode="auto">
          <a:xfrm>
            <a:off x="5391150" y="1520825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TextBox 107"/>
          <p:cNvSpPr txBox="1">
            <a:spLocks noChangeArrowheads="1"/>
          </p:cNvSpPr>
          <p:nvPr/>
        </p:nvSpPr>
        <p:spPr bwMode="auto">
          <a:xfrm>
            <a:off x="533400" y="2286000"/>
            <a:ext cx="2349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Localization</a:t>
            </a:r>
          </a:p>
        </p:txBody>
      </p:sp>
      <p:grpSp>
        <p:nvGrpSpPr>
          <p:cNvPr id="14" name="Group 112"/>
          <p:cNvGrpSpPr>
            <a:grpSpLocks/>
          </p:cNvGrpSpPr>
          <p:nvPr/>
        </p:nvGrpSpPr>
        <p:grpSpPr bwMode="auto">
          <a:xfrm>
            <a:off x="366713" y="4648200"/>
            <a:ext cx="8321675" cy="1649413"/>
            <a:chOff x="366010" y="4648199"/>
            <a:chExt cx="8322040" cy="1649179"/>
          </a:xfrm>
        </p:grpSpPr>
        <p:sp>
          <p:nvSpPr>
            <p:cNvPr id="109" name="Left-Right Arrow 108"/>
            <p:cNvSpPr/>
            <p:nvPr/>
          </p:nvSpPr>
          <p:spPr>
            <a:xfrm>
              <a:off x="608908" y="5265649"/>
              <a:ext cx="7848944" cy="609514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6901" name="TextBox 109"/>
            <p:cNvSpPr txBox="1">
              <a:spLocks noChangeArrowheads="1"/>
            </p:cNvSpPr>
            <p:nvPr/>
          </p:nvSpPr>
          <p:spPr bwMode="auto">
            <a:xfrm>
              <a:off x="366010" y="5897380"/>
              <a:ext cx="21336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Robust</a:t>
              </a:r>
            </a:p>
          </p:txBody>
        </p:sp>
        <p:sp>
          <p:nvSpPr>
            <p:cNvPr id="36902" name="TextBox 110"/>
            <p:cNvSpPr txBox="1">
              <a:spLocks noChangeArrowheads="1"/>
            </p:cNvSpPr>
            <p:nvPr/>
          </p:nvSpPr>
          <p:spPr bwMode="auto">
            <a:xfrm>
              <a:off x="6249650" y="5892092"/>
              <a:ext cx="24384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Selective</a:t>
              </a:r>
            </a:p>
          </p:txBody>
        </p:sp>
        <p:sp>
          <p:nvSpPr>
            <p:cNvPr id="36903" name="TextBox 111"/>
            <p:cNvSpPr txBox="1">
              <a:spLocks noChangeArrowheads="1"/>
            </p:cNvSpPr>
            <p:nvPr/>
          </p:nvSpPr>
          <p:spPr bwMode="auto">
            <a:xfrm>
              <a:off x="533400" y="4648199"/>
              <a:ext cx="2235005" cy="584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/>
                <a:t>Description</a:t>
              </a:r>
            </a:p>
          </p:txBody>
        </p:sp>
      </p:grpSp>
      <p:sp>
        <p:nvSpPr>
          <p:cNvPr id="36896" name="TextBox 113"/>
          <p:cNvSpPr txBox="1">
            <a:spLocks noChangeArrowheads="1"/>
          </p:cNvSpPr>
          <p:nvPr/>
        </p:nvSpPr>
        <p:spPr bwMode="auto">
          <a:xfrm>
            <a:off x="685800" y="3886200"/>
            <a:ext cx="2292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Robust to occlusion</a:t>
            </a:r>
          </a:p>
          <a:p>
            <a:r>
              <a:rPr lang="en-US" sz="1600"/>
              <a:t>Works with less texture</a:t>
            </a:r>
          </a:p>
        </p:txBody>
      </p:sp>
      <p:sp>
        <p:nvSpPr>
          <p:cNvPr id="36897" name="TextBox 114"/>
          <p:cNvSpPr txBox="1">
            <a:spLocks noChangeArrowheads="1"/>
          </p:cNvSpPr>
          <p:nvPr/>
        </p:nvSpPr>
        <p:spPr bwMode="auto">
          <a:xfrm>
            <a:off x="6248400" y="3886200"/>
            <a:ext cx="304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detection</a:t>
            </a:r>
          </a:p>
          <a:p>
            <a:r>
              <a:rPr lang="en-US" sz="1600"/>
              <a:t>Precise localization</a:t>
            </a:r>
          </a:p>
        </p:txBody>
      </p:sp>
      <p:sp>
        <p:nvSpPr>
          <p:cNvPr id="33826" name="TextBox 115"/>
          <p:cNvSpPr txBox="1">
            <a:spLocks noChangeArrowheads="1"/>
          </p:cNvSpPr>
          <p:nvPr/>
        </p:nvSpPr>
        <p:spPr bwMode="auto">
          <a:xfrm>
            <a:off x="654050" y="6259513"/>
            <a:ext cx="285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Deal with expected variations</a:t>
            </a:r>
          </a:p>
          <a:p>
            <a:r>
              <a:rPr lang="en-US" sz="1600"/>
              <a:t>Maximize correct matches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550025" y="6248400"/>
            <a:ext cx="2593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Minimize wrong matches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6" grpId="0"/>
      <p:bldP spid="1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Keypoint</a:t>
            </a:r>
            <a:r>
              <a:rPr lang="en-US" dirty="0" smtClean="0"/>
              <a:t> localization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90600"/>
            <a:ext cx="4343401" cy="5573078"/>
          </a:xfrm>
        </p:spPr>
        <p:txBody>
          <a:bodyPr>
            <a:normAutofit/>
          </a:bodyPr>
          <a:lstStyle/>
          <a:p>
            <a:r>
              <a:rPr lang="en-US" dirty="0" smtClean="0"/>
              <a:t>Suppose </a:t>
            </a:r>
            <a:r>
              <a:rPr lang="en-US" dirty="0"/>
              <a:t>you have to click on some </a:t>
            </a:r>
            <a:r>
              <a:rPr lang="en-US" dirty="0" smtClean="0"/>
              <a:t>point,  </a:t>
            </a:r>
            <a:r>
              <a:rPr lang="en-US" dirty="0"/>
              <a:t>go away and come back </a:t>
            </a:r>
            <a:r>
              <a:rPr lang="en-US" dirty="0" smtClean="0"/>
              <a:t>after I deform the image, and </a:t>
            </a:r>
            <a:r>
              <a:rPr lang="en-US" dirty="0"/>
              <a:t>click on the same points </a:t>
            </a:r>
            <a:r>
              <a:rPr lang="en-US" dirty="0" smtClean="0"/>
              <a:t>again.  </a:t>
            </a:r>
          </a:p>
          <a:p>
            <a:pPr lvl="1"/>
            <a:r>
              <a:rPr lang="en-US" dirty="0" smtClean="0"/>
              <a:t>Which </a:t>
            </a:r>
            <a:r>
              <a:rPr lang="en-US" dirty="0"/>
              <a:t>points would you choose?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6063" y="1223446"/>
            <a:ext cx="3191578" cy="2485309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825777">
            <a:off x="5189274" y="3888101"/>
            <a:ext cx="3546167" cy="2463560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6477000" y="8382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87089" y="619434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deformed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7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Keypoint Localization</a:t>
            </a:r>
            <a:endParaRPr lang="de-CH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Tx/>
              <a:buNone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</a:rPr>
              <a:t>Goals: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latin typeface="Arial" pitchFamily="34" charset="0"/>
              </a:rPr>
              <a:t>Repeatable detection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latin typeface="Arial" pitchFamily="34" charset="0"/>
              </a:rPr>
              <a:t>Precise localization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latin typeface="Arial" pitchFamily="34" charset="0"/>
              </a:rPr>
              <a:t>Interesting content</a:t>
            </a:r>
            <a:endParaRPr lang="pl-PL" dirty="0" smtClean="0">
              <a:latin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latin typeface="Arial" pitchFamily="34" charset="0"/>
                <a:sym typeface="Symbol" pitchFamily="18" charset="2"/>
              </a:rPr>
              <a:t>	</a:t>
            </a:r>
            <a:endParaRPr lang="pl-PL" i="1" dirty="0" smtClean="0">
              <a:latin typeface="Arial" pitchFamily="34" charset="0"/>
            </a:endParaRP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3891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4750" y="1185863"/>
            <a:ext cx="417195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3657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Where would you tell your friend to meet you?</a:t>
            </a:r>
            <a:endParaRPr lang="en-US" dirty="0"/>
          </a:p>
        </p:txBody>
      </p:sp>
      <p:pic>
        <p:nvPicPr>
          <p:cNvPr id="58370" name="Picture 2" descr="http://www.loopnet.com/Attachments/9/8/5/xy_985537A9-99F3-4BBC-AFD7-5C4610F13CE4_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34412"/>
            <a:ext cx="5053582" cy="37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3657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Where would you tell your friend to meet you?</a:t>
            </a:r>
            <a:endParaRPr lang="en-US" dirty="0"/>
          </a:p>
        </p:txBody>
      </p:sp>
      <p:pic>
        <p:nvPicPr>
          <p:cNvPr id="61442" name="Picture 2" descr="http://www.pegasusarchive.org/ancientbritain/SilburyHill/SilburyHillAerial1_hi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2057400"/>
            <a:ext cx="487071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6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interest points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Corners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Peaks/Valleys </a:t>
            </a:r>
          </a:p>
        </p:txBody>
      </p:sp>
      <p:pic>
        <p:nvPicPr>
          <p:cNvPr id="4" name="Picture 2" descr="http://www.loopnet.com/Attachments/9/8/5/xy_985537A9-99F3-4BBC-AFD7-5C4610F13CE4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2919982" cy="21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egasusarchive.org/ancientbritain/SilburyHill/SilburyHillAerial1_hig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4114800"/>
            <a:ext cx="243535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291641" y="3048000"/>
            <a:ext cx="381000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25041" y="4876800"/>
            <a:ext cx="381000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patches are easier to match?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6181912" y="3721395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5105400" cy="48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0" y="5105400"/>
            <a:ext cx="762000" cy="6096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7000" y="2057400"/>
            <a:ext cx="381000" cy="5334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62200" y="3276600"/>
            <a:ext cx="762000" cy="609600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 l="23880" t="70896" r="59702" b="16501"/>
          <a:stretch>
            <a:fillRect/>
          </a:stretch>
        </p:blipFill>
        <p:spPr bwMode="auto">
          <a:xfrm>
            <a:off x="5638800" y="1295400"/>
            <a:ext cx="990600" cy="720436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0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 l="40299" t="36235" r="44776" b="54312"/>
          <a:stretch>
            <a:fillRect/>
          </a:stretch>
        </p:blipFill>
        <p:spPr bwMode="auto">
          <a:xfrm>
            <a:off x="6858000" y="1295400"/>
            <a:ext cx="1270000" cy="762000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1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 l="47761" t="9453" r="44776" b="79519"/>
          <a:stretch>
            <a:fillRect/>
          </a:stretch>
        </p:blipFill>
        <p:spPr bwMode="auto">
          <a:xfrm>
            <a:off x="8382000" y="1219200"/>
            <a:ext cx="685800" cy="96012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620000" y="26670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13" name="Down Arrow 12"/>
          <p:cNvSpPr/>
          <p:nvPr/>
        </p:nvSpPr>
        <p:spPr>
          <a:xfrm>
            <a:off x="7162800" y="23622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interest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If you wanted to meet a friend would you say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campus.”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Green street.”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at Green and Wright.”</a:t>
            </a:r>
          </a:p>
          <a:p>
            <a:pPr marL="971550" lvl="1" indent="-514350">
              <a:buFont typeface="+mj-lt"/>
              <a:buAutoNum type="alphaLcParenR"/>
              <a:defRPr/>
            </a:pPr>
            <a:endParaRPr lang="en-US" dirty="0" smtClean="0"/>
          </a:p>
          <a:p>
            <a:pPr marL="571500" indent="-514350">
              <a:buFont typeface="Arial" pitchFamily="34" charset="0"/>
              <a:buChar char="•"/>
              <a:defRPr/>
            </a:pPr>
            <a:r>
              <a:rPr lang="en-US" dirty="0" smtClean="0"/>
              <a:t>Or if you were in a secluded area: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in the Plains of Akbar.”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the side of Mt. Doom.”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top of Mt. Doom.”</a:t>
            </a:r>
          </a:p>
          <a:p>
            <a:pPr marL="971550" lvl="1" indent="-514350">
              <a:buFont typeface="+mj-lt"/>
              <a:buAutoNum type="alphaLcParenR"/>
              <a:defRPr/>
            </a:pPr>
            <a:endParaRPr lang="en-US" dirty="0" smtClean="0"/>
          </a:p>
          <a:p>
            <a:pPr marL="571500" indent="-514350">
              <a:buFont typeface="Arial" pitchFamily="34" charset="0"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“The Digital Canvas”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Cutting</a:t>
            </a:r>
          </a:p>
          <a:p>
            <a:r>
              <a:rPr lang="en-US" dirty="0" smtClean="0"/>
              <a:t>Growing</a:t>
            </a:r>
          </a:p>
          <a:p>
            <a:r>
              <a:rPr lang="en-US" dirty="0" smtClean="0"/>
              <a:t>Blending</a:t>
            </a:r>
          </a:p>
          <a:p>
            <a:r>
              <a:rPr lang="en-US" dirty="0" smtClean="0"/>
              <a:t>Capturing</a:t>
            </a:r>
          </a:p>
          <a:p>
            <a:r>
              <a:rPr lang="en-US" dirty="0" smtClean="0"/>
              <a:t>Measuring</a:t>
            </a:r>
          </a:p>
          <a:p>
            <a:r>
              <a:rPr lang="en-US" dirty="0" smtClean="0"/>
              <a:t>Reconstructing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Many Existing Detectors Available</a:t>
            </a:r>
            <a:endParaRPr lang="de-CH" smtClean="0"/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44958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400" kern="0" dirty="0" smtClean="0">
              <a:solidFill>
                <a:srgbClr val="000099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rgbClr val="000099"/>
                </a:solidFill>
              </a:rPr>
              <a:t>Hessian &amp; Harris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Beaudet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‘78], [Harris ‘88]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err="1" smtClean="0">
                <a:solidFill>
                  <a:srgbClr val="000099"/>
                </a:solidFill>
              </a:rPr>
              <a:t>Laplacian</a:t>
            </a:r>
            <a:r>
              <a:rPr lang="en-US" sz="2400" kern="0" dirty="0" smtClean="0">
                <a:solidFill>
                  <a:srgbClr val="000099"/>
                </a:solidFill>
              </a:rPr>
              <a:t>, </a:t>
            </a:r>
            <a:r>
              <a:rPr lang="en-US" sz="2400" kern="0" dirty="0" err="1" smtClean="0">
                <a:solidFill>
                  <a:srgbClr val="000099"/>
                </a:solidFill>
              </a:rPr>
              <a:t>DoG</a:t>
            </a:r>
            <a:r>
              <a:rPr lang="en-US" sz="2400" kern="0" dirty="0" smtClean="0">
                <a:solidFill>
                  <a:srgbClr val="000099"/>
                </a:solidFill>
              </a:rPr>
              <a:t> 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Lindeberg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‘98], [Lowe 1999]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/>
              <a:t>Harris-/Hessian-Laplace       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‘01]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Harris-/Hessian-Affine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‘04]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EBR and IBR	 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[Tuytelaars &amp; Van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Gool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‘04]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/>
              <a:t>MSER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		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Matas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‘02]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Salient Regions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Kadir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&amp; Brady ‘01] 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Others…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de-CH" sz="2400" kern="0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de-CH" smtClean="0"/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pl-PL" dirty="0" smtClean="0"/>
              <a:t>Second moment matrix</a:t>
            </a:r>
            <a:br>
              <a:rPr lang="pl-PL" dirty="0" smtClean="0"/>
            </a:br>
            <a:endParaRPr lang="de-CH" dirty="0" smtClean="0"/>
          </a:p>
        </p:txBody>
      </p:sp>
      <p:sp>
        <p:nvSpPr>
          <p:cNvPr id="410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1250" y="6553200"/>
            <a:ext cx="4572000" cy="304800"/>
          </a:xfrm>
        </p:spPr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05000"/>
            <a:ext cx="3752850" cy="2922893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81000" y="2667000"/>
          <a:ext cx="428307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6" name="Equation" r:id="rId5" imgW="2654280" imgH="507960" progId="Equation.3">
                  <p:embed/>
                </p:oleObj>
              </mc:Choice>
              <mc:Fallback>
                <p:oleObj name="Equation" r:id="rId5" imgW="265428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667000"/>
                        <a:ext cx="4283075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26"/>
          <p:cNvSpPr txBox="1">
            <a:spLocks noChangeArrowheads="1"/>
          </p:cNvSpPr>
          <p:nvPr/>
        </p:nvSpPr>
        <p:spPr bwMode="auto">
          <a:xfrm>
            <a:off x="990600" y="5181600"/>
            <a:ext cx="7237412" cy="74084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i="1" dirty="0"/>
              <a:t>Intuition:</a:t>
            </a:r>
            <a:r>
              <a:rPr lang="en-US" sz="2100" dirty="0"/>
              <a:t> Search for local neighborhoods where the image content has two main directions (eigenvectors).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sp>
        <p:nvSpPr>
          <p:cNvPr id="81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dirty="0" smtClean="0"/>
              <a:t>Second moment matrix</a:t>
            </a:r>
            <a:br>
              <a:rPr lang="pl-PL" dirty="0" smtClean="0"/>
            </a:br>
            <a:endParaRPr lang="en-US" dirty="0" smtClean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2" name="Equation" r:id="rId4" imgW="2654280" imgH="507960" progId="Equation.3">
                  <p:embed/>
                </p:oleObj>
              </mc:Choice>
              <mc:Fallback>
                <p:oleObj name="Equation" r:id="rId4" imgW="265428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D9460-D11B-4D16-941B-9917FF301C73}" type="slidenum">
              <a:rPr lang="de-DE" smtClean="0"/>
              <a:pPr>
                <a:defRPr/>
              </a:pPr>
              <a:t>32</a:t>
            </a:fld>
            <a:endParaRPr lang="de-DE" smtClean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789488" y="2314575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1. Image derivatives</a:t>
            </a:r>
            <a:endParaRPr lang="en-US" sz="1600"/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2. Square of derivatives</a:t>
            </a:r>
            <a:endParaRPr lang="en-US" sz="1600"/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3. Gaussian </a:t>
            </a:r>
            <a:br>
              <a:rPr lang="pl-PL" sz="1600"/>
            </a:br>
            <a:r>
              <a:rPr lang="pl-PL" sz="1600"/>
              <a:t>    filter </a:t>
            </a:r>
            <a:r>
              <a:rPr lang="pl-PL" sz="1600" i="1"/>
              <a:t>g(</a:t>
            </a:r>
            <a:r>
              <a:rPr lang="pl-PL" sz="1600" i="1">
                <a:latin typeface="Symbol" pitchFamily="18" charset="2"/>
              </a:rPr>
              <a:t>s</a:t>
            </a:r>
            <a:r>
              <a:rPr lang="pl-PL" sz="1600" i="1" baseline="-25000"/>
              <a:t>I</a:t>
            </a:r>
            <a:r>
              <a:rPr lang="pl-PL" sz="1600" i="1"/>
              <a:t>)</a:t>
            </a:r>
            <a:endParaRPr lang="en-US" sz="1600" i="1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4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8224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8225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x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  <p:sp>
          <p:nvSpPr>
            <p:cNvPr id="8226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y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endParaRPr lang="en-US" i="1" baseline="-25000">
              <a:solidFill>
                <a:schemeClr val="bg1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3" name="Equation" r:id="rId16" imgW="2679480" imgH="253800" progId="Equation.3">
                  <p:embed/>
                </p:oleObj>
              </mc:Choice>
              <mc:Fallback>
                <p:oleObj name="Equation" r:id="rId16" imgW="2679480" imgH="253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997816"/>
              </p:ext>
            </p:extLst>
          </p:nvPr>
        </p:nvGraphicFramePr>
        <p:xfrm>
          <a:off x="687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4" name="Equation" r:id="rId18" imgW="2806560" imgH="228600" progId="Equation.3">
                  <p:embed/>
                </p:oleObj>
              </mc:Choice>
              <mc:Fallback>
                <p:oleObj name="Equation" r:id="rId18" imgW="280656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4. Cornerness function </a:t>
            </a:r>
            <a:r>
              <a:rPr lang="en-US"/>
              <a:t>– </a:t>
            </a:r>
            <a:r>
              <a:rPr lang="pl-PL"/>
              <a:t>both eigenvalues are strong</a:t>
            </a:r>
            <a:endParaRPr lang="en-US" i="1"/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har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5. Non-maxima suppression</a:t>
            </a:r>
            <a:endParaRPr lang="en-US" i="1"/>
          </a:p>
        </p:txBody>
      </p:sp>
      <p:sp>
        <p:nvSpPr>
          <p:cNvPr id="8223" name="Text Box 24"/>
          <p:cNvSpPr txBox="1">
            <a:spLocks noChangeArrowheads="1"/>
          </p:cNvSpPr>
          <p:nvPr/>
        </p:nvSpPr>
        <p:spPr bwMode="auto">
          <a:xfrm>
            <a:off x="8153400" y="4953000"/>
            <a:ext cx="990600" cy="381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5" name="Equation" r:id="rId20" imgW="1066680" imgH="457200" progId="Equation.DSMT4">
                  <p:embed/>
                </p:oleObj>
              </mc:Choice>
              <mc:Fallback>
                <p:oleObj name="Equation" r:id="rId20" imgW="106668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82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code for Harris Detector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function [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detectKeypoints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alpha, N)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% get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harris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function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fspecial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('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gaussian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', [7 7], 1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smoothing filter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imblur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smooth image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[Ix,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gradient(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imblur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compute gradient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(Ix.*Ix,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compute smoothed x-gradient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sq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Iyy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.*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% compute smoothed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y-gradient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sq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Ixy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(Ix.*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.*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Iyy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-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.*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-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alpha*(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Ixx+Iyy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).^2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; %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cornerness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%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get local maxima within 7x7 window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maxv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ordfilt2(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49, ones(7)); % sorts values in each window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maxv2 = ordfilt2(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48, ones(7));</a:t>
            </a: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find(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maxv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==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&amp;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maxv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~=maxv2); </a:t>
            </a:r>
          </a:p>
          <a:p>
            <a:pPr marL="0" indent="0">
              <a:buNone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% get top N points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sort(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), 'descend');</a:t>
            </a: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ind2sub(size(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(1:min(N,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numel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))));</a:t>
            </a:r>
          </a:p>
        </p:txBody>
      </p:sp>
    </p:spTree>
    <p:extLst>
      <p:ext uri="{BB962C8B-B14F-4D97-AF65-F5344CB8AC3E}">
        <p14:creationId xmlns:p14="http://schemas.microsoft.com/office/powerpoint/2010/main" val="33329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– Responses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pic>
        <p:nvPicPr>
          <p:cNvPr id="46083" name="Picture 7"/>
          <p:cNvPicPr>
            <a:picLocks noChangeAspect="1" noChangeArrowheads="1"/>
          </p:cNvPicPr>
          <p:nvPr/>
        </p:nvPicPr>
        <p:blipFill>
          <a:blip r:embed="rId3" cstate="print"/>
          <a:srcRect l="12729" t="7024" r="9061" b="10834"/>
          <a:stretch>
            <a:fillRect/>
          </a:stretch>
        </p:blipFill>
        <p:spPr bwMode="auto">
          <a:xfrm>
            <a:off x="519113" y="1019175"/>
            <a:ext cx="427355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8"/>
          <p:cNvPicPr>
            <a:picLocks noChangeArrowheads="1"/>
          </p:cNvPicPr>
          <p:nvPr/>
        </p:nvPicPr>
        <p:blipFill>
          <a:blip r:embed="rId4" cstate="print"/>
          <a:srcRect l="13136" t="6996" r="9131" b="10835"/>
          <a:stretch>
            <a:fillRect/>
          </a:stretch>
        </p:blipFill>
        <p:spPr bwMode="auto">
          <a:xfrm>
            <a:off x="4060825" y="3484563"/>
            <a:ext cx="50831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26"/>
          <p:cNvSpPr txBox="1">
            <a:spLocks noChangeArrowheads="1"/>
          </p:cNvSpPr>
          <p:nvPr/>
        </p:nvSpPr>
        <p:spPr bwMode="auto">
          <a:xfrm>
            <a:off x="498475" y="4633913"/>
            <a:ext cx="3744913" cy="741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i="1"/>
              <a:t>Effect:</a:t>
            </a:r>
            <a:r>
              <a:rPr lang="en-US" sz="2100" b="1"/>
              <a:t> A very precise corner detector.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– Responses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pic>
        <p:nvPicPr>
          <p:cNvPr id="471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1406525" y="1201738"/>
            <a:ext cx="6561138" cy="5265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So far: can localize in x-y, but not scale</a:t>
            </a:r>
            <a:endParaRPr lang="en-US" sz="2000" dirty="0" smtClean="0">
              <a:latin typeface="Arial" pitchFamily="34" charset="0"/>
            </a:endParaRPr>
          </a:p>
        </p:txBody>
      </p:sp>
      <p:pic>
        <p:nvPicPr>
          <p:cNvPr id="481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1219200" y="1295400"/>
            <a:ext cx="6553200" cy="5259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1439863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5738" y="1476375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5"/>
          <p:cNvSpPr>
            <a:spLocks noChangeArrowheads="1"/>
          </p:cNvSpPr>
          <p:nvPr/>
        </p:nvSpPr>
        <p:spPr bwMode="auto">
          <a:xfrm>
            <a:off x="1871663" y="2052638"/>
            <a:ext cx="215900" cy="2159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0248" name="Rectangle 6"/>
          <p:cNvSpPr>
            <a:spLocks noChangeArrowheads="1"/>
          </p:cNvSpPr>
          <p:nvPr/>
        </p:nvSpPr>
        <p:spPr bwMode="auto">
          <a:xfrm>
            <a:off x="5651500" y="1728788"/>
            <a:ext cx="396875" cy="3952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821363" y="1881188"/>
            <a:ext cx="73025" cy="73025"/>
            <a:chOff x="1292" y="2205"/>
            <a:chExt cx="46" cy="46"/>
          </a:xfrm>
        </p:grpSpPr>
        <p:sp>
          <p:nvSpPr>
            <p:cNvPr id="10256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943100" y="2124075"/>
            <a:ext cx="73025" cy="73025"/>
            <a:chOff x="1292" y="2205"/>
            <a:chExt cx="46" cy="46"/>
          </a:xfrm>
        </p:grpSpPr>
        <p:sp>
          <p:nvSpPr>
            <p:cNvPr id="10254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1" name="Line 13"/>
          <p:cNvSpPr>
            <a:spLocks noChangeShapeType="1"/>
          </p:cNvSpPr>
          <p:nvPr/>
        </p:nvSpPr>
        <p:spPr bwMode="auto">
          <a:xfrm>
            <a:off x="1979613" y="2303463"/>
            <a:ext cx="1116012" cy="20891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Line 14"/>
          <p:cNvSpPr>
            <a:spLocks noChangeShapeType="1"/>
          </p:cNvSpPr>
          <p:nvPr/>
        </p:nvSpPr>
        <p:spPr bwMode="auto">
          <a:xfrm flipH="1">
            <a:off x="5616575" y="2160588"/>
            <a:ext cx="250825" cy="22685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008313" y="4433888"/>
          <a:ext cx="3498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0" name="Equation" r:id="rId6" imgW="2120760" imgH="241200" progId="Equation.3">
                  <p:embed/>
                </p:oleObj>
              </mc:Choice>
              <mc:Fallback>
                <p:oleObj name="Equation" r:id="rId6" imgW="212076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4433888"/>
                        <a:ext cx="3498850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3" name="Text Box 16"/>
          <p:cNvSpPr txBox="1">
            <a:spLocks noChangeArrowheads="1"/>
          </p:cNvSpPr>
          <p:nvPr/>
        </p:nvSpPr>
        <p:spPr bwMode="auto">
          <a:xfrm>
            <a:off x="539750" y="5124450"/>
            <a:ext cx="8137525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400"/>
              <a:t/>
            </a:r>
            <a:br>
              <a:rPr lang="pl-PL" sz="2400"/>
            </a:br>
            <a:r>
              <a:rPr lang="pl-PL" sz="2400"/>
              <a:t>How to find corresponding patch sizes?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</p:txBody>
      </p:sp>
      <p:sp>
        <p:nvSpPr>
          <p:cNvPr id="102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54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1700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8475"/>
            <a:ext cx="331311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4988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8"/>
          <p:cNvSpPr>
            <a:spLocks noChangeArrowheads="1"/>
          </p:cNvSpPr>
          <p:nvPr/>
        </p:nvSpPr>
        <p:spPr bwMode="auto">
          <a:xfrm>
            <a:off x="1906588" y="2417763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821363" y="2209800"/>
            <a:ext cx="73025" cy="73025"/>
            <a:chOff x="1292" y="2205"/>
            <a:chExt cx="46" cy="46"/>
          </a:xfrm>
        </p:grpSpPr>
        <p:sp>
          <p:nvSpPr>
            <p:cNvPr id="11287" name="Line 1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Line 1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43100" y="2452688"/>
            <a:ext cx="73025" cy="73025"/>
            <a:chOff x="1292" y="2205"/>
            <a:chExt cx="46" cy="46"/>
          </a:xfrm>
        </p:grpSpPr>
        <p:sp>
          <p:nvSpPr>
            <p:cNvPr id="11285" name="Line 1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1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277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4713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1278" name="Rectangle 20"/>
          <p:cNvSpPr>
            <a:spLocks noChangeArrowheads="1"/>
          </p:cNvSpPr>
          <p:nvPr/>
        </p:nvSpPr>
        <p:spPr bwMode="auto">
          <a:xfrm>
            <a:off x="5472113" y="4757738"/>
            <a:ext cx="2303462" cy="1116012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55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9" name="Rectangle 22"/>
          <p:cNvSpPr>
            <a:spLocks noChangeArrowheads="1"/>
          </p:cNvSpPr>
          <p:nvPr/>
        </p:nvSpPr>
        <p:spPr bwMode="auto">
          <a:xfrm>
            <a:off x="1511300" y="4767263"/>
            <a:ext cx="2305050" cy="1150937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1584325" y="2632075"/>
            <a:ext cx="395288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1" name="Rectangle 24"/>
          <p:cNvSpPr>
            <a:spLocks noChangeArrowheads="1"/>
          </p:cNvSpPr>
          <p:nvPr/>
        </p:nvSpPr>
        <p:spPr bwMode="auto">
          <a:xfrm>
            <a:off x="5786438" y="2174875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1282" name="Line 25"/>
          <p:cNvSpPr>
            <a:spLocks noChangeShapeType="1"/>
          </p:cNvSpPr>
          <p:nvPr/>
        </p:nvSpPr>
        <p:spPr bwMode="auto">
          <a:xfrm flipH="1">
            <a:off x="5543550" y="2344738"/>
            <a:ext cx="360363" cy="32400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3" name="Oval 26"/>
          <p:cNvSpPr>
            <a:spLocks noChangeArrowheads="1"/>
          </p:cNvSpPr>
          <p:nvPr/>
        </p:nvSpPr>
        <p:spPr bwMode="auto">
          <a:xfrm>
            <a:off x="1511300" y="5116513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1284" name="Oval 27"/>
          <p:cNvSpPr>
            <a:spLocks noChangeArrowheads="1"/>
          </p:cNvSpPr>
          <p:nvPr/>
        </p:nvSpPr>
        <p:spPr bwMode="auto">
          <a:xfrm>
            <a:off x="5543550" y="56578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229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12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8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871663" y="2387600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2313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2311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301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2302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9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3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4" name="Line 19"/>
          <p:cNvSpPr>
            <a:spLocks noChangeShapeType="1"/>
          </p:cNvSpPr>
          <p:nvPr/>
        </p:nvSpPr>
        <p:spPr bwMode="auto">
          <a:xfrm flipH="1">
            <a:off x="1619250" y="2630488"/>
            <a:ext cx="360363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Rectangle 20"/>
          <p:cNvSpPr>
            <a:spLocks noChangeArrowheads="1"/>
          </p:cNvSpPr>
          <p:nvPr/>
        </p:nvSpPr>
        <p:spPr bwMode="auto">
          <a:xfrm>
            <a:off x="5751513" y="2144713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6" name="Line 21"/>
          <p:cNvSpPr>
            <a:spLocks noChangeShapeType="1"/>
          </p:cNvSpPr>
          <p:nvPr/>
        </p:nvSpPr>
        <p:spPr bwMode="auto">
          <a:xfrm flipH="1">
            <a:off x="5688013" y="2343150"/>
            <a:ext cx="215900" cy="2916238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7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8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9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10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Cutting: Intelligent Scissors and Graph Cuts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treat the image as a graph</a:t>
            </a:r>
          </a:p>
          <a:p>
            <a:pPr lvl="1"/>
            <a:r>
              <a:rPr lang="en-US" dirty="0" smtClean="0"/>
              <a:t>Nodes = pixels, edges connect neighboring pixels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04801" y="2455653"/>
            <a:ext cx="3962400" cy="2971800"/>
            <a:chOff x="2209800" y="3124200"/>
            <a:chExt cx="4673600" cy="3505200"/>
          </a:xfrm>
        </p:grpSpPr>
        <p:pic>
          <p:nvPicPr>
            <p:cNvPr id="4" name="Picture 2" descr="C:\Users\Hoiem\Documents\Classes\Computational Photography - Fall 2010\lectures\figs\gradim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9800" y="3124200"/>
              <a:ext cx="4673600" cy="3505200"/>
            </a:xfrm>
            <a:prstGeom prst="rect">
              <a:avLst/>
            </a:prstGeom>
            <a:noFill/>
          </p:spPr>
        </p:pic>
        <p:sp>
          <p:nvSpPr>
            <p:cNvPr id="5" name="Freeform 4"/>
            <p:cNvSpPr/>
            <p:nvPr/>
          </p:nvSpPr>
          <p:spPr>
            <a:xfrm>
              <a:off x="4852359" y="3778370"/>
              <a:ext cx="990600" cy="2393830"/>
            </a:xfrm>
            <a:custGeom>
              <a:avLst/>
              <a:gdLst>
                <a:gd name="connsiteX0" fmla="*/ 517585 w 1148036"/>
                <a:gd name="connsiteY0" fmla="*/ 5751 h 2076090"/>
                <a:gd name="connsiteX1" fmla="*/ 379563 w 1148036"/>
                <a:gd name="connsiteY1" fmla="*/ 74762 h 2076090"/>
                <a:gd name="connsiteX2" fmla="*/ 310551 w 1148036"/>
                <a:gd name="connsiteY2" fmla="*/ 126520 h 2076090"/>
                <a:gd name="connsiteX3" fmla="*/ 172529 w 1148036"/>
                <a:gd name="connsiteY3" fmla="*/ 143773 h 2076090"/>
                <a:gd name="connsiteX4" fmla="*/ 120770 w 1148036"/>
                <a:gd name="connsiteY4" fmla="*/ 281796 h 2076090"/>
                <a:gd name="connsiteX5" fmla="*/ 69012 w 1148036"/>
                <a:gd name="connsiteY5" fmla="*/ 299049 h 2076090"/>
                <a:gd name="connsiteX6" fmla="*/ 17253 w 1148036"/>
                <a:gd name="connsiteY6" fmla="*/ 695864 h 2076090"/>
                <a:gd name="connsiteX7" fmla="*/ 0 w 1148036"/>
                <a:gd name="connsiteY7" fmla="*/ 1109932 h 2076090"/>
                <a:gd name="connsiteX8" fmla="*/ 17253 w 1148036"/>
                <a:gd name="connsiteY8" fmla="*/ 1351471 h 2076090"/>
                <a:gd name="connsiteX9" fmla="*/ 51759 w 1148036"/>
                <a:gd name="connsiteY9" fmla="*/ 1403230 h 2076090"/>
                <a:gd name="connsiteX10" fmla="*/ 69012 w 1148036"/>
                <a:gd name="connsiteY10" fmla="*/ 1489494 h 2076090"/>
                <a:gd name="connsiteX11" fmla="*/ 155276 w 1148036"/>
                <a:gd name="connsiteY11" fmla="*/ 1575758 h 2076090"/>
                <a:gd name="connsiteX12" fmla="*/ 189781 w 1148036"/>
                <a:gd name="connsiteY12" fmla="*/ 1627517 h 2076090"/>
                <a:gd name="connsiteX13" fmla="*/ 207034 w 1148036"/>
                <a:gd name="connsiteY13" fmla="*/ 1679275 h 2076090"/>
                <a:gd name="connsiteX14" fmla="*/ 310551 w 1148036"/>
                <a:gd name="connsiteY14" fmla="*/ 1782792 h 2076090"/>
                <a:gd name="connsiteX15" fmla="*/ 362310 w 1148036"/>
                <a:gd name="connsiteY15" fmla="*/ 1834551 h 2076090"/>
                <a:gd name="connsiteX16" fmla="*/ 465827 w 1148036"/>
                <a:gd name="connsiteY16" fmla="*/ 1903562 h 2076090"/>
                <a:gd name="connsiteX17" fmla="*/ 517585 w 1148036"/>
                <a:gd name="connsiteY17" fmla="*/ 1955320 h 2076090"/>
                <a:gd name="connsiteX18" fmla="*/ 707366 w 1148036"/>
                <a:gd name="connsiteY18" fmla="*/ 2041585 h 2076090"/>
                <a:gd name="connsiteX19" fmla="*/ 810883 w 1148036"/>
                <a:gd name="connsiteY19" fmla="*/ 2076090 h 2076090"/>
                <a:gd name="connsiteX20" fmla="*/ 948906 w 1148036"/>
                <a:gd name="connsiteY20" fmla="*/ 2058837 h 2076090"/>
                <a:gd name="connsiteX21" fmla="*/ 1035170 w 1148036"/>
                <a:gd name="connsiteY21" fmla="*/ 1955320 h 2076090"/>
                <a:gd name="connsiteX22" fmla="*/ 1052423 w 1148036"/>
                <a:gd name="connsiteY22" fmla="*/ 1869056 h 2076090"/>
                <a:gd name="connsiteX23" fmla="*/ 1069676 w 1148036"/>
                <a:gd name="connsiteY23" fmla="*/ 1800045 h 2076090"/>
                <a:gd name="connsiteX24" fmla="*/ 1121434 w 1148036"/>
                <a:gd name="connsiteY24" fmla="*/ 885645 h 2076090"/>
                <a:gd name="connsiteX25" fmla="*/ 1121434 w 1148036"/>
                <a:gd name="connsiteY25" fmla="*/ 506083 h 2076090"/>
                <a:gd name="connsiteX26" fmla="*/ 1069676 w 1148036"/>
                <a:gd name="connsiteY26" fmla="*/ 385313 h 2076090"/>
                <a:gd name="connsiteX27" fmla="*/ 1017917 w 1148036"/>
                <a:gd name="connsiteY27" fmla="*/ 350807 h 2076090"/>
                <a:gd name="connsiteX28" fmla="*/ 914400 w 1148036"/>
                <a:gd name="connsiteY28" fmla="*/ 281796 h 2076090"/>
                <a:gd name="connsiteX29" fmla="*/ 776378 w 1148036"/>
                <a:gd name="connsiteY29" fmla="*/ 195532 h 2076090"/>
                <a:gd name="connsiteX30" fmla="*/ 724619 w 1148036"/>
                <a:gd name="connsiteY30" fmla="*/ 161026 h 2076090"/>
                <a:gd name="connsiteX31" fmla="*/ 586596 w 1148036"/>
                <a:gd name="connsiteY31" fmla="*/ 126520 h 2076090"/>
                <a:gd name="connsiteX32" fmla="*/ 534838 w 1148036"/>
                <a:gd name="connsiteY32" fmla="*/ 109268 h 2076090"/>
                <a:gd name="connsiteX33" fmla="*/ 517585 w 1148036"/>
                <a:gd name="connsiteY33" fmla="*/ 5751 h 20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48036" h="2076090">
                  <a:moveTo>
                    <a:pt x="517585" y="5751"/>
                  </a:moveTo>
                  <a:cubicBezTo>
                    <a:pt x="491706" y="0"/>
                    <a:pt x="423994" y="48844"/>
                    <a:pt x="379563" y="74762"/>
                  </a:cubicBezTo>
                  <a:cubicBezTo>
                    <a:pt x="354725" y="89251"/>
                    <a:pt x="337830" y="117427"/>
                    <a:pt x="310551" y="126520"/>
                  </a:cubicBezTo>
                  <a:cubicBezTo>
                    <a:pt x="266565" y="141182"/>
                    <a:pt x="218536" y="138022"/>
                    <a:pt x="172529" y="143773"/>
                  </a:cubicBezTo>
                  <a:cubicBezTo>
                    <a:pt x="162901" y="182284"/>
                    <a:pt x="150844" y="251722"/>
                    <a:pt x="120770" y="281796"/>
                  </a:cubicBezTo>
                  <a:cubicBezTo>
                    <a:pt x="107911" y="294655"/>
                    <a:pt x="86265" y="293298"/>
                    <a:pt x="69012" y="299049"/>
                  </a:cubicBezTo>
                  <a:cubicBezTo>
                    <a:pt x="4976" y="491155"/>
                    <a:pt x="32764" y="377890"/>
                    <a:pt x="17253" y="695864"/>
                  </a:cubicBezTo>
                  <a:cubicBezTo>
                    <a:pt x="10522" y="833842"/>
                    <a:pt x="5751" y="971909"/>
                    <a:pt x="0" y="1109932"/>
                  </a:cubicBezTo>
                  <a:cubicBezTo>
                    <a:pt x="5751" y="1190445"/>
                    <a:pt x="3225" y="1271981"/>
                    <a:pt x="17253" y="1351471"/>
                  </a:cubicBezTo>
                  <a:cubicBezTo>
                    <a:pt x="20857" y="1371891"/>
                    <a:pt x="44478" y="1383815"/>
                    <a:pt x="51759" y="1403230"/>
                  </a:cubicBezTo>
                  <a:cubicBezTo>
                    <a:pt x="62055" y="1430687"/>
                    <a:pt x="58716" y="1462037"/>
                    <a:pt x="69012" y="1489494"/>
                  </a:cubicBezTo>
                  <a:cubicBezTo>
                    <a:pt x="88182" y="1540614"/>
                    <a:pt x="113102" y="1547642"/>
                    <a:pt x="155276" y="1575758"/>
                  </a:cubicBezTo>
                  <a:cubicBezTo>
                    <a:pt x="166778" y="1593011"/>
                    <a:pt x="180508" y="1608971"/>
                    <a:pt x="189781" y="1627517"/>
                  </a:cubicBezTo>
                  <a:cubicBezTo>
                    <a:pt x="197914" y="1643783"/>
                    <a:pt x="195869" y="1664920"/>
                    <a:pt x="207034" y="1679275"/>
                  </a:cubicBezTo>
                  <a:cubicBezTo>
                    <a:pt x="236993" y="1717794"/>
                    <a:pt x="276045" y="1748286"/>
                    <a:pt x="310551" y="1782792"/>
                  </a:cubicBezTo>
                  <a:cubicBezTo>
                    <a:pt x="327804" y="1800045"/>
                    <a:pt x="342008" y="1821017"/>
                    <a:pt x="362310" y="1834551"/>
                  </a:cubicBezTo>
                  <a:cubicBezTo>
                    <a:pt x="396816" y="1857555"/>
                    <a:pt x="436503" y="1874238"/>
                    <a:pt x="465827" y="1903562"/>
                  </a:cubicBezTo>
                  <a:cubicBezTo>
                    <a:pt x="483080" y="1920815"/>
                    <a:pt x="498326" y="1940340"/>
                    <a:pt x="517585" y="1955320"/>
                  </a:cubicBezTo>
                  <a:cubicBezTo>
                    <a:pt x="643208" y="2053027"/>
                    <a:pt x="582058" y="2007410"/>
                    <a:pt x="707366" y="2041585"/>
                  </a:cubicBezTo>
                  <a:cubicBezTo>
                    <a:pt x="742457" y="2051155"/>
                    <a:pt x="810883" y="2076090"/>
                    <a:pt x="810883" y="2076090"/>
                  </a:cubicBezTo>
                  <a:cubicBezTo>
                    <a:pt x="856891" y="2070339"/>
                    <a:pt x="905332" y="2074682"/>
                    <a:pt x="948906" y="2058837"/>
                  </a:cubicBezTo>
                  <a:cubicBezTo>
                    <a:pt x="978131" y="2048210"/>
                    <a:pt x="1018740" y="1979964"/>
                    <a:pt x="1035170" y="1955320"/>
                  </a:cubicBezTo>
                  <a:cubicBezTo>
                    <a:pt x="1040921" y="1926565"/>
                    <a:pt x="1046062" y="1897682"/>
                    <a:pt x="1052423" y="1869056"/>
                  </a:cubicBezTo>
                  <a:cubicBezTo>
                    <a:pt x="1057567" y="1845909"/>
                    <a:pt x="1068782" y="1823740"/>
                    <a:pt x="1069676" y="1800045"/>
                  </a:cubicBezTo>
                  <a:cubicBezTo>
                    <a:pt x="1103780" y="896289"/>
                    <a:pt x="959391" y="1209735"/>
                    <a:pt x="1121434" y="885645"/>
                  </a:cubicBezTo>
                  <a:cubicBezTo>
                    <a:pt x="1145226" y="695310"/>
                    <a:pt x="1148036" y="745503"/>
                    <a:pt x="1121434" y="506083"/>
                  </a:cubicBezTo>
                  <a:cubicBezTo>
                    <a:pt x="1116485" y="461538"/>
                    <a:pt x="1102177" y="417814"/>
                    <a:pt x="1069676" y="385313"/>
                  </a:cubicBezTo>
                  <a:cubicBezTo>
                    <a:pt x="1055014" y="370651"/>
                    <a:pt x="1033846" y="364082"/>
                    <a:pt x="1017917" y="350807"/>
                  </a:cubicBezTo>
                  <a:cubicBezTo>
                    <a:pt x="931760" y="279010"/>
                    <a:pt x="1005361" y="312116"/>
                    <a:pt x="914400" y="281796"/>
                  </a:cubicBezTo>
                  <a:cubicBezTo>
                    <a:pt x="831629" y="157636"/>
                    <a:pt x="948840" y="310507"/>
                    <a:pt x="776378" y="195532"/>
                  </a:cubicBezTo>
                  <a:cubicBezTo>
                    <a:pt x="759125" y="184030"/>
                    <a:pt x="743165" y="170299"/>
                    <a:pt x="724619" y="161026"/>
                  </a:cubicBezTo>
                  <a:cubicBezTo>
                    <a:pt x="685181" y="141307"/>
                    <a:pt x="625970" y="136363"/>
                    <a:pt x="586596" y="126520"/>
                  </a:cubicBezTo>
                  <a:cubicBezTo>
                    <a:pt x="568953" y="122109"/>
                    <a:pt x="552091" y="115019"/>
                    <a:pt x="534838" y="109268"/>
                  </a:cubicBezTo>
                  <a:cubicBezTo>
                    <a:pt x="510311" y="35686"/>
                    <a:pt x="543464" y="11502"/>
                    <a:pt x="517585" y="5751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362200"/>
            <a:ext cx="442168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55626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Intelligent Scissors: Good boundaries are a short (high gradient) path through the graph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331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22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2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332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Rectangle 7"/>
          <p:cNvSpPr>
            <a:spLocks noChangeArrowheads="1"/>
          </p:cNvSpPr>
          <p:nvPr/>
        </p:nvSpPr>
        <p:spPr bwMode="auto">
          <a:xfrm>
            <a:off x="1843088" y="2349500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3339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3337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25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3326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3315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3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7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28" name="Line 19"/>
          <p:cNvSpPr>
            <a:spLocks noChangeShapeType="1"/>
          </p:cNvSpPr>
          <p:nvPr/>
        </p:nvSpPr>
        <p:spPr bwMode="auto">
          <a:xfrm flipH="1">
            <a:off x="1763713" y="2630488"/>
            <a:ext cx="215900" cy="20526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9" name="Rectangle 20"/>
          <p:cNvSpPr>
            <a:spLocks noChangeArrowheads="1"/>
          </p:cNvSpPr>
          <p:nvPr/>
        </p:nvSpPr>
        <p:spPr bwMode="auto">
          <a:xfrm>
            <a:off x="5722938" y="2106613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0" name="Line 21"/>
          <p:cNvSpPr>
            <a:spLocks noChangeShapeType="1"/>
          </p:cNvSpPr>
          <p:nvPr/>
        </p:nvSpPr>
        <p:spPr bwMode="auto">
          <a:xfrm flipH="1">
            <a:off x="5795963" y="2343150"/>
            <a:ext cx="107950" cy="26638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1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2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3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4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5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6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434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33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26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434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Rectangle 7"/>
          <p:cNvSpPr>
            <a:spLocks noChangeArrowheads="1"/>
          </p:cNvSpPr>
          <p:nvPr/>
        </p:nvSpPr>
        <p:spPr bwMode="auto">
          <a:xfrm>
            <a:off x="1804988" y="2311400"/>
            <a:ext cx="325437" cy="34448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4365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4363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349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4350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27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1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2" name="Line 19"/>
          <p:cNvSpPr>
            <a:spLocks noChangeShapeType="1"/>
          </p:cNvSpPr>
          <p:nvPr/>
        </p:nvSpPr>
        <p:spPr bwMode="auto">
          <a:xfrm flipH="1">
            <a:off x="1908175" y="2630488"/>
            <a:ext cx="71438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3" name="Rectangle 20"/>
          <p:cNvSpPr>
            <a:spLocks noChangeArrowheads="1"/>
          </p:cNvSpPr>
          <p:nvPr/>
        </p:nvSpPr>
        <p:spPr bwMode="auto">
          <a:xfrm>
            <a:off x="5684838" y="2068513"/>
            <a:ext cx="325437" cy="3444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4" name="Line 21"/>
          <p:cNvSpPr>
            <a:spLocks noChangeShapeType="1"/>
          </p:cNvSpPr>
          <p:nvPr/>
        </p:nvSpPr>
        <p:spPr bwMode="auto">
          <a:xfrm>
            <a:off x="5903913" y="2343150"/>
            <a:ext cx="73025" cy="25209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5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6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7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8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9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60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61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62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43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0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536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Rectangle 7"/>
          <p:cNvSpPr>
            <a:spLocks noChangeArrowheads="1"/>
          </p:cNvSpPr>
          <p:nvPr/>
        </p:nvSpPr>
        <p:spPr bwMode="auto">
          <a:xfrm>
            <a:off x="1481138" y="2032000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5408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5406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373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5374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5363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1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5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76" name="Line 19"/>
          <p:cNvSpPr>
            <a:spLocks noChangeShapeType="1"/>
          </p:cNvSpPr>
          <p:nvPr/>
        </p:nvSpPr>
        <p:spPr bwMode="auto">
          <a:xfrm>
            <a:off x="1979613" y="2630488"/>
            <a:ext cx="1692275" cy="31337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7" name="Rectangle 20"/>
          <p:cNvSpPr>
            <a:spLocks noChangeArrowheads="1"/>
          </p:cNvSpPr>
          <p:nvPr/>
        </p:nvSpPr>
        <p:spPr bwMode="auto">
          <a:xfrm>
            <a:off x="5360988" y="1789113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78" name="Line 21"/>
          <p:cNvSpPr>
            <a:spLocks noChangeShapeType="1"/>
          </p:cNvSpPr>
          <p:nvPr/>
        </p:nvSpPr>
        <p:spPr bwMode="auto">
          <a:xfrm>
            <a:off x="5903913" y="2343150"/>
            <a:ext cx="1692275" cy="26289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9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0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1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2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3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4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5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6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7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8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9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0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1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2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3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4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5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6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7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8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9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0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1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2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3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4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5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638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53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4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639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Rectangle 7"/>
          <p:cNvSpPr>
            <a:spLocks noChangeArrowheads="1"/>
          </p:cNvSpPr>
          <p:nvPr/>
        </p:nvSpPr>
        <p:spPr bwMode="auto">
          <a:xfrm>
            <a:off x="1833563" y="2360613"/>
            <a:ext cx="261937" cy="2603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6430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1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6428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7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5935663" y="6153150"/>
          <a:ext cx="13366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5" name="Equation" r:id="rId10" imgW="965160" imgH="241200" progId="Equation.3">
                  <p:embed/>
                </p:oleObj>
              </mc:Choice>
              <mc:Fallback>
                <p:oleObj name="Equation" r:id="rId10" imgW="96516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6153150"/>
                        <a:ext cx="1336675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8" name="Line 19"/>
          <p:cNvSpPr>
            <a:spLocks noChangeShapeType="1"/>
          </p:cNvSpPr>
          <p:nvPr/>
        </p:nvSpPr>
        <p:spPr bwMode="auto">
          <a:xfrm flipH="1">
            <a:off x="1727200" y="2630488"/>
            <a:ext cx="252413" cy="2017712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9" name="Rectangle 20"/>
          <p:cNvSpPr>
            <a:spLocks noChangeArrowheads="1"/>
          </p:cNvSpPr>
          <p:nvPr/>
        </p:nvSpPr>
        <p:spPr bwMode="auto">
          <a:xfrm>
            <a:off x="5632450" y="2046288"/>
            <a:ext cx="433388" cy="4318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0" name="Line 21"/>
          <p:cNvSpPr>
            <a:spLocks noChangeShapeType="1"/>
          </p:cNvSpPr>
          <p:nvPr/>
        </p:nvSpPr>
        <p:spPr bwMode="auto">
          <a:xfrm>
            <a:off x="5903913" y="2343150"/>
            <a:ext cx="612775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01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2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3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4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5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6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7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8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9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0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1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2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3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4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5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6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7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8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9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0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1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2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3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4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5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6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7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What Is A Useful Signature Function?</a:t>
            </a:r>
            <a:endParaRPr lang="de-CH" smtClean="0"/>
          </a:p>
        </p:txBody>
      </p:sp>
      <p:sp>
        <p:nvSpPr>
          <p:cNvPr id="4915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Difference of Gaussian = “blob” detector</a:t>
            </a:r>
            <a:endParaRPr lang="de-CH" dirty="0" smtClean="0"/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9157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103313" y="1822450"/>
            <a:ext cx="17272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581150" y="4232275"/>
            <a:ext cx="7715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27" descr="c-enhedg-laplap"/>
          <p:cNvPicPr>
            <a:picLocks noChangeAspect="1" noChangeArrowheads="1"/>
          </p:cNvPicPr>
          <p:nvPr/>
        </p:nvPicPr>
        <p:blipFill>
          <a:blip r:embed="rId3" cstate="print"/>
          <a:srcRect t="21783"/>
          <a:stretch>
            <a:fillRect/>
          </a:stretch>
        </p:blipFill>
        <p:spPr bwMode="auto">
          <a:xfrm>
            <a:off x="1736725" y="5035550"/>
            <a:ext cx="4603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290638" y="3063875"/>
            <a:ext cx="13525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rot="5400000" flipH="1" flipV="1">
            <a:off x="1285876" y="3684587"/>
            <a:ext cx="3687762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111500" y="5546725"/>
            <a:ext cx="3833813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622675" y="5948363"/>
            <a:ext cx="146050" cy="1460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6" name="Oval 25"/>
          <p:cNvSpPr/>
          <p:nvPr/>
        </p:nvSpPr>
        <p:spPr>
          <a:xfrm>
            <a:off x="4648200" y="5802313"/>
            <a:ext cx="508000" cy="5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7" name="Oval 26"/>
          <p:cNvSpPr/>
          <p:nvPr/>
        </p:nvSpPr>
        <p:spPr>
          <a:xfrm>
            <a:off x="5922963" y="5619750"/>
            <a:ext cx="803275" cy="8032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9" name="Freeform 28"/>
          <p:cNvSpPr/>
          <p:nvPr/>
        </p:nvSpPr>
        <p:spPr>
          <a:xfrm>
            <a:off x="2308194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276388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974502" y="542575"/>
                </a:lnTo>
                <a:cubicBezTo>
                  <a:pt x="2156302" y="582982"/>
                  <a:pt x="2184665" y="1416"/>
                  <a:pt x="2276388" y="708"/>
                </a:cubicBezTo>
                <a:cubicBezTo>
                  <a:pt x="2368111" y="0"/>
                  <a:pt x="2433011" y="457425"/>
                  <a:pt x="2524841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4" name="Freeform 33"/>
          <p:cNvSpPr/>
          <p:nvPr/>
        </p:nvSpPr>
        <p:spPr>
          <a:xfrm>
            <a:off x="3506775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387268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03348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823815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168961" y="542575"/>
                </a:lnTo>
                <a:cubicBezTo>
                  <a:pt x="1350761" y="582982"/>
                  <a:pt x="1433718" y="1416"/>
                  <a:pt x="1542860" y="708"/>
                </a:cubicBezTo>
                <a:cubicBezTo>
                  <a:pt x="1652002" y="0"/>
                  <a:pt x="1731985" y="457425"/>
                  <a:pt x="1823815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5" name="Freeform 34"/>
          <p:cNvSpPr/>
          <p:nvPr/>
        </p:nvSpPr>
        <p:spPr>
          <a:xfrm>
            <a:off x="4900617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867235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219390" y="542575"/>
                </a:lnTo>
                <a:cubicBezTo>
                  <a:pt x="401190" y="582982"/>
                  <a:pt x="497213" y="1416"/>
                  <a:pt x="611772" y="708"/>
                </a:cubicBezTo>
                <a:cubicBezTo>
                  <a:pt x="726331" y="0"/>
                  <a:pt x="814917" y="457425"/>
                  <a:pt x="906747" y="538329"/>
                </a:cubicBezTo>
                <a:cubicBezTo>
                  <a:pt x="1008147" y="544063"/>
                  <a:pt x="2274042" y="533948"/>
                  <a:pt x="2957689" y="531758"/>
                </a:cubicBez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Difference-of-Gaussian (DoG)</a:t>
            </a:r>
            <a:endParaRPr lang="de-CH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 smtClean="0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44143" y="1822450"/>
            <a:ext cx="7680745" cy="4176713"/>
            <a:chOff x="599656" y="2420938"/>
            <a:chExt cx="7680744" cy="4176712"/>
          </a:xfrm>
        </p:grpSpPr>
        <p:pic>
          <p:nvPicPr>
            <p:cNvPr id="51206" name="Picture 4" descr="c-enhedg-lapl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325" y="2420938"/>
              <a:ext cx="2016125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599656" y="4871243"/>
              <a:ext cx="7680744" cy="1726407"/>
              <a:chOff x="599656" y="4871243"/>
              <a:chExt cx="7680744" cy="1726407"/>
            </a:xfrm>
          </p:grpSpPr>
          <p:pic>
            <p:nvPicPr>
              <p:cNvPr id="51208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67063" y="4871243"/>
                <a:ext cx="2170112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1209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9656" y="4897768"/>
                <a:ext cx="2170113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1210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119813" y="4897438"/>
                <a:ext cx="2160587" cy="1700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51211" name="Text Box 8"/>
              <p:cNvSpPr txBox="1">
                <a:spLocks noChangeArrowheads="1"/>
              </p:cNvSpPr>
              <p:nvPr/>
            </p:nvSpPr>
            <p:spPr bwMode="auto">
              <a:xfrm>
                <a:off x="2735263" y="546100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-</a:t>
                </a:r>
                <a:endParaRPr lang="en-US" sz="2800" b="1"/>
              </a:p>
            </p:txBody>
          </p:sp>
          <p:sp>
            <p:nvSpPr>
              <p:cNvPr id="51212" name="Text Box 9"/>
              <p:cNvSpPr txBox="1">
                <a:spLocks noChangeArrowheads="1"/>
              </p:cNvSpPr>
              <p:nvPr/>
            </p:nvSpPr>
            <p:spPr bwMode="auto">
              <a:xfrm>
                <a:off x="5507038" y="540385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=</a:t>
                </a:r>
                <a:endParaRPr lang="en-US" sz="2800" b="1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DoG – Efficient Computation</a:t>
            </a:r>
            <a:endParaRPr lang="de-CH" smtClean="0"/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Computation in Gaussian scale pyramid</a:t>
            </a:r>
            <a:endParaRPr lang="de-CH" smtClean="0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K. Grauman, B. Leibe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09575" y="1676400"/>
            <a:ext cx="8397875" cy="4483100"/>
            <a:chOff x="299979" y="1611314"/>
            <a:chExt cx="8397990" cy="4483136"/>
          </a:xfrm>
        </p:grpSpPr>
        <p:pic>
          <p:nvPicPr>
            <p:cNvPr id="1843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81796" y="1611314"/>
              <a:ext cx="6116173" cy="44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313" y="3879833"/>
              <a:ext cx="1692275" cy="135572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8441" name="Freeform 10"/>
            <p:cNvSpPr>
              <a:spLocks/>
            </p:cNvSpPr>
            <p:nvPr/>
          </p:nvSpPr>
          <p:spPr bwMode="auto">
            <a:xfrm>
              <a:off x="3544888" y="3171808"/>
              <a:ext cx="560387" cy="850900"/>
            </a:xfrm>
            <a:custGeom>
              <a:avLst/>
              <a:gdLst>
                <a:gd name="T0" fmla="*/ 2147483647 w 353"/>
                <a:gd name="T1" fmla="*/ 2147483647 h 536"/>
                <a:gd name="T2" fmla="*/ 2147483647 w 353"/>
                <a:gd name="T3" fmla="*/ 2147483647 h 536"/>
                <a:gd name="T4" fmla="*/ 2147483647 w 353"/>
                <a:gd name="T5" fmla="*/ 2147483647 h 536"/>
                <a:gd name="T6" fmla="*/ 2147483647 w 353"/>
                <a:gd name="T7" fmla="*/ 0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"/>
                <a:gd name="T13" fmla="*/ 0 h 536"/>
                <a:gd name="T14" fmla="*/ 353 w 353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" h="536">
                  <a:moveTo>
                    <a:pt x="194" y="536"/>
                  </a:moveTo>
                  <a:cubicBezTo>
                    <a:pt x="165" y="492"/>
                    <a:pt x="26" y="341"/>
                    <a:pt x="13" y="264"/>
                  </a:cubicBezTo>
                  <a:cubicBezTo>
                    <a:pt x="0" y="187"/>
                    <a:pt x="56" y="116"/>
                    <a:pt x="113" y="72"/>
                  </a:cubicBezTo>
                  <a:cubicBezTo>
                    <a:pt x="170" y="28"/>
                    <a:pt x="303" y="15"/>
                    <a:pt x="353" y="0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pic>
          <p:nvPicPr>
            <p:cNvPr id="18442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3238" y="2224071"/>
              <a:ext cx="1116012" cy="8937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3262300" y="4387339"/>
              <a:ext cx="433388" cy="358775"/>
              <a:chOff x="3311525" y="4457683"/>
              <a:chExt cx="433388" cy="358775"/>
            </a:xfrm>
          </p:grpSpPr>
          <p:sp>
            <p:nvSpPr>
              <p:cNvPr id="18458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9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18444" name="Text Box 15"/>
            <p:cNvSpPr txBox="1">
              <a:spLocks noChangeArrowheads="1"/>
            </p:cNvSpPr>
            <p:nvPr/>
          </p:nvSpPr>
          <p:spPr bwMode="auto">
            <a:xfrm>
              <a:off x="299979" y="5218137"/>
              <a:ext cx="1952597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600" b="1" i="1"/>
                <a:t>Original image</a:t>
              </a:r>
              <a:r>
                <a:rPr lang="pl-PL" sz="1600" b="1" i="1">
                  <a:latin typeface="Symbol" pitchFamily="18" charset="2"/>
                </a:rPr>
                <a:t> </a:t>
              </a:r>
              <a:endParaRPr lang="en-US" sz="1600" b="1" i="1">
                <a:latin typeface="Symbol" pitchFamily="18" charset="2"/>
              </a:endParaRPr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2162142" y="4967315"/>
              <a:ext cx="1095390" cy="469900"/>
              <a:chOff x="2232026" y="4743433"/>
              <a:chExt cx="1095390" cy="469900"/>
            </a:xfrm>
          </p:grpSpPr>
          <p:sp>
            <p:nvSpPr>
              <p:cNvPr id="18457" name="Line 6"/>
              <p:cNvSpPr>
                <a:spLocks noChangeShapeType="1"/>
              </p:cNvSpPr>
              <p:nvPr/>
            </p:nvSpPr>
            <p:spPr bwMode="auto">
              <a:xfrm>
                <a:off x="2232026" y="5175232"/>
                <a:ext cx="1095390" cy="1587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18434" name="Object 3"/>
              <p:cNvGraphicFramePr>
                <a:graphicFrameLocks noChangeAspect="1"/>
              </p:cNvGraphicFramePr>
              <p:nvPr/>
            </p:nvGraphicFramePr>
            <p:xfrm>
              <a:off x="2373313" y="4743433"/>
              <a:ext cx="6858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612" name="Microsoft Equation 3.0" r:id="rId7" imgW="444240" imgH="304560" progId="Equation.3">
                      <p:embed/>
                    </p:oleObj>
                  </mc:Choice>
                  <mc:Fallback>
                    <p:oleObj name="Microsoft Equation 3.0" r:id="rId7" imgW="444240" imgH="304560" progId="Equation.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3313" y="4743433"/>
                            <a:ext cx="685800" cy="469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446" name="Text Box 17"/>
            <p:cNvSpPr txBox="1">
              <a:spLocks noChangeArrowheads="1"/>
            </p:cNvSpPr>
            <p:nvPr/>
          </p:nvSpPr>
          <p:spPr bwMode="auto">
            <a:xfrm>
              <a:off x="482544" y="3100383"/>
              <a:ext cx="160657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i="1"/>
                <a:t>S</a:t>
              </a:r>
              <a:r>
                <a:rPr lang="pl-PL" sz="1600" b="1" i="1"/>
                <a:t>ampling with</a:t>
              </a:r>
              <a:r>
                <a:rPr lang="en-US" sz="1600" b="1" i="1"/>
                <a:t/>
              </a:r>
              <a:br>
                <a:rPr lang="en-US" sz="1600" b="1" i="1"/>
              </a:br>
              <a:r>
                <a:rPr lang="pl-PL" sz="1600" b="1" i="1"/>
                <a:t>step </a:t>
              </a:r>
              <a:r>
                <a:rPr lang="pl-PL" sz="1600" b="1" i="1">
                  <a:latin typeface="Symbol" pitchFamily="18" charset="2"/>
                </a:rPr>
                <a:t>s</a:t>
              </a:r>
              <a:r>
                <a:rPr lang="pl-PL" sz="1600" b="1" i="1" baseline="30000">
                  <a:latin typeface="Symbol" pitchFamily="18" charset="2"/>
                </a:rPr>
                <a:t>4</a:t>
              </a:r>
              <a:r>
                <a:rPr lang="pl-PL" sz="1600" b="1" i="1">
                  <a:latin typeface="Symbol" pitchFamily="18" charset="2"/>
                </a:rPr>
                <a:t> </a:t>
              </a:r>
              <a:r>
                <a:rPr lang="pl-PL" sz="1600" b="1" i="1"/>
                <a:t>=2</a:t>
              </a:r>
              <a:endParaRPr lang="en-US" sz="1600" b="1" i="1"/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2300" y="3931539"/>
              <a:ext cx="433388" cy="358775"/>
              <a:chOff x="3311525" y="4457683"/>
              <a:chExt cx="433388" cy="358775"/>
            </a:xfrm>
          </p:grpSpPr>
          <p:sp>
            <p:nvSpPr>
              <p:cNvPr id="18455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6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3262300" y="5296455"/>
              <a:ext cx="433388" cy="358775"/>
              <a:chOff x="3311525" y="4457683"/>
              <a:chExt cx="433388" cy="358775"/>
            </a:xfrm>
          </p:grpSpPr>
          <p:sp>
            <p:nvSpPr>
              <p:cNvPr id="18453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4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3262300" y="4830429"/>
              <a:ext cx="433388" cy="358775"/>
              <a:chOff x="3311525" y="4457683"/>
              <a:chExt cx="433388" cy="358775"/>
            </a:xfrm>
          </p:grpSpPr>
          <p:sp>
            <p:nvSpPr>
              <p:cNvPr id="18451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2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18450" name="Line 6"/>
            <p:cNvSpPr>
              <a:spLocks noChangeShapeType="1"/>
            </p:cNvSpPr>
            <p:nvPr/>
          </p:nvSpPr>
          <p:spPr bwMode="auto">
            <a:xfrm flipH="1">
              <a:off x="2162142" y="3209922"/>
              <a:ext cx="1095390" cy="15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Results: Lowe’s DoG</a:t>
            </a:r>
            <a:endParaRPr lang="de-CH" smtClean="0"/>
          </a:p>
        </p:txBody>
      </p:sp>
      <p:sp>
        <p:nvSpPr>
          <p:cNvPr id="5222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CH" dirty="0" smtClean="0"/>
          </a:p>
        </p:txBody>
      </p:sp>
      <p:sp>
        <p:nvSpPr>
          <p:cNvPr id="378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52229" name="Picture 4" descr="gra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238250"/>
            <a:ext cx="5826125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Tuytelaars,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54313" y="4054475"/>
            <a:ext cx="2306637" cy="2327275"/>
            <a:chOff x="1735" y="2568"/>
            <a:chExt cx="1453" cy="1466"/>
          </a:xfrm>
        </p:grpSpPr>
        <p:sp>
          <p:nvSpPr>
            <p:cNvPr id="53319" name="Freeform 3"/>
            <p:cNvSpPr>
              <a:spLocks/>
            </p:cNvSpPr>
            <p:nvPr/>
          </p:nvSpPr>
          <p:spPr bwMode="auto">
            <a:xfrm>
              <a:off x="1742" y="2575"/>
              <a:ext cx="1438" cy="1451"/>
            </a:xfrm>
            <a:custGeom>
              <a:avLst/>
              <a:gdLst>
                <a:gd name="T0" fmla="*/ 22 w 8629"/>
                <a:gd name="T1" fmla="*/ 0 h 9641"/>
                <a:gd name="T2" fmla="*/ 25 w 8629"/>
                <a:gd name="T3" fmla="*/ 0 h 9641"/>
                <a:gd name="T4" fmla="*/ 28 w 8629"/>
                <a:gd name="T5" fmla="*/ 1 h 9641"/>
                <a:gd name="T6" fmla="*/ 30 w 8629"/>
                <a:gd name="T7" fmla="*/ 2 h 9641"/>
                <a:gd name="T8" fmla="*/ 33 w 8629"/>
                <a:gd name="T9" fmla="*/ 4 h 9641"/>
                <a:gd name="T10" fmla="*/ 35 w 8629"/>
                <a:gd name="T11" fmla="*/ 5 h 9641"/>
                <a:gd name="T12" fmla="*/ 36 w 8629"/>
                <a:gd name="T13" fmla="*/ 7 h 9641"/>
                <a:gd name="T14" fmla="*/ 38 w 8629"/>
                <a:gd name="T15" fmla="*/ 9 h 9641"/>
                <a:gd name="T16" fmla="*/ 39 w 8629"/>
                <a:gd name="T17" fmla="*/ 12 h 9641"/>
                <a:gd name="T18" fmla="*/ 40 w 8629"/>
                <a:gd name="T19" fmla="*/ 14 h 9641"/>
                <a:gd name="T20" fmla="*/ 40 w 8629"/>
                <a:gd name="T21" fmla="*/ 16 h 9641"/>
                <a:gd name="T22" fmla="*/ 40 w 8629"/>
                <a:gd name="T23" fmla="*/ 19 h 9641"/>
                <a:gd name="T24" fmla="*/ 39 w 8629"/>
                <a:gd name="T25" fmla="*/ 21 h 9641"/>
                <a:gd name="T26" fmla="*/ 38 w 8629"/>
                <a:gd name="T27" fmla="*/ 24 h 9641"/>
                <a:gd name="T28" fmla="*/ 36 w 8629"/>
                <a:gd name="T29" fmla="*/ 26 h 9641"/>
                <a:gd name="T30" fmla="*/ 35 w 8629"/>
                <a:gd name="T31" fmla="*/ 28 h 9641"/>
                <a:gd name="T32" fmla="*/ 33 w 8629"/>
                <a:gd name="T33" fmla="*/ 29 h 9641"/>
                <a:gd name="T34" fmla="*/ 30 w 8629"/>
                <a:gd name="T35" fmla="*/ 31 h 9641"/>
                <a:gd name="T36" fmla="*/ 28 w 8629"/>
                <a:gd name="T37" fmla="*/ 32 h 9641"/>
                <a:gd name="T38" fmla="*/ 25 w 8629"/>
                <a:gd name="T39" fmla="*/ 32 h 9641"/>
                <a:gd name="T40" fmla="*/ 22 w 8629"/>
                <a:gd name="T41" fmla="*/ 33 h 9641"/>
                <a:gd name="T42" fmla="*/ 19 w 8629"/>
                <a:gd name="T43" fmla="*/ 33 h 9641"/>
                <a:gd name="T44" fmla="*/ 16 w 8629"/>
                <a:gd name="T45" fmla="*/ 33 h 9641"/>
                <a:gd name="T46" fmla="*/ 13 w 8629"/>
                <a:gd name="T47" fmla="*/ 32 h 9641"/>
                <a:gd name="T48" fmla="*/ 10 w 8629"/>
                <a:gd name="T49" fmla="*/ 31 h 9641"/>
                <a:gd name="T50" fmla="*/ 8 w 8629"/>
                <a:gd name="T51" fmla="*/ 30 h 9641"/>
                <a:gd name="T52" fmla="*/ 6 w 8629"/>
                <a:gd name="T53" fmla="*/ 28 h 9641"/>
                <a:gd name="T54" fmla="*/ 4 w 8629"/>
                <a:gd name="T55" fmla="*/ 26 h 9641"/>
                <a:gd name="T56" fmla="*/ 2 w 8629"/>
                <a:gd name="T57" fmla="*/ 24 h 9641"/>
                <a:gd name="T58" fmla="*/ 1 w 8629"/>
                <a:gd name="T59" fmla="*/ 22 h 9641"/>
                <a:gd name="T60" fmla="*/ 0 w 8629"/>
                <a:gd name="T61" fmla="*/ 20 h 9641"/>
                <a:gd name="T62" fmla="*/ 0 w 8629"/>
                <a:gd name="T63" fmla="*/ 17 h 9641"/>
                <a:gd name="T64" fmla="*/ 0 w 8629"/>
                <a:gd name="T65" fmla="*/ 15 h 9641"/>
                <a:gd name="T66" fmla="*/ 1 w 8629"/>
                <a:gd name="T67" fmla="*/ 12 h 9641"/>
                <a:gd name="T68" fmla="*/ 1 w 8629"/>
                <a:gd name="T69" fmla="*/ 10 h 9641"/>
                <a:gd name="T70" fmla="*/ 3 w 8629"/>
                <a:gd name="T71" fmla="*/ 8 h 9641"/>
                <a:gd name="T72" fmla="*/ 4 w 8629"/>
                <a:gd name="T73" fmla="*/ 6 h 9641"/>
                <a:gd name="T74" fmla="*/ 6 w 8629"/>
                <a:gd name="T75" fmla="*/ 4 h 9641"/>
                <a:gd name="T76" fmla="*/ 9 w 8629"/>
                <a:gd name="T77" fmla="*/ 3 h 9641"/>
                <a:gd name="T78" fmla="*/ 11 w 8629"/>
                <a:gd name="T79" fmla="*/ 2 h 9641"/>
                <a:gd name="T80" fmla="*/ 14 w 8629"/>
                <a:gd name="T81" fmla="*/ 1 h 9641"/>
                <a:gd name="T82" fmla="*/ 17 w 8629"/>
                <a:gd name="T83" fmla="*/ 0 h 9641"/>
                <a:gd name="T84" fmla="*/ 2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0" name="Freeform 4"/>
            <p:cNvSpPr>
              <a:spLocks/>
            </p:cNvSpPr>
            <p:nvPr/>
          </p:nvSpPr>
          <p:spPr bwMode="auto">
            <a:xfrm>
              <a:off x="2461" y="2568"/>
              <a:ext cx="727" cy="733"/>
            </a:xfrm>
            <a:custGeom>
              <a:avLst/>
              <a:gdLst>
                <a:gd name="T0" fmla="*/ 20 w 4360"/>
                <a:gd name="T1" fmla="*/ 16 h 4871"/>
                <a:gd name="T2" fmla="*/ 20 w 4360"/>
                <a:gd name="T3" fmla="*/ 15 h 4871"/>
                <a:gd name="T4" fmla="*/ 20 w 4360"/>
                <a:gd name="T5" fmla="*/ 14 h 4871"/>
                <a:gd name="T6" fmla="*/ 20 w 4360"/>
                <a:gd name="T7" fmla="*/ 13 h 4871"/>
                <a:gd name="T8" fmla="*/ 19 w 4360"/>
                <a:gd name="T9" fmla="*/ 12 h 4871"/>
                <a:gd name="T10" fmla="*/ 19 w 4360"/>
                <a:gd name="T11" fmla="*/ 11 h 4871"/>
                <a:gd name="T12" fmla="*/ 19 w 4360"/>
                <a:gd name="T13" fmla="*/ 10 h 4871"/>
                <a:gd name="T14" fmla="*/ 18 w 4360"/>
                <a:gd name="T15" fmla="*/ 9 h 4871"/>
                <a:gd name="T16" fmla="*/ 17 w 4360"/>
                <a:gd name="T17" fmla="*/ 8 h 4871"/>
                <a:gd name="T18" fmla="*/ 17 w 4360"/>
                <a:gd name="T19" fmla="*/ 7 h 4871"/>
                <a:gd name="T20" fmla="*/ 16 w 4360"/>
                <a:gd name="T21" fmla="*/ 6 h 4871"/>
                <a:gd name="T22" fmla="*/ 15 w 4360"/>
                <a:gd name="T23" fmla="*/ 6 h 4871"/>
                <a:gd name="T24" fmla="*/ 15 w 4360"/>
                <a:gd name="T25" fmla="*/ 5 h 4871"/>
                <a:gd name="T26" fmla="*/ 14 w 4360"/>
                <a:gd name="T27" fmla="*/ 4 h 4871"/>
                <a:gd name="T28" fmla="*/ 13 w 4360"/>
                <a:gd name="T29" fmla="*/ 4 h 4871"/>
                <a:gd name="T30" fmla="*/ 12 w 4360"/>
                <a:gd name="T31" fmla="*/ 3 h 4871"/>
                <a:gd name="T32" fmla="*/ 11 w 4360"/>
                <a:gd name="T33" fmla="*/ 3 h 4871"/>
                <a:gd name="T34" fmla="*/ 10 w 4360"/>
                <a:gd name="T35" fmla="*/ 2 h 4871"/>
                <a:gd name="T36" fmla="*/ 9 w 4360"/>
                <a:gd name="T37" fmla="*/ 2 h 4871"/>
                <a:gd name="T38" fmla="*/ 7 w 4360"/>
                <a:gd name="T39" fmla="*/ 1 h 4871"/>
                <a:gd name="T40" fmla="*/ 6 w 4360"/>
                <a:gd name="T41" fmla="*/ 1 h 4871"/>
                <a:gd name="T42" fmla="*/ 5 w 4360"/>
                <a:gd name="T43" fmla="*/ 0 h 4871"/>
                <a:gd name="T44" fmla="*/ 4 w 4360"/>
                <a:gd name="T45" fmla="*/ 0 h 4871"/>
                <a:gd name="T46" fmla="*/ 3 w 4360"/>
                <a:gd name="T47" fmla="*/ 0 h 4871"/>
                <a:gd name="T48" fmla="*/ 1 w 4360"/>
                <a:gd name="T49" fmla="*/ 0 h 4871"/>
                <a:gd name="T50" fmla="*/ 0 w 4360"/>
                <a:gd name="T51" fmla="*/ 0 h 4871"/>
                <a:gd name="T52" fmla="*/ 1 w 4360"/>
                <a:gd name="T53" fmla="*/ 0 h 4871"/>
                <a:gd name="T54" fmla="*/ 2 w 4360"/>
                <a:gd name="T55" fmla="*/ 0 h 4871"/>
                <a:gd name="T56" fmla="*/ 4 w 4360"/>
                <a:gd name="T57" fmla="*/ 1 h 4871"/>
                <a:gd name="T58" fmla="*/ 5 w 4360"/>
                <a:gd name="T59" fmla="*/ 1 h 4871"/>
                <a:gd name="T60" fmla="*/ 6 w 4360"/>
                <a:gd name="T61" fmla="*/ 1 h 4871"/>
                <a:gd name="T62" fmla="*/ 7 w 4360"/>
                <a:gd name="T63" fmla="*/ 1 h 4871"/>
                <a:gd name="T64" fmla="*/ 8 w 4360"/>
                <a:gd name="T65" fmla="*/ 2 h 4871"/>
                <a:gd name="T66" fmla="*/ 9 w 4360"/>
                <a:gd name="T67" fmla="*/ 2 h 4871"/>
                <a:gd name="T68" fmla="*/ 10 w 4360"/>
                <a:gd name="T69" fmla="*/ 3 h 4871"/>
                <a:gd name="T70" fmla="*/ 11 w 4360"/>
                <a:gd name="T71" fmla="*/ 3 h 4871"/>
                <a:gd name="T72" fmla="*/ 12 w 4360"/>
                <a:gd name="T73" fmla="*/ 4 h 4871"/>
                <a:gd name="T74" fmla="*/ 13 w 4360"/>
                <a:gd name="T75" fmla="*/ 4 h 4871"/>
                <a:gd name="T76" fmla="*/ 14 w 4360"/>
                <a:gd name="T77" fmla="*/ 5 h 4871"/>
                <a:gd name="T78" fmla="*/ 15 w 4360"/>
                <a:gd name="T79" fmla="*/ 6 h 4871"/>
                <a:gd name="T80" fmla="*/ 16 w 4360"/>
                <a:gd name="T81" fmla="*/ 7 h 4871"/>
                <a:gd name="T82" fmla="*/ 16 w 4360"/>
                <a:gd name="T83" fmla="*/ 7 h 4871"/>
                <a:gd name="T84" fmla="*/ 17 w 4360"/>
                <a:gd name="T85" fmla="*/ 8 h 4871"/>
                <a:gd name="T86" fmla="*/ 18 w 4360"/>
                <a:gd name="T87" fmla="*/ 9 h 4871"/>
                <a:gd name="T88" fmla="*/ 18 w 4360"/>
                <a:gd name="T89" fmla="*/ 10 h 4871"/>
                <a:gd name="T90" fmla="*/ 19 w 4360"/>
                <a:gd name="T91" fmla="*/ 11 h 4871"/>
                <a:gd name="T92" fmla="*/ 19 w 4360"/>
                <a:gd name="T93" fmla="*/ 12 h 4871"/>
                <a:gd name="T94" fmla="*/ 19 w 4360"/>
                <a:gd name="T95" fmla="*/ 13 h 4871"/>
                <a:gd name="T96" fmla="*/ 20 w 4360"/>
                <a:gd name="T97" fmla="*/ 14 h 4871"/>
                <a:gd name="T98" fmla="*/ 20 w 4360"/>
                <a:gd name="T99" fmla="*/ 15 h 4871"/>
                <a:gd name="T100" fmla="*/ 20 w 4360"/>
                <a:gd name="T101" fmla="*/ 16 h 4871"/>
                <a:gd name="T102" fmla="*/ 20 w 4360"/>
                <a:gd name="T103" fmla="*/ 17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1" name="Freeform 5"/>
            <p:cNvSpPr>
              <a:spLocks/>
            </p:cNvSpPr>
            <p:nvPr/>
          </p:nvSpPr>
          <p:spPr bwMode="auto">
            <a:xfrm>
              <a:off x="2461" y="3301"/>
              <a:ext cx="727" cy="733"/>
            </a:xfrm>
            <a:custGeom>
              <a:avLst/>
              <a:gdLst>
                <a:gd name="T0" fmla="*/ 1 w 4360"/>
                <a:gd name="T1" fmla="*/ 17 h 4872"/>
                <a:gd name="T2" fmla="*/ 2 w 4360"/>
                <a:gd name="T3" fmla="*/ 17 h 4872"/>
                <a:gd name="T4" fmla="*/ 3 w 4360"/>
                <a:gd name="T5" fmla="*/ 16 h 4872"/>
                <a:gd name="T6" fmla="*/ 5 w 4360"/>
                <a:gd name="T7" fmla="*/ 16 h 4872"/>
                <a:gd name="T8" fmla="*/ 6 w 4360"/>
                <a:gd name="T9" fmla="*/ 16 h 4872"/>
                <a:gd name="T10" fmla="*/ 7 w 4360"/>
                <a:gd name="T11" fmla="*/ 16 h 4872"/>
                <a:gd name="T12" fmla="*/ 8 w 4360"/>
                <a:gd name="T13" fmla="*/ 15 h 4872"/>
                <a:gd name="T14" fmla="*/ 9 w 4360"/>
                <a:gd name="T15" fmla="*/ 15 h 4872"/>
                <a:gd name="T16" fmla="*/ 10 w 4360"/>
                <a:gd name="T17" fmla="*/ 14 h 4872"/>
                <a:gd name="T18" fmla="*/ 11 w 4360"/>
                <a:gd name="T19" fmla="*/ 14 h 4872"/>
                <a:gd name="T20" fmla="*/ 12 w 4360"/>
                <a:gd name="T21" fmla="*/ 13 h 4872"/>
                <a:gd name="T22" fmla="*/ 13 w 4360"/>
                <a:gd name="T23" fmla="*/ 12 h 4872"/>
                <a:gd name="T24" fmla="*/ 14 w 4360"/>
                <a:gd name="T25" fmla="*/ 12 h 4872"/>
                <a:gd name="T26" fmla="*/ 15 w 4360"/>
                <a:gd name="T27" fmla="*/ 11 h 4872"/>
                <a:gd name="T28" fmla="*/ 16 w 4360"/>
                <a:gd name="T29" fmla="*/ 10 h 4872"/>
                <a:gd name="T30" fmla="*/ 17 w 4360"/>
                <a:gd name="T31" fmla="*/ 10 h 4872"/>
                <a:gd name="T32" fmla="*/ 17 w 4360"/>
                <a:gd name="T33" fmla="*/ 9 h 4872"/>
                <a:gd name="T34" fmla="*/ 18 w 4360"/>
                <a:gd name="T35" fmla="*/ 8 h 4872"/>
                <a:gd name="T36" fmla="*/ 18 w 4360"/>
                <a:gd name="T37" fmla="*/ 7 h 4872"/>
                <a:gd name="T38" fmla="*/ 19 w 4360"/>
                <a:gd name="T39" fmla="*/ 6 h 4872"/>
                <a:gd name="T40" fmla="*/ 19 w 4360"/>
                <a:gd name="T41" fmla="*/ 5 h 4872"/>
                <a:gd name="T42" fmla="*/ 20 w 4360"/>
                <a:gd name="T43" fmla="*/ 4 h 4872"/>
                <a:gd name="T44" fmla="*/ 20 w 4360"/>
                <a:gd name="T45" fmla="*/ 3 h 4872"/>
                <a:gd name="T46" fmla="*/ 20 w 4360"/>
                <a:gd name="T47" fmla="*/ 2 h 4872"/>
                <a:gd name="T48" fmla="*/ 20 w 4360"/>
                <a:gd name="T49" fmla="*/ 1 h 4872"/>
                <a:gd name="T50" fmla="*/ 20 w 4360"/>
                <a:gd name="T51" fmla="*/ 0 h 4872"/>
                <a:gd name="T52" fmla="*/ 20 w 4360"/>
                <a:gd name="T53" fmla="*/ 1 h 4872"/>
                <a:gd name="T54" fmla="*/ 20 w 4360"/>
                <a:gd name="T55" fmla="*/ 2 h 4872"/>
                <a:gd name="T56" fmla="*/ 20 w 4360"/>
                <a:gd name="T57" fmla="*/ 3 h 4872"/>
                <a:gd name="T58" fmla="*/ 19 w 4360"/>
                <a:gd name="T59" fmla="*/ 4 h 4872"/>
                <a:gd name="T60" fmla="*/ 19 w 4360"/>
                <a:gd name="T61" fmla="*/ 5 h 4872"/>
                <a:gd name="T62" fmla="*/ 19 w 4360"/>
                <a:gd name="T63" fmla="*/ 6 h 4872"/>
                <a:gd name="T64" fmla="*/ 18 w 4360"/>
                <a:gd name="T65" fmla="*/ 7 h 4872"/>
                <a:gd name="T66" fmla="*/ 18 w 4360"/>
                <a:gd name="T67" fmla="*/ 8 h 4872"/>
                <a:gd name="T68" fmla="*/ 17 w 4360"/>
                <a:gd name="T69" fmla="*/ 8 h 4872"/>
                <a:gd name="T70" fmla="*/ 16 w 4360"/>
                <a:gd name="T71" fmla="*/ 9 h 4872"/>
                <a:gd name="T72" fmla="*/ 16 w 4360"/>
                <a:gd name="T73" fmla="*/ 10 h 4872"/>
                <a:gd name="T74" fmla="*/ 15 w 4360"/>
                <a:gd name="T75" fmla="*/ 11 h 4872"/>
                <a:gd name="T76" fmla="*/ 14 w 4360"/>
                <a:gd name="T77" fmla="*/ 11 h 4872"/>
                <a:gd name="T78" fmla="*/ 13 w 4360"/>
                <a:gd name="T79" fmla="*/ 12 h 4872"/>
                <a:gd name="T80" fmla="*/ 12 w 4360"/>
                <a:gd name="T81" fmla="*/ 13 h 4872"/>
                <a:gd name="T82" fmla="*/ 11 w 4360"/>
                <a:gd name="T83" fmla="*/ 13 h 4872"/>
                <a:gd name="T84" fmla="*/ 10 w 4360"/>
                <a:gd name="T85" fmla="*/ 14 h 4872"/>
                <a:gd name="T86" fmla="*/ 9 w 4360"/>
                <a:gd name="T87" fmla="*/ 14 h 4872"/>
                <a:gd name="T88" fmla="*/ 8 w 4360"/>
                <a:gd name="T89" fmla="*/ 15 h 4872"/>
                <a:gd name="T90" fmla="*/ 7 w 4360"/>
                <a:gd name="T91" fmla="*/ 15 h 4872"/>
                <a:gd name="T92" fmla="*/ 6 w 4360"/>
                <a:gd name="T93" fmla="*/ 15 h 4872"/>
                <a:gd name="T94" fmla="*/ 5 w 4360"/>
                <a:gd name="T95" fmla="*/ 16 h 4872"/>
                <a:gd name="T96" fmla="*/ 4 w 4360"/>
                <a:gd name="T97" fmla="*/ 16 h 4872"/>
                <a:gd name="T98" fmla="*/ 2 w 4360"/>
                <a:gd name="T99" fmla="*/ 16 h 4872"/>
                <a:gd name="T100" fmla="*/ 1 w 4360"/>
                <a:gd name="T101" fmla="*/ 16 h 4872"/>
                <a:gd name="T102" fmla="*/ 0 w 4360"/>
                <a:gd name="T103" fmla="*/ 16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2" name="Freeform 6"/>
            <p:cNvSpPr>
              <a:spLocks/>
            </p:cNvSpPr>
            <p:nvPr/>
          </p:nvSpPr>
          <p:spPr bwMode="auto">
            <a:xfrm>
              <a:off x="1735" y="3301"/>
              <a:ext cx="726" cy="733"/>
            </a:xfrm>
            <a:custGeom>
              <a:avLst/>
              <a:gdLst>
                <a:gd name="T0" fmla="*/ 0 w 4359"/>
                <a:gd name="T1" fmla="*/ 1 h 4872"/>
                <a:gd name="T2" fmla="*/ 0 w 4359"/>
                <a:gd name="T3" fmla="*/ 2 h 4872"/>
                <a:gd name="T4" fmla="*/ 0 w 4359"/>
                <a:gd name="T5" fmla="*/ 3 h 4872"/>
                <a:gd name="T6" fmla="*/ 0 w 4359"/>
                <a:gd name="T7" fmla="*/ 4 h 4872"/>
                <a:gd name="T8" fmla="*/ 1 w 4359"/>
                <a:gd name="T9" fmla="*/ 5 h 4872"/>
                <a:gd name="T10" fmla="*/ 1 w 4359"/>
                <a:gd name="T11" fmla="*/ 6 h 4872"/>
                <a:gd name="T12" fmla="*/ 2 w 4359"/>
                <a:gd name="T13" fmla="*/ 7 h 4872"/>
                <a:gd name="T14" fmla="*/ 2 w 4359"/>
                <a:gd name="T15" fmla="*/ 8 h 4872"/>
                <a:gd name="T16" fmla="*/ 3 w 4359"/>
                <a:gd name="T17" fmla="*/ 8 h 4872"/>
                <a:gd name="T18" fmla="*/ 3 w 4359"/>
                <a:gd name="T19" fmla="*/ 9 h 4872"/>
                <a:gd name="T20" fmla="*/ 4 w 4359"/>
                <a:gd name="T21" fmla="*/ 10 h 4872"/>
                <a:gd name="T22" fmla="*/ 5 w 4359"/>
                <a:gd name="T23" fmla="*/ 11 h 4872"/>
                <a:gd name="T24" fmla="*/ 6 w 4359"/>
                <a:gd name="T25" fmla="*/ 12 h 4872"/>
                <a:gd name="T26" fmla="*/ 7 w 4359"/>
                <a:gd name="T27" fmla="*/ 12 h 4872"/>
                <a:gd name="T28" fmla="*/ 7 w 4359"/>
                <a:gd name="T29" fmla="*/ 13 h 4872"/>
                <a:gd name="T30" fmla="*/ 8 w 4359"/>
                <a:gd name="T31" fmla="*/ 14 h 4872"/>
                <a:gd name="T32" fmla="*/ 9 w 4359"/>
                <a:gd name="T33" fmla="*/ 14 h 4872"/>
                <a:gd name="T34" fmla="*/ 10 w 4359"/>
                <a:gd name="T35" fmla="*/ 15 h 4872"/>
                <a:gd name="T36" fmla="*/ 12 w 4359"/>
                <a:gd name="T37" fmla="*/ 15 h 4872"/>
                <a:gd name="T38" fmla="*/ 13 w 4359"/>
                <a:gd name="T39" fmla="*/ 15 h 4872"/>
                <a:gd name="T40" fmla="*/ 14 w 4359"/>
                <a:gd name="T41" fmla="*/ 16 h 4872"/>
                <a:gd name="T42" fmla="*/ 15 w 4359"/>
                <a:gd name="T43" fmla="*/ 16 h 4872"/>
                <a:gd name="T44" fmla="*/ 16 w 4359"/>
                <a:gd name="T45" fmla="*/ 16 h 4872"/>
                <a:gd name="T46" fmla="*/ 18 w 4359"/>
                <a:gd name="T47" fmla="*/ 16 h 4872"/>
                <a:gd name="T48" fmla="*/ 19 w 4359"/>
                <a:gd name="T49" fmla="*/ 17 h 4872"/>
                <a:gd name="T50" fmla="*/ 20 w 4359"/>
                <a:gd name="T51" fmla="*/ 17 h 4872"/>
                <a:gd name="T52" fmla="*/ 19 w 4359"/>
                <a:gd name="T53" fmla="*/ 16 h 4872"/>
                <a:gd name="T54" fmla="*/ 18 w 4359"/>
                <a:gd name="T55" fmla="*/ 16 h 4872"/>
                <a:gd name="T56" fmla="*/ 17 w 4359"/>
                <a:gd name="T57" fmla="*/ 16 h 4872"/>
                <a:gd name="T58" fmla="*/ 15 w 4359"/>
                <a:gd name="T59" fmla="*/ 16 h 4872"/>
                <a:gd name="T60" fmla="*/ 14 w 4359"/>
                <a:gd name="T61" fmla="*/ 15 h 4872"/>
                <a:gd name="T62" fmla="*/ 13 w 4359"/>
                <a:gd name="T63" fmla="*/ 15 h 4872"/>
                <a:gd name="T64" fmla="*/ 12 w 4359"/>
                <a:gd name="T65" fmla="*/ 15 h 4872"/>
                <a:gd name="T66" fmla="*/ 11 w 4359"/>
                <a:gd name="T67" fmla="*/ 14 h 4872"/>
                <a:gd name="T68" fmla="*/ 10 w 4359"/>
                <a:gd name="T69" fmla="*/ 14 h 4872"/>
                <a:gd name="T70" fmla="*/ 9 w 4359"/>
                <a:gd name="T71" fmla="*/ 13 h 4872"/>
                <a:gd name="T72" fmla="*/ 8 w 4359"/>
                <a:gd name="T73" fmla="*/ 13 h 4872"/>
                <a:gd name="T74" fmla="*/ 7 w 4359"/>
                <a:gd name="T75" fmla="*/ 12 h 4872"/>
                <a:gd name="T76" fmla="*/ 6 w 4359"/>
                <a:gd name="T77" fmla="*/ 11 h 4872"/>
                <a:gd name="T78" fmla="*/ 5 w 4359"/>
                <a:gd name="T79" fmla="*/ 11 h 4872"/>
                <a:gd name="T80" fmla="*/ 5 w 4359"/>
                <a:gd name="T81" fmla="*/ 10 h 4872"/>
                <a:gd name="T82" fmla="*/ 4 w 4359"/>
                <a:gd name="T83" fmla="*/ 9 h 4872"/>
                <a:gd name="T84" fmla="*/ 3 w 4359"/>
                <a:gd name="T85" fmla="*/ 8 h 4872"/>
                <a:gd name="T86" fmla="*/ 3 w 4359"/>
                <a:gd name="T87" fmla="*/ 8 h 4872"/>
                <a:gd name="T88" fmla="*/ 2 w 4359"/>
                <a:gd name="T89" fmla="*/ 7 h 4872"/>
                <a:gd name="T90" fmla="*/ 2 w 4359"/>
                <a:gd name="T91" fmla="*/ 6 h 4872"/>
                <a:gd name="T92" fmla="*/ 1 w 4359"/>
                <a:gd name="T93" fmla="*/ 5 h 4872"/>
                <a:gd name="T94" fmla="*/ 1 w 4359"/>
                <a:gd name="T95" fmla="*/ 4 h 4872"/>
                <a:gd name="T96" fmla="*/ 1 w 4359"/>
                <a:gd name="T97" fmla="*/ 3 h 4872"/>
                <a:gd name="T98" fmla="*/ 0 w 4359"/>
                <a:gd name="T99" fmla="*/ 2 h 4872"/>
                <a:gd name="T100" fmla="*/ 0 w 4359"/>
                <a:gd name="T101" fmla="*/ 1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3" name="Freeform 7"/>
            <p:cNvSpPr>
              <a:spLocks/>
            </p:cNvSpPr>
            <p:nvPr/>
          </p:nvSpPr>
          <p:spPr bwMode="auto">
            <a:xfrm>
              <a:off x="1735" y="2568"/>
              <a:ext cx="726" cy="733"/>
            </a:xfrm>
            <a:custGeom>
              <a:avLst/>
              <a:gdLst>
                <a:gd name="T0" fmla="*/ 19 w 4359"/>
                <a:gd name="T1" fmla="*/ 0 h 4871"/>
                <a:gd name="T2" fmla="*/ 18 w 4359"/>
                <a:gd name="T3" fmla="*/ 0 h 4871"/>
                <a:gd name="T4" fmla="*/ 17 w 4359"/>
                <a:gd name="T5" fmla="*/ 0 h 4871"/>
                <a:gd name="T6" fmla="*/ 16 w 4359"/>
                <a:gd name="T7" fmla="*/ 0 h 4871"/>
                <a:gd name="T8" fmla="*/ 14 w 4359"/>
                <a:gd name="T9" fmla="*/ 1 h 4871"/>
                <a:gd name="T10" fmla="*/ 13 w 4359"/>
                <a:gd name="T11" fmla="*/ 1 h 4871"/>
                <a:gd name="T12" fmla="*/ 12 w 4359"/>
                <a:gd name="T13" fmla="*/ 1 h 4871"/>
                <a:gd name="T14" fmla="*/ 11 w 4359"/>
                <a:gd name="T15" fmla="*/ 2 h 4871"/>
                <a:gd name="T16" fmla="*/ 10 w 4359"/>
                <a:gd name="T17" fmla="*/ 2 h 4871"/>
                <a:gd name="T18" fmla="*/ 9 w 4359"/>
                <a:gd name="T19" fmla="*/ 3 h 4871"/>
                <a:gd name="T20" fmla="*/ 8 w 4359"/>
                <a:gd name="T21" fmla="*/ 3 h 4871"/>
                <a:gd name="T22" fmla="*/ 7 w 4359"/>
                <a:gd name="T23" fmla="*/ 4 h 4871"/>
                <a:gd name="T24" fmla="*/ 6 w 4359"/>
                <a:gd name="T25" fmla="*/ 5 h 4871"/>
                <a:gd name="T26" fmla="*/ 5 w 4359"/>
                <a:gd name="T27" fmla="*/ 5 h 4871"/>
                <a:gd name="T28" fmla="*/ 4 w 4359"/>
                <a:gd name="T29" fmla="*/ 6 h 4871"/>
                <a:gd name="T30" fmla="*/ 4 w 4359"/>
                <a:gd name="T31" fmla="*/ 7 h 4871"/>
                <a:gd name="T32" fmla="*/ 3 w 4359"/>
                <a:gd name="T33" fmla="*/ 8 h 4871"/>
                <a:gd name="T34" fmla="*/ 2 w 4359"/>
                <a:gd name="T35" fmla="*/ 9 h 4871"/>
                <a:gd name="T36" fmla="*/ 2 w 4359"/>
                <a:gd name="T37" fmla="*/ 10 h 4871"/>
                <a:gd name="T38" fmla="*/ 1 w 4359"/>
                <a:gd name="T39" fmla="*/ 11 h 4871"/>
                <a:gd name="T40" fmla="*/ 1 w 4359"/>
                <a:gd name="T41" fmla="*/ 11 h 4871"/>
                <a:gd name="T42" fmla="*/ 1 w 4359"/>
                <a:gd name="T43" fmla="*/ 12 h 4871"/>
                <a:gd name="T44" fmla="*/ 0 w 4359"/>
                <a:gd name="T45" fmla="*/ 14 h 4871"/>
                <a:gd name="T46" fmla="*/ 0 w 4359"/>
                <a:gd name="T47" fmla="*/ 14 h 4871"/>
                <a:gd name="T48" fmla="*/ 0 w 4359"/>
                <a:gd name="T49" fmla="*/ 15 h 4871"/>
                <a:gd name="T50" fmla="*/ 0 w 4359"/>
                <a:gd name="T51" fmla="*/ 17 h 4871"/>
                <a:gd name="T52" fmla="*/ 0 w 4359"/>
                <a:gd name="T53" fmla="*/ 16 h 4871"/>
                <a:gd name="T54" fmla="*/ 0 w 4359"/>
                <a:gd name="T55" fmla="*/ 15 h 4871"/>
                <a:gd name="T56" fmla="*/ 1 w 4359"/>
                <a:gd name="T57" fmla="*/ 14 h 4871"/>
                <a:gd name="T58" fmla="*/ 1 w 4359"/>
                <a:gd name="T59" fmla="*/ 13 h 4871"/>
                <a:gd name="T60" fmla="*/ 1 w 4359"/>
                <a:gd name="T61" fmla="*/ 12 h 4871"/>
                <a:gd name="T62" fmla="*/ 2 w 4359"/>
                <a:gd name="T63" fmla="*/ 11 h 4871"/>
                <a:gd name="T64" fmla="*/ 2 w 4359"/>
                <a:gd name="T65" fmla="*/ 10 h 4871"/>
                <a:gd name="T66" fmla="*/ 3 w 4359"/>
                <a:gd name="T67" fmla="*/ 9 h 4871"/>
                <a:gd name="T68" fmla="*/ 3 w 4359"/>
                <a:gd name="T69" fmla="*/ 8 h 4871"/>
                <a:gd name="T70" fmla="*/ 4 w 4359"/>
                <a:gd name="T71" fmla="*/ 7 h 4871"/>
                <a:gd name="T72" fmla="*/ 5 w 4359"/>
                <a:gd name="T73" fmla="*/ 7 h 4871"/>
                <a:gd name="T74" fmla="*/ 5 w 4359"/>
                <a:gd name="T75" fmla="*/ 6 h 4871"/>
                <a:gd name="T76" fmla="*/ 6 w 4359"/>
                <a:gd name="T77" fmla="*/ 5 h 4871"/>
                <a:gd name="T78" fmla="*/ 7 w 4359"/>
                <a:gd name="T79" fmla="*/ 4 h 4871"/>
                <a:gd name="T80" fmla="*/ 8 w 4359"/>
                <a:gd name="T81" fmla="*/ 4 h 4871"/>
                <a:gd name="T82" fmla="*/ 9 w 4359"/>
                <a:gd name="T83" fmla="*/ 3 h 4871"/>
                <a:gd name="T84" fmla="*/ 10 w 4359"/>
                <a:gd name="T85" fmla="*/ 3 h 4871"/>
                <a:gd name="T86" fmla="*/ 11 w 4359"/>
                <a:gd name="T87" fmla="*/ 2 h 4871"/>
                <a:gd name="T88" fmla="*/ 12 w 4359"/>
                <a:gd name="T89" fmla="*/ 2 h 4871"/>
                <a:gd name="T90" fmla="*/ 13 w 4359"/>
                <a:gd name="T91" fmla="*/ 1 h 4871"/>
                <a:gd name="T92" fmla="*/ 14 w 4359"/>
                <a:gd name="T93" fmla="*/ 1 h 4871"/>
                <a:gd name="T94" fmla="*/ 15 w 4359"/>
                <a:gd name="T95" fmla="*/ 1 h 4871"/>
                <a:gd name="T96" fmla="*/ 17 w 4359"/>
                <a:gd name="T97" fmla="*/ 1 h 4871"/>
                <a:gd name="T98" fmla="*/ 18 w 4359"/>
                <a:gd name="T99" fmla="*/ 0 h 4871"/>
                <a:gd name="T100" fmla="*/ 19 w 4359"/>
                <a:gd name="T101" fmla="*/ 0 h 4871"/>
                <a:gd name="T102" fmla="*/ 2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4" name="Freeform 8"/>
            <p:cNvSpPr>
              <a:spLocks/>
            </p:cNvSpPr>
            <p:nvPr/>
          </p:nvSpPr>
          <p:spPr bwMode="auto">
            <a:xfrm>
              <a:off x="1971" y="2827"/>
              <a:ext cx="485" cy="513"/>
            </a:xfrm>
            <a:custGeom>
              <a:avLst/>
              <a:gdLst>
                <a:gd name="T0" fmla="*/ 1 w 2905"/>
                <a:gd name="T1" fmla="*/ 11 h 3409"/>
                <a:gd name="T2" fmla="*/ 0 w 2905"/>
                <a:gd name="T3" fmla="*/ 12 h 3409"/>
                <a:gd name="T4" fmla="*/ 14 w 2905"/>
                <a:gd name="T5" fmla="*/ 0 h 3409"/>
                <a:gd name="T6" fmla="*/ 13 w 2905"/>
                <a:gd name="T7" fmla="*/ 0 h 3409"/>
                <a:gd name="T8" fmla="*/ 0 w 2905"/>
                <a:gd name="T9" fmla="*/ 11 h 3409"/>
                <a:gd name="T10" fmla="*/ 0 w 2905"/>
                <a:gd name="T11" fmla="*/ 12 h 3409"/>
                <a:gd name="T12" fmla="*/ 0 w 2905"/>
                <a:gd name="T13" fmla="*/ 11 h 3409"/>
                <a:gd name="T14" fmla="*/ 0 w 2905"/>
                <a:gd name="T15" fmla="*/ 11 h 3409"/>
                <a:gd name="T16" fmla="*/ 0 w 2905"/>
                <a:gd name="T17" fmla="*/ 12 h 3409"/>
                <a:gd name="T18" fmla="*/ 1 w 2905"/>
                <a:gd name="T19" fmla="*/ 11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5" name="Freeform 9"/>
            <p:cNvSpPr>
              <a:spLocks/>
            </p:cNvSpPr>
            <p:nvPr/>
          </p:nvSpPr>
          <p:spPr bwMode="auto">
            <a:xfrm>
              <a:off x="1973" y="3332"/>
              <a:ext cx="133" cy="351"/>
            </a:xfrm>
            <a:custGeom>
              <a:avLst/>
              <a:gdLst>
                <a:gd name="T0" fmla="*/ 3 w 799"/>
                <a:gd name="T1" fmla="*/ 8 h 2329"/>
                <a:gd name="T2" fmla="*/ 4 w 799"/>
                <a:gd name="T3" fmla="*/ 8 h 2329"/>
                <a:gd name="T4" fmla="*/ 0 w 799"/>
                <a:gd name="T5" fmla="*/ 0 h 2329"/>
                <a:gd name="T6" fmla="*/ 0 w 799"/>
                <a:gd name="T7" fmla="*/ 0 h 2329"/>
                <a:gd name="T8" fmla="*/ 3 w 799"/>
                <a:gd name="T9" fmla="*/ 8 h 2329"/>
                <a:gd name="T10" fmla="*/ 3 w 799"/>
                <a:gd name="T11" fmla="*/ 8 h 2329"/>
                <a:gd name="T12" fmla="*/ 3 w 799"/>
                <a:gd name="T13" fmla="*/ 8 h 2329"/>
                <a:gd name="T14" fmla="*/ 3 w 799"/>
                <a:gd name="T15" fmla="*/ 8 h 2329"/>
                <a:gd name="T16" fmla="*/ 3 w 799"/>
                <a:gd name="T17" fmla="*/ 8 h 2329"/>
                <a:gd name="T18" fmla="*/ 3 w 799"/>
                <a:gd name="T19" fmla="*/ 8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6" name="Freeform 10"/>
            <p:cNvSpPr>
              <a:spLocks/>
            </p:cNvSpPr>
            <p:nvPr/>
          </p:nvSpPr>
          <p:spPr bwMode="auto">
            <a:xfrm>
              <a:off x="2096" y="3323"/>
              <a:ext cx="663" cy="356"/>
            </a:xfrm>
            <a:custGeom>
              <a:avLst/>
              <a:gdLst>
                <a:gd name="T0" fmla="*/ 18 w 3980"/>
                <a:gd name="T1" fmla="*/ 0 h 2368"/>
                <a:gd name="T2" fmla="*/ 18 w 3980"/>
                <a:gd name="T3" fmla="*/ 0 h 2368"/>
                <a:gd name="T4" fmla="*/ 0 w 3980"/>
                <a:gd name="T5" fmla="*/ 8 h 2368"/>
                <a:gd name="T6" fmla="*/ 0 w 3980"/>
                <a:gd name="T7" fmla="*/ 8 h 2368"/>
                <a:gd name="T8" fmla="*/ 18 w 3980"/>
                <a:gd name="T9" fmla="*/ 0 h 2368"/>
                <a:gd name="T10" fmla="*/ 18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7" name="Freeform 11"/>
            <p:cNvSpPr>
              <a:spLocks/>
            </p:cNvSpPr>
            <p:nvPr/>
          </p:nvSpPr>
          <p:spPr bwMode="auto">
            <a:xfrm>
              <a:off x="2401" y="3425"/>
              <a:ext cx="528" cy="322"/>
            </a:xfrm>
            <a:custGeom>
              <a:avLst/>
              <a:gdLst>
                <a:gd name="T0" fmla="*/ 14 w 3171"/>
                <a:gd name="T1" fmla="*/ 0 h 2138"/>
                <a:gd name="T2" fmla="*/ 14 w 3171"/>
                <a:gd name="T3" fmla="*/ 0 h 2138"/>
                <a:gd name="T4" fmla="*/ 0 w 3171"/>
                <a:gd name="T5" fmla="*/ 7 h 2138"/>
                <a:gd name="T6" fmla="*/ 0 w 3171"/>
                <a:gd name="T7" fmla="*/ 7 h 2138"/>
                <a:gd name="T8" fmla="*/ 15 w 3171"/>
                <a:gd name="T9" fmla="*/ 0 h 2138"/>
                <a:gd name="T10" fmla="*/ 14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8" name="Freeform 12"/>
            <p:cNvSpPr>
              <a:spLocks/>
            </p:cNvSpPr>
            <p:nvPr/>
          </p:nvSpPr>
          <p:spPr bwMode="auto">
            <a:xfrm>
              <a:off x="2677" y="2901"/>
              <a:ext cx="356" cy="227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10 w 2136"/>
                <a:gd name="T5" fmla="*/ 5 h 1515"/>
                <a:gd name="T6" fmla="*/ 10 w 2136"/>
                <a:gd name="T7" fmla="*/ 5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9" name="Freeform 13"/>
            <p:cNvSpPr>
              <a:spLocks/>
            </p:cNvSpPr>
            <p:nvPr/>
          </p:nvSpPr>
          <p:spPr bwMode="auto">
            <a:xfrm>
              <a:off x="2679" y="2913"/>
              <a:ext cx="75" cy="410"/>
            </a:xfrm>
            <a:custGeom>
              <a:avLst/>
              <a:gdLst>
                <a:gd name="T0" fmla="*/ 2 w 446"/>
                <a:gd name="T1" fmla="*/ 9 h 2717"/>
                <a:gd name="T2" fmla="*/ 2 w 446"/>
                <a:gd name="T3" fmla="*/ 9 h 2717"/>
                <a:gd name="T4" fmla="*/ 1 w 446"/>
                <a:gd name="T5" fmla="*/ 0 h 2717"/>
                <a:gd name="T6" fmla="*/ 0 w 446"/>
                <a:gd name="T7" fmla="*/ 0 h 2717"/>
                <a:gd name="T8" fmla="*/ 2 w 446"/>
                <a:gd name="T9" fmla="*/ 9 h 2717"/>
                <a:gd name="T10" fmla="*/ 2 w 446"/>
                <a:gd name="T11" fmla="*/ 9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</p:grpSp>
      <p:sp>
        <p:nvSpPr>
          <p:cNvPr id="3546126" name="Freeform 14"/>
          <p:cNvSpPr>
            <a:spLocks/>
          </p:cNvSpPr>
          <p:nvPr/>
        </p:nvSpPr>
        <p:spPr bwMode="auto">
          <a:xfrm>
            <a:off x="4932363" y="4292600"/>
            <a:ext cx="360362" cy="298450"/>
          </a:xfrm>
          <a:custGeom>
            <a:avLst/>
            <a:gdLst>
              <a:gd name="T0" fmla="*/ 2147483647 w 1361"/>
              <a:gd name="T1" fmla="*/ 2147483647 h 1317"/>
              <a:gd name="T2" fmla="*/ 2147483647 w 1361"/>
              <a:gd name="T3" fmla="*/ 2147483647 h 1317"/>
              <a:gd name="T4" fmla="*/ 2147483647 w 1361"/>
              <a:gd name="T5" fmla="*/ 2147483647 h 1317"/>
              <a:gd name="T6" fmla="*/ 2147483647 w 1361"/>
              <a:gd name="T7" fmla="*/ 2147483647 h 1317"/>
              <a:gd name="T8" fmla="*/ 2147483647 w 1361"/>
              <a:gd name="T9" fmla="*/ 2147483647 h 1317"/>
              <a:gd name="T10" fmla="*/ 2147483647 w 1361"/>
              <a:gd name="T11" fmla="*/ 2147483647 h 1317"/>
              <a:gd name="T12" fmla="*/ 2147483647 w 1361"/>
              <a:gd name="T13" fmla="*/ 2147483647 h 1317"/>
              <a:gd name="T14" fmla="*/ 2147483647 w 1361"/>
              <a:gd name="T15" fmla="*/ 2147483647 h 1317"/>
              <a:gd name="T16" fmla="*/ 2147483647 w 1361"/>
              <a:gd name="T17" fmla="*/ 2147483647 h 1317"/>
              <a:gd name="T18" fmla="*/ 2147483647 w 1361"/>
              <a:gd name="T19" fmla="*/ 2147483647 h 1317"/>
              <a:gd name="T20" fmla="*/ 2147483647 w 1361"/>
              <a:gd name="T21" fmla="*/ 2147483647 h 1317"/>
              <a:gd name="T22" fmla="*/ 2147483647 w 1361"/>
              <a:gd name="T23" fmla="*/ 2147483647 h 1317"/>
              <a:gd name="T24" fmla="*/ 2147483647 w 1361"/>
              <a:gd name="T25" fmla="*/ 2147483647 h 1317"/>
              <a:gd name="T26" fmla="*/ 2147483647 w 1361"/>
              <a:gd name="T27" fmla="*/ 2147483647 h 1317"/>
              <a:gd name="T28" fmla="*/ 2147483647 w 1361"/>
              <a:gd name="T29" fmla="*/ 2147483647 h 1317"/>
              <a:gd name="T30" fmla="*/ 2147483647 w 1361"/>
              <a:gd name="T31" fmla="*/ 2147483647 h 1317"/>
              <a:gd name="T32" fmla="*/ 2147483647 w 1361"/>
              <a:gd name="T33" fmla="*/ 2147483647 h 1317"/>
              <a:gd name="T34" fmla="*/ 2147483647 w 1361"/>
              <a:gd name="T35" fmla="*/ 2147483647 h 1317"/>
              <a:gd name="T36" fmla="*/ 2147483647 w 1361"/>
              <a:gd name="T37" fmla="*/ 2147483647 h 1317"/>
              <a:gd name="T38" fmla="*/ 2147483647 w 1361"/>
              <a:gd name="T39" fmla="*/ 2147483647 h 1317"/>
              <a:gd name="T40" fmla="*/ 2147483647 w 1361"/>
              <a:gd name="T41" fmla="*/ 2147483647 h 1317"/>
              <a:gd name="T42" fmla="*/ 2147483647 w 1361"/>
              <a:gd name="T43" fmla="*/ 2147483647 h 1317"/>
              <a:gd name="T44" fmla="*/ 2147483647 w 1361"/>
              <a:gd name="T45" fmla="*/ 2147483647 h 1317"/>
              <a:gd name="T46" fmla="*/ 2147483647 w 1361"/>
              <a:gd name="T47" fmla="*/ 2147483647 h 1317"/>
              <a:gd name="T48" fmla="*/ 2147483647 w 1361"/>
              <a:gd name="T49" fmla="*/ 2147483647 h 1317"/>
              <a:gd name="T50" fmla="*/ 2147483647 w 1361"/>
              <a:gd name="T51" fmla="*/ 2147483647 h 1317"/>
              <a:gd name="T52" fmla="*/ 2147483647 w 1361"/>
              <a:gd name="T53" fmla="*/ 2147483647 h 1317"/>
              <a:gd name="T54" fmla="*/ 2147483647 w 1361"/>
              <a:gd name="T55" fmla="*/ 2147483647 h 1317"/>
              <a:gd name="T56" fmla="*/ 2147483647 w 1361"/>
              <a:gd name="T57" fmla="*/ 2147483647 h 1317"/>
              <a:gd name="T58" fmla="*/ 2147483647 w 1361"/>
              <a:gd name="T59" fmla="*/ 2147483647 h 1317"/>
              <a:gd name="T60" fmla="*/ 2147483647 w 1361"/>
              <a:gd name="T61" fmla="*/ 2147483647 h 1317"/>
              <a:gd name="T62" fmla="*/ 2147483647 w 1361"/>
              <a:gd name="T63" fmla="*/ 2147483647 h 1317"/>
              <a:gd name="T64" fmla="*/ 2147483647 w 1361"/>
              <a:gd name="T65" fmla="*/ 2147483647 h 1317"/>
              <a:gd name="T66" fmla="*/ 2147483647 w 1361"/>
              <a:gd name="T67" fmla="*/ 2147483647 h 1317"/>
              <a:gd name="T68" fmla="*/ 2147483647 w 1361"/>
              <a:gd name="T69" fmla="*/ 2147483647 h 1317"/>
              <a:gd name="T70" fmla="*/ 2147483647 w 1361"/>
              <a:gd name="T71" fmla="*/ 2147483647 h 1317"/>
              <a:gd name="T72" fmla="*/ 2147483647 w 1361"/>
              <a:gd name="T73" fmla="*/ 2147483647 h 1317"/>
              <a:gd name="T74" fmla="*/ 2147483647 w 1361"/>
              <a:gd name="T75" fmla="*/ 2147483647 h 1317"/>
              <a:gd name="T76" fmla="*/ 2079024276 w 1361"/>
              <a:gd name="T77" fmla="*/ 2147483647 h 1317"/>
              <a:gd name="T78" fmla="*/ 1652071980 w 1361"/>
              <a:gd name="T79" fmla="*/ 2147483647 h 1317"/>
              <a:gd name="T80" fmla="*/ 1206612811 w 1361"/>
              <a:gd name="T81" fmla="*/ 2147483647 h 1317"/>
              <a:gd name="T82" fmla="*/ 761081888 w 1361"/>
              <a:gd name="T83" fmla="*/ 2147483647 h 1317"/>
              <a:gd name="T84" fmla="*/ 315551891 w 1361"/>
              <a:gd name="T85" fmla="*/ 2147483647 h 1317"/>
              <a:gd name="T86" fmla="*/ 2147483647 w 1361"/>
              <a:gd name="T87" fmla="*/ 0 h 13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"/>
              <a:gd name="T133" fmla="*/ 0 h 1317"/>
              <a:gd name="T134" fmla="*/ 1361 w 1361"/>
              <a:gd name="T135" fmla="*/ 1317 h 131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" h="1317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sp>
        <p:nvSpPr>
          <p:cNvPr id="3546127" name="Freeform 15"/>
          <p:cNvSpPr>
            <a:spLocks/>
          </p:cNvSpPr>
          <p:nvPr/>
        </p:nvSpPr>
        <p:spPr bwMode="auto">
          <a:xfrm>
            <a:off x="3870325" y="4384675"/>
            <a:ext cx="1257300" cy="901700"/>
          </a:xfrm>
          <a:custGeom>
            <a:avLst/>
            <a:gdLst>
              <a:gd name="T0" fmla="*/ 983542046 w 4749"/>
              <a:gd name="T1" fmla="*/ 2147483647 h 3780"/>
              <a:gd name="T2" fmla="*/ 1948509206 w 4749"/>
              <a:gd name="T3" fmla="*/ 2147483647 h 3780"/>
              <a:gd name="T4" fmla="*/ 2147483647 w 4749"/>
              <a:gd name="T5" fmla="*/ 2147483647 h 3780"/>
              <a:gd name="T6" fmla="*/ 2147483647 w 4749"/>
              <a:gd name="T7" fmla="*/ 0 h 3780"/>
              <a:gd name="T8" fmla="*/ 0 w 4749"/>
              <a:gd name="T9" fmla="*/ 2147483647 h 3780"/>
              <a:gd name="T10" fmla="*/ 983542046 w 4749"/>
              <a:gd name="T11" fmla="*/ 2147483647 h 37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49"/>
              <a:gd name="T19" fmla="*/ 0 h 3780"/>
              <a:gd name="T20" fmla="*/ 4749 w 4749"/>
              <a:gd name="T21" fmla="*/ 3780 h 37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49" h="3780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sp useBgFill="1">
        <p:nvSpPr>
          <p:cNvPr id="3546128" name="Rectangle 16"/>
          <p:cNvSpPr>
            <a:spLocks noChangeArrowheads="1"/>
          </p:cNvSpPr>
          <p:nvPr/>
        </p:nvSpPr>
        <p:spPr bwMode="auto">
          <a:xfrm>
            <a:off x="1763713" y="3429000"/>
            <a:ext cx="3816350" cy="33131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53255" name="Rectangle 1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Orientation Normalization</a:t>
            </a:r>
          </a:p>
        </p:txBody>
      </p:sp>
      <p:sp>
        <p:nvSpPr>
          <p:cNvPr id="3546130" name="Rectangle 18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Compute orientation histogram</a:t>
            </a:r>
          </a:p>
          <a:p>
            <a:pPr eaLnBrk="1" hangingPunct="1"/>
            <a:r>
              <a:rPr lang="en-US" smtClean="0"/>
              <a:t>Select dominant orientation</a:t>
            </a:r>
          </a:p>
          <a:p>
            <a:pPr eaLnBrk="1" hangingPunct="1"/>
            <a:r>
              <a:rPr lang="en-US" smtClean="0"/>
              <a:t>Normalize: rotate to fixed orientation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084888" y="4652963"/>
            <a:ext cx="2608262" cy="1690687"/>
            <a:chOff x="3787" y="2931"/>
            <a:chExt cx="1643" cy="1065"/>
          </a:xfrm>
        </p:grpSpPr>
        <p:sp>
          <p:nvSpPr>
            <p:cNvPr id="53277" name="Freeform 20"/>
            <p:cNvSpPr>
              <a:spLocks/>
            </p:cNvSpPr>
            <p:nvPr/>
          </p:nvSpPr>
          <p:spPr bwMode="auto">
            <a:xfrm>
              <a:off x="3860" y="2931"/>
              <a:ext cx="1446" cy="15"/>
            </a:xfrm>
            <a:custGeom>
              <a:avLst/>
              <a:gdLst>
                <a:gd name="T0" fmla="*/ 40 w 8674"/>
                <a:gd name="T1" fmla="*/ 0 h 103"/>
                <a:gd name="T2" fmla="*/ 40 w 8674"/>
                <a:gd name="T3" fmla="*/ 0 h 103"/>
                <a:gd name="T4" fmla="*/ 0 w 8674"/>
                <a:gd name="T5" fmla="*/ 0 h 103"/>
                <a:gd name="T6" fmla="*/ 0 w 8674"/>
                <a:gd name="T7" fmla="*/ 0 h 103"/>
                <a:gd name="T8" fmla="*/ 40 w 8674"/>
                <a:gd name="T9" fmla="*/ 0 h 103"/>
                <a:gd name="T10" fmla="*/ 40 w 8674"/>
                <a:gd name="T11" fmla="*/ 0 h 103"/>
                <a:gd name="T12" fmla="*/ 40 w 8674"/>
                <a:gd name="T13" fmla="*/ 0 h 103"/>
                <a:gd name="T14" fmla="*/ 40 w 8674"/>
                <a:gd name="T15" fmla="*/ 0 h 103"/>
                <a:gd name="T16" fmla="*/ 40 w 8674"/>
                <a:gd name="T17" fmla="*/ 0 h 103"/>
                <a:gd name="T18" fmla="*/ 40 w 8674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3"/>
                <a:gd name="T32" fmla="*/ 8674 w 8674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3">
                  <a:moveTo>
                    <a:pt x="8674" y="52"/>
                  </a:moveTo>
                  <a:lnTo>
                    <a:pt x="8629" y="0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8629" y="103"/>
                  </a:lnTo>
                  <a:lnTo>
                    <a:pt x="8582" y="52"/>
                  </a:lnTo>
                  <a:lnTo>
                    <a:pt x="8674" y="52"/>
                  </a:lnTo>
                  <a:lnTo>
                    <a:pt x="8674" y="0"/>
                  </a:lnTo>
                  <a:lnTo>
                    <a:pt x="8629" y="0"/>
                  </a:lnTo>
                  <a:lnTo>
                    <a:pt x="8674" y="5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8" name="Freeform 21"/>
            <p:cNvSpPr>
              <a:spLocks/>
            </p:cNvSpPr>
            <p:nvPr/>
          </p:nvSpPr>
          <p:spPr bwMode="auto">
            <a:xfrm>
              <a:off x="5291" y="2939"/>
              <a:ext cx="15" cy="794"/>
            </a:xfrm>
            <a:custGeom>
              <a:avLst/>
              <a:gdLst>
                <a:gd name="T0" fmla="*/ 0 w 92"/>
                <a:gd name="T1" fmla="*/ 16 h 5560"/>
                <a:gd name="T2" fmla="*/ 0 w 92"/>
                <a:gd name="T3" fmla="*/ 16 h 5560"/>
                <a:gd name="T4" fmla="*/ 0 w 92"/>
                <a:gd name="T5" fmla="*/ 0 h 5560"/>
                <a:gd name="T6" fmla="*/ 0 w 92"/>
                <a:gd name="T7" fmla="*/ 0 h 5560"/>
                <a:gd name="T8" fmla="*/ 0 w 92"/>
                <a:gd name="T9" fmla="*/ 16 h 5560"/>
                <a:gd name="T10" fmla="*/ 0 w 92"/>
                <a:gd name="T11" fmla="*/ 16 h 5560"/>
                <a:gd name="T12" fmla="*/ 0 w 92"/>
                <a:gd name="T13" fmla="*/ 16 h 5560"/>
                <a:gd name="T14" fmla="*/ 0 w 92"/>
                <a:gd name="T15" fmla="*/ 16 h 5560"/>
                <a:gd name="T16" fmla="*/ 0 w 92"/>
                <a:gd name="T17" fmla="*/ 16 h 5560"/>
                <a:gd name="T18" fmla="*/ 0 w 92"/>
                <a:gd name="T19" fmla="*/ 16 h 55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560"/>
                <a:gd name="T32" fmla="*/ 92 w 92"/>
                <a:gd name="T33" fmla="*/ 5560 h 55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560">
                  <a:moveTo>
                    <a:pt x="47" y="5560"/>
                  </a:moveTo>
                  <a:lnTo>
                    <a:pt x="92" y="5509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5509"/>
                  </a:lnTo>
                  <a:lnTo>
                    <a:pt x="47" y="5458"/>
                  </a:lnTo>
                  <a:lnTo>
                    <a:pt x="47" y="5560"/>
                  </a:lnTo>
                  <a:lnTo>
                    <a:pt x="92" y="5560"/>
                  </a:lnTo>
                  <a:lnTo>
                    <a:pt x="92" y="5509"/>
                  </a:lnTo>
                  <a:lnTo>
                    <a:pt x="47" y="55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9" name="Freeform 22"/>
            <p:cNvSpPr>
              <a:spLocks/>
            </p:cNvSpPr>
            <p:nvPr/>
          </p:nvSpPr>
          <p:spPr bwMode="auto">
            <a:xfrm>
              <a:off x="3853" y="3718"/>
              <a:ext cx="1445" cy="15"/>
            </a:xfrm>
            <a:custGeom>
              <a:avLst/>
              <a:gdLst>
                <a:gd name="T0" fmla="*/ 0 w 8674"/>
                <a:gd name="T1" fmla="*/ 0 h 102"/>
                <a:gd name="T2" fmla="*/ 0 w 8674"/>
                <a:gd name="T3" fmla="*/ 0 h 102"/>
                <a:gd name="T4" fmla="*/ 40 w 8674"/>
                <a:gd name="T5" fmla="*/ 0 h 102"/>
                <a:gd name="T6" fmla="*/ 40 w 8674"/>
                <a:gd name="T7" fmla="*/ 0 h 102"/>
                <a:gd name="T8" fmla="*/ 0 w 8674"/>
                <a:gd name="T9" fmla="*/ 0 h 102"/>
                <a:gd name="T10" fmla="*/ 0 w 8674"/>
                <a:gd name="T11" fmla="*/ 0 h 102"/>
                <a:gd name="T12" fmla="*/ 0 w 8674"/>
                <a:gd name="T13" fmla="*/ 0 h 102"/>
                <a:gd name="T14" fmla="*/ 0 w 8674"/>
                <a:gd name="T15" fmla="*/ 0 h 102"/>
                <a:gd name="T16" fmla="*/ 0 w 8674"/>
                <a:gd name="T17" fmla="*/ 0 h 102"/>
                <a:gd name="T18" fmla="*/ 0 w 8674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2"/>
                <a:gd name="T32" fmla="*/ 8674 w 8674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2">
                  <a:moveTo>
                    <a:pt x="0" y="51"/>
                  </a:moveTo>
                  <a:lnTo>
                    <a:pt x="45" y="102"/>
                  </a:lnTo>
                  <a:lnTo>
                    <a:pt x="8674" y="102"/>
                  </a:lnTo>
                  <a:lnTo>
                    <a:pt x="8674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0" name="Freeform 23"/>
            <p:cNvSpPr>
              <a:spLocks/>
            </p:cNvSpPr>
            <p:nvPr/>
          </p:nvSpPr>
          <p:spPr bwMode="auto">
            <a:xfrm>
              <a:off x="3853" y="2931"/>
              <a:ext cx="15" cy="795"/>
            </a:xfrm>
            <a:custGeom>
              <a:avLst/>
              <a:gdLst>
                <a:gd name="T0" fmla="*/ 0 w 91"/>
                <a:gd name="T1" fmla="*/ 0 h 5561"/>
                <a:gd name="T2" fmla="*/ 0 w 91"/>
                <a:gd name="T3" fmla="*/ 0 h 5561"/>
                <a:gd name="T4" fmla="*/ 0 w 91"/>
                <a:gd name="T5" fmla="*/ 16 h 5561"/>
                <a:gd name="T6" fmla="*/ 0 w 91"/>
                <a:gd name="T7" fmla="*/ 16 h 5561"/>
                <a:gd name="T8" fmla="*/ 0 w 91"/>
                <a:gd name="T9" fmla="*/ 0 h 5561"/>
                <a:gd name="T10" fmla="*/ 0 w 91"/>
                <a:gd name="T11" fmla="*/ 0 h 5561"/>
                <a:gd name="T12" fmla="*/ 0 w 91"/>
                <a:gd name="T13" fmla="*/ 0 h 5561"/>
                <a:gd name="T14" fmla="*/ 0 w 91"/>
                <a:gd name="T15" fmla="*/ 0 h 5561"/>
                <a:gd name="T16" fmla="*/ 0 w 91"/>
                <a:gd name="T17" fmla="*/ 0 h 5561"/>
                <a:gd name="T18" fmla="*/ 0 w 91"/>
                <a:gd name="T19" fmla="*/ 0 h 55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561"/>
                <a:gd name="T32" fmla="*/ 91 w 91"/>
                <a:gd name="T33" fmla="*/ 5561 h 55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561">
                  <a:moveTo>
                    <a:pt x="45" y="0"/>
                  </a:moveTo>
                  <a:lnTo>
                    <a:pt x="0" y="52"/>
                  </a:lnTo>
                  <a:lnTo>
                    <a:pt x="0" y="5561"/>
                  </a:lnTo>
                  <a:lnTo>
                    <a:pt x="91" y="5561"/>
                  </a:lnTo>
                  <a:lnTo>
                    <a:pt x="91" y="52"/>
                  </a:lnTo>
                  <a:lnTo>
                    <a:pt x="45" y="10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1" name="Rectangle 24"/>
            <p:cNvSpPr>
              <a:spLocks noChangeArrowheads="1"/>
            </p:cNvSpPr>
            <p:nvPr/>
          </p:nvSpPr>
          <p:spPr bwMode="auto">
            <a:xfrm>
              <a:off x="3860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2" name="Freeform 25"/>
            <p:cNvSpPr>
              <a:spLocks/>
            </p:cNvSpPr>
            <p:nvPr/>
          </p:nvSpPr>
          <p:spPr bwMode="auto">
            <a:xfrm>
              <a:off x="3860" y="3522"/>
              <a:ext cx="213" cy="14"/>
            </a:xfrm>
            <a:custGeom>
              <a:avLst/>
              <a:gdLst>
                <a:gd name="T0" fmla="*/ 6 w 1279"/>
                <a:gd name="T1" fmla="*/ 0 h 102"/>
                <a:gd name="T2" fmla="*/ 6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6 w 1279"/>
                <a:gd name="T9" fmla="*/ 0 h 102"/>
                <a:gd name="T10" fmla="*/ 5 w 1279"/>
                <a:gd name="T11" fmla="*/ 0 h 102"/>
                <a:gd name="T12" fmla="*/ 6 w 1279"/>
                <a:gd name="T13" fmla="*/ 0 h 102"/>
                <a:gd name="T14" fmla="*/ 6 w 1279"/>
                <a:gd name="T15" fmla="*/ 0 h 102"/>
                <a:gd name="T16" fmla="*/ 6 w 1279"/>
                <a:gd name="T17" fmla="*/ 0 h 102"/>
                <a:gd name="T18" fmla="*/ 6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3" name="Freeform 26"/>
            <p:cNvSpPr>
              <a:spLocks/>
            </p:cNvSpPr>
            <p:nvPr/>
          </p:nvSpPr>
          <p:spPr bwMode="auto">
            <a:xfrm>
              <a:off x="4058" y="3529"/>
              <a:ext cx="15" cy="204"/>
            </a:xfrm>
            <a:custGeom>
              <a:avLst/>
              <a:gdLst>
                <a:gd name="T0" fmla="*/ 0 w 91"/>
                <a:gd name="T1" fmla="*/ 4 h 1429"/>
                <a:gd name="T2" fmla="*/ 0 w 91"/>
                <a:gd name="T3" fmla="*/ 4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4 h 1429"/>
                <a:gd name="T10" fmla="*/ 0 w 91"/>
                <a:gd name="T11" fmla="*/ 4 h 1429"/>
                <a:gd name="T12" fmla="*/ 0 w 91"/>
                <a:gd name="T13" fmla="*/ 4 h 1429"/>
                <a:gd name="T14" fmla="*/ 0 w 91"/>
                <a:gd name="T15" fmla="*/ 4 h 1429"/>
                <a:gd name="T16" fmla="*/ 0 w 91"/>
                <a:gd name="T17" fmla="*/ 4 h 1429"/>
                <a:gd name="T18" fmla="*/ 0 w 91"/>
                <a:gd name="T19" fmla="*/ 4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4" name="Freeform 27"/>
            <p:cNvSpPr>
              <a:spLocks/>
            </p:cNvSpPr>
            <p:nvPr/>
          </p:nvSpPr>
          <p:spPr bwMode="auto">
            <a:xfrm>
              <a:off x="3853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5" name="Freeform 28"/>
            <p:cNvSpPr>
              <a:spLocks/>
            </p:cNvSpPr>
            <p:nvPr/>
          </p:nvSpPr>
          <p:spPr bwMode="auto">
            <a:xfrm>
              <a:off x="3853" y="3522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4 h 1429"/>
                <a:gd name="T6" fmla="*/ 0 w 91"/>
                <a:gd name="T7" fmla="*/ 4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6" name="Rectangle 29"/>
            <p:cNvSpPr>
              <a:spLocks noChangeArrowheads="1"/>
            </p:cNvSpPr>
            <p:nvPr/>
          </p:nvSpPr>
          <p:spPr bwMode="auto">
            <a:xfrm>
              <a:off x="4066" y="3135"/>
              <a:ext cx="205" cy="59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7" name="Freeform 30"/>
            <p:cNvSpPr>
              <a:spLocks/>
            </p:cNvSpPr>
            <p:nvPr/>
          </p:nvSpPr>
          <p:spPr bwMode="auto">
            <a:xfrm>
              <a:off x="4066" y="3128"/>
              <a:ext cx="213" cy="15"/>
            </a:xfrm>
            <a:custGeom>
              <a:avLst/>
              <a:gdLst>
                <a:gd name="T0" fmla="*/ 6 w 1278"/>
                <a:gd name="T1" fmla="*/ 0 h 102"/>
                <a:gd name="T2" fmla="*/ 6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6 w 1278"/>
                <a:gd name="T9" fmla="*/ 0 h 102"/>
                <a:gd name="T10" fmla="*/ 6 w 1278"/>
                <a:gd name="T11" fmla="*/ 0 h 102"/>
                <a:gd name="T12" fmla="*/ 6 w 1278"/>
                <a:gd name="T13" fmla="*/ 0 h 102"/>
                <a:gd name="T14" fmla="*/ 6 w 1278"/>
                <a:gd name="T15" fmla="*/ 0 h 102"/>
                <a:gd name="T16" fmla="*/ 6 w 1278"/>
                <a:gd name="T17" fmla="*/ 0 h 102"/>
                <a:gd name="T18" fmla="*/ 6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8" name="Freeform 31"/>
            <p:cNvSpPr>
              <a:spLocks/>
            </p:cNvSpPr>
            <p:nvPr/>
          </p:nvSpPr>
          <p:spPr bwMode="auto">
            <a:xfrm>
              <a:off x="4264" y="3135"/>
              <a:ext cx="15" cy="598"/>
            </a:xfrm>
            <a:custGeom>
              <a:avLst/>
              <a:gdLst>
                <a:gd name="T0" fmla="*/ 0 w 92"/>
                <a:gd name="T1" fmla="*/ 12 h 4184"/>
                <a:gd name="T2" fmla="*/ 0 w 92"/>
                <a:gd name="T3" fmla="*/ 12 h 4184"/>
                <a:gd name="T4" fmla="*/ 0 w 92"/>
                <a:gd name="T5" fmla="*/ 0 h 4184"/>
                <a:gd name="T6" fmla="*/ 0 w 92"/>
                <a:gd name="T7" fmla="*/ 0 h 4184"/>
                <a:gd name="T8" fmla="*/ 0 w 92"/>
                <a:gd name="T9" fmla="*/ 12 h 4184"/>
                <a:gd name="T10" fmla="*/ 0 w 92"/>
                <a:gd name="T11" fmla="*/ 12 h 4184"/>
                <a:gd name="T12" fmla="*/ 0 w 92"/>
                <a:gd name="T13" fmla="*/ 12 h 4184"/>
                <a:gd name="T14" fmla="*/ 0 w 92"/>
                <a:gd name="T15" fmla="*/ 12 h 4184"/>
                <a:gd name="T16" fmla="*/ 0 w 92"/>
                <a:gd name="T17" fmla="*/ 12 h 4184"/>
                <a:gd name="T18" fmla="*/ 0 w 92"/>
                <a:gd name="T19" fmla="*/ 12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4184"/>
                <a:gd name="T32" fmla="*/ 92 w 92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4184">
                  <a:moveTo>
                    <a:pt x="47" y="4184"/>
                  </a:moveTo>
                  <a:lnTo>
                    <a:pt x="92" y="4133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4133"/>
                  </a:lnTo>
                  <a:lnTo>
                    <a:pt x="47" y="4082"/>
                  </a:lnTo>
                  <a:lnTo>
                    <a:pt x="47" y="4184"/>
                  </a:lnTo>
                  <a:lnTo>
                    <a:pt x="92" y="4184"/>
                  </a:lnTo>
                  <a:lnTo>
                    <a:pt x="92" y="4133"/>
                  </a:lnTo>
                  <a:lnTo>
                    <a:pt x="47" y="418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9" name="Freeform 32"/>
            <p:cNvSpPr>
              <a:spLocks/>
            </p:cNvSpPr>
            <p:nvPr/>
          </p:nvSpPr>
          <p:spPr bwMode="auto">
            <a:xfrm>
              <a:off x="4058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0" name="Freeform 33"/>
            <p:cNvSpPr>
              <a:spLocks/>
            </p:cNvSpPr>
            <p:nvPr/>
          </p:nvSpPr>
          <p:spPr bwMode="auto">
            <a:xfrm>
              <a:off x="4058" y="3128"/>
              <a:ext cx="15" cy="598"/>
            </a:xfrm>
            <a:custGeom>
              <a:avLst/>
              <a:gdLst>
                <a:gd name="T0" fmla="*/ 0 w 91"/>
                <a:gd name="T1" fmla="*/ 0 h 4184"/>
                <a:gd name="T2" fmla="*/ 0 w 91"/>
                <a:gd name="T3" fmla="*/ 0 h 4184"/>
                <a:gd name="T4" fmla="*/ 0 w 91"/>
                <a:gd name="T5" fmla="*/ 12 h 4184"/>
                <a:gd name="T6" fmla="*/ 0 w 91"/>
                <a:gd name="T7" fmla="*/ 12 h 4184"/>
                <a:gd name="T8" fmla="*/ 0 w 91"/>
                <a:gd name="T9" fmla="*/ 0 h 4184"/>
                <a:gd name="T10" fmla="*/ 0 w 91"/>
                <a:gd name="T11" fmla="*/ 0 h 4184"/>
                <a:gd name="T12" fmla="*/ 0 w 91"/>
                <a:gd name="T13" fmla="*/ 0 h 4184"/>
                <a:gd name="T14" fmla="*/ 0 w 91"/>
                <a:gd name="T15" fmla="*/ 0 h 4184"/>
                <a:gd name="T16" fmla="*/ 0 w 91"/>
                <a:gd name="T17" fmla="*/ 0 h 4184"/>
                <a:gd name="T18" fmla="*/ 0 w 91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4184"/>
                <a:gd name="T32" fmla="*/ 91 w 91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4184">
                  <a:moveTo>
                    <a:pt x="45" y="0"/>
                  </a:moveTo>
                  <a:lnTo>
                    <a:pt x="0" y="51"/>
                  </a:lnTo>
                  <a:lnTo>
                    <a:pt x="0" y="4184"/>
                  </a:lnTo>
                  <a:lnTo>
                    <a:pt x="91" y="4184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1" name="Rectangle 34"/>
            <p:cNvSpPr>
              <a:spLocks noChangeArrowheads="1"/>
            </p:cNvSpPr>
            <p:nvPr/>
          </p:nvSpPr>
          <p:spPr bwMode="auto">
            <a:xfrm>
              <a:off x="4271" y="3332"/>
              <a:ext cx="206" cy="394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2" name="Freeform 35"/>
            <p:cNvSpPr>
              <a:spLocks/>
            </p:cNvSpPr>
            <p:nvPr/>
          </p:nvSpPr>
          <p:spPr bwMode="auto">
            <a:xfrm>
              <a:off x="4264" y="3325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6 w 1279"/>
                <a:gd name="T5" fmla="*/ 0 h 102"/>
                <a:gd name="T6" fmla="*/ 6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92" y="51"/>
                  </a:moveTo>
                  <a:lnTo>
                    <a:pt x="47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7" y="0"/>
                  </a:lnTo>
                  <a:lnTo>
                    <a:pt x="0" y="51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2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3" name="Freeform 36"/>
            <p:cNvSpPr>
              <a:spLocks/>
            </p:cNvSpPr>
            <p:nvPr/>
          </p:nvSpPr>
          <p:spPr bwMode="auto">
            <a:xfrm>
              <a:off x="4264" y="3332"/>
              <a:ext cx="15" cy="401"/>
            </a:xfrm>
            <a:custGeom>
              <a:avLst/>
              <a:gdLst>
                <a:gd name="T0" fmla="*/ 0 w 92"/>
                <a:gd name="T1" fmla="*/ 8 h 2806"/>
                <a:gd name="T2" fmla="*/ 0 w 92"/>
                <a:gd name="T3" fmla="*/ 8 h 2806"/>
                <a:gd name="T4" fmla="*/ 0 w 92"/>
                <a:gd name="T5" fmla="*/ 0 h 2806"/>
                <a:gd name="T6" fmla="*/ 0 w 92"/>
                <a:gd name="T7" fmla="*/ 0 h 2806"/>
                <a:gd name="T8" fmla="*/ 0 w 92"/>
                <a:gd name="T9" fmla="*/ 8 h 2806"/>
                <a:gd name="T10" fmla="*/ 0 w 92"/>
                <a:gd name="T11" fmla="*/ 8 h 2806"/>
                <a:gd name="T12" fmla="*/ 0 w 92"/>
                <a:gd name="T13" fmla="*/ 8 h 2806"/>
                <a:gd name="T14" fmla="*/ 0 w 92"/>
                <a:gd name="T15" fmla="*/ 8 h 2806"/>
                <a:gd name="T16" fmla="*/ 0 w 92"/>
                <a:gd name="T17" fmla="*/ 8 h 2806"/>
                <a:gd name="T18" fmla="*/ 0 w 92"/>
                <a:gd name="T19" fmla="*/ 8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2806"/>
                <a:gd name="T32" fmla="*/ 92 w 92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2806">
                  <a:moveTo>
                    <a:pt x="47" y="2704"/>
                  </a:moveTo>
                  <a:lnTo>
                    <a:pt x="92" y="2755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755"/>
                  </a:lnTo>
                  <a:lnTo>
                    <a:pt x="47" y="2806"/>
                  </a:lnTo>
                  <a:lnTo>
                    <a:pt x="0" y="2755"/>
                  </a:lnTo>
                  <a:lnTo>
                    <a:pt x="0" y="2806"/>
                  </a:lnTo>
                  <a:lnTo>
                    <a:pt x="47" y="2806"/>
                  </a:lnTo>
                  <a:lnTo>
                    <a:pt x="47" y="27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4" name="Freeform 37"/>
            <p:cNvSpPr>
              <a:spLocks/>
            </p:cNvSpPr>
            <p:nvPr/>
          </p:nvSpPr>
          <p:spPr bwMode="auto">
            <a:xfrm>
              <a:off x="4271" y="3718"/>
              <a:ext cx="213" cy="15"/>
            </a:xfrm>
            <a:custGeom>
              <a:avLst/>
              <a:gdLst>
                <a:gd name="T0" fmla="*/ 6 w 1277"/>
                <a:gd name="T1" fmla="*/ 0 h 102"/>
                <a:gd name="T2" fmla="*/ 6 w 1277"/>
                <a:gd name="T3" fmla="*/ 0 h 102"/>
                <a:gd name="T4" fmla="*/ 0 w 1277"/>
                <a:gd name="T5" fmla="*/ 0 h 102"/>
                <a:gd name="T6" fmla="*/ 0 w 1277"/>
                <a:gd name="T7" fmla="*/ 0 h 102"/>
                <a:gd name="T8" fmla="*/ 6 w 1277"/>
                <a:gd name="T9" fmla="*/ 0 h 102"/>
                <a:gd name="T10" fmla="*/ 6 w 1277"/>
                <a:gd name="T11" fmla="*/ 0 h 102"/>
                <a:gd name="T12" fmla="*/ 6 w 1277"/>
                <a:gd name="T13" fmla="*/ 0 h 102"/>
                <a:gd name="T14" fmla="*/ 6 w 1277"/>
                <a:gd name="T15" fmla="*/ 0 h 102"/>
                <a:gd name="T16" fmla="*/ 6 w 1277"/>
                <a:gd name="T17" fmla="*/ 0 h 102"/>
                <a:gd name="T18" fmla="*/ 6 w 1277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7"/>
                <a:gd name="T31" fmla="*/ 0 h 102"/>
                <a:gd name="T32" fmla="*/ 1277 w 127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7" h="102">
                  <a:moveTo>
                    <a:pt x="1186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2" y="102"/>
                  </a:lnTo>
                  <a:lnTo>
                    <a:pt x="1277" y="51"/>
                  </a:lnTo>
                  <a:lnTo>
                    <a:pt x="1232" y="102"/>
                  </a:lnTo>
                  <a:lnTo>
                    <a:pt x="1277" y="102"/>
                  </a:lnTo>
                  <a:lnTo>
                    <a:pt x="1277" y="51"/>
                  </a:lnTo>
                  <a:lnTo>
                    <a:pt x="1186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5" name="Freeform 38"/>
            <p:cNvSpPr>
              <a:spLocks/>
            </p:cNvSpPr>
            <p:nvPr/>
          </p:nvSpPr>
          <p:spPr bwMode="auto">
            <a:xfrm>
              <a:off x="4469" y="3325"/>
              <a:ext cx="15" cy="401"/>
            </a:xfrm>
            <a:custGeom>
              <a:avLst/>
              <a:gdLst>
                <a:gd name="T0" fmla="*/ 0 w 91"/>
                <a:gd name="T1" fmla="*/ 0 h 2806"/>
                <a:gd name="T2" fmla="*/ 0 w 91"/>
                <a:gd name="T3" fmla="*/ 0 h 2806"/>
                <a:gd name="T4" fmla="*/ 0 w 91"/>
                <a:gd name="T5" fmla="*/ 8 h 2806"/>
                <a:gd name="T6" fmla="*/ 0 w 91"/>
                <a:gd name="T7" fmla="*/ 8 h 2806"/>
                <a:gd name="T8" fmla="*/ 0 w 91"/>
                <a:gd name="T9" fmla="*/ 0 h 2806"/>
                <a:gd name="T10" fmla="*/ 0 w 91"/>
                <a:gd name="T11" fmla="*/ 0 h 2806"/>
                <a:gd name="T12" fmla="*/ 0 w 91"/>
                <a:gd name="T13" fmla="*/ 0 h 2806"/>
                <a:gd name="T14" fmla="*/ 0 w 91"/>
                <a:gd name="T15" fmla="*/ 0 h 2806"/>
                <a:gd name="T16" fmla="*/ 0 w 91"/>
                <a:gd name="T17" fmla="*/ 0 h 2806"/>
                <a:gd name="T18" fmla="*/ 0 w 91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2806"/>
                <a:gd name="T32" fmla="*/ 91 w 91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2806">
                  <a:moveTo>
                    <a:pt x="46" y="102"/>
                  </a:moveTo>
                  <a:lnTo>
                    <a:pt x="0" y="51"/>
                  </a:lnTo>
                  <a:lnTo>
                    <a:pt x="0" y="2806"/>
                  </a:lnTo>
                  <a:lnTo>
                    <a:pt x="91" y="2806"/>
                  </a:lnTo>
                  <a:lnTo>
                    <a:pt x="91" y="51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91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6" name="Rectangle 39"/>
            <p:cNvSpPr>
              <a:spLocks noChangeArrowheads="1"/>
            </p:cNvSpPr>
            <p:nvPr/>
          </p:nvSpPr>
          <p:spPr bwMode="auto">
            <a:xfrm>
              <a:off x="4477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7" name="Freeform 40"/>
            <p:cNvSpPr>
              <a:spLocks/>
            </p:cNvSpPr>
            <p:nvPr/>
          </p:nvSpPr>
          <p:spPr bwMode="auto">
            <a:xfrm>
              <a:off x="4477" y="3587"/>
              <a:ext cx="213" cy="15"/>
            </a:xfrm>
            <a:custGeom>
              <a:avLst/>
              <a:gdLst>
                <a:gd name="T0" fmla="*/ 6 w 1278"/>
                <a:gd name="T1" fmla="*/ 0 h 101"/>
                <a:gd name="T2" fmla="*/ 6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6 w 1278"/>
                <a:gd name="T9" fmla="*/ 0 h 101"/>
                <a:gd name="T10" fmla="*/ 6 w 1278"/>
                <a:gd name="T11" fmla="*/ 0 h 101"/>
                <a:gd name="T12" fmla="*/ 6 w 1278"/>
                <a:gd name="T13" fmla="*/ 0 h 101"/>
                <a:gd name="T14" fmla="*/ 6 w 1278"/>
                <a:gd name="T15" fmla="*/ 0 h 101"/>
                <a:gd name="T16" fmla="*/ 6 w 1278"/>
                <a:gd name="T17" fmla="*/ 0 h 101"/>
                <a:gd name="T18" fmla="*/ 6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2" y="101"/>
                  </a:lnTo>
                  <a:lnTo>
                    <a:pt x="1187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2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8" name="Freeform 41"/>
            <p:cNvSpPr>
              <a:spLocks/>
            </p:cNvSpPr>
            <p:nvPr/>
          </p:nvSpPr>
          <p:spPr bwMode="auto">
            <a:xfrm>
              <a:off x="4674" y="3595"/>
              <a:ext cx="16" cy="138"/>
            </a:xfrm>
            <a:custGeom>
              <a:avLst/>
              <a:gdLst>
                <a:gd name="T0" fmla="*/ 0 w 91"/>
                <a:gd name="T1" fmla="*/ 3 h 969"/>
                <a:gd name="T2" fmla="*/ 1 w 91"/>
                <a:gd name="T3" fmla="*/ 3 h 969"/>
                <a:gd name="T4" fmla="*/ 1 w 91"/>
                <a:gd name="T5" fmla="*/ 0 h 969"/>
                <a:gd name="T6" fmla="*/ 0 w 91"/>
                <a:gd name="T7" fmla="*/ 0 h 969"/>
                <a:gd name="T8" fmla="*/ 0 w 91"/>
                <a:gd name="T9" fmla="*/ 3 h 969"/>
                <a:gd name="T10" fmla="*/ 0 w 91"/>
                <a:gd name="T11" fmla="*/ 3 h 969"/>
                <a:gd name="T12" fmla="*/ 0 w 91"/>
                <a:gd name="T13" fmla="*/ 3 h 969"/>
                <a:gd name="T14" fmla="*/ 1 w 91"/>
                <a:gd name="T15" fmla="*/ 3 h 969"/>
                <a:gd name="T16" fmla="*/ 1 w 91"/>
                <a:gd name="T17" fmla="*/ 3 h 969"/>
                <a:gd name="T18" fmla="*/ 0 w 91"/>
                <a:gd name="T19" fmla="*/ 3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5" y="969"/>
                  </a:moveTo>
                  <a:lnTo>
                    <a:pt x="91" y="91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5" y="867"/>
                  </a:lnTo>
                  <a:lnTo>
                    <a:pt x="45" y="969"/>
                  </a:lnTo>
                  <a:lnTo>
                    <a:pt x="91" y="969"/>
                  </a:lnTo>
                  <a:lnTo>
                    <a:pt x="91" y="918"/>
                  </a:lnTo>
                  <a:lnTo>
                    <a:pt x="45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9" name="Freeform 42"/>
            <p:cNvSpPr>
              <a:spLocks/>
            </p:cNvSpPr>
            <p:nvPr/>
          </p:nvSpPr>
          <p:spPr bwMode="auto">
            <a:xfrm>
              <a:off x="4469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6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0" name="Freeform 43"/>
            <p:cNvSpPr>
              <a:spLocks/>
            </p:cNvSpPr>
            <p:nvPr/>
          </p:nvSpPr>
          <p:spPr bwMode="auto">
            <a:xfrm>
              <a:off x="4469" y="3587"/>
              <a:ext cx="15" cy="139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3 h 969"/>
                <a:gd name="T6" fmla="*/ 0 w 91"/>
                <a:gd name="T7" fmla="*/ 3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1" y="969"/>
                  </a:lnTo>
                  <a:lnTo>
                    <a:pt x="91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1" name="Rectangle 44"/>
            <p:cNvSpPr>
              <a:spLocks noChangeArrowheads="1"/>
            </p:cNvSpPr>
            <p:nvPr/>
          </p:nvSpPr>
          <p:spPr bwMode="auto">
            <a:xfrm>
              <a:off x="4682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2" name="Freeform 45"/>
            <p:cNvSpPr>
              <a:spLocks/>
            </p:cNvSpPr>
            <p:nvPr/>
          </p:nvSpPr>
          <p:spPr bwMode="auto">
            <a:xfrm>
              <a:off x="4682" y="3522"/>
              <a:ext cx="213" cy="14"/>
            </a:xfrm>
            <a:custGeom>
              <a:avLst/>
              <a:gdLst>
                <a:gd name="T0" fmla="*/ 6 w 1279"/>
                <a:gd name="T1" fmla="*/ 0 h 102"/>
                <a:gd name="T2" fmla="*/ 6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6 w 1279"/>
                <a:gd name="T9" fmla="*/ 0 h 102"/>
                <a:gd name="T10" fmla="*/ 5 w 1279"/>
                <a:gd name="T11" fmla="*/ 0 h 102"/>
                <a:gd name="T12" fmla="*/ 6 w 1279"/>
                <a:gd name="T13" fmla="*/ 0 h 102"/>
                <a:gd name="T14" fmla="*/ 6 w 1279"/>
                <a:gd name="T15" fmla="*/ 0 h 102"/>
                <a:gd name="T16" fmla="*/ 6 w 1279"/>
                <a:gd name="T17" fmla="*/ 0 h 102"/>
                <a:gd name="T18" fmla="*/ 6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3" name="Freeform 46"/>
            <p:cNvSpPr>
              <a:spLocks/>
            </p:cNvSpPr>
            <p:nvPr/>
          </p:nvSpPr>
          <p:spPr bwMode="auto">
            <a:xfrm>
              <a:off x="4880" y="3529"/>
              <a:ext cx="15" cy="204"/>
            </a:xfrm>
            <a:custGeom>
              <a:avLst/>
              <a:gdLst>
                <a:gd name="T0" fmla="*/ 0 w 91"/>
                <a:gd name="T1" fmla="*/ 4 h 1429"/>
                <a:gd name="T2" fmla="*/ 0 w 91"/>
                <a:gd name="T3" fmla="*/ 4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4 h 1429"/>
                <a:gd name="T10" fmla="*/ 0 w 91"/>
                <a:gd name="T11" fmla="*/ 4 h 1429"/>
                <a:gd name="T12" fmla="*/ 0 w 91"/>
                <a:gd name="T13" fmla="*/ 4 h 1429"/>
                <a:gd name="T14" fmla="*/ 0 w 91"/>
                <a:gd name="T15" fmla="*/ 4 h 1429"/>
                <a:gd name="T16" fmla="*/ 0 w 91"/>
                <a:gd name="T17" fmla="*/ 4 h 1429"/>
                <a:gd name="T18" fmla="*/ 0 w 91"/>
                <a:gd name="T19" fmla="*/ 4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4" name="Freeform 47"/>
            <p:cNvSpPr>
              <a:spLocks/>
            </p:cNvSpPr>
            <p:nvPr/>
          </p:nvSpPr>
          <p:spPr bwMode="auto">
            <a:xfrm>
              <a:off x="4674" y="3718"/>
              <a:ext cx="214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1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5" name="Freeform 48"/>
            <p:cNvSpPr>
              <a:spLocks/>
            </p:cNvSpPr>
            <p:nvPr/>
          </p:nvSpPr>
          <p:spPr bwMode="auto">
            <a:xfrm>
              <a:off x="4674" y="3522"/>
              <a:ext cx="16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4 h 1429"/>
                <a:gd name="T6" fmla="*/ 1 w 91"/>
                <a:gd name="T7" fmla="*/ 4 h 1429"/>
                <a:gd name="T8" fmla="*/ 1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6" name="Rectangle 49"/>
            <p:cNvSpPr>
              <a:spLocks noChangeArrowheads="1"/>
            </p:cNvSpPr>
            <p:nvPr/>
          </p:nvSpPr>
          <p:spPr bwMode="auto">
            <a:xfrm>
              <a:off x="4888" y="3660"/>
              <a:ext cx="205" cy="66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7" name="Freeform 50"/>
            <p:cNvSpPr>
              <a:spLocks/>
            </p:cNvSpPr>
            <p:nvPr/>
          </p:nvSpPr>
          <p:spPr bwMode="auto">
            <a:xfrm>
              <a:off x="4880" y="3653"/>
              <a:ext cx="213" cy="14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91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0" y="51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1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8" name="Freeform 51"/>
            <p:cNvSpPr>
              <a:spLocks/>
            </p:cNvSpPr>
            <p:nvPr/>
          </p:nvSpPr>
          <p:spPr bwMode="auto">
            <a:xfrm>
              <a:off x="4880" y="3660"/>
              <a:ext cx="15" cy="73"/>
            </a:xfrm>
            <a:custGeom>
              <a:avLst/>
              <a:gdLst>
                <a:gd name="T0" fmla="*/ 0 w 91"/>
                <a:gd name="T1" fmla="*/ 1 h 510"/>
                <a:gd name="T2" fmla="*/ 0 w 91"/>
                <a:gd name="T3" fmla="*/ 1 h 510"/>
                <a:gd name="T4" fmla="*/ 0 w 91"/>
                <a:gd name="T5" fmla="*/ 0 h 510"/>
                <a:gd name="T6" fmla="*/ 0 w 91"/>
                <a:gd name="T7" fmla="*/ 0 h 510"/>
                <a:gd name="T8" fmla="*/ 0 w 91"/>
                <a:gd name="T9" fmla="*/ 1 h 510"/>
                <a:gd name="T10" fmla="*/ 0 w 91"/>
                <a:gd name="T11" fmla="*/ 1 h 510"/>
                <a:gd name="T12" fmla="*/ 0 w 91"/>
                <a:gd name="T13" fmla="*/ 1 h 510"/>
                <a:gd name="T14" fmla="*/ 0 w 91"/>
                <a:gd name="T15" fmla="*/ 1 h 510"/>
                <a:gd name="T16" fmla="*/ 0 w 91"/>
                <a:gd name="T17" fmla="*/ 1 h 510"/>
                <a:gd name="T18" fmla="*/ 0 w 91"/>
                <a:gd name="T19" fmla="*/ 1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10"/>
                <a:gd name="T32" fmla="*/ 91 w 91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10">
                  <a:moveTo>
                    <a:pt x="45" y="408"/>
                  </a:moveTo>
                  <a:lnTo>
                    <a:pt x="91" y="459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45" y="510"/>
                  </a:lnTo>
                  <a:lnTo>
                    <a:pt x="0" y="459"/>
                  </a:lnTo>
                  <a:lnTo>
                    <a:pt x="0" y="510"/>
                  </a:lnTo>
                  <a:lnTo>
                    <a:pt x="45" y="510"/>
                  </a:lnTo>
                  <a:lnTo>
                    <a:pt x="45" y="40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9" name="Freeform 52"/>
            <p:cNvSpPr>
              <a:spLocks/>
            </p:cNvSpPr>
            <p:nvPr/>
          </p:nvSpPr>
          <p:spPr bwMode="auto">
            <a:xfrm>
              <a:off x="4888" y="3718"/>
              <a:ext cx="213" cy="15"/>
            </a:xfrm>
            <a:custGeom>
              <a:avLst/>
              <a:gdLst>
                <a:gd name="T0" fmla="*/ 5 w 1279"/>
                <a:gd name="T1" fmla="*/ 0 h 102"/>
                <a:gd name="T2" fmla="*/ 6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6 w 1279"/>
                <a:gd name="T9" fmla="*/ 0 h 102"/>
                <a:gd name="T10" fmla="*/ 6 w 1279"/>
                <a:gd name="T11" fmla="*/ 0 h 102"/>
                <a:gd name="T12" fmla="*/ 6 w 1279"/>
                <a:gd name="T13" fmla="*/ 0 h 102"/>
                <a:gd name="T14" fmla="*/ 6 w 1279"/>
                <a:gd name="T15" fmla="*/ 0 h 102"/>
                <a:gd name="T16" fmla="*/ 6 w 1279"/>
                <a:gd name="T17" fmla="*/ 0 h 102"/>
                <a:gd name="T18" fmla="*/ 5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187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279" y="51"/>
                  </a:lnTo>
                  <a:lnTo>
                    <a:pt x="1233" y="102"/>
                  </a:lnTo>
                  <a:lnTo>
                    <a:pt x="1279" y="102"/>
                  </a:lnTo>
                  <a:lnTo>
                    <a:pt x="1279" y="51"/>
                  </a:lnTo>
                  <a:lnTo>
                    <a:pt x="1187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0" name="Freeform 53"/>
            <p:cNvSpPr>
              <a:spLocks/>
            </p:cNvSpPr>
            <p:nvPr/>
          </p:nvSpPr>
          <p:spPr bwMode="auto">
            <a:xfrm>
              <a:off x="5085" y="3653"/>
              <a:ext cx="16" cy="73"/>
            </a:xfrm>
            <a:custGeom>
              <a:avLst/>
              <a:gdLst>
                <a:gd name="T0" fmla="*/ 0 w 92"/>
                <a:gd name="T1" fmla="*/ 0 h 510"/>
                <a:gd name="T2" fmla="*/ 0 w 92"/>
                <a:gd name="T3" fmla="*/ 0 h 510"/>
                <a:gd name="T4" fmla="*/ 0 w 92"/>
                <a:gd name="T5" fmla="*/ 1 h 510"/>
                <a:gd name="T6" fmla="*/ 1 w 92"/>
                <a:gd name="T7" fmla="*/ 1 h 510"/>
                <a:gd name="T8" fmla="*/ 1 w 92"/>
                <a:gd name="T9" fmla="*/ 0 h 510"/>
                <a:gd name="T10" fmla="*/ 0 w 92"/>
                <a:gd name="T11" fmla="*/ 0 h 510"/>
                <a:gd name="T12" fmla="*/ 1 w 92"/>
                <a:gd name="T13" fmla="*/ 0 h 510"/>
                <a:gd name="T14" fmla="*/ 1 w 92"/>
                <a:gd name="T15" fmla="*/ 0 h 510"/>
                <a:gd name="T16" fmla="*/ 0 w 92"/>
                <a:gd name="T17" fmla="*/ 0 h 510"/>
                <a:gd name="T18" fmla="*/ 0 w 92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10"/>
                <a:gd name="T32" fmla="*/ 92 w 92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10">
                  <a:moveTo>
                    <a:pt x="46" y="102"/>
                  </a:moveTo>
                  <a:lnTo>
                    <a:pt x="0" y="51"/>
                  </a:lnTo>
                  <a:lnTo>
                    <a:pt x="0" y="510"/>
                  </a:lnTo>
                  <a:lnTo>
                    <a:pt x="92" y="510"/>
                  </a:lnTo>
                  <a:lnTo>
                    <a:pt x="92" y="51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92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1" name="Rectangle 54"/>
            <p:cNvSpPr>
              <a:spLocks noChangeArrowheads="1"/>
            </p:cNvSpPr>
            <p:nvPr/>
          </p:nvSpPr>
          <p:spPr bwMode="auto">
            <a:xfrm>
              <a:off x="5093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2" name="Freeform 55"/>
            <p:cNvSpPr>
              <a:spLocks/>
            </p:cNvSpPr>
            <p:nvPr/>
          </p:nvSpPr>
          <p:spPr bwMode="auto">
            <a:xfrm>
              <a:off x="5093" y="3587"/>
              <a:ext cx="213" cy="15"/>
            </a:xfrm>
            <a:custGeom>
              <a:avLst/>
              <a:gdLst>
                <a:gd name="T0" fmla="*/ 6 w 1278"/>
                <a:gd name="T1" fmla="*/ 0 h 101"/>
                <a:gd name="T2" fmla="*/ 6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6 w 1278"/>
                <a:gd name="T9" fmla="*/ 0 h 101"/>
                <a:gd name="T10" fmla="*/ 6 w 1278"/>
                <a:gd name="T11" fmla="*/ 0 h 101"/>
                <a:gd name="T12" fmla="*/ 6 w 1278"/>
                <a:gd name="T13" fmla="*/ 0 h 101"/>
                <a:gd name="T14" fmla="*/ 6 w 1278"/>
                <a:gd name="T15" fmla="*/ 0 h 101"/>
                <a:gd name="T16" fmla="*/ 6 w 1278"/>
                <a:gd name="T17" fmla="*/ 0 h 101"/>
                <a:gd name="T18" fmla="*/ 6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3" y="101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3" name="Freeform 56"/>
            <p:cNvSpPr>
              <a:spLocks/>
            </p:cNvSpPr>
            <p:nvPr/>
          </p:nvSpPr>
          <p:spPr bwMode="auto">
            <a:xfrm>
              <a:off x="5291" y="3595"/>
              <a:ext cx="15" cy="138"/>
            </a:xfrm>
            <a:custGeom>
              <a:avLst/>
              <a:gdLst>
                <a:gd name="T0" fmla="*/ 0 w 92"/>
                <a:gd name="T1" fmla="*/ 3 h 969"/>
                <a:gd name="T2" fmla="*/ 0 w 92"/>
                <a:gd name="T3" fmla="*/ 3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3 h 969"/>
                <a:gd name="T10" fmla="*/ 0 w 92"/>
                <a:gd name="T11" fmla="*/ 3 h 969"/>
                <a:gd name="T12" fmla="*/ 0 w 92"/>
                <a:gd name="T13" fmla="*/ 3 h 969"/>
                <a:gd name="T14" fmla="*/ 0 w 92"/>
                <a:gd name="T15" fmla="*/ 3 h 969"/>
                <a:gd name="T16" fmla="*/ 0 w 92"/>
                <a:gd name="T17" fmla="*/ 3 h 969"/>
                <a:gd name="T18" fmla="*/ 0 w 92"/>
                <a:gd name="T19" fmla="*/ 3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7" y="969"/>
                  </a:moveTo>
                  <a:lnTo>
                    <a:pt x="92" y="9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7" y="867"/>
                  </a:lnTo>
                  <a:lnTo>
                    <a:pt x="47" y="969"/>
                  </a:lnTo>
                  <a:lnTo>
                    <a:pt x="92" y="969"/>
                  </a:lnTo>
                  <a:lnTo>
                    <a:pt x="92" y="918"/>
                  </a:lnTo>
                  <a:lnTo>
                    <a:pt x="47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4" name="Freeform 57"/>
            <p:cNvSpPr>
              <a:spLocks/>
            </p:cNvSpPr>
            <p:nvPr/>
          </p:nvSpPr>
          <p:spPr bwMode="auto">
            <a:xfrm>
              <a:off x="5085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6 w 1279"/>
                <a:gd name="T5" fmla="*/ 0 h 102"/>
                <a:gd name="T6" fmla="*/ 6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0" y="51"/>
                  </a:moveTo>
                  <a:lnTo>
                    <a:pt x="46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5" name="Freeform 58"/>
            <p:cNvSpPr>
              <a:spLocks/>
            </p:cNvSpPr>
            <p:nvPr/>
          </p:nvSpPr>
          <p:spPr bwMode="auto">
            <a:xfrm>
              <a:off x="5085" y="3587"/>
              <a:ext cx="16" cy="139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3 h 969"/>
                <a:gd name="T6" fmla="*/ 1 w 92"/>
                <a:gd name="T7" fmla="*/ 3 h 969"/>
                <a:gd name="T8" fmla="*/ 1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2" y="969"/>
                  </a:lnTo>
                  <a:lnTo>
                    <a:pt x="92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6" name="Rectangle 59"/>
            <p:cNvSpPr>
              <a:spLocks noChangeArrowheads="1"/>
            </p:cNvSpPr>
            <p:nvPr/>
          </p:nvSpPr>
          <p:spPr bwMode="auto">
            <a:xfrm>
              <a:off x="3787" y="3785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0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7" name="Rectangle 60"/>
            <p:cNvSpPr>
              <a:spLocks noChangeArrowheads="1"/>
            </p:cNvSpPr>
            <p:nvPr/>
          </p:nvSpPr>
          <p:spPr bwMode="auto">
            <a:xfrm>
              <a:off x="5230" y="3764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2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8" name="Rectangle 61"/>
            <p:cNvSpPr>
              <a:spLocks noChangeArrowheads="1"/>
            </p:cNvSpPr>
            <p:nvPr/>
          </p:nvSpPr>
          <p:spPr bwMode="auto">
            <a:xfrm>
              <a:off x="5333" y="3746"/>
              <a:ext cx="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en-US">
                <a:latin typeface="Tahoma" pitchFamily="34" charset="0"/>
              </a:endParaRPr>
            </a:p>
          </p:txBody>
        </p:sp>
      </p:grpSp>
      <p:sp>
        <p:nvSpPr>
          <p:cNvPr id="3546174" name="Freeform 62"/>
          <p:cNvSpPr>
            <a:spLocks/>
          </p:cNvSpPr>
          <p:nvPr/>
        </p:nvSpPr>
        <p:spPr bwMode="auto">
          <a:xfrm>
            <a:off x="6608763" y="5991225"/>
            <a:ext cx="125412" cy="109538"/>
          </a:xfrm>
          <a:custGeom>
            <a:avLst/>
            <a:gdLst>
              <a:gd name="T0" fmla="*/ 2147483647 w 477"/>
              <a:gd name="T1" fmla="*/ 2147483647 h 485"/>
              <a:gd name="T2" fmla="*/ 2147483647 w 477"/>
              <a:gd name="T3" fmla="*/ 0 h 485"/>
              <a:gd name="T4" fmla="*/ 0 w 477"/>
              <a:gd name="T5" fmla="*/ 2147483647 h 485"/>
              <a:gd name="T6" fmla="*/ 2147483647 w 477"/>
              <a:gd name="T7" fmla="*/ 2147483647 h 485"/>
              <a:gd name="T8" fmla="*/ 2147483647 w 477"/>
              <a:gd name="T9" fmla="*/ 0 h 485"/>
              <a:gd name="T10" fmla="*/ 2147483647 w 477"/>
              <a:gd name="T11" fmla="*/ 2147483647 h 4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7"/>
              <a:gd name="T19" fmla="*/ 0 h 485"/>
              <a:gd name="T20" fmla="*/ 477 w 477"/>
              <a:gd name="T21" fmla="*/ 485 h 4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7" h="485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sp>
        <p:nvSpPr>
          <p:cNvPr id="3546175" name="Freeform 63"/>
          <p:cNvSpPr>
            <a:spLocks/>
          </p:cNvSpPr>
          <p:nvPr/>
        </p:nvSpPr>
        <p:spPr bwMode="auto">
          <a:xfrm>
            <a:off x="6659563" y="6091238"/>
            <a:ext cx="23812" cy="176212"/>
          </a:xfrm>
          <a:custGeom>
            <a:avLst/>
            <a:gdLst>
              <a:gd name="T0" fmla="*/ 814944465 w 92"/>
              <a:gd name="T1" fmla="*/ 2147483647 h 775"/>
              <a:gd name="T2" fmla="*/ 1595187610 w 92"/>
              <a:gd name="T3" fmla="*/ 2147483647 h 775"/>
              <a:gd name="T4" fmla="*/ 1595187610 w 92"/>
              <a:gd name="T5" fmla="*/ 0 h 775"/>
              <a:gd name="T6" fmla="*/ 0 w 92"/>
              <a:gd name="T7" fmla="*/ 0 h 775"/>
              <a:gd name="T8" fmla="*/ 0 w 92"/>
              <a:gd name="T9" fmla="*/ 2147483647 h 775"/>
              <a:gd name="T10" fmla="*/ 814944465 w 92"/>
              <a:gd name="T11" fmla="*/ 2147483647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"/>
              <a:gd name="T19" fmla="*/ 0 h 775"/>
              <a:gd name="T20" fmla="*/ 92 w 92"/>
              <a:gd name="T21" fmla="*/ 775 h 7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" h="775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 rot="-3389670">
            <a:off x="3437731" y="3626645"/>
            <a:ext cx="2625725" cy="4246562"/>
            <a:chOff x="3948" y="1525"/>
            <a:chExt cx="1654" cy="2585"/>
          </a:xfrm>
        </p:grpSpPr>
        <p:sp>
          <p:nvSpPr>
            <p:cNvPr id="53263" name="AutoShape 65"/>
            <p:cNvSpPr>
              <a:spLocks noChangeAspect="1" noChangeArrowheads="1" noTextEdit="1"/>
            </p:cNvSpPr>
            <p:nvPr/>
          </p:nvSpPr>
          <p:spPr bwMode="auto">
            <a:xfrm>
              <a:off x="3948" y="1525"/>
              <a:ext cx="1654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4" name="Freeform 66"/>
            <p:cNvSpPr>
              <a:spLocks/>
            </p:cNvSpPr>
            <p:nvPr/>
          </p:nvSpPr>
          <p:spPr bwMode="auto">
            <a:xfrm>
              <a:off x="4035" y="1532"/>
              <a:ext cx="1438" cy="1378"/>
            </a:xfrm>
            <a:custGeom>
              <a:avLst/>
              <a:gdLst>
                <a:gd name="T0" fmla="*/ 22 w 8629"/>
                <a:gd name="T1" fmla="*/ 0 h 9641"/>
                <a:gd name="T2" fmla="*/ 25 w 8629"/>
                <a:gd name="T3" fmla="*/ 0 h 9641"/>
                <a:gd name="T4" fmla="*/ 28 w 8629"/>
                <a:gd name="T5" fmla="*/ 1 h 9641"/>
                <a:gd name="T6" fmla="*/ 30 w 8629"/>
                <a:gd name="T7" fmla="*/ 2 h 9641"/>
                <a:gd name="T8" fmla="*/ 33 w 8629"/>
                <a:gd name="T9" fmla="*/ 3 h 9641"/>
                <a:gd name="T10" fmla="*/ 35 w 8629"/>
                <a:gd name="T11" fmla="*/ 5 h 9641"/>
                <a:gd name="T12" fmla="*/ 36 w 8629"/>
                <a:gd name="T13" fmla="*/ 6 h 9641"/>
                <a:gd name="T14" fmla="*/ 38 w 8629"/>
                <a:gd name="T15" fmla="*/ 8 h 9641"/>
                <a:gd name="T16" fmla="*/ 39 w 8629"/>
                <a:gd name="T17" fmla="*/ 10 h 9641"/>
                <a:gd name="T18" fmla="*/ 40 w 8629"/>
                <a:gd name="T19" fmla="*/ 12 h 9641"/>
                <a:gd name="T20" fmla="*/ 40 w 8629"/>
                <a:gd name="T21" fmla="*/ 14 h 9641"/>
                <a:gd name="T22" fmla="*/ 40 w 8629"/>
                <a:gd name="T23" fmla="*/ 16 h 9641"/>
                <a:gd name="T24" fmla="*/ 39 w 8629"/>
                <a:gd name="T25" fmla="*/ 18 h 9641"/>
                <a:gd name="T26" fmla="*/ 38 w 8629"/>
                <a:gd name="T27" fmla="*/ 20 h 9641"/>
                <a:gd name="T28" fmla="*/ 36 w 8629"/>
                <a:gd name="T29" fmla="*/ 22 h 9641"/>
                <a:gd name="T30" fmla="*/ 35 w 8629"/>
                <a:gd name="T31" fmla="*/ 24 h 9641"/>
                <a:gd name="T32" fmla="*/ 33 w 8629"/>
                <a:gd name="T33" fmla="*/ 25 h 9641"/>
                <a:gd name="T34" fmla="*/ 30 w 8629"/>
                <a:gd name="T35" fmla="*/ 26 h 9641"/>
                <a:gd name="T36" fmla="*/ 28 w 8629"/>
                <a:gd name="T37" fmla="*/ 27 h 9641"/>
                <a:gd name="T38" fmla="*/ 25 w 8629"/>
                <a:gd name="T39" fmla="*/ 28 h 9641"/>
                <a:gd name="T40" fmla="*/ 22 w 8629"/>
                <a:gd name="T41" fmla="*/ 28 h 9641"/>
                <a:gd name="T42" fmla="*/ 19 w 8629"/>
                <a:gd name="T43" fmla="*/ 28 h 9641"/>
                <a:gd name="T44" fmla="*/ 16 w 8629"/>
                <a:gd name="T45" fmla="*/ 28 h 9641"/>
                <a:gd name="T46" fmla="*/ 13 w 8629"/>
                <a:gd name="T47" fmla="*/ 27 h 9641"/>
                <a:gd name="T48" fmla="*/ 10 w 8629"/>
                <a:gd name="T49" fmla="*/ 26 h 9641"/>
                <a:gd name="T50" fmla="*/ 8 w 8629"/>
                <a:gd name="T51" fmla="*/ 25 h 9641"/>
                <a:gd name="T52" fmla="*/ 6 w 8629"/>
                <a:gd name="T53" fmla="*/ 24 h 9641"/>
                <a:gd name="T54" fmla="*/ 4 w 8629"/>
                <a:gd name="T55" fmla="*/ 22 h 9641"/>
                <a:gd name="T56" fmla="*/ 2 w 8629"/>
                <a:gd name="T57" fmla="*/ 21 h 9641"/>
                <a:gd name="T58" fmla="*/ 1 w 8629"/>
                <a:gd name="T59" fmla="*/ 19 h 9641"/>
                <a:gd name="T60" fmla="*/ 0 w 8629"/>
                <a:gd name="T61" fmla="*/ 17 h 9641"/>
                <a:gd name="T62" fmla="*/ 0 w 8629"/>
                <a:gd name="T63" fmla="*/ 15 h 9641"/>
                <a:gd name="T64" fmla="*/ 0 w 8629"/>
                <a:gd name="T65" fmla="*/ 13 h 9641"/>
                <a:gd name="T66" fmla="*/ 1 w 8629"/>
                <a:gd name="T67" fmla="*/ 11 h 9641"/>
                <a:gd name="T68" fmla="*/ 1 w 8629"/>
                <a:gd name="T69" fmla="*/ 9 h 9641"/>
                <a:gd name="T70" fmla="*/ 3 w 8629"/>
                <a:gd name="T71" fmla="*/ 7 h 9641"/>
                <a:gd name="T72" fmla="*/ 4 w 8629"/>
                <a:gd name="T73" fmla="*/ 5 h 9641"/>
                <a:gd name="T74" fmla="*/ 6 w 8629"/>
                <a:gd name="T75" fmla="*/ 4 h 9641"/>
                <a:gd name="T76" fmla="*/ 9 w 8629"/>
                <a:gd name="T77" fmla="*/ 2 h 9641"/>
                <a:gd name="T78" fmla="*/ 11 w 8629"/>
                <a:gd name="T79" fmla="*/ 1 h 9641"/>
                <a:gd name="T80" fmla="*/ 14 w 8629"/>
                <a:gd name="T81" fmla="*/ 1 h 9641"/>
                <a:gd name="T82" fmla="*/ 17 w 8629"/>
                <a:gd name="T83" fmla="*/ 0 h 9641"/>
                <a:gd name="T84" fmla="*/ 2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5" name="Freeform 67"/>
            <p:cNvSpPr>
              <a:spLocks/>
            </p:cNvSpPr>
            <p:nvPr/>
          </p:nvSpPr>
          <p:spPr bwMode="auto">
            <a:xfrm>
              <a:off x="4754" y="1525"/>
              <a:ext cx="727" cy="696"/>
            </a:xfrm>
            <a:custGeom>
              <a:avLst/>
              <a:gdLst>
                <a:gd name="T0" fmla="*/ 20 w 4360"/>
                <a:gd name="T1" fmla="*/ 14 h 4871"/>
                <a:gd name="T2" fmla="*/ 20 w 4360"/>
                <a:gd name="T3" fmla="*/ 13 h 4871"/>
                <a:gd name="T4" fmla="*/ 20 w 4360"/>
                <a:gd name="T5" fmla="*/ 12 h 4871"/>
                <a:gd name="T6" fmla="*/ 20 w 4360"/>
                <a:gd name="T7" fmla="*/ 11 h 4871"/>
                <a:gd name="T8" fmla="*/ 19 w 4360"/>
                <a:gd name="T9" fmla="*/ 10 h 4871"/>
                <a:gd name="T10" fmla="*/ 19 w 4360"/>
                <a:gd name="T11" fmla="*/ 9 h 4871"/>
                <a:gd name="T12" fmla="*/ 19 w 4360"/>
                <a:gd name="T13" fmla="*/ 9 h 4871"/>
                <a:gd name="T14" fmla="*/ 18 w 4360"/>
                <a:gd name="T15" fmla="*/ 8 h 4871"/>
                <a:gd name="T16" fmla="*/ 17 w 4360"/>
                <a:gd name="T17" fmla="*/ 7 h 4871"/>
                <a:gd name="T18" fmla="*/ 17 w 4360"/>
                <a:gd name="T19" fmla="*/ 6 h 4871"/>
                <a:gd name="T20" fmla="*/ 16 w 4360"/>
                <a:gd name="T21" fmla="*/ 6 h 4871"/>
                <a:gd name="T22" fmla="*/ 15 w 4360"/>
                <a:gd name="T23" fmla="*/ 5 h 4871"/>
                <a:gd name="T24" fmla="*/ 15 w 4360"/>
                <a:gd name="T25" fmla="*/ 4 h 4871"/>
                <a:gd name="T26" fmla="*/ 14 w 4360"/>
                <a:gd name="T27" fmla="*/ 4 h 4871"/>
                <a:gd name="T28" fmla="*/ 13 w 4360"/>
                <a:gd name="T29" fmla="*/ 3 h 4871"/>
                <a:gd name="T30" fmla="*/ 12 w 4360"/>
                <a:gd name="T31" fmla="*/ 3 h 4871"/>
                <a:gd name="T32" fmla="*/ 11 w 4360"/>
                <a:gd name="T33" fmla="*/ 2 h 4871"/>
                <a:gd name="T34" fmla="*/ 10 w 4360"/>
                <a:gd name="T35" fmla="*/ 2 h 4871"/>
                <a:gd name="T36" fmla="*/ 9 w 4360"/>
                <a:gd name="T37" fmla="*/ 1 h 4871"/>
                <a:gd name="T38" fmla="*/ 7 w 4360"/>
                <a:gd name="T39" fmla="*/ 1 h 4871"/>
                <a:gd name="T40" fmla="*/ 6 w 4360"/>
                <a:gd name="T41" fmla="*/ 1 h 4871"/>
                <a:gd name="T42" fmla="*/ 5 w 4360"/>
                <a:gd name="T43" fmla="*/ 0 h 4871"/>
                <a:gd name="T44" fmla="*/ 4 w 4360"/>
                <a:gd name="T45" fmla="*/ 0 h 4871"/>
                <a:gd name="T46" fmla="*/ 3 w 4360"/>
                <a:gd name="T47" fmla="*/ 0 h 4871"/>
                <a:gd name="T48" fmla="*/ 1 w 4360"/>
                <a:gd name="T49" fmla="*/ 0 h 4871"/>
                <a:gd name="T50" fmla="*/ 0 w 4360"/>
                <a:gd name="T51" fmla="*/ 0 h 4871"/>
                <a:gd name="T52" fmla="*/ 1 w 4360"/>
                <a:gd name="T53" fmla="*/ 0 h 4871"/>
                <a:gd name="T54" fmla="*/ 2 w 4360"/>
                <a:gd name="T55" fmla="*/ 0 h 4871"/>
                <a:gd name="T56" fmla="*/ 4 w 4360"/>
                <a:gd name="T57" fmla="*/ 1 h 4871"/>
                <a:gd name="T58" fmla="*/ 5 w 4360"/>
                <a:gd name="T59" fmla="*/ 1 h 4871"/>
                <a:gd name="T60" fmla="*/ 6 w 4360"/>
                <a:gd name="T61" fmla="*/ 1 h 4871"/>
                <a:gd name="T62" fmla="*/ 7 w 4360"/>
                <a:gd name="T63" fmla="*/ 1 h 4871"/>
                <a:gd name="T64" fmla="*/ 8 w 4360"/>
                <a:gd name="T65" fmla="*/ 2 h 4871"/>
                <a:gd name="T66" fmla="*/ 9 w 4360"/>
                <a:gd name="T67" fmla="*/ 2 h 4871"/>
                <a:gd name="T68" fmla="*/ 10 w 4360"/>
                <a:gd name="T69" fmla="*/ 2 h 4871"/>
                <a:gd name="T70" fmla="*/ 11 w 4360"/>
                <a:gd name="T71" fmla="*/ 3 h 4871"/>
                <a:gd name="T72" fmla="*/ 12 w 4360"/>
                <a:gd name="T73" fmla="*/ 3 h 4871"/>
                <a:gd name="T74" fmla="*/ 13 w 4360"/>
                <a:gd name="T75" fmla="*/ 4 h 4871"/>
                <a:gd name="T76" fmla="*/ 14 w 4360"/>
                <a:gd name="T77" fmla="*/ 4 h 4871"/>
                <a:gd name="T78" fmla="*/ 15 w 4360"/>
                <a:gd name="T79" fmla="*/ 5 h 4871"/>
                <a:gd name="T80" fmla="*/ 16 w 4360"/>
                <a:gd name="T81" fmla="*/ 6 h 4871"/>
                <a:gd name="T82" fmla="*/ 16 w 4360"/>
                <a:gd name="T83" fmla="*/ 6 h 4871"/>
                <a:gd name="T84" fmla="*/ 17 w 4360"/>
                <a:gd name="T85" fmla="*/ 7 h 4871"/>
                <a:gd name="T86" fmla="*/ 18 w 4360"/>
                <a:gd name="T87" fmla="*/ 8 h 4871"/>
                <a:gd name="T88" fmla="*/ 18 w 4360"/>
                <a:gd name="T89" fmla="*/ 8 h 4871"/>
                <a:gd name="T90" fmla="*/ 19 w 4360"/>
                <a:gd name="T91" fmla="*/ 9 h 4871"/>
                <a:gd name="T92" fmla="*/ 19 w 4360"/>
                <a:gd name="T93" fmla="*/ 10 h 4871"/>
                <a:gd name="T94" fmla="*/ 19 w 4360"/>
                <a:gd name="T95" fmla="*/ 11 h 4871"/>
                <a:gd name="T96" fmla="*/ 20 w 4360"/>
                <a:gd name="T97" fmla="*/ 12 h 4871"/>
                <a:gd name="T98" fmla="*/ 20 w 4360"/>
                <a:gd name="T99" fmla="*/ 13 h 4871"/>
                <a:gd name="T100" fmla="*/ 20 w 4360"/>
                <a:gd name="T101" fmla="*/ 13 h 4871"/>
                <a:gd name="T102" fmla="*/ 20 w 4360"/>
                <a:gd name="T103" fmla="*/ 14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6" name="Freeform 68"/>
            <p:cNvSpPr>
              <a:spLocks/>
            </p:cNvSpPr>
            <p:nvPr/>
          </p:nvSpPr>
          <p:spPr bwMode="auto">
            <a:xfrm>
              <a:off x="4754" y="2221"/>
              <a:ext cx="727" cy="696"/>
            </a:xfrm>
            <a:custGeom>
              <a:avLst/>
              <a:gdLst>
                <a:gd name="T0" fmla="*/ 1 w 4360"/>
                <a:gd name="T1" fmla="*/ 14 h 4872"/>
                <a:gd name="T2" fmla="*/ 2 w 4360"/>
                <a:gd name="T3" fmla="*/ 14 h 4872"/>
                <a:gd name="T4" fmla="*/ 3 w 4360"/>
                <a:gd name="T5" fmla="*/ 14 h 4872"/>
                <a:gd name="T6" fmla="*/ 5 w 4360"/>
                <a:gd name="T7" fmla="*/ 14 h 4872"/>
                <a:gd name="T8" fmla="*/ 6 w 4360"/>
                <a:gd name="T9" fmla="*/ 14 h 4872"/>
                <a:gd name="T10" fmla="*/ 7 w 4360"/>
                <a:gd name="T11" fmla="*/ 13 h 4872"/>
                <a:gd name="T12" fmla="*/ 8 w 4360"/>
                <a:gd name="T13" fmla="*/ 13 h 4872"/>
                <a:gd name="T14" fmla="*/ 9 w 4360"/>
                <a:gd name="T15" fmla="*/ 13 h 4872"/>
                <a:gd name="T16" fmla="*/ 10 w 4360"/>
                <a:gd name="T17" fmla="*/ 12 h 4872"/>
                <a:gd name="T18" fmla="*/ 11 w 4360"/>
                <a:gd name="T19" fmla="*/ 12 h 4872"/>
                <a:gd name="T20" fmla="*/ 12 w 4360"/>
                <a:gd name="T21" fmla="*/ 11 h 4872"/>
                <a:gd name="T22" fmla="*/ 13 w 4360"/>
                <a:gd name="T23" fmla="*/ 11 h 4872"/>
                <a:gd name="T24" fmla="*/ 14 w 4360"/>
                <a:gd name="T25" fmla="*/ 10 h 4872"/>
                <a:gd name="T26" fmla="*/ 15 w 4360"/>
                <a:gd name="T27" fmla="*/ 10 h 4872"/>
                <a:gd name="T28" fmla="*/ 16 w 4360"/>
                <a:gd name="T29" fmla="*/ 9 h 4872"/>
                <a:gd name="T30" fmla="*/ 17 w 4360"/>
                <a:gd name="T31" fmla="*/ 8 h 4872"/>
                <a:gd name="T32" fmla="*/ 17 w 4360"/>
                <a:gd name="T33" fmla="*/ 8 h 4872"/>
                <a:gd name="T34" fmla="*/ 18 w 4360"/>
                <a:gd name="T35" fmla="*/ 7 h 4872"/>
                <a:gd name="T36" fmla="*/ 18 w 4360"/>
                <a:gd name="T37" fmla="*/ 6 h 4872"/>
                <a:gd name="T38" fmla="*/ 19 w 4360"/>
                <a:gd name="T39" fmla="*/ 5 h 4872"/>
                <a:gd name="T40" fmla="*/ 19 w 4360"/>
                <a:gd name="T41" fmla="*/ 4 h 4872"/>
                <a:gd name="T42" fmla="*/ 20 w 4360"/>
                <a:gd name="T43" fmla="*/ 4 h 4872"/>
                <a:gd name="T44" fmla="*/ 20 w 4360"/>
                <a:gd name="T45" fmla="*/ 3 h 4872"/>
                <a:gd name="T46" fmla="*/ 20 w 4360"/>
                <a:gd name="T47" fmla="*/ 2 h 4872"/>
                <a:gd name="T48" fmla="*/ 20 w 4360"/>
                <a:gd name="T49" fmla="*/ 1 h 4872"/>
                <a:gd name="T50" fmla="*/ 20 w 4360"/>
                <a:gd name="T51" fmla="*/ 0 h 4872"/>
                <a:gd name="T52" fmla="*/ 20 w 4360"/>
                <a:gd name="T53" fmla="*/ 1 h 4872"/>
                <a:gd name="T54" fmla="*/ 20 w 4360"/>
                <a:gd name="T55" fmla="*/ 2 h 4872"/>
                <a:gd name="T56" fmla="*/ 20 w 4360"/>
                <a:gd name="T57" fmla="*/ 2 h 4872"/>
                <a:gd name="T58" fmla="*/ 19 w 4360"/>
                <a:gd name="T59" fmla="*/ 3 h 4872"/>
                <a:gd name="T60" fmla="*/ 19 w 4360"/>
                <a:gd name="T61" fmla="*/ 4 h 4872"/>
                <a:gd name="T62" fmla="*/ 19 w 4360"/>
                <a:gd name="T63" fmla="*/ 5 h 4872"/>
                <a:gd name="T64" fmla="*/ 18 w 4360"/>
                <a:gd name="T65" fmla="*/ 6 h 4872"/>
                <a:gd name="T66" fmla="*/ 18 w 4360"/>
                <a:gd name="T67" fmla="*/ 6 h 4872"/>
                <a:gd name="T68" fmla="*/ 17 w 4360"/>
                <a:gd name="T69" fmla="*/ 7 h 4872"/>
                <a:gd name="T70" fmla="*/ 16 w 4360"/>
                <a:gd name="T71" fmla="*/ 8 h 4872"/>
                <a:gd name="T72" fmla="*/ 16 w 4360"/>
                <a:gd name="T73" fmla="*/ 9 h 4872"/>
                <a:gd name="T74" fmla="*/ 15 w 4360"/>
                <a:gd name="T75" fmla="*/ 9 h 4872"/>
                <a:gd name="T76" fmla="*/ 14 w 4360"/>
                <a:gd name="T77" fmla="*/ 10 h 4872"/>
                <a:gd name="T78" fmla="*/ 13 w 4360"/>
                <a:gd name="T79" fmla="*/ 10 h 4872"/>
                <a:gd name="T80" fmla="*/ 12 w 4360"/>
                <a:gd name="T81" fmla="*/ 11 h 4872"/>
                <a:gd name="T82" fmla="*/ 11 w 4360"/>
                <a:gd name="T83" fmla="*/ 11 h 4872"/>
                <a:gd name="T84" fmla="*/ 10 w 4360"/>
                <a:gd name="T85" fmla="*/ 12 h 4872"/>
                <a:gd name="T86" fmla="*/ 9 w 4360"/>
                <a:gd name="T87" fmla="*/ 12 h 4872"/>
                <a:gd name="T88" fmla="*/ 8 w 4360"/>
                <a:gd name="T89" fmla="*/ 13 h 4872"/>
                <a:gd name="T90" fmla="*/ 7 w 4360"/>
                <a:gd name="T91" fmla="*/ 13 h 4872"/>
                <a:gd name="T92" fmla="*/ 6 w 4360"/>
                <a:gd name="T93" fmla="*/ 13 h 4872"/>
                <a:gd name="T94" fmla="*/ 5 w 4360"/>
                <a:gd name="T95" fmla="*/ 14 h 4872"/>
                <a:gd name="T96" fmla="*/ 4 w 4360"/>
                <a:gd name="T97" fmla="*/ 14 h 4872"/>
                <a:gd name="T98" fmla="*/ 2 w 4360"/>
                <a:gd name="T99" fmla="*/ 14 h 4872"/>
                <a:gd name="T100" fmla="*/ 1 w 4360"/>
                <a:gd name="T101" fmla="*/ 14 h 4872"/>
                <a:gd name="T102" fmla="*/ 0 w 4360"/>
                <a:gd name="T103" fmla="*/ 14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7" name="Freeform 69"/>
            <p:cNvSpPr>
              <a:spLocks/>
            </p:cNvSpPr>
            <p:nvPr/>
          </p:nvSpPr>
          <p:spPr bwMode="auto">
            <a:xfrm>
              <a:off x="4028" y="2221"/>
              <a:ext cx="726" cy="696"/>
            </a:xfrm>
            <a:custGeom>
              <a:avLst/>
              <a:gdLst>
                <a:gd name="T0" fmla="*/ 0 w 4359"/>
                <a:gd name="T1" fmla="*/ 1 h 4872"/>
                <a:gd name="T2" fmla="*/ 0 w 4359"/>
                <a:gd name="T3" fmla="*/ 1 h 4872"/>
                <a:gd name="T4" fmla="*/ 0 w 4359"/>
                <a:gd name="T5" fmla="*/ 2 h 4872"/>
                <a:gd name="T6" fmla="*/ 0 w 4359"/>
                <a:gd name="T7" fmla="*/ 3 h 4872"/>
                <a:gd name="T8" fmla="*/ 1 w 4359"/>
                <a:gd name="T9" fmla="*/ 4 h 4872"/>
                <a:gd name="T10" fmla="*/ 1 w 4359"/>
                <a:gd name="T11" fmla="*/ 5 h 4872"/>
                <a:gd name="T12" fmla="*/ 2 w 4359"/>
                <a:gd name="T13" fmla="*/ 6 h 4872"/>
                <a:gd name="T14" fmla="*/ 2 w 4359"/>
                <a:gd name="T15" fmla="*/ 6 h 4872"/>
                <a:gd name="T16" fmla="*/ 3 w 4359"/>
                <a:gd name="T17" fmla="*/ 7 h 4872"/>
                <a:gd name="T18" fmla="*/ 3 w 4359"/>
                <a:gd name="T19" fmla="*/ 8 h 4872"/>
                <a:gd name="T20" fmla="*/ 4 w 4359"/>
                <a:gd name="T21" fmla="*/ 9 h 4872"/>
                <a:gd name="T22" fmla="*/ 5 w 4359"/>
                <a:gd name="T23" fmla="*/ 9 h 4872"/>
                <a:gd name="T24" fmla="*/ 6 w 4359"/>
                <a:gd name="T25" fmla="*/ 10 h 4872"/>
                <a:gd name="T26" fmla="*/ 7 w 4359"/>
                <a:gd name="T27" fmla="*/ 11 h 4872"/>
                <a:gd name="T28" fmla="*/ 7 w 4359"/>
                <a:gd name="T29" fmla="*/ 11 h 4872"/>
                <a:gd name="T30" fmla="*/ 8 w 4359"/>
                <a:gd name="T31" fmla="*/ 12 h 4872"/>
                <a:gd name="T32" fmla="*/ 9 w 4359"/>
                <a:gd name="T33" fmla="*/ 12 h 4872"/>
                <a:gd name="T34" fmla="*/ 10 w 4359"/>
                <a:gd name="T35" fmla="*/ 12 h 4872"/>
                <a:gd name="T36" fmla="*/ 12 w 4359"/>
                <a:gd name="T37" fmla="*/ 13 h 4872"/>
                <a:gd name="T38" fmla="*/ 13 w 4359"/>
                <a:gd name="T39" fmla="*/ 13 h 4872"/>
                <a:gd name="T40" fmla="*/ 14 w 4359"/>
                <a:gd name="T41" fmla="*/ 14 h 4872"/>
                <a:gd name="T42" fmla="*/ 15 w 4359"/>
                <a:gd name="T43" fmla="*/ 14 h 4872"/>
                <a:gd name="T44" fmla="*/ 16 w 4359"/>
                <a:gd name="T45" fmla="*/ 14 h 4872"/>
                <a:gd name="T46" fmla="*/ 18 w 4359"/>
                <a:gd name="T47" fmla="*/ 14 h 4872"/>
                <a:gd name="T48" fmla="*/ 19 w 4359"/>
                <a:gd name="T49" fmla="*/ 14 h 4872"/>
                <a:gd name="T50" fmla="*/ 20 w 4359"/>
                <a:gd name="T51" fmla="*/ 14 h 4872"/>
                <a:gd name="T52" fmla="*/ 19 w 4359"/>
                <a:gd name="T53" fmla="*/ 14 h 4872"/>
                <a:gd name="T54" fmla="*/ 18 w 4359"/>
                <a:gd name="T55" fmla="*/ 14 h 4872"/>
                <a:gd name="T56" fmla="*/ 17 w 4359"/>
                <a:gd name="T57" fmla="*/ 14 h 4872"/>
                <a:gd name="T58" fmla="*/ 15 w 4359"/>
                <a:gd name="T59" fmla="*/ 14 h 4872"/>
                <a:gd name="T60" fmla="*/ 14 w 4359"/>
                <a:gd name="T61" fmla="*/ 13 h 4872"/>
                <a:gd name="T62" fmla="*/ 13 w 4359"/>
                <a:gd name="T63" fmla="*/ 13 h 4872"/>
                <a:gd name="T64" fmla="*/ 12 w 4359"/>
                <a:gd name="T65" fmla="*/ 13 h 4872"/>
                <a:gd name="T66" fmla="*/ 11 w 4359"/>
                <a:gd name="T67" fmla="*/ 12 h 4872"/>
                <a:gd name="T68" fmla="*/ 10 w 4359"/>
                <a:gd name="T69" fmla="*/ 12 h 4872"/>
                <a:gd name="T70" fmla="*/ 9 w 4359"/>
                <a:gd name="T71" fmla="*/ 11 h 4872"/>
                <a:gd name="T72" fmla="*/ 8 w 4359"/>
                <a:gd name="T73" fmla="*/ 11 h 4872"/>
                <a:gd name="T74" fmla="*/ 7 w 4359"/>
                <a:gd name="T75" fmla="*/ 10 h 4872"/>
                <a:gd name="T76" fmla="*/ 6 w 4359"/>
                <a:gd name="T77" fmla="*/ 10 h 4872"/>
                <a:gd name="T78" fmla="*/ 5 w 4359"/>
                <a:gd name="T79" fmla="*/ 9 h 4872"/>
                <a:gd name="T80" fmla="*/ 5 w 4359"/>
                <a:gd name="T81" fmla="*/ 9 h 4872"/>
                <a:gd name="T82" fmla="*/ 4 w 4359"/>
                <a:gd name="T83" fmla="*/ 8 h 4872"/>
                <a:gd name="T84" fmla="*/ 3 w 4359"/>
                <a:gd name="T85" fmla="*/ 7 h 4872"/>
                <a:gd name="T86" fmla="*/ 3 w 4359"/>
                <a:gd name="T87" fmla="*/ 6 h 4872"/>
                <a:gd name="T88" fmla="*/ 2 w 4359"/>
                <a:gd name="T89" fmla="*/ 6 h 4872"/>
                <a:gd name="T90" fmla="*/ 2 w 4359"/>
                <a:gd name="T91" fmla="*/ 5 h 4872"/>
                <a:gd name="T92" fmla="*/ 1 w 4359"/>
                <a:gd name="T93" fmla="*/ 4 h 4872"/>
                <a:gd name="T94" fmla="*/ 1 w 4359"/>
                <a:gd name="T95" fmla="*/ 3 h 4872"/>
                <a:gd name="T96" fmla="*/ 1 w 4359"/>
                <a:gd name="T97" fmla="*/ 2 h 4872"/>
                <a:gd name="T98" fmla="*/ 0 w 4359"/>
                <a:gd name="T99" fmla="*/ 2 h 4872"/>
                <a:gd name="T100" fmla="*/ 0 w 4359"/>
                <a:gd name="T101" fmla="*/ 1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8" name="Freeform 70"/>
            <p:cNvSpPr>
              <a:spLocks/>
            </p:cNvSpPr>
            <p:nvPr/>
          </p:nvSpPr>
          <p:spPr bwMode="auto">
            <a:xfrm>
              <a:off x="4028" y="1525"/>
              <a:ext cx="726" cy="696"/>
            </a:xfrm>
            <a:custGeom>
              <a:avLst/>
              <a:gdLst>
                <a:gd name="T0" fmla="*/ 19 w 4359"/>
                <a:gd name="T1" fmla="*/ 0 h 4871"/>
                <a:gd name="T2" fmla="*/ 18 w 4359"/>
                <a:gd name="T3" fmla="*/ 0 h 4871"/>
                <a:gd name="T4" fmla="*/ 17 w 4359"/>
                <a:gd name="T5" fmla="*/ 0 h 4871"/>
                <a:gd name="T6" fmla="*/ 16 w 4359"/>
                <a:gd name="T7" fmla="*/ 0 h 4871"/>
                <a:gd name="T8" fmla="*/ 14 w 4359"/>
                <a:gd name="T9" fmla="*/ 1 h 4871"/>
                <a:gd name="T10" fmla="*/ 13 w 4359"/>
                <a:gd name="T11" fmla="*/ 1 h 4871"/>
                <a:gd name="T12" fmla="*/ 12 w 4359"/>
                <a:gd name="T13" fmla="*/ 1 h 4871"/>
                <a:gd name="T14" fmla="*/ 11 w 4359"/>
                <a:gd name="T15" fmla="*/ 2 h 4871"/>
                <a:gd name="T16" fmla="*/ 10 w 4359"/>
                <a:gd name="T17" fmla="*/ 2 h 4871"/>
                <a:gd name="T18" fmla="*/ 9 w 4359"/>
                <a:gd name="T19" fmla="*/ 2 h 4871"/>
                <a:gd name="T20" fmla="*/ 8 w 4359"/>
                <a:gd name="T21" fmla="*/ 3 h 4871"/>
                <a:gd name="T22" fmla="*/ 7 w 4359"/>
                <a:gd name="T23" fmla="*/ 3 h 4871"/>
                <a:gd name="T24" fmla="*/ 6 w 4359"/>
                <a:gd name="T25" fmla="*/ 4 h 4871"/>
                <a:gd name="T26" fmla="*/ 5 w 4359"/>
                <a:gd name="T27" fmla="*/ 5 h 4871"/>
                <a:gd name="T28" fmla="*/ 4 w 4359"/>
                <a:gd name="T29" fmla="*/ 5 h 4871"/>
                <a:gd name="T30" fmla="*/ 4 w 4359"/>
                <a:gd name="T31" fmla="*/ 6 h 4871"/>
                <a:gd name="T32" fmla="*/ 3 w 4359"/>
                <a:gd name="T33" fmla="*/ 7 h 4871"/>
                <a:gd name="T34" fmla="*/ 2 w 4359"/>
                <a:gd name="T35" fmla="*/ 7 h 4871"/>
                <a:gd name="T36" fmla="*/ 2 w 4359"/>
                <a:gd name="T37" fmla="*/ 8 h 4871"/>
                <a:gd name="T38" fmla="*/ 1 w 4359"/>
                <a:gd name="T39" fmla="*/ 9 h 4871"/>
                <a:gd name="T40" fmla="*/ 1 w 4359"/>
                <a:gd name="T41" fmla="*/ 10 h 4871"/>
                <a:gd name="T42" fmla="*/ 1 w 4359"/>
                <a:gd name="T43" fmla="*/ 11 h 4871"/>
                <a:gd name="T44" fmla="*/ 0 w 4359"/>
                <a:gd name="T45" fmla="*/ 12 h 4871"/>
                <a:gd name="T46" fmla="*/ 0 w 4359"/>
                <a:gd name="T47" fmla="*/ 12 h 4871"/>
                <a:gd name="T48" fmla="*/ 0 w 4359"/>
                <a:gd name="T49" fmla="*/ 13 h 4871"/>
                <a:gd name="T50" fmla="*/ 0 w 4359"/>
                <a:gd name="T51" fmla="*/ 14 h 4871"/>
                <a:gd name="T52" fmla="*/ 0 w 4359"/>
                <a:gd name="T53" fmla="*/ 13 h 4871"/>
                <a:gd name="T54" fmla="*/ 0 w 4359"/>
                <a:gd name="T55" fmla="*/ 13 h 4871"/>
                <a:gd name="T56" fmla="*/ 1 w 4359"/>
                <a:gd name="T57" fmla="*/ 12 h 4871"/>
                <a:gd name="T58" fmla="*/ 1 w 4359"/>
                <a:gd name="T59" fmla="*/ 11 h 4871"/>
                <a:gd name="T60" fmla="*/ 1 w 4359"/>
                <a:gd name="T61" fmla="*/ 10 h 4871"/>
                <a:gd name="T62" fmla="*/ 2 w 4359"/>
                <a:gd name="T63" fmla="*/ 9 h 4871"/>
                <a:gd name="T64" fmla="*/ 2 w 4359"/>
                <a:gd name="T65" fmla="*/ 8 h 4871"/>
                <a:gd name="T66" fmla="*/ 3 w 4359"/>
                <a:gd name="T67" fmla="*/ 8 h 4871"/>
                <a:gd name="T68" fmla="*/ 3 w 4359"/>
                <a:gd name="T69" fmla="*/ 7 h 4871"/>
                <a:gd name="T70" fmla="*/ 4 w 4359"/>
                <a:gd name="T71" fmla="*/ 6 h 4871"/>
                <a:gd name="T72" fmla="*/ 5 w 4359"/>
                <a:gd name="T73" fmla="*/ 6 h 4871"/>
                <a:gd name="T74" fmla="*/ 5 w 4359"/>
                <a:gd name="T75" fmla="*/ 5 h 4871"/>
                <a:gd name="T76" fmla="*/ 6 w 4359"/>
                <a:gd name="T77" fmla="*/ 4 h 4871"/>
                <a:gd name="T78" fmla="*/ 7 w 4359"/>
                <a:gd name="T79" fmla="*/ 4 h 4871"/>
                <a:gd name="T80" fmla="*/ 8 w 4359"/>
                <a:gd name="T81" fmla="*/ 3 h 4871"/>
                <a:gd name="T82" fmla="*/ 9 w 4359"/>
                <a:gd name="T83" fmla="*/ 3 h 4871"/>
                <a:gd name="T84" fmla="*/ 10 w 4359"/>
                <a:gd name="T85" fmla="*/ 2 h 4871"/>
                <a:gd name="T86" fmla="*/ 11 w 4359"/>
                <a:gd name="T87" fmla="*/ 2 h 4871"/>
                <a:gd name="T88" fmla="*/ 12 w 4359"/>
                <a:gd name="T89" fmla="*/ 2 h 4871"/>
                <a:gd name="T90" fmla="*/ 13 w 4359"/>
                <a:gd name="T91" fmla="*/ 1 h 4871"/>
                <a:gd name="T92" fmla="*/ 14 w 4359"/>
                <a:gd name="T93" fmla="*/ 1 h 4871"/>
                <a:gd name="T94" fmla="*/ 15 w 4359"/>
                <a:gd name="T95" fmla="*/ 1 h 4871"/>
                <a:gd name="T96" fmla="*/ 17 w 4359"/>
                <a:gd name="T97" fmla="*/ 1 h 4871"/>
                <a:gd name="T98" fmla="*/ 18 w 4359"/>
                <a:gd name="T99" fmla="*/ 0 h 4871"/>
                <a:gd name="T100" fmla="*/ 19 w 4359"/>
                <a:gd name="T101" fmla="*/ 0 h 4871"/>
                <a:gd name="T102" fmla="*/ 2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9" name="Freeform 71"/>
            <p:cNvSpPr>
              <a:spLocks/>
            </p:cNvSpPr>
            <p:nvPr/>
          </p:nvSpPr>
          <p:spPr bwMode="auto">
            <a:xfrm>
              <a:off x="4264" y="1771"/>
              <a:ext cx="485" cy="487"/>
            </a:xfrm>
            <a:custGeom>
              <a:avLst/>
              <a:gdLst>
                <a:gd name="T0" fmla="*/ 1 w 2905"/>
                <a:gd name="T1" fmla="*/ 10 h 3409"/>
                <a:gd name="T2" fmla="*/ 0 w 2905"/>
                <a:gd name="T3" fmla="*/ 10 h 3409"/>
                <a:gd name="T4" fmla="*/ 14 w 2905"/>
                <a:gd name="T5" fmla="*/ 0 h 3409"/>
                <a:gd name="T6" fmla="*/ 13 w 2905"/>
                <a:gd name="T7" fmla="*/ 0 h 3409"/>
                <a:gd name="T8" fmla="*/ 0 w 2905"/>
                <a:gd name="T9" fmla="*/ 10 h 3409"/>
                <a:gd name="T10" fmla="*/ 0 w 2905"/>
                <a:gd name="T11" fmla="*/ 10 h 3409"/>
                <a:gd name="T12" fmla="*/ 0 w 2905"/>
                <a:gd name="T13" fmla="*/ 10 h 3409"/>
                <a:gd name="T14" fmla="*/ 0 w 2905"/>
                <a:gd name="T15" fmla="*/ 10 h 3409"/>
                <a:gd name="T16" fmla="*/ 0 w 2905"/>
                <a:gd name="T17" fmla="*/ 10 h 3409"/>
                <a:gd name="T18" fmla="*/ 1 w 2905"/>
                <a:gd name="T19" fmla="*/ 1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0" name="Freeform 72"/>
            <p:cNvSpPr>
              <a:spLocks/>
            </p:cNvSpPr>
            <p:nvPr/>
          </p:nvSpPr>
          <p:spPr bwMode="auto">
            <a:xfrm>
              <a:off x="4266" y="2251"/>
              <a:ext cx="133" cy="333"/>
            </a:xfrm>
            <a:custGeom>
              <a:avLst/>
              <a:gdLst>
                <a:gd name="T0" fmla="*/ 3 w 799"/>
                <a:gd name="T1" fmla="*/ 6 h 2329"/>
                <a:gd name="T2" fmla="*/ 4 w 799"/>
                <a:gd name="T3" fmla="*/ 7 h 2329"/>
                <a:gd name="T4" fmla="*/ 0 w 799"/>
                <a:gd name="T5" fmla="*/ 0 h 2329"/>
                <a:gd name="T6" fmla="*/ 0 w 799"/>
                <a:gd name="T7" fmla="*/ 0 h 2329"/>
                <a:gd name="T8" fmla="*/ 3 w 799"/>
                <a:gd name="T9" fmla="*/ 7 h 2329"/>
                <a:gd name="T10" fmla="*/ 3 w 799"/>
                <a:gd name="T11" fmla="*/ 7 h 2329"/>
                <a:gd name="T12" fmla="*/ 3 w 799"/>
                <a:gd name="T13" fmla="*/ 7 h 2329"/>
                <a:gd name="T14" fmla="*/ 3 w 799"/>
                <a:gd name="T15" fmla="*/ 7 h 2329"/>
                <a:gd name="T16" fmla="*/ 3 w 799"/>
                <a:gd name="T17" fmla="*/ 7 h 2329"/>
                <a:gd name="T18" fmla="*/ 3 w 799"/>
                <a:gd name="T19" fmla="*/ 6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1" name="Freeform 73"/>
            <p:cNvSpPr>
              <a:spLocks/>
            </p:cNvSpPr>
            <p:nvPr/>
          </p:nvSpPr>
          <p:spPr bwMode="auto">
            <a:xfrm>
              <a:off x="4389" y="2242"/>
              <a:ext cx="663" cy="338"/>
            </a:xfrm>
            <a:custGeom>
              <a:avLst/>
              <a:gdLst>
                <a:gd name="T0" fmla="*/ 18 w 3980"/>
                <a:gd name="T1" fmla="*/ 0 h 2368"/>
                <a:gd name="T2" fmla="*/ 18 w 3980"/>
                <a:gd name="T3" fmla="*/ 0 h 2368"/>
                <a:gd name="T4" fmla="*/ 0 w 3980"/>
                <a:gd name="T5" fmla="*/ 7 h 2368"/>
                <a:gd name="T6" fmla="*/ 0 w 3980"/>
                <a:gd name="T7" fmla="*/ 7 h 2368"/>
                <a:gd name="T8" fmla="*/ 18 w 3980"/>
                <a:gd name="T9" fmla="*/ 0 h 2368"/>
                <a:gd name="T10" fmla="*/ 18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2" name="Freeform 74"/>
            <p:cNvSpPr>
              <a:spLocks/>
            </p:cNvSpPr>
            <p:nvPr/>
          </p:nvSpPr>
          <p:spPr bwMode="auto">
            <a:xfrm>
              <a:off x="4694" y="2339"/>
              <a:ext cx="528" cy="306"/>
            </a:xfrm>
            <a:custGeom>
              <a:avLst/>
              <a:gdLst>
                <a:gd name="T0" fmla="*/ 14 w 3171"/>
                <a:gd name="T1" fmla="*/ 0 h 2138"/>
                <a:gd name="T2" fmla="*/ 14 w 3171"/>
                <a:gd name="T3" fmla="*/ 0 h 2138"/>
                <a:gd name="T4" fmla="*/ 0 w 3171"/>
                <a:gd name="T5" fmla="*/ 6 h 2138"/>
                <a:gd name="T6" fmla="*/ 0 w 3171"/>
                <a:gd name="T7" fmla="*/ 6 h 2138"/>
                <a:gd name="T8" fmla="*/ 15 w 3171"/>
                <a:gd name="T9" fmla="*/ 0 h 2138"/>
                <a:gd name="T10" fmla="*/ 14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3" name="Freeform 75"/>
            <p:cNvSpPr>
              <a:spLocks/>
            </p:cNvSpPr>
            <p:nvPr/>
          </p:nvSpPr>
          <p:spPr bwMode="auto">
            <a:xfrm>
              <a:off x="4970" y="1841"/>
              <a:ext cx="356" cy="216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10 w 2136"/>
                <a:gd name="T5" fmla="*/ 4 h 1515"/>
                <a:gd name="T6" fmla="*/ 10 w 2136"/>
                <a:gd name="T7" fmla="*/ 4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4" name="Freeform 76"/>
            <p:cNvSpPr>
              <a:spLocks/>
            </p:cNvSpPr>
            <p:nvPr/>
          </p:nvSpPr>
          <p:spPr bwMode="auto">
            <a:xfrm>
              <a:off x="4972" y="1853"/>
              <a:ext cx="75" cy="389"/>
            </a:xfrm>
            <a:custGeom>
              <a:avLst/>
              <a:gdLst>
                <a:gd name="T0" fmla="*/ 2 w 446"/>
                <a:gd name="T1" fmla="*/ 8 h 2717"/>
                <a:gd name="T2" fmla="*/ 2 w 446"/>
                <a:gd name="T3" fmla="*/ 8 h 2717"/>
                <a:gd name="T4" fmla="*/ 1 w 446"/>
                <a:gd name="T5" fmla="*/ 0 h 2717"/>
                <a:gd name="T6" fmla="*/ 0 w 446"/>
                <a:gd name="T7" fmla="*/ 0 h 2717"/>
                <a:gd name="T8" fmla="*/ 2 w 446"/>
                <a:gd name="T9" fmla="*/ 8 h 2717"/>
                <a:gd name="T10" fmla="*/ 2 w 446"/>
                <a:gd name="T11" fmla="*/ 8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5" name="Freeform 77"/>
            <p:cNvSpPr>
              <a:spLocks/>
            </p:cNvSpPr>
            <p:nvPr/>
          </p:nvSpPr>
          <p:spPr bwMode="auto">
            <a:xfrm>
              <a:off x="5375" y="1663"/>
              <a:ext cx="227" cy="188"/>
            </a:xfrm>
            <a:custGeom>
              <a:avLst/>
              <a:gdLst>
                <a:gd name="T0" fmla="*/ 3 w 1361"/>
                <a:gd name="T1" fmla="*/ 4 h 1317"/>
                <a:gd name="T2" fmla="*/ 3 w 1361"/>
                <a:gd name="T3" fmla="*/ 4 h 1317"/>
                <a:gd name="T4" fmla="*/ 3 w 1361"/>
                <a:gd name="T5" fmla="*/ 4 h 1317"/>
                <a:gd name="T6" fmla="*/ 3 w 1361"/>
                <a:gd name="T7" fmla="*/ 4 h 1317"/>
                <a:gd name="T8" fmla="*/ 3 w 1361"/>
                <a:gd name="T9" fmla="*/ 3 h 1317"/>
                <a:gd name="T10" fmla="*/ 3 w 1361"/>
                <a:gd name="T11" fmla="*/ 3 h 1317"/>
                <a:gd name="T12" fmla="*/ 3 w 1361"/>
                <a:gd name="T13" fmla="*/ 3 h 1317"/>
                <a:gd name="T14" fmla="*/ 3 w 1361"/>
                <a:gd name="T15" fmla="*/ 3 h 1317"/>
                <a:gd name="T16" fmla="*/ 3 w 1361"/>
                <a:gd name="T17" fmla="*/ 3 h 1317"/>
                <a:gd name="T18" fmla="*/ 3 w 1361"/>
                <a:gd name="T19" fmla="*/ 3 h 1317"/>
                <a:gd name="T20" fmla="*/ 3 w 1361"/>
                <a:gd name="T21" fmla="*/ 3 h 1317"/>
                <a:gd name="T22" fmla="*/ 3 w 1361"/>
                <a:gd name="T23" fmla="*/ 3 h 1317"/>
                <a:gd name="T24" fmla="*/ 3 w 1361"/>
                <a:gd name="T25" fmla="*/ 3 h 1317"/>
                <a:gd name="T26" fmla="*/ 3 w 1361"/>
                <a:gd name="T27" fmla="*/ 3 h 1317"/>
                <a:gd name="T28" fmla="*/ 3 w 1361"/>
                <a:gd name="T29" fmla="*/ 3 h 1317"/>
                <a:gd name="T30" fmla="*/ 2 w 1361"/>
                <a:gd name="T31" fmla="*/ 3 h 1317"/>
                <a:gd name="T32" fmla="*/ 2 w 1361"/>
                <a:gd name="T33" fmla="*/ 3 h 1317"/>
                <a:gd name="T34" fmla="*/ 2 w 1361"/>
                <a:gd name="T35" fmla="*/ 2 h 1317"/>
                <a:gd name="T36" fmla="*/ 2 w 1361"/>
                <a:gd name="T37" fmla="*/ 2 h 1317"/>
                <a:gd name="T38" fmla="*/ 2 w 1361"/>
                <a:gd name="T39" fmla="*/ 2 h 1317"/>
                <a:gd name="T40" fmla="*/ 2 w 1361"/>
                <a:gd name="T41" fmla="*/ 2 h 1317"/>
                <a:gd name="T42" fmla="*/ 2 w 1361"/>
                <a:gd name="T43" fmla="*/ 2 h 1317"/>
                <a:gd name="T44" fmla="*/ 2 w 1361"/>
                <a:gd name="T45" fmla="*/ 2 h 1317"/>
                <a:gd name="T46" fmla="*/ 2 w 1361"/>
                <a:gd name="T47" fmla="*/ 2 h 1317"/>
                <a:gd name="T48" fmla="*/ 2 w 1361"/>
                <a:gd name="T49" fmla="*/ 2 h 1317"/>
                <a:gd name="T50" fmla="*/ 2 w 1361"/>
                <a:gd name="T51" fmla="*/ 2 h 1317"/>
                <a:gd name="T52" fmla="*/ 2 w 1361"/>
                <a:gd name="T53" fmla="*/ 2 h 1317"/>
                <a:gd name="T54" fmla="*/ 2 w 1361"/>
                <a:gd name="T55" fmla="*/ 2 h 1317"/>
                <a:gd name="T56" fmla="*/ 2 w 1361"/>
                <a:gd name="T57" fmla="*/ 2 h 1317"/>
                <a:gd name="T58" fmla="*/ 1 w 1361"/>
                <a:gd name="T59" fmla="*/ 2 h 1317"/>
                <a:gd name="T60" fmla="*/ 1 w 1361"/>
                <a:gd name="T61" fmla="*/ 2 h 1317"/>
                <a:gd name="T62" fmla="*/ 1 w 1361"/>
                <a:gd name="T63" fmla="*/ 2 h 1317"/>
                <a:gd name="T64" fmla="*/ 1 w 1361"/>
                <a:gd name="T65" fmla="*/ 1 h 1317"/>
                <a:gd name="T66" fmla="*/ 1 w 1361"/>
                <a:gd name="T67" fmla="*/ 1 h 1317"/>
                <a:gd name="T68" fmla="*/ 1 w 1361"/>
                <a:gd name="T69" fmla="*/ 1 h 1317"/>
                <a:gd name="T70" fmla="*/ 1 w 1361"/>
                <a:gd name="T71" fmla="*/ 1 h 1317"/>
                <a:gd name="T72" fmla="*/ 1 w 1361"/>
                <a:gd name="T73" fmla="*/ 1 h 1317"/>
                <a:gd name="T74" fmla="*/ 1 w 1361"/>
                <a:gd name="T75" fmla="*/ 1 h 1317"/>
                <a:gd name="T76" fmla="*/ 1 w 1361"/>
                <a:gd name="T77" fmla="*/ 1 h 1317"/>
                <a:gd name="T78" fmla="*/ 1 w 1361"/>
                <a:gd name="T79" fmla="*/ 1 h 1317"/>
                <a:gd name="T80" fmla="*/ 0 w 1361"/>
                <a:gd name="T81" fmla="*/ 1 h 1317"/>
                <a:gd name="T82" fmla="*/ 0 w 1361"/>
                <a:gd name="T83" fmla="*/ 1 h 1317"/>
                <a:gd name="T84" fmla="*/ 0 w 1361"/>
                <a:gd name="T85" fmla="*/ 1 h 1317"/>
                <a:gd name="T86" fmla="*/ 6 w 1361"/>
                <a:gd name="T87" fmla="*/ 0 h 13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1"/>
                <a:gd name="T133" fmla="*/ 0 h 1317"/>
                <a:gd name="T134" fmla="*/ 1361 w 1361"/>
                <a:gd name="T135" fmla="*/ 1317 h 13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1" h="1317">
                  <a:moveTo>
                    <a:pt x="1361" y="0"/>
                  </a:moveTo>
                  <a:lnTo>
                    <a:pt x="625" y="1317"/>
                  </a:lnTo>
                  <a:lnTo>
                    <a:pt x="624" y="1307"/>
                  </a:lnTo>
                  <a:lnTo>
                    <a:pt x="622" y="1296"/>
                  </a:lnTo>
                  <a:lnTo>
                    <a:pt x="621" y="1285"/>
                  </a:lnTo>
                  <a:lnTo>
                    <a:pt x="619" y="1275"/>
                  </a:lnTo>
                  <a:lnTo>
                    <a:pt x="618" y="1265"/>
                  </a:lnTo>
                  <a:lnTo>
                    <a:pt x="616" y="1254"/>
                  </a:lnTo>
                  <a:lnTo>
                    <a:pt x="614" y="1244"/>
                  </a:lnTo>
                  <a:lnTo>
                    <a:pt x="613" y="1233"/>
                  </a:lnTo>
                  <a:lnTo>
                    <a:pt x="611" y="1223"/>
                  </a:lnTo>
                  <a:lnTo>
                    <a:pt x="609" y="1213"/>
                  </a:lnTo>
                  <a:lnTo>
                    <a:pt x="607" y="1203"/>
                  </a:lnTo>
                  <a:lnTo>
                    <a:pt x="605" y="1193"/>
                  </a:lnTo>
                  <a:lnTo>
                    <a:pt x="603" y="1184"/>
                  </a:lnTo>
                  <a:lnTo>
                    <a:pt x="601" y="1173"/>
                  </a:lnTo>
                  <a:lnTo>
                    <a:pt x="599" y="1163"/>
                  </a:lnTo>
                  <a:lnTo>
                    <a:pt x="597" y="1153"/>
                  </a:lnTo>
                  <a:lnTo>
                    <a:pt x="594" y="1143"/>
                  </a:lnTo>
                  <a:lnTo>
                    <a:pt x="592" y="1134"/>
                  </a:lnTo>
                  <a:lnTo>
                    <a:pt x="590" y="1124"/>
                  </a:lnTo>
                  <a:lnTo>
                    <a:pt x="587" y="1114"/>
                  </a:lnTo>
                  <a:lnTo>
                    <a:pt x="585" y="1104"/>
                  </a:lnTo>
                  <a:lnTo>
                    <a:pt x="582" y="1094"/>
                  </a:lnTo>
                  <a:lnTo>
                    <a:pt x="580" y="1085"/>
                  </a:lnTo>
                  <a:lnTo>
                    <a:pt x="577" y="1075"/>
                  </a:lnTo>
                  <a:lnTo>
                    <a:pt x="574" y="1066"/>
                  </a:lnTo>
                  <a:lnTo>
                    <a:pt x="572" y="1057"/>
                  </a:lnTo>
                  <a:lnTo>
                    <a:pt x="568" y="1047"/>
                  </a:lnTo>
                  <a:lnTo>
                    <a:pt x="565" y="1038"/>
                  </a:lnTo>
                  <a:lnTo>
                    <a:pt x="562" y="1029"/>
                  </a:lnTo>
                  <a:lnTo>
                    <a:pt x="559" y="1019"/>
                  </a:lnTo>
                  <a:lnTo>
                    <a:pt x="556" y="1009"/>
                  </a:lnTo>
                  <a:lnTo>
                    <a:pt x="553" y="1000"/>
                  </a:lnTo>
                  <a:lnTo>
                    <a:pt x="550" y="991"/>
                  </a:lnTo>
                  <a:lnTo>
                    <a:pt x="547" y="982"/>
                  </a:lnTo>
                  <a:lnTo>
                    <a:pt x="543" y="973"/>
                  </a:lnTo>
                  <a:lnTo>
                    <a:pt x="540" y="964"/>
                  </a:lnTo>
                  <a:lnTo>
                    <a:pt x="537" y="955"/>
                  </a:lnTo>
                  <a:lnTo>
                    <a:pt x="533" y="946"/>
                  </a:lnTo>
                  <a:lnTo>
                    <a:pt x="530" y="937"/>
                  </a:lnTo>
                  <a:lnTo>
                    <a:pt x="527" y="928"/>
                  </a:lnTo>
                  <a:lnTo>
                    <a:pt x="523" y="919"/>
                  </a:lnTo>
                  <a:lnTo>
                    <a:pt x="519" y="910"/>
                  </a:lnTo>
                  <a:lnTo>
                    <a:pt x="516" y="902"/>
                  </a:lnTo>
                  <a:lnTo>
                    <a:pt x="512" y="893"/>
                  </a:lnTo>
                  <a:lnTo>
                    <a:pt x="508" y="884"/>
                  </a:lnTo>
                  <a:lnTo>
                    <a:pt x="504" y="876"/>
                  </a:lnTo>
                  <a:lnTo>
                    <a:pt x="501" y="867"/>
                  </a:lnTo>
                  <a:lnTo>
                    <a:pt x="497" y="859"/>
                  </a:lnTo>
                  <a:lnTo>
                    <a:pt x="493" y="850"/>
                  </a:lnTo>
                  <a:lnTo>
                    <a:pt x="489" y="842"/>
                  </a:lnTo>
                  <a:lnTo>
                    <a:pt x="483" y="833"/>
                  </a:lnTo>
                  <a:lnTo>
                    <a:pt x="479" y="825"/>
                  </a:lnTo>
                  <a:lnTo>
                    <a:pt x="475" y="816"/>
                  </a:lnTo>
                  <a:lnTo>
                    <a:pt x="471" y="808"/>
                  </a:lnTo>
                  <a:lnTo>
                    <a:pt x="467" y="800"/>
                  </a:lnTo>
                  <a:lnTo>
                    <a:pt x="462" y="791"/>
                  </a:lnTo>
                  <a:lnTo>
                    <a:pt x="458" y="783"/>
                  </a:lnTo>
                  <a:lnTo>
                    <a:pt x="453" y="775"/>
                  </a:lnTo>
                  <a:lnTo>
                    <a:pt x="449" y="767"/>
                  </a:lnTo>
                  <a:lnTo>
                    <a:pt x="444" y="760"/>
                  </a:lnTo>
                  <a:lnTo>
                    <a:pt x="440" y="752"/>
                  </a:lnTo>
                  <a:lnTo>
                    <a:pt x="435" y="744"/>
                  </a:lnTo>
                  <a:lnTo>
                    <a:pt x="430" y="736"/>
                  </a:lnTo>
                  <a:lnTo>
                    <a:pt x="425" y="728"/>
                  </a:lnTo>
                  <a:lnTo>
                    <a:pt x="420" y="720"/>
                  </a:lnTo>
                  <a:lnTo>
                    <a:pt x="416" y="712"/>
                  </a:lnTo>
                  <a:lnTo>
                    <a:pt x="411" y="704"/>
                  </a:lnTo>
                  <a:lnTo>
                    <a:pt x="406" y="696"/>
                  </a:lnTo>
                  <a:lnTo>
                    <a:pt x="399" y="689"/>
                  </a:lnTo>
                  <a:lnTo>
                    <a:pt x="394" y="682"/>
                  </a:lnTo>
                  <a:lnTo>
                    <a:pt x="389" y="674"/>
                  </a:lnTo>
                  <a:lnTo>
                    <a:pt x="384" y="667"/>
                  </a:lnTo>
                  <a:lnTo>
                    <a:pt x="379" y="659"/>
                  </a:lnTo>
                  <a:lnTo>
                    <a:pt x="373" y="651"/>
                  </a:lnTo>
                  <a:lnTo>
                    <a:pt x="368" y="644"/>
                  </a:lnTo>
                  <a:lnTo>
                    <a:pt x="362" y="636"/>
                  </a:lnTo>
                  <a:lnTo>
                    <a:pt x="357" y="629"/>
                  </a:lnTo>
                  <a:lnTo>
                    <a:pt x="351" y="622"/>
                  </a:lnTo>
                  <a:lnTo>
                    <a:pt x="346" y="615"/>
                  </a:lnTo>
                  <a:lnTo>
                    <a:pt x="340" y="608"/>
                  </a:lnTo>
                  <a:lnTo>
                    <a:pt x="334" y="600"/>
                  </a:lnTo>
                  <a:lnTo>
                    <a:pt x="329" y="593"/>
                  </a:lnTo>
                  <a:lnTo>
                    <a:pt x="323" y="587"/>
                  </a:lnTo>
                  <a:lnTo>
                    <a:pt x="316" y="580"/>
                  </a:lnTo>
                  <a:lnTo>
                    <a:pt x="310" y="572"/>
                  </a:lnTo>
                  <a:lnTo>
                    <a:pt x="304" y="565"/>
                  </a:lnTo>
                  <a:lnTo>
                    <a:pt x="298" y="558"/>
                  </a:lnTo>
                  <a:lnTo>
                    <a:pt x="292" y="551"/>
                  </a:lnTo>
                  <a:lnTo>
                    <a:pt x="286" y="545"/>
                  </a:lnTo>
                  <a:lnTo>
                    <a:pt x="279" y="538"/>
                  </a:lnTo>
                  <a:lnTo>
                    <a:pt x="273" y="531"/>
                  </a:lnTo>
                  <a:lnTo>
                    <a:pt x="267" y="524"/>
                  </a:lnTo>
                  <a:lnTo>
                    <a:pt x="261" y="519"/>
                  </a:lnTo>
                  <a:lnTo>
                    <a:pt x="254" y="512"/>
                  </a:lnTo>
                  <a:lnTo>
                    <a:pt x="248" y="505"/>
                  </a:lnTo>
                  <a:lnTo>
                    <a:pt x="241" y="498"/>
                  </a:lnTo>
                  <a:lnTo>
                    <a:pt x="233" y="492"/>
                  </a:lnTo>
                  <a:lnTo>
                    <a:pt x="227" y="486"/>
                  </a:lnTo>
                  <a:lnTo>
                    <a:pt x="220" y="479"/>
                  </a:lnTo>
                  <a:lnTo>
                    <a:pt x="213" y="473"/>
                  </a:lnTo>
                  <a:lnTo>
                    <a:pt x="207" y="467"/>
                  </a:lnTo>
                  <a:lnTo>
                    <a:pt x="200" y="460"/>
                  </a:lnTo>
                  <a:lnTo>
                    <a:pt x="193" y="454"/>
                  </a:lnTo>
                  <a:lnTo>
                    <a:pt x="186" y="449"/>
                  </a:lnTo>
                  <a:lnTo>
                    <a:pt x="179" y="442"/>
                  </a:lnTo>
                  <a:lnTo>
                    <a:pt x="172" y="436"/>
                  </a:lnTo>
                  <a:lnTo>
                    <a:pt x="165" y="429"/>
                  </a:lnTo>
                  <a:lnTo>
                    <a:pt x="157" y="424"/>
                  </a:lnTo>
                  <a:lnTo>
                    <a:pt x="149" y="418"/>
                  </a:lnTo>
                  <a:lnTo>
                    <a:pt x="142" y="412"/>
                  </a:lnTo>
                  <a:lnTo>
                    <a:pt x="135" y="406"/>
                  </a:lnTo>
                  <a:lnTo>
                    <a:pt x="127" y="400"/>
                  </a:lnTo>
                  <a:lnTo>
                    <a:pt x="120" y="394"/>
                  </a:lnTo>
                  <a:lnTo>
                    <a:pt x="112" y="389"/>
                  </a:lnTo>
                  <a:lnTo>
                    <a:pt x="105" y="383"/>
                  </a:lnTo>
                  <a:lnTo>
                    <a:pt x="97" y="377"/>
                  </a:lnTo>
                  <a:lnTo>
                    <a:pt x="89" y="372"/>
                  </a:lnTo>
                  <a:lnTo>
                    <a:pt x="82" y="366"/>
                  </a:lnTo>
                  <a:lnTo>
                    <a:pt x="74" y="360"/>
                  </a:lnTo>
                  <a:lnTo>
                    <a:pt x="65" y="356"/>
                  </a:lnTo>
                  <a:lnTo>
                    <a:pt x="57" y="350"/>
                  </a:lnTo>
                  <a:lnTo>
                    <a:pt x="49" y="344"/>
                  </a:lnTo>
                  <a:lnTo>
                    <a:pt x="41" y="339"/>
                  </a:lnTo>
                  <a:lnTo>
                    <a:pt x="33" y="334"/>
                  </a:lnTo>
                  <a:lnTo>
                    <a:pt x="25" y="329"/>
                  </a:lnTo>
                  <a:lnTo>
                    <a:pt x="17" y="323"/>
                  </a:lnTo>
                  <a:lnTo>
                    <a:pt x="9" y="318"/>
                  </a:lnTo>
                  <a:lnTo>
                    <a:pt x="0" y="313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6" name="Freeform 78"/>
            <p:cNvSpPr>
              <a:spLocks/>
            </p:cNvSpPr>
            <p:nvPr/>
          </p:nvSpPr>
          <p:spPr bwMode="auto">
            <a:xfrm>
              <a:off x="4731" y="1709"/>
              <a:ext cx="792" cy="540"/>
            </a:xfrm>
            <a:custGeom>
              <a:avLst/>
              <a:gdLst>
                <a:gd name="T0" fmla="*/ 0 w 4749"/>
                <a:gd name="T1" fmla="*/ 11 h 3780"/>
                <a:gd name="T2" fmla="*/ 1 w 4749"/>
                <a:gd name="T3" fmla="*/ 11 h 3780"/>
                <a:gd name="T4" fmla="*/ 22 w 4749"/>
                <a:gd name="T5" fmla="*/ 0 h 3780"/>
                <a:gd name="T6" fmla="*/ 22 w 4749"/>
                <a:gd name="T7" fmla="*/ 0 h 3780"/>
                <a:gd name="T8" fmla="*/ 0 w 4749"/>
                <a:gd name="T9" fmla="*/ 11 h 3780"/>
                <a:gd name="T10" fmla="*/ 0 w 4749"/>
                <a:gd name="T11" fmla="*/ 11 h 37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49"/>
                <a:gd name="T19" fmla="*/ 0 h 3780"/>
                <a:gd name="T20" fmla="*/ 4749 w 4749"/>
                <a:gd name="T21" fmla="*/ 3780 h 37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49" h="3780">
                  <a:moveTo>
                    <a:pt x="53" y="3696"/>
                  </a:moveTo>
                  <a:lnTo>
                    <a:pt x="105" y="3780"/>
                  </a:lnTo>
                  <a:lnTo>
                    <a:pt x="4749" y="168"/>
                  </a:lnTo>
                  <a:lnTo>
                    <a:pt x="4645" y="0"/>
                  </a:lnTo>
                  <a:lnTo>
                    <a:pt x="0" y="3612"/>
                  </a:lnTo>
                  <a:lnTo>
                    <a:pt x="53" y="36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</p:grpSp>
      <p:sp>
        <p:nvSpPr>
          <p:cNvPr id="53261" name="AutoShape 79"/>
          <p:cNvSpPr>
            <a:spLocks noChangeAspect="1" noChangeArrowheads="1" noTextEdit="1"/>
          </p:cNvSpPr>
          <p:nvPr/>
        </p:nvSpPr>
        <p:spPr bwMode="auto">
          <a:xfrm>
            <a:off x="2593975" y="4076700"/>
            <a:ext cx="2625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92" name="Text Box 80"/>
          <p:cNvSpPr txBox="1">
            <a:spLocks noChangeArrowheads="1"/>
          </p:cNvSpPr>
          <p:nvPr/>
        </p:nvSpPr>
        <p:spPr bwMode="auto">
          <a:xfrm>
            <a:off x="6954838" y="1233488"/>
            <a:ext cx="187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j-lt"/>
              </a:rPr>
              <a:t>[Lowe, SIFT, 1999]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126" grpId="0" animBg="1"/>
      <p:bldP spid="3546127" grpId="0" animBg="1"/>
      <p:bldP spid="3546128" grpId="0" animBg="1"/>
      <p:bldP spid="3546130" grpId="0" build="p"/>
      <p:bldP spid="3546174" grpId="0" animBg="1"/>
      <p:bldP spid="354617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Available at a web site near you…</a:t>
            </a:r>
            <a:endParaRPr lang="de-CH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For most local feature detectors, executables are available online: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http://robots.ox.ac.uk/~vgg/research/affine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http://www.cs.ubc.ca/~lowe/keypoints/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http://www.vision.ee.ethz.ch/~surf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de-CH" dirty="0" smtClean="0"/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Cutting: Intelligent Scissors and Graph Cuts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treat the image as a graph</a:t>
            </a:r>
          </a:p>
          <a:p>
            <a:pPr lvl="1"/>
            <a:r>
              <a:rPr lang="en-US" dirty="0" smtClean="0"/>
              <a:t>Nodes = pixels, edges connect neighboring pixels</a:t>
            </a:r>
          </a:p>
        </p:txBody>
      </p:sp>
      <p:grpSp>
        <p:nvGrpSpPr>
          <p:cNvPr id="62" name="Group 61"/>
          <p:cNvGrpSpPr>
            <a:grpSpLocks noChangeAspect="1"/>
          </p:cNvGrpSpPr>
          <p:nvPr/>
        </p:nvGrpSpPr>
        <p:grpSpPr>
          <a:xfrm>
            <a:off x="274959" y="2819400"/>
            <a:ext cx="4525641" cy="2365439"/>
            <a:chOff x="304800" y="1219200"/>
            <a:chExt cx="8687614" cy="4540798"/>
          </a:xfrm>
        </p:grpSpPr>
        <p:sp>
          <p:nvSpPr>
            <p:cNvPr id="9" name="Oval 8"/>
            <p:cNvSpPr/>
            <p:nvPr/>
          </p:nvSpPr>
          <p:spPr>
            <a:xfrm>
              <a:off x="4648200" y="5029200"/>
              <a:ext cx="914400" cy="457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4953000" y="3733800"/>
              <a:ext cx="1676400" cy="1371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 flipV="1">
              <a:off x="5086350" y="3657600"/>
              <a:ext cx="2381250" cy="1600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4686300" y="4533900"/>
              <a:ext cx="1143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5105400" y="4343400"/>
              <a:ext cx="15240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4762500" y="4152900"/>
              <a:ext cx="1447800" cy="76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41"/>
            <p:cNvGrpSpPr/>
            <p:nvPr/>
          </p:nvGrpSpPr>
          <p:grpSpPr>
            <a:xfrm>
              <a:off x="2860675" y="2057400"/>
              <a:ext cx="4911725" cy="3276600"/>
              <a:chOff x="1411287" y="2057400"/>
              <a:chExt cx="4911725" cy="3276600"/>
            </a:xfrm>
            <a:scene3d>
              <a:camera prst="isometricOffAxis2Top"/>
              <a:lightRig rig="threePt" dir="t"/>
            </a:scene3d>
          </p:grpSpPr>
          <p:sp>
            <p:nvSpPr>
              <p:cNvPr id="16" name="Oval 15"/>
              <p:cNvSpPr/>
              <p:nvPr/>
            </p:nvSpPr>
            <p:spPr>
              <a:xfrm>
                <a:off x="1411287" y="20574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782887" y="20574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411287" y="3276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19" name="Straight Connector 18"/>
              <p:cNvCxnSpPr>
                <a:stCxn id="16" idx="6"/>
                <a:endCxn id="17" idx="2"/>
              </p:cNvCxnSpPr>
              <p:nvPr/>
            </p:nvCxnSpPr>
            <p:spPr>
              <a:xfrm>
                <a:off x="2173287" y="24384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16" idx="4"/>
                <a:endCxn id="18" idx="0"/>
              </p:cNvCxnSpPr>
              <p:nvPr/>
            </p:nvCxnSpPr>
            <p:spPr>
              <a:xfrm rot="5400000">
                <a:off x="1563688" y="3048000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2782887" y="3276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rot="5400000">
                <a:off x="2935288" y="3048000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173287" y="37338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4189412" y="21097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561012" y="21097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189412" y="33289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27" name="Straight Connector 26"/>
              <p:cNvCxnSpPr>
                <a:stCxn id="24" idx="6"/>
                <a:endCxn id="25" idx="2"/>
              </p:cNvCxnSpPr>
              <p:nvPr/>
            </p:nvCxnSpPr>
            <p:spPr>
              <a:xfrm>
                <a:off x="4951412" y="2490788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4" idx="4"/>
                <a:endCxn id="26" idx="0"/>
              </p:cNvCxnSpPr>
              <p:nvPr/>
            </p:nvCxnSpPr>
            <p:spPr>
              <a:xfrm rot="5400000">
                <a:off x="4342606" y="3101181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5561012" y="33289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0" name="Straight Connector 29"/>
              <p:cNvCxnSpPr>
                <a:stCxn id="25" idx="4"/>
                <a:endCxn id="29" idx="0"/>
              </p:cNvCxnSpPr>
              <p:nvPr/>
            </p:nvCxnSpPr>
            <p:spPr>
              <a:xfrm rot="5400000">
                <a:off x="5714206" y="3101181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951412" y="3786188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1411287" y="4519613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3" name="Straight Connector 32"/>
              <p:cNvCxnSpPr>
                <a:endCxn id="32" idx="0"/>
              </p:cNvCxnSpPr>
              <p:nvPr/>
            </p:nvCxnSpPr>
            <p:spPr>
              <a:xfrm rot="5400000">
                <a:off x="1563688" y="4289425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2782887" y="4519613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rot="5400000">
                <a:off x="2935288" y="4289425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173287" y="4976813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4189412" y="45720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8" name="Straight Connector 37"/>
              <p:cNvCxnSpPr>
                <a:endCxn id="37" idx="0"/>
              </p:cNvCxnSpPr>
              <p:nvPr/>
            </p:nvCxnSpPr>
            <p:spPr>
              <a:xfrm rot="5400000">
                <a:off x="4342606" y="4344194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561012" y="45720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40" name="Straight Connector 39"/>
              <p:cNvCxnSpPr>
                <a:endCxn id="39" idx="0"/>
              </p:cNvCxnSpPr>
              <p:nvPr/>
            </p:nvCxnSpPr>
            <p:spPr>
              <a:xfrm rot="5400000">
                <a:off x="5714206" y="4344194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951412" y="50292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562350" y="24384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562350" y="37338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562350" y="4976813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44"/>
            <p:cNvSpPr/>
            <p:nvPr/>
          </p:nvSpPr>
          <p:spPr>
            <a:xfrm>
              <a:off x="4800600" y="1447800"/>
              <a:ext cx="9144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cxnSp>
          <p:nvCxnSpPr>
            <p:cNvPr id="46" name="Straight Connector 45"/>
            <p:cNvCxnSpPr>
              <a:stCxn id="45" idx="4"/>
            </p:cNvCxnSpPr>
            <p:nvPr/>
          </p:nvCxnSpPr>
          <p:spPr>
            <a:xfrm rot="5400000">
              <a:off x="4038600" y="1828800"/>
              <a:ext cx="1143000" cy="1295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5" idx="4"/>
            </p:cNvCxnSpPr>
            <p:nvPr/>
          </p:nvCxnSpPr>
          <p:spPr>
            <a:xfrm rot="5400000">
              <a:off x="4572000" y="2514600"/>
              <a:ext cx="1295400" cy="7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5" idx="4"/>
            </p:cNvCxnSpPr>
            <p:nvPr/>
          </p:nvCxnSpPr>
          <p:spPr>
            <a:xfrm rot="5400000">
              <a:off x="3162300" y="1638300"/>
              <a:ext cx="1828800" cy="2362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5" idx="4"/>
            </p:cNvCxnSpPr>
            <p:nvPr/>
          </p:nvCxnSpPr>
          <p:spPr>
            <a:xfrm rot="5400000">
              <a:off x="3695700" y="2324100"/>
              <a:ext cx="1981200" cy="1143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5" idx="4"/>
            </p:cNvCxnSpPr>
            <p:nvPr/>
          </p:nvCxnSpPr>
          <p:spPr>
            <a:xfrm rot="5400000">
              <a:off x="4152900" y="2476500"/>
              <a:ext cx="1676400" cy="533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5" idx="4"/>
            </p:cNvCxnSpPr>
            <p:nvPr/>
          </p:nvCxnSpPr>
          <p:spPr>
            <a:xfrm rot="5400000">
              <a:off x="3581400" y="1752600"/>
              <a:ext cx="1524000" cy="1828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125"/>
            <p:cNvSpPr txBox="1">
              <a:spLocks noChangeArrowheads="1"/>
            </p:cNvSpPr>
            <p:nvPr/>
          </p:nvSpPr>
          <p:spPr bwMode="auto">
            <a:xfrm>
              <a:off x="6019799" y="1219200"/>
              <a:ext cx="2354668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Source (Label 0)</a:t>
              </a:r>
            </a:p>
          </p:txBody>
        </p:sp>
        <p:sp>
          <p:nvSpPr>
            <p:cNvPr id="53" name="TextBox 126"/>
            <p:cNvSpPr txBox="1">
              <a:spLocks noChangeArrowheads="1"/>
            </p:cNvSpPr>
            <p:nvPr/>
          </p:nvSpPr>
          <p:spPr bwMode="auto">
            <a:xfrm>
              <a:off x="5867400" y="5257800"/>
              <a:ext cx="2025409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Sink (Label 1)</a:t>
              </a:r>
            </a:p>
          </p:txBody>
        </p:sp>
        <p:sp>
          <p:nvSpPr>
            <p:cNvPr id="54" name="TextBox 127"/>
            <p:cNvSpPr txBox="1">
              <a:spLocks noChangeArrowheads="1"/>
            </p:cNvSpPr>
            <p:nvPr/>
          </p:nvSpPr>
          <p:spPr bwMode="auto">
            <a:xfrm>
              <a:off x="6400800" y="2285999"/>
              <a:ext cx="2591614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assign to 0</a:t>
              </a:r>
            </a:p>
          </p:txBody>
        </p:sp>
        <p:sp>
          <p:nvSpPr>
            <p:cNvPr id="55" name="TextBox 128"/>
            <p:cNvSpPr txBox="1">
              <a:spLocks noChangeArrowheads="1"/>
            </p:cNvSpPr>
            <p:nvPr/>
          </p:nvSpPr>
          <p:spPr bwMode="auto">
            <a:xfrm>
              <a:off x="2286000" y="4876801"/>
              <a:ext cx="2591614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assign to 1</a:t>
              </a:r>
            </a:p>
          </p:txBody>
        </p:sp>
        <p:sp>
          <p:nvSpPr>
            <p:cNvPr id="56" name="TextBox 129"/>
            <p:cNvSpPr txBox="1">
              <a:spLocks noChangeArrowheads="1"/>
            </p:cNvSpPr>
            <p:nvPr/>
          </p:nvSpPr>
          <p:spPr bwMode="auto">
            <a:xfrm>
              <a:off x="304800" y="4038601"/>
              <a:ext cx="2579305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split nodes</a:t>
              </a:r>
            </a:p>
          </p:txBody>
        </p:sp>
        <p:cxnSp>
          <p:nvCxnSpPr>
            <p:cNvPr id="57" name="Straight Arrow Connector 56"/>
            <p:cNvCxnSpPr>
              <a:stCxn id="56" idx="3"/>
            </p:cNvCxnSpPr>
            <p:nvPr/>
          </p:nvCxnSpPr>
          <p:spPr>
            <a:xfrm flipV="1">
              <a:off x="2884105" y="3886204"/>
              <a:ext cx="697297" cy="40349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5638800" y="30480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105400" y="3505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572000" y="3886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3067050" y="2057400"/>
              <a:ext cx="3867150" cy="2476500"/>
            </a:xfrm>
            <a:custGeom>
              <a:avLst/>
              <a:gdLst>
                <a:gd name="connsiteX0" fmla="*/ 2076450 w 2076450"/>
                <a:gd name="connsiteY0" fmla="*/ 0 h 2171700"/>
                <a:gd name="connsiteX1" fmla="*/ 1905000 w 2076450"/>
                <a:gd name="connsiteY1" fmla="*/ 38100 h 2171700"/>
                <a:gd name="connsiteX2" fmla="*/ 1790700 w 2076450"/>
                <a:gd name="connsiteY2" fmla="*/ 95250 h 2171700"/>
                <a:gd name="connsiteX3" fmla="*/ 1676400 w 2076450"/>
                <a:gd name="connsiteY3" fmla="*/ 209550 h 2171700"/>
                <a:gd name="connsiteX4" fmla="*/ 1638300 w 2076450"/>
                <a:gd name="connsiteY4" fmla="*/ 266700 h 2171700"/>
                <a:gd name="connsiteX5" fmla="*/ 1543050 w 2076450"/>
                <a:gd name="connsiteY5" fmla="*/ 381000 h 2171700"/>
                <a:gd name="connsiteX6" fmla="*/ 1504950 w 2076450"/>
                <a:gd name="connsiteY6" fmla="*/ 514350 h 2171700"/>
                <a:gd name="connsiteX7" fmla="*/ 1428750 w 2076450"/>
                <a:gd name="connsiteY7" fmla="*/ 628650 h 2171700"/>
                <a:gd name="connsiteX8" fmla="*/ 1352550 w 2076450"/>
                <a:gd name="connsiteY8" fmla="*/ 723900 h 2171700"/>
                <a:gd name="connsiteX9" fmla="*/ 1276350 w 2076450"/>
                <a:gd name="connsiteY9" fmla="*/ 838200 h 2171700"/>
                <a:gd name="connsiteX10" fmla="*/ 1162050 w 2076450"/>
                <a:gd name="connsiteY10" fmla="*/ 952500 h 2171700"/>
                <a:gd name="connsiteX11" fmla="*/ 1104900 w 2076450"/>
                <a:gd name="connsiteY11" fmla="*/ 1009650 h 2171700"/>
                <a:gd name="connsiteX12" fmla="*/ 1047750 w 2076450"/>
                <a:gd name="connsiteY12" fmla="*/ 1085850 h 2171700"/>
                <a:gd name="connsiteX13" fmla="*/ 971550 w 2076450"/>
                <a:gd name="connsiteY13" fmla="*/ 1200150 h 2171700"/>
                <a:gd name="connsiteX14" fmla="*/ 933450 w 2076450"/>
                <a:gd name="connsiteY14" fmla="*/ 1257300 h 2171700"/>
                <a:gd name="connsiteX15" fmla="*/ 876300 w 2076450"/>
                <a:gd name="connsiteY15" fmla="*/ 1295400 h 2171700"/>
                <a:gd name="connsiteX16" fmla="*/ 819150 w 2076450"/>
                <a:gd name="connsiteY16" fmla="*/ 1352550 h 2171700"/>
                <a:gd name="connsiteX17" fmla="*/ 762000 w 2076450"/>
                <a:gd name="connsiteY17" fmla="*/ 1371600 h 2171700"/>
                <a:gd name="connsiteX18" fmla="*/ 647700 w 2076450"/>
                <a:gd name="connsiteY18" fmla="*/ 1447800 h 2171700"/>
                <a:gd name="connsiteX19" fmla="*/ 590550 w 2076450"/>
                <a:gd name="connsiteY19" fmla="*/ 1485900 h 2171700"/>
                <a:gd name="connsiteX20" fmla="*/ 476250 w 2076450"/>
                <a:gd name="connsiteY20" fmla="*/ 1543050 h 2171700"/>
                <a:gd name="connsiteX21" fmla="*/ 419100 w 2076450"/>
                <a:gd name="connsiteY21" fmla="*/ 1562100 h 2171700"/>
                <a:gd name="connsiteX22" fmla="*/ 361950 w 2076450"/>
                <a:gd name="connsiteY22" fmla="*/ 1600200 h 2171700"/>
                <a:gd name="connsiteX23" fmla="*/ 247650 w 2076450"/>
                <a:gd name="connsiteY23" fmla="*/ 1638300 h 2171700"/>
                <a:gd name="connsiteX24" fmla="*/ 114300 w 2076450"/>
                <a:gd name="connsiteY24" fmla="*/ 1695450 h 2171700"/>
                <a:gd name="connsiteX25" fmla="*/ 57150 w 2076450"/>
                <a:gd name="connsiteY25" fmla="*/ 1733550 h 2171700"/>
                <a:gd name="connsiteX26" fmla="*/ 0 w 2076450"/>
                <a:gd name="connsiteY26" fmla="*/ 1847850 h 2171700"/>
                <a:gd name="connsiteX27" fmla="*/ 19050 w 2076450"/>
                <a:gd name="connsiteY27" fmla="*/ 2000250 h 2171700"/>
                <a:gd name="connsiteX28" fmla="*/ 38100 w 2076450"/>
                <a:gd name="connsiteY28" fmla="*/ 2095500 h 2171700"/>
                <a:gd name="connsiteX29" fmla="*/ 95250 w 2076450"/>
                <a:gd name="connsiteY29" fmla="*/ 2114550 h 2171700"/>
                <a:gd name="connsiteX30" fmla="*/ 114300 w 2076450"/>
                <a:gd name="connsiteY30" fmla="*/ 2171700 h 21717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828800 w 3867150"/>
                <a:gd name="connsiteY28" fmla="*/ 2095500 h 2476500"/>
                <a:gd name="connsiteX29" fmla="*/ 1885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828800 w 3867150"/>
                <a:gd name="connsiteY28" fmla="*/ 2095500 h 2476500"/>
                <a:gd name="connsiteX29" fmla="*/ 1504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143000 w 3867150"/>
                <a:gd name="connsiteY28" fmla="*/ 2324100 h 2476500"/>
                <a:gd name="connsiteX29" fmla="*/ 1504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143000 w 3867150"/>
                <a:gd name="connsiteY28" fmla="*/ 2324100 h 2476500"/>
                <a:gd name="connsiteX29" fmla="*/ 895350 w 3867150"/>
                <a:gd name="connsiteY29" fmla="*/ 2343150 h 2476500"/>
                <a:gd name="connsiteX30" fmla="*/ 0 w 3867150"/>
                <a:gd name="connsiteY30" fmla="*/ 2476500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67150" h="2476500">
                  <a:moveTo>
                    <a:pt x="3867150" y="0"/>
                  </a:moveTo>
                  <a:cubicBezTo>
                    <a:pt x="3823250" y="7317"/>
                    <a:pt x="3742597" y="14652"/>
                    <a:pt x="3695700" y="38100"/>
                  </a:cubicBezTo>
                  <a:cubicBezTo>
                    <a:pt x="3547984" y="111958"/>
                    <a:pt x="3725048" y="47367"/>
                    <a:pt x="3581400" y="95250"/>
                  </a:cubicBezTo>
                  <a:cubicBezTo>
                    <a:pt x="3543300" y="133350"/>
                    <a:pt x="3496988" y="164718"/>
                    <a:pt x="3467100" y="209550"/>
                  </a:cubicBezTo>
                  <a:cubicBezTo>
                    <a:pt x="3454400" y="228600"/>
                    <a:pt x="3443657" y="249111"/>
                    <a:pt x="3429000" y="266700"/>
                  </a:cubicBezTo>
                  <a:cubicBezTo>
                    <a:pt x="3306768" y="413379"/>
                    <a:pt x="3428345" y="239107"/>
                    <a:pt x="3333750" y="381000"/>
                  </a:cubicBezTo>
                  <a:cubicBezTo>
                    <a:pt x="3329266" y="398936"/>
                    <a:pt x="3308072" y="491990"/>
                    <a:pt x="3295650" y="514350"/>
                  </a:cubicBezTo>
                  <a:cubicBezTo>
                    <a:pt x="3273412" y="554378"/>
                    <a:pt x="3233930" y="585209"/>
                    <a:pt x="3219450" y="628650"/>
                  </a:cubicBezTo>
                  <a:cubicBezTo>
                    <a:pt x="3193160" y="707520"/>
                    <a:pt x="3217108" y="674661"/>
                    <a:pt x="3143250" y="723900"/>
                  </a:cubicBezTo>
                  <a:cubicBezTo>
                    <a:pt x="3117850" y="762000"/>
                    <a:pt x="3099429" y="805821"/>
                    <a:pt x="3067050" y="838200"/>
                  </a:cubicBezTo>
                  <a:lnTo>
                    <a:pt x="2952750" y="952500"/>
                  </a:lnTo>
                  <a:cubicBezTo>
                    <a:pt x="2933700" y="971550"/>
                    <a:pt x="2911764" y="988097"/>
                    <a:pt x="2895600" y="1009650"/>
                  </a:cubicBezTo>
                  <a:lnTo>
                    <a:pt x="2838450" y="1085850"/>
                  </a:lnTo>
                  <a:cubicBezTo>
                    <a:pt x="2804972" y="1186285"/>
                    <a:pt x="2841527" y="1105018"/>
                    <a:pt x="2762250" y="1200150"/>
                  </a:cubicBezTo>
                  <a:cubicBezTo>
                    <a:pt x="2747593" y="1217739"/>
                    <a:pt x="2740339" y="1241111"/>
                    <a:pt x="2724150" y="1257300"/>
                  </a:cubicBezTo>
                  <a:cubicBezTo>
                    <a:pt x="2707961" y="1273489"/>
                    <a:pt x="2684589" y="1280743"/>
                    <a:pt x="2667000" y="1295400"/>
                  </a:cubicBezTo>
                  <a:cubicBezTo>
                    <a:pt x="2646304" y="1312647"/>
                    <a:pt x="2632266" y="1337606"/>
                    <a:pt x="2609850" y="1352550"/>
                  </a:cubicBezTo>
                  <a:cubicBezTo>
                    <a:pt x="2593142" y="1363689"/>
                    <a:pt x="2570253" y="1361848"/>
                    <a:pt x="2552700" y="1371600"/>
                  </a:cubicBezTo>
                  <a:cubicBezTo>
                    <a:pt x="2512672" y="1393838"/>
                    <a:pt x="2476500" y="1422400"/>
                    <a:pt x="2438400" y="1447800"/>
                  </a:cubicBezTo>
                  <a:cubicBezTo>
                    <a:pt x="2419350" y="1460500"/>
                    <a:pt x="2402970" y="1478660"/>
                    <a:pt x="2381250" y="1485900"/>
                  </a:cubicBezTo>
                  <a:cubicBezTo>
                    <a:pt x="2237602" y="1533783"/>
                    <a:pt x="2414666" y="1469192"/>
                    <a:pt x="2266950" y="1543050"/>
                  </a:cubicBezTo>
                  <a:cubicBezTo>
                    <a:pt x="2248989" y="1552030"/>
                    <a:pt x="2227761" y="1553120"/>
                    <a:pt x="2209800" y="1562100"/>
                  </a:cubicBezTo>
                  <a:cubicBezTo>
                    <a:pt x="2189322" y="1572339"/>
                    <a:pt x="2173572" y="1590901"/>
                    <a:pt x="2152650" y="1600200"/>
                  </a:cubicBezTo>
                  <a:cubicBezTo>
                    <a:pt x="2115950" y="1616511"/>
                    <a:pt x="2071766" y="1616023"/>
                    <a:pt x="2038350" y="1638300"/>
                  </a:cubicBezTo>
                  <a:cubicBezTo>
                    <a:pt x="1959415" y="1690923"/>
                    <a:pt x="2003412" y="1670847"/>
                    <a:pt x="1905000" y="1695450"/>
                  </a:cubicBezTo>
                  <a:cubicBezTo>
                    <a:pt x="1885950" y="1708150"/>
                    <a:pt x="1864039" y="1717361"/>
                    <a:pt x="1847850" y="1733550"/>
                  </a:cubicBezTo>
                  <a:cubicBezTo>
                    <a:pt x="1810921" y="1770479"/>
                    <a:pt x="1806194" y="1801369"/>
                    <a:pt x="1790700" y="1847850"/>
                  </a:cubicBezTo>
                  <a:cubicBezTo>
                    <a:pt x="1797050" y="1898650"/>
                    <a:pt x="1801965" y="1949650"/>
                    <a:pt x="1809750" y="2000250"/>
                  </a:cubicBezTo>
                  <a:cubicBezTo>
                    <a:pt x="1814673" y="2032252"/>
                    <a:pt x="1125039" y="2297159"/>
                    <a:pt x="1143000" y="2324100"/>
                  </a:cubicBezTo>
                  <a:cubicBezTo>
                    <a:pt x="1154139" y="2340808"/>
                    <a:pt x="876300" y="2336800"/>
                    <a:pt x="895350" y="2343150"/>
                  </a:cubicBezTo>
                  <a:lnTo>
                    <a:pt x="0" y="2476500"/>
                  </a:lnTo>
                </a:path>
              </a:pathLst>
            </a:cu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</p:grp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667000"/>
            <a:ext cx="39338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228600" y="558165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Graph cut: Good boundaries are a cheap cut, where some pixels want to be foreground, and some to be background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describe the </a:t>
            </a:r>
            <a:r>
              <a:rPr lang="en-US" dirty="0" err="1" smtClean="0"/>
              <a:t>keypoint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Descriptors</a:t>
            </a:r>
            <a:endParaRPr lang="de-CH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The ideal descriptor should be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Robust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Distinctive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Compact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Efficient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Most available descriptors focus on edge/gradient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Capture texture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Color rarely used</a:t>
            </a:r>
            <a:endParaRPr lang="de-CH" dirty="0" smtClean="0"/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smtClean="0"/>
              <a:t>Local Descriptors: SIFT Descriptor</a:t>
            </a:r>
            <a:endParaRPr lang="en-US" smtClean="0"/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 cstate="print"/>
          <a:srcRect l="55711" t="31006" r="13577" b="31004"/>
          <a:stretch>
            <a:fillRect/>
          </a:stretch>
        </p:blipFill>
        <p:spPr bwMode="auto">
          <a:xfrm>
            <a:off x="684213" y="1700213"/>
            <a:ext cx="3744912" cy="2832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312988"/>
            <a:ext cx="40386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[Lowe, ICCV 1999]</a:t>
            </a:r>
          </a:p>
        </p:txBody>
      </p:sp>
      <p:sp>
        <p:nvSpPr>
          <p:cNvPr id="61446" name="Rectangle 8"/>
          <p:cNvSpPr>
            <a:spLocks noChangeArrowheads="1"/>
          </p:cNvSpPr>
          <p:nvPr/>
        </p:nvSpPr>
        <p:spPr bwMode="auto">
          <a:xfrm rot="-730108">
            <a:off x="2987675" y="3284538"/>
            <a:ext cx="182563" cy="182562"/>
          </a:xfrm>
          <a:prstGeom prst="rect">
            <a:avLst/>
          </a:prstGeom>
          <a:noFill/>
          <a:ln w="28575" cap="sq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sp>
        <p:nvSpPr>
          <p:cNvPr id="61447" name="Line 9"/>
          <p:cNvSpPr>
            <a:spLocks noChangeShapeType="1"/>
          </p:cNvSpPr>
          <p:nvPr/>
        </p:nvSpPr>
        <p:spPr bwMode="auto">
          <a:xfrm>
            <a:off x="3024188" y="3500438"/>
            <a:ext cx="1835150" cy="288925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61448" name="Line 10"/>
          <p:cNvSpPr>
            <a:spLocks noChangeShapeType="1"/>
          </p:cNvSpPr>
          <p:nvPr/>
        </p:nvSpPr>
        <p:spPr bwMode="auto">
          <a:xfrm flipV="1">
            <a:off x="2951163" y="2457450"/>
            <a:ext cx="1944687" cy="82708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16425" name="Text Box 11"/>
          <p:cNvSpPr txBox="1">
            <a:spLocks noChangeArrowheads="1"/>
          </p:cNvSpPr>
          <p:nvPr/>
        </p:nvSpPr>
        <p:spPr bwMode="auto">
          <a:xfrm>
            <a:off x="4645025" y="4414838"/>
            <a:ext cx="4198938" cy="2187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2100" b="1" kern="0" dirty="0">
                <a:latin typeface="Arial" pitchFamily="34" charset="0"/>
              </a:rPr>
              <a:t>Histogram of oriented gradients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dirty="0">
                <a:latin typeface="Arial" pitchFamily="34" charset="0"/>
              </a:rPr>
              <a:t>  Captures important texture </a:t>
            </a:r>
            <a:br>
              <a:rPr lang="en-US" sz="2100" b="1" dirty="0">
                <a:latin typeface="Arial" pitchFamily="34" charset="0"/>
              </a:rPr>
            </a:br>
            <a:r>
              <a:rPr lang="en-US" sz="2100" b="1" dirty="0">
                <a:latin typeface="Arial" pitchFamily="34" charset="0"/>
              </a:rPr>
              <a:t>   information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kern="0" dirty="0">
                <a:latin typeface="Arial" pitchFamily="34" charset="0"/>
              </a:rPr>
              <a:t>  Robust to small translations /</a:t>
            </a:r>
            <a:br>
              <a:rPr lang="en-US" sz="2100" b="1" kern="0" dirty="0">
                <a:latin typeface="Arial" pitchFamily="34" charset="0"/>
              </a:rPr>
            </a:br>
            <a:r>
              <a:rPr lang="en-US" sz="2100" b="1" kern="0" dirty="0">
                <a:latin typeface="Arial" pitchFamily="34" charset="0"/>
              </a:rPr>
              <a:t>   affine deformations</a:t>
            </a:r>
          </a:p>
        </p:txBody>
      </p:sp>
      <p:sp>
        <p:nvSpPr>
          <p:cNvPr id="61450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Details of Lowe’s SIFT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Run </a:t>
            </a:r>
            <a:r>
              <a:rPr lang="en-US" dirty="0" err="1" smtClean="0"/>
              <a:t>DoG</a:t>
            </a:r>
            <a:r>
              <a:rPr lang="en-US" dirty="0" smtClean="0"/>
              <a:t> detector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Find maxima in location/scale space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Remove edge points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Find all major orientations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orientations into 36 bin histogram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Weight by gradient magnitude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Weight by distance to center (Gaussian-weighted mean)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Return orientations within 0.8 of peak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Use parabola for better orientation fit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For each (</a:t>
            </a:r>
            <a:r>
              <a:rPr lang="en-US" dirty="0" err="1" smtClean="0"/>
              <a:t>x,y,scale,orientation</a:t>
            </a:r>
            <a:r>
              <a:rPr lang="en-US" dirty="0" smtClean="0"/>
              <a:t>), create descriptor: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Sample 16x16 gradient mag. and rel. orientation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4x4 samples into 4x4 histograms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Threshold values to max of 0.2, divide by L2 norm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Final descriptor: 4x4x8 normalized histograms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1295400"/>
            <a:ext cx="1819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981200"/>
            <a:ext cx="15906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Descriptors: SURF</a:t>
            </a:r>
            <a:endParaRPr lang="de-CH" smtClean="0"/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1311275"/>
            <a:ext cx="35258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3286125"/>
            <a:ext cx="3548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3878263" y="1201738"/>
            <a:ext cx="5257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latin typeface="+mn-lt"/>
              </a:rPr>
              <a:t>Fast approximation of SIFT idea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Efficient computation by 2D box filters &amp; integral images</a:t>
            </a:r>
            <a:br>
              <a:rPr kumimoji="1" lang="en-US" b="1" kern="0" dirty="0">
                <a:latin typeface="+mn-lt"/>
              </a:rPr>
            </a:br>
            <a:r>
              <a:rPr kumimoji="1" lang="en-US" b="1" kern="0" dirty="0">
                <a:latin typeface="+mn-lt"/>
                <a:sym typeface="Symbol" pitchFamily="18" charset="2"/>
              </a:rPr>
              <a:t> </a:t>
            </a:r>
            <a:r>
              <a:rPr kumimoji="1" lang="en-US" b="1" kern="0" dirty="0">
                <a:latin typeface="+mn-lt"/>
              </a:rPr>
              <a:t>6 times faster than SIFT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Equivalent quality for object identification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73063" y="6276975"/>
            <a:ext cx="443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[Bay, ECCV’06], [Cornelis, CVGPU’08]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3878263" y="4451350"/>
            <a:ext cx="543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latin typeface="+mn-lt"/>
              </a:rPr>
              <a:t>GPU implementation available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Feature extraction @ 200Hz</a:t>
            </a:r>
            <a:br>
              <a:rPr kumimoji="1" lang="en-US" b="1" kern="0" dirty="0">
                <a:latin typeface="+mn-lt"/>
              </a:rPr>
            </a:br>
            <a:r>
              <a:rPr kumimoji="1" lang="en-US" b="1" kern="0" dirty="0">
                <a:latin typeface="+mn-lt"/>
              </a:rPr>
              <a:t>(detector + descriptor, 640×480 </a:t>
            </a:r>
            <a:r>
              <a:rPr kumimoji="1" lang="en-US" b="1" kern="0" dirty="0" err="1">
                <a:latin typeface="+mn-lt"/>
              </a:rPr>
              <a:t>img</a:t>
            </a:r>
            <a:r>
              <a:rPr kumimoji="1" lang="en-US" b="1" kern="0" dirty="0">
                <a:latin typeface="+mn-lt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lang="en-US" u="sng" dirty="0">
                <a:latin typeface="Arial" pitchFamily="34" charset="0"/>
              </a:rPr>
              <a:t>http://www.vision.ee.ethz.ch/~surf</a:t>
            </a:r>
            <a:endParaRPr kumimoji="1" lang="en-US" b="1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endParaRPr kumimoji="1" lang="en-US" b="1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to use when?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Detectors</a:t>
            </a:r>
          </a:p>
          <a:p>
            <a:r>
              <a:rPr lang="en-US" sz="2800" dirty="0" smtClean="0"/>
              <a:t>Harris gives very precise localization but doesn’t predict scale</a:t>
            </a:r>
          </a:p>
          <a:p>
            <a:pPr lvl="1"/>
            <a:r>
              <a:rPr lang="en-US" sz="2400" dirty="0" smtClean="0"/>
              <a:t>Good for some tracking applications</a:t>
            </a:r>
          </a:p>
          <a:p>
            <a:r>
              <a:rPr lang="en-US" sz="2800" dirty="0" smtClean="0"/>
              <a:t>DOG (difference of Gaussian) provides ok localization and scale</a:t>
            </a:r>
          </a:p>
          <a:p>
            <a:pPr lvl="1"/>
            <a:r>
              <a:rPr lang="en-US" sz="2400" dirty="0" smtClean="0"/>
              <a:t>Good for multi-scale or long-range matching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Descriptors</a:t>
            </a:r>
          </a:p>
          <a:p>
            <a:r>
              <a:rPr lang="en-US" sz="2800" dirty="0" smtClean="0"/>
              <a:t>SIFT: good general purpose descriptor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err="1" smtClean="0"/>
              <a:t>Keypoint</a:t>
            </a:r>
            <a:r>
              <a:rPr lang="en-US" sz="2800" dirty="0" smtClean="0"/>
              <a:t> detection: repeatable and distinctive</a:t>
            </a:r>
          </a:p>
          <a:p>
            <a:pPr lvl="1"/>
            <a:r>
              <a:rPr lang="en-US" sz="2400" dirty="0" smtClean="0"/>
              <a:t>Corners, blobs</a:t>
            </a:r>
          </a:p>
          <a:p>
            <a:pPr lvl="1"/>
            <a:r>
              <a:rPr lang="en-US" sz="2400" dirty="0" smtClean="0"/>
              <a:t>Harris, </a:t>
            </a:r>
            <a:r>
              <a:rPr lang="en-US" sz="2400" dirty="0" err="1" smtClean="0"/>
              <a:t>DoG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Descriptors: robust and selective</a:t>
            </a:r>
          </a:p>
          <a:p>
            <a:pPr lvl="1"/>
            <a:r>
              <a:rPr lang="en-US" sz="2400" dirty="0" smtClean="0"/>
              <a:t>SIFT: spatial histograms of gradient orientation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Panoramic Stitching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276600" y="3962400"/>
            <a:ext cx="2667000" cy="1524000"/>
            <a:chOff x="2064" y="2736"/>
            <a:chExt cx="1680" cy="960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76200" y="3962400"/>
            <a:ext cx="9067800" cy="1524000"/>
            <a:chOff x="48" y="2736"/>
            <a:chExt cx="5712" cy="960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 rot="1825181">
            <a:off x="3667125" y="4057650"/>
            <a:ext cx="2667000" cy="1524000"/>
            <a:chOff x="2064" y="2736"/>
            <a:chExt cx="1680" cy="960"/>
          </a:xfrm>
        </p:grpSpPr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895600" y="5791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V="1">
            <a:off x="4343400" y="5562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" name="Group 46"/>
          <p:cNvGrpSpPr>
            <a:grpSpLocks/>
          </p:cNvGrpSpPr>
          <p:nvPr/>
        </p:nvGrpSpPr>
        <p:grpSpPr bwMode="auto">
          <a:xfrm>
            <a:off x="4610100" y="3910013"/>
            <a:ext cx="2862263" cy="1566862"/>
            <a:chOff x="2904" y="2703"/>
            <a:chExt cx="1803" cy="987"/>
          </a:xfrm>
        </p:grpSpPr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45"/>
          <p:cNvGrpSpPr>
            <a:grpSpLocks/>
          </p:cNvGrpSpPr>
          <p:nvPr/>
        </p:nvGrpSpPr>
        <p:grpSpPr bwMode="auto">
          <a:xfrm>
            <a:off x="4600575" y="3905250"/>
            <a:ext cx="947738" cy="1581150"/>
            <a:chOff x="2898" y="2700"/>
            <a:chExt cx="597" cy="996"/>
          </a:xfrm>
        </p:grpSpPr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0" name="Picture 40" descr="small-P101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1" descr="small-P101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95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Oval 50"/>
          <p:cNvSpPr>
            <a:spLocks noChangeAspect="1" noChangeArrowheads="1"/>
          </p:cNvSpPr>
          <p:nvPr/>
        </p:nvSpPr>
        <p:spPr bwMode="auto">
          <a:xfrm>
            <a:off x="7543800" y="1638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" name="Group 53"/>
          <p:cNvGrpSpPr>
            <a:grpSpLocks/>
          </p:cNvGrpSpPr>
          <p:nvPr/>
        </p:nvGrpSpPr>
        <p:grpSpPr bwMode="auto">
          <a:xfrm>
            <a:off x="3124200" y="2457450"/>
            <a:ext cx="2547938" cy="209550"/>
            <a:chOff x="1968" y="1788"/>
            <a:chExt cx="1605" cy="132"/>
          </a:xfrm>
        </p:grpSpPr>
        <p:sp>
          <p:nvSpPr>
            <p:cNvPr id="34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5486400" y="4038600"/>
            <a:ext cx="1885950" cy="581025"/>
            <a:chOff x="3456" y="2784"/>
            <a:chExt cx="1188" cy="366"/>
          </a:xfrm>
        </p:grpSpPr>
        <p:sp>
          <p:nvSpPr>
            <p:cNvPr id="37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Growing: Texture synthesis and hole-filling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sz="3200" dirty="0" smtClean="0"/>
              <a:t>Transfer based on simple matching is a powerful idea</a:t>
            </a:r>
          </a:p>
          <a:p>
            <a:pPr lvl="1"/>
            <a:r>
              <a:rPr lang="en-US" dirty="0" smtClean="0"/>
              <a:t>Hallucinate new pixels from their surroundings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438400"/>
            <a:ext cx="832644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" y="5858470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Efros &amp; Leung, </a:t>
            </a:r>
            <a:r>
              <a:rPr lang="en-US" dirty="0" err="1" smtClean="0"/>
              <a:t>Criminisi</a:t>
            </a:r>
            <a:r>
              <a:rPr lang="en-US" dirty="0" smtClean="0"/>
              <a:t> et al.: To fill in pixels, take the center pixel from a patch that matches known surrounding values.  Work from the outside in, prioritizing pixels with strong gradients.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4" name="Picture 6" descr="http://tkadic2.projects.cs.illinois.edu/cs498dwh/proj3/hawk_poiss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40640"/>
            <a:ext cx="2861094" cy="198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Pasting: Compositing and Blending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Gradient-domain fusion: Treat the pixels as variables to solve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128004" name="Picture 4" descr="http://dailiu1.projects.cs.illinois.edu/cs498dwh/proj3/img/example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879" y="2191827"/>
            <a:ext cx="2234242" cy="1431551"/>
          </a:xfrm>
          <a:prstGeom prst="rect">
            <a:avLst/>
          </a:prstGeom>
          <a:noFill/>
        </p:spPr>
      </p:pic>
      <p:pic>
        <p:nvPicPr>
          <p:cNvPr id="128006" name="Picture 6" descr="http://dailiu1.projects.cs.illinois.edu/cs498dwh/proj3/img/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492" y="2191827"/>
            <a:ext cx="1908735" cy="1431551"/>
          </a:xfrm>
          <a:prstGeom prst="rect">
            <a:avLst/>
          </a:prstGeom>
          <a:noFill/>
        </p:spPr>
      </p:pic>
      <p:pic>
        <p:nvPicPr>
          <p:cNvPr id="128008" name="Picture 8" descr="http://dailiu1.projects.cs.illinois.edu/cs498dwh/proj3/img/exampl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1738" y="2212473"/>
            <a:ext cx="2286000" cy="1717681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>
            <a:off x="5257800" y="2927371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33600" y="1849257"/>
            <a:ext cx="345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Adair’s Poisson Blending Result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5909109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Poisson editing: make blended gradient as close as possible to source by solving a system of linear equations.</a:t>
            </a:r>
            <a:endParaRPr lang="en-US" sz="2400" dirty="0">
              <a:latin typeface="+mn-lt"/>
            </a:endParaRPr>
          </a:p>
        </p:txBody>
      </p:sp>
      <p:pic>
        <p:nvPicPr>
          <p:cNvPr id="155650" name="Picture 2" descr="http://tkadic2.projects.cs.illinois.edu/cs498dwh/proj3/haw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09" y="4182804"/>
            <a:ext cx="1957520" cy="156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2" name="Picture 4" descr="http://tkadic2.projects.cs.illinois.edu/cs498dwh/proj3/underwat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276" y="4167190"/>
            <a:ext cx="2109754" cy="15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5257800" y="4889955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98256" y="3844506"/>
            <a:ext cx="328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Tim’s Poisson Blending Result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Pasting: Compositing and Blending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Laplacian</a:t>
            </a:r>
            <a:r>
              <a:rPr lang="en-US" sz="2800" dirty="0" smtClean="0"/>
              <a:t> blending: blend low-frequency slowly, high frequency quickly</a:t>
            </a:r>
          </a:p>
          <a:p>
            <a:pPr lvl="1"/>
            <a:r>
              <a:rPr lang="en-US" sz="2400" dirty="0" smtClean="0"/>
              <a:t>Blend with alpha mask values ranging from 0 to 1</a:t>
            </a:r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228600" y="2438400"/>
            <a:ext cx="5896199" cy="4191000"/>
            <a:chOff x="117475" y="255588"/>
            <a:chExt cx="8645525" cy="6145212"/>
          </a:xfrm>
        </p:grpSpPr>
        <p:pic>
          <p:nvPicPr>
            <p:cNvPr id="21" name="Picture 3" descr="level0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6988" y="4340225"/>
              <a:ext cx="7466012" cy="206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4"/>
            <p:cNvGrpSpPr>
              <a:grpSpLocks/>
            </p:cNvGrpSpPr>
            <p:nvPr/>
          </p:nvGrpSpPr>
          <p:grpSpPr bwMode="auto">
            <a:xfrm>
              <a:off x="117475" y="255588"/>
              <a:ext cx="8643938" cy="2068512"/>
              <a:chOff x="74" y="161"/>
              <a:chExt cx="5445" cy="1303"/>
            </a:xfrm>
          </p:grpSpPr>
          <p:pic>
            <p:nvPicPr>
              <p:cNvPr id="23" name="Picture 5" descr="level4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16" y="161"/>
                <a:ext cx="4703" cy="1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 Box 6"/>
              <p:cNvSpPr txBox="1">
                <a:spLocks noChangeArrowheads="1"/>
              </p:cNvSpPr>
              <p:nvPr/>
            </p:nvSpPr>
            <p:spPr bwMode="auto">
              <a:xfrm>
                <a:off x="74" y="432"/>
                <a:ext cx="807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Times New Roman" pitchFamily="18" charset="0"/>
                  </a:rPr>
                  <a:t>laplacian</a:t>
                </a:r>
              </a:p>
              <a:p>
                <a:pPr algn="ctr"/>
                <a:r>
                  <a:rPr lang="en-US">
                    <a:latin typeface="Times New Roman" pitchFamily="18" charset="0"/>
                  </a:rPr>
                  <a:t>level</a:t>
                </a:r>
              </a:p>
              <a:p>
                <a:pPr algn="ctr"/>
                <a:r>
                  <a:rPr lang="en-US">
                    <a:latin typeface="Times New Roman" pitchFamily="18" charset="0"/>
                  </a:rPr>
                  <a:t>4</a:t>
                </a:r>
              </a:p>
            </p:txBody>
          </p:sp>
        </p:grpSp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117475" y="2305050"/>
              <a:ext cx="8645525" cy="2062163"/>
              <a:chOff x="74" y="1452"/>
              <a:chExt cx="5446" cy="1299"/>
            </a:xfrm>
          </p:grpSpPr>
          <p:pic>
            <p:nvPicPr>
              <p:cNvPr id="26" name="Picture 8" descr="level2R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16" y="1452"/>
                <a:ext cx="4704" cy="1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 Box 9"/>
              <p:cNvSpPr txBox="1">
                <a:spLocks noChangeArrowheads="1"/>
              </p:cNvSpPr>
              <p:nvPr/>
            </p:nvSpPr>
            <p:spPr bwMode="auto">
              <a:xfrm>
                <a:off x="74" y="1728"/>
                <a:ext cx="807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Times New Roman" pitchFamily="18" charset="0"/>
                  </a:rPr>
                  <a:t>laplacian</a:t>
                </a:r>
              </a:p>
              <a:p>
                <a:pPr algn="ctr"/>
                <a:r>
                  <a:rPr lang="en-US">
                    <a:latin typeface="Times New Roman" pitchFamily="18" charset="0"/>
                  </a:rPr>
                  <a:t>level</a:t>
                </a:r>
              </a:p>
              <a:p>
                <a:pPr algn="ctr"/>
                <a:r>
                  <a:rPr lang="en-US">
                    <a:latin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117475" y="4756150"/>
              <a:ext cx="1281113" cy="118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0</a:t>
              </a:r>
            </a:p>
          </p:txBody>
        </p:sp>
      </p:grpSp>
      <p:pic>
        <p:nvPicPr>
          <p:cNvPr id="30" name="Picture 5" descr="contribR"/>
          <p:cNvPicPr>
            <a:picLocks noChangeAspect="1" noChangeArrowheads="1"/>
          </p:cNvPicPr>
          <p:nvPr/>
        </p:nvPicPr>
        <p:blipFill>
          <a:blip r:embed="rId5" cstate="print"/>
          <a:srcRect l="66957"/>
          <a:stretch>
            <a:fillRect/>
          </a:stretch>
        </p:blipFill>
        <p:spPr bwMode="auto">
          <a:xfrm>
            <a:off x="6248400" y="3365500"/>
            <a:ext cx="28956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 between 2D coordinates using linear projection</a:t>
            </a:r>
            <a:endParaRPr lang="en-US" dirty="0"/>
          </a:p>
        </p:txBody>
      </p:sp>
      <p:graphicFrame>
        <p:nvGraphicFramePr>
          <p:cNvPr id="133122" name="Object 4"/>
          <p:cNvGraphicFramePr>
            <a:graphicFrameLocks noChangeAspect="1"/>
          </p:cNvGraphicFramePr>
          <p:nvPr/>
        </p:nvGraphicFramePr>
        <p:xfrm>
          <a:off x="6019800" y="2286000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2" name="Equation" r:id="rId3" imgW="1384200" imgH="583920" progId="">
                  <p:embed/>
                </p:oleObj>
              </mc:Choice>
              <mc:Fallback>
                <p:oleObj name="Equation" r:id="rId3" imgW="1384200" imgH="5839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286000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 l="23714" t="51855" r="14572" b="21048"/>
          <a:stretch>
            <a:fillRect/>
          </a:stretch>
        </p:blipFill>
        <p:spPr bwMode="auto">
          <a:xfrm>
            <a:off x="1524000" y="4495800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 l="6572" t="30191" r="4286" b="14952"/>
          <a:stretch>
            <a:fillRect/>
          </a:stretch>
        </p:blipFill>
        <p:spPr bwMode="auto">
          <a:xfrm>
            <a:off x="457200" y="2133600"/>
            <a:ext cx="528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20499</TotalTime>
  <Words>1830</Words>
  <Application>Microsoft Office PowerPoint</Application>
  <PresentationFormat>On-screen Show (4:3)</PresentationFormat>
  <Paragraphs>421</Paragraphs>
  <Slides>58</Slides>
  <Notes>20</Notes>
  <HiddenSlides>3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Lecture1 - Introduction - CP Fall 2010</vt:lpstr>
      <vt:lpstr>Custom Design</vt:lpstr>
      <vt:lpstr>Equation</vt:lpstr>
      <vt:lpstr>Photo Editor Photo</vt:lpstr>
      <vt:lpstr>Microsoft Equation 3.0</vt:lpstr>
      <vt:lpstr>Interest Points</vt:lpstr>
      <vt:lpstr>Today’s class</vt:lpstr>
      <vt:lpstr>Review of “The Digital Canvas”</vt:lpstr>
      <vt:lpstr>Cutting: Intelligent Scissors and Graph Cuts</vt:lpstr>
      <vt:lpstr>Cutting: Intelligent Scissors and Graph Cuts</vt:lpstr>
      <vt:lpstr>Growing: Texture synthesis and hole-filling</vt:lpstr>
      <vt:lpstr>Pasting: Compositing and Blending</vt:lpstr>
      <vt:lpstr>Pasting: Compositing and Blending</vt:lpstr>
      <vt:lpstr>Image warping</vt:lpstr>
      <vt:lpstr>Image morphing = warp + blend</vt:lpstr>
      <vt:lpstr>Fun with faces</vt:lpstr>
      <vt:lpstr>Pinhole camera model</vt:lpstr>
      <vt:lpstr>Single-view metrology and focus</vt:lpstr>
      <vt:lpstr>Single-view 3D Reconstruction</vt:lpstr>
      <vt:lpstr>Next section of topics</vt:lpstr>
      <vt:lpstr>How can we align two pictures?</vt:lpstr>
      <vt:lpstr>How can we align two pictures?</vt:lpstr>
      <vt:lpstr>Today: Keypoint Matching</vt:lpstr>
      <vt:lpstr>Main challenges</vt:lpstr>
      <vt:lpstr>Question</vt:lpstr>
      <vt:lpstr>Goals for Keypoints</vt:lpstr>
      <vt:lpstr>Key trade-offs</vt:lpstr>
      <vt:lpstr>Keypoint localization</vt:lpstr>
      <vt:lpstr>Keypoint Localization</vt:lpstr>
      <vt:lpstr>Choosing interest points</vt:lpstr>
      <vt:lpstr>Choosing interest points</vt:lpstr>
      <vt:lpstr>Choosing interest points</vt:lpstr>
      <vt:lpstr>Which patches are easier to match?</vt:lpstr>
      <vt:lpstr>Choosing interest points</vt:lpstr>
      <vt:lpstr>Many Existing Detectors Available</vt:lpstr>
      <vt:lpstr>Harris Detector [Harris88]</vt:lpstr>
      <vt:lpstr>Harris Detector [Harris88]</vt:lpstr>
      <vt:lpstr>Matlab code for Harris Detector</vt:lpstr>
      <vt:lpstr>Harris Detector – Responses [Harris88]</vt:lpstr>
      <vt:lpstr>Harris Detector – Responses [Harris88]</vt:lpstr>
      <vt:lpstr>So far: can localize in x-y, but not scale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What Is A Useful Signature Function?</vt:lpstr>
      <vt:lpstr>Difference-of-Gaussian (DoG)</vt:lpstr>
      <vt:lpstr>DoG – Efficient Computation</vt:lpstr>
      <vt:lpstr>Results: Lowe’s DoG</vt:lpstr>
      <vt:lpstr>Orientation Normalization</vt:lpstr>
      <vt:lpstr>Available at a web site near you…</vt:lpstr>
      <vt:lpstr>How do we describe the keypoint?</vt:lpstr>
      <vt:lpstr>Local Descriptors</vt:lpstr>
      <vt:lpstr>Local Descriptors: SIFT Descriptor</vt:lpstr>
      <vt:lpstr>Details of Lowe’s SIFT algorithm</vt:lpstr>
      <vt:lpstr>Matching SIFT Descriptors</vt:lpstr>
      <vt:lpstr>Local Descriptors: SURF</vt:lpstr>
      <vt:lpstr>What to use when?</vt:lpstr>
      <vt:lpstr>Things to remember</vt:lpstr>
      <vt:lpstr>Next time: Panoramic Stitching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63</cp:revision>
  <dcterms:created xsi:type="dcterms:W3CDTF">2010-08-30T03:58:01Z</dcterms:created>
  <dcterms:modified xsi:type="dcterms:W3CDTF">2012-10-23T15:49:52Z</dcterms:modified>
</cp:coreProperties>
</file>