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6"/>
  </p:notesMasterIdLst>
  <p:sldIdLst>
    <p:sldId id="398" r:id="rId3"/>
    <p:sldId id="399" r:id="rId4"/>
    <p:sldId id="400" r:id="rId5"/>
    <p:sldId id="401" r:id="rId6"/>
    <p:sldId id="491" r:id="rId7"/>
    <p:sldId id="403" r:id="rId8"/>
    <p:sldId id="404" r:id="rId9"/>
    <p:sldId id="471" r:id="rId10"/>
    <p:sldId id="405" r:id="rId11"/>
    <p:sldId id="406" r:id="rId12"/>
    <p:sldId id="407" r:id="rId13"/>
    <p:sldId id="486" r:id="rId14"/>
    <p:sldId id="487" r:id="rId15"/>
    <p:sldId id="410" r:id="rId16"/>
    <p:sldId id="411" r:id="rId17"/>
    <p:sldId id="412" r:id="rId18"/>
    <p:sldId id="413" r:id="rId19"/>
    <p:sldId id="414" r:id="rId20"/>
    <p:sldId id="415" r:id="rId21"/>
    <p:sldId id="488" r:id="rId22"/>
    <p:sldId id="417" r:id="rId23"/>
    <p:sldId id="418" r:id="rId24"/>
    <p:sldId id="421" r:id="rId25"/>
    <p:sldId id="423" r:id="rId26"/>
    <p:sldId id="424" r:id="rId27"/>
    <p:sldId id="425" r:id="rId28"/>
    <p:sldId id="426" r:id="rId29"/>
    <p:sldId id="427" r:id="rId30"/>
    <p:sldId id="485" r:id="rId31"/>
    <p:sldId id="429" r:id="rId32"/>
    <p:sldId id="430" r:id="rId33"/>
    <p:sldId id="431" r:id="rId34"/>
    <p:sldId id="432" r:id="rId35"/>
    <p:sldId id="434" r:id="rId36"/>
    <p:sldId id="484" r:id="rId37"/>
    <p:sldId id="489" r:id="rId38"/>
    <p:sldId id="472" r:id="rId39"/>
    <p:sldId id="473" r:id="rId40"/>
    <p:sldId id="474" r:id="rId41"/>
    <p:sldId id="475" r:id="rId42"/>
    <p:sldId id="476" r:id="rId43"/>
    <p:sldId id="477" r:id="rId44"/>
    <p:sldId id="478" r:id="rId45"/>
    <p:sldId id="479" r:id="rId46"/>
    <p:sldId id="480" r:id="rId47"/>
    <p:sldId id="481" r:id="rId48"/>
    <p:sldId id="444" r:id="rId49"/>
    <p:sldId id="469" r:id="rId50"/>
    <p:sldId id="482" r:id="rId51"/>
    <p:sldId id="490" r:id="rId52"/>
    <p:sldId id="446" r:id="rId53"/>
    <p:sldId id="454" r:id="rId54"/>
    <p:sldId id="483" r:id="rId5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" userDrawn="1">
          <p15:clr>
            <a:srgbClr val="A4A3A4"/>
          </p15:clr>
        </p15:guide>
        <p15:guide id="3" pos="5760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3" autoAdjust="0"/>
    <p:restoredTop sz="84462" autoAdjust="0"/>
  </p:normalViewPr>
  <p:slideViewPr>
    <p:cSldViewPr>
      <p:cViewPr varScale="1">
        <p:scale>
          <a:sx n="93" d="100"/>
          <a:sy n="93" d="100"/>
        </p:scale>
        <p:origin x="1134" y="72"/>
      </p:cViewPr>
      <p:guideLst>
        <p:guide pos="384"/>
        <p:guide pos="5760"/>
        <p:guide orient="horz" pos="2160"/>
      </p:guideLst>
    </p:cSldViewPr>
  </p:slideViewPr>
  <p:outlineViewPr>
    <p:cViewPr>
      <p:scale>
        <a:sx n="33" d="100"/>
        <a:sy n="33" d="100"/>
      </p:scale>
      <p:origin x="38" y="1509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785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07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Parallel lines intersect at different infinities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DFFFAC-D990-4F24-A67D-25E23AD921E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85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41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How many known points are needed to estimate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6EC19-1308-44AF-BA44-14ED6A902D1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5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Shape is lost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287ED6-A730-4184-9353-2C473C70547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21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Go to board, sketch out various properties of vanishing points/lines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3A4356-9416-4106-923D-E0355B6D3A0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11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Go to board, sketch out various properties of vanishing points/lines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dirty="0"/>
              <a:t> Parallel</a:t>
            </a:r>
            <a:r>
              <a:rPr lang="en-US" baseline="0" dirty="0"/>
              <a:t> lines intersect at a point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The intersection of red lines and blue lines form a parallelogram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Sets of parallel lines on the same plane form a vanishing line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Sets of parallel planes form a vanishing line 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Not all lines that intersect are parallel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endParaRPr lang="en-US" baseline="0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181D85-CBA6-4C0A-A35C-88763F7F285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52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463FD3-32D0-4831-B3C1-2BB6345EABE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04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Where are</a:t>
            </a:r>
            <a:r>
              <a:rPr lang="en-US" baseline="0" dirty="0"/>
              <a:t> the vanishing points?  </a:t>
            </a:r>
            <a:r>
              <a:rPr lang="en-US" dirty="0"/>
              <a:t>Do buildings on left and buildings on right have the same vanishing line?  Which way is the camera tilted?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88638E-C80E-4AA9-92A2-C0018B9C13E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22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image</a:t>
            </a:r>
            <a:r>
              <a:rPr lang="en-US" baseline="0" dirty="0"/>
              <a:t> doesn’t require attribution and has a license for reuse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94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Append coordinate with value 1; proportional coordinate system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DA7F8-FAE2-423F-9DE2-2D112D9D8BF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41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Q: Suppose we have a point in Cartesian coordinates.  What is that in homogeneous coordinates?  A: a ray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89A2B0-787D-42D0-B8C5-7BD2C7934DC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58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3200" y="5334000"/>
            <a:ext cx="11684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6096000"/>
            <a:ext cx="109728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61261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61261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534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8006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3.xml"/><Relationship Id="rId7" Type="http://schemas.openxmlformats.org/officeDocument/2006/relationships/image" Target="../media/image2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.png"/><Relationship Id="rId4" Type="http://schemas.openxmlformats.org/officeDocument/2006/relationships/tags" Target="../tags/tag4.xml"/><Relationship Id="rId9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30.wmf"/><Relationship Id="rId7" Type="http://schemas.openxmlformats.org/officeDocument/2006/relationships/image" Target="../media/image32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1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33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hyperlink" Target="http://vimeo.com/28962540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5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wmf"/><Relationship Id="rId4" Type="http://schemas.openxmlformats.org/officeDocument/2006/relationships/oleObject" Target="../embeddings/oleObject12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4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wmf"/><Relationship Id="rId4" Type="http://schemas.openxmlformats.org/officeDocument/2006/relationships/oleObject" Target="../embeddings/oleObject16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wmf"/><Relationship Id="rId4" Type="http://schemas.openxmlformats.org/officeDocument/2006/relationships/oleObject" Target="../embeddings/oleObject20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oleObject" Target="../embeddings/oleObject21.bin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53.wmf"/><Relationship Id="rId9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image" Target="../media/image57.wmf"/><Relationship Id="rId7" Type="http://schemas.openxmlformats.org/officeDocument/2006/relationships/image" Target="../media/image59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58.wmf"/><Relationship Id="rId4" Type="http://schemas.openxmlformats.org/officeDocument/2006/relationships/oleObject" Target="../embeddings/oleObject24.bin"/><Relationship Id="rId9" Type="http://schemas.openxmlformats.org/officeDocument/2006/relationships/image" Target="../media/image60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hyperlink" Target="https://www.flickr.com/photos/44603071@N00/6230038481/in/photostream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65979" y="-13252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Pinhole Camera Model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18579" y="4939748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>
              <a:solidFill>
                <a:schemeClr val="tx1"/>
              </a:solidFill>
            </a:endParaRPr>
          </a:p>
          <a:p>
            <a:pPr eaLnBrk="1" hangingPunct="1"/>
            <a:r>
              <a:rPr lang="en-US" dirty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20196" name="Picture 4" descr="http://mollymonochrome.com/wp-content/uploads/Camera_Obscura_box1.jpg"/>
          <p:cNvPicPr>
            <a:picLocks noChangeAspect="1" noChangeArrowheads="1"/>
          </p:cNvPicPr>
          <p:nvPr/>
        </p:nvPicPr>
        <p:blipFill>
          <a:blip r:embed="rId3" cstate="print"/>
          <a:srcRect b="3704"/>
          <a:stretch>
            <a:fillRect/>
          </a:stretch>
        </p:blipFill>
        <p:spPr bwMode="auto">
          <a:xfrm>
            <a:off x="1842379" y="963100"/>
            <a:ext cx="5334000" cy="4510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Pinhole camera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96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/>
              <a:t>A lens focuses light onto the film</a:t>
            </a:r>
          </a:p>
        </p:txBody>
      </p:sp>
      <p:pic>
        <p:nvPicPr>
          <p:cNvPr id="28676" name="Picture 4" descr="image-le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2788" y="1524001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/>
        </p:nvSpPr>
        <p:spPr bwMode="auto">
          <a:xfrm>
            <a:off x="2544764" y="20748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2500313" y="20431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2817813" y="26511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544764" y="2074863"/>
            <a:ext cx="4702175" cy="1643062"/>
            <a:chOff x="1459" y="1451"/>
            <a:chExt cx="2962" cy="1035"/>
          </a:xfrm>
        </p:grpSpPr>
        <p:sp>
          <p:nvSpPr>
            <p:cNvPr id="28702" name="Line 9"/>
            <p:cNvSpPr>
              <a:spLocks noChangeShapeType="1"/>
            </p:cNvSpPr>
            <p:nvPr/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Line 10"/>
            <p:cNvSpPr>
              <a:spLocks noChangeShapeType="1"/>
            </p:cNvSpPr>
            <p:nvPr/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544764" y="20748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28700" name="Line 13"/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1" name="Line 14"/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28698" name="Line 16"/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9" name="Line 17"/>
              <p:cNvSpPr>
                <a:spLocks noChangeShapeType="1"/>
              </p:cNvSpPr>
              <p:nvPr/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2849563" y="2447926"/>
            <a:ext cx="4419600" cy="752475"/>
            <a:chOff x="1651" y="1686"/>
            <a:chExt cx="2784" cy="474"/>
          </a:xfrm>
        </p:grpSpPr>
        <p:sp>
          <p:nvSpPr>
            <p:cNvPr id="28688" name="Line 19"/>
            <p:cNvSpPr>
              <a:spLocks noChangeShapeType="1"/>
            </p:cNvSpPr>
            <p:nvPr/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28690" name="Line 21"/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1" name="Line 22"/>
              <p:cNvSpPr>
                <a:spLocks noChangeShapeType="1"/>
              </p:cNvSpPr>
              <p:nvPr/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2" name="Line 24"/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3" name="Line 25"/>
              <p:cNvSpPr>
                <a:spLocks noChangeShapeType="1"/>
              </p:cNvSpPr>
              <p:nvPr/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4" name="Line 27"/>
              <p:cNvSpPr>
                <a:spLocks noChangeShapeType="1"/>
              </p:cNvSpPr>
              <p:nvPr/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5" name="Line 28"/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683" name="Oval 29"/>
          <p:cNvSpPr>
            <a:spLocks noChangeArrowheads="1"/>
          </p:cNvSpPr>
          <p:nvPr/>
        </p:nvSpPr>
        <p:spPr bwMode="auto">
          <a:xfrm>
            <a:off x="4837113" y="28384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315200" y="3092450"/>
            <a:ext cx="1638300" cy="641350"/>
            <a:chOff x="4464" y="2092"/>
            <a:chExt cx="1032" cy="404"/>
          </a:xfrm>
        </p:grpSpPr>
        <p:sp>
          <p:nvSpPr>
            <p:cNvPr id="28686" name="Text Box 32"/>
            <p:cNvSpPr txBox="1">
              <a:spLocks noChangeArrowheads="1"/>
            </p:cNvSpPr>
            <p:nvPr/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“circle of </a:t>
              </a:r>
            </a:p>
            <a:p>
              <a:pPr algn="ctr"/>
              <a:r>
                <a:rPr lang="en-US"/>
                <a:t>confusion”</a:t>
              </a:r>
            </a:p>
          </p:txBody>
        </p:sp>
        <p:sp>
          <p:nvSpPr>
            <p:cNvPr id="28687" name="Line 33"/>
            <p:cNvSpPr>
              <a:spLocks noChangeShapeType="1"/>
            </p:cNvSpPr>
            <p:nvPr/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5" name="TextBox 30"/>
          <p:cNvSpPr txBox="1">
            <a:spLocks noChangeArrowheads="1"/>
          </p:cNvSpPr>
          <p:nvPr/>
        </p:nvSpPr>
        <p:spPr bwMode="auto">
          <a:xfrm>
            <a:off x="228600" y="6321426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98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8139" y="3048000"/>
            <a:ext cx="34559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525" y="3049587"/>
            <a:ext cx="29718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15"/>
          <p:cNvSpPr>
            <a:spLocks noChangeArrowheads="1"/>
          </p:cNvSpPr>
          <p:nvPr/>
        </p:nvSpPr>
        <p:spPr bwMode="auto">
          <a:xfrm>
            <a:off x="6936133" y="6310312"/>
            <a:ext cx="2178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29701" name="Rectangle 16"/>
          <p:cNvSpPr>
            <a:spLocks noGrp="1" noChangeArrowheads="1"/>
          </p:cNvSpPr>
          <p:nvPr>
            <p:ph type="title"/>
          </p:nvPr>
        </p:nvSpPr>
        <p:spPr>
          <a:xfrm>
            <a:off x="606287" y="29817"/>
            <a:ext cx="8534400" cy="838200"/>
          </a:xfrm>
        </p:spPr>
        <p:txBody>
          <a:bodyPr/>
          <a:lstStyle/>
          <a:p>
            <a:pPr eaLnBrk="1" hangingPunct="1"/>
            <a:r>
              <a:rPr lang="en-US" sz="3000" dirty="0"/>
              <a:t>Dimensionality Reduction Machine (3D to 2D)</a:t>
            </a:r>
          </a:p>
        </p:txBody>
      </p:sp>
      <p:sp>
        <p:nvSpPr>
          <p:cNvPr id="29702" name="Text Box 18"/>
          <p:cNvSpPr txBox="1">
            <a:spLocks noChangeArrowheads="1"/>
          </p:cNvSpPr>
          <p:nvPr/>
        </p:nvSpPr>
        <p:spPr bwMode="auto">
          <a:xfrm>
            <a:off x="1806126" y="2211387"/>
            <a:ext cx="1590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3D world</a:t>
            </a:r>
          </a:p>
        </p:txBody>
      </p:sp>
      <p:sp>
        <p:nvSpPr>
          <p:cNvPr id="29703" name="Text Box 19"/>
          <p:cNvSpPr txBox="1">
            <a:spLocks noChangeArrowheads="1"/>
          </p:cNvSpPr>
          <p:nvPr/>
        </p:nvSpPr>
        <p:spPr bwMode="auto">
          <a:xfrm>
            <a:off x="6149525" y="2211387"/>
            <a:ext cx="1709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2D image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396925" y="3963986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Projection can be tricky…</a:t>
            </a:r>
          </a:p>
        </p:txBody>
      </p:sp>
      <p:pic>
        <p:nvPicPr>
          <p:cNvPr id="236546" name="Picture 2" descr="http://ak-hdl.buzzfed.com/static/enhanced/webdr03/2013/6/7/17/enhanced-buzz-wide-29036-1370639544-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28172"/>
            <a:ext cx="7748917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94967" y="6566788"/>
            <a:ext cx="2869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Leon </a:t>
            </a:r>
            <a:r>
              <a:rPr lang="en-US" sz="1400" dirty="0" err="1"/>
              <a:t>Keer</a:t>
            </a:r>
            <a:r>
              <a:rPr lang="en-US" sz="1400" dirty="0"/>
              <a:t> – streetpainting3d.com</a:t>
            </a:r>
          </a:p>
        </p:txBody>
      </p:sp>
    </p:spTree>
    <p:extLst>
      <p:ext uri="{BB962C8B-B14F-4D97-AF65-F5344CB8AC3E}">
        <p14:creationId xmlns:p14="http://schemas.microsoft.com/office/powerpoint/2010/main" val="1839390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 descr="http://ak-hdl.buzzfed.com/static/enhanced/webdr01/2013/6/9/18/grid-cell-20354-1370816281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" y="938883"/>
            <a:ext cx="4492209" cy="435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7572" name="Picture 4" descr="http://ak-hdl.buzzfed.com/static/enhanced/webdr01/2013/6/9/18/grid-cell-20354-1370816281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525" y="937591"/>
            <a:ext cx="4493543" cy="435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33097" y="6573414"/>
            <a:ext cx="2721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Julian </a:t>
            </a:r>
            <a:r>
              <a:rPr lang="en-US" sz="1400" dirty="0" err="1"/>
              <a:t>Beever</a:t>
            </a:r>
            <a:r>
              <a:rPr lang="en-US" sz="1400" dirty="0"/>
              <a:t> – julianbeever.net</a:t>
            </a:r>
          </a:p>
        </p:txBody>
      </p:sp>
    </p:spTree>
    <p:extLst>
      <p:ext uri="{BB962C8B-B14F-4D97-AF65-F5344CB8AC3E}">
        <p14:creationId xmlns:p14="http://schemas.microsoft.com/office/powerpoint/2010/main" val="1557839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Projective Geometry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What is lost?</a:t>
            </a:r>
          </a:p>
          <a:p>
            <a:pPr eaLnBrk="1" hangingPunct="1"/>
            <a:r>
              <a:rPr lang="en-US"/>
              <a:t>Length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676400" y="26670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rot="16200000" flipH="1">
            <a:off x="4129087" y="5272088"/>
            <a:ext cx="30480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495799" y="5638800"/>
            <a:ext cx="12192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5" name="TextBox 10"/>
          <p:cNvSpPr txBox="1">
            <a:spLocks noChangeArrowheads="1"/>
          </p:cNvSpPr>
          <p:nvPr/>
        </p:nvSpPr>
        <p:spPr bwMode="auto">
          <a:xfrm>
            <a:off x="4495800" y="5105400"/>
            <a:ext cx="17192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Which is closer?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1333500" y="3695701"/>
            <a:ext cx="2057400" cy="31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3163093" y="3771106"/>
            <a:ext cx="20574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8" name="TextBox 14"/>
          <p:cNvSpPr txBox="1">
            <a:spLocks noChangeArrowheads="1"/>
          </p:cNvSpPr>
          <p:nvPr/>
        </p:nvSpPr>
        <p:spPr bwMode="auto">
          <a:xfrm>
            <a:off x="2438400" y="3048000"/>
            <a:ext cx="15033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Who is taller?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Length is not preserved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835" y="1371600"/>
            <a:ext cx="8650287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249285" y="6430964"/>
            <a:ext cx="1798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Figure by David Forsyth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7981121" y="32766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Rectangle 9"/>
          <p:cNvSpPr>
            <a:spLocks noChangeArrowheads="1"/>
          </p:cNvSpPr>
          <p:nvPr/>
        </p:nvSpPr>
        <p:spPr bwMode="auto">
          <a:xfrm>
            <a:off x="7015921" y="41910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Rectangle 10"/>
          <p:cNvSpPr>
            <a:spLocks noChangeArrowheads="1"/>
          </p:cNvSpPr>
          <p:nvPr/>
        </p:nvSpPr>
        <p:spPr bwMode="auto">
          <a:xfrm>
            <a:off x="7790621" y="41148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Text Box 11"/>
          <p:cNvSpPr txBox="1">
            <a:spLocks noChangeArrowheads="1"/>
          </p:cNvSpPr>
          <p:nvPr/>
        </p:nvSpPr>
        <p:spPr bwMode="auto">
          <a:xfrm>
            <a:off x="7295321" y="5105400"/>
            <a:ext cx="515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B’</a:t>
            </a:r>
          </a:p>
        </p:txBody>
      </p:sp>
      <p:sp>
        <p:nvSpPr>
          <p:cNvPr id="33801" name="Text Box 12"/>
          <p:cNvSpPr txBox="1">
            <a:spLocks noChangeArrowheads="1"/>
          </p:cNvSpPr>
          <p:nvPr/>
        </p:nvSpPr>
        <p:spPr bwMode="auto">
          <a:xfrm>
            <a:off x="7447722" y="4343400"/>
            <a:ext cx="402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C’</a:t>
            </a:r>
          </a:p>
        </p:txBody>
      </p:sp>
      <p:sp>
        <p:nvSpPr>
          <p:cNvPr id="33802" name="Text Box 13"/>
          <p:cNvSpPr txBox="1">
            <a:spLocks noChangeArrowheads="1"/>
          </p:cNvSpPr>
          <p:nvPr/>
        </p:nvSpPr>
        <p:spPr bwMode="auto">
          <a:xfrm>
            <a:off x="7752522" y="3810000"/>
            <a:ext cx="372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A’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Projective Geometry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What is lost?</a:t>
            </a:r>
          </a:p>
          <a:p>
            <a:pPr eaLnBrk="1" hangingPunct="1"/>
            <a:r>
              <a:rPr lang="en-US"/>
              <a:t>Length</a:t>
            </a:r>
          </a:p>
          <a:p>
            <a:pPr eaLnBrk="1" hangingPunct="1"/>
            <a:r>
              <a:rPr lang="en-US"/>
              <a:t>Angles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2133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2247899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549649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TextBox 26"/>
          <p:cNvSpPr txBox="1">
            <a:spLocks noChangeArrowheads="1"/>
          </p:cNvSpPr>
          <p:nvPr/>
        </p:nvSpPr>
        <p:spPr bwMode="auto">
          <a:xfrm>
            <a:off x="3657600" y="5029200"/>
            <a:ext cx="1622425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Perpendicular?</a:t>
            </a:r>
          </a:p>
        </p:txBody>
      </p:sp>
      <p:cxnSp>
        <p:nvCxnSpPr>
          <p:cNvPr id="28" name="Straight Connector 27"/>
          <p:cNvCxnSpPr/>
          <p:nvPr/>
        </p:nvCxnSpPr>
        <p:spPr>
          <a:xfrm rot="5400000" flipH="1" flipV="1">
            <a:off x="2590799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895599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6" name="TextBox 40"/>
          <p:cNvSpPr txBox="1">
            <a:spLocks noChangeArrowheads="1"/>
          </p:cNvSpPr>
          <p:nvPr/>
        </p:nvSpPr>
        <p:spPr bwMode="auto">
          <a:xfrm>
            <a:off x="5105399" y="3200400"/>
            <a:ext cx="998538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Parallel?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Parallel lines are not parallel in the image</a:t>
            </a:r>
          </a:p>
        </p:txBody>
      </p:sp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905000"/>
            <a:ext cx="73152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8793164" y="6583364"/>
            <a:ext cx="1798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Figure by David Forsyth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Projective Geometry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What is preserved?</a:t>
            </a:r>
          </a:p>
          <a:p>
            <a:pPr eaLnBrk="1" hangingPunct="1"/>
            <a:r>
              <a:rPr lang="en-US"/>
              <a:t>Straight lines are still straight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8288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1943099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244849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2285999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90799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Vanishing points and lines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800" dirty="0"/>
              <a:t>	Parallel lines in the world intersect in the image at a “vanishing point”</a:t>
            </a:r>
          </a:p>
        </p:txBody>
      </p:sp>
      <p:pic>
        <p:nvPicPr>
          <p:cNvPr id="648196" name="Picture 4" descr="Tracks, Railroad, Train Tracks, California, R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1423"/>
            <a:ext cx="9144000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914400" y="1143000"/>
            <a:ext cx="78851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47800" y="1447800"/>
            <a:ext cx="259556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How tall is this woman?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81599" y="4724400"/>
            <a:ext cx="228758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Which ball is closer?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447799" y="2057400"/>
            <a:ext cx="27241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How high is the camera?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47799" y="2667001"/>
            <a:ext cx="25146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What is the camera rotation?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447799" y="3429001"/>
            <a:ext cx="28194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What is the focal length of the camera?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Vanishing points and lines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251550" y="1676400"/>
            <a:ext cx="7239000" cy="158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2699350" y="23622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4032850" y="2552700"/>
            <a:ext cx="2895600" cy="1143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9" name="TextBox 12"/>
          <p:cNvSpPr txBox="1">
            <a:spLocks noChangeArrowheads="1"/>
          </p:cNvSpPr>
          <p:nvPr/>
        </p:nvSpPr>
        <p:spPr bwMode="auto">
          <a:xfrm>
            <a:off x="4725000" y="1371601"/>
            <a:ext cx="3762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38920" name="TextBox 13"/>
          <p:cNvSpPr txBox="1">
            <a:spLocks noChangeArrowheads="1"/>
          </p:cNvSpPr>
          <p:nvPr/>
        </p:nvSpPr>
        <p:spPr bwMode="auto">
          <a:xfrm>
            <a:off x="3308950" y="1306514"/>
            <a:ext cx="1658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Calibri" pitchFamily="34" charset="0"/>
              </a:rPr>
              <a:t>Vanishing Point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861150" y="16764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318350" y="1676400"/>
            <a:ext cx="4572000" cy="2971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3" name="TextBox 20"/>
          <p:cNvSpPr txBox="1">
            <a:spLocks noChangeArrowheads="1"/>
          </p:cNvSpPr>
          <p:nvPr/>
        </p:nvSpPr>
        <p:spPr bwMode="auto">
          <a:xfrm>
            <a:off x="6698264" y="1357314"/>
            <a:ext cx="3762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38924" name="TextBox 21"/>
          <p:cNvSpPr txBox="1">
            <a:spLocks noChangeArrowheads="1"/>
          </p:cNvSpPr>
          <p:nvPr/>
        </p:nvSpPr>
        <p:spPr bwMode="auto">
          <a:xfrm>
            <a:off x="6814150" y="1219200"/>
            <a:ext cx="1658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Vanishing Point</a:t>
            </a:r>
          </a:p>
        </p:txBody>
      </p:sp>
      <p:sp>
        <p:nvSpPr>
          <p:cNvPr id="38925" name="TextBox 22"/>
          <p:cNvSpPr txBox="1">
            <a:spLocks noChangeArrowheads="1"/>
          </p:cNvSpPr>
          <p:nvPr/>
        </p:nvSpPr>
        <p:spPr bwMode="auto">
          <a:xfrm>
            <a:off x="1175350" y="16764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Vanishing 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9539" y="4585282"/>
            <a:ext cx="8001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The projections of parallel 3D lines intersect at a </a:t>
            </a:r>
            <a:r>
              <a:rPr lang="en-US" b="1" dirty="0"/>
              <a:t>vanishing point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The projection of parallel 3D planes intersect at a </a:t>
            </a:r>
            <a:r>
              <a:rPr lang="en-US" b="1" dirty="0"/>
              <a:t>vanishing line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If a set of parallel 3D lines are also parallel to a particular plane, their vanishing point will lie on the vanishing line of the plane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Not all lines that intersect are parallel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Vanishing point </a:t>
            </a:r>
            <a:r>
              <a:rPr lang="en-US" dirty="0">
                <a:sym typeface="Wingdings" pitchFamily="2" charset="2"/>
              </a:rPr>
              <a:t>&lt;-&gt; </a:t>
            </a:r>
            <a:r>
              <a:rPr lang="en-US" dirty="0"/>
              <a:t>3D direction of a line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Vanishing line &lt;-&gt; 3D orientation of a surface</a:t>
            </a:r>
          </a:p>
        </p:txBody>
      </p:sp>
    </p:spTree>
    <p:extLst>
      <p:ext uri="{BB962C8B-B14F-4D97-AF65-F5344CB8AC3E}">
        <p14:creationId xmlns:p14="http://schemas.microsoft.com/office/powerpoint/2010/main" val="370012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Vanishing points and lines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>
          <a:xfrm>
            <a:off x="-904876" y="944217"/>
            <a:ext cx="10972800" cy="51355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461177"/>
              </p:ext>
            </p:extLst>
          </p:nvPr>
        </p:nvGraphicFramePr>
        <p:xfrm>
          <a:off x="1752600" y="2544417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9752381" imgH="7314286" progId="MSPhotoEd.3">
                  <p:embed/>
                </p:oleObj>
              </mc:Choice>
              <mc:Fallback>
                <p:oleObj name="Photo Editor Photo" r:id="rId3" imgW="9752381" imgH="7314286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544417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85724" y="3154017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85724" y="4449417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85724" y="4068417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85724" y="4449417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85724" y="4220817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810124" y="4601817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10124" y="3535017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810124" y="4297017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810124" y="4525617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810124" y="3992217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251700" y="4906620"/>
            <a:ext cx="1673225" cy="1103313"/>
            <a:chOff x="4562" y="3120"/>
            <a:chExt cx="1054" cy="695"/>
          </a:xfrm>
        </p:grpSpPr>
        <p:sp>
          <p:nvSpPr>
            <p:cNvPr id="1059" name="Text Box 14"/>
            <p:cNvSpPr txBox="1">
              <a:spLocks noChangeArrowheads="1"/>
            </p:cNvSpPr>
            <p:nvPr/>
          </p:nvSpPr>
          <p:spPr bwMode="auto">
            <a:xfrm>
              <a:off x="4562" y="3408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6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9524" y="4449417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9524" y="2696817"/>
            <a:ext cx="1828800" cy="1600200"/>
            <a:chOff x="0" y="1728"/>
            <a:chExt cx="1152" cy="1008"/>
          </a:xfrm>
        </p:grpSpPr>
        <p:sp>
          <p:nvSpPr>
            <p:cNvPr id="1057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1058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53975" y="4404969"/>
            <a:ext cx="1433513" cy="1468438"/>
            <a:chOff x="28" y="2804"/>
            <a:chExt cx="903" cy="925"/>
          </a:xfrm>
        </p:grpSpPr>
        <p:sp>
          <p:nvSpPr>
            <p:cNvPr id="105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" name="Text Box 22"/>
            <p:cNvSpPr txBox="1">
              <a:spLocks noChangeArrowheads="1"/>
            </p:cNvSpPr>
            <p:nvPr/>
          </p:nvSpPr>
          <p:spPr bwMode="auto">
            <a:xfrm>
              <a:off x="98" y="3322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5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2447924" y="1934817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2814637" y="1934817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3335337" y="1934817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4124324" y="1934817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4733924" y="1934817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5953124" y="1934817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5191124" y="1934817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6291264" y="1630017"/>
            <a:ext cx="2557463" cy="923925"/>
            <a:chOff x="4080" y="1248"/>
            <a:chExt cx="1611" cy="582"/>
          </a:xfrm>
        </p:grpSpPr>
        <p:sp>
          <p:nvSpPr>
            <p:cNvPr id="1052" name="Text Box 32"/>
            <p:cNvSpPr txBox="1">
              <a:spLocks noChangeArrowheads="1"/>
            </p:cNvSpPr>
            <p:nvPr/>
          </p:nvSpPr>
          <p:spPr bwMode="auto">
            <a:xfrm>
              <a:off x="4229" y="1248"/>
              <a:ext cx="1462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1053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051" name="TextBox 36"/>
          <p:cNvSpPr txBox="1">
            <a:spLocks noChangeArrowheads="1"/>
          </p:cNvSpPr>
          <p:nvPr/>
        </p:nvSpPr>
        <p:spPr bwMode="auto">
          <a:xfrm>
            <a:off x="9525" y="6583018"/>
            <a:ext cx="12666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Credit: </a:t>
            </a:r>
            <a:r>
              <a:rPr lang="en-US" sz="1200" dirty="0" err="1"/>
              <a:t>Criminisi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Vanishing points and lines</a:t>
            </a:r>
          </a:p>
        </p:txBody>
      </p:sp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7225629" y="6581001"/>
            <a:ext cx="18421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Photo from Garry Knight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32873"/>
            <a:ext cx="8382000" cy="555389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Vanishing objects</a:t>
            </a:r>
          </a:p>
        </p:txBody>
      </p:sp>
      <p:pic>
        <p:nvPicPr>
          <p:cNvPr id="649218" name="Picture 2" descr="Image result for sunflow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8343026" cy="554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/>
              <a:t>Projection: world coordinates</a:t>
            </a:r>
            <a:r>
              <a:rPr lang="en-US" sz="3200">
                <a:sym typeface="Wingdings" pitchFamily="2" charset="2"/>
              </a:rPr>
              <a:t>image coordinates</a:t>
            </a:r>
            <a:endParaRPr lang="en-US" sz="3200"/>
          </a:p>
        </p:txBody>
      </p:sp>
      <p:grpSp>
        <p:nvGrpSpPr>
          <p:cNvPr id="5" name="Group 3"/>
          <p:cNvGrpSpPr/>
          <p:nvPr/>
        </p:nvGrpSpPr>
        <p:grpSpPr>
          <a:xfrm>
            <a:off x="762000" y="1981200"/>
            <a:ext cx="7186550" cy="3926775"/>
            <a:chOff x="0" y="1038100"/>
            <a:chExt cx="7186550" cy="3926775"/>
          </a:xfrm>
        </p:grpSpPr>
        <p:sp>
          <p:nvSpPr>
            <p:cNvPr id="6" name="Rectangle 5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7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40" name="Rectangle 39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Freeform 40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>
                <a:stCxn id="40" idx="0"/>
                <a:endCxn id="41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33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Freeform 33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2981203" y="3268275"/>
              <a:ext cx="12942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Camera Center </a:t>
              </a:r>
            </a:p>
            <a:p>
              <a:pPr algn="ctr"/>
              <a:r>
                <a:rPr lang="en-US" dirty="0"/>
                <a:t>(</a:t>
              </a:r>
              <a:r>
                <a:rPr lang="en-US" dirty="0" err="1"/>
                <a:t>X</a:t>
              </a:r>
              <a:r>
                <a:rPr lang="en-US" baseline="-25000" dirty="0" err="1"/>
                <a:t>c</a:t>
              </a:r>
              <a:r>
                <a:rPr lang="en-US" dirty="0"/>
                <a:t>, </a:t>
              </a:r>
              <a:r>
                <a:rPr lang="en-US" dirty="0" err="1"/>
                <a:t>Y</a:t>
              </a:r>
              <a:r>
                <a:rPr lang="en-US" baseline="-25000" dirty="0" err="1"/>
                <a:t>c</a:t>
              </a:r>
              <a:r>
                <a:rPr lang="en-US" dirty="0"/>
                <a:t>, </a:t>
              </a:r>
              <a:r>
                <a:rPr lang="en-US" dirty="0" err="1"/>
                <a:t>Z</a:t>
              </a:r>
              <a:r>
                <a:rPr lang="en-US" baseline="-25000" dirty="0" err="1"/>
                <a:t>c</a:t>
              </a:r>
              <a:r>
                <a:rPr lang="en-US" dirty="0"/>
                <a:t>)</a:t>
              </a: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558720" imgH="698400" progId="Equation.3">
                    <p:embed/>
                  </p:oleObj>
                </mc:Choice>
                <mc:Fallback>
                  <p:oleObj name="Equation" r:id="rId2" imgW="558720" imgH="698400" progId="Equation.3">
                    <p:embed/>
                    <p:pic>
                      <p:nvPicPr>
                        <p:cNvPr id="0" name="Picture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5586350" y="1038100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FFC000"/>
                  </a:solidFill>
                </a:rPr>
                <a:t>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30975" y="31647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tx2"/>
                  </a:solidFill>
                </a:rPr>
                <a:t>.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728850" y="20979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f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648200" y="2474025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Z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Y</a:t>
              </a:r>
            </a:p>
          </p:txBody>
        </p:sp>
        <p:graphicFrame>
          <p:nvGraphicFramePr>
            <p:cNvPr id="23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495000" imgH="469800" progId="Equation.3">
                    <p:embed/>
                  </p:oleObj>
                </mc:Choice>
                <mc:Fallback>
                  <p:oleObj name="Equation" r:id="rId4" imgW="495000" imgH="4698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Box 5"/>
            <p:cNvSpPr txBox="1"/>
            <p:nvPr/>
          </p:nvSpPr>
          <p:spPr>
            <a:xfrm>
              <a:off x="3471945" y="2108537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Principal Point (</a:t>
              </a:r>
              <a:r>
                <a:rPr lang="en-US" i="1" dirty="0"/>
                <a:t>u</a:t>
              </a:r>
              <a:r>
                <a:rPr lang="en-US" i="1" baseline="-25000" dirty="0"/>
                <a:t>0</a:t>
              </a:r>
              <a:r>
                <a:rPr lang="en-US" dirty="0"/>
                <a:t>, </a:t>
              </a:r>
              <a:r>
                <a:rPr lang="en-US" i="1" dirty="0"/>
                <a:t>v</a:t>
              </a:r>
              <a:r>
                <a:rPr lang="en-US" i="1" baseline="-25000" dirty="0"/>
                <a:t>0</a:t>
              </a:r>
              <a:r>
                <a:rPr lang="en-US" dirty="0"/>
                <a:t>)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28800" y="31242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12075" y="376229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u</a:t>
              </a:r>
            </a:p>
          </p:txBody>
        </p:sp>
        <p:cxnSp>
          <p:nvCxnSpPr>
            <p:cNvPr id="17" name="Straight Connector 16"/>
            <p:cNvCxnSpPr>
              <a:stCxn id="34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Homogeneous coordinates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Conversion</a:t>
            </a:r>
          </a:p>
          <a:p>
            <a:pPr eaLnBrk="1" hangingPunct="1">
              <a:buFont typeface="Arial" charset="0"/>
              <a:buNone/>
            </a:pPr>
            <a:endParaRPr lang="en-US" sz="3600"/>
          </a:p>
        </p:txBody>
      </p:sp>
      <p:sp>
        <p:nvSpPr>
          <p:cNvPr id="46084" name="Rectangle 22"/>
          <p:cNvSpPr>
            <a:spLocks noChangeArrowheads="1"/>
          </p:cNvSpPr>
          <p:nvPr/>
        </p:nvSpPr>
        <p:spPr bwMode="auto">
          <a:xfrm>
            <a:off x="1524000" y="1905000"/>
            <a:ext cx="7086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/>
              <a:t>Converting to </a:t>
            </a:r>
            <a:r>
              <a:rPr lang="en-US" sz="2400" i="1"/>
              <a:t>homogeneous</a:t>
            </a:r>
            <a:r>
              <a:rPr lang="en-US" sz="2400"/>
              <a:t> coordinates</a:t>
            </a:r>
          </a:p>
        </p:txBody>
      </p:sp>
      <p:sp>
        <p:nvSpPr>
          <p:cNvPr id="46085" name="Text Box 32"/>
          <p:cNvSpPr txBox="1">
            <a:spLocks noChangeArrowheads="1"/>
          </p:cNvSpPr>
          <p:nvPr/>
        </p:nvSpPr>
        <p:spPr bwMode="auto">
          <a:xfrm>
            <a:off x="1600201" y="3717926"/>
            <a:ext cx="2625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homogeneous image </a:t>
            </a:r>
          </a:p>
          <a:p>
            <a:pPr algn="ctr"/>
            <a:r>
              <a:rPr lang="en-US" sz="2000"/>
              <a:t>coordinates</a:t>
            </a:r>
          </a:p>
        </p:txBody>
      </p:sp>
      <p:sp>
        <p:nvSpPr>
          <p:cNvPr id="46086" name="Text Box 33"/>
          <p:cNvSpPr txBox="1">
            <a:spLocks noChangeArrowheads="1"/>
          </p:cNvSpPr>
          <p:nvPr/>
        </p:nvSpPr>
        <p:spPr bwMode="auto">
          <a:xfrm>
            <a:off x="5181600" y="3706814"/>
            <a:ext cx="2611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homogeneous scene </a:t>
            </a:r>
          </a:p>
          <a:p>
            <a:pPr algn="ctr"/>
            <a:r>
              <a:rPr lang="en-US" sz="2000"/>
              <a:t>coordinates</a:t>
            </a:r>
          </a:p>
        </p:txBody>
      </p:sp>
      <p:sp>
        <p:nvSpPr>
          <p:cNvPr id="46087" name="Rectangle 34"/>
          <p:cNvSpPr>
            <a:spLocks noChangeArrowheads="1"/>
          </p:cNvSpPr>
          <p:nvPr/>
        </p:nvSpPr>
        <p:spPr bwMode="auto">
          <a:xfrm>
            <a:off x="1447800" y="47244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/>
              <a:t>Converting </a:t>
            </a:r>
            <a:r>
              <a:rPr lang="en-US" sz="2400" i="1"/>
              <a:t>from</a:t>
            </a:r>
            <a:r>
              <a:rPr lang="en-US" sz="2400"/>
              <a:t> homogeneous coordinates</a:t>
            </a:r>
          </a:p>
        </p:txBody>
      </p:sp>
      <p:pic>
        <p:nvPicPr>
          <p:cNvPr id="46088" name="Picture 3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2600" y="2566988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3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30338" y="5380038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4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72050" y="5235576"/>
            <a:ext cx="32766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Picture 43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86376" y="2414588"/>
            <a:ext cx="2112963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Homogeneous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sz="3600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dirty="0"/>
              <a:t>Invariant to scaling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dirty="0"/>
              <a:t>Point in Cartesian is ray in Homogeneous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sz="3600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2633785"/>
              </p:ext>
            </p:extLst>
          </p:nvPr>
        </p:nvGraphicFramePr>
        <p:xfrm>
          <a:off x="2514600" y="2438400"/>
          <a:ext cx="4217988" cy="180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63560" imgH="711000" progId="Equation.3">
                  <p:embed/>
                </p:oleObj>
              </mc:Choice>
              <mc:Fallback>
                <p:oleObj name="Equation" r:id="rId3" imgW="1663560" imgH="711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438400"/>
                        <a:ext cx="4217988" cy="180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Box 19"/>
          <p:cNvSpPr txBox="1">
            <a:spLocks noChangeArrowheads="1"/>
          </p:cNvSpPr>
          <p:nvPr/>
        </p:nvSpPr>
        <p:spPr bwMode="auto">
          <a:xfrm>
            <a:off x="1981200" y="4191001"/>
            <a:ext cx="3048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Homogeneous Coordinates</a:t>
            </a:r>
          </a:p>
        </p:txBody>
      </p:sp>
      <p:sp>
        <p:nvSpPr>
          <p:cNvPr id="2054" name="TextBox 20"/>
          <p:cNvSpPr txBox="1">
            <a:spLocks noChangeArrowheads="1"/>
          </p:cNvSpPr>
          <p:nvPr/>
        </p:nvSpPr>
        <p:spPr bwMode="auto">
          <a:xfrm>
            <a:off x="4800600" y="4191001"/>
            <a:ext cx="220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Cartesian Coordinates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/>
              <a:t>Basic geometry in homogeneous coordinates</a:t>
            </a:r>
          </a:p>
        </p:txBody>
      </p:sp>
      <p:sp>
        <p:nvSpPr>
          <p:cNvPr id="3079" name="Content Placeholder 2"/>
          <p:cNvSpPr>
            <a:spLocks noGrp="1"/>
          </p:cNvSpPr>
          <p:nvPr>
            <p:ph idx="1"/>
          </p:nvPr>
        </p:nvSpPr>
        <p:spPr>
          <a:xfrm>
            <a:off x="685800" y="1341438"/>
            <a:ext cx="8229600" cy="5135562"/>
          </a:xfrm>
        </p:spPr>
        <p:txBody>
          <a:bodyPr/>
          <a:lstStyle/>
          <a:p>
            <a:pPr eaLnBrk="1" hangingPunct="1"/>
            <a:r>
              <a:rPr lang="en-US"/>
              <a:t>Line equation:  ax + by + c = 0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Append 1 to pixel coordinate to get homogeneous coordinate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Line given by cross product of two points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Intersection of two lines given by cross product of the lines</a:t>
            </a:r>
          </a:p>
          <a:p>
            <a:pPr eaLnBrk="1" hangingPunct="1"/>
            <a:endParaRPr lang="en-US" b="1"/>
          </a:p>
          <a:p>
            <a:pPr eaLnBrk="1" hangingPunct="1"/>
            <a:endParaRPr lang="en-US" b="1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5727561"/>
              </p:ext>
            </p:extLst>
          </p:nvPr>
        </p:nvGraphicFramePr>
        <p:xfrm>
          <a:off x="7239000" y="2536825"/>
          <a:ext cx="1341438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83920" imgH="711000" progId="Equation.3">
                  <p:embed/>
                </p:oleObj>
              </mc:Choice>
              <mc:Fallback>
                <p:oleObj name="Equation" r:id="rId2" imgW="583920" imgH="711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2536825"/>
                        <a:ext cx="1341438" cy="163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7438171"/>
              </p:ext>
            </p:extLst>
          </p:nvPr>
        </p:nvGraphicFramePr>
        <p:xfrm>
          <a:off x="6858000" y="4703763"/>
          <a:ext cx="2070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4703763"/>
                        <a:ext cx="2070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3804784"/>
              </p:ext>
            </p:extLst>
          </p:nvPr>
        </p:nvGraphicFramePr>
        <p:xfrm>
          <a:off x="6553201" y="5999164"/>
          <a:ext cx="2303463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02960" imgH="241200" progId="Equation.3">
                  <p:embed/>
                </p:oleObj>
              </mc:Choice>
              <mc:Fallback>
                <p:oleObj name="Equation" r:id="rId6" imgW="100296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1" y="5999164"/>
                        <a:ext cx="2303463" cy="554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661371"/>
              </p:ext>
            </p:extLst>
          </p:nvPr>
        </p:nvGraphicFramePr>
        <p:xfrm>
          <a:off x="6935788" y="893764"/>
          <a:ext cx="1631950" cy="163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11000" imgH="711000" progId="Equation.3">
                  <p:embed/>
                </p:oleObj>
              </mc:Choice>
              <mc:Fallback>
                <p:oleObj name="Equation" r:id="rId8" imgW="711000" imgH="711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5788" y="893764"/>
                        <a:ext cx="1631950" cy="1633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Another problem solved by homogeneous coordinates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5400000" flipH="1" flipV="1">
            <a:off x="2743200" y="36576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905000" y="29718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3505200" y="38100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209800" y="36576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1" name="TextBox 12"/>
          <p:cNvSpPr txBox="1">
            <a:spLocks noChangeArrowheads="1"/>
          </p:cNvSpPr>
          <p:nvPr/>
        </p:nvSpPr>
        <p:spPr bwMode="auto">
          <a:xfrm>
            <a:off x="3048000" y="2286001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/>
              <a:t>Cartesian:  </a:t>
            </a:r>
            <a:r>
              <a:rPr lang="en-US" sz="2000" dirty="0">
                <a:solidFill>
                  <a:schemeClr val="tx2"/>
                </a:solidFill>
              </a:rPr>
              <a:t>(</a:t>
            </a:r>
            <a:r>
              <a:rPr lang="en-US" sz="2000" dirty="0" err="1">
                <a:solidFill>
                  <a:schemeClr val="tx2"/>
                </a:solidFill>
              </a:rPr>
              <a:t>Inf</a:t>
            </a:r>
            <a:r>
              <a:rPr lang="en-US" sz="2000" dirty="0">
                <a:solidFill>
                  <a:schemeClr val="tx2"/>
                </a:solidFill>
              </a:rPr>
              <a:t>, </a:t>
            </a:r>
            <a:r>
              <a:rPr lang="en-US" sz="2000" dirty="0" err="1">
                <a:solidFill>
                  <a:schemeClr val="tx2"/>
                </a:solidFill>
              </a:rPr>
              <a:t>Inf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</a:p>
          <a:p>
            <a:pPr marL="0" lvl="1"/>
            <a:r>
              <a:rPr lang="en-US" sz="2000" dirty="0"/>
              <a:t>Homogeneous:  </a:t>
            </a:r>
            <a:r>
              <a:rPr lang="en-US" sz="2000" dirty="0">
                <a:solidFill>
                  <a:schemeClr val="tx2"/>
                </a:solidFill>
              </a:rPr>
              <a:t>(1, 1, 0)</a:t>
            </a:r>
          </a:p>
        </p:txBody>
      </p:sp>
      <p:sp>
        <p:nvSpPr>
          <p:cNvPr id="47112" name="Content Placeholder 2"/>
          <p:cNvSpPr>
            <a:spLocks noGrp="1"/>
          </p:cNvSpPr>
          <p:nvPr>
            <p:ph idx="1"/>
          </p:nvPr>
        </p:nvSpPr>
        <p:spPr>
          <a:xfrm>
            <a:off x="762000" y="1066800"/>
            <a:ext cx="7467600" cy="1219200"/>
          </a:xfrm>
        </p:spPr>
        <p:txBody>
          <a:bodyPr/>
          <a:lstStyle/>
          <a:p>
            <a:pPr eaLnBrk="1" hangingPunct="1"/>
            <a:endParaRPr lang="en-US"/>
          </a:p>
          <a:p>
            <a:pPr eaLnBrk="1" hangingPunct="1">
              <a:buFont typeface="Arial" charset="0"/>
              <a:buNone/>
            </a:pPr>
            <a:r>
              <a:rPr lang="en-US"/>
              <a:t>	Intersection of parallel lines</a:t>
            </a:r>
          </a:p>
        </p:txBody>
      </p:sp>
      <p:sp>
        <p:nvSpPr>
          <p:cNvPr id="47113" name="TextBox 10"/>
          <p:cNvSpPr txBox="1">
            <a:spLocks noChangeArrowheads="1"/>
          </p:cNvSpPr>
          <p:nvPr/>
        </p:nvSpPr>
        <p:spPr bwMode="auto">
          <a:xfrm>
            <a:off x="6096000" y="2209801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/>
              <a:t>Cartesian: 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) </a:t>
            </a:r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/>
              <a:t>Homogeneous:  </a:t>
            </a:r>
            <a:r>
              <a:rPr lang="en-US" sz="2000" dirty="0">
                <a:solidFill>
                  <a:srgbClr val="FF0000"/>
                </a:solidFill>
              </a:rPr>
              <a:t>(1, 2, 0)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Camera Model</a:t>
            </a:r>
          </a:p>
        </p:txBody>
      </p:sp>
      <p:graphicFrame>
        <p:nvGraphicFramePr>
          <p:cNvPr id="4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0996334"/>
              </p:ext>
            </p:extLst>
          </p:nvPr>
        </p:nvGraphicFramePr>
        <p:xfrm>
          <a:off x="1371600" y="5333999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39600" imgH="215640" progId="Equation.3">
                  <p:embed/>
                </p:oleObj>
              </mc:Choice>
              <mc:Fallback>
                <p:oleObj name="Equation" r:id="rId2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5333999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11"/>
          <p:cNvSpPr txBox="1">
            <a:spLocks noChangeArrowheads="1"/>
          </p:cNvSpPr>
          <p:nvPr/>
        </p:nvSpPr>
        <p:spPr bwMode="auto">
          <a:xfrm>
            <a:off x="4648200" y="5257800"/>
            <a:ext cx="339566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x</a:t>
            </a:r>
            <a:r>
              <a:rPr lang="en-US" dirty="0"/>
              <a:t>: Image Coordinates: (u,v,1)</a:t>
            </a:r>
          </a:p>
          <a:p>
            <a:r>
              <a:rPr lang="en-US" b="1" dirty="0"/>
              <a:t>K</a:t>
            </a:r>
            <a:r>
              <a:rPr lang="en-US" dirty="0"/>
              <a:t>: Intrinsic Matrix (3x3)</a:t>
            </a:r>
          </a:p>
          <a:p>
            <a:r>
              <a:rPr lang="en-US" b="1" dirty="0"/>
              <a:t>R</a:t>
            </a:r>
            <a:r>
              <a:rPr lang="en-US" dirty="0"/>
              <a:t>: Rotation (3x3) </a:t>
            </a:r>
          </a:p>
          <a:p>
            <a:r>
              <a:rPr lang="en-US" b="1" dirty="0"/>
              <a:t>t</a:t>
            </a:r>
            <a:r>
              <a:rPr lang="en-US" dirty="0"/>
              <a:t>: Translation (3x1)</a:t>
            </a:r>
          </a:p>
          <a:p>
            <a:r>
              <a:rPr lang="en-US" b="1" dirty="0"/>
              <a:t>X</a:t>
            </a:r>
            <a:r>
              <a:rPr lang="en-US" dirty="0"/>
              <a:t>:</a:t>
            </a:r>
            <a:r>
              <a:rPr lang="en-US" b="1" dirty="0"/>
              <a:t> </a:t>
            </a:r>
            <a:r>
              <a:rPr lang="en-US" dirty="0"/>
              <a:t>World Coordinates: (X,Y,Z,1)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504" y="1709738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 flipV="1">
            <a:off x="7433104" y="1633538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H="1">
            <a:off x="6823504" y="2852737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14"/>
          <p:cNvSpPr>
            <a:spLocks noChangeShapeType="1"/>
          </p:cNvSpPr>
          <p:nvPr/>
        </p:nvSpPr>
        <p:spPr bwMode="auto">
          <a:xfrm>
            <a:off x="7433104" y="2852737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7433104" y="3081338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7356904" y="2913062"/>
            <a:ext cx="50687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6671104" y="3386138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7737904" y="2471738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7509304" y="1557338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4" name="Straight Arrow Connector 13"/>
          <p:cNvCxnSpPr>
            <a:endCxn id="6" idx="0"/>
          </p:cNvCxnSpPr>
          <p:nvPr/>
        </p:nvCxnSpPr>
        <p:spPr>
          <a:xfrm flipV="1">
            <a:off x="3699304" y="2849563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6061505" y="2395537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16" name="Curved Left Arrow 15"/>
          <p:cNvSpPr/>
          <p:nvPr/>
        </p:nvSpPr>
        <p:spPr>
          <a:xfrm rot="19926854">
            <a:off x="8161768" y="1173163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7890305" y="642937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7995155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Today’s lecture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US" dirty="0"/>
          </a:p>
          <a:p>
            <a:pPr eaLnBrk="1" hangingPunct="1">
              <a:buFont typeface="Arial" charset="0"/>
              <a:buNone/>
              <a:defRPr/>
            </a:pPr>
            <a:r>
              <a:rPr lang="en-US" dirty="0"/>
              <a:t>	Mapping between image and world coordinates</a:t>
            </a:r>
          </a:p>
          <a:p>
            <a:pPr lvl="1" eaLnBrk="1" hangingPunct="1">
              <a:defRPr/>
            </a:pPr>
            <a:r>
              <a:rPr lang="en-US" dirty="0"/>
              <a:t>Pinhole camera model</a:t>
            </a:r>
          </a:p>
          <a:p>
            <a:pPr lvl="1" eaLnBrk="1" hangingPunct="1">
              <a:defRPr/>
            </a:pPr>
            <a:r>
              <a:rPr lang="en-US" dirty="0"/>
              <a:t>Projective geometry</a:t>
            </a:r>
          </a:p>
          <a:p>
            <a:pPr lvl="2" eaLnBrk="1" hangingPunct="1">
              <a:defRPr/>
            </a:pPr>
            <a:r>
              <a:rPr lang="en-US" dirty="0"/>
              <a:t>Vanishing points and lines</a:t>
            </a:r>
          </a:p>
          <a:p>
            <a:pPr lvl="1" eaLnBrk="1" hangingPunct="1">
              <a:defRPr/>
            </a:pPr>
            <a:r>
              <a:rPr lang="en-US" dirty="0"/>
              <a:t>Projection matrix</a:t>
            </a:r>
          </a:p>
          <a:p>
            <a:pPr lvl="1"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Interlude: when have I used this stuff?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have I used this stuff?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/>
              <a:t>Object Recognition (CVPR 2006)</a:t>
            </a:r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endParaRPr lang="en-US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061" y="2438400"/>
            <a:ext cx="87630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have I used this stuff?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/>
              <a:t>Single-view reconstruction (SIGGRAPH 2005)</a:t>
            </a:r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endParaRPr lang="en-US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316163"/>
            <a:ext cx="60499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have I used this stuff?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/>
              <a:t>Getting spatial layout in indoor scenes (ICCV 2009)</a:t>
            </a:r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endParaRPr lang="en-US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409" y="2895600"/>
            <a:ext cx="8534400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have I used this stuff?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622852" y="881270"/>
            <a:ext cx="9143999" cy="5135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/>
              <a:t>Inserting synthetic objects into images: </a:t>
            </a:r>
            <a:r>
              <a:rPr lang="en-US" sz="2400" dirty="0">
                <a:hlinkClick r:id="rId4"/>
              </a:rPr>
              <a:t>http://vimeo.com/28962540</a:t>
            </a:r>
            <a:endParaRPr lang="en-US" sz="2400" dirty="0"/>
          </a:p>
          <a:p>
            <a:pPr>
              <a:buNone/>
            </a:pPr>
            <a:endParaRPr lang="en-US" sz="2400" dirty="0"/>
          </a:p>
        </p:txBody>
      </p:sp>
      <p:pic>
        <p:nvPicPr>
          <p:cNvPr id="3" name="pooltable-l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1050" y="1453264"/>
            <a:ext cx="7010400" cy="5257800"/>
          </a:xfrm>
          <a:prstGeom prst="rect">
            <a:avLst/>
          </a:prstGeom>
        </p:spPr>
      </p:pic>
      <p:pic>
        <p:nvPicPr>
          <p:cNvPr id="8" name="Picture 7" descr="orig.ba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050" y="1453264"/>
            <a:ext cx="70104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4299282" y="4587154"/>
            <a:ext cx="647210" cy="797537"/>
          </a:xfrm>
          <a:prstGeom prst="rightArrow">
            <a:avLst/>
          </a:prstGeom>
          <a:ln>
            <a:solidFill>
              <a:srgbClr val="000000"/>
            </a:solidFill>
          </a:ln>
          <a:effectLst>
            <a:outerShdw blurRad="127000" dist="127000" dir="2700000" algn="tl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5" name="619_pro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75514" y="3429000"/>
            <a:ext cx="4135356" cy="3147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11" y="2065506"/>
            <a:ext cx="1742483" cy="1326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24" y="3429001"/>
            <a:ext cx="4164096" cy="316946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14400"/>
          </a:xfrm>
        </p:spPr>
        <p:txBody>
          <a:bodyPr/>
          <a:lstStyle/>
          <a:p>
            <a:r>
              <a:rPr lang="en-US"/>
              <a:t>When have I used this stuff?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9510" y="845384"/>
            <a:ext cx="8561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Creating detailed and complete 3D scene models from a single view</a:t>
            </a:r>
          </a:p>
        </p:txBody>
      </p:sp>
    </p:spTree>
    <p:extLst>
      <p:ext uri="{BB962C8B-B14F-4D97-AF65-F5344CB8AC3E}">
        <p14:creationId xmlns:p14="http://schemas.microsoft.com/office/powerpoint/2010/main" val="134761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have I used this stuff?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Multiview 3D reconstruction at Reconstruct</a:t>
            </a:r>
          </a:p>
        </p:txBody>
      </p:sp>
      <p:pic>
        <p:nvPicPr>
          <p:cNvPr id="112642" name="Picture 2" descr="https://static1.squarespace.com/static/581ba8adf7e0ab7a10ddfccc/t/581eac96579fb3dc4507ad32/1478405293110/?format=500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98" y="1828800"/>
            <a:ext cx="8356502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951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0077610"/>
              </p:ext>
            </p:extLst>
          </p:nvPr>
        </p:nvGraphicFramePr>
        <p:xfrm>
          <a:off x="1702904" y="5430078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2904" y="5430078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1694502"/>
              </p:ext>
            </p:extLst>
          </p:nvPr>
        </p:nvGraphicFramePr>
        <p:xfrm>
          <a:off x="5136666" y="4731578"/>
          <a:ext cx="3516312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50960" imgH="927000" progId="Equation.3">
                  <p:embed/>
                </p:oleObj>
              </mc:Choice>
              <mc:Fallback>
                <p:oleObj name="Equation" r:id="rId5" imgW="16509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6666" y="4731578"/>
                        <a:ext cx="3516312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6248578" y="5065703"/>
            <a:ext cx="1371600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7265503" y="4668078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646503" y="4287078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K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599661" y="30992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Projection matrix</a:t>
            </a: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2155342" y="3296478"/>
            <a:ext cx="313579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 dirty="0"/>
              <a:t> </a:t>
            </a:r>
            <a:r>
              <a:rPr lang="en-US" sz="2000" dirty="0"/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 Principal point at (0,0)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5208104" y="3296479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4674703" y="5582478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47391" y="781878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58074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4582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Remove assumption about principal point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8633841"/>
              </p:ext>
            </p:extLst>
          </p:nvPr>
        </p:nvGraphicFramePr>
        <p:xfrm>
          <a:off x="1060450" y="38227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01440" imgH="215640" progId="Equation.3">
                  <p:embed/>
                </p:oleObj>
              </mc:Choice>
              <mc:Fallback>
                <p:oleObj name="Equation" r:id="rId2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0450" y="38227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7315069"/>
              </p:ext>
            </p:extLst>
          </p:nvPr>
        </p:nvGraphicFramePr>
        <p:xfrm>
          <a:off x="4648200" y="3124200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14320" imgH="927000" progId="Equation.3">
                  <p:embed/>
                </p:oleObj>
              </mc:Choice>
              <mc:Fallback>
                <p:oleObj name="Equation" r:id="rId4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124200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5810999" y="3365500"/>
            <a:ext cx="13716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TextBox 9"/>
          <p:cNvSpPr txBox="1">
            <a:spLocks noChangeArrowheads="1"/>
          </p:cNvSpPr>
          <p:nvPr/>
        </p:nvSpPr>
        <p:spPr bwMode="auto">
          <a:xfrm>
            <a:off x="1512888" y="1689100"/>
            <a:ext cx="307657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/>
              <a:t> </a:t>
            </a:r>
            <a:r>
              <a:rPr lang="en-US" sz="2000"/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/>
              <a:t> No skew</a:t>
            </a:r>
          </a:p>
        </p:txBody>
      </p:sp>
      <p:sp>
        <p:nvSpPr>
          <p:cNvPr id="6151" name="TextBox 10"/>
          <p:cNvSpPr txBox="1">
            <a:spLocks noChangeArrowheads="1"/>
          </p:cNvSpPr>
          <p:nvPr/>
        </p:nvSpPr>
        <p:spPr bwMode="auto">
          <a:xfrm>
            <a:off x="4565650" y="1689101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965574" y="39751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662463" y="6251713"/>
            <a:ext cx="39164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This is a very commonly used model</a:t>
            </a:r>
          </a:p>
        </p:txBody>
      </p:sp>
    </p:spTree>
    <p:extLst>
      <p:ext uri="{BB962C8B-B14F-4D97-AF65-F5344CB8AC3E}">
        <p14:creationId xmlns:p14="http://schemas.microsoft.com/office/powerpoint/2010/main" val="26161172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5344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Remove assumption that pixels are square</a:t>
            </a: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5139275"/>
              </p:ext>
            </p:extLst>
          </p:nvPr>
        </p:nvGraphicFramePr>
        <p:xfrm>
          <a:off x="1056861" y="3826566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01440" imgH="215640" progId="Equation.3">
                  <p:embed/>
                </p:oleObj>
              </mc:Choice>
              <mc:Fallback>
                <p:oleObj name="Equation" r:id="rId2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6861" y="3826566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492526"/>
              </p:ext>
            </p:extLst>
          </p:nvPr>
        </p:nvGraphicFramePr>
        <p:xfrm>
          <a:off x="4652130" y="3124472"/>
          <a:ext cx="3652837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14320" imgH="927000" progId="Equation.3">
                  <p:embed/>
                </p:oleObj>
              </mc:Choice>
              <mc:Fallback>
                <p:oleObj name="Equation" r:id="rId4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2130" y="3124472"/>
                        <a:ext cx="3652837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5782341" y="3403872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TextBox 9"/>
          <p:cNvSpPr txBox="1">
            <a:spLocks noChangeArrowheads="1"/>
          </p:cNvSpPr>
          <p:nvPr/>
        </p:nvSpPr>
        <p:spPr bwMode="auto">
          <a:xfrm>
            <a:off x="1509299" y="1692966"/>
            <a:ext cx="30765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skew</a:t>
            </a:r>
          </a:p>
        </p:txBody>
      </p:sp>
      <p:sp>
        <p:nvSpPr>
          <p:cNvPr id="7175" name="TextBox 10"/>
          <p:cNvSpPr txBox="1">
            <a:spLocks noChangeArrowheads="1"/>
          </p:cNvSpPr>
          <p:nvPr/>
        </p:nvSpPr>
        <p:spPr bwMode="auto">
          <a:xfrm>
            <a:off x="4562061" y="1692967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961985" y="3978966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26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Image formation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974" y="5085521"/>
            <a:ext cx="7772400" cy="12954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dirty="0"/>
              <a:t>Let’s design a camera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Idea 1:  put a piece of film in front of an object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What will the image look like?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3066774" y="2439373"/>
            <a:ext cx="4724401" cy="1524000"/>
            <a:chOff x="1536" y="1248"/>
            <a:chExt cx="2976" cy="960"/>
          </a:xfrm>
        </p:grpSpPr>
        <p:sp>
          <p:nvSpPr>
            <p:cNvPr id="23568" name="Line 7"/>
            <p:cNvSpPr>
              <a:spLocks noChangeShapeType="1"/>
            </p:cNvSpPr>
            <p:nvPr/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9" name="Line 8"/>
            <p:cNvSpPr>
              <a:spLocks noChangeShapeType="1"/>
            </p:cNvSpPr>
            <p:nvPr/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0" name="Line 9"/>
            <p:cNvSpPr>
              <a:spLocks noChangeShapeType="1"/>
            </p:cNvSpPr>
            <p:nvPr/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30" name="Line 10"/>
          <p:cNvSpPr>
            <a:spLocks noChangeShapeType="1"/>
          </p:cNvSpPr>
          <p:nvPr/>
        </p:nvSpPr>
        <p:spPr bwMode="auto">
          <a:xfrm>
            <a:off x="3066774" y="2439373"/>
            <a:ext cx="4724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371574" y="2667974"/>
            <a:ext cx="4419601" cy="1295401"/>
            <a:chOff x="1728" y="1392"/>
            <a:chExt cx="2784" cy="816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23565" name="Line 11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6" name="Line 12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7" name="Line 13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564" name="Line 14"/>
            <p:cNvSpPr>
              <a:spLocks noChangeShapeType="1"/>
            </p:cNvSpPr>
            <p:nvPr/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0" name="Oval 18"/>
          <p:cNvSpPr>
            <a:spLocks noChangeArrowheads="1"/>
          </p:cNvSpPr>
          <p:nvPr/>
        </p:nvSpPr>
        <p:spPr bwMode="auto">
          <a:xfrm>
            <a:off x="3022324" y="240762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1" name="Oval 19"/>
          <p:cNvSpPr>
            <a:spLocks noChangeArrowheads="1"/>
          </p:cNvSpPr>
          <p:nvPr/>
        </p:nvSpPr>
        <p:spPr bwMode="auto">
          <a:xfrm>
            <a:off x="3339824" y="3015636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171424" y="2118716"/>
            <a:ext cx="1274618" cy="1904982"/>
          </a:xfrm>
          <a:custGeom>
            <a:avLst/>
            <a:gdLst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32873 w 1173019"/>
              <a:gd name="connsiteY15" fmla="*/ 554182 h 1413164"/>
              <a:gd name="connsiteX16" fmla="*/ 794328 w 1173019"/>
              <a:gd name="connsiteY16" fmla="*/ 277091 h 1413164"/>
              <a:gd name="connsiteX17" fmla="*/ 544946 w 1173019"/>
              <a:gd name="connsiteY17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79055 w 1173019"/>
              <a:gd name="connsiteY15" fmla="*/ 360218 h 1413164"/>
              <a:gd name="connsiteX16" fmla="*/ 794328 w 1173019"/>
              <a:gd name="connsiteY16" fmla="*/ 277091 h 1413164"/>
              <a:gd name="connsiteX17" fmla="*/ 544946 w 1173019"/>
              <a:gd name="connsiteY17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79055 w 1173019"/>
              <a:gd name="connsiteY15" fmla="*/ 304800 h 1413164"/>
              <a:gd name="connsiteX16" fmla="*/ 794328 w 1173019"/>
              <a:gd name="connsiteY16" fmla="*/ 277091 h 1413164"/>
              <a:gd name="connsiteX17" fmla="*/ 544946 w 1173019"/>
              <a:gd name="connsiteY17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79055 w 1173019"/>
              <a:gd name="connsiteY15" fmla="*/ 304800 h 1413164"/>
              <a:gd name="connsiteX16" fmla="*/ 775856 w 1173019"/>
              <a:gd name="connsiteY16" fmla="*/ 147782 h 1413164"/>
              <a:gd name="connsiteX17" fmla="*/ 544946 w 1173019"/>
              <a:gd name="connsiteY17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79055 w 1173019"/>
              <a:gd name="connsiteY15" fmla="*/ 304800 h 1413164"/>
              <a:gd name="connsiteX16" fmla="*/ 544946 w 1173019"/>
              <a:gd name="connsiteY16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544946 w 1173019"/>
              <a:gd name="connsiteY15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692728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544946 w 1173019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535710 w 1191492"/>
              <a:gd name="connsiteY4" fmla="*/ 711200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12800 w 1191492"/>
              <a:gd name="connsiteY11" fmla="*/ 692728 h 1413164"/>
              <a:gd name="connsiteX12" fmla="*/ 1191492 w 1191492"/>
              <a:gd name="connsiteY12" fmla="*/ 692727 h 1413164"/>
              <a:gd name="connsiteX13" fmla="*/ 757382 w 1191492"/>
              <a:gd name="connsiteY13" fmla="*/ 480291 h 1413164"/>
              <a:gd name="connsiteX14" fmla="*/ 1089891 w 1191492"/>
              <a:gd name="connsiteY14" fmla="*/ 480291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12800 w 1191492"/>
              <a:gd name="connsiteY11" fmla="*/ 692728 h 1413164"/>
              <a:gd name="connsiteX12" fmla="*/ 1191492 w 1191492"/>
              <a:gd name="connsiteY12" fmla="*/ 692727 h 1413164"/>
              <a:gd name="connsiteX13" fmla="*/ 757382 w 1191492"/>
              <a:gd name="connsiteY13" fmla="*/ 480291 h 1413164"/>
              <a:gd name="connsiteX14" fmla="*/ 1089891 w 1191492"/>
              <a:gd name="connsiteY14" fmla="*/ 480291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757382 w 1191492"/>
              <a:gd name="connsiteY13" fmla="*/ 480291 h 1413164"/>
              <a:gd name="connsiteX14" fmla="*/ 1089891 w 1191492"/>
              <a:gd name="connsiteY14" fmla="*/ 480291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840509 w 1191492"/>
              <a:gd name="connsiteY13" fmla="*/ 480291 h 1413164"/>
              <a:gd name="connsiteX14" fmla="*/ 1089891 w 1191492"/>
              <a:gd name="connsiteY14" fmla="*/ 480291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840509 w 1191492"/>
              <a:gd name="connsiteY13" fmla="*/ 480291 h 1413164"/>
              <a:gd name="connsiteX14" fmla="*/ 1034473 w 1191492"/>
              <a:gd name="connsiteY14" fmla="*/ 452582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692727 w 1191492"/>
              <a:gd name="connsiteY13" fmla="*/ 332509 h 1413164"/>
              <a:gd name="connsiteX14" fmla="*/ 1034473 w 1191492"/>
              <a:gd name="connsiteY14" fmla="*/ 452582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692727 w 1191492"/>
              <a:gd name="connsiteY13" fmla="*/ 332509 h 1413164"/>
              <a:gd name="connsiteX14" fmla="*/ 969819 w 1191492"/>
              <a:gd name="connsiteY14" fmla="*/ 341746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674254 w 1191492"/>
              <a:gd name="connsiteY13" fmla="*/ 360218 h 1413164"/>
              <a:gd name="connsiteX14" fmla="*/ 969819 w 1191492"/>
              <a:gd name="connsiteY14" fmla="*/ 341746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674254 w 1191492"/>
              <a:gd name="connsiteY13" fmla="*/ 360218 h 1413164"/>
              <a:gd name="connsiteX14" fmla="*/ 932873 w 1191492"/>
              <a:gd name="connsiteY14" fmla="*/ 360219 h 1413164"/>
              <a:gd name="connsiteX15" fmla="*/ 544946 w 1191492"/>
              <a:gd name="connsiteY15" fmla="*/ 0 h 1413164"/>
              <a:gd name="connsiteX0" fmla="*/ 609601 w 1191492"/>
              <a:gd name="connsiteY0" fmla="*/ 0 h 1422400"/>
              <a:gd name="connsiteX1" fmla="*/ 295564 w 1191492"/>
              <a:gd name="connsiteY1" fmla="*/ 369454 h 1422400"/>
              <a:gd name="connsiteX2" fmla="*/ 471055 w 1191492"/>
              <a:gd name="connsiteY2" fmla="*/ 378691 h 1422400"/>
              <a:gd name="connsiteX3" fmla="*/ 101600 w 1191492"/>
              <a:gd name="connsiteY3" fmla="*/ 720436 h 1422400"/>
              <a:gd name="connsiteX4" fmla="*/ 415637 w 1191492"/>
              <a:gd name="connsiteY4" fmla="*/ 738909 h 1422400"/>
              <a:gd name="connsiteX5" fmla="*/ 0 w 1191492"/>
              <a:gd name="connsiteY5" fmla="*/ 1062182 h 1422400"/>
              <a:gd name="connsiteX6" fmla="*/ 581891 w 1191492"/>
              <a:gd name="connsiteY6" fmla="*/ 1052945 h 1422400"/>
              <a:gd name="connsiteX7" fmla="*/ 572655 w 1191492"/>
              <a:gd name="connsiteY7" fmla="*/ 1422400 h 1422400"/>
              <a:gd name="connsiteX8" fmla="*/ 701964 w 1191492"/>
              <a:gd name="connsiteY8" fmla="*/ 1422400 h 1422400"/>
              <a:gd name="connsiteX9" fmla="*/ 701964 w 1191492"/>
              <a:gd name="connsiteY9" fmla="*/ 1052945 h 1422400"/>
              <a:gd name="connsiteX10" fmla="*/ 1173019 w 1191492"/>
              <a:gd name="connsiteY10" fmla="*/ 1052945 h 1422400"/>
              <a:gd name="connsiteX11" fmla="*/ 877455 w 1191492"/>
              <a:gd name="connsiteY11" fmla="*/ 720437 h 1422400"/>
              <a:gd name="connsiteX12" fmla="*/ 1191492 w 1191492"/>
              <a:gd name="connsiteY12" fmla="*/ 701963 h 1422400"/>
              <a:gd name="connsiteX13" fmla="*/ 674254 w 1191492"/>
              <a:gd name="connsiteY13" fmla="*/ 369454 h 1422400"/>
              <a:gd name="connsiteX14" fmla="*/ 932873 w 1191492"/>
              <a:gd name="connsiteY14" fmla="*/ 369455 h 1422400"/>
              <a:gd name="connsiteX15" fmla="*/ 609601 w 1191492"/>
              <a:gd name="connsiteY15" fmla="*/ 0 h 1422400"/>
              <a:gd name="connsiteX0" fmla="*/ 609601 w 1191492"/>
              <a:gd name="connsiteY0" fmla="*/ 0 h 1422400"/>
              <a:gd name="connsiteX1" fmla="*/ 295564 w 1191492"/>
              <a:gd name="connsiteY1" fmla="*/ 369454 h 1422400"/>
              <a:gd name="connsiteX2" fmla="*/ 471055 w 1191492"/>
              <a:gd name="connsiteY2" fmla="*/ 378691 h 1422400"/>
              <a:gd name="connsiteX3" fmla="*/ 101600 w 1191492"/>
              <a:gd name="connsiteY3" fmla="*/ 720436 h 1422400"/>
              <a:gd name="connsiteX4" fmla="*/ 415637 w 1191492"/>
              <a:gd name="connsiteY4" fmla="*/ 738909 h 1422400"/>
              <a:gd name="connsiteX5" fmla="*/ 0 w 1191492"/>
              <a:gd name="connsiteY5" fmla="*/ 1062182 h 1422400"/>
              <a:gd name="connsiteX6" fmla="*/ 581891 w 1191492"/>
              <a:gd name="connsiteY6" fmla="*/ 1052945 h 1422400"/>
              <a:gd name="connsiteX7" fmla="*/ 572655 w 1191492"/>
              <a:gd name="connsiteY7" fmla="*/ 1422400 h 1422400"/>
              <a:gd name="connsiteX8" fmla="*/ 701964 w 1191492"/>
              <a:gd name="connsiteY8" fmla="*/ 1422400 h 1422400"/>
              <a:gd name="connsiteX9" fmla="*/ 701964 w 1191492"/>
              <a:gd name="connsiteY9" fmla="*/ 1052945 h 1422400"/>
              <a:gd name="connsiteX10" fmla="*/ 1173019 w 1191492"/>
              <a:gd name="connsiteY10" fmla="*/ 1052945 h 1422400"/>
              <a:gd name="connsiteX11" fmla="*/ 877455 w 1191492"/>
              <a:gd name="connsiteY11" fmla="*/ 720437 h 1422400"/>
              <a:gd name="connsiteX12" fmla="*/ 1191492 w 1191492"/>
              <a:gd name="connsiteY12" fmla="*/ 701963 h 1422400"/>
              <a:gd name="connsiteX13" fmla="*/ 748145 w 1191492"/>
              <a:gd name="connsiteY13" fmla="*/ 369454 h 1422400"/>
              <a:gd name="connsiteX14" fmla="*/ 932873 w 1191492"/>
              <a:gd name="connsiteY14" fmla="*/ 369455 h 1422400"/>
              <a:gd name="connsiteX15" fmla="*/ 609601 w 1191492"/>
              <a:gd name="connsiteY15" fmla="*/ 0 h 1422400"/>
              <a:gd name="connsiteX0" fmla="*/ 609601 w 1219200"/>
              <a:gd name="connsiteY0" fmla="*/ 0 h 1422400"/>
              <a:gd name="connsiteX1" fmla="*/ 295564 w 1219200"/>
              <a:gd name="connsiteY1" fmla="*/ 369454 h 1422400"/>
              <a:gd name="connsiteX2" fmla="*/ 471055 w 1219200"/>
              <a:gd name="connsiteY2" fmla="*/ 378691 h 1422400"/>
              <a:gd name="connsiteX3" fmla="*/ 101600 w 1219200"/>
              <a:gd name="connsiteY3" fmla="*/ 720436 h 1422400"/>
              <a:gd name="connsiteX4" fmla="*/ 415637 w 1219200"/>
              <a:gd name="connsiteY4" fmla="*/ 738909 h 1422400"/>
              <a:gd name="connsiteX5" fmla="*/ 0 w 1219200"/>
              <a:gd name="connsiteY5" fmla="*/ 1062182 h 1422400"/>
              <a:gd name="connsiteX6" fmla="*/ 581891 w 1219200"/>
              <a:gd name="connsiteY6" fmla="*/ 1052945 h 1422400"/>
              <a:gd name="connsiteX7" fmla="*/ 572655 w 1219200"/>
              <a:gd name="connsiteY7" fmla="*/ 1422400 h 1422400"/>
              <a:gd name="connsiteX8" fmla="*/ 701964 w 1219200"/>
              <a:gd name="connsiteY8" fmla="*/ 1422400 h 1422400"/>
              <a:gd name="connsiteX9" fmla="*/ 701964 w 1219200"/>
              <a:gd name="connsiteY9" fmla="*/ 1052945 h 1422400"/>
              <a:gd name="connsiteX10" fmla="*/ 1219200 w 1219200"/>
              <a:gd name="connsiteY10" fmla="*/ 1052945 h 1422400"/>
              <a:gd name="connsiteX11" fmla="*/ 877455 w 1219200"/>
              <a:gd name="connsiteY11" fmla="*/ 720437 h 1422400"/>
              <a:gd name="connsiteX12" fmla="*/ 1191492 w 1219200"/>
              <a:gd name="connsiteY12" fmla="*/ 701963 h 1422400"/>
              <a:gd name="connsiteX13" fmla="*/ 748145 w 1219200"/>
              <a:gd name="connsiteY13" fmla="*/ 369454 h 1422400"/>
              <a:gd name="connsiteX14" fmla="*/ 932873 w 1219200"/>
              <a:gd name="connsiteY14" fmla="*/ 369455 h 1422400"/>
              <a:gd name="connsiteX15" fmla="*/ 609601 w 1219200"/>
              <a:gd name="connsiteY15" fmla="*/ 0 h 1422400"/>
              <a:gd name="connsiteX0" fmla="*/ 609601 w 1219200"/>
              <a:gd name="connsiteY0" fmla="*/ 0 h 1422400"/>
              <a:gd name="connsiteX1" fmla="*/ 295564 w 1219200"/>
              <a:gd name="connsiteY1" fmla="*/ 369454 h 1422400"/>
              <a:gd name="connsiteX2" fmla="*/ 471055 w 1219200"/>
              <a:gd name="connsiteY2" fmla="*/ 378691 h 1422400"/>
              <a:gd name="connsiteX3" fmla="*/ 101600 w 1219200"/>
              <a:gd name="connsiteY3" fmla="*/ 720436 h 1422400"/>
              <a:gd name="connsiteX4" fmla="*/ 415637 w 1219200"/>
              <a:gd name="connsiteY4" fmla="*/ 738909 h 1422400"/>
              <a:gd name="connsiteX5" fmla="*/ 0 w 1219200"/>
              <a:gd name="connsiteY5" fmla="*/ 1062182 h 1422400"/>
              <a:gd name="connsiteX6" fmla="*/ 581891 w 1219200"/>
              <a:gd name="connsiteY6" fmla="*/ 1052945 h 1422400"/>
              <a:gd name="connsiteX7" fmla="*/ 572655 w 1219200"/>
              <a:gd name="connsiteY7" fmla="*/ 1422400 h 1422400"/>
              <a:gd name="connsiteX8" fmla="*/ 701964 w 1219200"/>
              <a:gd name="connsiteY8" fmla="*/ 1422400 h 1422400"/>
              <a:gd name="connsiteX9" fmla="*/ 701964 w 1219200"/>
              <a:gd name="connsiteY9" fmla="*/ 1052945 h 1422400"/>
              <a:gd name="connsiteX10" fmla="*/ 1219200 w 1219200"/>
              <a:gd name="connsiteY10" fmla="*/ 1052945 h 1422400"/>
              <a:gd name="connsiteX11" fmla="*/ 877455 w 1219200"/>
              <a:gd name="connsiteY11" fmla="*/ 720437 h 1422400"/>
              <a:gd name="connsiteX12" fmla="*/ 1145310 w 1219200"/>
              <a:gd name="connsiteY12" fmla="*/ 701963 h 1422400"/>
              <a:gd name="connsiteX13" fmla="*/ 748145 w 1219200"/>
              <a:gd name="connsiteY13" fmla="*/ 369454 h 1422400"/>
              <a:gd name="connsiteX14" fmla="*/ 932873 w 1219200"/>
              <a:gd name="connsiteY14" fmla="*/ 369455 h 1422400"/>
              <a:gd name="connsiteX15" fmla="*/ 609601 w 1219200"/>
              <a:gd name="connsiteY15" fmla="*/ 0 h 1422400"/>
              <a:gd name="connsiteX0" fmla="*/ 609601 w 1274618"/>
              <a:gd name="connsiteY0" fmla="*/ 0 h 1422400"/>
              <a:gd name="connsiteX1" fmla="*/ 295564 w 1274618"/>
              <a:gd name="connsiteY1" fmla="*/ 369454 h 1422400"/>
              <a:gd name="connsiteX2" fmla="*/ 471055 w 1274618"/>
              <a:gd name="connsiteY2" fmla="*/ 378691 h 1422400"/>
              <a:gd name="connsiteX3" fmla="*/ 101600 w 1274618"/>
              <a:gd name="connsiteY3" fmla="*/ 720436 h 1422400"/>
              <a:gd name="connsiteX4" fmla="*/ 415637 w 1274618"/>
              <a:gd name="connsiteY4" fmla="*/ 738909 h 1422400"/>
              <a:gd name="connsiteX5" fmla="*/ 0 w 1274618"/>
              <a:gd name="connsiteY5" fmla="*/ 1062182 h 1422400"/>
              <a:gd name="connsiteX6" fmla="*/ 581891 w 1274618"/>
              <a:gd name="connsiteY6" fmla="*/ 1052945 h 1422400"/>
              <a:gd name="connsiteX7" fmla="*/ 572655 w 1274618"/>
              <a:gd name="connsiteY7" fmla="*/ 1422400 h 1422400"/>
              <a:gd name="connsiteX8" fmla="*/ 701964 w 1274618"/>
              <a:gd name="connsiteY8" fmla="*/ 1422400 h 1422400"/>
              <a:gd name="connsiteX9" fmla="*/ 701964 w 1274618"/>
              <a:gd name="connsiteY9" fmla="*/ 1052945 h 1422400"/>
              <a:gd name="connsiteX10" fmla="*/ 1274618 w 1274618"/>
              <a:gd name="connsiteY10" fmla="*/ 997527 h 1422400"/>
              <a:gd name="connsiteX11" fmla="*/ 877455 w 1274618"/>
              <a:gd name="connsiteY11" fmla="*/ 720437 h 1422400"/>
              <a:gd name="connsiteX12" fmla="*/ 1145310 w 1274618"/>
              <a:gd name="connsiteY12" fmla="*/ 701963 h 1422400"/>
              <a:gd name="connsiteX13" fmla="*/ 748145 w 1274618"/>
              <a:gd name="connsiteY13" fmla="*/ 369454 h 1422400"/>
              <a:gd name="connsiteX14" fmla="*/ 932873 w 1274618"/>
              <a:gd name="connsiteY14" fmla="*/ 369455 h 1422400"/>
              <a:gd name="connsiteX15" fmla="*/ 609601 w 1274618"/>
              <a:gd name="connsiteY15" fmla="*/ 0 h 1422400"/>
              <a:gd name="connsiteX0" fmla="*/ 609601 w 1274618"/>
              <a:gd name="connsiteY0" fmla="*/ 0 h 1422400"/>
              <a:gd name="connsiteX1" fmla="*/ 295564 w 1274618"/>
              <a:gd name="connsiteY1" fmla="*/ 369454 h 1422400"/>
              <a:gd name="connsiteX2" fmla="*/ 471055 w 1274618"/>
              <a:gd name="connsiteY2" fmla="*/ 378691 h 1422400"/>
              <a:gd name="connsiteX3" fmla="*/ 101600 w 1274618"/>
              <a:gd name="connsiteY3" fmla="*/ 720436 h 1422400"/>
              <a:gd name="connsiteX4" fmla="*/ 415637 w 1274618"/>
              <a:gd name="connsiteY4" fmla="*/ 738909 h 1422400"/>
              <a:gd name="connsiteX5" fmla="*/ 0 w 1274618"/>
              <a:gd name="connsiteY5" fmla="*/ 1062182 h 1422400"/>
              <a:gd name="connsiteX6" fmla="*/ 581891 w 1274618"/>
              <a:gd name="connsiteY6" fmla="*/ 1052945 h 1422400"/>
              <a:gd name="connsiteX7" fmla="*/ 572655 w 1274618"/>
              <a:gd name="connsiteY7" fmla="*/ 1422400 h 1422400"/>
              <a:gd name="connsiteX8" fmla="*/ 701964 w 1274618"/>
              <a:gd name="connsiteY8" fmla="*/ 1422400 h 1422400"/>
              <a:gd name="connsiteX9" fmla="*/ 701964 w 1274618"/>
              <a:gd name="connsiteY9" fmla="*/ 1052945 h 1422400"/>
              <a:gd name="connsiteX10" fmla="*/ 1274618 w 1274618"/>
              <a:gd name="connsiteY10" fmla="*/ 1052945 h 1422400"/>
              <a:gd name="connsiteX11" fmla="*/ 877455 w 1274618"/>
              <a:gd name="connsiteY11" fmla="*/ 720437 h 1422400"/>
              <a:gd name="connsiteX12" fmla="*/ 1145310 w 1274618"/>
              <a:gd name="connsiteY12" fmla="*/ 701963 h 1422400"/>
              <a:gd name="connsiteX13" fmla="*/ 748145 w 1274618"/>
              <a:gd name="connsiteY13" fmla="*/ 369454 h 1422400"/>
              <a:gd name="connsiteX14" fmla="*/ 932873 w 1274618"/>
              <a:gd name="connsiteY14" fmla="*/ 369455 h 1422400"/>
              <a:gd name="connsiteX15" fmla="*/ 609601 w 1274618"/>
              <a:gd name="connsiteY15" fmla="*/ 0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74618" h="1422400">
                <a:moveTo>
                  <a:pt x="609601" y="0"/>
                </a:moveTo>
                <a:lnTo>
                  <a:pt x="295564" y="369454"/>
                </a:lnTo>
                <a:lnTo>
                  <a:pt x="471055" y="378691"/>
                </a:lnTo>
                <a:lnTo>
                  <a:pt x="101600" y="720436"/>
                </a:lnTo>
                <a:lnTo>
                  <a:pt x="415637" y="738909"/>
                </a:lnTo>
                <a:lnTo>
                  <a:pt x="0" y="1062182"/>
                </a:lnTo>
                <a:lnTo>
                  <a:pt x="581891" y="1052945"/>
                </a:lnTo>
                <a:lnTo>
                  <a:pt x="572655" y="1422400"/>
                </a:lnTo>
                <a:lnTo>
                  <a:pt x="701964" y="1422400"/>
                </a:lnTo>
                <a:lnTo>
                  <a:pt x="701964" y="1052945"/>
                </a:lnTo>
                <a:lnTo>
                  <a:pt x="1274618" y="1052945"/>
                </a:lnTo>
                <a:lnTo>
                  <a:pt x="877455" y="720437"/>
                </a:lnTo>
                <a:lnTo>
                  <a:pt x="1145310" y="701963"/>
                </a:lnTo>
                <a:lnTo>
                  <a:pt x="748145" y="369454"/>
                </a:lnTo>
                <a:lnTo>
                  <a:pt x="932873" y="369455"/>
                </a:lnTo>
                <a:lnTo>
                  <a:pt x="609601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791174" y="2258812"/>
            <a:ext cx="0" cy="20375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85642" y="1842473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80832" y="183733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991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Remove assumption that pixels are not skewed</a:t>
            </a:r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920695"/>
              </p:ext>
            </p:extLst>
          </p:nvPr>
        </p:nvGraphicFramePr>
        <p:xfrm>
          <a:off x="1055273" y="3821344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01440" imgH="215640" progId="Equation.3">
                  <p:embed/>
                </p:oleObj>
              </mc:Choice>
              <mc:Fallback>
                <p:oleObj name="Equation" r:id="rId2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273" y="3821344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3010163"/>
              </p:ext>
            </p:extLst>
          </p:nvPr>
        </p:nvGraphicFramePr>
        <p:xfrm>
          <a:off x="4641436" y="3122844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14320" imgH="927000" progId="Equation.3">
                  <p:embed/>
                </p:oleObj>
              </mc:Choice>
              <mc:Fallback>
                <p:oleObj name="Equation" r:id="rId4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1436" y="3122844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5746247" y="3397394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TextBox 9"/>
          <p:cNvSpPr txBox="1">
            <a:spLocks noChangeArrowheads="1"/>
          </p:cNvSpPr>
          <p:nvPr/>
        </p:nvSpPr>
        <p:spPr bwMode="auto">
          <a:xfrm>
            <a:off x="1507711" y="1687745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Intrinsic Assumptions</a:t>
            </a:r>
          </a:p>
        </p:txBody>
      </p:sp>
      <p:sp>
        <p:nvSpPr>
          <p:cNvPr id="8199" name="TextBox 10"/>
          <p:cNvSpPr txBox="1">
            <a:spLocks noChangeArrowheads="1"/>
          </p:cNvSpPr>
          <p:nvPr/>
        </p:nvSpPr>
        <p:spPr bwMode="auto">
          <a:xfrm>
            <a:off x="4560473" y="1687745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960397" y="3973744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01" name="TextBox 8"/>
          <p:cNvSpPr txBox="1">
            <a:spLocks noChangeArrowheads="1"/>
          </p:cNvSpPr>
          <p:nvPr/>
        </p:nvSpPr>
        <p:spPr bwMode="auto">
          <a:xfrm>
            <a:off x="1295400" y="6366395"/>
            <a:ext cx="6088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Note: different books use different notation for parameters</a:t>
            </a:r>
          </a:p>
        </p:txBody>
      </p:sp>
    </p:spTree>
    <p:extLst>
      <p:ext uri="{BB962C8B-B14F-4D97-AF65-F5344CB8AC3E}">
        <p14:creationId xmlns:p14="http://schemas.microsoft.com/office/powerpoint/2010/main" val="19448651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Oriented and Translated Camera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36220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Line 12"/>
          <p:cNvSpPr>
            <a:spLocks noChangeShapeType="1"/>
          </p:cNvSpPr>
          <p:nvPr/>
        </p:nvSpPr>
        <p:spPr bwMode="auto">
          <a:xfrm flipV="1">
            <a:off x="7467600" y="2286000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7" name="Line 13"/>
          <p:cNvSpPr>
            <a:spLocks noChangeShapeType="1"/>
          </p:cNvSpPr>
          <p:nvPr/>
        </p:nvSpPr>
        <p:spPr bwMode="auto">
          <a:xfrm flipH="1">
            <a:off x="6858000" y="3505199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8" name="Line 14"/>
          <p:cNvSpPr>
            <a:spLocks noChangeShapeType="1"/>
          </p:cNvSpPr>
          <p:nvPr/>
        </p:nvSpPr>
        <p:spPr bwMode="auto">
          <a:xfrm>
            <a:off x="7467600" y="3505199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9" name="Text Box 15"/>
          <p:cNvSpPr txBox="1">
            <a:spLocks noChangeArrowheads="1"/>
          </p:cNvSpPr>
          <p:nvPr/>
        </p:nvSpPr>
        <p:spPr bwMode="auto">
          <a:xfrm>
            <a:off x="7467600" y="373380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4280" name="Text Box 16"/>
          <p:cNvSpPr txBox="1">
            <a:spLocks noChangeArrowheads="1"/>
          </p:cNvSpPr>
          <p:nvPr/>
        </p:nvSpPr>
        <p:spPr bwMode="auto">
          <a:xfrm>
            <a:off x="7391400" y="3565524"/>
            <a:ext cx="50687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54281" name="Text Box 17"/>
          <p:cNvSpPr txBox="1">
            <a:spLocks noChangeArrowheads="1"/>
          </p:cNvSpPr>
          <p:nvPr/>
        </p:nvSpPr>
        <p:spPr bwMode="auto">
          <a:xfrm>
            <a:off x="6705600" y="40386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54282" name="Text Box 18"/>
          <p:cNvSpPr txBox="1">
            <a:spLocks noChangeArrowheads="1"/>
          </p:cNvSpPr>
          <p:nvPr/>
        </p:nvSpPr>
        <p:spPr bwMode="auto">
          <a:xfrm>
            <a:off x="7772400" y="312420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54283" name="Text Box 19"/>
          <p:cNvSpPr txBox="1">
            <a:spLocks noChangeArrowheads="1"/>
          </p:cNvSpPr>
          <p:nvPr/>
        </p:nvSpPr>
        <p:spPr bwMode="auto">
          <a:xfrm>
            <a:off x="7543800" y="22098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7" name="Straight Arrow Connector 16"/>
          <p:cNvCxnSpPr>
            <a:endCxn id="54276" idx="0"/>
          </p:cNvCxnSpPr>
          <p:nvPr/>
        </p:nvCxnSpPr>
        <p:spPr>
          <a:xfrm flipV="1">
            <a:off x="3733800" y="3502025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5" name="TextBox 17"/>
          <p:cNvSpPr txBox="1">
            <a:spLocks noChangeArrowheads="1"/>
          </p:cNvSpPr>
          <p:nvPr/>
        </p:nvSpPr>
        <p:spPr bwMode="auto">
          <a:xfrm>
            <a:off x="6096001" y="3047999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22" name="Curved Left Arrow 21"/>
          <p:cNvSpPr/>
          <p:nvPr/>
        </p:nvSpPr>
        <p:spPr>
          <a:xfrm rot="19926854">
            <a:off x="8196264" y="1825625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4287" name="TextBox 22"/>
          <p:cNvSpPr txBox="1">
            <a:spLocks noChangeArrowheads="1"/>
          </p:cNvSpPr>
          <p:nvPr/>
        </p:nvSpPr>
        <p:spPr bwMode="auto">
          <a:xfrm>
            <a:off x="7924801" y="1295399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1805623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Allow camera translation</a:t>
            </a: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120666"/>
              </p:ext>
            </p:extLst>
          </p:nvPr>
        </p:nvGraphicFramePr>
        <p:xfrm>
          <a:off x="488950" y="3822700"/>
          <a:ext cx="277812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88840" imgH="215640" progId="Equation.3">
                  <p:embed/>
                </p:oleObj>
              </mc:Choice>
              <mc:Fallback>
                <p:oleObj name="Equation" r:id="rId2" imgW="8888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" y="3822700"/>
                        <a:ext cx="277812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Object 7"/>
              <p:cNvSpPr txBox="1"/>
              <p:nvPr/>
            </p:nvSpPr>
            <p:spPr bwMode="auto">
              <a:xfrm>
                <a:off x="4114800" y="3124200"/>
                <a:ext cx="6248400" cy="197643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219" name="Object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14800" y="3124200"/>
                <a:ext cx="6248400" cy="19764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1693863" y="1689101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Intrinsic Assumptions</a:t>
            </a: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4746625" y="1689101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endParaRPr lang="en-US" sz="2000"/>
          </a:p>
        </p:txBody>
      </p:sp>
      <p:sp>
        <p:nvSpPr>
          <p:cNvPr id="9" name="Right Arrow 8"/>
          <p:cNvSpPr/>
          <p:nvPr/>
        </p:nvSpPr>
        <p:spPr>
          <a:xfrm>
            <a:off x="3460749" y="39751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866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/>
              <a:t>3D Rotation of Points</a:t>
            </a:r>
          </a:p>
        </p:txBody>
      </p:sp>
      <p:sp>
        <p:nvSpPr>
          <p:cNvPr id="393219" name="Text Box 3"/>
          <p:cNvSpPr txBox="1">
            <a:spLocks noChangeArrowheads="1"/>
          </p:cNvSpPr>
          <p:nvPr/>
        </p:nvSpPr>
        <p:spPr bwMode="auto">
          <a:xfrm>
            <a:off x="1143000" y="1376362"/>
            <a:ext cx="801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/>
              <a:t>Rotation around the coordinate axes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2400">
                <a:solidFill>
                  <a:srgbClr val="CC3300"/>
                </a:solidFill>
              </a:rPr>
              <a:t>counter-clockwise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</p:txBody>
      </p:sp>
      <p:graphicFrame>
        <p:nvGraphicFramePr>
          <p:cNvPr id="3932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2100519"/>
              </p:ext>
            </p:extLst>
          </p:nvPr>
        </p:nvGraphicFramePr>
        <p:xfrm>
          <a:off x="4648200" y="2209800"/>
          <a:ext cx="3470275" cy="404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28800" imgH="2133360" progId="Equation.3">
                  <p:embed/>
                </p:oleObj>
              </mc:Choice>
              <mc:Fallback>
                <p:oleObj name="Equation" r:id="rId2" imgW="1828800" imgH="2133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209800"/>
                        <a:ext cx="3470275" cy="404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08124" y="2676524"/>
            <a:ext cx="2241550" cy="2286000"/>
            <a:chOff x="566" y="1680"/>
            <a:chExt cx="1412" cy="1440"/>
          </a:xfrm>
        </p:grpSpPr>
        <p:sp>
          <p:nvSpPr>
            <p:cNvPr id="10250" name="Line 6"/>
            <p:cNvSpPr>
              <a:spLocks noChangeShapeType="1"/>
            </p:cNvSpPr>
            <p:nvPr/>
          </p:nvSpPr>
          <p:spPr bwMode="auto">
            <a:xfrm flipV="1">
              <a:off x="730" y="1680"/>
              <a:ext cx="0" cy="14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1" name="Line 7"/>
            <p:cNvSpPr>
              <a:spLocks noChangeShapeType="1"/>
            </p:cNvSpPr>
            <p:nvPr/>
          </p:nvSpPr>
          <p:spPr bwMode="auto">
            <a:xfrm>
              <a:off x="586" y="2976"/>
              <a:ext cx="1392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2" name="Line 8"/>
            <p:cNvSpPr>
              <a:spLocks noChangeShapeType="1"/>
            </p:cNvSpPr>
            <p:nvPr/>
          </p:nvSpPr>
          <p:spPr bwMode="auto">
            <a:xfrm flipV="1">
              <a:off x="730" y="2304"/>
              <a:ext cx="71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227" name="Text Box 11"/>
            <p:cNvSpPr txBox="1">
              <a:spLocks noChangeArrowheads="1"/>
            </p:cNvSpPr>
            <p:nvPr/>
          </p:nvSpPr>
          <p:spPr bwMode="auto">
            <a:xfrm>
              <a:off x="1680" y="2637"/>
              <a:ext cx="19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</a:p>
          </p:txBody>
        </p:sp>
        <p:sp>
          <p:nvSpPr>
            <p:cNvPr id="393231" name="Text Box 15"/>
            <p:cNvSpPr txBox="1">
              <a:spLocks noChangeArrowheads="1"/>
            </p:cNvSpPr>
            <p:nvPr/>
          </p:nvSpPr>
          <p:spPr bwMode="auto">
            <a:xfrm>
              <a:off x="1056" y="2016"/>
              <a:ext cx="25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  <a:r>
                <a:rPr lang="en-US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’</a:t>
              </a:r>
            </a:p>
          </p:txBody>
        </p:sp>
        <p:sp>
          <p:nvSpPr>
            <p:cNvPr id="10255" name="Line 16"/>
            <p:cNvSpPr>
              <a:spLocks noChangeShapeType="1"/>
            </p:cNvSpPr>
            <p:nvPr/>
          </p:nvSpPr>
          <p:spPr bwMode="auto">
            <a:xfrm flipV="1">
              <a:off x="720" y="2832"/>
              <a:ext cx="91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6" name="Line 17"/>
            <p:cNvSpPr>
              <a:spLocks noChangeShapeType="1"/>
            </p:cNvSpPr>
            <p:nvPr/>
          </p:nvSpPr>
          <p:spPr bwMode="auto">
            <a:xfrm>
              <a:off x="1632" y="283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234" name="Text Box 18"/>
            <p:cNvSpPr txBox="1">
              <a:spLocks noChangeArrowheads="1"/>
            </p:cNvSpPr>
            <p:nvPr/>
          </p:nvSpPr>
          <p:spPr bwMode="auto">
            <a:xfrm>
              <a:off x="1574" y="2333"/>
              <a:ext cx="1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sym typeface="Symbol" pitchFamily="18" charset="2"/>
                </a:rPr>
                <a:t>g</a:t>
              </a:r>
              <a:endPara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393236" name="Text Box 20"/>
            <p:cNvSpPr txBox="1">
              <a:spLocks noChangeArrowheads="1"/>
            </p:cNvSpPr>
            <p:nvPr/>
          </p:nvSpPr>
          <p:spPr bwMode="auto">
            <a:xfrm>
              <a:off x="566" y="2669"/>
              <a:ext cx="2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y</a:t>
              </a:r>
            </a:p>
          </p:txBody>
        </p:sp>
        <p:sp>
          <p:nvSpPr>
            <p:cNvPr id="10259" name="Arc 22"/>
            <p:cNvSpPr>
              <a:spLocks/>
            </p:cNvSpPr>
            <p:nvPr/>
          </p:nvSpPr>
          <p:spPr bwMode="auto">
            <a:xfrm>
              <a:off x="1440" y="2304"/>
              <a:ext cx="192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46" name="AutoShape 24"/>
          <p:cNvSpPr>
            <a:spLocks noChangeArrowheads="1"/>
          </p:cNvSpPr>
          <p:nvPr/>
        </p:nvSpPr>
        <p:spPr bwMode="auto">
          <a:xfrm rot="3319573" flipH="1">
            <a:off x="3200399" y="3209924"/>
            <a:ext cx="8382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Line 25"/>
          <p:cNvSpPr>
            <a:spLocks noChangeShapeType="1"/>
          </p:cNvSpPr>
          <p:nvPr/>
        </p:nvSpPr>
        <p:spPr bwMode="auto">
          <a:xfrm flipH="1">
            <a:off x="939799" y="4733924"/>
            <a:ext cx="838200" cy="1219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3242" name="Text Box 26"/>
          <p:cNvSpPr txBox="1">
            <a:spLocks noChangeArrowheads="1"/>
          </p:cNvSpPr>
          <p:nvPr/>
        </p:nvSpPr>
        <p:spPr bwMode="auto">
          <a:xfrm>
            <a:off x="1050925" y="5541962"/>
            <a:ext cx="347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z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09142" y="660400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Slide Credit: </a:t>
            </a:r>
            <a:r>
              <a:rPr lang="en-US" sz="1050" dirty="0" err="1"/>
              <a:t>Saverese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789428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Allow camera rotation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08712"/>
              </p:ext>
            </p:extLst>
          </p:nvPr>
        </p:nvGraphicFramePr>
        <p:xfrm>
          <a:off x="3509963" y="21463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39600" imgH="215640" progId="Equation.3">
                  <p:embed/>
                </p:oleObj>
              </mc:Choice>
              <mc:Fallback>
                <p:oleObj name="Equation" r:id="rId2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9963" y="21463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1513682"/>
              </p:ext>
            </p:extLst>
          </p:nvPr>
        </p:nvGraphicFramePr>
        <p:xfrm>
          <a:off x="2133600" y="3581400"/>
          <a:ext cx="55181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90560" imgH="927000" progId="Equation.3">
                  <p:embed/>
                </p:oleObj>
              </mc:Choice>
              <mc:Fallback>
                <p:oleObj name="Equation" r:id="rId4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3581400"/>
                        <a:ext cx="55181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729162" y="29845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794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Degrees of freedom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247835"/>
              </p:ext>
            </p:extLst>
          </p:nvPr>
        </p:nvGraphicFramePr>
        <p:xfrm>
          <a:off x="3496684" y="2141826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6684" y="2141826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8663706"/>
              </p:ext>
            </p:extLst>
          </p:nvPr>
        </p:nvGraphicFramePr>
        <p:xfrm>
          <a:off x="2121909" y="3576926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590560" imgH="927000" progId="Equation.3">
                  <p:embed/>
                </p:oleObj>
              </mc:Choice>
              <mc:Fallback>
                <p:oleObj name="Equation" r:id="rId5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909" y="3576926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715883" y="2980026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3649083" y="3437226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5630283" y="3437226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94A7440-F211-687B-8F7C-AF7A64C2DA5C}"/>
                  </a:ext>
                </a:extLst>
              </p:cNvPr>
              <p:cNvSpPr txBox="1"/>
              <p:nvPr/>
            </p:nvSpPr>
            <p:spPr>
              <a:xfrm>
                <a:off x="5630283" y="6235789"/>
                <a:ext cx="984052" cy="3141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94A7440-F211-687B-8F7C-AF7A64C2DA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0283" y="6235789"/>
                <a:ext cx="984052" cy="314189"/>
              </a:xfrm>
              <a:prstGeom prst="rect">
                <a:avLst/>
              </a:prstGeom>
              <a:blipFill>
                <a:blip r:embed="rId7"/>
                <a:stretch>
                  <a:fillRect l="-2484" b="-25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B5A0CE-D29D-C7EC-3271-A2515FA5708B}"/>
                  </a:ext>
                </a:extLst>
              </p:cNvPr>
              <p:cNvSpPr txBox="1"/>
              <p:nvPr/>
            </p:nvSpPr>
            <p:spPr>
              <a:xfrm>
                <a:off x="5638083" y="5777314"/>
                <a:ext cx="985334" cy="2921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4B5A0CE-D29D-C7EC-3271-A2515FA57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083" y="5777314"/>
                <a:ext cx="985334" cy="292131"/>
              </a:xfrm>
              <a:prstGeom prst="rect">
                <a:avLst/>
              </a:prstGeom>
              <a:blipFill>
                <a:blip r:embed="rId8"/>
                <a:stretch>
                  <a:fillRect l="-2469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5EA2FD8-F489-ABEE-410B-5E1DE3384145}"/>
              </a:ext>
            </a:extLst>
          </p:cNvPr>
          <p:cNvSpPr txBox="1"/>
          <p:nvPr/>
        </p:nvSpPr>
        <p:spPr>
          <a:xfrm>
            <a:off x="1066800" y="6023552"/>
            <a:ext cx="442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Columns (and rows) of R are orthonormal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8B072D-F00F-391F-48F8-68B11D4AC49D}"/>
                  </a:ext>
                </a:extLst>
              </p:cNvPr>
              <p:cNvSpPr txBox="1"/>
              <p:nvPr/>
            </p:nvSpPr>
            <p:spPr>
              <a:xfrm>
                <a:off x="9220200" y="6078694"/>
                <a:ext cx="8881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8B072D-F00F-391F-48F8-68B11D4AC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6078694"/>
                <a:ext cx="888192" cy="276999"/>
              </a:xfrm>
              <a:prstGeom prst="rect">
                <a:avLst/>
              </a:prstGeom>
              <a:blipFill>
                <a:blip r:embed="rId9"/>
                <a:stretch>
                  <a:fillRect l="-5517" t="-2174" r="-4138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A38DA73-F6F3-3091-F463-83880E95043A}"/>
              </a:ext>
            </a:extLst>
          </p:cNvPr>
          <p:cNvSpPr txBox="1"/>
          <p:nvPr/>
        </p:nvSpPr>
        <p:spPr>
          <a:xfrm>
            <a:off x="7334556" y="5894027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Inverse of R is its transpose</a:t>
            </a:r>
          </a:p>
        </p:txBody>
      </p:sp>
    </p:spTree>
    <p:extLst>
      <p:ext uri="{BB962C8B-B14F-4D97-AF65-F5344CB8AC3E}">
        <p14:creationId xmlns:p14="http://schemas.microsoft.com/office/powerpoint/2010/main" val="299850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Vanishing Point = Projection from Infinity</a:t>
            </a:r>
          </a:p>
        </p:txBody>
      </p:sp>
      <p:graphicFrame>
        <p:nvGraphicFramePr>
          <p:cNvPr id="63590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4124718"/>
              </p:ext>
            </p:extLst>
          </p:nvPr>
        </p:nvGraphicFramePr>
        <p:xfrm>
          <a:off x="811211" y="1219200"/>
          <a:ext cx="8001000" cy="2607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844720" imgH="927000" progId="Equation.3">
                  <p:embed/>
                </p:oleObj>
              </mc:Choice>
              <mc:Fallback>
                <p:oleObj name="Equation" r:id="rId2" imgW="28447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1" y="1219200"/>
                        <a:ext cx="8001000" cy="26074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49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8152146"/>
              </p:ext>
            </p:extLst>
          </p:nvPr>
        </p:nvGraphicFramePr>
        <p:xfrm>
          <a:off x="1981200" y="4495800"/>
          <a:ext cx="3730625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52480" imgH="698400" progId="Equation.3">
                  <p:embed/>
                </p:oleObj>
              </mc:Choice>
              <mc:Fallback>
                <p:oleObj name="Equation" r:id="rId4" imgW="175248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495800"/>
                        <a:ext cx="3730625" cy="148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5170963"/>
              </p:ext>
            </p:extLst>
          </p:nvPr>
        </p:nvGraphicFramePr>
        <p:xfrm>
          <a:off x="6069011" y="4267199"/>
          <a:ext cx="1649412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74360" imgH="431640" progId="Equation.3">
                  <p:embed/>
                </p:oleObj>
              </mc:Choice>
              <mc:Fallback>
                <p:oleObj name="Equation" r:id="rId6" imgW="7743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9011" y="4267199"/>
                        <a:ext cx="1649412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8935093"/>
              </p:ext>
            </p:extLst>
          </p:nvPr>
        </p:nvGraphicFramePr>
        <p:xfrm>
          <a:off x="6069012" y="5410199"/>
          <a:ext cx="162242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61760" imgH="431640" progId="Equation.3">
                  <p:embed/>
                </p:oleObj>
              </mc:Choice>
              <mc:Fallback>
                <p:oleObj name="Equation" r:id="rId8" imgW="761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9012" y="5410199"/>
                        <a:ext cx="1622425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5587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534400" cy="5562600"/>
          </a:xfrm>
        </p:spPr>
        <p:txBody>
          <a:bodyPr/>
          <a:lstStyle/>
          <a:p>
            <a:pPr eaLnBrk="1" hangingPunct="1"/>
            <a:r>
              <a:rPr lang="en-US" sz="2800" dirty="0"/>
              <a:t>Special case of perspective projection</a:t>
            </a:r>
          </a:p>
          <a:p>
            <a:pPr lvl="1" eaLnBrk="1" hangingPunct="1"/>
            <a:r>
              <a:rPr lang="en-US" sz="2400" dirty="0"/>
              <a:t>Distance from the center of projection to the image plane is infinite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r>
              <a:rPr lang="en-US" sz="2400" dirty="0"/>
              <a:t>Also called “parallel projection”</a:t>
            </a:r>
          </a:p>
          <a:p>
            <a:pPr lvl="1" eaLnBrk="1" hangingPunct="1"/>
            <a:r>
              <a:rPr lang="en-US" sz="2400" dirty="0"/>
              <a:t>What’s the projection matrix?</a:t>
            </a:r>
          </a:p>
        </p:txBody>
      </p:sp>
      <p:sp>
        <p:nvSpPr>
          <p:cNvPr id="13317" name="Freeform 8"/>
          <p:cNvSpPr>
            <a:spLocks/>
          </p:cNvSpPr>
          <p:nvPr/>
        </p:nvSpPr>
        <p:spPr bwMode="auto">
          <a:xfrm>
            <a:off x="2386013" y="2947987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8" name="Freeform 9"/>
          <p:cNvSpPr>
            <a:spLocks/>
          </p:cNvSpPr>
          <p:nvPr/>
        </p:nvSpPr>
        <p:spPr bwMode="auto">
          <a:xfrm>
            <a:off x="2362200" y="3395662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9" name="Freeform 10"/>
          <p:cNvSpPr>
            <a:spLocks/>
          </p:cNvSpPr>
          <p:nvPr/>
        </p:nvSpPr>
        <p:spPr bwMode="auto">
          <a:xfrm>
            <a:off x="3976689" y="2889249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0" name="Freeform 11"/>
          <p:cNvSpPr>
            <a:spLocks/>
          </p:cNvSpPr>
          <p:nvPr/>
        </p:nvSpPr>
        <p:spPr bwMode="auto">
          <a:xfrm>
            <a:off x="2987675" y="4078287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Freeform 12"/>
          <p:cNvSpPr>
            <a:spLocks/>
          </p:cNvSpPr>
          <p:nvPr/>
        </p:nvSpPr>
        <p:spPr bwMode="auto">
          <a:xfrm>
            <a:off x="1905000" y="2209800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3859214" y="2527300"/>
            <a:ext cx="607539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6075363" y="2546349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213351" y="2868611"/>
            <a:ext cx="1685925" cy="1284288"/>
            <a:chOff x="3978" y="2483"/>
            <a:chExt cx="1062" cy="809"/>
          </a:xfrm>
        </p:grpSpPr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5" name="Line 20"/>
          <p:cNvSpPr>
            <a:spLocks noChangeShapeType="1"/>
          </p:cNvSpPr>
          <p:nvPr/>
        </p:nvSpPr>
        <p:spPr bwMode="auto">
          <a:xfrm flipV="1">
            <a:off x="3003550" y="4116387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 flipV="1">
            <a:off x="2378075" y="3413125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7" name="Line 22"/>
          <p:cNvSpPr>
            <a:spLocks noChangeShapeType="1"/>
          </p:cNvSpPr>
          <p:nvPr/>
        </p:nvSpPr>
        <p:spPr bwMode="auto">
          <a:xfrm flipV="1">
            <a:off x="4008439" y="2921000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7643814" y="6481766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982360"/>
              </p:ext>
            </p:extLst>
          </p:nvPr>
        </p:nvGraphicFramePr>
        <p:xfrm>
          <a:off x="5444332" y="4524374"/>
          <a:ext cx="3300413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49080" imgH="914400" progId="Equation.3">
                  <p:embed/>
                </p:oleObj>
              </mc:Choice>
              <mc:Fallback>
                <p:oleObj name="Equation" r:id="rId2" imgW="1549080" imgH="914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4332" y="4524374"/>
                        <a:ext cx="3300413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Scaled 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5124789" cy="51355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/>
              <a:t>Rays are parallel</a:t>
            </a:r>
          </a:p>
          <a:p>
            <a:pPr eaLnBrk="1" hangingPunct="1"/>
            <a:r>
              <a:rPr lang="en-US" sz="2400" dirty="0"/>
              <a:t>Approximated in perspective when object dimensions are small compared to distance to camera</a:t>
            </a:r>
          </a:p>
          <a:p>
            <a:pPr lvl="1" eaLnBrk="1" hangingPunct="1"/>
            <a:endParaRPr lang="en-US" sz="2000" dirty="0"/>
          </a:p>
          <a:p>
            <a:pPr lvl="1" eaLnBrk="1" hangingPunct="1"/>
            <a:endParaRPr lang="en-US" sz="2000" dirty="0"/>
          </a:p>
          <a:p>
            <a:pPr lvl="1" eaLnBrk="1" hangingPunct="1"/>
            <a:endParaRPr lang="en-US" sz="2000" dirty="0"/>
          </a:p>
          <a:p>
            <a:pPr lvl="1" eaLnBrk="1" hangingPunct="1"/>
            <a:endParaRPr lang="en-US" sz="2000" dirty="0"/>
          </a:p>
          <a:p>
            <a:pPr lvl="1" eaLnBrk="1" hangingPunct="1"/>
            <a:endParaRPr lang="en-US" sz="2000" dirty="0"/>
          </a:p>
          <a:p>
            <a:pPr lvl="1" eaLnBrk="1" hangingPunct="1"/>
            <a:endParaRPr lang="en-US" sz="2000" dirty="0"/>
          </a:p>
          <a:p>
            <a:pPr lvl="1" eaLnBrk="1" hangingPunct="1"/>
            <a:endParaRPr lang="en-US" sz="2000" dirty="0"/>
          </a:p>
          <a:p>
            <a:pPr marL="457200" lvl="1" indent="0" eaLnBrk="1" hangingPunct="1">
              <a:buNone/>
            </a:pP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314" name="Object 7"/>
              <p:cNvSpPr txBox="1"/>
              <p:nvPr/>
            </p:nvSpPr>
            <p:spPr bwMode="auto">
              <a:xfrm>
                <a:off x="5485393" y="4748213"/>
                <a:ext cx="3517900" cy="194945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314" name="Object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85393" y="4748213"/>
                <a:ext cx="3517900" cy="19494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5455427" y="5911955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</a:t>
            </a:r>
            <a:r>
              <a:rPr lang="en-US" dirty="0"/>
              <a:t> pixel scale (e.g. pix/meter)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389" y="1059320"/>
            <a:ext cx="4206455" cy="30473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03140" y="4130189"/>
            <a:ext cx="37058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Top-down </a:t>
            </a:r>
            <a:r>
              <a:rPr lang="en-US" sz="1400" dirty="0" err="1"/>
              <a:t>ortho</a:t>
            </a:r>
            <a:r>
              <a:rPr lang="en-US" sz="1400" dirty="0"/>
              <a:t> of building in Research Park</a:t>
            </a: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1C26C439-E789-5FA0-9C52-8C4D6EEB18BF}"/>
              </a:ext>
            </a:extLst>
          </p:cNvPr>
          <p:cNvSpPr>
            <a:spLocks/>
          </p:cNvSpPr>
          <p:nvPr/>
        </p:nvSpPr>
        <p:spPr bwMode="auto">
          <a:xfrm>
            <a:off x="896857" y="4122251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34C5B56C-441B-5F6A-62F0-E0D72F810694}"/>
              </a:ext>
            </a:extLst>
          </p:cNvPr>
          <p:cNvSpPr>
            <a:spLocks/>
          </p:cNvSpPr>
          <p:nvPr/>
        </p:nvSpPr>
        <p:spPr bwMode="auto">
          <a:xfrm>
            <a:off x="873044" y="4569926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F284D19E-16FB-C385-01E7-1E434DEFA494}"/>
              </a:ext>
            </a:extLst>
          </p:cNvPr>
          <p:cNvSpPr>
            <a:spLocks/>
          </p:cNvSpPr>
          <p:nvPr/>
        </p:nvSpPr>
        <p:spPr bwMode="auto">
          <a:xfrm>
            <a:off x="2487533" y="4063513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5E500B1C-5C69-9857-883D-81F0399B1C54}"/>
              </a:ext>
            </a:extLst>
          </p:cNvPr>
          <p:cNvSpPr>
            <a:spLocks/>
          </p:cNvSpPr>
          <p:nvPr/>
        </p:nvSpPr>
        <p:spPr bwMode="auto">
          <a:xfrm>
            <a:off x="1498519" y="5252551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AE7CFCB9-2E11-00DA-B506-05320195D397}"/>
              </a:ext>
            </a:extLst>
          </p:cNvPr>
          <p:cNvSpPr>
            <a:spLocks/>
          </p:cNvSpPr>
          <p:nvPr/>
        </p:nvSpPr>
        <p:spPr bwMode="auto">
          <a:xfrm>
            <a:off x="415844" y="3384064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E9A390D2-2454-B945-3CE9-5448DECA7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0058" y="3701564"/>
            <a:ext cx="607539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41800BA2-FCEC-D60B-2E68-8F26CD9BD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6207" y="3720613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latin typeface="Times New Roman" pitchFamily="18" charset="0"/>
            </a:endParaRPr>
          </a:p>
        </p:txBody>
      </p:sp>
      <p:grpSp>
        <p:nvGrpSpPr>
          <p:cNvPr id="14" name="Group 15">
            <a:extLst>
              <a:ext uri="{FF2B5EF4-FFF2-40B4-BE49-F238E27FC236}">
                <a16:creationId xmlns:a16="http://schemas.microsoft.com/office/drawing/2014/main" id="{9E12A55E-3D9F-AA14-E216-031105B73E32}"/>
              </a:ext>
            </a:extLst>
          </p:cNvPr>
          <p:cNvGrpSpPr>
            <a:grpSpLocks/>
          </p:cNvGrpSpPr>
          <p:nvPr/>
        </p:nvGrpSpPr>
        <p:grpSpPr bwMode="auto">
          <a:xfrm>
            <a:off x="3724195" y="4042875"/>
            <a:ext cx="1685925" cy="1284288"/>
            <a:chOff x="3978" y="2483"/>
            <a:chExt cx="1062" cy="809"/>
          </a:xfrm>
        </p:grpSpPr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3DADF789-F485-BE3A-F2EE-D82669CDF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9B16BDD0-B0BC-EBE3-BF69-050777575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D5B10C06-E0D9-DC41-6BA4-7A8C5DD7F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09DAD897-0FDB-0D7C-7E47-FC0D1E7EE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Line 20">
            <a:extLst>
              <a:ext uri="{FF2B5EF4-FFF2-40B4-BE49-F238E27FC236}">
                <a16:creationId xmlns:a16="http://schemas.microsoft.com/office/drawing/2014/main" id="{D4EC9240-B7AC-2BC2-CB25-61E4DE6BFD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4394" y="5290651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21">
            <a:extLst>
              <a:ext uri="{FF2B5EF4-FFF2-40B4-BE49-F238E27FC236}">
                <a16:creationId xmlns:a16="http://schemas.microsoft.com/office/drawing/2014/main" id="{C26F63F6-1801-C1C5-0C01-1B71D212CF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8919" y="4587389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22">
            <a:extLst>
              <a:ext uri="{FF2B5EF4-FFF2-40B4-BE49-F238E27FC236}">
                <a16:creationId xmlns:a16="http://schemas.microsoft.com/office/drawing/2014/main" id="{797D702C-9AF7-D20B-D4C9-C08C1024DB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9283" y="4095264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5398A4-705C-92B1-4D5B-FBB3313D17F4}"/>
              </a:ext>
            </a:extLst>
          </p:cNvPr>
          <p:cNvSpPr txBox="1"/>
          <p:nvPr/>
        </p:nvSpPr>
        <p:spPr>
          <a:xfrm>
            <a:off x="5530700" y="6304809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</a:t>
            </a:r>
            <a:r>
              <a:rPr lang="en-US" i="1" dirty="0" err="1"/>
              <a:t>c</a:t>
            </a:r>
            <a:r>
              <a:rPr lang="en-US" i="1" baseline="-25000" dirty="0" err="1"/>
              <a:t>x</a:t>
            </a:r>
            <a:r>
              <a:rPr lang="en-US" i="1" dirty="0" err="1"/>
              <a:t>,c</a:t>
            </a:r>
            <a:r>
              <a:rPr lang="en-US" i="1" baseline="-25000" dirty="0" err="1"/>
              <a:t>y</a:t>
            </a:r>
            <a:r>
              <a:rPr lang="en-US" i="1" dirty="0"/>
              <a:t>)</a:t>
            </a:r>
            <a:r>
              <a:rPr lang="en-US" dirty="0"/>
              <a:t> maps to (0,0)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	Suppose we have two 3D cubes on the ground facing the viewer, one near, one far.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would they look like in perspective?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would they look like in scaled orthographic view?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Take-home question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44363" y="6581001"/>
            <a:ext cx="1826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Photo: </a:t>
            </a:r>
            <a:r>
              <a:rPr lang="en-US" sz="1200" dirty="0">
                <a:hlinkClick r:id="rId2"/>
              </a:rPr>
              <a:t>Kathy from Flickr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152001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4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Pinhole camera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974" y="5085521"/>
            <a:ext cx="7772400" cy="1295400"/>
          </a:xfrm>
        </p:spPr>
        <p:txBody>
          <a:bodyPr rtlCol="0">
            <a:normAutofit fontScale="92500" lnSpcReduction="20000"/>
          </a:bodyPr>
          <a:lstStyle/>
          <a:p>
            <a:pPr eaLnBrk="1" hangingPunct="1">
              <a:buFontTx/>
              <a:buNone/>
              <a:defRPr/>
            </a:pPr>
            <a:r>
              <a:rPr lang="en-US" dirty="0"/>
              <a:t>Idea 2: add a barrier to block off most of the rays</a:t>
            </a:r>
          </a:p>
          <a:p>
            <a:pPr lvl="1" eaLnBrk="1" hangingPunct="1">
              <a:defRPr/>
            </a:pPr>
            <a:r>
              <a:rPr lang="en-US" dirty="0"/>
              <a:t>Few rays from a point reach the film (small blur)</a:t>
            </a:r>
          </a:p>
          <a:p>
            <a:pPr lvl="1" eaLnBrk="1" hangingPunct="1">
              <a:defRPr/>
            </a:pPr>
            <a:r>
              <a:rPr lang="en-US" dirty="0"/>
              <a:t>The opening is called the </a:t>
            </a:r>
            <a:r>
              <a:rPr lang="en-US" b="1" dirty="0"/>
              <a:t>aperture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3066774" y="2439373"/>
            <a:ext cx="4694238" cy="1127125"/>
            <a:chOff x="1536" y="1248"/>
            <a:chExt cx="2957" cy="710"/>
          </a:xfrm>
        </p:grpSpPr>
        <p:sp>
          <p:nvSpPr>
            <p:cNvPr id="23568" name="Line 7"/>
            <p:cNvSpPr>
              <a:spLocks noChangeShapeType="1"/>
            </p:cNvSpPr>
            <p:nvPr/>
          </p:nvSpPr>
          <p:spPr bwMode="auto">
            <a:xfrm>
              <a:off x="1536" y="1248"/>
              <a:ext cx="2196" cy="71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9" name="Line 8"/>
            <p:cNvSpPr>
              <a:spLocks noChangeShapeType="1"/>
            </p:cNvSpPr>
            <p:nvPr/>
          </p:nvSpPr>
          <p:spPr bwMode="auto">
            <a:xfrm>
              <a:off x="1536" y="1248"/>
              <a:ext cx="2957" cy="5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0" name="Line 9"/>
            <p:cNvSpPr>
              <a:spLocks noChangeShapeType="1"/>
            </p:cNvSpPr>
            <p:nvPr/>
          </p:nvSpPr>
          <p:spPr bwMode="auto">
            <a:xfrm>
              <a:off x="1536" y="1248"/>
              <a:ext cx="2196" cy="23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30" name="Line 10"/>
          <p:cNvSpPr>
            <a:spLocks noChangeShapeType="1"/>
          </p:cNvSpPr>
          <p:nvPr/>
        </p:nvSpPr>
        <p:spPr bwMode="auto">
          <a:xfrm>
            <a:off x="3066774" y="2439373"/>
            <a:ext cx="3486150" cy="873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371574" y="2717186"/>
            <a:ext cx="4389438" cy="1014413"/>
            <a:chOff x="1728" y="1423"/>
            <a:chExt cx="2765" cy="639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1728" y="1423"/>
              <a:ext cx="2765" cy="434"/>
              <a:chOff x="1728" y="1423"/>
              <a:chExt cx="2765" cy="434"/>
            </a:xfrm>
          </p:grpSpPr>
          <p:sp>
            <p:nvSpPr>
              <p:cNvPr id="23565" name="Line 11"/>
              <p:cNvSpPr>
                <a:spLocks noChangeShapeType="1"/>
              </p:cNvSpPr>
              <p:nvPr/>
            </p:nvSpPr>
            <p:spPr bwMode="auto">
              <a:xfrm flipV="1">
                <a:off x="1728" y="1423"/>
                <a:ext cx="2004" cy="20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6" name="Line 12"/>
              <p:cNvSpPr>
                <a:spLocks noChangeShapeType="1"/>
              </p:cNvSpPr>
              <p:nvPr/>
            </p:nvSpPr>
            <p:spPr bwMode="auto">
              <a:xfrm flipV="1">
                <a:off x="1728" y="1628"/>
                <a:ext cx="2765" cy="4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7" name="Line 13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004" cy="22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564" name="Line 14"/>
            <p:cNvSpPr>
              <a:spLocks noChangeShapeType="1"/>
            </p:cNvSpPr>
            <p:nvPr/>
          </p:nvSpPr>
          <p:spPr bwMode="auto">
            <a:xfrm>
              <a:off x="1728" y="1632"/>
              <a:ext cx="2004" cy="43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0" name="Oval 18"/>
          <p:cNvSpPr>
            <a:spLocks noChangeArrowheads="1"/>
          </p:cNvSpPr>
          <p:nvPr/>
        </p:nvSpPr>
        <p:spPr bwMode="auto">
          <a:xfrm>
            <a:off x="3022324" y="240762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1" name="Oval 19"/>
          <p:cNvSpPr>
            <a:spLocks noChangeArrowheads="1"/>
          </p:cNvSpPr>
          <p:nvPr/>
        </p:nvSpPr>
        <p:spPr bwMode="auto">
          <a:xfrm>
            <a:off x="3339824" y="3015636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171424" y="2118716"/>
            <a:ext cx="1274618" cy="1904982"/>
          </a:xfrm>
          <a:custGeom>
            <a:avLst/>
            <a:gdLst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32873 w 1173019"/>
              <a:gd name="connsiteY15" fmla="*/ 554182 h 1413164"/>
              <a:gd name="connsiteX16" fmla="*/ 794328 w 1173019"/>
              <a:gd name="connsiteY16" fmla="*/ 277091 h 1413164"/>
              <a:gd name="connsiteX17" fmla="*/ 544946 w 1173019"/>
              <a:gd name="connsiteY17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79055 w 1173019"/>
              <a:gd name="connsiteY15" fmla="*/ 360218 h 1413164"/>
              <a:gd name="connsiteX16" fmla="*/ 794328 w 1173019"/>
              <a:gd name="connsiteY16" fmla="*/ 277091 h 1413164"/>
              <a:gd name="connsiteX17" fmla="*/ 544946 w 1173019"/>
              <a:gd name="connsiteY17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79055 w 1173019"/>
              <a:gd name="connsiteY15" fmla="*/ 304800 h 1413164"/>
              <a:gd name="connsiteX16" fmla="*/ 794328 w 1173019"/>
              <a:gd name="connsiteY16" fmla="*/ 277091 h 1413164"/>
              <a:gd name="connsiteX17" fmla="*/ 544946 w 1173019"/>
              <a:gd name="connsiteY17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79055 w 1173019"/>
              <a:gd name="connsiteY15" fmla="*/ 304800 h 1413164"/>
              <a:gd name="connsiteX16" fmla="*/ 775856 w 1173019"/>
              <a:gd name="connsiteY16" fmla="*/ 147782 h 1413164"/>
              <a:gd name="connsiteX17" fmla="*/ 544946 w 1173019"/>
              <a:gd name="connsiteY17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79055 w 1173019"/>
              <a:gd name="connsiteY15" fmla="*/ 304800 h 1413164"/>
              <a:gd name="connsiteX16" fmla="*/ 544946 w 1173019"/>
              <a:gd name="connsiteY16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544946 w 1173019"/>
              <a:gd name="connsiteY15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692728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544946 w 1173019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535710 w 1191492"/>
              <a:gd name="connsiteY4" fmla="*/ 711200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12800 w 1191492"/>
              <a:gd name="connsiteY11" fmla="*/ 692728 h 1413164"/>
              <a:gd name="connsiteX12" fmla="*/ 1191492 w 1191492"/>
              <a:gd name="connsiteY12" fmla="*/ 692727 h 1413164"/>
              <a:gd name="connsiteX13" fmla="*/ 757382 w 1191492"/>
              <a:gd name="connsiteY13" fmla="*/ 480291 h 1413164"/>
              <a:gd name="connsiteX14" fmla="*/ 1089891 w 1191492"/>
              <a:gd name="connsiteY14" fmla="*/ 480291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12800 w 1191492"/>
              <a:gd name="connsiteY11" fmla="*/ 692728 h 1413164"/>
              <a:gd name="connsiteX12" fmla="*/ 1191492 w 1191492"/>
              <a:gd name="connsiteY12" fmla="*/ 692727 h 1413164"/>
              <a:gd name="connsiteX13" fmla="*/ 757382 w 1191492"/>
              <a:gd name="connsiteY13" fmla="*/ 480291 h 1413164"/>
              <a:gd name="connsiteX14" fmla="*/ 1089891 w 1191492"/>
              <a:gd name="connsiteY14" fmla="*/ 480291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757382 w 1191492"/>
              <a:gd name="connsiteY13" fmla="*/ 480291 h 1413164"/>
              <a:gd name="connsiteX14" fmla="*/ 1089891 w 1191492"/>
              <a:gd name="connsiteY14" fmla="*/ 480291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840509 w 1191492"/>
              <a:gd name="connsiteY13" fmla="*/ 480291 h 1413164"/>
              <a:gd name="connsiteX14" fmla="*/ 1089891 w 1191492"/>
              <a:gd name="connsiteY14" fmla="*/ 480291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840509 w 1191492"/>
              <a:gd name="connsiteY13" fmla="*/ 480291 h 1413164"/>
              <a:gd name="connsiteX14" fmla="*/ 1034473 w 1191492"/>
              <a:gd name="connsiteY14" fmla="*/ 452582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692727 w 1191492"/>
              <a:gd name="connsiteY13" fmla="*/ 332509 h 1413164"/>
              <a:gd name="connsiteX14" fmla="*/ 1034473 w 1191492"/>
              <a:gd name="connsiteY14" fmla="*/ 452582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692727 w 1191492"/>
              <a:gd name="connsiteY13" fmla="*/ 332509 h 1413164"/>
              <a:gd name="connsiteX14" fmla="*/ 969819 w 1191492"/>
              <a:gd name="connsiteY14" fmla="*/ 341746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674254 w 1191492"/>
              <a:gd name="connsiteY13" fmla="*/ 360218 h 1413164"/>
              <a:gd name="connsiteX14" fmla="*/ 969819 w 1191492"/>
              <a:gd name="connsiteY14" fmla="*/ 341746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674254 w 1191492"/>
              <a:gd name="connsiteY13" fmla="*/ 360218 h 1413164"/>
              <a:gd name="connsiteX14" fmla="*/ 932873 w 1191492"/>
              <a:gd name="connsiteY14" fmla="*/ 360219 h 1413164"/>
              <a:gd name="connsiteX15" fmla="*/ 544946 w 1191492"/>
              <a:gd name="connsiteY15" fmla="*/ 0 h 1413164"/>
              <a:gd name="connsiteX0" fmla="*/ 609601 w 1191492"/>
              <a:gd name="connsiteY0" fmla="*/ 0 h 1422400"/>
              <a:gd name="connsiteX1" fmla="*/ 295564 w 1191492"/>
              <a:gd name="connsiteY1" fmla="*/ 369454 h 1422400"/>
              <a:gd name="connsiteX2" fmla="*/ 471055 w 1191492"/>
              <a:gd name="connsiteY2" fmla="*/ 378691 h 1422400"/>
              <a:gd name="connsiteX3" fmla="*/ 101600 w 1191492"/>
              <a:gd name="connsiteY3" fmla="*/ 720436 h 1422400"/>
              <a:gd name="connsiteX4" fmla="*/ 415637 w 1191492"/>
              <a:gd name="connsiteY4" fmla="*/ 738909 h 1422400"/>
              <a:gd name="connsiteX5" fmla="*/ 0 w 1191492"/>
              <a:gd name="connsiteY5" fmla="*/ 1062182 h 1422400"/>
              <a:gd name="connsiteX6" fmla="*/ 581891 w 1191492"/>
              <a:gd name="connsiteY6" fmla="*/ 1052945 h 1422400"/>
              <a:gd name="connsiteX7" fmla="*/ 572655 w 1191492"/>
              <a:gd name="connsiteY7" fmla="*/ 1422400 h 1422400"/>
              <a:gd name="connsiteX8" fmla="*/ 701964 w 1191492"/>
              <a:gd name="connsiteY8" fmla="*/ 1422400 h 1422400"/>
              <a:gd name="connsiteX9" fmla="*/ 701964 w 1191492"/>
              <a:gd name="connsiteY9" fmla="*/ 1052945 h 1422400"/>
              <a:gd name="connsiteX10" fmla="*/ 1173019 w 1191492"/>
              <a:gd name="connsiteY10" fmla="*/ 1052945 h 1422400"/>
              <a:gd name="connsiteX11" fmla="*/ 877455 w 1191492"/>
              <a:gd name="connsiteY11" fmla="*/ 720437 h 1422400"/>
              <a:gd name="connsiteX12" fmla="*/ 1191492 w 1191492"/>
              <a:gd name="connsiteY12" fmla="*/ 701963 h 1422400"/>
              <a:gd name="connsiteX13" fmla="*/ 674254 w 1191492"/>
              <a:gd name="connsiteY13" fmla="*/ 369454 h 1422400"/>
              <a:gd name="connsiteX14" fmla="*/ 932873 w 1191492"/>
              <a:gd name="connsiteY14" fmla="*/ 369455 h 1422400"/>
              <a:gd name="connsiteX15" fmla="*/ 609601 w 1191492"/>
              <a:gd name="connsiteY15" fmla="*/ 0 h 1422400"/>
              <a:gd name="connsiteX0" fmla="*/ 609601 w 1191492"/>
              <a:gd name="connsiteY0" fmla="*/ 0 h 1422400"/>
              <a:gd name="connsiteX1" fmla="*/ 295564 w 1191492"/>
              <a:gd name="connsiteY1" fmla="*/ 369454 h 1422400"/>
              <a:gd name="connsiteX2" fmla="*/ 471055 w 1191492"/>
              <a:gd name="connsiteY2" fmla="*/ 378691 h 1422400"/>
              <a:gd name="connsiteX3" fmla="*/ 101600 w 1191492"/>
              <a:gd name="connsiteY3" fmla="*/ 720436 h 1422400"/>
              <a:gd name="connsiteX4" fmla="*/ 415637 w 1191492"/>
              <a:gd name="connsiteY4" fmla="*/ 738909 h 1422400"/>
              <a:gd name="connsiteX5" fmla="*/ 0 w 1191492"/>
              <a:gd name="connsiteY5" fmla="*/ 1062182 h 1422400"/>
              <a:gd name="connsiteX6" fmla="*/ 581891 w 1191492"/>
              <a:gd name="connsiteY6" fmla="*/ 1052945 h 1422400"/>
              <a:gd name="connsiteX7" fmla="*/ 572655 w 1191492"/>
              <a:gd name="connsiteY7" fmla="*/ 1422400 h 1422400"/>
              <a:gd name="connsiteX8" fmla="*/ 701964 w 1191492"/>
              <a:gd name="connsiteY8" fmla="*/ 1422400 h 1422400"/>
              <a:gd name="connsiteX9" fmla="*/ 701964 w 1191492"/>
              <a:gd name="connsiteY9" fmla="*/ 1052945 h 1422400"/>
              <a:gd name="connsiteX10" fmla="*/ 1173019 w 1191492"/>
              <a:gd name="connsiteY10" fmla="*/ 1052945 h 1422400"/>
              <a:gd name="connsiteX11" fmla="*/ 877455 w 1191492"/>
              <a:gd name="connsiteY11" fmla="*/ 720437 h 1422400"/>
              <a:gd name="connsiteX12" fmla="*/ 1191492 w 1191492"/>
              <a:gd name="connsiteY12" fmla="*/ 701963 h 1422400"/>
              <a:gd name="connsiteX13" fmla="*/ 748145 w 1191492"/>
              <a:gd name="connsiteY13" fmla="*/ 369454 h 1422400"/>
              <a:gd name="connsiteX14" fmla="*/ 932873 w 1191492"/>
              <a:gd name="connsiteY14" fmla="*/ 369455 h 1422400"/>
              <a:gd name="connsiteX15" fmla="*/ 609601 w 1191492"/>
              <a:gd name="connsiteY15" fmla="*/ 0 h 1422400"/>
              <a:gd name="connsiteX0" fmla="*/ 609601 w 1219200"/>
              <a:gd name="connsiteY0" fmla="*/ 0 h 1422400"/>
              <a:gd name="connsiteX1" fmla="*/ 295564 w 1219200"/>
              <a:gd name="connsiteY1" fmla="*/ 369454 h 1422400"/>
              <a:gd name="connsiteX2" fmla="*/ 471055 w 1219200"/>
              <a:gd name="connsiteY2" fmla="*/ 378691 h 1422400"/>
              <a:gd name="connsiteX3" fmla="*/ 101600 w 1219200"/>
              <a:gd name="connsiteY3" fmla="*/ 720436 h 1422400"/>
              <a:gd name="connsiteX4" fmla="*/ 415637 w 1219200"/>
              <a:gd name="connsiteY4" fmla="*/ 738909 h 1422400"/>
              <a:gd name="connsiteX5" fmla="*/ 0 w 1219200"/>
              <a:gd name="connsiteY5" fmla="*/ 1062182 h 1422400"/>
              <a:gd name="connsiteX6" fmla="*/ 581891 w 1219200"/>
              <a:gd name="connsiteY6" fmla="*/ 1052945 h 1422400"/>
              <a:gd name="connsiteX7" fmla="*/ 572655 w 1219200"/>
              <a:gd name="connsiteY7" fmla="*/ 1422400 h 1422400"/>
              <a:gd name="connsiteX8" fmla="*/ 701964 w 1219200"/>
              <a:gd name="connsiteY8" fmla="*/ 1422400 h 1422400"/>
              <a:gd name="connsiteX9" fmla="*/ 701964 w 1219200"/>
              <a:gd name="connsiteY9" fmla="*/ 1052945 h 1422400"/>
              <a:gd name="connsiteX10" fmla="*/ 1219200 w 1219200"/>
              <a:gd name="connsiteY10" fmla="*/ 1052945 h 1422400"/>
              <a:gd name="connsiteX11" fmla="*/ 877455 w 1219200"/>
              <a:gd name="connsiteY11" fmla="*/ 720437 h 1422400"/>
              <a:gd name="connsiteX12" fmla="*/ 1191492 w 1219200"/>
              <a:gd name="connsiteY12" fmla="*/ 701963 h 1422400"/>
              <a:gd name="connsiteX13" fmla="*/ 748145 w 1219200"/>
              <a:gd name="connsiteY13" fmla="*/ 369454 h 1422400"/>
              <a:gd name="connsiteX14" fmla="*/ 932873 w 1219200"/>
              <a:gd name="connsiteY14" fmla="*/ 369455 h 1422400"/>
              <a:gd name="connsiteX15" fmla="*/ 609601 w 1219200"/>
              <a:gd name="connsiteY15" fmla="*/ 0 h 1422400"/>
              <a:gd name="connsiteX0" fmla="*/ 609601 w 1219200"/>
              <a:gd name="connsiteY0" fmla="*/ 0 h 1422400"/>
              <a:gd name="connsiteX1" fmla="*/ 295564 w 1219200"/>
              <a:gd name="connsiteY1" fmla="*/ 369454 h 1422400"/>
              <a:gd name="connsiteX2" fmla="*/ 471055 w 1219200"/>
              <a:gd name="connsiteY2" fmla="*/ 378691 h 1422400"/>
              <a:gd name="connsiteX3" fmla="*/ 101600 w 1219200"/>
              <a:gd name="connsiteY3" fmla="*/ 720436 h 1422400"/>
              <a:gd name="connsiteX4" fmla="*/ 415637 w 1219200"/>
              <a:gd name="connsiteY4" fmla="*/ 738909 h 1422400"/>
              <a:gd name="connsiteX5" fmla="*/ 0 w 1219200"/>
              <a:gd name="connsiteY5" fmla="*/ 1062182 h 1422400"/>
              <a:gd name="connsiteX6" fmla="*/ 581891 w 1219200"/>
              <a:gd name="connsiteY6" fmla="*/ 1052945 h 1422400"/>
              <a:gd name="connsiteX7" fmla="*/ 572655 w 1219200"/>
              <a:gd name="connsiteY7" fmla="*/ 1422400 h 1422400"/>
              <a:gd name="connsiteX8" fmla="*/ 701964 w 1219200"/>
              <a:gd name="connsiteY8" fmla="*/ 1422400 h 1422400"/>
              <a:gd name="connsiteX9" fmla="*/ 701964 w 1219200"/>
              <a:gd name="connsiteY9" fmla="*/ 1052945 h 1422400"/>
              <a:gd name="connsiteX10" fmla="*/ 1219200 w 1219200"/>
              <a:gd name="connsiteY10" fmla="*/ 1052945 h 1422400"/>
              <a:gd name="connsiteX11" fmla="*/ 877455 w 1219200"/>
              <a:gd name="connsiteY11" fmla="*/ 720437 h 1422400"/>
              <a:gd name="connsiteX12" fmla="*/ 1145310 w 1219200"/>
              <a:gd name="connsiteY12" fmla="*/ 701963 h 1422400"/>
              <a:gd name="connsiteX13" fmla="*/ 748145 w 1219200"/>
              <a:gd name="connsiteY13" fmla="*/ 369454 h 1422400"/>
              <a:gd name="connsiteX14" fmla="*/ 932873 w 1219200"/>
              <a:gd name="connsiteY14" fmla="*/ 369455 h 1422400"/>
              <a:gd name="connsiteX15" fmla="*/ 609601 w 1219200"/>
              <a:gd name="connsiteY15" fmla="*/ 0 h 1422400"/>
              <a:gd name="connsiteX0" fmla="*/ 609601 w 1274618"/>
              <a:gd name="connsiteY0" fmla="*/ 0 h 1422400"/>
              <a:gd name="connsiteX1" fmla="*/ 295564 w 1274618"/>
              <a:gd name="connsiteY1" fmla="*/ 369454 h 1422400"/>
              <a:gd name="connsiteX2" fmla="*/ 471055 w 1274618"/>
              <a:gd name="connsiteY2" fmla="*/ 378691 h 1422400"/>
              <a:gd name="connsiteX3" fmla="*/ 101600 w 1274618"/>
              <a:gd name="connsiteY3" fmla="*/ 720436 h 1422400"/>
              <a:gd name="connsiteX4" fmla="*/ 415637 w 1274618"/>
              <a:gd name="connsiteY4" fmla="*/ 738909 h 1422400"/>
              <a:gd name="connsiteX5" fmla="*/ 0 w 1274618"/>
              <a:gd name="connsiteY5" fmla="*/ 1062182 h 1422400"/>
              <a:gd name="connsiteX6" fmla="*/ 581891 w 1274618"/>
              <a:gd name="connsiteY6" fmla="*/ 1052945 h 1422400"/>
              <a:gd name="connsiteX7" fmla="*/ 572655 w 1274618"/>
              <a:gd name="connsiteY7" fmla="*/ 1422400 h 1422400"/>
              <a:gd name="connsiteX8" fmla="*/ 701964 w 1274618"/>
              <a:gd name="connsiteY8" fmla="*/ 1422400 h 1422400"/>
              <a:gd name="connsiteX9" fmla="*/ 701964 w 1274618"/>
              <a:gd name="connsiteY9" fmla="*/ 1052945 h 1422400"/>
              <a:gd name="connsiteX10" fmla="*/ 1274618 w 1274618"/>
              <a:gd name="connsiteY10" fmla="*/ 997527 h 1422400"/>
              <a:gd name="connsiteX11" fmla="*/ 877455 w 1274618"/>
              <a:gd name="connsiteY11" fmla="*/ 720437 h 1422400"/>
              <a:gd name="connsiteX12" fmla="*/ 1145310 w 1274618"/>
              <a:gd name="connsiteY12" fmla="*/ 701963 h 1422400"/>
              <a:gd name="connsiteX13" fmla="*/ 748145 w 1274618"/>
              <a:gd name="connsiteY13" fmla="*/ 369454 h 1422400"/>
              <a:gd name="connsiteX14" fmla="*/ 932873 w 1274618"/>
              <a:gd name="connsiteY14" fmla="*/ 369455 h 1422400"/>
              <a:gd name="connsiteX15" fmla="*/ 609601 w 1274618"/>
              <a:gd name="connsiteY15" fmla="*/ 0 h 1422400"/>
              <a:gd name="connsiteX0" fmla="*/ 609601 w 1274618"/>
              <a:gd name="connsiteY0" fmla="*/ 0 h 1422400"/>
              <a:gd name="connsiteX1" fmla="*/ 295564 w 1274618"/>
              <a:gd name="connsiteY1" fmla="*/ 369454 h 1422400"/>
              <a:gd name="connsiteX2" fmla="*/ 471055 w 1274618"/>
              <a:gd name="connsiteY2" fmla="*/ 378691 h 1422400"/>
              <a:gd name="connsiteX3" fmla="*/ 101600 w 1274618"/>
              <a:gd name="connsiteY3" fmla="*/ 720436 h 1422400"/>
              <a:gd name="connsiteX4" fmla="*/ 415637 w 1274618"/>
              <a:gd name="connsiteY4" fmla="*/ 738909 h 1422400"/>
              <a:gd name="connsiteX5" fmla="*/ 0 w 1274618"/>
              <a:gd name="connsiteY5" fmla="*/ 1062182 h 1422400"/>
              <a:gd name="connsiteX6" fmla="*/ 581891 w 1274618"/>
              <a:gd name="connsiteY6" fmla="*/ 1052945 h 1422400"/>
              <a:gd name="connsiteX7" fmla="*/ 572655 w 1274618"/>
              <a:gd name="connsiteY7" fmla="*/ 1422400 h 1422400"/>
              <a:gd name="connsiteX8" fmla="*/ 701964 w 1274618"/>
              <a:gd name="connsiteY8" fmla="*/ 1422400 h 1422400"/>
              <a:gd name="connsiteX9" fmla="*/ 701964 w 1274618"/>
              <a:gd name="connsiteY9" fmla="*/ 1052945 h 1422400"/>
              <a:gd name="connsiteX10" fmla="*/ 1274618 w 1274618"/>
              <a:gd name="connsiteY10" fmla="*/ 1052945 h 1422400"/>
              <a:gd name="connsiteX11" fmla="*/ 877455 w 1274618"/>
              <a:gd name="connsiteY11" fmla="*/ 720437 h 1422400"/>
              <a:gd name="connsiteX12" fmla="*/ 1145310 w 1274618"/>
              <a:gd name="connsiteY12" fmla="*/ 701963 h 1422400"/>
              <a:gd name="connsiteX13" fmla="*/ 748145 w 1274618"/>
              <a:gd name="connsiteY13" fmla="*/ 369454 h 1422400"/>
              <a:gd name="connsiteX14" fmla="*/ 932873 w 1274618"/>
              <a:gd name="connsiteY14" fmla="*/ 369455 h 1422400"/>
              <a:gd name="connsiteX15" fmla="*/ 609601 w 1274618"/>
              <a:gd name="connsiteY15" fmla="*/ 0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74618" h="1422400">
                <a:moveTo>
                  <a:pt x="609601" y="0"/>
                </a:moveTo>
                <a:lnTo>
                  <a:pt x="295564" y="369454"/>
                </a:lnTo>
                <a:lnTo>
                  <a:pt x="471055" y="378691"/>
                </a:lnTo>
                <a:lnTo>
                  <a:pt x="101600" y="720436"/>
                </a:lnTo>
                <a:lnTo>
                  <a:pt x="415637" y="738909"/>
                </a:lnTo>
                <a:lnTo>
                  <a:pt x="0" y="1062182"/>
                </a:lnTo>
                <a:lnTo>
                  <a:pt x="581891" y="1052945"/>
                </a:lnTo>
                <a:lnTo>
                  <a:pt x="572655" y="1422400"/>
                </a:lnTo>
                <a:lnTo>
                  <a:pt x="701964" y="1422400"/>
                </a:lnTo>
                <a:lnTo>
                  <a:pt x="701964" y="1052945"/>
                </a:lnTo>
                <a:lnTo>
                  <a:pt x="1274618" y="1052945"/>
                </a:lnTo>
                <a:lnTo>
                  <a:pt x="877455" y="720437"/>
                </a:lnTo>
                <a:lnTo>
                  <a:pt x="1145310" y="701963"/>
                </a:lnTo>
                <a:lnTo>
                  <a:pt x="748145" y="369454"/>
                </a:lnTo>
                <a:lnTo>
                  <a:pt x="932873" y="369455"/>
                </a:lnTo>
                <a:lnTo>
                  <a:pt x="609601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791174" y="2258812"/>
            <a:ext cx="0" cy="20375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85642" y="1842473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80832" y="183733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Film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6553200" y="2182431"/>
            <a:ext cx="0" cy="8332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557818" y="3091836"/>
            <a:ext cx="0" cy="8332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096000" y="178611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Barrier</a:t>
            </a:r>
          </a:p>
        </p:txBody>
      </p:sp>
    </p:spTree>
    <p:extLst>
      <p:ext uri="{BB962C8B-B14F-4D97-AF65-F5344CB8AC3E}">
        <p14:creationId xmlns:p14="http://schemas.microsoft.com/office/powerpoint/2010/main" val="2110382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Take-home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229600" cy="51355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Suppose the camera axis is in the direction of (x=0, y=0, z=1) in its own coordinate system.  What is the camera axis in world coordinates given the extrinsic parameters </a:t>
            </a:r>
            <a:r>
              <a:rPr lang="en-US" b="1" i="1" dirty="0"/>
              <a:t>R</a:t>
            </a:r>
            <a:r>
              <a:rPr lang="en-US" dirty="0"/>
              <a:t>, </a:t>
            </a:r>
            <a:r>
              <a:rPr lang="en-US" b="1" i="1" dirty="0"/>
              <a:t>t</a:t>
            </a:r>
          </a:p>
          <a:p>
            <a:endParaRPr lang="en-US" b="1" i="1" dirty="0"/>
          </a:p>
          <a:p>
            <a:r>
              <a:rPr lang="en-US" dirty="0"/>
              <a:t>Suppose a camera at height y=</a:t>
            </a:r>
            <a:r>
              <a:rPr lang="en-US" i="1" dirty="0"/>
              <a:t>h (x=0,z=0) </a:t>
            </a:r>
            <a:r>
              <a:rPr lang="en-US" dirty="0"/>
              <a:t>observes a point at </a:t>
            </a:r>
            <a:r>
              <a:rPr lang="en-US" i="1" dirty="0"/>
              <a:t>(</a:t>
            </a:r>
            <a:r>
              <a:rPr lang="en-US" i="1" dirty="0" err="1"/>
              <a:t>u,v</a:t>
            </a:r>
            <a:r>
              <a:rPr lang="en-US" i="1" dirty="0"/>
              <a:t>) </a:t>
            </a:r>
            <a:r>
              <a:rPr lang="en-US" dirty="0"/>
              <a:t>known to be on the ground (</a:t>
            </a:r>
            <a:r>
              <a:rPr lang="en-US" i="1" dirty="0"/>
              <a:t>y</a:t>
            </a:r>
            <a:r>
              <a:rPr lang="en-US" dirty="0"/>
              <a:t>=0). Assume </a:t>
            </a:r>
            <a:r>
              <a:rPr lang="en-US" i="1" dirty="0"/>
              <a:t>R</a:t>
            </a:r>
            <a:r>
              <a:rPr lang="en-US" dirty="0"/>
              <a:t> is identity.  What is the 3D position of the point in terms of </a:t>
            </a:r>
            <a:r>
              <a:rPr lang="en-US" i="1" dirty="0"/>
              <a:t>f</a:t>
            </a:r>
            <a:r>
              <a:rPr lang="en-US" dirty="0"/>
              <a:t>, </a:t>
            </a:r>
            <a:r>
              <a:rPr lang="en-US" i="1" dirty="0"/>
              <a:t>u</a:t>
            </a:r>
            <a:r>
              <a:rPr lang="en-US" i="1" baseline="-25000" dirty="0"/>
              <a:t>0</a:t>
            </a:r>
            <a:r>
              <a:rPr lang="en-US" dirty="0"/>
              <a:t>, </a:t>
            </a:r>
            <a:r>
              <a:rPr lang="en-US" i="1" dirty="0"/>
              <a:t>v</a:t>
            </a:r>
            <a:r>
              <a:rPr lang="en-US" i="1" baseline="-25000" dirty="0"/>
              <a:t>0</a:t>
            </a:r>
            <a:r>
              <a:rPr lang="en-US" dirty="0"/>
              <a:t>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161501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Beyond Pinholes: Radial Distortion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777" y="2286000"/>
            <a:ext cx="52959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1177" y="1828800"/>
            <a:ext cx="30543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62515" y="6215064"/>
            <a:ext cx="19986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Image from Martin </a:t>
            </a:r>
            <a:r>
              <a:rPr lang="en-US" sz="1050" dirty="0" err="1"/>
              <a:t>Habbecke</a:t>
            </a:r>
            <a:endParaRPr lang="en-US" sz="1050" dirty="0"/>
          </a:p>
        </p:txBody>
      </p:sp>
      <p:sp>
        <p:nvSpPr>
          <p:cNvPr id="56326" name="TextBox 7"/>
          <p:cNvSpPr txBox="1">
            <a:spLocks noChangeArrowheads="1"/>
          </p:cNvSpPr>
          <p:nvPr/>
        </p:nvSpPr>
        <p:spPr bwMode="auto">
          <a:xfrm>
            <a:off x="6299778" y="5562600"/>
            <a:ext cx="2613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Corrected Barrel Distortion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Things to remember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85800" y="1219200"/>
            <a:ext cx="4343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Vanishing points and vanishing lines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Pinhole camera model and camera projection matrix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4799014" y="685799"/>
            <a:ext cx="4116387" cy="1862138"/>
            <a:chOff x="-28575" y="1676401"/>
            <a:chExt cx="9296400" cy="4754564"/>
          </a:xfrm>
        </p:grpSpPr>
        <p:graphicFrame>
          <p:nvGraphicFramePr>
            <p:cNvPr id="16387" name="Object 5"/>
            <p:cNvGraphicFramePr>
              <a:graphicFrameLocks noChangeAspect="1"/>
            </p:cNvGraphicFramePr>
            <p:nvPr/>
          </p:nvGraphicFramePr>
          <p:xfrm>
            <a:off x="1743075" y="2590800"/>
            <a:ext cx="4962525" cy="3721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2" imgW="9752381" imgH="7314286" progId="MSPhotoEd.3">
                    <p:embed/>
                  </p:oleObj>
                </mc:Choice>
                <mc:Fallback>
                  <p:oleObj name="Photo Editor Photo" r:id="rId2" imgW="9752381" imgH="7314286" progId="MSPhotoEd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3075" y="2590800"/>
                          <a:ext cx="4962525" cy="3721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393" name="Line 3"/>
            <p:cNvSpPr>
              <a:spLocks noChangeShapeType="1"/>
            </p:cNvSpPr>
            <p:nvPr/>
          </p:nvSpPr>
          <p:spPr bwMode="auto">
            <a:xfrm flipH="1">
              <a:off x="76200" y="3200400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4" name="Line 4"/>
            <p:cNvSpPr>
              <a:spLocks noChangeShapeType="1"/>
            </p:cNvSpPr>
            <p:nvPr/>
          </p:nvSpPr>
          <p:spPr bwMode="auto">
            <a:xfrm flipH="1" flipV="1">
              <a:off x="76200" y="4495800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5" name="Line 5"/>
            <p:cNvSpPr>
              <a:spLocks noChangeShapeType="1"/>
            </p:cNvSpPr>
            <p:nvPr/>
          </p:nvSpPr>
          <p:spPr bwMode="auto">
            <a:xfrm flipH="1">
              <a:off x="76200" y="4114800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6" name="Line 6"/>
            <p:cNvSpPr>
              <a:spLocks noChangeShapeType="1"/>
            </p:cNvSpPr>
            <p:nvPr/>
          </p:nvSpPr>
          <p:spPr bwMode="auto">
            <a:xfrm>
              <a:off x="76200" y="4495800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7" name="Line 7"/>
            <p:cNvSpPr>
              <a:spLocks noChangeShapeType="1"/>
            </p:cNvSpPr>
            <p:nvPr/>
          </p:nvSpPr>
          <p:spPr bwMode="auto">
            <a:xfrm flipV="1">
              <a:off x="76200" y="4267200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8" name="Line 8"/>
            <p:cNvSpPr>
              <a:spLocks noChangeShapeType="1"/>
            </p:cNvSpPr>
            <p:nvPr/>
          </p:nvSpPr>
          <p:spPr bwMode="auto">
            <a:xfrm flipV="1">
              <a:off x="4800600" y="46482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9" name="Line 9"/>
            <p:cNvSpPr>
              <a:spLocks noChangeShapeType="1"/>
            </p:cNvSpPr>
            <p:nvPr/>
          </p:nvSpPr>
          <p:spPr bwMode="auto">
            <a:xfrm>
              <a:off x="4800600" y="35814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0" name="Line 10"/>
            <p:cNvSpPr>
              <a:spLocks noChangeShapeType="1"/>
            </p:cNvSpPr>
            <p:nvPr/>
          </p:nvSpPr>
          <p:spPr bwMode="auto">
            <a:xfrm>
              <a:off x="4800600" y="4343400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1" name="Line 11"/>
            <p:cNvSpPr>
              <a:spLocks noChangeShapeType="1"/>
            </p:cNvSpPr>
            <p:nvPr/>
          </p:nvSpPr>
          <p:spPr bwMode="auto">
            <a:xfrm flipV="1">
              <a:off x="4800600" y="4572000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2" name="Line 12"/>
            <p:cNvSpPr>
              <a:spLocks noChangeShapeType="1"/>
            </p:cNvSpPr>
            <p:nvPr/>
          </p:nvSpPr>
          <p:spPr bwMode="auto">
            <a:xfrm>
              <a:off x="4800600" y="4038600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7058025" y="4953002"/>
              <a:ext cx="1857375" cy="1477963"/>
              <a:chOff x="4446" y="3120"/>
              <a:chExt cx="1170" cy="931"/>
            </a:xfrm>
          </p:grpSpPr>
          <p:sp>
            <p:nvSpPr>
              <p:cNvPr id="16422" name="Text Box 14"/>
              <p:cNvSpPr txBox="1">
                <a:spLocks noChangeArrowheads="1"/>
              </p:cNvSpPr>
              <p:nvPr/>
            </p:nvSpPr>
            <p:spPr bwMode="auto">
              <a:xfrm>
                <a:off x="4446" y="3408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6423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6404" name="Line 16"/>
            <p:cNvSpPr>
              <a:spLocks noChangeShapeType="1"/>
            </p:cNvSpPr>
            <p:nvPr/>
          </p:nvSpPr>
          <p:spPr bwMode="auto">
            <a:xfrm>
              <a:off x="0" y="4495800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0" y="2743200"/>
              <a:ext cx="1828800" cy="1600200"/>
              <a:chOff x="0" y="1728"/>
              <a:chExt cx="1152" cy="1008"/>
            </a:xfrm>
          </p:grpSpPr>
          <p:sp>
            <p:nvSpPr>
              <p:cNvPr id="16420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16421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-28575" y="4451351"/>
              <a:ext cx="1843088" cy="1843088"/>
              <a:chOff x="-18" y="2804"/>
              <a:chExt cx="1161" cy="1161"/>
            </a:xfrm>
          </p:grpSpPr>
          <p:sp>
            <p:nvSpPr>
              <p:cNvPr id="16417" name="Oval 21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16418" name="Text Box 22"/>
              <p:cNvSpPr txBox="1">
                <a:spLocks noChangeArrowheads="1"/>
              </p:cNvSpPr>
              <p:nvPr/>
            </p:nvSpPr>
            <p:spPr bwMode="auto">
              <a:xfrm>
                <a:off x="-18" y="3322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6419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6407" name="Line 24"/>
            <p:cNvSpPr>
              <a:spLocks noChangeShapeType="1"/>
            </p:cNvSpPr>
            <p:nvPr/>
          </p:nvSpPr>
          <p:spPr bwMode="auto">
            <a:xfrm flipV="1">
              <a:off x="2438400" y="1981200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8" name="Line 25"/>
            <p:cNvSpPr>
              <a:spLocks noChangeShapeType="1"/>
            </p:cNvSpPr>
            <p:nvPr/>
          </p:nvSpPr>
          <p:spPr bwMode="auto">
            <a:xfrm flipV="1">
              <a:off x="2805113" y="1981200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9" name="Line 26"/>
            <p:cNvSpPr>
              <a:spLocks noChangeShapeType="1"/>
            </p:cNvSpPr>
            <p:nvPr/>
          </p:nvSpPr>
          <p:spPr bwMode="auto">
            <a:xfrm flipV="1">
              <a:off x="3325813" y="1981200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10" name="Line 27"/>
            <p:cNvSpPr>
              <a:spLocks noChangeShapeType="1"/>
            </p:cNvSpPr>
            <p:nvPr/>
          </p:nvSpPr>
          <p:spPr bwMode="auto">
            <a:xfrm flipV="1">
              <a:off x="4114800" y="1981200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11" name="Line 28"/>
            <p:cNvSpPr>
              <a:spLocks noChangeShapeType="1"/>
            </p:cNvSpPr>
            <p:nvPr/>
          </p:nvSpPr>
          <p:spPr bwMode="auto">
            <a:xfrm flipV="1">
              <a:off x="4724400" y="1981200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12" name="Line 29"/>
            <p:cNvSpPr>
              <a:spLocks noChangeShapeType="1"/>
            </p:cNvSpPr>
            <p:nvPr/>
          </p:nvSpPr>
          <p:spPr bwMode="auto">
            <a:xfrm flipV="1">
              <a:off x="5943600" y="1981200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13" name="Line 30"/>
            <p:cNvSpPr>
              <a:spLocks noChangeShapeType="1"/>
            </p:cNvSpPr>
            <p:nvPr/>
          </p:nvSpPr>
          <p:spPr bwMode="auto">
            <a:xfrm flipV="1">
              <a:off x="5181600" y="1981200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6172200" y="1676401"/>
              <a:ext cx="3095625" cy="1414463"/>
              <a:chOff x="4011" y="1248"/>
              <a:chExt cx="1950" cy="891"/>
            </a:xfrm>
          </p:grpSpPr>
          <p:sp>
            <p:nvSpPr>
              <p:cNvPr id="16415" name="Text Box 32"/>
              <p:cNvSpPr txBox="1">
                <a:spLocks noChangeArrowheads="1"/>
              </p:cNvSpPr>
              <p:nvPr/>
            </p:nvSpPr>
            <p:spPr bwMode="auto">
              <a:xfrm>
                <a:off x="4011" y="1248"/>
                <a:ext cx="1950" cy="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16416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059112"/>
            <a:ext cx="3422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25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8113345"/>
              </p:ext>
            </p:extLst>
          </p:nvPr>
        </p:nvGraphicFramePr>
        <p:xfrm>
          <a:off x="5715000" y="4343400"/>
          <a:ext cx="23622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39600" imgH="215640" progId="Equation.3">
                  <p:embed/>
                </p:oleObj>
              </mc:Choice>
              <mc:Fallback>
                <p:oleObj name="Equation" r:id="rId5" imgW="93960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4343400"/>
                        <a:ext cx="236220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lectures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Single-view metrology and more camera model</a:t>
            </a:r>
          </a:p>
          <a:p>
            <a:pPr lvl="1"/>
            <a:r>
              <a:rPr lang="en-US" dirty="0"/>
              <a:t>Measuring 3D distances from the image</a:t>
            </a:r>
          </a:p>
          <a:p>
            <a:pPr lvl="1"/>
            <a:r>
              <a:rPr lang="en-US" dirty="0"/>
              <a:t>Effects of lens, aperture, focal length, sensor size</a:t>
            </a:r>
          </a:p>
          <a:p>
            <a:pPr lvl="1"/>
            <a:endParaRPr lang="en-US" dirty="0"/>
          </a:p>
          <a:p>
            <a:r>
              <a:rPr lang="en-US" dirty="0"/>
              <a:t>Single-view 3D reconstruction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503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Pinhole camera</a:t>
            </a:r>
          </a:p>
        </p:txBody>
      </p:sp>
      <p:sp>
        <p:nvSpPr>
          <p:cNvPr id="25603" name="TextBox 30"/>
          <p:cNvSpPr txBox="1">
            <a:spLocks noChangeArrowheads="1"/>
          </p:cNvSpPr>
          <p:nvPr/>
        </p:nvSpPr>
        <p:spPr bwMode="auto">
          <a:xfrm>
            <a:off x="642730" y="6579842"/>
            <a:ext cx="1608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Figure from Forsyth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7530" y="2163417"/>
            <a:ext cx="8077200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1709530" y="1706216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1709530" y="1782416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4071730" y="1782416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2166731" y="1172816"/>
            <a:ext cx="277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f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861930" y="5135217"/>
            <a:ext cx="35108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f = focal length</a:t>
            </a:r>
          </a:p>
          <a:p>
            <a:r>
              <a:rPr lang="en-US" sz="2400"/>
              <a:t>c = center of the camera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4300330" y="3001617"/>
            <a:ext cx="33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c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Camera obscura: the pre-camera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First idea: </a:t>
            </a:r>
            <a:r>
              <a:rPr lang="en-US" sz="2800" dirty="0" err="1"/>
              <a:t>Mozi</a:t>
            </a:r>
            <a:r>
              <a:rPr lang="en-US" sz="2800" dirty="0"/>
              <a:t>, China (470BC to 390BC)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First built: </a:t>
            </a:r>
            <a:r>
              <a:rPr lang="en-US" sz="2800" dirty="0" err="1"/>
              <a:t>Alhacen</a:t>
            </a:r>
            <a:r>
              <a:rPr lang="en-US" sz="2800" dirty="0"/>
              <a:t>, Iraq/Egypt (965 to 1039AD)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1210" y="2895600"/>
            <a:ext cx="44100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1272209" y="5686425"/>
            <a:ext cx="2611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Illustration of Camera Obscura</a:t>
            </a: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4848847" y="5686425"/>
            <a:ext cx="411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Freestanding camera obscura at UNC Chapel Hill</a:t>
            </a:r>
          </a:p>
          <a:p>
            <a:pPr algn="ctr"/>
            <a:endParaRPr lang="en-US" sz="1100"/>
          </a:p>
          <a:p>
            <a:pPr algn="ctr"/>
            <a:r>
              <a:rPr lang="en-US" sz="1100"/>
              <a:t>Photo by Seth Ilys</a:t>
            </a:r>
          </a:p>
        </p:txBody>
      </p:sp>
      <p:pic>
        <p:nvPicPr>
          <p:cNvPr id="266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409" y="3019425"/>
            <a:ext cx="37338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3520"/>
            <a:ext cx="8229600" cy="838200"/>
          </a:xfrm>
        </p:spPr>
        <p:txBody>
          <a:bodyPr/>
          <a:lstStyle/>
          <a:p>
            <a:r>
              <a:rPr lang="en-US" dirty="0"/>
              <a:t>Camera </a:t>
            </a:r>
            <a:r>
              <a:rPr lang="en-US" dirty="0" err="1"/>
              <a:t>Obscura</a:t>
            </a:r>
            <a:r>
              <a:rPr lang="en-US" dirty="0"/>
              <a:t> used for Tracing</a:t>
            </a:r>
          </a:p>
        </p:txBody>
      </p:sp>
      <p:pic>
        <p:nvPicPr>
          <p:cNvPr id="18435" name="Picture 5" descr="obscura"/>
          <p:cNvPicPr>
            <a:picLocks noChangeAspect="1" noChangeArrowheads="1"/>
          </p:cNvPicPr>
          <p:nvPr/>
        </p:nvPicPr>
        <p:blipFill>
          <a:blip r:embed="rId2" cstate="print">
            <a:lum bright="-18000" contrast="30000"/>
          </a:blip>
          <a:srcRect l="2309" t="2110" r="2077" b="3014"/>
          <a:stretch>
            <a:fillRect/>
          </a:stretch>
        </p:blipFill>
        <p:spPr bwMode="auto">
          <a:xfrm>
            <a:off x="1828800" y="1430337"/>
            <a:ext cx="5260975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1917700" y="5707062"/>
            <a:ext cx="5565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Palatino Linotype" pitchFamily="18" charset="0"/>
              </a:rPr>
              <a:t>Lens Based Camera </a:t>
            </a:r>
            <a:r>
              <a:rPr lang="en-US" sz="2800" dirty="0" err="1">
                <a:latin typeface="Palatino Linotype" pitchFamily="18" charset="0"/>
              </a:rPr>
              <a:t>Obscura</a:t>
            </a:r>
            <a:r>
              <a:rPr lang="en-US" sz="2800" dirty="0">
                <a:latin typeface="Palatino Linotype" pitchFamily="18" charset="0"/>
              </a:rPr>
              <a:t>, 1568</a:t>
            </a:r>
          </a:p>
        </p:txBody>
      </p:sp>
    </p:spTree>
    <p:extLst>
      <p:ext uri="{BB962C8B-B14F-4D97-AF65-F5344CB8AC3E}">
        <p14:creationId xmlns:p14="http://schemas.microsoft.com/office/powerpoint/2010/main" val="3074072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First Photograph</a:t>
            </a:r>
          </a:p>
        </p:txBody>
      </p:sp>
      <p:pic>
        <p:nvPicPr>
          <p:cNvPr id="27652" name="Picture 3" descr="http://www.anomalies-unlimited.com/Odd%20Pics%202/Images/1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90801"/>
            <a:ext cx="32956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1143001" y="5105400"/>
            <a:ext cx="235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Joseph Niepce, 1826</a:t>
            </a: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590800"/>
            <a:ext cx="3581400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Box 8"/>
          <p:cNvSpPr txBox="1">
            <a:spLocks noChangeArrowheads="1"/>
          </p:cNvSpPr>
          <p:nvPr/>
        </p:nvSpPr>
        <p:spPr bwMode="auto">
          <a:xfrm>
            <a:off x="4876800" y="1828800"/>
            <a:ext cx="4070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Photograph of the first photograph</a:t>
            </a:r>
          </a:p>
        </p:txBody>
      </p:sp>
      <p:sp>
        <p:nvSpPr>
          <p:cNvPr id="27656" name="TextBox 9"/>
          <p:cNvSpPr txBox="1">
            <a:spLocks noChangeArrowheads="1"/>
          </p:cNvSpPr>
          <p:nvPr/>
        </p:nvSpPr>
        <p:spPr bwMode="auto">
          <a:xfrm>
            <a:off x="5486401" y="5105400"/>
            <a:ext cx="2181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Stored at UT Austin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33400" y="1676400"/>
            <a:ext cx="396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2400"/>
              <a:t>	Oldest surviving photograph</a:t>
            </a:r>
          </a:p>
          <a:p>
            <a:pPr lvl="1" eaLnBrk="1" hangingPunct="1"/>
            <a:r>
              <a:rPr lang="en-US" sz="2000"/>
              <a:t>Took 8 hours on pewter plate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838200" y="5943600"/>
            <a:ext cx="813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Niepce</a:t>
            </a:r>
            <a:r>
              <a:rPr lang="en-US" dirty="0"/>
              <a:t> later teamed up with Daguerre, who eventually created </a:t>
            </a:r>
            <a:r>
              <a:rPr lang="en-US" dirty="0" err="1"/>
              <a:t>Daguerrotypes</a:t>
            </a:r>
            <a:endParaRPr lang="en-US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</p:tagLst>
</file>

<file path=ppt/theme/theme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20417</TotalTime>
  <Words>1502</Words>
  <Application>Microsoft Office PowerPoint</Application>
  <PresentationFormat>Widescreen</PresentationFormat>
  <Paragraphs>341</Paragraphs>
  <Slides>53</Slides>
  <Notes>12</Notes>
  <HiddenSlides>3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7" baseType="lpstr">
      <vt:lpstr>Arial</vt:lpstr>
      <vt:lpstr>Calibri</vt:lpstr>
      <vt:lpstr>Cambria Math</vt:lpstr>
      <vt:lpstr>Comic Sans MS</vt:lpstr>
      <vt:lpstr>EngraversGothic BT Regular</vt:lpstr>
      <vt:lpstr>Helvetica</vt:lpstr>
      <vt:lpstr>Palatino Linotype</vt:lpstr>
      <vt:lpstr>Symbol</vt:lpstr>
      <vt:lpstr>Tahoma</vt:lpstr>
      <vt:lpstr>Times New Roman</vt:lpstr>
      <vt:lpstr>Lecture1 - Introduction - CP Fall 2010</vt:lpstr>
      <vt:lpstr>Custom Design</vt:lpstr>
      <vt:lpstr>Photo Editor Photo</vt:lpstr>
      <vt:lpstr>Equation</vt:lpstr>
      <vt:lpstr>Pinhole Camera Model</vt:lpstr>
      <vt:lpstr>PowerPoint Presentation</vt:lpstr>
      <vt:lpstr>Today’s lecture</vt:lpstr>
      <vt:lpstr>Image formation</vt:lpstr>
      <vt:lpstr>Pinhole camera</vt:lpstr>
      <vt:lpstr>Pinhole camera</vt:lpstr>
      <vt:lpstr>Camera obscura: the pre-camera</vt:lpstr>
      <vt:lpstr>Camera Obscura used for Tracing</vt:lpstr>
      <vt:lpstr>First Photograph</vt:lpstr>
      <vt:lpstr>Pinhole camera</vt:lpstr>
      <vt:lpstr>Dimensionality Reduction Machine (3D to 2D)</vt:lpstr>
      <vt:lpstr>Projection can be tricky…</vt:lpstr>
      <vt:lpstr>PowerPoint Presentation</vt:lpstr>
      <vt:lpstr>Projective Geometry</vt:lpstr>
      <vt:lpstr>Length is not preserved</vt:lpstr>
      <vt:lpstr>Projective Geometry</vt:lpstr>
      <vt:lpstr>Parallel lines are not parallel in the image</vt:lpstr>
      <vt:lpstr>Projective Geometry</vt:lpstr>
      <vt:lpstr>Vanishing points and lines</vt:lpstr>
      <vt:lpstr>Vanishing points and lines</vt:lpstr>
      <vt:lpstr>Vanishing points and lines</vt:lpstr>
      <vt:lpstr>Vanishing points and lines</vt:lpstr>
      <vt:lpstr>Vanishing objects</vt:lpstr>
      <vt:lpstr>Projection: world coordinatesimage coordinates</vt:lpstr>
      <vt:lpstr>Homogeneous coordinates</vt:lpstr>
      <vt:lpstr>Homogeneous coordinates</vt:lpstr>
      <vt:lpstr>Basic geometry in homogeneous coordinates</vt:lpstr>
      <vt:lpstr>Another problem solved by homogeneous coordinates</vt:lpstr>
      <vt:lpstr>Pinhole Camera Model</vt:lpstr>
      <vt:lpstr>Interlude: when have I used this stuff?</vt:lpstr>
      <vt:lpstr>When have I used this stuff?</vt:lpstr>
      <vt:lpstr>When have I used this stuff?</vt:lpstr>
      <vt:lpstr>When have I used this stuff?</vt:lpstr>
      <vt:lpstr>When have I used this stuff?</vt:lpstr>
      <vt:lpstr>When have I used this stuff?</vt:lpstr>
      <vt:lpstr>When have I used this stuff?</vt:lpstr>
      <vt:lpstr>PowerPoint Presentation</vt:lpstr>
      <vt:lpstr>Remove assumption about principal point</vt:lpstr>
      <vt:lpstr>Remove assumption that pixels are square</vt:lpstr>
      <vt:lpstr>Remove assumption that pixels are not skewed</vt:lpstr>
      <vt:lpstr>Oriented and Translated Camera</vt:lpstr>
      <vt:lpstr>Allow camera translation</vt:lpstr>
      <vt:lpstr>3D Rotation of Points</vt:lpstr>
      <vt:lpstr>Allow camera rotation</vt:lpstr>
      <vt:lpstr>Degrees of freedom</vt:lpstr>
      <vt:lpstr>Vanishing Point = Projection from Infinity</vt:lpstr>
      <vt:lpstr>Orthographic Projection</vt:lpstr>
      <vt:lpstr>Scaled Orthographic Projection</vt:lpstr>
      <vt:lpstr>Take-home question</vt:lpstr>
      <vt:lpstr>Take-home questions</vt:lpstr>
      <vt:lpstr>Beyond Pinholes: Radial Distortion</vt:lpstr>
      <vt:lpstr>Things to remember</vt:lpstr>
      <vt:lpstr>Next lectures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Hoiem, Derek W</cp:lastModifiedBy>
  <cp:revision>72</cp:revision>
  <dcterms:created xsi:type="dcterms:W3CDTF">2010-08-30T03:58:01Z</dcterms:created>
  <dcterms:modified xsi:type="dcterms:W3CDTF">2022-09-29T14:43:21Z</dcterms:modified>
</cp:coreProperties>
</file>