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2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7"/>
  </p:notesMasterIdLst>
  <p:sldIdLst>
    <p:sldId id="398" r:id="rId3"/>
    <p:sldId id="584" r:id="rId4"/>
    <p:sldId id="400" r:id="rId5"/>
    <p:sldId id="557" r:id="rId6"/>
    <p:sldId id="558" r:id="rId7"/>
    <p:sldId id="559" r:id="rId8"/>
    <p:sldId id="560" r:id="rId9"/>
    <p:sldId id="561" r:id="rId10"/>
    <p:sldId id="572" r:id="rId11"/>
    <p:sldId id="562" r:id="rId12"/>
    <p:sldId id="563" r:id="rId13"/>
    <p:sldId id="564" r:id="rId14"/>
    <p:sldId id="565" r:id="rId15"/>
    <p:sldId id="566" r:id="rId16"/>
    <p:sldId id="568" r:id="rId17"/>
    <p:sldId id="569" r:id="rId18"/>
    <p:sldId id="496" r:id="rId19"/>
    <p:sldId id="522" r:id="rId20"/>
    <p:sldId id="488" r:id="rId21"/>
    <p:sldId id="489" r:id="rId22"/>
    <p:sldId id="490" r:id="rId23"/>
    <p:sldId id="570" r:id="rId24"/>
    <p:sldId id="604" r:id="rId25"/>
    <p:sldId id="605" r:id="rId26"/>
    <p:sldId id="606" r:id="rId27"/>
    <p:sldId id="571" r:id="rId28"/>
    <p:sldId id="573" r:id="rId29"/>
    <p:sldId id="575" r:id="rId30"/>
    <p:sldId id="576" r:id="rId31"/>
    <p:sldId id="577" r:id="rId32"/>
    <p:sldId id="578" r:id="rId33"/>
    <p:sldId id="579" r:id="rId34"/>
    <p:sldId id="580" r:id="rId35"/>
    <p:sldId id="528" r:id="rId36"/>
    <p:sldId id="529" r:id="rId37"/>
    <p:sldId id="531" r:id="rId38"/>
    <p:sldId id="532" r:id="rId39"/>
    <p:sldId id="533" r:id="rId40"/>
    <p:sldId id="534" r:id="rId41"/>
    <p:sldId id="581" r:id="rId42"/>
    <p:sldId id="535" r:id="rId43"/>
    <p:sldId id="536" r:id="rId44"/>
    <p:sldId id="538" r:id="rId45"/>
    <p:sldId id="539" r:id="rId46"/>
    <p:sldId id="540" r:id="rId47"/>
    <p:sldId id="588" r:id="rId48"/>
    <p:sldId id="589" r:id="rId49"/>
    <p:sldId id="590" r:id="rId50"/>
    <p:sldId id="607" r:id="rId51"/>
    <p:sldId id="608" r:id="rId52"/>
    <p:sldId id="609" r:id="rId53"/>
    <p:sldId id="610" r:id="rId54"/>
    <p:sldId id="611" r:id="rId55"/>
    <p:sldId id="548" r:id="rId56"/>
    <p:sldId id="447" r:id="rId57"/>
    <p:sldId id="448" r:id="rId58"/>
    <p:sldId id="449" r:id="rId59"/>
    <p:sldId id="452" r:id="rId60"/>
    <p:sldId id="456" r:id="rId61"/>
    <p:sldId id="556" r:id="rId62"/>
    <p:sldId id="612" r:id="rId63"/>
    <p:sldId id="603" r:id="rId64"/>
    <p:sldId id="591" r:id="rId65"/>
    <p:sldId id="592" r:id="rId66"/>
    <p:sldId id="593" r:id="rId67"/>
    <p:sldId id="594" r:id="rId68"/>
    <p:sldId id="595" r:id="rId69"/>
    <p:sldId id="596" r:id="rId70"/>
    <p:sldId id="597" r:id="rId71"/>
    <p:sldId id="598" r:id="rId72"/>
    <p:sldId id="599" r:id="rId73"/>
    <p:sldId id="600" r:id="rId74"/>
    <p:sldId id="601" r:id="rId75"/>
    <p:sldId id="602" r:id="rId7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" userDrawn="1">
          <p15:clr>
            <a:srgbClr val="A4A3A4"/>
          </p15:clr>
        </p15:guide>
        <p15:guide id="3" pos="5760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CC"/>
    <a:srgbClr val="FF00FF"/>
    <a:srgbClr val="006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5" autoAdjust="0"/>
    <p:restoredTop sz="84462" autoAdjust="0"/>
  </p:normalViewPr>
  <p:slideViewPr>
    <p:cSldViewPr>
      <p:cViewPr varScale="1">
        <p:scale>
          <a:sx n="85" d="100"/>
          <a:sy n="85" d="100"/>
        </p:scale>
        <p:origin x="936" y="84"/>
      </p:cViewPr>
      <p:guideLst>
        <p:guide pos="384"/>
        <p:guide pos="5760"/>
        <p:guide orient="horz" pos="2160"/>
      </p:guideLst>
    </p:cSldViewPr>
  </p:slideViewPr>
  <p:outlineViewPr>
    <p:cViewPr>
      <p:scale>
        <a:sx n="33" d="100"/>
        <a:sy n="33" d="100"/>
      </p:scale>
      <p:origin x="43" y="312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1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F4FBCDD-D989-4CE3-ADE9-54A81E3DAD12}" type="datetimeFigureOut">
              <a:rPr lang="en-US"/>
              <a:pPr>
                <a:defRPr/>
              </a:pPr>
              <a:t>12/4/2019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EA13999-41D4-4B40-AFC6-99FBFE0D6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9757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9548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FDA271-1EBC-49E0-8202-53CAEAC09E21}" type="slidenum">
              <a:rPr lang="en-US"/>
              <a:pPr/>
              <a:t>37</a:t>
            </a:fld>
            <a:endParaRPr lang="en-US"/>
          </a:p>
        </p:txBody>
      </p:sp>
      <p:sp>
        <p:nvSpPr>
          <p:cNvPr id="93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931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2513"/>
            <a:ext cx="5680075" cy="4603750"/>
          </a:xfrm>
        </p:spPr>
        <p:txBody>
          <a:bodyPr/>
          <a:lstStyle/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985051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(10/4/11 17:12) -----</a:t>
            </a:r>
          </a:p>
          <a:p>
            <a:r>
              <a:rPr lang="en-US"/>
              <a:t>the demo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187EA6-7FE6-488D-8E72-8BE218CCD978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3721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83362B2-04DE-4699-9EAE-2D5BA38ED962}" type="slidenum">
              <a:rPr lang="en-US"/>
              <a:pPr/>
              <a:t>39</a:t>
            </a:fld>
            <a:endParaRPr lang="en-US"/>
          </a:p>
        </p:txBody>
      </p:sp>
      <p:sp>
        <p:nvSpPr>
          <p:cNvPr id="552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9700" y="777875"/>
            <a:ext cx="6818313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9613" y="4860925"/>
            <a:ext cx="5678487" cy="460533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0669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can think</a:t>
            </a:r>
            <a:r>
              <a:rPr lang="en-US" baseline="0" dirty="0" smtClean="0"/>
              <a:t> about faces in different ways. You can represent this way or that way. These are complements.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187EA6-7FE6-488D-8E72-8BE218CCD978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422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C6C3050-6C99-4FEC-9CFA-CD257C477DA2}" type="slidenum">
              <a:rPr lang="en-US"/>
              <a:pPr/>
              <a:t>41</a:t>
            </a:fld>
            <a:endParaRPr lang="en-US"/>
          </a:p>
        </p:txBody>
      </p:sp>
      <p:sp>
        <p:nvSpPr>
          <p:cNvPr id="563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9700" y="777875"/>
            <a:ext cx="6818313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9613" y="4860925"/>
            <a:ext cx="5678487" cy="460533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3953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187EA6-7FE6-488D-8E72-8BE218CCD978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9718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might be curious what different populations of faces look like.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187EA6-7FE6-488D-8E72-8BE218CCD978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96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FDA082-F54E-40BB-AD26-E9FF326529A3}" type="slidenum">
              <a:rPr lang="en-US"/>
              <a:pPr/>
              <a:t>46</a:t>
            </a:fld>
            <a:endParaRPr lang="en-US"/>
          </a:p>
        </p:txBody>
      </p:sp>
      <p:sp>
        <p:nvSpPr>
          <p:cNvPr id="973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73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----- Meeting Notes (10/4/11 17:24) -----</a:t>
            </a:r>
          </a:p>
          <a:p>
            <a:r>
              <a:rPr lang="en-US" dirty="0"/>
              <a:t>Add a </a:t>
            </a:r>
            <a:r>
              <a:rPr lang="en-US" dirty="0" err="1"/>
              <a:t>matlab</a:t>
            </a:r>
            <a:r>
              <a:rPr lang="en-US" dirty="0"/>
              <a:t> thing to show the differences. show how to use PCA in </a:t>
            </a:r>
            <a:r>
              <a:rPr lang="en-US" dirty="0" err="1"/>
              <a:t>matlab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683471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FDA082-F54E-40BB-AD26-E9FF326529A3}" type="slidenum">
              <a:rPr lang="en-US"/>
              <a:pPr/>
              <a:t>47</a:t>
            </a:fld>
            <a:endParaRPr lang="en-US"/>
          </a:p>
        </p:txBody>
      </p:sp>
      <p:sp>
        <p:nvSpPr>
          <p:cNvPr id="973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73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652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Prince Charles, Woody Allen, Bill Clinton, Saddam Hussein, Richard Nixon and Princess Diana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172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23AEAA3-2B87-4E69-994F-A88E6DF303A5}" type="slidenum">
              <a:rPr 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7299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Jim Carrey (left) and Kevin Costner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0295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Nixon and Winona Ryder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2806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187EA6-7FE6-488D-8E72-8BE218CCD978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0902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571E7EF-3C8E-4FDB-ADB4-D5E1FEF5B8E4}" type="slidenum">
              <a:rPr 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1520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351E2F8-FE8A-4904-969F-BC4E7A1C0A6C}" type="slidenum">
              <a:rPr lang="en-US" smtClean="0"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n-US" smtClean="0">
              <a:cs typeface="Arial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0290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goal of PCA is</a:t>
            </a:r>
            <a:r>
              <a:rPr lang="en-US" baseline="0" dirty="0" smtClean="0"/>
              <a:t> to find orthogonal vectors that the first r vectors have the highest variance of all.</a:t>
            </a:r>
            <a:endParaRPr lang="en-US" dirty="0"/>
          </a:p>
          <a:p>
            <a:r>
              <a:rPr lang="en-US" dirty="0"/>
              <a:t>----- Meeting Notes (10/4/11 17:12) -----</a:t>
            </a:r>
          </a:p>
          <a:p>
            <a:r>
              <a:rPr lang="en-US" dirty="0"/>
              <a:t>Write it more mathematically</a:t>
            </a:r>
          </a:p>
          <a:p>
            <a:r>
              <a:rPr lang="en-US" dirty="0"/>
              <a:t>say what PCA is solving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187EA6-7FE6-488D-8E72-8BE218CCD978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3012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548A728-2574-492A-8DE1-51250F9E80EC}" type="slidenum">
              <a:rPr lang="en-US" smtClean="0"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en-US" smtClean="0">
              <a:cs typeface="Arial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9622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42A466E-3114-4074-A3AF-DB020E5214C2}" type="slidenum">
              <a:rPr lang="en-US" smtClean="0"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en-US" smtClean="0">
              <a:cs typeface="Arial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459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18AECF4-8FEC-461F-ACD0-6FC72227DD20}" type="slidenum">
              <a:rPr 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71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8352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C2181CC-B0D4-4654-A5C4-EA94F5FDA601}" type="slidenum">
              <a:rPr 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617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7857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can think</a:t>
            </a:r>
            <a:r>
              <a:rPr lang="en-US" baseline="0" dirty="0" smtClean="0"/>
              <a:t> about faces in different ways. You can represent this way or that way. These are complements.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187EA6-7FE6-488D-8E72-8BE218CCD978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147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(10/4/11 17:12) -----</a:t>
            </a:r>
          </a:p>
          <a:p>
            <a:r>
              <a:rPr lang="en-US"/>
              <a:t>show both extremes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187EA6-7FE6-488D-8E72-8BE218CCD978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648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939E0C2-51AC-4009-9CFC-CBE33BA28D5D}" type="slidenum">
              <a:rPr 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427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756257E-E4DF-4F1C-B3E2-D7004D13D4E8}" type="slidenum">
              <a:rPr 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1295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AC39FDB-4548-4FED-AFE0-32A192E76075}" type="slidenum">
              <a:rPr 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0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B0770D8-2B37-4000-93F2-988537B5AAEA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3798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D2A6AEB-516D-4899-937C-34A6B93AFF45}" type="slidenum">
              <a:rPr lang="en-US"/>
              <a:pPr/>
              <a:t>35</a:t>
            </a:fld>
            <a:endParaRPr lang="en-US"/>
          </a:p>
        </p:txBody>
      </p:sp>
      <p:sp>
        <p:nvSpPr>
          <p:cNvPr id="51201" name="Text Box 1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0" y="0"/>
            <a:ext cx="11796713" cy="117967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90000" tIns="45000" rIns="90000" bIns="45000"/>
          <a:lstStyle/>
          <a:p>
            <a:pPr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</a:pPr>
            <a:r>
              <a:rPr lang="en-US" sz="2000">
                <a:latin typeface="Arial" charset="0"/>
                <a:ea typeface="AR PL KaitiM GB" charset="0"/>
                <a:cs typeface="AR PL KaitiM GB" charset="0"/>
              </a:rPr>
              <a:t>Another usage is to show a significant trend.</a:t>
            </a:r>
          </a:p>
          <a:p>
            <a:pPr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</a:pPr>
            <a:r>
              <a:rPr lang="en-US" sz="2000">
                <a:latin typeface="Arial" charset="0"/>
                <a:ea typeface="AR PL KaitiM GB" charset="0"/>
                <a:cs typeface="AR PL KaitiM GB" charset="0"/>
              </a:rPr>
              <a:t>----- Meeting Notes (10/4/11 17:12) -----</a:t>
            </a:r>
          </a:p>
          <a:p>
            <a:pPr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</a:pPr>
            <a:r>
              <a:rPr lang="en-US" sz="2000">
                <a:latin typeface="Arial" charset="0"/>
                <a:ea typeface="AR PL KaitiM GB" charset="0"/>
                <a:cs typeface="AR PL KaitiM GB" charset="0"/>
              </a:rPr>
              <a:t>Aligned through translation and scale</a:t>
            </a:r>
          </a:p>
          <a:p>
            <a:pPr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</a:pPr>
            <a:r>
              <a:rPr lang="en-US" sz="2000">
                <a:latin typeface="Arial" charset="0"/>
                <a:ea typeface="AR PL KaitiM GB" charset="0"/>
                <a:cs typeface="AR PL KaitiM GB" charset="0"/>
              </a:rPr>
              <a:t>average</a:t>
            </a:r>
          </a:p>
          <a:p>
            <a:pPr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</a:pPr>
            <a:endParaRPr lang="en-US" sz="2000">
              <a:latin typeface="Arial" charset="0"/>
              <a:ea typeface="AR PL KaitiM GB" charset="0"/>
              <a:cs typeface="AR PL KaitiM GB" charset="0"/>
            </a:endParaRPr>
          </a:p>
        </p:txBody>
      </p:sp>
      <p:sp>
        <p:nvSpPr>
          <p:cNvPr id="51202" name="AutoShape 2"/>
          <p:cNvSpPr>
            <a:spLocks noChangeArrowheads="1"/>
          </p:cNvSpPr>
          <p:nvPr/>
        </p:nvSpPr>
        <p:spPr bwMode="auto">
          <a:xfrm>
            <a:off x="0" y="0"/>
            <a:ext cx="11796713" cy="11796713"/>
          </a:xfrm>
          <a:custGeom>
            <a:avLst/>
            <a:gdLst>
              <a:gd name="G0" fmla="*/ 32768 1 2"/>
              <a:gd name="G1" fmla="*/ 32768 1 2"/>
              <a:gd name="G2" fmla="+- 32768 0 0"/>
              <a:gd name="G3" fmla="+- 32768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32768" y="0"/>
                </a:lnTo>
                <a:lnTo>
                  <a:pt x="32768" y="32768"/>
                </a:lnTo>
                <a:lnTo>
                  <a:pt x="0" y="32768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</a:pPr>
            <a:fld id="{DB550181-FA24-4868-9769-CEE2B63512EB}" type="slidenum">
              <a:rPr lang="en-US" sz="2400">
                <a:solidFill>
                  <a:srgbClr val="000000"/>
                </a:solidFill>
                <a:ea typeface="+mn-ea" charset="0"/>
                <a:cs typeface="+mn-ea" charset="0"/>
              </a:rPr>
              <a:pPr>
                <a:lnSpc>
                  <a:spcPct val="100000"/>
                </a:lnSpc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</a:tabLst>
              </a:pPr>
              <a:t>35</a:t>
            </a:fld>
            <a:endParaRPr lang="en-US" sz="2400">
              <a:solidFill>
                <a:srgbClr val="000000"/>
              </a:solidFill>
              <a:ea typeface="+mn-ea" charset="0"/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1651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9EE36F-876D-411B-B3CD-D1A68C5BECA3}" type="slidenum">
              <a:rPr lang="en-US"/>
              <a:pPr/>
              <a:t>36</a:t>
            </a:fld>
            <a:endParaRPr lang="en-US"/>
          </a:p>
        </p:txBody>
      </p:sp>
      <p:sp>
        <p:nvSpPr>
          <p:cNvPr id="90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04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689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28856-9DEC-4F70-BAC4-A3F83621488F}" type="datetimeFigureOut">
              <a:rPr lang="en-US"/>
              <a:pPr>
                <a:defRPr/>
              </a:pPr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13ED9-5A0B-4A31-954B-2A54A108E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0BF57-0160-4C5B-B9BD-AF25353160A6}" type="datetimeFigureOut">
              <a:rPr lang="en-US"/>
              <a:pPr>
                <a:defRPr/>
              </a:pPr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194E1-1295-4EEB-B5B3-E50E5BF99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29195-A194-4B65-A99C-A8BE0BAE2B20}" type="datetimeFigureOut">
              <a:rPr lang="en-US"/>
              <a:pPr>
                <a:defRPr/>
              </a:pPr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7B8B3-B96D-45F2-A102-918AF287C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igBlueDots1600Logo2 o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3200" y="5334000"/>
            <a:ext cx="11684000" cy="685800"/>
          </a:xfrm>
          <a:effectLst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14400" y="6096000"/>
            <a:ext cx="109728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5254D-8B20-4C4C-8DBB-724452D461E9}" type="datetimeFigureOut">
              <a:rPr lang="en-US"/>
              <a:pPr>
                <a:defRPr/>
              </a:pPr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88BE6-D0E6-4FA5-A5C6-AF6DB92BA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534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800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A1C5E-A3A3-47F0-9854-D6BA8E3AE4F0}" type="datetimeFigureOut">
              <a:rPr lang="en-US"/>
              <a:pPr>
                <a:defRPr/>
              </a:pPr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17E4F-D037-4C32-8A72-16E610132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660B9-CB34-42C7-A624-E7D942AC8C03}" type="datetimeFigureOut">
              <a:rPr lang="en-US"/>
              <a:pPr>
                <a:defRPr/>
              </a:pPr>
              <a:t>12/4/2019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BDDFB-8755-4DAB-83C3-C2137D7AE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9164F-B89B-4408-B261-81D9BBF3AF7D}" type="datetimeFigureOut">
              <a:rPr lang="en-US"/>
              <a:pPr>
                <a:defRPr/>
              </a:pPr>
              <a:t>12/4/2019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C5821-7A2A-4B75-9372-AD219CD43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6ACE7-F072-4577-8DFB-307FEB5C7225}" type="datetimeFigureOut">
              <a:rPr lang="en-US"/>
              <a:pPr>
                <a:defRPr/>
              </a:pPr>
              <a:t>12/4/2019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9F74F-E1BA-481A-9488-C3D953712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D670D-6FA2-4662-8410-CC77271782D4}" type="datetimeFigureOut">
              <a:rPr lang="en-US"/>
              <a:pPr>
                <a:defRPr/>
              </a:pPr>
              <a:t>12/4/2019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45972-3906-42E4-B419-283498EC6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A707E-1994-4168-AE0D-61C2EB8A1E43}" type="datetimeFigureOut">
              <a:rPr lang="en-US"/>
              <a:pPr>
                <a:defRPr/>
              </a:pPr>
              <a:t>12/4/2019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27FB2-42E4-4193-9FF7-5E1B62D4F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E4515-B7D1-4DF3-91C9-897736C83C07}" type="datetimeFigureOut">
              <a:rPr lang="en-US"/>
              <a:pPr>
                <a:defRPr/>
              </a:pPr>
              <a:t>12/4/2019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16EB-F8A5-4114-9CA6-17A0800FA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C39668-E5BA-457E-AD7F-4FEFDFA7E865}" type="datetimeFigureOut">
              <a:rPr lang="en-US"/>
              <a:pPr>
                <a:defRPr/>
              </a:pPr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D5E663-3A5B-4AF0-A77F-EACA1A921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BigBlueDots1600gradientWithBrite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groups/977532@N24/pool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pdf/1905.00641v2.pdf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3.bin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41.jpeg"/><Relationship Id="rId7" Type="http://schemas.openxmlformats.org/officeDocument/2006/relationships/image" Target="../media/image3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38.w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40.w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v-foundation.org/openaccess/content_cvpr_2014/papers/Taigman_DeepFace_Closing_the_2014_CVPR_paper.pdf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2.imm.dtu.dk/~aam/datasets/datasets.html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gif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hyperlink" Target="http://www.faceresearch.org/demos/vector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graphics.cs.cmu.edu/courses/15-463/2004_fall/www/handins/brh/final/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hyperlink" Target="http://www.uni-regensburg.de/Fakultaeten/phil_Fak_II/Psychologie/Psy_II/beautycheck/english/durchschnittsgesichter/w(01-64)_gr.jpg" TargetMode="External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jpeg"/><Relationship Id="rId5" Type="http://schemas.openxmlformats.org/officeDocument/2006/relationships/hyperlink" Target="http://www.uni-regensburg.de/Fakultaeten/phil_Fak_II/Psychologie/Psy_II/beautycheck/english/durchschnittsgesichter/m(01-32)_gr.jpg" TargetMode="External"/><Relationship Id="rId4" Type="http://schemas.openxmlformats.org/officeDocument/2006/relationships/image" Target="../media/image7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aceresearch.org/demos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94.png"/><Relationship Id="rId4" Type="http://schemas.openxmlformats.org/officeDocument/2006/relationships/oleObject" Target="../embeddings/oleObject7.bin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wmf"/><Relationship Id="rId4" Type="http://schemas.openxmlformats.org/officeDocument/2006/relationships/image" Target="../media/image99.w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pple.com/ilife/iphoto/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0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1.xml"/><Relationship Id="rId13" Type="http://schemas.openxmlformats.org/officeDocument/2006/relationships/image" Target="../media/image107.jpeg"/><Relationship Id="rId3" Type="http://schemas.microsoft.com/office/2007/relationships/media" Target="../media/media2.avi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106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video" Target="../media/media3.avi"/><Relationship Id="rId11" Type="http://schemas.openxmlformats.org/officeDocument/2006/relationships/image" Target="../media/image105.png"/><Relationship Id="rId5" Type="http://schemas.microsoft.com/office/2007/relationships/media" Target="../media/media3.avi"/><Relationship Id="rId10" Type="http://schemas.openxmlformats.org/officeDocument/2006/relationships/hyperlink" Target="http://graphics.cs.cmu.edu/courses/15-463/2004_fall/www/handins/brh/final/" TargetMode="External"/><Relationship Id="rId4" Type="http://schemas.openxmlformats.org/officeDocument/2006/relationships/video" Target="../media/media2.avi"/><Relationship Id="rId9" Type="http://schemas.openxmlformats.org/officeDocument/2006/relationships/image" Target="../media/image72.png"/><Relationship Id="rId14" Type="http://schemas.openxmlformats.org/officeDocument/2006/relationships/image" Target="../media/image10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maclife.com/article/news/iphotos_faces_recognizes_cats" TargetMode="Externa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370114" y="40949"/>
            <a:ext cx="8763000" cy="1143000"/>
          </a:xfrm>
          <a:noFill/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b="1" dirty="0">
                <a:solidFill>
                  <a:schemeClr val="bg1"/>
                </a:solidFill>
              </a:rPr>
              <a:t>Understanding Faces</a:t>
            </a:r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8170466" y="32657"/>
            <a:ext cx="9541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12/4/19</a:t>
            </a: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947341" y="6536863"/>
            <a:ext cx="697229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/>
              <a:t>Some slides from Amin Sadeghi, Lana Lazebnik, Silvio Savarese, Fei-Fei Li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19745" y="5442858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Chuck Close, self portrait</a:t>
            </a:r>
          </a:p>
        </p:txBody>
      </p:sp>
      <p:pic>
        <p:nvPicPr>
          <p:cNvPr id="8" name="Picture 4" descr="http://blog.lib.umn.edu/peza0001/arts1001wednesdays/Chuck%20Close%201997-thum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24141" y="2090058"/>
            <a:ext cx="2834005" cy="3419041"/>
          </a:xfrm>
          <a:prstGeom prst="rect">
            <a:avLst/>
          </a:prstGeom>
          <a:noFill/>
        </p:spPr>
      </p:pic>
      <p:pic>
        <p:nvPicPr>
          <p:cNvPr id="9" name="Picture 6" descr="http://t3.gstatic.com/images?q=tbn:yY87L-0JCe4XRM:http://echostains.files.wordpress.com/2010/03/chuck_close-lucas-1986-87.jpg&amp;t=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46" y="2090057"/>
            <a:ext cx="5241381" cy="341255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57145" y="5519058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Lucas by Chuck Close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832405" y="377006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/>
              <a:t>Detection, Recognition, and Transformation of Faces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a face look like?</a:t>
            </a:r>
            <a:endParaRPr lang="en-US" dirty="0"/>
          </a:p>
        </p:txBody>
      </p:sp>
      <p:pic>
        <p:nvPicPr>
          <p:cNvPr id="336898" name="Picture 2" descr="http://t0.gstatic.com/images?q=tbn:ANd9GcTFXvP5qhNr5dQv8zB7r7OZEzviFRPdBHakvjanBKcgJJXazis&amp;t=1&amp;usg=__KXVaPMp2RKCD8a3h4sXM_vFgWGM=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752601"/>
            <a:ext cx="3048000" cy="3806209"/>
          </a:xfrm>
          <a:prstGeom prst="rect">
            <a:avLst/>
          </a:prstGeom>
          <a:noFill/>
        </p:spPr>
      </p:pic>
      <p:pic>
        <p:nvPicPr>
          <p:cNvPr id="336900" name="Picture 4" descr="http://www.designlessbetter.com/blogless/wp-content/uploads/2008/06/attractive_average_gir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828800"/>
            <a:ext cx="2855560" cy="381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481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a face look like?</a:t>
            </a:r>
            <a:endParaRPr lang="en-US" dirty="0"/>
          </a:p>
        </p:txBody>
      </p:sp>
      <p:pic>
        <p:nvPicPr>
          <p:cNvPr id="335874" name="Picture 2" descr="http://www.bbc.co.uk/tyne/great_north_run/2003/picture_gallery/images/finish2/crowd_shot2_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174" y="914400"/>
            <a:ext cx="5384800" cy="4038600"/>
          </a:xfrm>
          <a:prstGeom prst="rect">
            <a:avLst/>
          </a:prstGeom>
          <a:noFill/>
        </p:spPr>
      </p:pic>
      <p:pic>
        <p:nvPicPr>
          <p:cNvPr id="5" name="Picture 2" descr="http://www.bbc.co.uk/tyne/great_north_run/2003/picture_gallery/images/finish2/crowd_shot2_400.jpg"/>
          <p:cNvPicPr>
            <a:picLocks noChangeAspect="1" noChangeArrowheads="1"/>
          </p:cNvPicPr>
          <p:nvPr/>
        </p:nvPicPr>
        <p:blipFill>
          <a:blip r:embed="rId2" cstate="print"/>
          <a:srcRect l="17717" t="19774" r="77359" b="71690"/>
          <a:stretch>
            <a:fillRect/>
          </a:stretch>
        </p:blipFill>
        <p:spPr bwMode="auto">
          <a:xfrm>
            <a:off x="6320575" y="914400"/>
            <a:ext cx="1055077" cy="1371600"/>
          </a:xfrm>
          <a:prstGeom prst="rect">
            <a:avLst/>
          </a:prstGeom>
          <a:noFill/>
        </p:spPr>
      </p:pic>
      <p:pic>
        <p:nvPicPr>
          <p:cNvPr id="6" name="Picture 2" descr="http://www.bbc.co.uk/tyne/great_north_run/2003/picture_gallery/images/finish2/crowd_shot2_400.jpg"/>
          <p:cNvPicPr>
            <a:picLocks noChangeAspect="1" noChangeArrowheads="1"/>
          </p:cNvPicPr>
          <p:nvPr/>
        </p:nvPicPr>
        <p:blipFill>
          <a:blip r:embed="rId2" cstate="print"/>
          <a:srcRect l="54906" t="69433" r="40000" b="21510"/>
          <a:stretch>
            <a:fillRect/>
          </a:stretch>
        </p:blipFill>
        <p:spPr bwMode="auto">
          <a:xfrm>
            <a:off x="6320574" y="2438400"/>
            <a:ext cx="914400" cy="1219200"/>
          </a:xfrm>
          <a:prstGeom prst="rect">
            <a:avLst/>
          </a:prstGeom>
          <a:noFill/>
        </p:spPr>
      </p:pic>
      <p:pic>
        <p:nvPicPr>
          <p:cNvPr id="7" name="Picture 2" descr="http://www.bbc.co.uk/tyne/great_north_run/2003/picture_gallery/images/finish2/crowd_shot2_400.jpg"/>
          <p:cNvPicPr>
            <a:picLocks noChangeAspect="1" noChangeArrowheads="1"/>
          </p:cNvPicPr>
          <p:nvPr/>
        </p:nvPicPr>
        <p:blipFill>
          <a:blip r:embed="rId2" cstate="print"/>
          <a:srcRect l="59017" t="54162" r="36321" b="37847"/>
          <a:stretch>
            <a:fillRect/>
          </a:stretch>
        </p:blipFill>
        <p:spPr bwMode="auto">
          <a:xfrm>
            <a:off x="6320574" y="3810000"/>
            <a:ext cx="914400" cy="1175657"/>
          </a:xfrm>
          <a:prstGeom prst="rect">
            <a:avLst/>
          </a:prstGeom>
          <a:noFill/>
        </p:spPr>
      </p:pic>
      <p:pic>
        <p:nvPicPr>
          <p:cNvPr id="335876" name="Picture 4" descr="http://farm4.static.flickr.com/3617/3485349714_4e62587191.jpg"/>
          <p:cNvPicPr>
            <a:picLocks noChangeAspect="1" noChangeArrowheads="1"/>
          </p:cNvPicPr>
          <p:nvPr/>
        </p:nvPicPr>
        <p:blipFill>
          <a:blip r:embed="rId3" cstate="print"/>
          <a:srcRect l="68800" t="46083" r="21600" b="44700"/>
          <a:stretch>
            <a:fillRect/>
          </a:stretch>
        </p:blipFill>
        <p:spPr bwMode="auto">
          <a:xfrm>
            <a:off x="7311174" y="2667000"/>
            <a:ext cx="1097280" cy="914400"/>
          </a:xfrm>
          <a:prstGeom prst="rect">
            <a:avLst/>
          </a:prstGeom>
          <a:noFill/>
        </p:spPr>
      </p:pic>
      <p:pic>
        <p:nvPicPr>
          <p:cNvPr id="9" name="Picture 2" descr="http://www.bbc.co.uk/tyne/great_north_run/2003/picture_gallery/images/finish2/crowd_shot2_400.jpg"/>
          <p:cNvPicPr>
            <a:picLocks noChangeAspect="1" noChangeArrowheads="1"/>
          </p:cNvPicPr>
          <p:nvPr/>
        </p:nvPicPr>
        <p:blipFill>
          <a:blip r:embed="rId2" cstate="print"/>
          <a:srcRect l="7861" t="78826" r="86085" b="10901"/>
          <a:stretch>
            <a:fillRect/>
          </a:stretch>
        </p:blipFill>
        <p:spPr bwMode="auto">
          <a:xfrm>
            <a:off x="7463574" y="1143000"/>
            <a:ext cx="838200" cy="1066800"/>
          </a:xfrm>
          <a:prstGeom prst="rect">
            <a:avLst/>
          </a:prstGeom>
          <a:noFill/>
        </p:spPr>
      </p:pic>
      <p:pic>
        <p:nvPicPr>
          <p:cNvPr id="10" name="Picture 2" descr="http://www.bbc.co.uk/tyne/great_north_run/2003/picture_gallery/images/finish2/crowd_shot2_400.jpg"/>
          <p:cNvPicPr>
            <a:picLocks noChangeAspect="1" noChangeArrowheads="1"/>
          </p:cNvPicPr>
          <p:nvPr/>
        </p:nvPicPr>
        <p:blipFill>
          <a:blip r:embed="rId2" cstate="print"/>
          <a:srcRect l="69812" t="35849" r="24528" b="56065"/>
          <a:stretch>
            <a:fillRect/>
          </a:stretch>
        </p:blipFill>
        <p:spPr bwMode="auto">
          <a:xfrm>
            <a:off x="7311174" y="3886200"/>
            <a:ext cx="1066800" cy="1143000"/>
          </a:xfrm>
          <a:prstGeom prst="rect">
            <a:avLst/>
          </a:prstGeom>
          <a:noFill/>
        </p:spPr>
      </p:pic>
      <p:pic>
        <p:nvPicPr>
          <p:cNvPr id="13" name="Picture 4" descr="http://farm4.static.flickr.com/3617/3485349714_4e62587191.jpg"/>
          <p:cNvPicPr>
            <a:picLocks noChangeAspect="1" noChangeArrowheads="1"/>
          </p:cNvPicPr>
          <p:nvPr/>
        </p:nvPicPr>
        <p:blipFill>
          <a:blip r:embed="rId3" cstate="print"/>
          <a:srcRect l="7466" t="39170" r="21600" b="15513"/>
          <a:stretch>
            <a:fillRect/>
          </a:stretch>
        </p:blipFill>
        <p:spPr bwMode="auto">
          <a:xfrm>
            <a:off x="304800" y="1981200"/>
            <a:ext cx="8107680" cy="4495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221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makes face detection hard?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52601" y="1600200"/>
            <a:ext cx="196399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Expression</a:t>
            </a:r>
          </a:p>
        </p:txBody>
      </p:sp>
      <p:pic>
        <p:nvPicPr>
          <p:cNvPr id="337924" name="Picture 4" descr="http://ursispaltenstein.ch/blog/images/uploads_img/hillary_clintons_many_fac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209800"/>
            <a:ext cx="5334000" cy="3333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224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makes face detection hard?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28800" y="1219200"/>
            <a:ext cx="173791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Viewpoint</a:t>
            </a:r>
          </a:p>
        </p:txBody>
      </p:sp>
      <p:pic>
        <p:nvPicPr>
          <p:cNvPr id="6" name="Picture 2" descr="http://gps-tsc.upc.es/GTAV/ResearchAreas/UPCFaceDatabase/Imatges/FacePoseID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752600"/>
            <a:ext cx="5410200" cy="40500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157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makes face detection hard?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0" y="1676400"/>
            <a:ext cx="176362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Occlusion</a:t>
            </a:r>
          </a:p>
        </p:txBody>
      </p:sp>
      <p:pic>
        <p:nvPicPr>
          <p:cNvPr id="340994" name="Picture 2" descr="http://farm1.static.flickr.com/110/273004917_7914351df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2362200"/>
            <a:ext cx="4762500" cy="31718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124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makes face detection and recognition hard?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7800" y="903514"/>
            <a:ext cx="354456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Coincidental textures</a:t>
            </a:r>
          </a:p>
        </p:txBody>
      </p:sp>
      <p:pic>
        <p:nvPicPr>
          <p:cNvPr id="6" name="Picture 6" descr="http://www.planetperplex.com/img/face_landscap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513114"/>
            <a:ext cx="3996296" cy="5105400"/>
          </a:xfrm>
          <a:prstGeom prst="rect">
            <a:avLst/>
          </a:prstGeom>
          <a:noFill/>
        </p:spPr>
      </p:pic>
      <p:pic>
        <p:nvPicPr>
          <p:cNvPr id="8" name="Picture 6" descr="http://www.planetperplex.com/img/face_landscap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0" y="5486400"/>
            <a:ext cx="533400" cy="6814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613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Consumer application: iPhoto 2009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Things iPhoto thinks are faces</a:t>
            </a:r>
            <a:endParaRPr lang="en-US" dirty="0" smtClean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1676400"/>
            <a:ext cx="7548562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1291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to find faces anywhere in an image?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Filter Image with a face?</a:t>
            </a:r>
            <a:endParaRPr lang="en-US" dirty="0"/>
          </a:p>
        </p:txBody>
      </p:sp>
      <p:pic>
        <p:nvPicPr>
          <p:cNvPr id="5" name="Picture 2" descr="C:\Users\Hoiem\AppData\Local\Temp\wza628\newtest\bttf301.gif"/>
          <p:cNvPicPr>
            <a:picLocks noChangeAspect="1" noChangeArrowheads="1"/>
          </p:cNvPicPr>
          <p:nvPr/>
        </p:nvPicPr>
        <p:blipFill>
          <a:blip r:embed="rId2" cstate="print"/>
          <a:srcRect r="29713"/>
          <a:stretch>
            <a:fillRect/>
          </a:stretch>
        </p:blipFill>
        <p:spPr bwMode="auto">
          <a:xfrm>
            <a:off x="3657600" y="2133600"/>
            <a:ext cx="3928533" cy="3619260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99" y="3200400"/>
            <a:ext cx="1219200" cy="1219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88"/>
          <a:stretch/>
        </p:blipFill>
        <p:spPr bwMode="auto">
          <a:xfrm>
            <a:off x="152400" y="1034409"/>
            <a:ext cx="9326456" cy="3415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4667251"/>
            <a:ext cx="1689100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1980481" y="273961"/>
            <a:ext cx="8228160" cy="1144800"/>
          </a:xfrm>
          <a:ln/>
        </p:spPr>
        <p:txBody>
          <a:bodyPr vert="horz" wrap="square" lIns="91440" tIns="35202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altLang="en-US" dirty="0" smtClean="0"/>
              <a:t>Train a Filter</a:t>
            </a:r>
            <a:endParaRPr lang="en-US" alt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128" y="4551351"/>
            <a:ext cx="2108132" cy="19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4419600" y="5634039"/>
            <a:ext cx="128016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419601" y="4969151"/>
            <a:ext cx="10743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SVM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955506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 detection: sliding windows</a:t>
            </a: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066800" y="1066800"/>
            <a:ext cx="3471332" cy="3231928"/>
            <a:chOff x="6487965" y="4038600"/>
            <a:chExt cx="2209800" cy="2057400"/>
          </a:xfrm>
        </p:grpSpPr>
        <p:pic>
          <p:nvPicPr>
            <p:cNvPr id="8" name="Picture 2" descr="C:\Users\Hoiem\AppData\Local\Temp\wza628\newtest\bttf301.gif"/>
            <p:cNvPicPr>
              <a:picLocks noChangeAspect="1" noChangeArrowheads="1"/>
            </p:cNvPicPr>
            <p:nvPr/>
          </p:nvPicPr>
          <p:blipFill>
            <a:blip r:embed="rId2" cstate="print"/>
            <a:srcRect r="29713"/>
            <a:stretch>
              <a:fillRect/>
            </a:stretch>
          </p:blipFill>
          <p:spPr bwMode="auto">
            <a:xfrm>
              <a:off x="6487965" y="4038600"/>
              <a:ext cx="2209800" cy="2035834"/>
            </a:xfrm>
            <a:prstGeom prst="rect">
              <a:avLst/>
            </a:prstGeom>
            <a:noFill/>
          </p:spPr>
        </p:pic>
        <p:sp>
          <p:nvSpPr>
            <p:cNvPr id="9" name="Rectangle 8"/>
            <p:cNvSpPr/>
            <p:nvPr/>
          </p:nvSpPr>
          <p:spPr>
            <a:xfrm>
              <a:off x="6545504" y="4038600"/>
              <a:ext cx="533400" cy="45720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697904" y="4191000"/>
              <a:ext cx="533400" cy="45720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164365" y="5638800"/>
              <a:ext cx="533400" cy="45720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 rot="2137883">
              <a:off x="7519064" y="4825710"/>
              <a:ext cx="411445" cy="4114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…</a:t>
              </a:r>
            </a:p>
          </p:txBody>
        </p:sp>
      </p:grp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6304" y="1502343"/>
            <a:ext cx="1133736" cy="1133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147101" y="2918945"/>
            <a:ext cx="2544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Filter/Template</a:t>
            </a:r>
          </a:p>
        </p:txBody>
      </p:sp>
      <p:pic>
        <p:nvPicPr>
          <p:cNvPr id="17" name="Picture 2" descr="C:\Users\Hoiem\AppData\Local\Temp\wza628\newtest\bttf301.gif"/>
          <p:cNvPicPr>
            <a:picLocks noChangeAspect="1" noChangeArrowheads="1"/>
          </p:cNvPicPr>
          <p:nvPr/>
        </p:nvPicPr>
        <p:blipFill>
          <a:blip r:embed="rId2" cstate="print"/>
          <a:srcRect r="29713"/>
          <a:stretch>
            <a:fillRect/>
          </a:stretch>
        </p:blipFill>
        <p:spPr bwMode="auto">
          <a:xfrm>
            <a:off x="1082333" y="4504252"/>
            <a:ext cx="2300416" cy="2119316"/>
          </a:xfrm>
          <a:prstGeom prst="rect">
            <a:avLst/>
          </a:prstGeom>
          <a:noFill/>
        </p:spPr>
      </p:pic>
      <p:pic>
        <p:nvPicPr>
          <p:cNvPr id="18" name="Picture 2" descr="C:\Users\Hoiem\AppData\Local\Temp\wza628\newtest\bttf301.gif"/>
          <p:cNvPicPr>
            <a:picLocks noChangeAspect="1" noChangeArrowheads="1"/>
          </p:cNvPicPr>
          <p:nvPr/>
        </p:nvPicPr>
        <p:blipFill>
          <a:blip r:embed="rId2" cstate="print"/>
          <a:srcRect r="29713"/>
          <a:stretch>
            <a:fillRect/>
          </a:stretch>
        </p:blipFill>
        <p:spPr bwMode="auto">
          <a:xfrm>
            <a:off x="3623733" y="5168929"/>
            <a:ext cx="1578941" cy="1454639"/>
          </a:xfrm>
          <a:prstGeom prst="rect">
            <a:avLst/>
          </a:prstGeom>
          <a:noFill/>
        </p:spPr>
      </p:pic>
      <p:pic>
        <p:nvPicPr>
          <p:cNvPr id="19" name="Picture 2" descr="C:\Users\Hoiem\AppData\Local\Temp\wza628\newtest\bttf301.gif"/>
          <p:cNvPicPr>
            <a:picLocks noChangeAspect="1" noChangeArrowheads="1"/>
          </p:cNvPicPr>
          <p:nvPr/>
        </p:nvPicPr>
        <p:blipFill>
          <a:blip r:embed="rId2" cstate="print"/>
          <a:srcRect r="29713"/>
          <a:stretch>
            <a:fillRect/>
          </a:stretch>
        </p:blipFill>
        <p:spPr bwMode="auto">
          <a:xfrm>
            <a:off x="5397592" y="5730537"/>
            <a:ext cx="969341" cy="893030"/>
          </a:xfrm>
          <a:prstGeom prst="rect">
            <a:avLst/>
          </a:prstGeom>
          <a:noFill/>
        </p:spPr>
      </p:pic>
      <p:pic>
        <p:nvPicPr>
          <p:cNvPr id="22" name="Picture 2" descr="C:\Users\Hoiem\AppData\Local\Temp\wza628\newtest\bttf301.gif"/>
          <p:cNvPicPr>
            <a:picLocks noChangeAspect="1" noChangeArrowheads="1"/>
          </p:cNvPicPr>
          <p:nvPr/>
        </p:nvPicPr>
        <p:blipFill>
          <a:blip r:embed="rId2" cstate="print"/>
          <a:srcRect r="29713"/>
          <a:stretch>
            <a:fillRect/>
          </a:stretch>
        </p:blipFill>
        <p:spPr bwMode="auto">
          <a:xfrm>
            <a:off x="6561851" y="6083329"/>
            <a:ext cx="586402" cy="540238"/>
          </a:xfrm>
          <a:prstGeom prst="rect">
            <a:avLst/>
          </a:prstGeom>
          <a:noFill/>
        </p:spPr>
      </p:pic>
      <p:pic>
        <p:nvPicPr>
          <p:cNvPr id="24" name="Picture 2" descr="C:\Users\Hoiem\AppData\Local\Temp\wza628\newtest\bttf301.gif"/>
          <p:cNvPicPr>
            <a:picLocks noChangeAspect="1" noChangeArrowheads="1"/>
          </p:cNvPicPr>
          <p:nvPr/>
        </p:nvPicPr>
        <p:blipFill>
          <a:blip r:embed="rId2" cstate="print"/>
          <a:srcRect r="29713"/>
          <a:stretch>
            <a:fillRect/>
          </a:stretch>
        </p:blipFill>
        <p:spPr bwMode="auto">
          <a:xfrm>
            <a:off x="7343172" y="6311929"/>
            <a:ext cx="338268" cy="311638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6578414" y="4985046"/>
            <a:ext cx="2206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Multiple scales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486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Exams handed back after this class or in office hours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Go over common mistakes today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6361722"/>
              </p:ext>
            </p:extLst>
          </p:nvPr>
        </p:nvGraphicFramePr>
        <p:xfrm>
          <a:off x="2362200" y="2042317"/>
          <a:ext cx="3462248" cy="19809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5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55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55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562">
                  <a:extLst>
                    <a:ext uri="{9D8B030D-6E8A-4147-A177-3AD203B41FA5}">
                      <a16:colId xmlns:a16="http://schemas.microsoft.com/office/drawing/2014/main" val="252207055"/>
                    </a:ext>
                  </a:extLst>
                </a:gridCol>
              </a:tblGrid>
              <a:tr h="396195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>
                          <a:effectLst/>
                        </a:rPr>
                        <a:t>2015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2017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1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90 - 100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12%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20%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1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>
                          <a:effectLst/>
                        </a:rPr>
                        <a:t>80 - 89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27%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40%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1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>
                          <a:effectLst/>
                        </a:rPr>
                        <a:t>70 - 79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42%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24%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1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70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9122182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100352" y="1672984"/>
            <a:ext cx="4275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Better grade distribution than </a:t>
            </a:r>
            <a:r>
              <a:rPr lang="en-US" dirty="0" smtClean="0"/>
              <a:t>past years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0" y="4343400"/>
            <a:ext cx="15311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Mean: 82%</a:t>
            </a:r>
          </a:p>
          <a:p>
            <a:r>
              <a:rPr lang="en-US" dirty="0" smtClean="0"/>
              <a:t>Median: 84%</a:t>
            </a:r>
          </a:p>
          <a:p>
            <a:r>
              <a:rPr lang="en-US" dirty="0" smtClean="0"/>
              <a:t>Max: 100%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67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 cstate="print"/>
          <a:srcRect l="3195" r="60067"/>
          <a:stretch>
            <a:fillRect/>
          </a:stretch>
        </p:blipFill>
        <p:spPr bwMode="auto">
          <a:xfrm>
            <a:off x="6400800" y="4267200"/>
            <a:ext cx="1066800" cy="1345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 cstate="print"/>
          <a:srcRect l="3195" r="60067"/>
          <a:stretch>
            <a:fillRect/>
          </a:stretch>
        </p:blipFill>
        <p:spPr bwMode="auto">
          <a:xfrm>
            <a:off x="7620000" y="4267200"/>
            <a:ext cx="1066800" cy="1345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features?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7800" y="2819401"/>
            <a:ext cx="2236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Exemplars</a:t>
            </a:r>
          </a:p>
          <a:p>
            <a:pPr algn="ctr"/>
            <a:r>
              <a:rPr lang="en-US" dirty="0" smtClean="0"/>
              <a:t>(Sung </a:t>
            </a:r>
            <a:r>
              <a:rPr lang="en-US" dirty="0" err="1" smtClean="0"/>
              <a:t>Poggio</a:t>
            </a:r>
            <a:r>
              <a:rPr lang="en-US" dirty="0" smtClean="0"/>
              <a:t> 1994)</a:t>
            </a:r>
            <a:endParaRPr lang="en-US" dirty="0"/>
          </a:p>
        </p:txBody>
      </p:sp>
      <p:pic>
        <p:nvPicPr>
          <p:cNvPr id="3471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600200"/>
            <a:ext cx="1198536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71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16002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914400" y="5562601"/>
            <a:ext cx="3262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Edge (Wavelet) Pyramids</a:t>
            </a:r>
          </a:p>
          <a:p>
            <a:pPr algn="ctr"/>
            <a:r>
              <a:rPr lang="en-US" dirty="0" smtClean="0"/>
              <a:t>(</a:t>
            </a:r>
            <a:r>
              <a:rPr lang="en-US" dirty="0" err="1" smtClean="0"/>
              <a:t>Schneiderman</a:t>
            </a:r>
            <a:r>
              <a:rPr lang="en-US" dirty="0" smtClean="0"/>
              <a:t> Kanade 1998)</a:t>
            </a:r>
            <a:endParaRPr lang="en-US" dirty="0"/>
          </a:p>
        </p:txBody>
      </p:sp>
      <p:pic>
        <p:nvPicPr>
          <p:cNvPr id="34714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1447801"/>
            <a:ext cx="1295400" cy="1279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291065" y="2743201"/>
            <a:ext cx="3236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Intensity Patterns (with NNs)</a:t>
            </a:r>
          </a:p>
          <a:p>
            <a:pPr algn="ctr"/>
            <a:r>
              <a:rPr lang="en-US" dirty="0" smtClean="0"/>
              <a:t>(Rowley </a:t>
            </a:r>
            <a:r>
              <a:rPr lang="en-US" dirty="0" err="1" smtClean="0"/>
              <a:t>Baluja</a:t>
            </a:r>
            <a:r>
              <a:rPr lang="en-US" dirty="0" smtClean="0"/>
              <a:t> </a:t>
            </a:r>
            <a:r>
              <a:rPr lang="en-US" dirty="0" err="1" smtClean="0"/>
              <a:t>Kanade</a:t>
            </a:r>
            <a:r>
              <a:rPr lang="en-US" dirty="0" smtClean="0"/>
              <a:t> 1996)</a:t>
            </a:r>
            <a:endParaRPr lang="en-US" dirty="0"/>
          </a:p>
        </p:txBody>
      </p:sp>
      <p:pic>
        <p:nvPicPr>
          <p:cNvPr id="13" name="Picture 4" descr="wavele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71600" y="4267201"/>
            <a:ext cx="2286000" cy="12795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 l="3195" r="60067"/>
          <a:stretch>
            <a:fillRect/>
          </a:stretch>
        </p:blipFill>
        <p:spPr bwMode="auto">
          <a:xfrm>
            <a:off x="5105400" y="4267200"/>
            <a:ext cx="1066800" cy="1345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" name="Group 25"/>
          <p:cNvGrpSpPr/>
          <p:nvPr/>
        </p:nvGrpSpPr>
        <p:grpSpPr>
          <a:xfrm rot="16200000">
            <a:off x="6693383" y="4611538"/>
            <a:ext cx="491705" cy="516148"/>
            <a:chOff x="5105400" y="4648200"/>
            <a:chExt cx="685800" cy="685800"/>
          </a:xfrm>
        </p:grpSpPr>
        <p:sp>
          <p:nvSpPr>
            <p:cNvPr id="21" name="Rectangle 14"/>
            <p:cNvSpPr>
              <a:spLocks noChangeArrowheads="1"/>
            </p:cNvSpPr>
            <p:nvPr/>
          </p:nvSpPr>
          <p:spPr bwMode="auto">
            <a:xfrm>
              <a:off x="5562600" y="4648200"/>
              <a:ext cx="228600" cy="6858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Rectangle 15"/>
            <p:cNvSpPr>
              <a:spLocks noChangeArrowheads="1"/>
            </p:cNvSpPr>
            <p:nvPr/>
          </p:nvSpPr>
          <p:spPr bwMode="auto">
            <a:xfrm>
              <a:off x="5334000" y="4648200"/>
              <a:ext cx="228600" cy="685800"/>
            </a:xfrm>
            <a:prstGeom prst="rect">
              <a:avLst/>
            </a:prstGeom>
            <a:solidFill>
              <a:schemeClr val="tx1">
                <a:alpha val="65000"/>
              </a:schemeClr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Rectangle 17"/>
            <p:cNvSpPr>
              <a:spLocks noChangeArrowheads="1"/>
            </p:cNvSpPr>
            <p:nvPr/>
          </p:nvSpPr>
          <p:spPr bwMode="auto">
            <a:xfrm>
              <a:off x="5105400" y="4648200"/>
              <a:ext cx="228600" cy="6858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924801" y="4748840"/>
            <a:ext cx="491705" cy="280360"/>
            <a:chOff x="5105400" y="4648200"/>
            <a:chExt cx="685800" cy="685800"/>
          </a:xfrm>
        </p:grpSpPr>
        <p:sp>
          <p:nvSpPr>
            <p:cNvPr id="30" name="Rectangle 14"/>
            <p:cNvSpPr>
              <a:spLocks noChangeArrowheads="1"/>
            </p:cNvSpPr>
            <p:nvPr/>
          </p:nvSpPr>
          <p:spPr bwMode="auto">
            <a:xfrm>
              <a:off x="5562600" y="4648200"/>
              <a:ext cx="228600" cy="685800"/>
            </a:xfrm>
            <a:prstGeom prst="rect">
              <a:avLst/>
            </a:prstGeom>
            <a:solidFill>
              <a:schemeClr val="tx1">
                <a:alpha val="65000"/>
              </a:schemeClr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Rectangle 15"/>
            <p:cNvSpPr>
              <a:spLocks noChangeArrowheads="1"/>
            </p:cNvSpPr>
            <p:nvPr/>
          </p:nvSpPr>
          <p:spPr bwMode="auto">
            <a:xfrm>
              <a:off x="5334000" y="4648200"/>
              <a:ext cx="228600" cy="6858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Rectangle 17"/>
            <p:cNvSpPr>
              <a:spLocks noChangeArrowheads="1"/>
            </p:cNvSpPr>
            <p:nvPr/>
          </p:nvSpPr>
          <p:spPr bwMode="auto">
            <a:xfrm>
              <a:off x="5105400" y="4648200"/>
              <a:ext cx="228600" cy="685800"/>
            </a:xfrm>
            <a:prstGeom prst="rect">
              <a:avLst/>
            </a:prstGeom>
            <a:solidFill>
              <a:schemeClr val="tx1">
                <a:alpha val="65000"/>
              </a:schemeClr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5989366" y="5562601"/>
            <a:ext cx="2104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Haar</a:t>
            </a:r>
            <a:r>
              <a:rPr lang="en-US" dirty="0" smtClean="0"/>
              <a:t> Filters</a:t>
            </a:r>
          </a:p>
          <a:p>
            <a:pPr algn="ctr"/>
            <a:r>
              <a:rPr lang="en-US" dirty="0" smtClean="0"/>
              <a:t>(Viola Jones 2000)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classify?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ways</a:t>
            </a:r>
          </a:p>
          <a:p>
            <a:pPr lvl="1"/>
            <a:r>
              <a:rPr lang="en-US" dirty="0" smtClean="0"/>
              <a:t>Neural networks</a:t>
            </a:r>
          </a:p>
          <a:p>
            <a:pPr lvl="1"/>
            <a:r>
              <a:rPr lang="en-US" dirty="0" err="1" smtClean="0"/>
              <a:t>Adaboost</a:t>
            </a:r>
            <a:endParaRPr lang="en-US" dirty="0" smtClean="0"/>
          </a:p>
          <a:p>
            <a:pPr lvl="1"/>
            <a:r>
              <a:rPr lang="en-US" dirty="0" smtClean="0"/>
              <a:t>SVMs</a:t>
            </a:r>
          </a:p>
          <a:p>
            <a:pPr lvl="1"/>
            <a:r>
              <a:rPr lang="en-US" dirty="0" smtClean="0"/>
              <a:t>Nearest neighbor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 classifier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5652181" y="936171"/>
            <a:ext cx="1600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Training Labels</a:t>
            </a:r>
          </a:p>
        </p:txBody>
      </p:sp>
      <p:grpSp>
        <p:nvGrpSpPr>
          <p:cNvPr id="7" name="Group 12"/>
          <p:cNvGrpSpPr>
            <a:grpSpLocks/>
          </p:cNvGrpSpPr>
          <p:nvPr/>
        </p:nvGrpSpPr>
        <p:grpSpPr bwMode="auto">
          <a:xfrm>
            <a:off x="43543" y="1515609"/>
            <a:ext cx="2438400" cy="2849562"/>
            <a:chOff x="228600" y="1417320"/>
            <a:chExt cx="2438400" cy="2849880"/>
          </a:xfrm>
        </p:grpSpPr>
        <p:sp>
          <p:nvSpPr>
            <p:cNvPr id="12" name="TextBox 7"/>
            <p:cNvSpPr txBox="1">
              <a:spLocks noChangeArrowheads="1"/>
            </p:cNvSpPr>
            <p:nvPr/>
          </p:nvSpPr>
          <p:spPr bwMode="auto">
            <a:xfrm>
              <a:off x="457200" y="1417320"/>
              <a:ext cx="18288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/>
                <a:t>Training Images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28600" y="1447485"/>
              <a:ext cx="2438400" cy="281971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5606143" y="2383971"/>
            <a:ext cx="16002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Classifier Training</a:t>
            </a: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3599543" y="936172"/>
            <a:ext cx="1473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/>
              <a:t>Training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167743" y="2383971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Image Features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2558143" y="2688771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4996543" y="2688771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5400000">
            <a:off x="6215743" y="1926771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2710543" y="5050971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Image Features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2100943" y="5355771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TextBox 20"/>
          <p:cNvSpPr txBox="1">
            <a:spLocks noChangeArrowheads="1"/>
          </p:cNvSpPr>
          <p:nvPr/>
        </p:nvSpPr>
        <p:spPr bwMode="auto">
          <a:xfrm>
            <a:off x="3777344" y="4288972"/>
            <a:ext cx="13239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/>
              <a:t>Testing</a:t>
            </a:r>
          </a:p>
        </p:txBody>
      </p:sp>
      <p:sp>
        <p:nvSpPr>
          <p:cNvPr id="24" name="TextBox 21"/>
          <p:cNvSpPr txBox="1">
            <a:spLocks noChangeArrowheads="1"/>
          </p:cNvSpPr>
          <p:nvPr/>
        </p:nvSpPr>
        <p:spPr bwMode="auto">
          <a:xfrm>
            <a:off x="424543" y="6006647"/>
            <a:ext cx="16891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Test Image</a:t>
            </a:r>
          </a:p>
        </p:txBody>
      </p:sp>
      <p:sp>
        <p:nvSpPr>
          <p:cNvPr id="25" name="Right Arrow 24"/>
          <p:cNvSpPr/>
          <p:nvPr/>
        </p:nvSpPr>
        <p:spPr>
          <a:xfrm>
            <a:off x="7282543" y="2688771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7892143" y="2460171"/>
            <a:ext cx="1143000" cy="762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Trained Classifier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148943" y="5050971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Trained Classifier</a:t>
            </a:r>
          </a:p>
        </p:txBody>
      </p:sp>
      <p:sp>
        <p:nvSpPr>
          <p:cNvPr id="28" name="Right Arrow 27"/>
          <p:cNvSpPr/>
          <p:nvPr/>
        </p:nvSpPr>
        <p:spPr>
          <a:xfrm>
            <a:off x="4539343" y="5355771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Right Arrow 28"/>
          <p:cNvSpPr/>
          <p:nvPr/>
        </p:nvSpPr>
        <p:spPr>
          <a:xfrm>
            <a:off x="6977743" y="5355771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TextBox 27"/>
          <p:cNvSpPr txBox="1">
            <a:spLocks noChangeArrowheads="1"/>
          </p:cNvSpPr>
          <p:nvPr/>
        </p:nvSpPr>
        <p:spPr bwMode="auto">
          <a:xfrm>
            <a:off x="7892144" y="5538335"/>
            <a:ext cx="8867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Face</a:t>
            </a:r>
          </a:p>
        </p:txBody>
      </p:sp>
      <p:sp>
        <p:nvSpPr>
          <p:cNvPr id="31" name="TextBox 28"/>
          <p:cNvSpPr txBox="1">
            <a:spLocks noChangeArrowheads="1"/>
          </p:cNvSpPr>
          <p:nvPr/>
        </p:nvSpPr>
        <p:spPr bwMode="auto">
          <a:xfrm>
            <a:off x="7555593" y="5004934"/>
            <a:ext cx="15557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Prediction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603218" y="4868409"/>
            <a:ext cx="1447800" cy="1219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33" name="Picture 2" descr="http://www.bbc.co.uk/tyne/great_north_run/2003/picture_gallery/images/finish2/crowd_shot2_400.jpg"/>
          <p:cNvPicPr>
            <a:picLocks noChangeAspect="1" noChangeArrowheads="1"/>
          </p:cNvPicPr>
          <p:nvPr/>
        </p:nvPicPr>
        <p:blipFill>
          <a:blip r:embed="rId2" cstate="print"/>
          <a:srcRect l="17717" t="19774" r="77359" b="71690"/>
          <a:stretch>
            <a:fillRect/>
          </a:stretch>
        </p:blipFill>
        <p:spPr bwMode="auto">
          <a:xfrm>
            <a:off x="348344" y="2383971"/>
            <a:ext cx="1055077" cy="1371600"/>
          </a:xfrm>
          <a:prstGeom prst="rect">
            <a:avLst/>
          </a:prstGeom>
          <a:noFill/>
        </p:spPr>
      </p:pic>
      <p:pic>
        <p:nvPicPr>
          <p:cNvPr id="34" name="Picture 2" descr="http://www.bbc.co.uk/tyne/great_north_run/2003/picture_gallery/images/finish2/crowd_shot2_400.jpg"/>
          <p:cNvPicPr>
            <a:picLocks noChangeAspect="1" noChangeArrowheads="1"/>
          </p:cNvPicPr>
          <p:nvPr/>
        </p:nvPicPr>
        <p:blipFill>
          <a:blip r:embed="rId2" cstate="print"/>
          <a:srcRect l="54906" t="69433" r="40000" b="21510"/>
          <a:stretch>
            <a:fillRect/>
          </a:stretch>
        </p:blipFill>
        <p:spPr bwMode="auto">
          <a:xfrm>
            <a:off x="729343" y="2841171"/>
            <a:ext cx="914400" cy="1219200"/>
          </a:xfrm>
          <a:prstGeom prst="rect">
            <a:avLst/>
          </a:prstGeom>
          <a:noFill/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3" cstate="print"/>
          <a:srcRect l="12114" t="15625" r="78801" b="67188"/>
          <a:stretch>
            <a:fillRect/>
          </a:stretch>
        </p:blipFill>
        <p:spPr bwMode="auto">
          <a:xfrm>
            <a:off x="1034143" y="3222172"/>
            <a:ext cx="762000" cy="931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2" descr="http://www.bbc.co.uk/tyne/great_north_run/2003/picture_gallery/images/finish2/crowd_shot2_400.jpg"/>
          <p:cNvPicPr>
            <a:picLocks noChangeAspect="1" noChangeArrowheads="1"/>
          </p:cNvPicPr>
          <p:nvPr/>
        </p:nvPicPr>
        <p:blipFill>
          <a:blip r:embed="rId2" cstate="print"/>
          <a:srcRect l="59017" t="54162" r="36321" b="37847"/>
          <a:stretch>
            <a:fillRect/>
          </a:stretch>
        </p:blipFill>
        <p:spPr bwMode="auto">
          <a:xfrm>
            <a:off x="1338943" y="2460172"/>
            <a:ext cx="914400" cy="1175657"/>
          </a:xfrm>
          <a:prstGeom prst="rect">
            <a:avLst/>
          </a:prstGeom>
          <a:noFill/>
        </p:spPr>
      </p:pic>
      <p:pic>
        <p:nvPicPr>
          <p:cNvPr id="37" name="Picture 3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143" y="4822371"/>
            <a:ext cx="1219200" cy="1219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1070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/>
      <p:bldP spid="24" grpId="0"/>
      <p:bldP spid="27" grpId="0" animBg="1"/>
      <p:bldP spid="28" grpId="0" animBg="1"/>
      <p:bldP spid="29" grpId="0" animBg="1"/>
      <p:bldP spid="30" grpId="0"/>
      <p:bldP spid="31" grpId="0"/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52400"/>
            <a:ext cx="10972800" cy="9144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Face Detection: State of the Art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0265"/>
          <a:stretch/>
        </p:blipFill>
        <p:spPr>
          <a:xfrm>
            <a:off x="914400" y="762000"/>
            <a:ext cx="7992339" cy="16275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057" y="2743200"/>
            <a:ext cx="7254714" cy="37428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5800" y="6562659"/>
            <a:ext cx="27508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4"/>
              </a:rPr>
              <a:t>https://arxiv.org/pdf/1905.00641v2.pdf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886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09800"/>
            <a:ext cx="11199114" cy="33134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57600" y="1606851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Perfect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886200" y="1987034"/>
            <a:ext cx="228600" cy="2989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423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36" y="0"/>
            <a:ext cx="11772564" cy="64360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7478" y="6400711"/>
            <a:ext cx="1021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NimbusRomNo9L-Regu"/>
              </a:rPr>
              <a:t>RetinaFace</a:t>
            </a:r>
            <a:r>
              <a:rPr lang="en-US" dirty="0">
                <a:latin typeface="NimbusRomNo9L-Regu"/>
              </a:rPr>
              <a:t> can find around 900 faces (threshold at 0.5) out of the reported 1151 people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3667" y="385340"/>
            <a:ext cx="2460085" cy="129105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1143000" y="1971906"/>
            <a:ext cx="6858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524000" y="1676399"/>
            <a:ext cx="152400" cy="2286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170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 recognition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7966" y="1905000"/>
            <a:ext cx="4267200" cy="337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4299366" y="3124200"/>
            <a:ext cx="1295400" cy="838200"/>
          </a:xfrm>
          <a:prstGeom prst="rightArrow">
            <a:avLst>
              <a:gd name="adj1" fmla="val 50000"/>
              <a:gd name="adj2" fmla="val 38636"/>
            </a:avLst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Detection</a:t>
            </a:r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8308215"/>
              </p:ext>
            </p:extLst>
          </p:nvPr>
        </p:nvGraphicFramePr>
        <p:xfrm>
          <a:off x="5670966" y="3048000"/>
          <a:ext cx="9779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17" name="Image" r:id="rId4" imgW="977778" imgH="1002821" progId="Photoshop.Image.10">
                  <p:embed/>
                </p:oleObj>
              </mc:Choice>
              <mc:Fallback>
                <p:oleObj name="Image" r:id="rId4" imgW="977778" imgH="1002821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0966" y="3048000"/>
                        <a:ext cx="977900" cy="1003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AutoShape 9"/>
          <p:cNvSpPr>
            <a:spLocks noChangeArrowheads="1"/>
          </p:cNvSpPr>
          <p:nvPr/>
        </p:nvSpPr>
        <p:spPr bwMode="auto">
          <a:xfrm>
            <a:off x="6813966" y="3124200"/>
            <a:ext cx="1447800" cy="838200"/>
          </a:xfrm>
          <a:prstGeom prst="rightArrow">
            <a:avLst>
              <a:gd name="adj1" fmla="val 50000"/>
              <a:gd name="adj2" fmla="val 43182"/>
            </a:avLst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Recognition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8337966" y="3352800"/>
            <a:ext cx="8386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“Sally”</a:t>
            </a:r>
          </a:p>
        </p:txBody>
      </p:sp>
    </p:spTree>
    <p:extLst>
      <p:ext uri="{BB962C8B-B14F-4D97-AF65-F5344CB8AC3E}">
        <p14:creationId xmlns:p14="http://schemas.microsoft.com/office/powerpoint/2010/main" val="304725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 recognition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8229600" cy="5715000"/>
          </a:xfrm>
        </p:spPr>
        <p:txBody>
          <a:bodyPr>
            <a:normAutofit/>
          </a:bodyPr>
          <a:lstStyle/>
          <a:p>
            <a:r>
              <a:rPr lang="en-US" sz="3600" dirty="0"/>
              <a:t>Typical scenario: few examples per face, identify or verify test example</a:t>
            </a:r>
          </a:p>
          <a:p>
            <a:r>
              <a:rPr lang="en-US" sz="3600" dirty="0"/>
              <a:t>What’s hard: changes in expression, lighting, age, </a:t>
            </a:r>
            <a:r>
              <a:rPr lang="en-US" sz="3600" dirty="0">
                <a:solidFill>
                  <a:srgbClr val="FF0000"/>
                </a:solidFill>
              </a:rPr>
              <a:t>occlusion</a:t>
            </a:r>
            <a:r>
              <a:rPr lang="en-US" sz="3600" dirty="0"/>
              <a:t>, </a:t>
            </a:r>
            <a:r>
              <a:rPr lang="en-US" sz="3600" b="1" dirty="0">
                <a:solidFill>
                  <a:srgbClr val="FF0000"/>
                </a:solidFill>
              </a:rPr>
              <a:t>viewpoint</a:t>
            </a:r>
          </a:p>
          <a:p>
            <a:r>
              <a:rPr lang="en-US" sz="3600" dirty="0"/>
              <a:t>Basic approaches (all nearest neighbor)</a:t>
            </a:r>
          </a:p>
          <a:p>
            <a:pPr marL="971550" lvl="1" indent="-457200">
              <a:buFont typeface="Calibri" pitchFamily="34" charset="0"/>
              <a:buAutoNum type="arabicPeriod"/>
            </a:pPr>
            <a:r>
              <a:rPr lang="en-US" dirty="0" smtClean="0"/>
              <a:t>Project into a new subspace (or kernel space) (e.g., “</a:t>
            </a:r>
            <a:r>
              <a:rPr lang="en-US" dirty="0" err="1" smtClean="0"/>
              <a:t>Eigenfaces</a:t>
            </a:r>
            <a:r>
              <a:rPr lang="en-US" dirty="0" smtClean="0"/>
              <a:t>”=PCA)</a:t>
            </a:r>
          </a:p>
          <a:p>
            <a:pPr marL="971550" lvl="1" indent="-457200">
              <a:buFont typeface="Calibri" pitchFamily="34" charset="0"/>
              <a:buAutoNum type="arabicPeriod"/>
            </a:pPr>
            <a:r>
              <a:rPr lang="en-US" dirty="0" smtClean="0"/>
              <a:t>Measure face features</a:t>
            </a:r>
          </a:p>
          <a:p>
            <a:pPr marL="971550" lvl="1" indent="-457200">
              <a:buFont typeface="Calibri" pitchFamily="34" charset="0"/>
              <a:buAutoNum type="arabicPeriod"/>
            </a:pPr>
            <a:r>
              <a:rPr lang="en-US" dirty="0" smtClean="0"/>
              <a:t>Make 3d face model, compare </a:t>
            </a:r>
            <a:r>
              <a:rPr lang="en-US" dirty="0" err="1" smtClean="0"/>
              <a:t>shape+appearance</a:t>
            </a:r>
            <a:r>
              <a:rPr lang="en-US" dirty="0" smtClean="0"/>
              <a:t> (e.g., AAM)</a:t>
            </a:r>
          </a:p>
          <a:p>
            <a:pPr marL="1371600" lvl="2" indent="-457200">
              <a:buFont typeface="Calibri" pitchFamily="34" charset="0"/>
              <a:buAutoNum type="arabicPeriod"/>
            </a:pPr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245696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technique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r>
              <a:rPr lang="en-US" smtClean="0"/>
              <a:t>Treat pixels as a vector</a:t>
            </a:r>
          </a:p>
          <a:p>
            <a:pPr marL="514350" indent="-514350">
              <a:buFont typeface="Calibri" pitchFamily="34" charset="0"/>
              <a:buAutoNum type="arabicPeriod"/>
            </a:pPr>
            <a:endParaRPr lang="en-US" smtClean="0"/>
          </a:p>
          <a:p>
            <a:pPr marL="514350" indent="-514350">
              <a:buFont typeface="Calibri" pitchFamily="34" charset="0"/>
              <a:buAutoNum type="arabicPeriod"/>
            </a:pPr>
            <a:endParaRPr lang="en-US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smtClean="0"/>
              <a:t>Recognize face by nearest neighbor</a:t>
            </a:r>
          </a:p>
        </p:txBody>
      </p:sp>
      <p:pic>
        <p:nvPicPr>
          <p:cNvPr id="2055" name="Picture 11" descr="training_faces"/>
          <p:cNvPicPr>
            <a:picLocks noChangeAspect="1" noChangeArrowheads="1"/>
          </p:cNvPicPr>
          <p:nvPr/>
        </p:nvPicPr>
        <p:blipFill>
          <a:blip r:embed="rId3" cstate="print"/>
          <a:srcRect t="10564" r="90845" b="80986"/>
          <a:stretch>
            <a:fillRect/>
          </a:stretch>
        </p:blipFill>
        <p:spPr bwMode="auto">
          <a:xfrm>
            <a:off x="3657600" y="1600200"/>
            <a:ext cx="1219200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ght Arrow 4"/>
          <p:cNvSpPr/>
          <p:nvPr/>
        </p:nvSpPr>
        <p:spPr>
          <a:xfrm>
            <a:off x="5029200" y="1905000"/>
            <a:ext cx="914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11" descr="training_fac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474244"/>
            <a:ext cx="3048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ight Arrow 7"/>
          <p:cNvSpPr/>
          <p:nvPr/>
        </p:nvSpPr>
        <p:spPr>
          <a:xfrm>
            <a:off x="4114800" y="4160044"/>
            <a:ext cx="914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6019800" y="1905000"/>
          <a:ext cx="52705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474" name="Equation" r:id="rId4" imgW="126720" imgH="126720" progId="Equation.3">
                  <p:embed/>
                </p:oleObj>
              </mc:Choice>
              <mc:Fallback>
                <p:oleObj name="Equation" r:id="rId4" imgW="126720" imgH="126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1905000"/>
                        <a:ext cx="527050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95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1137481"/>
              </p:ext>
            </p:extLst>
          </p:nvPr>
        </p:nvGraphicFramePr>
        <p:xfrm>
          <a:off x="5181601" y="4083844"/>
          <a:ext cx="173831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475" name="Equation" r:id="rId6" imgW="419040" imgH="228600" progId="Equation.3">
                  <p:embed/>
                </p:oleObj>
              </mc:Choice>
              <mc:Fallback>
                <p:oleObj name="Equation" r:id="rId6" imgW="4190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1" y="4083844"/>
                        <a:ext cx="1738313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95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7946379"/>
              </p:ext>
            </p:extLst>
          </p:nvPr>
        </p:nvGraphicFramePr>
        <p:xfrm>
          <a:off x="4724401" y="5226845"/>
          <a:ext cx="4335463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476" name="Equation" r:id="rId8" imgW="1231560" imgH="342720" progId="Equation.3">
                  <p:embed/>
                </p:oleObj>
              </mc:Choice>
              <mc:Fallback>
                <p:oleObj name="Equation" r:id="rId8" imgW="123156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1" y="5226845"/>
                        <a:ext cx="4335463" cy="873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6588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/>
          </p:cNvSpPr>
          <p:nvPr/>
        </p:nvSpPr>
        <p:spPr bwMode="auto">
          <a:xfrm>
            <a:off x="685800" y="838200"/>
            <a:ext cx="7086600" cy="117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endParaRPr lang="en-US" altLang="en-US" sz="2531" dirty="0">
              <a:ea typeface="Gill Sans" charset="0"/>
              <a:cs typeface="Gill Sans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8229600" cy="5135563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Most recent research focuses on “faces in the wild”, recognizing faces in normal photos</a:t>
            </a:r>
          </a:p>
          <a:p>
            <a:pPr lvl="1"/>
            <a:r>
              <a:rPr lang="en-US" dirty="0" smtClean="0"/>
              <a:t>Classification: assign identity to face</a:t>
            </a:r>
          </a:p>
          <a:p>
            <a:pPr lvl="1"/>
            <a:r>
              <a:rPr lang="en-US" dirty="0" smtClean="0"/>
              <a:t>Verification: say whether two people are the same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Important steps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Detect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Align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Represent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Classify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92996" y="304799"/>
            <a:ext cx="8229600" cy="914400"/>
          </a:xfrm>
        </p:spPr>
        <p:txBody>
          <a:bodyPr/>
          <a:lstStyle/>
          <a:p>
            <a:r>
              <a:rPr lang="en-US" dirty="0" smtClean="0"/>
              <a:t>State-of-the-art Face Recognizers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85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Face detection and recognition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1828800"/>
            <a:ext cx="4267200" cy="337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6565" name="AutoShape 5"/>
          <p:cNvSpPr>
            <a:spLocks noChangeArrowheads="1"/>
          </p:cNvSpPr>
          <p:nvPr/>
        </p:nvSpPr>
        <p:spPr bwMode="auto">
          <a:xfrm>
            <a:off x="4191000" y="3048000"/>
            <a:ext cx="1295400" cy="838200"/>
          </a:xfrm>
          <a:prstGeom prst="rightArrow">
            <a:avLst>
              <a:gd name="adj1" fmla="val 50000"/>
              <a:gd name="adj2" fmla="val 38636"/>
            </a:avLst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Detection</a:t>
            </a:r>
          </a:p>
        </p:txBody>
      </p:sp>
      <p:graphicFrame>
        <p:nvGraphicFramePr>
          <p:cNvPr id="1346567" name="Object 7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0502452"/>
              </p:ext>
            </p:extLst>
          </p:nvPr>
        </p:nvGraphicFramePr>
        <p:xfrm>
          <a:off x="5562600" y="2971800"/>
          <a:ext cx="9779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193" name="Image" r:id="rId5" imgW="977778" imgH="1002821" progId="Photoshop.Image.10">
                  <p:embed/>
                </p:oleObj>
              </mc:Choice>
              <mc:Fallback>
                <p:oleObj name="Image" r:id="rId5" imgW="977778" imgH="1002821" progId="Photoshop.Image.10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2971800"/>
                        <a:ext cx="977900" cy="1003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6569" name="AutoShape 9"/>
          <p:cNvSpPr>
            <a:spLocks noChangeArrowheads="1"/>
          </p:cNvSpPr>
          <p:nvPr/>
        </p:nvSpPr>
        <p:spPr bwMode="auto">
          <a:xfrm>
            <a:off x="6705600" y="3048000"/>
            <a:ext cx="1447800" cy="838200"/>
          </a:xfrm>
          <a:prstGeom prst="rightArrow">
            <a:avLst>
              <a:gd name="adj1" fmla="val 50000"/>
              <a:gd name="adj2" fmla="val 43182"/>
            </a:avLst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Recognition</a:t>
            </a:r>
          </a:p>
        </p:txBody>
      </p:sp>
      <p:sp>
        <p:nvSpPr>
          <p:cNvPr id="1346570" name="Text Box 10"/>
          <p:cNvSpPr txBox="1">
            <a:spLocks noChangeArrowheads="1"/>
          </p:cNvSpPr>
          <p:nvPr/>
        </p:nvSpPr>
        <p:spPr bwMode="auto">
          <a:xfrm>
            <a:off x="8229600" y="3276600"/>
            <a:ext cx="8386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“Sally”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6565" grpId="0" animBg="1"/>
      <p:bldP spid="1346569" grpId="0" animBg="1"/>
      <p:bldP spid="134657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23" y="2866941"/>
            <a:ext cx="8715375" cy="2196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35268"/>
          <a:stretch/>
        </p:blipFill>
        <p:spPr>
          <a:xfrm>
            <a:off x="1400013" y="1162864"/>
            <a:ext cx="6031471" cy="14636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6826" y="5315505"/>
            <a:ext cx="8273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4"/>
              </a:rPr>
              <a:t>DeepFace</a:t>
            </a:r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4"/>
              </a:rPr>
              <a:t>: Closing the Gap to Human-Level Performance in Face </a:t>
            </a:r>
            <a:r>
              <a:rPr lang="en-US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4"/>
              </a:rPr>
              <a:t>Verification</a:t>
            </a:r>
            <a:endParaRPr lang="en-US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5638800"/>
            <a:ext cx="6973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Taigman</a:t>
            </a:r>
            <a:r>
              <a:rPr lang="en-US" dirty="0" smtClean="0"/>
              <a:t>, Yang, </a:t>
            </a:r>
            <a:r>
              <a:rPr lang="en-US" dirty="0" err="1" smtClean="0"/>
              <a:t>Ranzato</a:t>
            </a:r>
            <a:r>
              <a:rPr lang="en-US" dirty="0" smtClean="0"/>
              <a:t>, &amp; Wolf (Facebook, Tel Aviv), CVPR 2014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10000" y="6320541"/>
            <a:ext cx="617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Following slides adapted from Daphne Tsatsoulis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21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166092"/>
            <a:ext cx="7358063" cy="794742"/>
          </a:xfrm>
          <a:ln/>
        </p:spPr>
        <p:txBody>
          <a:bodyPr>
            <a:normAutofit/>
          </a:bodyPr>
          <a:lstStyle/>
          <a:p>
            <a:pPr algn="l"/>
            <a:r>
              <a:rPr lang="en-US" altLang="en-US" sz="3200" dirty="0"/>
              <a:t>Face Alignment</a:t>
            </a: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09600" y="1206699"/>
            <a:ext cx="4431246" cy="5188149"/>
          </a:xfrm>
          <a:ln/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altLang="en-US" sz="1800" dirty="0"/>
              <a:t>1.  Detect a face and 6 </a:t>
            </a:r>
            <a:r>
              <a:rPr lang="en-US" altLang="en-US" sz="1800" dirty="0" err="1"/>
              <a:t>fiducial</a:t>
            </a:r>
            <a:r>
              <a:rPr lang="en-US" altLang="en-US" sz="1800" dirty="0"/>
              <a:t> markers using a support vector </a:t>
            </a:r>
            <a:r>
              <a:rPr lang="en-US" altLang="en-US" sz="1800" dirty="0" err="1"/>
              <a:t>regressor</a:t>
            </a:r>
            <a:r>
              <a:rPr lang="en-US" altLang="en-US" sz="1800" dirty="0"/>
              <a:t> (SVR)</a:t>
            </a:r>
          </a:p>
          <a:p>
            <a:pPr marL="0" indent="0">
              <a:buNone/>
            </a:pPr>
            <a:endParaRPr lang="en-US" altLang="en-US" sz="900" dirty="0"/>
          </a:p>
          <a:p>
            <a:pPr marL="0" indent="0">
              <a:buNone/>
            </a:pPr>
            <a:r>
              <a:rPr lang="en-US" altLang="en-US" sz="1800" dirty="0"/>
              <a:t>2. Iteratively scale, rotate, and translate image until it aligns with a target face</a:t>
            </a:r>
          </a:p>
          <a:p>
            <a:pPr marL="0" indent="0">
              <a:buNone/>
            </a:pPr>
            <a:endParaRPr lang="en-US" altLang="en-US" sz="900" dirty="0"/>
          </a:p>
          <a:p>
            <a:pPr marL="0" indent="0">
              <a:buNone/>
            </a:pPr>
            <a:r>
              <a:rPr lang="en-US" altLang="en-US" sz="1800" dirty="0"/>
              <a:t>3. Localize 67 </a:t>
            </a:r>
            <a:r>
              <a:rPr lang="en-US" altLang="en-US" sz="1800" dirty="0" err="1"/>
              <a:t>fiducial</a:t>
            </a:r>
            <a:r>
              <a:rPr lang="en-US" altLang="en-US" sz="1800" dirty="0"/>
              <a:t> points in the 2D aligned crop</a:t>
            </a:r>
          </a:p>
          <a:p>
            <a:pPr marL="0" indent="0">
              <a:buNone/>
            </a:pPr>
            <a:endParaRPr lang="en-US" altLang="en-US" sz="900" dirty="0"/>
          </a:p>
          <a:p>
            <a:pPr marL="0" indent="0">
              <a:buNone/>
            </a:pPr>
            <a:r>
              <a:rPr lang="en-US" altLang="en-US" sz="1800" dirty="0"/>
              <a:t>4. Create a generic 3D shape model by taking the average of 3D scans from the USF Human-ID database and manually annotate the 67 anchor points</a:t>
            </a:r>
          </a:p>
          <a:p>
            <a:pPr marL="0" indent="0">
              <a:buNone/>
            </a:pPr>
            <a:endParaRPr lang="en-US" altLang="en-US" sz="900" dirty="0"/>
          </a:p>
          <a:p>
            <a:pPr marL="0" indent="0">
              <a:buNone/>
            </a:pPr>
            <a:r>
              <a:rPr lang="en-US" altLang="en-US" sz="1800" dirty="0"/>
              <a:t>5.Fit an affine 3D-to-2D projection and use it to frontally warp the face</a:t>
            </a: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141" y="654993"/>
            <a:ext cx="1384102" cy="1378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954" y="657225"/>
            <a:ext cx="1025798" cy="1375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509" y="2157412"/>
            <a:ext cx="1232297" cy="1375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306" y="2157412"/>
            <a:ext cx="1125141" cy="1375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510" y="3657600"/>
            <a:ext cx="1233413" cy="1375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016" y="5157787"/>
            <a:ext cx="1097236" cy="1375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673" y="5157787"/>
            <a:ext cx="962174" cy="1375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8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884" y="3657600"/>
            <a:ext cx="1017984" cy="1375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022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Grp="1" noChangeArrowheads="1"/>
          </p:cNvSpPr>
          <p:nvPr>
            <p:ph type="title"/>
          </p:nvPr>
        </p:nvSpPr>
        <p:spPr>
          <a:xfrm>
            <a:off x="752475" y="232171"/>
            <a:ext cx="7358063" cy="794742"/>
          </a:xfrm>
          <a:ln/>
        </p:spPr>
        <p:txBody>
          <a:bodyPr>
            <a:noAutofit/>
          </a:bodyPr>
          <a:lstStyle/>
          <a:p>
            <a:pPr algn="l"/>
            <a:r>
              <a:rPr lang="en-US" altLang="en-US" sz="3200" dirty="0"/>
              <a:t>Train DNN classifier on aligned faces</a:t>
            </a:r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5844" y="3455789"/>
            <a:ext cx="7358063" cy="3303389"/>
          </a:xfrm>
          <a:ln/>
        </p:spPr>
        <p:txBody>
          <a:bodyPr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en-US" sz="2000" dirty="0"/>
              <a:t>Architecture (deep neural network classifier)</a:t>
            </a:r>
          </a:p>
          <a:p>
            <a:r>
              <a:rPr lang="en-US" altLang="en-US" sz="2000" dirty="0"/>
              <a:t>Two convolutional layers (with one pooling layer)</a:t>
            </a:r>
          </a:p>
          <a:p>
            <a:r>
              <a:rPr lang="en-US" altLang="en-US" sz="2000" dirty="0"/>
              <a:t>3 locally connected and 2 fully connected layers</a:t>
            </a:r>
          </a:p>
          <a:p>
            <a:r>
              <a:rPr lang="en-US" altLang="en-US" sz="2000" dirty="0"/>
              <a:t>&gt; 120 million parameters</a:t>
            </a:r>
          </a:p>
          <a:p>
            <a:endParaRPr lang="en-US" altLang="en-US" sz="2000" dirty="0"/>
          </a:p>
          <a:p>
            <a:pPr marL="0" indent="0">
              <a:buNone/>
            </a:pPr>
            <a:r>
              <a:rPr lang="en-US" altLang="en-US" sz="2000" dirty="0"/>
              <a:t>Train on dataset with 4400 individuals, ~1000 images each</a:t>
            </a:r>
          </a:p>
          <a:p>
            <a:r>
              <a:rPr lang="en-US" altLang="en-US" sz="2000" dirty="0"/>
              <a:t>Train to identify face among set of possible people</a:t>
            </a:r>
          </a:p>
          <a:p>
            <a:endParaRPr lang="en-US" altLang="en-US" sz="2000" dirty="0"/>
          </a:p>
          <a:p>
            <a:pPr marL="0" indent="0">
              <a:buNone/>
            </a:pPr>
            <a:r>
              <a:rPr lang="en-US" altLang="en-US" sz="2000" dirty="0"/>
              <a:t>Face matching (verification) is done by comparing features at last layer for two faces</a:t>
            </a: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143000"/>
            <a:ext cx="8715375" cy="2196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750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ChangeArrowheads="1"/>
          </p:cNvSpPr>
          <p:nvPr>
            <p:ph type="title"/>
          </p:nvPr>
        </p:nvSpPr>
        <p:spPr>
          <a:xfrm>
            <a:off x="943059" y="289917"/>
            <a:ext cx="7358063" cy="794742"/>
          </a:xfrm>
          <a:ln/>
        </p:spPr>
        <p:txBody>
          <a:bodyPr/>
          <a:lstStyle/>
          <a:p>
            <a:pPr algn="l"/>
            <a:r>
              <a:rPr lang="en-US" altLang="en-US" sz="2531" dirty="0"/>
              <a:t>Results: Labeled Faces in the Wild Dataset</a:t>
            </a:r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14497" y="4438649"/>
            <a:ext cx="7358063" cy="1921075"/>
          </a:xfrm>
          <a:ln/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en-US" altLang="en-US" sz="2800" dirty="0"/>
              <a:t>Performs similarly to humans!</a:t>
            </a:r>
          </a:p>
          <a:p>
            <a:pPr marL="0" indent="0">
              <a:buNone/>
            </a:pPr>
            <a:r>
              <a:rPr lang="en-US" altLang="en-US" sz="2200" dirty="0"/>
              <a:t>(note: humans would do better with uncropped faces)</a:t>
            </a:r>
          </a:p>
          <a:p>
            <a:pPr marL="0" indent="0">
              <a:buNone/>
            </a:pPr>
            <a:endParaRPr lang="en-US" altLang="en-US" sz="2200" dirty="0"/>
          </a:p>
          <a:p>
            <a:pPr marL="0" indent="0">
              <a:buNone/>
            </a:pPr>
            <a:r>
              <a:rPr lang="en-US" altLang="en-US" sz="2200" dirty="0"/>
              <a:t>Experiments show that alignment is crucial (0.97 vs 0.88) and that deep features help (0.97 vs. 0.91)</a:t>
            </a: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43" y="1295400"/>
            <a:ext cx="3762747" cy="2875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090" y="1482924"/>
            <a:ext cx="4036219" cy="2091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747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90600" y="2362200"/>
            <a:ext cx="7772400" cy="1470025"/>
          </a:xfrm>
        </p:spPr>
        <p:txBody>
          <a:bodyPr>
            <a:normAutofit/>
          </a:bodyPr>
          <a:lstStyle/>
          <a:p>
            <a:r>
              <a:rPr lang="en-US" sz="6000" dirty="0"/>
              <a:t>Transforming faces</a:t>
            </a:r>
          </a:p>
        </p:txBody>
      </p:sp>
    </p:spTree>
    <p:extLst>
      <p:ext uri="{BB962C8B-B14F-4D97-AF65-F5344CB8AC3E}">
        <p14:creationId xmlns:p14="http://schemas.microsoft.com/office/powerpoint/2010/main" val="364034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AutoShape 1"/>
          <p:cNvSpPr>
            <a:spLocks noChangeArrowheads="1"/>
          </p:cNvSpPr>
          <p:nvPr/>
        </p:nvSpPr>
        <p:spPr bwMode="auto">
          <a:xfrm>
            <a:off x="1038224" y="373289"/>
            <a:ext cx="7770813" cy="836613"/>
          </a:xfrm>
          <a:custGeom>
            <a:avLst/>
            <a:gdLst>
              <a:gd name="G0" fmla="*/ 21588 1 2"/>
              <a:gd name="G1" fmla="*/ 2326 1 2"/>
              <a:gd name="G2" fmla="+- 2326 0 0"/>
              <a:gd name="G3" fmla="+- 21588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21588" y="0"/>
                </a:lnTo>
                <a:lnTo>
                  <a:pt x="21588" y="2326"/>
                </a:lnTo>
                <a:lnTo>
                  <a:pt x="0" y="2326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 anchor="ctr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400" dirty="0">
                <a:solidFill>
                  <a:srgbClr val="000000"/>
                </a:solidFill>
                <a:ea typeface="AR PL KaitiM GB" charset="0"/>
                <a:cs typeface="AR PL KaitiM GB" charset="0"/>
              </a:rPr>
              <a:t>Figure-centric averages</a:t>
            </a:r>
          </a:p>
        </p:txBody>
      </p:sp>
      <p:sp>
        <p:nvSpPr>
          <p:cNvPr id="12290" name="AutoShape 2"/>
          <p:cNvSpPr>
            <a:spLocks noChangeArrowheads="1"/>
          </p:cNvSpPr>
          <p:nvPr/>
        </p:nvSpPr>
        <p:spPr bwMode="auto">
          <a:xfrm>
            <a:off x="1098550" y="6026377"/>
            <a:ext cx="7199313" cy="820737"/>
          </a:xfrm>
          <a:custGeom>
            <a:avLst/>
            <a:gdLst>
              <a:gd name="G0" fmla="*/ 20000 1 2"/>
              <a:gd name="G1" fmla="*/ 2279 1 2"/>
              <a:gd name="G2" fmla="+- 2279 0 0"/>
              <a:gd name="G3" fmla="+- 2000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20000" y="0"/>
                </a:lnTo>
                <a:lnTo>
                  <a:pt x="20000" y="2279"/>
                </a:lnTo>
                <a:lnTo>
                  <a:pt x="0" y="2279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 anchor="ctr"/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endParaRPr lang="en-US" sz="1600" dirty="0">
              <a:solidFill>
                <a:srgbClr val="000000"/>
              </a:solidFill>
              <a:latin typeface="Times New Roman" pitchFamily="16" charset="0"/>
              <a:ea typeface="AR PL KaitiM GB" charset="0"/>
              <a:cs typeface="AR PL KaitiM GB" charset="0"/>
            </a:endParaRPr>
          </a:p>
        </p:txBody>
      </p:sp>
      <p:sp>
        <p:nvSpPr>
          <p:cNvPr id="12291" name="AutoShape 3"/>
          <p:cNvSpPr>
            <a:spLocks noChangeArrowheads="1"/>
          </p:cNvSpPr>
          <p:nvPr/>
        </p:nvSpPr>
        <p:spPr bwMode="auto">
          <a:xfrm>
            <a:off x="1076325" y="5097689"/>
            <a:ext cx="7770813" cy="1065213"/>
          </a:xfrm>
          <a:custGeom>
            <a:avLst/>
            <a:gdLst>
              <a:gd name="G0" fmla="*/ 21588 1 2"/>
              <a:gd name="G1" fmla="*/ 2961 1 2"/>
              <a:gd name="G2" fmla="+- 2961 0 0"/>
              <a:gd name="G3" fmla="+- 21588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21588" y="0"/>
                </a:lnTo>
                <a:lnTo>
                  <a:pt x="21588" y="2961"/>
                </a:lnTo>
                <a:lnTo>
                  <a:pt x="0" y="2961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292" name="AutoShape 4"/>
          <p:cNvSpPr>
            <a:spLocks noChangeArrowheads="1"/>
          </p:cNvSpPr>
          <p:nvPr/>
        </p:nvSpPr>
        <p:spPr bwMode="auto">
          <a:xfrm>
            <a:off x="1098549" y="1363889"/>
            <a:ext cx="3702050" cy="4799013"/>
          </a:xfrm>
          <a:custGeom>
            <a:avLst/>
            <a:gdLst>
              <a:gd name="G0" fmla="*/ 10285 1 2"/>
              <a:gd name="G1" fmla="*/ 13333 1 2"/>
              <a:gd name="G2" fmla="+- 13333 0 0"/>
              <a:gd name="G3" fmla="+- 10285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10285" y="0"/>
                </a:lnTo>
                <a:lnTo>
                  <a:pt x="10285" y="13333"/>
                </a:lnTo>
                <a:lnTo>
                  <a:pt x="0" y="13333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215900" indent="-215900"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600" dirty="0">
                <a:solidFill>
                  <a:srgbClr val="000000"/>
                </a:solidFill>
                <a:ea typeface="AR PL KaitiM GB" charset="0"/>
                <a:cs typeface="AR PL KaitiM GB" charset="0"/>
              </a:rPr>
              <a:t>Need to Align</a:t>
            </a:r>
          </a:p>
          <a:p>
            <a:pPr marL="673100" lvl="1" indent="-215900"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600" dirty="0">
                <a:solidFill>
                  <a:srgbClr val="000000"/>
                </a:solidFill>
                <a:ea typeface="AR PL KaitiM GB" charset="0"/>
                <a:cs typeface="AR PL KaitiM GB" charset="0"/>
              </a:rPr>
              <a:t>Position</a:t>
            </a:r>
          </a:p>
          <a:p>
            <a:pPr marL="673100" lvl="1" indent="-215900"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600" dirty="0">
                <a:solidFill>
                  <a:srgbClr val="000000"/>
                </a:solidFill>
                <a:ea typeface="AR PL KaitiM GB" charset="0"/>
                <a:cs typeface="AR PL KaitiM GB" charset="0"/>
              </a:rPr>
              <a:t>Scale</a:t>
            </a:r>
          </a:p>
          <a:p>
            <a:pPr marL="673100" lvl="1" indent="-215900"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600" dirty="0">
                <a:solidFill>
                  <a:srgbClr val="000000"/>
                </a:solidFill>
                <a:ea typeface="AR PL KaitiM GB" charset="0"/>
                <a:cs typeface="AR PL KaitiM GB" charset="0"/>
              </a:rPr>
              <a:t>Orientation</a:t>
            </a: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 cstate="print"/>
          <a:srcRect l="51113"/>
          <a:stretch>
            <a:fillRect/>
          </a:stretch>
        </p:blipFill>
        <p:spPr bwMode="auto">
          <a:xfrm>
            <a:off x="4800600" y="1135288"/>
            <a:ext cx="4008437" cy="4459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537368" y="5747403"/>
            <a:ext cx="85264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1600" dirty="0">
                <a:solidFill>
                  <a:srgbClr val="000000"/>
                </a:solidFill>
                <a:latin typeface="Times New Roman" pitchFamily="16" charset="0"/>
                <a:ea typeface="AR PL KaitiM GB" charset="0"/>
                <a:cs typeface="AR PL KaitiM GB" charset="0"/>
              </a:rPr>
              <a:t>Antonio </a:t>
            </a:r>
            <a:r>
              <a:rPr lang="en-US" sz="1600" dirty="0" err="1">
                <a:solidFill>
                  <a:srgbClr val="000000"/>
                </a:solidFill>
                <a:latin typeface="Times New Roman" pitchFamily="16" charset="0"/>
                <a:ea typeface="AR PL KaitiM GB" charset="0"/>
                <a:cs typeface="AR PL KaitiM GB" charset="0"/>
              </a:rPr>
              <a:t>Torralba</a:t>
            </a:r>
            <a:r>
              <a:rPr lang="en-US" sz="1600" dirty="0">
                <a:solidFill>
                  <a:srgbClr val="000000"/>
                </a:solidFill>
                <a:latin typeface="Times New Roman" pitchFamily="16" charset="0"/>
                <a:ea typeface="AR PL KaitiM GB" charset="0"/>
                <a:cs typeface="AR PL KaitiM GB" charset="0"/>
              </a:rPr>
              <a:t> &amp; </a:t>
            </a:r>
            <a:r>
              <a:rPr lang="en-US" sz="1600" dirty="0" err="1">
                <a:solidFill>
                  <a:srgbClr val="000000"/>
                </a:solidFill>
                <a:latin typeface="Times New Roman" pitchFamily="16" charset="0"/>
                <a:ea typeface="AR PL KaitiM GB" charset="0"/>
                <a:cs typeface="AR PL KaitiM GB" charset="0"/>
              </a:rPr>
              <a:t>Aude</a:t>
            </a:r>
            <a:r>
              <a:rPr lang="en-US" sz="1600" dirty="0">
                <a:solidFill>
                  <a:srgbClr val="000000"/>
                </a:solidFill>
                <a:latin typeface="Times New Roman" pitchFamily="16" charset="0"/>
                <a:ea typeface="AR PL KaitiM GB" charset="0"/>
                <a:cs typeface="AR PL KaitiM GB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itchFamily="16" charset="0"/>
                <a:ea typeface="AR PL KaitiM GB" charset="0"/>
                <a:cs typeface="AR PL KaitiM GB" charset="0"/>
              </a:rPr>
              <a:t>Oliva</a:t>
            </a:r>
            <a:r>
              <a:rPr lang="en-US" sz="1600" dirty="0">
                <a:solidFill>
                  <a:srgbClr val="000000"/>
                </a:solidFill>
                <a:latin typeface="Times New Roman" pitchFamily="16" charset="0"/>
                <a:ea typeface="AR PL KaitiM GB" charset="0"/>
                <a:cs typeface="AR PL KaitiM GB" charset="0"/>
              </a:rPr>
              <a:t> (2002)</a:t>
            </a: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1600" b="1" dirty="0">
                <a:solidFill>
                  <a:srgbClr val="000000"/>
                </a:solidFill>
                <a:latin typeface="Times New Roman" pitchFamily="16" charset="0"/>
                <a:ea typeface="AR PL KaitiM GB" charset="0"/>
                <a:cs typeface="AR PL KaitiM GB" charset="0"/>
              </a:rPr>
              <a:t>Averages</a:t>
            </a:r>
            <a:r>
              <a:rPr lang="en-US" sz="1600" dirty="0">
                <a:solidFill>
                  <a:srgbClr val="000000"/>
                </a:solidFill>
                <a:latin typeface="Times New Roman" pitchFamily="16" charset="0"/>
                <a:ea typeface="AR PL KaitiM GB" charset="0"/>
                <a:cs typeface="AR PL KaitiM GB" charset="0"/>
              </a:rPr>
              <a:t>: Hundreds of images containing a person are averaged to reveal regularities </a:t>
            </a: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1600" dirty="0">
                <a:solidFill>
                  <a:srgbClr val="000000"/>
                </a:solidFill>
                <a:latin typeface="Times New Roman" pitchFamily="16" charset="0"/>
                <a:ea typeface="AR PL KaitiM GB" charset="0"/>
                <a:cs typeface="AR PL KaitiM GB" charset="0"/>
              </a:rPr>
              <a:t>in the intensity patterns across all the images.</a:t>
            </a:r>
          </a:p>
        </p:txBody>
      </p:sp>
    </p:spTree>
    <p:extLst>
      <p:ext uri="{BB962C8B-B14F-4D97-AF65-F5344CB8AC3E}">
        <p14:creationId xmlns:p14="http://schemas.microsoft.com/office/powerpoint/2010/main" val="20462241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2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 we average faces?</a:t>
            </a:r>
          </a:p>
        </p:txBody>
      </p:sp>
      <p:pic>
        <p:nvPicPr>
          <p:cNvPr id="86426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1988" y="1600201"/>
            <a:ext cx="5713412" cy="428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64262" name="Rectangle 6"/>
          <p:cNvSpPr>
            <a:spLocks noChangeArrowheads="1"/>
          </p:cNvSpPr>
          <p:nvPr/>
        </p:nvSpPr>
        <p:spPr bwMode="auto">
          <a:xfrm>
            <a:off x="3581401" y="6324600"/>
            <a:ext cx="4962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hlinkClick r:id="rId4"/>
              </a:rPr>
              <a:t>http://www2.imm.dtu.dk/~aam/datasets/datasets.html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3304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505200" y="3657600"/>
            <a:ext cx="2505075" cy="2376488"/>
            <a:chOff x="2064" y="2296"/>
            <a:chExt cx="1578" cy="1497"/>
          </a:xfrm>
        </p:grpSpPr>
        <p:pic>
          <p:nvPicPr>
            <p:cNvPr id="93081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64" y="2658"/>
              <a:ext cx="1542" cy="1135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</p:spPr>
        </p:pic>
        <p:sp>
          <p:nvSpPr>
            <p:cNvPr id="930820" name="Rectangle 4"/>
            <p:cNvSpPr>
              <a:spLocks noChangeArrowheads="1"/>
            </p:cNvSpPr>
            <p:nvPr/>
          </p:nvSpPr>
          <p:spPr bwMode="auto">
            <a:xfrm>
              <a:off x="2064" y="2296"/>
              <a:ext cx="1578" cy="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algn="ctr">
                <a:spcBef>
                  <a:spcPct val="20000"/>
                </a:spcBef>
              </a:pPr>
              <a:r>
                <a:rPr lang="en-US" altLang="zh-TW" sz="2400">
                  <a:ea typeface="新細明體" charset="-120"/>
                </a:rPr>
                <a:t>morphing</a:t>
              </a:r>
            </a:p>
          </p:txBody>
        </p:sp>
      </p:grpSp>
      <p:sp>
        <p:nvSpPr>
          <p:cNvPr id="93082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ea typeface="新細明體" charset="-120"/>
              </a:rPr>
              <a:t>Morphing </a:t>
            </a:r>
            <a:endParaRPr lang="en-US" altLang="zh-TW" dirty="0">
              <a:ea typeface="新細明體" charset="-120"/>
            </a:endParaRPr>
          </a:p>
        </p:txBody>
      </p:sp>
      <p:pic>
        <p:nvPicPr>
          <p:cNvPr id="93082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6912" y="1641476"/>
            <a:ext cx="2451100" cy="18002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</p:pic>
      <p:pic>
        <p:nvPicPr>
          <p:cNvPr id="930826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84925" y="1641476"/>
            <a:ext cx="2436813" cy="18002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</p:pic>
      <p:sp>
        <p:nvSpPr>
          <p:cNvPr id="930827" name="Rectangle 11"/>
          <p:cNvSpPr>
            <a:spLocks noChangeArrowheads="1"/>
          </p:cNvSpPr>
          <p:nvPr/>
        </p:nvSpPr>
        <p:spPr bwMode="auto">
          <a:xfrm>
            <a:off x="623888" y="1138239"/>
            <a:ext cx="250507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altLang="zh-TW" sz="2400">
                <a:ea typeface="新細明體" charset="-120"/>
              </a:rPr>
              <a:t>image #1</a:t>
            </a:r>
          </a:p>
        </p:txBody>
      </p:sp>
      <p:sp>
        <p:nvSpPr>
          <p:cNvPr id="930828" name="Rectangle 12"/>
          <p:cNvSpPr>
            <a:spLocks noChangeArrowheads="1"/>
          </p:cNvSpPr>
          <p:nvPr/>
        </p:nvSpPr>
        <p:spPr bwMode="auto">
          <a:xfrm>
            <a:off x="6327775" y="1138239"/>
            <a:ext cx="250507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altLang="zh-TW" sz="2400">
                <a:ea typeface="新細明體" charset="-120"/>
              </a:rPr>
              <a:t>image #2</a:t>
            </a: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96913" y="3370264"/>
            <a:ext cx="2422525" cy="2662237"/>
            <a:chOff x="295" y="2115"/>
            <a:chExt cx="1526" cy="1677"/>
          </a:xfrm>
        </p:grpSpPr>
        <p:pic>
          <p:nvPicPr>
            <p:cNvPr id="930830" name="Picture 1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5" y="2658"/>
              <a:ext cx="1526" cy="1134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</p:spPr>
        </p:pic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295" y="2115"/>
              <a:ext cx="771" cy="544"/>
              <a:chOff x="295" y="2115"/>
              <a:chExt cx="771" cy="544"/>
            </a:xfrm>
          </p:grpSpPr>
          <p:sp>
            <p:nvSpPr>
              <p:cNvPr id="930832" name="Rectangle 16"/>
              <p:cNvSpPr>
                <a:spLocks noChangeArrowheads="1"/>
              </p:cNvSpPr>
              <p:nvPr/>
            </p:nvSpPr>
            <p:spPr bwMode="auto">
              <a:xfrm>
                <a:off x="295" y="2251"/>
                <a:ext cx="771" cy="3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marL="342900" indent="-342900" algn="ctr">
                  <a:spcBef>
                    <a:spcPct val="20000"/>
                  </a:spcBef>
                </a:pPr>
                <a:r>
                  <a:rPr lang="en-US" altLang="zh-TW" sz="2400">
                    <a:ea typeface="新細明體" charset="-120"/>
                  </a:rPr>
                  <a:t>warp</a:t>
                </a:r>
              </a:p>
            </p:txBody>
          </p:sp>
          <p:sp>
            <p:nvSpPr>
              <p:cNvPr id="930833" name="Line 17"/>
              <p:cNvSpPr>
                <a:spLocks noChangeShapeType="1"/>
              </p:cNvSpPr>
              <p:nvPr/>
            </p:nvSpPr>
            <p:spPr bwMode="auto">
              <a:xfrm>
                <a:off x="1020" y="2115"/>
                <a:ext cx="0" cy="544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6396037" y="3370264"/>
            <a:ext cx="2436812" cy="2662237"/>
            <a:chOff x="3885" y="2115"/>
            <a:chExt cx="1535" cy="1677"/>
          </a:xfrm>
        </p:grpSpPr>
        <p:pic>
          <p:nvPicPr>
            <p:cNvPr id="930835" name="Picture 1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885" y="2658"/>
              <a:ext cx="1535" cy="1134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</p:spPr>
        </p:pic>
        <p:grpSp>
          <p:nvGrpSpPr>
            <p:cNvPr id="6" name="Group 20"/>
            <p:cNvGrpSpPr>
              <a:grpSpLocks/>
            </p:cNvGrpSpPr>
            <p:nvPr/>
          </p:nvGrpSpPr>
          <p:grpSpPr bwMode="auto">
            <a:xfrm>
              <a:off x="4649" y="2115"/>
              <a:ext cx="771" cy="544"/>
              <a:chOff x="4649" y="2115"/>
              <a:chExt cx="771" cy="544"/>
            </a:xfrm>
          </p:grpSpPr>
          <p:sp>
            <p:nvSpPr>
              <p:cNvPr id="930837" name="Rectangle 21"/>
              <p:cNvSpPr>
                <a:spLocks noChangeArrowheads="1"/>
              </p:cNvSpPr>
              <p:nvPr/>
            </p:nvSpPr>
            <p:spPr bwMode="auto">
              <a:xfrm>
                <a:off x="4649" y="2251"/>
                <a:ext cx="771" cy="3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marL="342900" indent="-342900" algn="ctr">
                  <a:spcBef>
                    <a:spcPct val="20000"/>
                  </a:spcBef>
                </a:pPr>
                <a:r>
                  <a:rPr lang="en-US" altLang="zh-TW" sz="2400">
                    <a:ea typeface="新細明體" charset="-120"/>
                  </a:rPr>
                  <a:t>warp</a:t>
                </a:r>
              </a:p>
            </p:txBody>
          </p:sp>
          <p:sp>
            <p:nvSpPr>
              <p:cNvPr id="930838" name="Line 22"/>
              <p:cNvSpPr>
                <a:spLocks noChangeShapeType="1"/>
              </p:cNvSpPr>
              <p:nvPr/>
            </p:nvSpPr>
            <p:spPr bwMode="auto">
              <a:xfrm>
                <a:off x="4694" y="2115"/>
                <a:ext cx="0" cy="544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930841" name="Line 25"/>
          <p:cNvSpPr>
            <a:spLocks noChangeShapeType="1"/>
          </p:cNvSpPr>
          <p:nvPr/>
        </p:nvSpPr>
        <p:spPr bwMode="auto">
          <a:xfrm flipH="1">
            <a:off x="2928937" y="5170488"/>
            <a:ext cx="6477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30842" name="Line 26"/>
          <p:cNvSpPr>
            <a:spLocks noChangeShapeType="1"/>
          </p:cNvSpPr>
          <p:nvPr/>
        </p:nvSpPr>
        <p:spPr bwMode="auto">
          <a:xfrm flipH="1">
            <a:off x="5808662" y="5170488"/>
            <a:ext cx="6477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2" name="Picture 3" descr="morphing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05200" y="1641476"/>
            <a:ext cx="2422525" cy="1800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585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30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30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0841" grpId="0" animBg="1"/>
      <p:bldP spid="93084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Cross-Dissolve vs. Morphing</a:t>
            </a:r>
            <a:endParaRPr lang="en-US" dirty="0"/>
          </a:p>
        </p:txBody>
      </p:sp>
      <p:pic>
        <p:nvPicPr>
          <p:cNvPr id="6" name="Picture 5" descr="faceAB-dissolv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1" b="14452"/>
          <a:stretch/>
        </p:blipFill>
        <p:spPr>
          <a:xfrm>
            <a:off x="4084356" y="925286"/>
            <a:ext cx="2093112" cy="2613978"/>
          </a:xfrm>
          <a:prstGeom prst="rect">
            <a:avLst/>
          </a:prstGeom>
        </p:spPr>
      </p:pic>
      <p:pic>
        <p:nvPicPr>
          <p:cNvPr id="7" name="Picture 6" descr="faceAB-morph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3" b="14385"/>
          <a:stretch/>
        </p:blipFill>
        <p:spPr>
          <a:xfrm>
            <a:off x="4075703" y="3802015"/>
            <a:ext cx="2093112" cy="2613978"/>
          </a:xfrm>
          <a:prstGeom prst="rect">
            <a:avLst/>
          </a:prstGeom>
        </p:spPr>
      </p:pic>
      <p:pic>
        <p:nvPicPr>
          <p:cNvPr id="3" name="Picture 2" descr="faceA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 b="11277"/>
          <a:stretch/>
        </p:blipFill>
        <p:spPr>
          <a:xfrm>
            <a:off x="7457772" y="3023048"/>
            <a:ext cx="1472544" cy="1828239"/>
          </a:xfrm>
          <a:prstGeom prst="rect">
            <a:avLst/>
          </a:prstGeom>
        </p:spPr>
      </p:pic>
      <p:pic>
        <p:nvPicPr>
          <p:cNvPr id="5" name="Picture 4" descr="faceB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5" b="15202"/>
          <a:stretch/>
        </p:blipFill>
        <p:spPr>
          <a:xfrm>
            <a:off x="1310876" y="3026912"/>
            <a:ext cx="1472543" cy="17125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78971" y="925287"/>
            <a:ext cx="3418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Average of</a:t>
            </a:r>
          </a:p>
          <a:p>
            <a:r>
              <a:rPr lang="en-US" dirty="0" smtClean="0"/>
              <a:t>Appearance Vectors</a:t>
            </a:r>
            <a:endParaRPr lang="en-US" dirty="0"/>
          </a:p>
        </p:txBody>
      </p:sp>
      <p:cxnSp>
        <p:nvCxnSpPr>
          <p:cNvPr id="11" name="Elbow Connector 10"/>
          <p:cNvCxnSpPr/>
          <p:nvPr/>
        </p:nvCxnSpPr>
        <p:spPr bwMode="auto">
          <a:xfrm>
            <a:off x="2910516" y="4075934"/>
            <a:ext cx="996136" cy="1384953"/>
          </a:xfrm>
          <a:prstGeom prst="bentConnector3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Elbow Connector 11"/>
          <p:cNvCxnSpPr/>
          <p:nvPr/>
        </p:nvCxnSpPr>
        <p:spPr bwMode="auto">
          <a:xfrm flipV="1">
            <a:off x="2910516" y="2260486"/>
            <a:ext cx="990664" cy="1435472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Elbow Connector 15"/>
          <p:cNvCxnSpPr/>
          <p:nvPr/>
        </p:nvCxnSpPr>
        <p:spPr bwMode="auto">
          <a:xfrm rot="10800000" flipV="1">
            <a:off x="6278972" y="4093425"/>
            <a:ext cx="974944" cy="1306989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Elbow Connector 16"/>
          <p:cNvCxnSpPr/>
          <p:nvPr/>
        </p:nvCxnSpPr>
        <p:spPr bwMode="auto">
          <a:xfrm rot="10800000">
            <a:off x="6273500" y="2232275"/>
            <a:ext cx="980416" cy="1513436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Rectangle 22"/>
          <p:cNvSpPr/>
          <p:nvPr/>
        </p:nvSpPr>
        <p:spPr>
          <a:xfrm>
            <a:off x="642257" y="6326887"/>
            <a:ext cx="2801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Images from James Hays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495117" y="5801180"/>
            <a:ext cx="2516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Average of</a:t>
            </a:r>
          </a:p>
          <a:p>
            <a:r>
              <a:rPr lang="en-US" dirty="0" smtClean="0"/>
              <a:t>Shape Vectors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701276" y="5576556"/>
            <a:ext cx="31236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http://www.faceresearch.org/demos/vector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15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AutoShape 1"/>
          <p:cNvSpPr>
            <a:spLocks noChangeArrowheads="1"/>
          </p:cNvSpPr>
          <p:nvPr/>
        </p:nvSpPr>
        <p:spPr bwMode="auto">
          <a:xfrm>
            <a:off x="1288370" y="467859"/>
            <a:ext cx="7770813" cy="836613"/>
          </a:xfrm>
          <a:custGeom>
            <a:avLst/>
            <a:gdLst>
              <a:gd name="G0" fmla="*/ 21588 1 2"/>
              <a:gd name="G1" fmla="*/ 2326 1 2"/>
              <a:gd name="G2" fmla="+- 2326 0 0"/>
              <a:gd name="G3" fmla="+- 21588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21588" y="0"/>
                </a:lnTo>
                <a:lnTo>
                  <a:pt x="21588" y="2326"/>
                </a:lnTo>
                <a:lnTo>
                  <a:pt x="0" y="2326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dirty="0">
                <a:solidFill>
                  <a:srgbClr val="000000"/>
                </a:solidFill>
                <a:ea typeface="AR PL KaitiM GB" charset="0"/>
                <a:cs typeface="AR PL KaitiM GB" charset="0"/>
              </a:rPr>
              <a:t>Aligning Faces</a:t>
            </a:r>
          </a:p>
        </p:txBody>
      </p:sp>
      <p:sp>
        <p:nvSpPr>
          <p:cNvPr id="16386" name="AutoShape 2"/>
          <p:cNvSpPr>
            <a:spLocks noChangeArrowheads="1"/>
          </p:cNvSpPr>
          <p:nvPr/>
        </p:nvSpPr>
        <p:spPr bwMode="auto">
          <a:xfrm>
            <a:off x="1115333" y="1183821"/>
            <a:ext cx="4149725" cy="4792662"/>
          </a:xfrm>
          <a:custGeom>
            <a:avLst/>
            <a:gdLst>
              <a:gd name="G0" fmla="*/ 11529 1 2"/>
              <a:gd name="G1" fmla="*/ 13315 1 2"/>
              <a:gd name="G2" fmla="+- 13315 0 0"/>
              <a:gd name="G3" fmla="+- 11529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11529" y="0"/>
                </a:lnTo>
                <a:lnTo>
                  <a:pt x="11529" y="13315"/>
                </a:lnTo>
                <a:lnTo>
                  <a:pt x="0" y="13315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215900" indent="-215900"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600" dirty="0">
                <a:solidFill>
                  <a:srgbClr val="000000"/>
                </a:solidFill>
                <a:ea typeface="AR PL KaitiM GB" charset="0"/>
                <a:cs typeface="AR PL KaitiM GB" charset="0"/>
              </a:rPr>
              <a:t>Need to Align</a:t>
            </a:r>
          </a:p>
          <a:p>
            <a:pPr marL="673100" lvl="1" indent="-215900"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600" dirty="0">
                <a:solidFill>
                  <a:srgbClr val="000000"/>
                </a:solidFill>
                <a:ea typeface="AR PL KaitiM GB" charset="0"/>
                <a:cs typeface="AR PL KaitiM GB" charset="0"/>
              </a:rPr>
              <a:t>Position</a:t>
            </a:r>
          </a:p>
          <a:p>
            <a:pPr marL="673100" lvl="1" indent="-215900"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600" dirty="0">
                <a:solidFill>
                  <a:srgbClr val="000000"/>
                </a:solidFill>
                <a:ea typeface="AR PL KaitiM GB" charset="0"/>
                <a:cs typeface="AR PL KaitiM GB" charset="0"/>
              </a:rPr>
              <a:t>Scale</a:t>
            </a:r>
          </a:p>
          <a:p>
            <a:pPr marL="673100" lvl="1" indent="-215900"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600" dirty="0">
                <a:solidFill>
                  <a:srgbClr val="000000"/>
                </a:solidFill>
                <a:ea typeface="AR PL KaitiM GB" charset="0"/>
                <a:cs typeface="AR PL KaitiM GB" charset="0"/>
              </a:rPr>
              <a:t>Orientation</a:t>
            </a:r>
          </a:p>
          <a:p>
            <a:pPr marL="673100" lvl="1" indent="-215900"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600" dirty="0">
                <a:solidFill>
                  <a:srgbClr val="FF0000"/>
                </a:solidFill>
                <a:ea typeface="AR PL KaitiM GB" charset="0"/>
                <a:cs typeface="AR PL KaitiM GB" charset="0"/>
              </a:rPr>
              <a:t>Key-points</a:t>
            </a:r>
            <a:r>
              <a:rPr lang="en-US" sz="2600" dirty="0">
                <a:solidFill>
                  <a:srgbClr val="000000"/>
                </a:solidFill>
                <a:ea typeface="AR PL KaitiM GB" charset="0"/>
                <a:cs typeface="AR PL KaitiM GB" charset="0"/>
              </a:rPr>
              <a:t> </a:t>
            </a:r>
          </a:p>
          <a:p>
            <a:pPr marL="215900" indent="-215900"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600" dirty="0">
                <a:solidFill>
                  <a:srgbClr val="000000"/>
                </a:solidFill>
                <a:ea typeface="AR PL KaitiM GB" charset="0"/>
                <a:cs typeface="AR PL KaitiM GB" charset="0"/>
              </a:rPr>
              <a:t>The more key-points,</a:t>
            </a:r>
            <a:br>
              <a:rPr lang="en-US" sz="2600" dirty="0">
                <a:solidFill>
                  <a:srgbClr val="000000"/>
                </a:solidFill>
                <a:ea typeface="AR PL KaitiM GB" charset="0"/>
                <a:cs typeface="AR PL KaitiM GB" charset="0"/>
              </a:rPr>
            </a:br>
            <a:r>
              <a:rPr lang="en-US" sz="2600" dirty="0">
                <a:solidFill>
                  <a:srgbClr val="000000"/>
                </a:solidFill>
                <a:ea typeface="AR PL KaitiM GB" charset="0"/>
                <a:cs typeface="AR PL KaitiM GB" charset="0"/>
              </a:rPr>
              <a:t> the finer alignment 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39694" y="1436233"/>
            <a:ext cx="3473450" cy="431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6388" name="AutoShape 4"/>
          <p:cNvSpPr>
            <a:spLocks noChangeArrowheads="1"/>
          </p:cNvSpPr>
          <p:nvPr/>
        </p:nvSpPr>
        <p:spPr bwMode="auto">
          <a:xfrm>
            <a:off x="642257" y="6516233"/>
            <a:ext cx="2908300" cy="363538"/>
          </a:xfrm>
          <a:custGeom>
            <a:avLst/>
            <a:gdLst>
              <a:gd name="G0" fmla="*/ 8080 1 2"/>
              <a:gd name="G1" fmla="*/ 1012 1 2"/>
              <a:gd name="G2" fmla="+- 1012 0 0"/>
              <a:gd name="G3" fmla="+- 808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8080" y="0"/>
                </a:lnTo>
                <a:lnTo>
                  <a:pt x="8080" y="1012"/>
                </a:lnTo>
                <a:lnTo>
                  <a:pt x="0" y="1012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>
                <a:solidFill>
                  <a:srgbClr val="808080"/>
                </a:solidFill>
                <a:ea typeface="AR PL KaitiM GB" charset="0"/>
                <a:cs typeface="AR PL KaitiM GB" charset="0"/>
              </a:rPr>
              <a:t>Images from Alyosha Efros</a:t>
            </a: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3433" y="4750933"/>
            <a:ext cx="3108325" cy="1627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45414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Applications of Face Recognition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Digital photography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2514600"/>
            <a:ext cx="5867400" cy="404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67400" y="1828801"/>
            <a:ext cx="3352800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80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Appearance Vectors vs. Shape Vectors</a:t>
            </a:r>
          </a:p>
        </p:txBody>
      </p:sp>
      <p:sp>
        <p:nvSpPr>
          <p:cNvPr id="11278" name="Rectangle 14"/>
          <p:cNvSpPr>
            <a:spLocks noChangeArrowheads="1"/>
          </p:cNvSpPr>
          <p:nvPr/>
        </p:nvSpPr>
        <p:spPr bwMode="auto">
          <a:xfrm>
            <a:off x="6482882" y="1143001"/>
            <a:ext cx="152400" cy="254707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9" name="Text Box 15"/>
          <p:cNvSpPr txBox="1">
            <a:spLocks noChangeArrowheads="1"/>
          </p:cNvSpPr>
          <p:nvPr/>
        </p:nvSpPr>
        <p:spPr bwMode="auto">
          <a:xfrm>
            <a:off x="3585556" y="3276600"/>
            <a:ext cx="25925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200*150 pixels </a:t>
            </a:r>
            <a:r>
              <a:rPr lang="en-US" sz="1600" dirty="0"/>
              <a:t>(RGB)</a:t>
            </a:r>
            <a:endParaRPr lang="en-US" sz="2000" dirty="0"/>
          </a:p>
        </p:txBody>
      </p:sp>
      <p:sp>
        <p:nvSpPr>
          <p:cNvPr id="11281" name="Text Box 17"/>
          <p:cNvSpPr txBox="1">
            <a:spLocks noChangeArrowheads="1"/>
          </p:cNvSpPr>
          <p:nvPr/>
        </p:nvSpPr>
        <p:spPr bwMode="auto">
          <a:xfrm>
            <a:off x="6711486" y="2057401"/>
            <a:ext cx="152455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Vector of</a:t>
            </a:r>
          </a:p>
          <a:p>
            <a:pPr algn="ctr"/>
            <a:r>
              <a:rPr lang="en-US" sz="2000" dirty="0"/>
              <a:t>200*150*3</a:t>
            </a:r>
          </a:p>
          <a:p>
            <a:pPr algn="ctr"/>
            <a:r>
              <a:rPr lang="en-US" sz="2000" dirty="0"/>
              <a:t>Dimensions</a:t>
            </a:r>
          </a:p>
        </p:txBody>
      </p:sp>
      <p:grpSp>
        <p:nvGrpSpPr>
          <p:cNvPr id="18" name="Group 4"/>
          <p:cNvGrpSpPr>
            <a:grpSpLocks/>
          </p:cNvGrpSpPr>
          <p:nvPr/>
        </p:nvGrpSpPr>
        <p:grpSpPr bwMode="auto">
          <a:xfrm>
            <a:off x="3973328" y="4295928"/>
            <a:ext cx="1504189" cy="1800072"/>
            <a:chOff x="1606" y="744"/>
            <a:chExt cx="2740" cy="3216"/>
          </a:xfrm>
        </p:grpSpPr>
        <p:pic>
          <p:nvPicPr>
            <p:cNvPr id="19" name="Picture 5" descr="efros_alexei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t="5797" b="15942"/>
            <a:stretch>
              <a:fillRect/>
            </a:stretch>
          </p:blipFill>
          <p:spPr bwMode="auto">
            <a:xfrm>
              <a:off x="1606" y="744"/>
              <a:ext cx="2740" cy="3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Rectangle 6"/>
            <p:cNvSpPr>
              <a:spLocks noChangeArrowheads="1"/>
            </p:cNvSpPr>
            <p:nvPr/>
          </p:nvSpPr>
          <p:spPr bwMode="auto">
            <a:xfrm>
              <a:off x="2832" y="2400"/>
              <a:ext cx="96" cy="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7"/>
            <p:cNvSpPr>
              <a:spLocks noChangeArrowheads="1"/>
            </p:cNvSpPr>
            <p:nvPr/>
          </p:nvSpPr>
          <p:spPr bwMode="auto">
            <a:xfrm>
              <a:off x="2448" y="2376"/>
              <a:ext cx="96" cy="96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Rectangle 8"/>
            <p:cNvSpPr>
              <a:spLocks noChangeArrowheads="1"/>
            </p:cNvSpPr>
            <p:nvPr/>
          </p:nvSpPr>
          <p:spPr bwMode="auto">
            <a:xfrm>
              <a:off x="3168" y="2448"/>
              <a:ext cx="96" cy="96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Rectangle 9"/>
            <p:cNvSpPr>
              <a:spLocks noChangeArrowheads="1"/>
            </p:cNvSpPr>
            <p:nvPr/>
          </p:nvSpPr>
          <p:spPr bwMode="auto">
            <a:xfrm>
              <a:off x="2776" y="2896"/>
              <a:ext cx="96" cy="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Rectangle 10"/>
            <p:cNvSpPr>
              <a:spLocks noChangeArrowheads="1"/>
            </p:cNvSpPr>
            <p:nvPr/>
          </p:nvSpPr>
          <p:spPr bwMode="auto">
            <a:xfrm>
              <a:off x="2568" y="2784"/>
              <a:ext cx="96" cy="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Rectangle 11"/>
            <p:cNvSpPr>
              <a:spLocks noChangeArrowheads="1"/>
            </p:cNvSpPr>
            <p:nvPr/>
          </p:nvSpPr>
          <p:spPr bwMode="auto">
            <a:xfrm>
              <a:off x="3024" y="2832"/>
              <a:ext cx="96" cy="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Rectangle 12"/>
            <p:cNvSpPr>
              <a:spLocks noChangeArrowheads="1"/>
            </p:cNvSpPr>
            <p:nvPr/>
          </p:nvSpPr>
          <p:spPr bwMode="auto">
            <a:xfrm>
              <a:off x="2400" y="3024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Rectangle 13"/>
            <p:cNvSpPr>
              <a:spLocks noChangeArrowheads="1"/>
            </p:cNvSpPr>
            <p:nvPr/>
          </p:nvSpPr>
          <p:spPr bwMode="auto">
            <a:xfrm>
              <a:off x="3216" y="3072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Rectangle 14"/>
            <p:cNvSpPr>
              <a:spLocks noChangeArrowheads="1"/>
            </p:cNvSpPr>
            <p:nvPr/>
          </p:nvSpPr>
          <p:spPr bwMode="auto">
            <a:xfrm>
              <a:off x="2816" y="3072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Rectangle 15"/>
            <p:cNvSpPr>
              <a:spLocks noChangeArrowheads="1"/>
            </p:cNvSpPr>
            <p:nvPr/>
          </p:nvSpPr>
          <p:spPr bwMode="auto">
            <a:xfrm>
              <a:off x="2576" y="3192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Rectangle 16"/>
            <p:cNvSpPr>
              <a:spLocks noChangeArrowheads="1"/>
            </p:cNvSpPr>
            <p:nvPr/>
          </p:nvSpPr>
          <p:spPr bwMode="auto">
            <a:xfrm>
              <a:off x="2800" y="3264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Rectangle 17"/>
            <p:cNvSpPr>
              <a:spLocks noChangeArrowheads="1"/>
            </p:cNvSpPr>
            <p:nvPr/>
          </p:nvSpPr>
          <p:spPr bwMode="auto">
            <a:xfrm>
              <a:off x="3024" y="3216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Rectangle 18"/>
            <p:cNvSpPr>
              <a:spLocks noChangeArrowheads="1"/>
            </p:cNvSpPr>
            <p:nvPr/>
          </p:nvSpPr>
          <p:spPr bwMode="auto">
            <a:xfrm>
              <a:off x="2784" y="3648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Rectangle 19"/>
            <p:cNvSpPr>
              <a:spLocks noChangeArrowheads="1"/>
            </p:cNvSpPr>
            <p:nvPr/>
          </p:nvSpPr>
          <p:spPr bwMode="auto">
            <a:xfrm>
              <a:off x="3264" y="3552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Rectangle 20"/>
            <p:cNvSpPr>
              <a:spLocks noChangeArrowheads="1"/>
            </p:cNvSpPr>
            <p:nvPr/>
          </p:nvSpPr>
          <p:spPr bwMode="auto">
            <a:xfrm>
              <a:off x="2408" y="3472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Rectangle 21"/>
            <p:cNvSpPr>
              <a:spLocks noChangeArrowheads="1"/>
            </p:cNvSpPr>
            <p:nvPr/>
          </p:nvSpPr>
          <p:spPr bwMode="auto">
            <a:xfrm>
              <a:off x="3552" y="3264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Rectangle 22"/>
            <p:cNvSpPr>
              <a:spLocks noChangeArrowheads="1"/>
            </p:cNvSpPr>
            <p:nvPr/>
          </p:nvSpPr>
          <p:spPr bwMode="auto">
            <a:xfrm>
              <a:off x="2112" y="3168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Rectangle 23"/>
            <p:cNvSpPr>
              <a:spLocks noChangeArrowheads="1"/>
            </p:cNvSpPr>
            <p:nvPr/>
          </p:nvSpPr>
          <p:spPr bwMode="auto">
            <a:xfrm>
              <a:off x="3696" y="2928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Rectangle 24"/>
            <p:cNvSpPr>
              <a:spLocks noChangeArrowheads="1"/>
            </p:cNvSpPr>
            <p:nvPr/>
          </p:nvSpPr>
          <p:spPr bwMode="auto">
            <a:xfrm>
              <a:off x="2016" y="2784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Rectangle 25"/>
            <p:cNvSpPr>
              <a:spLocks noChangeArrowheads="1"/>
            </p:cNvSpPr>
            <p:nvPr/>
          </p:nvSpPr>
          <p:spPr bwMode="auto">
            <a:xfrm>
              <a:off x="2064" y="2160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Rectangle 26"/>
            <p:cNvSpPr>
              <a:spLocks noChangeArrowheads="1"/>
            </p:cNvSpPr>
            <p:nvPr/>
          </p:nvSpPr>
          <p:spPr bwMode="auto">
            <a:xfrm>
              <a:off x="3696" y="2304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Rectangle 27"/>
            <p:cNvSpPr>
              <a:spLocks noChangeArrowheads="1"/>
            </p:cNvSpPr>
            <p:nvPr/>
          </p:nvSpPr>
          <p:spPr bwMode="auto">
            <a:xfrm>
              <a:off x="2688" y="2256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Rectangle 28"/>
            <p:cNvSpPr>
              <a:spLocks noChangeArrowheads="1"/>
            </p:cNvSpPr>
            <p:nvPr/>
          </p:nvSpPr>
          <p:spPr bwMode="auto">
            <a:xfrm>
              <a:off x="2448" y="2208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Rectangle 29"/>
            <p:cNvSpPr>
              <a:spLocks noChangeArrowheads="1"/>
            </p:cNvSpPr>
            <p:nvPr/>
          </p:nvSpPr>
          <p:spPr bwMode="auto">
            <a:xfrm>
              <a:off x="2208" y="2256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Rectangle 30"/>
            <p:cNvSpPr>
              <a:spLocks noChangeArrowheads="1"/>
            </p:cNvSpPr>
            <p:nvPr/>
          </p:nvSpPr>
          <p:spPr bwMode="auto">
            <a:xfrm>
              <a:off x="2976" y="2304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Rectangle 31"/>
            <p:cNvSpPr>
              <a:spLocks noChangeArrowheads="1"/>
            </p:cNvSpPr>
            <p:nvPr/>
          </p:nvSpPr>
          <p:spPr bwMode="auto">
            <a:xfrm>
              <a:off x="3232" y="2304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Rectangle 32"/>
            <p:cNvSpPr>
              <a:spLocks noChangeArrowheads="1"/>
            </p:cNvSpPr>
            <p:nvPr/>
          </p:nvSpPr>
          <p:spPr bwMode="auto">
            <a:xfrm>
              <a:off x="3504" y="2400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Rectangle 33"/>
            <p:cNvSpPr>
              <a:spLocks noChangeArrowheads="1"/>
            </p:cNvSpPr>
            <p:nvPr/>
          </p:nvSpPr>
          <p:spPr bwMode="auto">
            <a:xfrm>
              <a:off x="2112" y="1776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Rectangle 34"/>
            <p:cNvSpPr>
              <a:spLocks noChangeArrowheads="1"/>
            </p:cNvSpPr>
            <p:nvPr/>
          </p:nvSpPr>
          <p:spPr bwMode="auto">
            <a:xfrm>
              <a:off x="2544" y="1536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Rectangle 35"/>
            <p:cNvSpPr>
              <a:spLocks noChangeArrowheads="1"/>
            </p:cNvSpPr>
            <p:nvPr/>
          </p:nvSpPr>
          <p:spPr bwMode="auto">
            <a:xfrm>
              <a:off x="3216" y="1584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3552" y="1920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Rectangle 37"/>
            <p:cNvSpPr>
              <a:spLocks noChangeArrowheads="1"/>
            </p:cNvSpPr>
            <p:nvPr/>
          </p:nvSpPr>
          <p:spPr bwMode="auto">
            <a:xfrm>
              <a:off x="1872" y="278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Rectangle 38"/>
            <p:cNvSpPr>
              <a:spLocks noChangeArrowheads="1"/>
            </p:cNvSpPr>
            <p:nvPr/>
          </p:nvSpPr>
          <p:spPr bwMode="auto">
            <a:xfrm>
              <a:off x="1824" y="2496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Rectangle 39"/>
            <p:cNvSpPr>
              <a:spLocks noChangeArrowheads="1"/>
            </p:cNvSpPr>
            <p:nvPr/>
          </p:nvSpPr>
          <p:spPr bwMode="auto">
            <a:xfrm>
              <a:off x="1872" y="2208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Rectangle 40"/>
            <p:cNvSpPr>
              <a:spLocks noChangeArrowheads="1"/>
            </p:cNvSpPr>
            <p:nvPr/>
          </p:nvSpPr>
          <p:spPr bwMode="auto">
            <a:xfrm>
              <a:off x="3832" y="2928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Rectangle 41"/>
            <p:cNvSpPr>
              <a:spLocks noChangeArrowheads="1"/>
            </p:cNvSpPr>
            <p:nvPr/>
          </p:nvSpPr>
          <p:spPr bwMode="auto">
            <a:xfrm>
              <a:off x="3936" y="2640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Rectangle 42"/>
            <p:cNvSpPr>
              <a:spLocks noChangeArrowheads="1"/>
            </p:cNvSpPr>
            <p:nvPr/>
          </p:nvSpPr>
          <p:spPr bwMode="auto">
            <a:xfrm>
              <a:off x="3984" y="230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Rectangle 43"/>
            <p:cNvSpPr>
              <a:spLocks noChangeArrowheads="1"/>
            </p:cNvSpPr>
            <p:nvPr/>
          </p:nvSpPr>
          <p:spPr bwMode="auto">
            <a:xfrm>
              <a:off x="1872" y="1728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Rectangle 44"/>
            <p:cNvSpPr>
              <a:spLocks noChangeArrowheads="1"/>
            </p:cNvSpPr>
            <p:nvPr/>
          </p:nvSpPr>
          <p:spPr bwMode="auto">
            <a:xfrm>
              <a:off x="2160" y="1248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Rectangle 45"/>
            <p:cNvSpPr>
              <a:spLocks noChangeArrowheads="1"/>
            </p:cNvSpPr>
            <p:nvPr/>
          </p:nvSpPr>
          <p:spPr bwMode="auto">
            <a:xfrm>
              <a:off x="2640" y="912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Rectangle 46"/>
            <p:cNvSpPr>
              <a:spLocks noChangeArrowheads="1"/>
            </p:cNvSpPr>
            <p:nvPr/>
          </p:nvSpPr>
          <p:spPr bwMode="auto">
            <a:xfrm>
              <a:off x="3360" y="960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Rectangle 47"/>
            <p:cNvSpPr>
              <a:spLocks noChangeArrowheads="1"/>
            </p:cNvSpPr>
            <p:nvPr/>
          </p:nvSpPr>
          <p:spPr bwMode="auto">
            <a:xfrm>
              <a:off x="3792" y="134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Rectangle 48"/>
            <p:cNvSpPr>
              <a:spLocks noChangeArrowheads="1"/>
            </p:cNvSpPr>
            <p:nvPr/>
          </p:nvSpPr>
          <p:spPr bwMode="auto">
            <a:xfrm>
              <a:off x="4032" y="1872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4" name="Rectangle 50"/>
          <p:cNvSpPr>
            <a:spLocks noChangeArrowheads="1"/>
          </p:cNvSpPr>
          <p:nvPr/>
        </p:nvSpPr>
        <p:spPr bwMode="auto">
          <a:xfrm>
            <a:off x="6482880" y="4419600"/>
            <a:ext cx="152402" cy="1182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3" name="Picture 5" descr="efros_alexei"/>
          <p:cNvPicPr>
            <a:picLocks noChangeAspect="1" noChangeArrowheads="1"/>
          </p:cNvPicPr>
          <p:nvPr/>
        </p:nvPicPr>
        <p:blipFill>
          <a:blip r:embed="rId3" cstate="print"/>
          <a:srcRect t="5797" b="15942"/>
          <a:stretch>
            <a:fillRect/>
          </a:stretch>
        </p:blipFill>
        <p:spPr bwMode="auto">
          <a:xfrm>
            <a:off x="3996287" y="1371601"/>
            <a:ext cx="1504189" cy="180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" name="Text Box 52"/>
          <p:cNvSpPr txBox="1">
            <a:spLocks noChangeArrowheads="1"/>
          </p:cNvSpPr>
          <p:nvPr/>
        </p:nvSpPr>
        <p:spPr bwMode="auto">
          <a:xfrm>
            <a:off x="1820672" y="2018656"/>
            <a:ext cx="14285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Appearance</a:t>
            </a:r>
          </a:p>
          <a:p>
            <a:pPr algn="ctr"/>
            <a:r>
              <a:rPr lang="en-US" dirty="0" smtClean="0"/>
              <a:t>Vector</a:t>
            </a: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1828801" y="3962400"/>
            <a:ext cx="655614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4" name="Text Box 15"/>
          <p:cNvSpPr txBox="1">
            <a:spLocks noChangeArrowheads="1"/>
          </p:cNvSpPr>
          <p:nvPr/>
        </p:nvSpPr>
        <p:spPr bwMode="auto">
          <a:xfrm>
            <a:off x="3562328" y="6202333"/>
            <a:ext cx="238715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43 coordinates </a:t>
            </a:r>
            <a:r>
              <a:rPr lang="en-US" dirty="0"/>
              <a:t>(</a:t>
            </a:r>
            <a:r>
              <a:rPr lang="en-US" dirty="0" err="1"/>
              <a:t>x,y</a:t>
            </a:r>
            <a:r>
              <a:rPr lang="en-US" dirty="0"/>
              <a:t>)</a:t>
            </a:r>
          </a:p>
        </p:txBody>
      </p:sp>
      <p:sp>
        <p:nvSpPr>
          <p:cNvPr id="165" name="Text Box 52"/>
          <p:cNvSpPr txBox="1">
            <a:spLocks noChangeArrowheads="1"/>
          </p:cNvSpPr>
          <p:nvPr/>
        </p:nvSpPr>
        <p:spPr bwMode="auto">
          <a:xfrm>
            <a:off x="2092760" y="4873688"/>
            <a:ext cx="8515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Shape</a:t>
            </a:r>
          </a:p>
          <a:p>
            <a:pPr algn="ctr"/>
            <a:r>
              <a:rPr lang="en-US" dirty="0" smtClean="0"/>
              <a:t>Vector</a:t>
            </a:r>
            <a:endParaRPr lang="en-US" dirty="0"/>
          </a:p>
        </p:txBody>
      </p:sp>
      <p:sp>
        <p:nvSpPr>
          <p:cNvPr id="168" name="Text Box 17"/>
          <p:cNvSpPr txBox="1">
            <a:spLocks noChangeArrowheads="1"/>
          </p:cNvSpPr>
          <p:nvPr/>
        </p:nvSpPr>
        <p:spPr bwMode="auto">
          <a:xfrm>
            <a:off x="6724345" y="4822466"/>
            <a:ext cx="152455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Vector of</a:t>
            </a:r>
          </a:p>
          <a:p>
            <a:pPr algn="ctr"/>
            <a:r>
              <a:rPr lang="en-US" sz="2000" dirty="0"/>
              <a:t>43*2</a:t>
            </a:r>
          </a:p>
          <a:p>
            <a:pPr algn="ctr"/>
            <a:r>
              <a:rPr lang="en-US" sz="2000" dirty="0"/>
              <a:t>Dimensions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5689661" y="2286000"/>
            <a:ext cx="64452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33CC33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3" name="Straight Arrow Connector 172"/>
          <p:cNvCxnSpPr/>
          <p:nvPr/>
        </p:nvCxnSpPr>
        <p:spPr bwMode="auto">
          <a:xfrm>
            <a:off x="5689661" y="5276564"/>
            <a:ext cx="64452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33CC33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93015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AutoShape 1"/>
          <p:cNvSpPr>
            <a:spLocks noChangeArrowheads="1"/>
          </p:cNvSpPr>
          <p:nvPr/>
        </p:nvSpPr>
        <p:spPr bwMode="auto">
          <a:xfrm>
            <a:off x="2182814" y="382588"/>
            <a:ext cx="7770813" cy="836613"/>
          </a:xfrm>
          <a:custGeom>
            <a:avLst/>
            <a:gdLst>
              <a:gd name="G0" fmla="*/ 21588 1 2"/>
              <a:gd name="G1" fmla="*/ 2326 1 2"/>
              <a:gd name="G2" fmla="+- 2326 0 0"/>
              <a:gd name="G3" fmla="+- 21588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21588" y="0"/>
                </a:lnTo>
                <a:lnTo>
                  <a:pt x="21588" y="2326"/>
                </a:lnTo>
                <a:lnTo>
                  <a:pt x="0" y="2326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dirty="0">
                <a:solidFill>
                  <a:srgbClr val="000000"/>
                </a:solidFill>
                <a:ea typeface="AR PL KaitiM GB" charset="0"/>
                <a:cs typeface="AR PL KaitiM GB" charset="0"/>
              </a:rPr>
              <a:t>Average of two Faces</a:t>
            </a:r>
          </a:p>
        </p:txBody>
      </p:sp>
      <p:sp>
        <p:nvSpPr>
          <p:cNvPr id="17410" name="AutoShape 2"/>
          <p:cNvSpPr>
            <a:spLocks noChangeArrowheads="1"/>
          </p:cNvSpPr>
          <p:nvPr/>
        </p:nvSpPr>
        <p:spPr bwMode="auto">
          <a:xfrm>
            <a:off x="2182813" y="1096963"/>
            <a:ext cx="3702050" cy="3268662"/>
          </a:xfrm>
          <a:custGeom>
            <a:avLst/>
            <a:gdLst>
              <a:gd name="G0" fmla="*/ 10285 1 2"/>
              <a:gd name="G1" fmla="*/ 9080 1 2"/>
              <a:gd name="G2" fmla="+- 9080 0 0"/>
              <a:gd name="G3" fmla="+- 10285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10285" y="0"/>
                </a:lnTo>
                <a:lnTo>
                  <a:pt x="10285" y="9080"/>
                </a:lnTo>
                <a:lnTo>
                  <a:pt x="0" y="908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00426" y="4251325"/>
            <a:ext cx="1985963" cy="1995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4426" y="4267200"/>
            <a:ext cx="1985963" cy="1995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4267200"/>
            <a:ext cx="2033588" cy="1995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7414" name="AutoShape 6"/>
          <p:cNvSpPr>
            <a:spLocks noChangeArrowheads="1"/>
          </p:cNvSpPr>
          <p:nvPr/>
        </p:nvSpPr>
        <p:spPr bwMode="auto">
          <a:xfrm>
            <a:off x="2074864" y="1241426"/>
            <a:ext cx="7951787" cy="2506663"/>
          </a:xfrm>
          <a:custGeom>
            <a:avLst/>
            <a:gdLst>
              <a:gd name="G0" fmla="*/ 22089 1 2"/>
              <a:gd name="G1" fmla="*/ 6965 1 2"/>
              <a:gd name="G2" fmla="+- 6965 0 0"/>
              <a:gd name="G3" fmla="+- 22089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22089" y="0"/>
                </a:lnTo>
                <a:lnTo>
                  <a:pt x="22089" y="6965"/>
                </a:lnTo>
                <a:lnTo>
                  <a:pt x="0" y="6965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215900" indent="-215900">
              <a:buFont typeface="Times New Roman" pitchFamily="16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2600" dirty="0">
                <a:solidFill>
                  <a:srgbClr val="000000"/>
                </a:solidFill>
                <a:ea typeface="AR PL KaitiM GB" charset="0"/>
                <a:cs typeface="AR PL KaitiM GB" charset="0"/>
              </a:rPr>
              <a:t>Input face </a:t>
            </a:r>
            <a:r>
              <a:rPr lang="en-US" sz="2600" dirty="0" err="1">
                <a:solidFill>
                  <a:srgbClr val="000000"/>
                </a:solidFill>
                <a:ea typeface="AR PL KaitiM GB" charset="0"/>
                <a:cs typeface="AR PL KaitiM GB" charset="0"/>
              </a:rPr>
              <a:t>keypoints</a:t>
            </a:r>
            <a:endParaRPr lang="en-US" sz="2600" dirty="0">
              <a:solidFill>
                <a:srgbClr val="000000"/>
              </a:solidFill>
              <a:ea typeface="AR PL KaitiM GB" charset="0"/>
              <a:cs typeface="AR PL KaitiM GB" charset="0"/>
            </a:endParaRPr>
          </a:p>
          <a:p>
            <a:pPr marL="215900" indent="-215900">
              <a:buFont typeface="Times New Roman" pitchFamily="16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2600" dirty="0">
                <a:solidFill>
                  <a:srgbClr val="000000"/>
                </a:solidFill>
                <a:ea typeface="AR PL KaitiM GB" charset="0"/>
                <a:cs typeface="AR PL KaitiM GB" charset="0"/>
              </a:rPr>
              <a:t>Pairwise average </a:t>
            </a:r>
            <a:r>
              <a:rPr lang="en-US" sz="2600" dirty="0" err="1">
                <a:solidFill>
                  <a:srgbClr val="000000"/>
                </a:solidFill>
                <a:ea typeface="AR PL KaitiM GB" charset="0"/>
                <a:cs typeface="AR PL KaitiM GB" charset="0"/>
              </a:rPr>
              <a:t>keypoint</a:t>
            </a:r>
            <a:r>
              <a:rPr lang="en-US" sz="2600" dirty="0">
                <a:solidFill>
                  <a:srgbClr val="000000"/>
                </a:solidFill>
                <a:ea typeface="AR PL KaitiM GB" charset="0"/>
                <a:cs typeface="AR PL KaitiM GB" charset="0"/>
              </a:rPr>
              <a:t> coordinates</a:t>
            </a:r>
          </a:p>
          <a:p>
            <a:pPr marL="215900" indent="-215900">
              <a:buFont typeface="Times New Roman" pitchFamily="16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2600" dirty="0">
                <a:solidFill>
                  <a:srgbClr val="000000"/>
                </a:solidFill>
                <a:ea typeface="AR PL KaitiM GB" charset="0"/>
                <a:cs typeface="AR PL KaitiM GB" charset="0"/>
              </a:rPr>
              <a:t>Triangulate the faces</a:t>
            </a:r>
          </a:p>
          <a:p>
            <a:pPr marL="215900" indent="-215900">
              <a:buFont typeface="Times New Roman" pitchFamily="16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2600" dirty="0">
                <a:solidFill>
                  <a:srgbClr val="000000"/>
                </a:solidFill>
                <a:ea typeface="AR PL KaitiM GB" charset="0"/>
                <a:cs typeface="AR PL KaitiM GB" charset="0"/>
              </a:rPr>
              <a:t>Warp: transform every face triangle</a:t>
            </a:r>
          </a:p>
          <a:p>
            <a:pPr marL="215900" indent="-215900">
              <a:buFont typeface="Times New Roman" pitchFamily="16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2600" dirty="0">
                <a:solidFill>
                  <a:srgbClr val="000000"/>
                </a:solidFill>
                <a:ea typeface="AR PL KaitiM GB" charset="0"/>
                <a:cs typeface="AR PL KaitiM GB" charset="0"/>
              </a:rPr>
              <a:t>Average the pixels</a:t>
            </a:r>
          </a:p>
        </p:txBody>
      </p:sp>
    </p:spTree>
    <p:extLst>
      <p:ext uri="{BB962C8B-B14F-4D97-AF65-F5344CB8AC3E}">
        <p14:creationId xmlns:p14="http://schemas.microsoft.com/office/powerpoint/2010/main" val="23500659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Average of multiple faces</a:t>
            </a:r>
          </a:p>
        </p:txBody>
      </p:sp>
      <p:pic>
        <p:nvPicPr>
          <p:cNvPr id="86835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30142" y="2554286"/>
            <a:ext cx="1905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9342" y="2209800"/>
            <a:ext cx="3811588" cy="285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8"/>
          <p:cNvSpPr>
            <a:spLocks noChangeArrowheads="1"/>
          </p:cNvSpPr>
          <p:nvPr/>
        </p:nvSpPr>
        <p:spPr bwMode="auto">
          <a:xfrm>
            <a:off x="4996542" y="3544886"/>
            <a:ext cx="1828800" cy="457200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Text Box 9"/>
          <p:cNvSpPr txBox="1">
            <a:spLocks noChangeArrowheads="1"/>
          </p:cNvSpPr>
          <p:nvPr/>
        </p:nvSpPr>
        <p:spPr bwMode="auto">
          <a:xfrm>
            <a:off x="4596492" y="2895599"/>
            <a:ext cx="2559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/>
            <a:r>
              <a:rPr lang="en-US"/>
              <a:t>1. Warp to mean shape</a:t>
            </a:r>
          </a:p>
          <a:p>
            <a:pPr marL="457200" indent="-457200"/>
            <a:r>
              <a:rPr lang="en-US"/>
              <a:t>2. Average pixels</a:t>
            </a:r>
          </a:p>
        </p:txBody>
      </p:sp>
      <p:sp>
        <p:nvSpPr>
          <p:cNvPr id="15367" name="Rectangle 10"/>
          <p:cNvSpPr>
            <a:spLocks noChangeArrowheads="1"/>
          </p:cNvSpPr>
          <p:nvPr/>
        </p:nvSpPr>
        <p:spPr bwMode="auto">
          <a:xfrm>
            <a:off x="576943" y="6340474"/>
            <a:ext cx="6994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hlinkClick r:id="rId4"/>
              </a:rPr>
              <a:t>http://graphics.cs.cmu.edu/courses/15-463/2004_fall/www/handins/brh/final/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4245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Average Men of the world</a:t>
            </a:r>
            <a:endParaRPr lang="en-US" dirty="0"/>
          </a:p>
        </p:txBody>
      </p:sp>
      <p:pic>
        <p:nvPicPr>
          <p:cNvPr id="4" name="Picture 3" descr="average_faces_of_men-74195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66" b="50124"/>
          <a:stretch/>
        </p:blipFill>
        <p:spPr>
          <a:xfrm>
            <a:off x="838200" y="947057"/>
            <a:ext cx="7425267" cy="572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75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Average Women of the world</a:t>
            </a:r>
            <a:endParaRPr lang="en-US" dirty="0"/>
          </a:p>
        </p:txBody>
      </p:sp>
      <p:pic>
        <p:nvPicPr>
          <p:cNvPr id="3" name="Picture 2" descr="average-face-females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2" t="19754" b="20493"/>
          <a:stretch/>
        </p:blipFill>
        <p:spPr>
          <a:xfrm>
            <a:off x="1295400" y="1066800"/>
            <a:ext cx="6781800" cy="570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42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Subpopulation means</a:t>
            </a:r>
          </a:p>
        </p:txBody>
      </p:sp>
      <p:sp>
        <p:nvSpPr>
          <p:cNvPr id="18435" name="Rectangle 11"/>
          <p:cNvSpPr>
            <a:spLocks noGrp="1" noChangeArrowheads="1"/>
          </p:cNvSpPr>
          <p:nvPr>
            <p:ph type="body" sz="half" idx="1"/>
          </p:nvPr>
        </p:nvSpPr>
        <p:spPr>
          <a:xfrm>
            <a:off x="990600" y="1138418"/>
            <a:ext cx="3810000" cy="1828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Other Examples:</a:t>
            </a:r>
          </a:p>
          <a:p>
            <a:pPr lvl="1"/>
            <a:r>
              <a:rPr lang="en-US" dirty="0"/>
              <a:t>Average Kids</a:t>
            </a:r>
          </a:p>
          <a:p>
            <a:pPr lvl="1"/>
            <a:r>
              <a:rPr lang="en-US" dirty="0"/>
              <a:t>Happy Males</a:t>
            </a:r>
          </a:p>
          <a:p>
            <a:pPr lvl="1"/>
            <a:r>
              <a:rPr lang="en-US" dirty="0"/>
              <a:t>Etc.</a:t>
            </a:r>
          </a:p>
          <a:p>
            <a:pPr marL="457200" lvl="1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8436" name="Picture 6" descr="Das durchschnittliche Frauengesicht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55061" y="892629"/>
            <a:ext cx="1839166" cy="22986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437" name="Picture 8" descr="Das durchschnittliche Männergesicht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1800" y="3788228"/>
            <a:ext cx="1829360" cy="228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438" name="Text Box 9"/>
          <p:cNvSpPr txBox="1">
            <a:spLocks noChangeArrowheads="1"/>
          </p:cNvSpPr>
          <p:nvPr/>
        </p:nvSpPr>
        <p:spPr bwMode="auto">
          <a:xfrm>
            <a:off x="6781801" y="6142579"/>
            <a:ext cx="20256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/>
              <a:t>Average male</a:t>
            </a:r>
          </a:p>
        </p:txBody>
      </p:sp>
      <p:sp>
        <p:nvSpPr>
          <p:cNvPr id="18439" name="Text Box 10"/>
          <p:cNvSpPr txBox="1">
            <a:spLocks noChangeArrowheads="1"/>
          </p:cNvSpPr>
          <p:nvPr/>
        </p:nvSpPr>
        <p:spPr bwMode="auto">
          <a:xfrm>
            <a:off x="6655066" y="3254828"/>
            <a:ext cx="211851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/>
              <a:t>Average female</a:t>
            </a:r>
          </a:p>
        </p:txBody>
      </p:sp>
      <p:pic>
        <p:nvPicPr>
          <p:cNvPr id="2" name="Picture 1" descr="average-kid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27" y="3540519"/>
            <a:ext cx="1952766" cy="2602061"/>
          </a:xfrm>
          <a:prstGeom prst="rect">
            <a:avLst/>
          </a:prstGeom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929777" y="6142579"/>
            <a:ext cx="15684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Average kid</a:t>
            </a:r>
          </a:p>
        </p:txBody>
      </p:sp>
      <p:pic>
        <p:nvPicPr>
          <p:cNvPr id="3" name="Picture 2" descr="average-happy-male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2196" r="14666" b="12257"/>
          <a:stretch/>
        </p:blipFill>
        <p:spPr>
          <a:xfrm>
            <a:off x="3777205" y="3654939"/>
            <a:ext cx="1709244" cy="2389777"/>
          </a:xfrm>
          <a:prstGeom prst="rect">
            <a:avLst/>
          </a:prstGeom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260227" y="6117797"/>
            <a:ext cx="2743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Average happy male</a:t>
            </a:r>
          </a:p>
        </p:txBody>
      </p:sp>
    </p:spTree>
    <p:extLst>
      <p:ext uri="{BB962C8B-B14F-4D97-AF65-F5344CB8AC3E}">
        <p14:creationId xmlns:p14="http://schemas.microsoft.com/office/powerpoint/2010/main" val="142998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Manipulating faces</a:t>
            </a:r>
          </a:p>
        </p:txBody>
      </p:sp>
      <p:sp>
        <p:nvSpPr>
          <p:cNvPr id="972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990600"/>
            <a:ext cx="8305800" cy="14478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800" dirty="0"/>
              <a:t>How can we make a face look more female/male, young/old, happy/sad, etc</a:t>
            </a:r>
            <a:r>
              <a:rPr lang="en-US" sz="2800" dirty="0" smtClean="0"/>
              <a:t>.?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With shape/texture analogies!</a:t>
            </a:r>
            <a:endParaRPr lang="en-US" sz="2800" dirty="0"/>
          </a:p>
        </p:txBody>
      </p:sp>
      <p:grpSp>
        <p:nvGrpSpPr>
          <p:cNvPr id="3" name="Group 2"/>
          <p:cNvGrpSpPr/>
          <p:nvPr/>
        </p:nvGrpSpPr>
        <p:grpSpPr>
          <a:xfrm>
            <a:off x="1905000" y="2819401"/>
            <a:ext cx="5647091" cy="3435191"/>
            <a:chOff x="2237956" y="2356009"/>
            <a:chExt cx="4648200" cy="2827554"/>
          </a:xfrm>
        </p:grpSpPr>
        <p:pic>
          <p:nvPicPr>
            <p:cNvPr id="22" name="Picture 21" descr="face transform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411" y="2508409"/>
              <a:ext cx="3375589" cy="2538442"/>
            </a:xfrm>
            <a:prstGeom prst="rect">
              <a:avLst/>
            </a:prstGeom>
          </p:spPr>
        </p:pic>
        <p:sp>
          <p:nvSpPr>
            <p:cNvPr id="972841" name="Text Box 41"/>
            <p:cNvSpPr txBox="1">
              <a:spLocks noChangeArrowheads="1"/>
            </p:cNvSpPr>
            <p:nvPr/>
          </p:nvSpPr>
          <p:spPr bwMode="auto">
            <a:xfrm>
              <a:off x="4953000" y="2971800"/>
              <a:ext cx="1311802" cy="329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dirty="0"/>
                <a:t>Current face</a:t>
              </a:r>
            </a:p>
          </p:txBody>
        </p:sp>
        <p:sp>
          <p:nvSpPr>
            <p:cNvPr id="972835" name="Oval 35"/>
            <p:cNvSpPr>
              <a:spLocks noChangeArrowheads="1"/>
            </p:cNvSpPr>
            <p:nvPr/>
          </p:nvSpPr>
          <p:spPr bwMode="auto">
            <a:xfrm>
              <a:off x="4568384" y="3252479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>
              <a:off x="2237956" y="5183563"/>
              <a:ext cx="464820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" name="Straight Arrow Connector 16"/>
            <p:cNvCxnSpPr/>
            <p:nvPr/>
          </p:nvCxnSpPr>
          <p:spPr bwMode="auto">
            <a:xfrm flipV="1">
              <a:off x="2237956" y="2440053"/>
              <a:ext cx="0" cy="274351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 flipV="1">
              <a:off x="3512913" y="3328679"/>
              <a:ext cx="1131671" cy="546847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 flipV="1">
              <a:off x="4948387" y="4490729"/>
              <a:ext cx="1200027" cy="478491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0" name="Straight Arrow Connector 19"/>
            <p:cNvCxnSpPr/>
            <p:nvPr/>
          </p:nvCxnSpPr>
          <p:spPr bwMode="auto">
            <a:xfrm>
              <a:off x="3512913" y="3875526"/>
              <a:ext cx="1435474" cy="1093694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33CC33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72840" name="Text Box 40"/>
            <p:cNvSpPr txBox="1">
              <a:spLocks noChangeArrowheads="1"/>
            </p:cNvSpPr>
            <p:nvPr/>
          </p:nvSpPr>
          <p:spPr bwMode="auto">
            <a:xfrm>
              <a:off x="3114604" y="4783453"/>
              <a:ext cx="1229996" cy="329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dirty="0"/>
                <a:t>Prototype 2</a:t>
              </a:r>
            </a:p>
          </p:txBody>
        </p:sp>
        <p:sp>
          <p:nvSpPr>
            <p:cNvPr id="972839" name="Text Box 39"/>
            <p:cNvSpPr txBox="1">
              <a:spLocks noChangeArrowheads="1"/>
            </p:cNvSpPr>
            <p:nvPr/>
          </p:nvSpPr>
          <p:spPr bwMode="auto">
            <a:xfrm>
              <a:off x="2313627" y="3903133"/>
              <a:ext cx="1229996" cy="329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dirty="0"/>
                <a:t>Prototype 1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 bwMode="auto">
            <a:xfrm>
              <a:off x="4644584" y="3328679"/>
              <a:ext cx="1503829" cy="116205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3" name="Straight Arrow Connector 22"/>
            <p:cNvCxnSpPr/>
            <p:nvPr/>
          </p:nvCxnSpPr>
          <p:spPr bwMode="auto">
            <a:xfrm flipH="1" flipV="1">
              <a:off x="3360513" y="2356009"/>
              <a:ext cx="1284071" cy="97267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81065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Manipulating faces</a:t>
            </a:r>
            <a:endParaRPr lang="en-US" dirty="0"/>
          </a:p>
        </p:txBody>
      </p:sp>
      <p:sp>
        <p:nvSpPr>
          <p:cNvPr id="972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2699" y="1020201"/>
            <a:ext cx="8305800" cy="10668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We can imagine various meaningful </a:t>
            </a:r>
            <a:r>
              <a:rPr lang="en-US" sz="2800" dirty="0" smtClean="0"/>
              <a:t>directions</a:t>
            </a:r>
            <a:endParaRPr lang="en-US" sz="2800" dirty="0"/>
          </a:p>
        </p:txBody>
      </p:sp>
      <p:sp>
        <p:nvSpPr>
          <p:cNvPr id="972841" name="Text Box 41"/>
          <p:cNvSpPr txBox="1">
            <a:spLocks noChangeArrowheads="1"/>
          </p:cNvSpPr>
          <p:nvPr/>
        </p:nvSpPr>
        <p:spPr bwMode="auto">
          <a:xfrm>
            <a:off x="4769692" y="3851589"/>
            <a:ext cx="159370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/>
              <a:t>Current face</a:t>
            </a:r>
          </a:p>
        </p:txBody>
      </p:sp>
      <p:sp>
        <p:nvSpPr>
          <p:cNvPr id="972835" name="Oval 35"/>
          <p:cNvSpPr>
            <a:spLocks noChangeArrowheads="1"/>
          </p:cNvSpPr>
          <p:nvPr/>
        </p:nvSpPr>
        <p:spPr bwMode="auto">
          <a:xfrm>
            <a:off x="4476725" y="3979003"/>
            <a:ext cx="185151" cy="18515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1828800" y="6325073"/>
            <a:ext cx="5647091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1828799" y="2991987"/>
            <a:ext cx="0" cy="333308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72840" name="Text Box 40"/>
          <p:cNvSpPr txBox="1">
            <a:spLocks noChangeArrowheads="1"/>
          </p:cNvSpPr>
          <p:nvPr/>
        </p:nvSpPr>
        <p:spPr bwMode="auto">
          <a:xfrm>
            <a:off x="2211164" y="2356482"/>
            <a:ext cx="13393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/>
              <a:t>Masculine</a:t>
            </a:r>
          </a:p>
        </p:txBody>
      </p:sp>
      <p:sp>
        <p:nvSpPr>
          <p:cNvPr id="972839" name="Text Box 39"/>
          <p:cNvSpPr txBox="1">
            <a:spLocks noChangeArrowheads="1"/>
          </p:cNvSpPr>
          <p:nvPr/>
        </p:nvSpPr>
        <p:spPr bwMode="auto">
          <a:xfrm>
            <a:off x="6522293" y="5238815"/>
            <a:ext cx="12395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/>
              <a:t>Feminine</a:t>
            </a:r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4569300" y="4071578"/>
            <a:ext cx="1826999" cy="141177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H="1" flipV="1">
            <a:off x="3009283" y="2889883"/>
            <a:ext cx="1560016" cy="118169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H="1">
            <a:off x="4144296" y="4071577"/>
            <a:ext cx="425005" cy="156734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V="1">
            <a:off x="4551809" y="2508882"/>
            <a:ext cx="448845" cy="165527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27" name="Text Box 40"/>
          <p:cNvSpPr txBox="1">
            <a:spLocks noChangeArrowheads="1"/>
          </p:cNvSpPr>
          <p:nvPr/>
        </p:nvSpPr>
        <p:spPr bwMode="auto">
          <a:xfrm>
            <a:off x="3612634" y="5709282"/>
            <a:ext cx="92845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/>
              <a:t>Happy</a:t>
            </a:r>
          </a:p>
        </p:txBody>
      </p:sp>
      <p:sp>
        <p:nvSpPr>
          <p:cNvPr id="28" name="Text Box 40"/>
          <p:cNvSpPr txBox="1">
            <a:spLocks noChangeArrowheads="1"/>
          </p:cNvSpPr>
          <p:nvPr/>
        </p:nvSpPr>
        <p:spPr bwMode="auto">
          <a:xfrm>
            <a:off x="4603234" y="2108772"/>
            <a:ext cx="64102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/>
              <a:t>Sad</a:t>
            </a:r>
          </a:p>
        </p:txBody>
      </p:sp>
      <p:cxnSp>
        <p:nvCxnSpPr>
          <p:cNvPr id="33" name="Straight Arrow Connector 32"/>
          <p:cNvCxnSpPr/>
          <p:nvPr/>
        </p:nvCxnSpPr>
        <p:spPr bwMode="auto">
          <a:xfrm flipH="1">
            <a:off x="3550493" y="4071578"/>
            <a:ext cx="1052741" cy="87570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 flipV="1">
            <a:off x="4569300" y="3195873"/>
            <a:ext cx="1052741" cy="87570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31258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Averaging and transformation demos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3048000"/>
            <a:ext cx="8001000" cy="513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hlinkClick r:id="rId2"/>
              </a:rPr>
              <a:t>http://</a:t>
            </a:r>
            <a:r>
              <a:rPr lang="en-US" sz="4000" dirty="0" smtClean="0">
                <a:hlinkClick r:id="rId2"/>
              </a:rPr>
              <a:t>www.faceresearch.org/demos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1438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State-of-the-art in Face Fakery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762000"/>
            <a:ext cx="6477000" cy="13950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2743200"/>
            <a:ext cx="3888792" cy="34562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0200" y="6236629"/>
            <a:ext cx="477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CVPR 2019 (Best Paper Honorable Mention)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6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Applications of Face Recognition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Digital photography</a:t>
            </a:r>
          </a:p>
          <a:p>
            <a:pPr eaLnBrk="1" hangingPunct="1"/>
            <a:r>
              <a:rPr lang="en-US" smtClean="0"/>
              <a:t>Surveillance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2514600"/>
            <a:ext cx="556260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2848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7677615" cy="682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22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7444" y="-152400"/>
            <a:ext cx="5915842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37162"/>
            <a:ext cx="4835701" cy="50652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53279" y="6324600"/>
            <a:ext cx="8547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1024x1024</a:t>
            </a:r>
            <a:endParaRPr lang="en-US" sz="1050" dirty="0"/>
          </a:p>
        </p:txBody>
      </p:sp>
      <p:sp>
        <p:nvSpPr>
          <p:cNvPr id="7" name="TextBox 6"/>
          <p:cNvSpPr txBox="1"/>
          <p:nvPr/>
        </p:nvSpPr>
        <p:spPr>
          <a:xfrm>
            <a:off x="4996905" y="2500266"/>
            <a:ext cx="7633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4x4 - 8x8</a:t>
            </a:r>
            <a:endParaRPr lang="en-US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4769279" y="4648200"/>
            <a:ext cx="9909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16x16 - 32x32</a:t>
            </a:r>
            <a:endParaRPr lang="en-US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4917405" y="6051448"/>
            <a:ext cx="818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64x64 - 1024x1024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13550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people say what you want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680" y="1447800"/>
            <a:ext cx="11249720" cy="4846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6477000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SIGGRAPH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81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228600"/>
            <a:ext cx="5311496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39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14400" y="2514600"/>
            <a:ext cx="7772400" cy="1470025"/>
          </a:xfrm>
        </p:spPr>
        <p:txBody>
          <a:bodyPr>
            <a:normAutofit/>
          </a:bodyPr>
          <a:lstStyle/>
          <a:p>
            <a:r>
              <a:rPr lang="en-US" sz="6000" dirty="0"/>
              <a:t>Human Perception</a:t>
            </a:r>
          </a:p>
        </p:txBody>
      </p:sp>
    </p:spTree>
    <p:extLst>
      <p:ext uri="{BB962C8B-B14F-4D97-AF65-F5344CB8AC3E}">
        <p14:creationId xmlns:p14="http://schemas.microsoft.com/office/powerpoint/2010/main" val="320623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3730" y="1601788"/>
            <a:ext cx="8448675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>
          <a:xfrm>
            <a:off x="-723900" y="1104900"/>
            <a:ext cx="10972800" cy="5135563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914400"/>
            <a:ext cx="8458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427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609600"/>
            <a:ext cx="8429625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224211" y="1924050"/>
            <a:ext cx="4038600" cy="464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205411" y="1924050"/>
            <a:ext cx="2133600" cy="464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196193" y="3216275"/>
            <a:ext cx="563880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734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734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943" y="1371600"/>
            <a:ext cx="893445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 flipH="1" flipV="1">
            <a:off x="2119993" y="3200400"/>
            <a:ext cx="563880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762793"/>
            <a:ext cx="8324850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Applications of Face Recognition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Digital photography</a:t>
            </a:r>
          </a:p>
          <a:p>
            <a:pPr eaLnBrk="1" hangingPunct="1"/>
            <a:r>
              <a:rPr lang="en-US" smtClean="0"/>
              <a:t>Surveillance</a:t>
            </a:r>
          </a:p>
          <a:p>
            <a:pPr eaLnBrk="1" hangingPunct="1"/>
            <a:r>
              <a:rPr lang="en-US" smtClean="0"/>
              <a:t>Album organization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0600"/>
            <a:ext cx="433387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8950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remember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714" y="1295400"/>
            <a:ext cx="8229600" cy="5135563"/>
          </a:xfrm>
        </p:spPr>
        <p:txBody>
          <a:bodyPr>
            <a:normAutofit fontScale="77500" lnSpcReduction="20000"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Face Detection: train face vs. non-face model and scan over multi-scale image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Face Recognition: detect, align, compute features, and compute similarity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Represent faces with an appearance vector and a shape vector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Can transform faces by moving shape vector in a given direction and warping</a:t>
            </a:r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r>
              <a:rPr lang="en-US" dirty="0" smtClean="0"/>
              <a:t>Deep network methods enable more flexible mixing and generation</a:t>
            </a:r>
          </a:p>
          <a:p>
            <a:pPr marL="0" indent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7239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lectures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Motion magnification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Cutting edge and ICES forms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24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Old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68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represent variations?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979714"/>
            <a:ext cx="3048000" cy="5257800"/>
          </a:xfrm>
        </p:spPr>
        <p:txBody>
          <a:bodyPr/>
          <a:lstStyle/>
          <a:p>
            <a:r>
              <a:rPr lang="en-US" sz="2800" dirty="0"/>
              <a:t>Training images</a:t>
            </a:r>
          </a:p>
          <a:p>
            <a:r>
              <a:rPr lang="en-US" sz="2800" b="1" dirty="0"/>
              <a:t>x</a:t>
            </a:r>
            <a:r>
              <a:rPr lang="en-US" sz="2800" baseline="-25000" dirty="0"/>
              <a:t>1</a:t>
            </a:r>
            <a:r>
              <a:rPr lang="en-US" sz="2800" dirty="0"/>
              <a:t>,…,</a:t>
            </a:r>
            <a:r>
              <a:rPr lang="en-US" sz="2800" b="1" dirty="0" err="1"/>
              <a:t>x</a:t>
            </a:r>
            <a:r>
              <a:rPr lang="en-US" sz="2800" baseline="-25000" dirty="0" err="1"/>
              <a:t>N</a:t>
            </a:r>
            <a:endParaRPr lang="en-US" sz="2800" baseline="-25000" dirty="0"/>
          </a:p>
        </p:txBody>
      </p:sp>
      <p:pic>
        <p:nvPicPr>
          <p:cNvPr id="2458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1524000"/>
            <a:ext cx="5105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681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819400" y="2220686"/>
          <a:ext cx="3810000" cy="436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481" name="Image" r:id="rId4" imgW="6374603" imgH="7301587" progId="Photoshop.Image.10">
                  <p:embed/>
                </p:oleObj>
              </mc:Choice>
              <mc:Fallback>
                <p:oleObj name="Image" r:id="rId4" imgW="6374603" imgH="7301587" progId="Photoshop.Image.10">
                  <p:embed/>
                  <p:pic>
                    <p:nvPicPr>
                      <p:cNvPr id="307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2220686"/>
                        <a:ext cx="3810000" cy="4364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space of all face images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925286"/>
            <a:ext cx="8001000" cy="5486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800"/>
              <a:t>Eigenface idea: construct a low-dimensional linear subspace that best explains the variation in the set of face images</a:t>
            </a:r>
          </a:p>
        </p:txBody>
      </p:sp>
    </p:spTree>
    <p:extLst>
      <p:ext uri="{BB962C8B-B14F-4D97-AF65-F5344CB8AC3E}">
        <p14:creationId xmlns:p14="http://schemas.microsoft.com/office/powerpoint/2010/main" val="348182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382000" cy="5135563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General dimensionality reduction technique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 smtClean="0"/>
              <a:t>Finds major directions of variation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Preserves most of variance with a much more compact representation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Lower storage requirements (eigenvectors + a few numbers per face)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Faster matching/retrieval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 lvl="1">
              <a:buFont typeface="Arial" pitchFamily="34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11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Principal Component Analysis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2714" y="914400"/>
            <a:ext cx="7766050" cy="288131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5000"/>
              </a:lnSpc>
              <a:spcBef>
                <a:spcPct val="15000"/>
              </a:spcBef>
            </a:pPr>
            <a:r>
              <a:rPr lang="en-US" dirty="0" smtClean="0"/>
              <a:t>Given a point set                     , in an </a:t>
            </a:r>
            <a:r>
              <a:rPr lang="en-US" sz="2500" i="1" dirty="0">
                <a:latin typeface="Times New Roman" pitchFamily="18" charset="0"/>
              </a:rPr>
              <a:t>M</a:t>
            </a:r>
            <a:r>
              <a:rPr lang="en-US" dirty="0" smtClean="0"/>
              <a:t>-dim space, PCA finds a basis such that</a:t>
            </a:r>
          </a:p>
          <a:p>
            <a:pPr marL="457200" lvl="1" indent="-279400">
              <a:lnSpc>
                <a:spcPct val="110000"/>
              </a:lnSpc>
              <a:spcBef>
                <a:spcPct val="25000"/>
              </a:spcBef>
            </a:pPr>
            <a:r>
              <a:rPr lang="en-US" dirty="0" smtClean="0"/>
              <a:t>The most variation is in the first basis vector</a:t>
            </a:r>
          </a:p>
          <a:p>
            <a:pPr marL="457200" lvl="1" indent="-279400">
              <a:lnSpc>
                <a:spcPct val="110000"/>
              </a:lnSpc>
              <a:spcBef>
                <a:spcPct val="25000"/>
              </a:spcBef>
            </a:pPr>
            <a:r>
              <a:rPr lang="en-US" dirty="0" smtClean="0"/>
              <a:t>The second most, in the second vector that is orthogonal to the first vector</a:t>
            </a:r>
          </a:p>
          <a:p>
            <a:pPr marL="457200" lvl="1" indent="-279400">
              <a:lnSpc>
                <a:spcPct val="110000"/>
              </a:lnSpc>
              <a:spcBef>
                <a:spcPct val="25000"/>
              </a:spcBef>
            </a:pPr>
            <a:r>
              <a:rPr lang="en-US" dirty="0" smtClean="0"/>
              <a:t>The third…</a:t>
            </a:r>
          </a:p>
        </p:txBody>
      </p:sp>
      <p:grpSp>
        <p:nvGrpSpPr>
          <p:cNvPr id="29700" name="Group 4"/>
          <p:cNvGrpSpPr>
            <a:grpSpLocks/>
          </p:cNvGrpSpPr>
          <p:nvPr/>
        </p:nvGrpSpPr>
        <p:grpSpPr bwMode="auto">
          <a:xfrm>
            <a:off x="1575028" y="4041774"/>
            <a:ext cx="6719887" cy="2116139"/>
            <a:chOff x="903" y="2408"/>
            <a:chExt cx="4233" cy="1333"/>
          </a:xfrm>
        </p:grpSpPr>
        <p:grpSp>
          <p:nvGrpSpPr>
            <p:cNvPr id="29702" name="Group 5"/>
            <p:cNvGrpSpPr>
              <a:grpSpLocks/>
            </p:cNvGrpSpPr>
            <p:nvPr/>
          </p:nvGrpSpPr>
          <p:grpSpPr bwMode="auto">
            <a:xfrm>
              <a:off x="903" y="2408"/>
              <a:ext cx="3463" cy="1333"/>
              <a:chOff x="903" y="2408"/>
              <a:chExt cx="3463" cy="1333"/>
            </a:xfrm>
          </p:grpSpPr>
          <p:pic>
            <p:nvPicPr>
              <p:cNvPr id="29705" name="Picture 6" descr="scatter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903" y="2509"/>
                <a:ext cx="3387" cy="12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706" name="Text Box 7"/>
              <p:cNvSpPr txBox="1">
                <a:spLocks noChangeArrowheads="1"/>
              </p:cNvSpPr>
              <p:nvPr/>
            </p:nvSpPr>
            <p:spPr bwMode="auto">
              <a:xfrm>
                <a:off x="1286" y="2408"/>
                <a:ext cx="254" cy="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05000"/>
                  </a:lnSpc>
                  <a:spcBef>
                    <a:spcPct val="20000"/>
                  </a:spcBef>
                  <a:spcAft>
                    <a:spcPct val="10000"/>
                  </a:spcAft>
                  <a:buSzPct val="120000"/>
                </a:pPr>
                <a:r>
                  <a:rPr lang="en-US" sz="2200" i="1">
                    <a:solidFill>
                      <a:srgbClr val="000000"/>
                    </a:solidFill>
                    <a:latin typeface="Times New Roman" pitchFamily="18" charset="0"/>
                  </a:rPr>
                  <a:t>x</a:t>
                </a:r>
                <a:r>
                  <a:rPr lang="en-US" sz="2200" baseline="-25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29707" name="Text Box 8"/>
              <p:cNvSpPr txBox="1">
                <a:spLocks noChangeArrowheads="1"/>
              </p:cNvSpPr>
              <p:nvPr/>
            </p:nvSpPr>
            <p:spPr bwMode="auto">
              <a:xfrm>
                <a:off x="1951" y="3041"/>
                <a:ext cx="254" cy="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05000"/>
                  </a:lnSpc>
                  <a:spcBef>
                    <a:spcPct val="20000"/>
                  </a:spcBef>
                  <a:spcAft>
                    <a:spcPct val="10000"/>
                  </a:spcAft>
                  <a:buSzPct val="120000"/>
                </a:pPr>
                <a:r>
                  <a:rPr lang="en-US" sz="2200" i="1">
                    <a:solidFill>
                      <a:srgbClr val="000000"/>
                    </a:solidFill>
                    <a:latin typeface="Times New Roman" pitchFamily="18" charset="0"/>
                  </a:rPr>
                  <a:t>x</a:t>
                </a:r>
                <a:r>
                  <a:rPr lang="en-US" sz="2200" baseline="-25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29708" name="Text Box 9"/>
              <p:cNvSpPr txBox="1">
                <a:spLocks noChangeArrowheads="1"/>
              </p:cNvSpPr>
              <p:nvPr/>
            </p:nvSpPr>
            <p:spPr bwMode="auto">
              <a:xfrm>
                <a:off x="3439" y="2409"/>
                <a:ext cx="254" cy="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05000"/>
                  </a:lnSpc>
                  <a:spcBef>
                    <a:spcPct val="20000"/>
                  </a:spcBef>
                  <a:spcAft>
                    <a:spcPct val="10000"/>
                  </a:spcAft>
                  <a:buSzPct val="120000"/>
                </a:pPr>
                <a:r>
                  <a:rPr lang="en-US" sz="2200" i="1">
                    <a:solidFill>
                      <a:srgbClr val="000000"/>
                    </a:solidFill>
                    <a:latin typeface="Times New Roman" pitchFamily="18" charset="0"/>
                  </a:rPr>
                  <a:t>x</a:t>
                </a:r>
                <a:r>
                  <a:rPr lang="en-US" sz="2200" baseline="-25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29709" name="Text Box 10"/>
              <p:cNvSpPr txBox="1">
                <a:spLocks noChangeArrowheads="1"/>
              </p:cNvSpPr>
              <p:nvPr/>
            </p:nvSpPr>
            <p:spPr bwMode="auto">
              <a:xfrm>
                <a:off x="4112" y="3042"/>
                <a:ext cx="254" cy="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05000"/>
                  </a:lnSpc>
                  <a:spcBef>
                    <a:spcPct val="20000"/>
                  </a:spcBef>
                  <a:spcAft>
                    <a:spcPct val="10000"/>
                  </a:spcAft>
                  <a:buSzPct val="120000"/>
                </a:pPr>
                <a:r>
                  <a:rPr lang="en-US" sz="2200" i="1">
                    <a:solidFill>
                      <a:srgbClr val="000000"/>
                    </a:solidFill>
                    <a:latin typeface="Times New Roman" pitchFamily="18" charset="0"/>
                  </a:rPr>
                  <a:t>x</a:t>
                </a:r>
                <a:r>
                  <a:rPr lang="en-US" sz="2200" baseline="-25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</p:grpSp>
        <p:sp>
          <p:nvSpPr>
            <p:cNvPr id="29703" name="Text Box 11"/>
            <p:cNvSpPr txBox="1">
              <a:spLocks noChangeArrowheads="1"/>
            </p:cNvSpPr>
            <p:nvPr/>
          </p:nvSpPr>
          <p:spPr bwMode="auto">
            <a:xfrm>
              <a:off x="4134" y="2423"/>
              <a:ext cx="1002" cy="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1600">
                  <a:solidFill>
                    <a:srgbClr val="990000"/>
                  </a:solidFill>
                </a:rPr>
                <a:t>1</a:t>
              </a:r>
              <a:r>
                <a:rPr lang="en-US" sz="1600" baseline="30000">
                  <a:solidFill>
                    <a:srgbClr val="990000"/>
                  </a:solidFill>
                </a:rPr>
                <a:t>st</a:t>
              </a:r>
              <a:r>
                <a:rPr lang="en-US" sz="1600">
                  <a:solidFill>
                    <a:srgbClr val="990000"/>
                  </a:solidFill>
                </a:rPr>
                <a:t> principal component</a:t>
              </a:r>
            </a:p>
          </p:txBody>
        </p:sp>
        <p:sp>
          <p:nvSpPr>
            <p:cNvPr id="29704" name="Text Box 12"/>
            <p:cNvSpPr txBox="1">
              <a:spLocks noChangeArrowheads="1"/>
            </p:cNvSpPr>
            <p:nvPr/>
          </p:nvSpPr>
          <p:spPr bwMode="auto">
            <a:xfrm>
              <a:off x="2751" y="2696"/>
              <a:ext cx="1002" cy="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1600">
                  <a:solidFill>
                    <a:srgbClr val="990000"/>
                  </a:solidFill>
                </a:rPr>
                <a:t>2</a:t>
              </a:r>
              <a:r>
                <a:rPr lang="en-US" sz="1600" baseline="30000">
                  <a:solidFill>
                    <a:srgbClr val="990000"/>
                  </a:solidFill>
                </a:rPr>
                <a:t>nd</a:t>
              </a:r>
              <a:r>
                <a:rPr lang="en-US" sz="1600">
                  <a:solidFill>
                    <a:srgbClr val="990000"/>
                  </a:solidFill>
                </a:rPr>
                <a:t> principal component</a:t>
              </a:r>
            </a:p>
          </p:txBody>
        </p:sp>
      </p:grpSp>
      <p:pic>
        <p:nvPicPr>
          <p:cNvPr id="29701" name="Picture 1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83277" y="1052513"/>
            <a:ext cx="1304925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4" name="Picture 13" descr="Screen Shot 2013-12-02 at 10.00.27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14" y="3645318"/>
            <a:ext cx="8361680" cy="28814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86351" y="4041773"/>
            <a:ext cx="2561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principal component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358799" y="3858577"/>
            <a:ext cx="1577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principal component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3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Principal Component Analysis (PCA)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8534400" cy="51355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Given: N data points </a:t>
            </a:r>
            <a:r>
              <a:rPr lang="en-US" b="1" dirty="0" smtClean="0"/>
              <a:t>x</a:t>
            </a:r>
            <a:r>
              <a:rPr lang="en-US" b="1" baseline="-25000" dirty="0" smtClean="0"/>
              <a:t>1</a:t>
            </a:r>
            <a:r>
              <a:rPr lang="en-US" b="1" dirty="0" smtClean="0"/>
              <a:t>, … ,</a:t>
            </a:r>
            <a:r>
              <a:rPr lang="en-US" b="1" dirty="0" err="1" smtClean="0"/>
              <a:t>x</a:t>
            </a:r>
            <a:r>
              <a:rPr lang="en-US" b="1" baseline="-25000" dirty="0" err="1" smtClean="0"/>
              <a:t>N</a:t>
            </a:r>
            <a:r>
              <a:rPr lang="en-US" b="1" dirty="0" smtClean="0"/>
              <a:t> </a:t>
            </a:r>
            <a:r>
              <a:rPr lang="en-US" dirty="0" smtClean="0"/>
              <a:t>in R</a:t>
            </a:r>
            <a:r>
              <a:rPr lang="en-US" baseline="30000" dirty="0" smtClean="0"/>
              <a:t>d</a:t>
            </a:r>
            <a:br>
              <a:rPr lang="en-US" baseline="30000" dirty="0" smtClean="0"/>
            </a:br>
            <a:endParaRPr lang="en-US" baseline="30000" dirty="0" smtClean="0"/>
          </a:p>
          <a:p>
            <a:pPr>
              <a:buFontTx/>
              <a:buChar char="•"/>
            </a:pPr>
            <a:r>
              <a:rPr lang="en-US" dirty="0" smtClean="0"/>
              <a:t>We want to find a new set of features that are linear combinations of original ones:</a:t>
            </a:r>
            <a:br>
              <a:rPr lang="en-US" dirty="0" smtClean="0"/>
            </a:br>
            <a:r>
              <a:rPr lang="en-US" sz="900" dirty="0"/>
              <a:t/>
            </a:r>
            <a:br>
              <a:rPr lang="en-US" sz="900" dirty="0"/>
            </a:br>
            <a:r>
              <a:rPr lang="en-US" dirty="0" smtClean="0"/>
              <a:t>                      </a:t>
            </a:r>
            <a:r>
              <a:rPr lang="en-US" i="1" dirty="0" smtClean="0">
                <a:latin typeface="Times New Roman" pitchFamily="18" charset="0"/>
              </a:rPr>
              <a:t>u</a:t>
            </a:r>
            <a:r>
              <a:rPr lang="en-US" dirty="0" smtClean="0">
                <a:latin typeface="Times New Roman" pitchFamily="18" charset="0"/>
              </a:rPr>
              <a:t>(</a:t>
            </a:r>
            <a:r>
              <a:rPr lang="en-US" b="1" dirty="0" smtClean="0">
                <a:latin typeface="Times New Roman" pitchFamily="18" charset="0"/>
              </a:rPr>
              <a:t>x</a:t>
            </a:r>
            <a:r>
              <a:rPr lang="en-US" i="1" baseline="-25000" dirty="0" smtClean="0">
                <a:latin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</a:rPr>
              <a:t>) = </a:t>
            </a:r>
            <a:r>
              <a:rPr lang="en-US" b="1" dirty="0" err="1" smtClean="0">
                <a:latin typeface="Times New Roman" pitchFamily="18" charset="0"/>
              </a:rPr>
              <a:t>u</a:t>
            </a:r>
            <a:r>
              <a:rPr lang="en-US" i="1" baseline="30000" dirty="0" err="1" smtClean="0">
                <a:latin typeface="Times New Roman" pitchFamily="18" charset="0"/>
              </a:rPr>
              <a:t>T</a:t>
            </a:r>
            <a:r>
              <a:rPr lang="en-US" dirty="0" smtClean="0">
                <a:latin typeface="Times New Roman" pitchFamily="18" charset="0"/>
              </a:rPr>
              <a:t>(</a:t>
            </a:r>
            <a:r>
              <a:rPr lang="en-US" b="1" dirty="0" smtClean="0">
                <a:latin typeface="Times New Roman" pitchFamily="18" charset="0"/>
              </a:rPr>
              <a:t>x</a:t>
            </a:r>
            <a:r>
              <a:rPr lang="en-US" i="1" baseline="-25000" dirty="0" smtClean="0">
                <a:latin typeface="Times New Roman" pitchFamily="18" charset="0"/>
              </a:rPr>
              <a:t>i </a:t>
            </a:r>
            <a:r>
              <a:rPr lang="en-US" dirty="0" smtClean="0">
                <a:latin typeface="Times New Roman" pitchFamily="18" charset="0"/>
              </a:rPr>
              <a:t>– </a:t>
            </a:r>
            <a:r>
              <a:rPr lang="en-US" b="1" dirty="0" smtClean="0">
                <a:latin typeface="Times New Roman" pitchFamily="18" charset="0"/>
                <a:cs typeface="Arial" charset="0"/>
              </a:rPr>
              <a:t>µ</a:t>
            </a:r>
            <a:r>
              <a:rPr lang="en-US" dirty="0" smtClean="0">
                <a:latin typeface="Times New Roman" pitchFamily="18" charset="0"/>
                <a:cs typeface="Arial" charset="0"/>
              </a:rPr>
              <a:t>)</a:t>
            </a:r>
            <a:br>
              <a:rPr lang="en-US" dirty="0" smtClean="0">
                <a:latin typeface="Times New Roman" pitchFamily="18" charset="0"/>
                <a:cs typeface="Arial" charset="0"/>
              </a:rPr>
            </a:br>
            <a:r>
              <a:rPr lang="en-US" sz="900" dirty="0">
                <a:latin typeface="Times New Roman" pitchFamily="18" charset="0"/>
                <a:cs typeface="Arial" charset="0"/>
              </a:rPr>
              <a:t/>
            </a:r>
            <a:br>
              <a:rPr lang="en-US" sz="900" dirty="0">
                <a:latin typeface="Times New Roman" pitchFamily="18" charset="0"/>
                <a:cs typeface="Arial" charset="0"/>
              </a:rPr>
            </a:br>
            <a:r>
              <a:rPr lang="en-US" dirty="0" smtClean="0">
                <a:cs typeface="Arial" charset="0"/>
              </a:rPr>
              <a:t>(</a:t>
            </a:r>
            <a:r>
              <a:rPr lang="en-US" b="1" dirty="0" smtClean="0">
                <a:cs typeface="Times New Roman" pitchFamily="18" charset="0"/>
              </a:rPr>
              <a:t>µ</a:t>
            </a:r>
            <a:r>
              <a:rPr lang="en-US" dirty="0" smtClean="0">
                <a:cs typeface="Times New Roman" pitchFamily="18" charset="0"/>
              </a:rPr>
              <a:t>: mean of data points)</a:t>
            </a:r>
            <a:br>
              <a:rPr lang="en-US" dirty="0" smtClean="0">
                <a:cs typeface="Times New Roman" pitchFamily="18" charset="0"/>
              </a:rPr>
            </a:br>
            <a:endParaRPr lang="en-US" dirty="0" smtClean="0">
              <a:cs typeface="Times New Roman" pitchFamily="18" charset="0"/>
            </a:endParaRPr>
          </a:p>
          <a:p>
            <a:pPr>
              <a:buFontTx/>
              <a:buChar char="•"/>
            </a:pPr>
            <a:r>
              <a:rPr lang="en-US" dirty="0" smtClean="0"/>
              <a:t>Choose unit vector </a:t>
            </a:r>
            <a:r>
              <a:rPr lang="en-US" b="1" dirty="0" smtClean="0"/>
              <a:t>u </a:t>
            </a:r>
            <a:r>
              <a:rPr lang="en-US" dirty="0" smtClean="0"/>
              <a:t>in R</a:t>
            </a:r>
            <a:r>
              <a:rPr lang="en-US" baseline="30000" dirty="0" smtClean="0"/>
              <a:t>d</a:t>
            </a:r>
            <a:r>
              <a:rPr lang="en-US" dirty="0" smtClean="0"/>
              <a:t> that captures the most data variance</a:t>
            </a:r>
          </a:p>
        </p:txBody>
      </p:sp>
      <p:sp>
        <p:nvSpPr>
          <p:cNvPr id="20484" name="TextBox 3"/>
          <p:cNvSpPr txBox="1">
            <a:spLocks noChangeArrowheads="1"/>
          </p:cNvSpPr>
          <p:nvPr/>
        </p:nvSpPr>
        <p:spPr bwMode="auto">
          <a:xfrm>
            <a:off x="2590800" y="6202363"/>
            <a:ext cx="3954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Forsyth &amp; Ponce, Sec. 22.3.1, 22.3.2</a:t>
            </a:r>
          </a:p>
        </p:txBody>
      </p:sp>
    </p:spTree>
    <p:extLst>
      <p:ext uri="{BB962C8B-B14F-4D97-AF65-F5344CB8AC3E}">
        <p14:creationId xmlns:p14="http://schemas.microsoft.com/office/powerpoint/2010/main" val="319996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0" b="5579"/>
          <a:stretch/>
        </p:blipFill>
        <p:spPr bwMode="auto">
          <a:xfrm>
            <a:off x="533400" y="1284515"/>
            <a:ext cx="7772400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Principal Component Analysis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8600" y="903514"/>
            <a:ext cx="8686800" cy="533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/>
              <a:t>Direction that maximizes the variance of the projected data:</a:t>
            </a:r>
          </a:p>
        </p:txBody>
      </p:sp>
      <p:pic>
        <p:nvPicPr>
          <p:cNvPr id="1371141" name="Picture 5"/>
          <p:cNvPicPr>
            <a:picLocks noChangeAspect="1" noChangeArrowheads="1"/>
          </p:cNvPicPr>
          <p:nvPr/>
        </p:nvPicPr>
        <p:blipFill rotWithShape="1"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2" b="7217"/>
          <a:stretch/>
        </p:blipFill>
        <p:spPr bwMode="auto">
          <a:xfrm>
            <a:off x="534988" y="3332390"/>
            <a:ext cx="75080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1142" name="Picture 6"/>
          <p:cNvPicPr>
            <a:picLocks noChangeAspect="1" noChangeArrowheads="1"/>
          </p:cNvPicPr>
          <p:nvPr/>
        </p:nvPicPr>
        <p:blipFill rotWithShape="1"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39" b="5574"/>
          <a:stretch/>
        </p:blipFill>
        <p:spPr bwMode="auto">
          <a:xfrm>
            <a:off x="539751" y="5296127"/>
            <a:ext cx="735568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1143" name="AutoShape 7"/>
          <p:cNvSpPr>
            <a:spLocks/>
          </p:cNvSpPr>
          <p:nvPr/>
        </p:nvSpPr>
        <p:spPr bwMode="auto">
          <a:xfrm rot="5400000">
            <a:off x="5071269" y="1699646"/>
            <a:ext cx="296863" cy="1752600"/>
          </a:xfrm>
          <a:prstGeom prst="rightBrace">
            <a:avLst>
              <a:gd name="adj1" fmla="val 4919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1144" name="AutoShape 8"/>
          <p:cNvSpPr>
            <a:spLocks/>
          </p:cNvSpPr>
          <p:nvPr/>
        </p:nvSpPr>
        <p:spPr bwMode="auto">
          <a:xfrm rot="5400000">
            <a:off x="5257800" y="2865664"/>
            <a:ext cx="381000" cy="3886200"/>
          </a:xfrm>
          <a:prstGeom prst="rightBrace">
            <a:avLst>
              <a:gd name="adj1" fmla="val 85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1145" name="Text Box 9"/>
          <p:cNvSpPr txBox="1">
            <a:spLocks noChangeArrowheads="1"/>
          </p:cNvSpPr>
          <p:nvPr/>
        </p:nvSpPr>
        <p:spPr bwMode="auto">
          <a:xfrm>
            <a:off x="3505201" y="2708503"/>
            <a:ext cx="27797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/>
              <a:t>Projection of data point</a:t>
            </a:r>
          </a:p>
        </p:txBody>
      </p:sp>
      <p:sp>
        <p:nvSpPr>
          <p:cNvPr id="1371146" name="Text Box 10"/>
          <p:cNvSpPr txBox="1">
            <a:spLocks noChangeArrowheads="1"/>
          </p:cNvSpPr>
          <p:nvPr/>
        </p:nvSpPr>
        <p:spPr bwMode="auto">
          <a:xfrm>
            <a:off x="3859214" y="4899253"/>
            <a:ext cx="30749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/>
              <a:t>Covariance matrix of data</a:t>
            </a:r>
          </a:p>
        </p:txBody>
      </p:sp>
      <p:sp>
        <p:nvSpPr>
          <p:cNvPr id="1371147" name="Rectangle 11"/>
          <p:cNvSpPr>
            <a:spLocks noChangeArrowheads="1"/>
          </p:cNvSpPr>
          <p:nvPr/>
        </p:nvSpPr>
        <p:spPr bwMode="auto">
          <a:xfrm>
            <a:off x="76200" y="6048384"/>
            <a:ext cx="9067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/>
              <a:t>The direction that maximizes the variance is the eigenvector associated with the largest eigenvalue of </a:t>
            </a:r>
            <a:r>
              <a:rPr lang="el-GR" dirty="0" smtClean="0"/>
              <a:t>Σ</a:t>
            </a:r>
            <a:r>
              <a:rPr lang="en-US" dirty="0" smtClean="0"/>
              <a:t> (can be derived using Raleigh’s quotient or Lagrange multiplier)</a:t>
            </a:r>
            <a:endParaRPr lang="el-GR" dirty="0"/>
          </a:p>
        </p:txBody>
      </p:sp>
      <p:sp>
        <p:nvSpPr>
          <p:cNvPr id="21516" name="Rectangle 12"/>
          <p:cNvSpPr>
            <a:spLocks noChangeArrowheads="1"/>
          </p:cNvSpPr>
          <p:nvPr/>
        </p:nvSpPr>
        <p:spPr bwMode="auto">
          <a:xfrm>
            <a:off x="3505200" y="1436914"/>
            <a:ext cx="685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i="1">
                <a:latin typeface="Times New Roman" pitchFamily="18" charset="0"/>
              </a:rPr>
              <a:t>N</a:t>
            </a:r>
          </a:p>
        </p:txBody>
      </p:sp>
      <p:sp>
        <p:nvSpPr>
          <p:cNvPr id="1371149" name="Rectangle 13"/>
          <p:cNvSpPr>
            <a:spLocks noChangeArrowheads="1"/>
          </p:cNvSpPr>
          <p:nvPr/>
        </p:nvSpPr>
        <p:spPr bwMode="auto">
          <a:xfrm>
            <a:off x="3581400" y="3341914"/>
            <a:ext cx="762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i="1">
                <a:latin typeface="Times New Roman" pitchFamily="18" charset="0"/>
              </a:rPr>
              <a:t>N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429000" y="3918178"/>
            <a:ext cx="463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/>
              <a:t>1/N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81000" y="1665514"/>
            <a:ext cx="24384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chemeClr val="tx1"/>
                </a:solidFill>
              </a:rPr>
              <a:t>Maximize</a:t>
            </a:r>
          </a:p>
        </p:txBody>
      </p:sp>
      <p:sp>
        <p:nvSpPr>
          <p:cNvPr id="21521" name="TextBox 18"/>
          <p:cNvSpPr txBox="1">
            <a:spLocks noChangeArrowheads="1"/>
          </p:cNvSpPr>
          <p:nvPr/>
        </p:nvSpPr>
        <p:spPr bwMode="auto">
          <a:xfrm>
            <a:off x="6646864" y="2351315"/>
            <a:ext cx="24971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subject to ||</a:t>
            </a:r>
            <a:r>
              <a:rPr lang="en-US" sz="2400" b="1"/>
              <a:t>u</a:t>
            </a:r>
            <a:r>
              <a:rPr lang="en-US" sz="2400"/>
              <a:t>||=1</a:t>
            </a:r>
          </a:p>
        </p:txBody>
      </p:sp>
    </p:spTree>
    <p:extLst>
      <p:ext uri="{BB962C8B-B14F-4D97-AF65-F5344CB8AC3E}">
        <p14:creationId xmlns:p14="http://schemas.microsoft.com/office/powerpoint/2010/main" val="91856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1143" grpId="0" animBg="1"/>
      <p:bldP spid="1371144" grpId="0" animBg="1"/>
      <p:bldP spid="1371145" grpId="0"/>
      <p:bldP spid="1371146" grpId="0"/>
      <p:bldP spid="1371149" grpId="0" animBg="1"/>
      <p:bldP spid="1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PCA in MATLAB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143000"/>
            <a:ext cx="7772400" cy="28194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x=rand(3,10);%10 3D examples</a:t>
            </a:r>
          </a:p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 </a:t>
            </a:r>
          </a:p>
          <a:p>
            <a:pPr marL="0" indent="0">
              <a:buNone/>
            </a:pPr>
            <a:r>
              <a:rPr lang="en-US" dirty="0" smtClean="0">
                <a:latin typeface="Courier"/>
                <a:cs typeface="Courier"/>
              </a:rPr>
              <a:t>mu=mean(x,2</a:t>
            </a:r>
            <a:r>
              <a:rPr lang="en-US" dirty="0">
                <a:latin typeface="Courier"/>
                <a:cs typeface="Courier"/>
              </a:rPr>
              <a:t>);</a:t>
            </a:r>
          </a:p>
          <a:p>
            <a:pPr marL="0" indent="0">
              <a:buNone/>
            </a:pPr>
            <a:r>
              <a:rPr lang="en-US" dirty="0" err="1" smtClean="0">
                <a:latin typeface="Courier"/>
                <a:cs typeface="Courier"/>
              </a:rPr>
              <a:t>x_norm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tr-TR" dirty="0" smtClean="0">
                <a:latin typeface="Courier"/>
                <a:cs typeface="Courier"/>
              </a:rPr>
              <a:t>=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tr-TR" dirty="0" smtClean="0">
                <a:latin typeface="Courier"/>
                <a:cs typeface="Courier"/>
              </a:rPr>
              <a:t>x-repmat(</a:t>
            </a:r>
            <a:r>
              <a:rPr lang="en-US" dirty="0" smtClean="0">
                <a:latin typeface="Courier"/>
                <a:cs typeface="Courier"/>
              </a:rPr>
              <a:t>mu</a:t>
            </a:r>
            <a:r>
              <a:rPr lang="tr-TR" dirty="0" smtClean="0">
                <a:latin typeface="Courier"/>
                <a:cs typeface="Courier"/>
              </a:rPr>
              <a:t>,[</a:t>
            </a:r>
            <a:r>
              <a:rPr lang="tr-TR" dirty="0">
                <a:latin typeface="Courier"/>
                <a:cs typeface="Courier"/>
              </a:rPr>
              <a:t>1 n]);</a:t>
            </a:r>
          </a:p>
          <a:p>
            <a:pPr marL="0" indent="0">
              <a:buNone/>
            </a:pPr>
            <a:r>
              <a:rPr lang="en-US" dirty="0" err="1" smtClean="0">
                <a:latin typeface="Courier"/>
                <a:cs typeface="Courier"/>
              </a:rPr>
              <a:t>x_covariance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sk-SK" dirty="0" smtClean="0">
                <a:latin typeface="Courier"/>
                <a:cs typeface="Courier"/>
              </a:rPr>
              <a:t>=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sk-SK" dirty="0" smtClean="0">
                <a:latin typeface="Courier"/>
                <a:cs typeface="Courier"/>
              </a:rPr>
              <a:t>x</a:t>
            </a:r>
            <a:r>
              <a:rPr lang="en-US" dirty="0" smtClean="0">
                <a:latin typeface="Courier"/>
                <a:cs typeface="Courier"/>
              </a:rPr>
              <a:t>_norm</a:t>
            </a:r>
            <a:r>
              <a:rPr lang="sk-SK" dirty="0" smtClean="0">
                <a:latin typeface="Courier"/>
                <a:cs typeface="Courier"/>
              </a:rPr>
              <a:t>*x</a:t>
            </a:r>
            <a:r>
              <a:rPr lang="en-US" dirty="0" smtClean="0">
                <a:latin typeface="Courier"/>
                <a:cs typeface="Courier"/>
              </a:rPr>
              <a:t>_norm</a:t>
            </a:r>
            <a:r>
              <a:rPr lang="sk-SK" dirty="0" smtClean="0">
                <a:latin typeface="Courier"/>
                <a:cs typeface="Courier"/>
              </a:rPr>
              <a:t>';</a:t>
            </a:r>
            <a:endParaRPr lang="sk-SK" dirty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de-DE" dirty="0">
                <a:latin typeface="Courier"/>
                <a:cs typeface="Courier"/>
              </a:rPr>
              <a:t>[</a:t>
            </a:r>
            <a:r>
              <a:rPr lang="de-DE" dirty="0" smtClean="0">
                <a:latin typeface="Courier"/>
                <a:cs typeface="Courier"/>
              </a:rPr>
              <a:t>U, </a:t>
            </a:r>
            <a:r>
              <a:rPr lang="de-DE" dirty="0">
                <a:latin typeface="Courier"/>
                <a:cs typeface="Courier"/>
              </a:rPr>
              <a:t>E] = </a:t>
            </a:r>
            <a:r>
              <a:rPr lang="de-DE" dirty="0" smtClean="0">
                <a:latin typeface="Courier"/>
                <a:cs typeface="Courier"/>
              </a:rPr>
              <a:t>eig(x_covariance</a:t>
            </a:r>
            <a:r>
              <a:rPr lang="de-DE" dirty="0">
                <a:latin typeface="Courier"/>
                <a:cs typeface="Courier"/>
              </a:rPr>
              <a:t>)</a:t>
            </a:r>
          </a:p>
          <a:p>
            <a:endParaRPr lang="en-US" dirty="0">
              <a:latin typeface="Courier"/>
              <a:cs typeface="Courier"/>
            </a:endParaRP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2000" y="464820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latin typeface="Courier"/>
                <a:cs typeface="Courier"/>
              </a:rPr>
              <a:t>U =</a:t>
            </a:r>
          </a:p>
          <a:p>
            <a:r>
              <a:rPr lang="en-US" dirty="0">
                <a:latin typeface="Courier"/>
                <a:cs typeface="Courier"/>
              </a:rPr>
              <a:t>    </a:t>
            </a:r>
            <a:r>
              <a:rPr lang="en-US" dirty="0">
                <a:solidFill>
                  <a:srgbClr val="FF0000"/>
                </a:solidFill>
                <a:latin typeface="Courier"/>
                <a:cs typeface="Courier"/>
              </a:rPr>
              <a:t>0.74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>
                <a:solidFill>
                  <a:srgbClr val="008000"/>
                </a:solidFill>
                <a:latin typeface="Courier"/>
                <a:cs typeface="Courier"/>
              </a:rPr>
              <a:t>0.07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>
                <a:solidFill>
                  <a:srgbClr val="0066FF"/>
                </a:solidFill>
                <a:latin typeface="Courier"/>
                <a:cs typeface="Courier"/>
              </a:rPr>
              <a:t>-0.66</a:t>
            </a:r>
          </a:p>
          <a:p>
            <a:r>
              <a:rPr lang="en-US" dirty="0">
                <a:latin typeface="Courier"/>
                <a:cs typeface="Courier"/>
              </a:rPr>
              <a:t>    </a:t>
            </a:r>
            <a:r>
              <a:rPr lang="en-US" dirty="0">
                <a:solidFill>
                  <a:srgbClr val="FF0000"/>
                </a:solidFill>
                <a:latin typeface="Courier"/>
                <a:cs typeface="Courier"/>
              </a:rPr>
              <a:t>0.65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>
                <a:solidFill>
                  <a:srgbClr val="008000"/>
                </a:solidFill>
                <a:latin typeface="Courier"/>
                <a:cs typeface="Courier"/>
              </a:rPr>
              <a:t>0.10</a:t>
            </a:r>
            <a:r>
              <a:rPr lang="en-US" dirty="0">
                <a:latin typeface="Courier"/>
                <a:cs typeface="Courier"/>
              </a:rPr>
              <a:t>  </a:t>
            </a:r>
            <a:r>
              <a:rPr lang="en-US" dirty="0">
                <a:solidFill>
                  <a:srgbClr val="0066FF"/>
                </a:solidFill>
                <a:latin typeface="Courier"/>
                <a:cs typeface="Courier"/>
              </a:rPr>
              <a:t>0.74</a:t>
            </a:r>
          </a:p>
          <a:p>
            <a:r>
              <a:rPr lang="en-US" dirty="0">
                <a:latin typeface="Courier"/>
                <a:cs typeface="Courier"/>
              </a:rPr>
              <a:t>   </a:t>
            </a:r>
            <a:r>
              <a:rPr lang="en-US" dirty="0">
                <a:solidFill>
                  <a:srgbClr val="FF0000"/>
                </a:solidFill>
                <a:latin typeface="Courier"/>
                <a:cs typeface="Courier"/>
              </a:rPr>
              <a:t>-0.12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>
                <a:solidFill>
                  <a:srgbClr val="008000"/>
                </a:solidFill>
                <a:latin typeface="Courier"/>
                <a:cs typeface="Courier"/>
              </a:rPr>
              <a:t>0.99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>
                <a:solidFill>
                  <a:srgbClr val="0066FF"/>
                </a:solidFill>
                <a:latin typeface="Courier"/>
                <a:cs typeface="Courier"/>
              </a:rPr>
              <a:t>-0.02</a:t>
            </a:r>
          </a:p>
          <a:p>
            <a:endParaRPr lang="en-US" dirty="0">
              <a:latin typeface="Courier"/>
              <a:cs typeface="Courier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62600" y="465055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E =</a:t>
            </a:r>
          </a:p>
          <a:p>
            <a:r>
              <a:rPr lang="en-US" dirty="0">
                <a:latin typeface="Courier"/>
                <a:cs typeface="Courier"/>
              </a:rPr>
              <a:t>    </a:t>
            </a:r>
            <a:r>
              <a:rPr lang="en-US" dirty="0">
                <a:solidFill>
                  <a:srgbClr val="FF0000"/>
                </a:solidFill>
                <a:latin typeface="Courier"/>
                <a:cs typeface="Courier"/>
              </a:rPr>
              <a:t>0.27</a:t>
            </a:r>
            <a:r>
              <a:rPr lang="en-US" dirty="0">
                <a:latin typeface="Courier"/>
                <a:cs typeface="Courier"/>
              </a:rPr>
              <a:t>    0    0</a:t>
            </a:r>
          </a:p>
          <a:p>
            <a:r>
              <a:rPr lang="en-US" dirty="0">
                <a:latin typeface="Courier"/>
                <a:cs typeface="Courier"/>
              </a:rPr>
              <a:t>       0 </a:t>
            </a:r>
            <a:r>
              <a:rPr lang="en-US" dirty="0">
                <a:solidFill>
                  <a:srgbClr val="008000"/>
                </a:solidFill>
                <a:latin typeface="Courier"/>
                <a:cs typeface="Courier"/>
              </a:rPr>
              <a:t>0.63</a:t>
            </a:r>
            <a:r>
              <a:rPr lang="en-US" dirty="0">
                <a:latin typeface="Courier"/>
                <a:cs typeface="Courier"/>
              </a:rPr>
              <a:t>    0</a:t>
            </a:r>
          </a:p>
          <a:p>
            <a:r>
              <a:rPr lang="en-US" dirty="0">
                <a:latin typeface="Courier"/>
                <a:cs typeface="Courier"/>
              </a:rPr>
              <a:t>       0    0 </a:t>
            </a:r>
            <a:r>
              <a:rPr lang="en-US" dirty="0">
                <a:solidFill>
                  <a:srgbClr val="0066FF"/>
                </a:solidFill>
                <a:latin typeface="Courier"/>
                <a:cs typeface="Courier"/>
              </a:rPr>
              <a:t>0.94</a:t>
            </a:r>
          </a:p>
        </p:txBody>
      </p:sp>
    </p:spTree>
    <p:extLst>
      <p:ext uri="{BB962C8B-B14F-4D97-AF65-F5344CB8AC3E}">
        <p14:creationId xmlns:p14="http://schemas.microsoft.com/office/powerpoint/2010/main" val="376924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Consumer application: iPhoto 2009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638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1" y="914400"/>
            <a:ext cx="770731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8"/>
          <p:cNvSpPr>
            <a:spLocks noChangeArrowheads="1"/>
          </p:cNvSpPr>
          <p:nvPr/>
        </p:nvSpPr>
        <p:spPr bwMode="auto">
          <a:xfrm>
            <a:off x="2895600" y="6019801"/>
            <a:ext cx="6400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hlinkClick r:id="rId4"/>
              </a:rPr>
              <a:t>http://www.apple.com/ilife/iphoto/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42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Principal Component Analysis</a:t>
            </a:r>
          </a:p>
        </p:txBody>
      </p:sp>
      <p:grpSp>
        <p:nvGrpSpPr>
          <p:cNvPr id="31747" name="Group 4"/>
          <p:cNvGrpSpPr>
            <a:grpSpLocks/>
          </p:cNvGrpSpPr>
          <p:nvPr/>
        </p:nvGrpSpPr>
        <p:grpSpPr bwMode="auto">
          <a:xfrm>
            <a:off x="914401" y="3403599"/>
            <a:ext cx="7604125" cy="2628899"/>
            <a:chOff x="376" y="897"/>
            <a:chExt cx="4790" cy="1656"/>
          </a:xfrm>
        </p:grpSpPr>
        <p:sp>
          <p:nvSpPr>
            <p:cNvPr id="31749" name="Rectangle 5"/>
            <p:cNvSpPr>
              <a:spLocks noChangeArrowheads="1"/>
            </p:cNvSpPr>
            <p:nvPr/>
          </p:nvSpPr>
          <p:spPr bwMode="auto">
            <a:xfrm>
              <a:off x="376" y="897"/>
              <a:ext cx="2784" cy="155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/>
            <a:lstStyle/>
            <a:p>
              <a:pPr marL="342900" indent="-342900">
                <a:spcBef>
                  <a:spcPct val="50000"/>
                </a:spcBef>
              </a:pPr>
              <a:r>
                <a:rPr lang="en-US" sz="2000" dirty="0"/>
                <a:t>Choosing subspace dimension</a:t>
              </a:r>
              <a:r>
                <a:rPr lang="en-US" sz="2800" i="1" dirty="0">
                  <a:latin typeface="Times New Roman" pitchFamily="18" charset="0"/>
                </a:rPr>
                <a:t> r</a:t>
              </a:r>
              <a:r>
                <a:rPr lang="en-US" sz="2000" dirty="0"/>
                <a:t>:</a:t>
              </a:r>
            </a:p>
            <a:p>
              <a:pPr marL="742950" lvl="1" indent="-285750">
                <a:spcBef>
                  <a:spcPct val="10000"/>
                </a:spcBef>
                <a:buFontTx/>
                <a:buChar char="•"/>
              </a:pPr>
              <a:r>
                <a:rPr lang="en-US" sz="2000" dirty="0"/>
                <a:t>look at decay of the eigenvalues as a function of  </a:t>
              </a:r>
              <a:r>
                <a:rPr lang="en-US" sz="2100" i="1" dirty="0">
                  <a:latin typeface="Times New Roman" pitchFamily="18" charset="0"/>
                </a:rPr>
                <a:t>r</a:t>
              </a:r>
            </a:p>
            <a:p>
              <a:pPr marL="742950" lvl="1" indent="-285750">
                <a:spcBef>
                  <a:spcPct val="10000"/>
                </a:spcBef>
                <a:buFontTx/>
                <a:buChar char="•"/>
              </a:pPr>
              <a:r>
                <a:rPr lang="en-US" sz="2000" dirty="0"/>
                <a:t>Larger </a:t>
              </a:r>
              <a:r>
                <a:rPr lang="en-US" sz="2200" i="1" dirty="0">
                  <a:latin typeface="Times New Roman" pitchFamily="18" charset="0"/>
                </a:rPr>
                <a:t>r</a:t>
              </a:r>
              <a:r>
                <a:rPr lang="en-US" sz="2000" dirty="0"/>
                <a:t> means lower expected error in the subspace data approximation</a:t>
              </a:r>
              <a:endParaRPr lang="en-US" sz="2100" i="1" dirty="0">
                <a:latin typeface="Times New Roman" pitchFamily="18" charset="0"/>
              </a:endParaRPr>
            </a:p>
          </p:txBody>
        </p:sp>
        <p:grpSp>
          <p:nvGrpSpPr>
            <p:cNvPr id="31750" name="Group 6"/>
            <p:cNvGrpSpPr>
              <a:grpSpLocks/>
            </p:cNvGrpSpPr>
            <p:nvPr/>
          </p:nvGrpSpPr>
          <p:grpSpPr bwMode="auto">
            <a:xfrm>
              <a:off x="3194" y="946"/>
              <a:ext cx="1972" cy="1607"/>
              <a:chOff x="3194" y="922"/>
              <a:chExt cx="1972" cy="1607"/>
            </a:xfrm>
          </p:grpSpPr>
          <p:grpSp>
            <p:nvGrpSpPr>
              <p:cNvPr id="31754" name="Group 7"/>
              <p:cNvGrpSpPr>
                <a:grpSpLocks/>
              </p:cNvGrpSpPr>
              <p:nvPr/>
            </p:nvGrpSpPr>
            <p:grpSpPr bwMode="auto">
              <a:xfrm>
                <a:off x="3194" y="922"/>
                <a:ext cx="1932" cy="1429"/>
                <a:chOff x="3194" y="922"/>
                <a:chExt cx="1932" cy="1429"/>
              </a:xfrm>
            </p:grpSpPr>
            <p:pic>
              <p:nvPicPr>
                <p:cNvPr id="31758" name="Picture 8" descr="baback1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194" y="922"/>
                  <a:ext cx="1932" cy="14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1759" name="Rectangle 9"/>
                <p:cNvSpPr>
                  <a:spLocks noChangeArrowheads="1"/>
                </p:cNvSpPr>
                <p:nvPr/>
              </p:nvSpPr>
              <p:spPr bwMode="auto">
                <a:xfrm>
                  <a:off x="3824" y="1136"/>
                  <a:ext cx="144" cy="152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31760" name="Rectangle 10"/>
                <p:cNvSpPr>
                  <a:spLocks noChangeArrowheads="1"/>
                </p:cNvSpPr>
                <p:nvPr/>
              </p:nvSpPr>
              <p:spPr bwMode="auto">
                <a:xfrm>
                  <a:off x="3440" y="1136"/>
                  <a:ext cx="144" cy="152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endParaRPr lang="en-US"/>
                </a:p>
              </p:txBody>
            </p:sp>
          </p:grpSp>
          <p:sp>
            <p:nvSpPr>
              <p:cNvPr id="31755" name="Text Box 11"/>
              <p:cNvSpPr txBox="1">
                <a:spLocks noChangeArrowheads="1"/>
              </p:cNvSpPr>
              <p:nvPr/>
            </p:nvSpPr>
            <p:spPr bwMode="auto">
              <a:xfrm>
                <a:off x="3583" y="2310"/>
                <a:ext cx="166" cy="21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lnSpc>
                    <a:spcPct val="105000"/>
                  </a:lnSpc>
                  <a:spcBef>
                    <a:spcPct val="20000"/>
                  </a:spcBef>
                  <a:spcAft>
                    <a:spcPct val="10000"/>
                  </a:spcAft>
                  <a:buSzPct val="120000"/>
                </a:pPr>
                <a:r>
                  <a:rPr lang="en-US" sz="1600" i="1">
                    <a:solidFill>
                      <a:srgbClr val="000000"/>
                    </a:solidFill>
                    <a:latin typeface="Times New Roman" pitchFamily="18" charset="0"/>
                  </a:rPr>
                  <a:t>r</a:t>
                </a:r>
              </a:p>
            </p:txBody>
          </p:sp>
          <p:sp>
            <p:nvSpPr>
              <p:cNvPr id="31756" name="Text Box 12"/>
              <p:cNvSpPr txBox="1">
                <a:spLocks noChangeArrowheads="1"/>
              </p:cNvSpPr>
              <p:nvPr/>
            </p:nvSpPr>
            <p:spPr bwMode="auto">
              <a:xfrm>
                <a:off x="4943" y="2310"/>
                <a:ext cx="223" cy="21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lnSpc>
                    <a:spcPct val="105000"/>
                  </a:lnSpc>
                  <a:spcBef>
                    <a:spcPct val="20000"/>
                  </a:spcBef>
                  <a:spcAft>
                    <a:spcPct val="10000"/>
                  </a:spcAft>
                  <a:buSzPct val="120000"/>
                </a:pPr>
                <a:r>
                  <a:rPr lang="en-US" sz="1600" i="1">
                    <a:solidFill>
                      <a:srgbClr val="000000"/>
                    </a:solidFill>
                    <a:latin typeface="Times New Roman" pitchFamily="18" charset="0"/>
                  </a:rPr>
                  <a:t>M</a:t>
                </a:r>
              </a:p>
            </p:txBody>
          </p:sp>
          <p:sp>
            <p:nvSpPr>
              <p:cNvPr id="31757" name="Text Box 13"/>
              <p:cNvSpPr txBox="1">
                <a:spLocks noChangeArrowheads="1"/>
              </p:cNvSpPr>
              <p:nvPr/>
            </p:nvSpPr>
            <p:spPr bwMode="auto">
              <a:xfrm>
                <a:off x="3255" y="2310"/>
                <a:ext cx="180" cy="21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lnSpc>
                    <a:spcPct val="105000"/>
                  </a:lnSpc>
                  <a:spcBef>
                    <a:spcPct val="20000"/>
                  </a:spcBef>
                  <a:spcAft>
                    <a:spcPct val="10000"/>
                  </a:spcAft>
                  <a:buSzPct val="120000"/>
                </a:pPr>
                <a:r>
                  <a:rPr lang="en-US" sz="16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</p:grpSp>
        <p:grpSp>
          <p:nvGrpSpPr>
            <p:cNvPr id="31751" name="Group 14"/>
            <p:cNvGrpSpPr>
              <a:grpSpLocks/>
            </p:cNvGrpSpPr>
            <p:nvPr/>
          </p:nvGrpSpPr>
          <p:grpSpPr bwMode="auto">
            <a:xfrm>
              <a:off x="4071" y="977"/>
              <a:ext cx="913" cy="219"/>
              <a:chOff x="4071" y="865"/>
              <a:chExt cx="913" cy="219"/>
            </a:xfrm>
          </p:grpSpPr>
          <p:sp>
            <p:nvSpPr>
              <p:cNvPr id="31752" name="Text Box 15"/>
              <p:cNvSpPr txBox="1">
                <a:spLocks noChangeArrowheads="1"/>
              </p:cNvSpPr>
              <p:nvPr/>
            </p:nvSpPr>
            <p:spPr bwMode="auto">
              <a:xfrm>
                <a:off x="4071" y="865"/>
                <a:ext cx="803" cy="21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lnSpc>
                    <a:spcPct val="105000"/>
                  </a:lnSpc>
                  <a:spcBef>
                    <a:spcPct val="20000"/>
                  </a:spcBef>
                  <a:spcAft>
                    <a:spcPct val="10000"/>
                  </a:spcAft>
                  <a:buSzPct val="120000"/>
                </a:pPr>
                <a:r>
                  <a:rPr lang="en-US" sz="1600">
                    <a:solidFill>
                      <a:srgbClr val="000000"/>
                    </a:solidFill>
                  </a:rPr>
                  <a:t>eigenvalues</a:t>
                </a:r>
              </a:p>
            </p:txBody>
          </p:sp>
          <p:pic>
            <p:nvPicPr>
              <p:cNvPr id="31753" name="Picture 16" descr="txp_fig"/>
              <p:cNvPicPr>
                <a:picLocks noChangeAspect="1" noChangeArrowheads="1"/>
              </p:cNvPicPr>
              <p:nvPr>
                <p:custDataLst>
                  <p:tags r:id="rId1"/>
                </p:custDataLst>
              </p:nvPr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852" y="922"/>
                <a:ext cx="132" cy="15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31748" name="Rectangle 17"/>
          <p:cNvSpPr>
            <a:spLocks noGrp="1" noChangeArrowheads="1"/>
          </p:cNvSpPr>
          <p:nvPr>
            <p:ph type="body" idx="1"/>
          </p:nvPr>
        </p:nvSpPr>
        <p:spPr>
          <a:xfrm>
            <a:off x="762000" y="1524000"/>
            <a:ext cx="8229600" cy="1738311"/>
          </a:xfrm>
        </p:spPr>
        <p:txBody>
          <a:bodyPr/>
          <a:lstStyle/>
          <a:p>
            <a:pPr marL="0" lvl="1" indent="0">
              <a:buNone/>
            </a:pPr>
            <a:r>
              <a:rPr lang="en-US" sz="2400" dirty="0"/>
              <a:t>First </a:t>
            </a:r>
            <a:r>
              <a:rPr lang="en-US" sz="2400" i="1" dirty="0">
                <a:latin typeface="Times New Roman" pitchFamily="18" charset="0"/>
              </a:rPr>
              <a:t>r </a:t>
            </a:r>
            <a:r>
              <a:rPr lang="en-US" sz="2400" dirty="0">
                <a:latin typeface="Times New Roman" pitchFamily="18" charset="0"/>
              </a:rPr>
              <a:t>&lt; </a:t>
            </a:r>
            <a:r>
              <a:rPr lang="en-US" sz="2400" i="1" dirty="0">
                <a:latin typeface="Times New Roman" pitchFamily="18" charset="0"/>
              </a:rPr>
              <a:t>M</a:t>
            </a:r>
            <a:r>
              <a:rPr lang="en-US" sz="2400" dirty="0"/>
              <a:t>  basis vectors provide an approximate basis that minimizes the mean-squared-error (MSE) of reconstructing the original points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4341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Eigenfaces</a:t>
            </a:r>
            <a:r>
              <a:rPr lang="en-US" dirty="0" smtClean="0"/>
              <a:t> example (PCA of face images)</a:t>
            </a:r>
          </a:p>
        </p:txBody>
      </p:sp>
      <p:sp>
        <p:nvSpPr>
          <p:cNvPr id="25604" name="Rectangle 6"/>
          <p:cNvSpPr>
            <a:spLocks noChangeArrowheads="1"/>
          </p:cNvSpPr>
          <p:nvPr/>
        </p:nvSpPr>
        <p:spPr bwMode="auto">
          <a:xfrm>
            <a:off x="3494314" y="1421368"/>
            <a:ext cx="4953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/>
              <a:t>Top eigenvectors: u</a:t>
            </a:r>
            <a:r>
              <a:rPr lang="en-US" baseline="-25000" dirty="0"/>
              <a:t>1</a:t>
            </a:r>
            <a:r>
              <a:rPr lang="en-US" dirty="0"/>
              <a:t>,…</a:t>
            </a:r>
            <a:r>
              <a:rPr lang="en-US" dirty="0" err="1"/>
              <a:t>u</a:t>
            </a:r>
            <a:r>
              <a:rPr lang="en-US" baseline="-25000" dirty="0" err="1"/>
              <a:t>k</a:t>
            </a:r>
            <a:endParaRPr lang="en-US" baseline="-25000" dirty="0"/>
          </a:p>
        </p:txBody>
      </p:sp>
      <p:sp>
        <p:nvSpPr>
          <p:cNvPr id="25605" name="Rectangle 7"/>
          <p:cNvSpPr>
            <a:spLocks noChangeArrowheads="1"/>
          </p:cNvSpPr>
          <p:nvPr/>
        </p:nvSpPr>
        <p:spPr bwMode="auto">
          <a:xfrm>
            <a:off x="1374775" y="2514600"/>
            <a:ext cx="10230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Mean: μ</a:t>
            </a:r>
          </a:p>
        </p:txBody>
      </p:sp>
      <p:pic>
        <p:nvPicPr>
          <p:cNvPr id="2560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048000"/>
            <a:ext cx="2120900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1828800"/>
            <a:ext cx="4800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019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838200" y="118959"/>
            <a:ext cx="8229600" cy="914400"/>
          </a:xfrm>
        </p:spPr>
        <p:txBody>
          <a:bodyPr>
            <a:noAutofit/>
          </a:bodyPr>
          <a:lstStyle/>
          <a:p>
            <a:r>
              <a:rPr lang="en-US" sz="2800" dirty="0"/>
              <a:t>Visualization of </a:t>
            </a:r>
            <a:r>
              <a:rPr lang="en-US" sz="2800" dirty="0" err="1"/>
              <a:t>eigenfaces</a:t>
            </a:r>
            <a:r>
              <a:rPr lang="en-US" sz="2800" dirty="0"/>
              <a:t> (appearance variation)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088571"/>
            <a:ext cx="7820025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2224087" y="1088571"/>
            <a:ext cx="39549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Principal component (eigenvector) u</a:t>
            </a:r>
            <a:r>
              <a:rPr lang="en-US" baseline="-14000"/>
              <a:t>k</a:t>
            </a:r>
            <a:endParaRPr lang="en-US"/>
          </a:p>
        </p:txBody>
      </p:sp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4038600" y="3065008"/>
            <a:ext cx="11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μ + 3</a:t>
            </a:r>
            <a:r>
              <a:rPr lang="el-GR"/>
              <a:t>σ</a:t>
            </a:r>
            <a:r>
              <a:rPr lang="en-US" baseline="-14000"/>
              <a:t>k</a:t>
            </a:r>
            <a:r>
              <a:rPr lang="en-US"/>
              <a:t>u</a:t>
            </a:r>
            <a:r>
              <a:rPr lang="en-US" baseline="-14000"/>
              <a:t>k</a:t>
            </a:r>
          </a:p>
        </p:txBody>
      </p:sp>
      <p:sp>
        <p:nvSpPr>
          <p:cNvPr id="26630" name="TextBox 7"/>
          <p:cNvSpPr txBox="1">
            <a:spLocks noChangeArrowheads="1"/>
          </p:cNvSpPr>
          <p:nvPr/>
        </p:nvSpPr>
        <p:spPr bwMode="auto">
          <a:xfrm>
            <a:off x="4038599" y="5046208"/>
            <a:ext cx="11272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μ – 3</a:t>
            </a:r>
            <a:r>
              <a:rPr lang="el-GR"/>
              <a:t>σ</a:t>
            </a:r>
            <a:r>
              <a:rPr lang="en-US" baseline="-14000"/>
              <a:t>k</a:t>
            </a:r>
            <a:r>
              <a:rPr lang="en-US"/>
              <a:t>u</a:t>
            </a:r>
            <a:r>
              <a:rPr lang="en-US" baseline="-14000"/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80036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28600"/>
            <a:ext cx="8229600" cy="914400"/>
          </a:xfrm>
        </p:spPr>
        <p:txBody>
          <a:bodyPr>
            <a:noAutofit/>
          </a:bodyPr>
          <a:lstStyle/>
          <a:p>
            <a:r>
              <a:rPr lang="en-US" sz="2800" dirty="0"/>
              <a:t>Can represent face in appearance or shape space</a:t>
            </a:r>
          </a:p>
        </p:txBody>
      </p:sp>
      <p:sp>
        <p:nvSpPr>
          <p:cNvPr id="11279" name="Text Box 15"/>
          <p:cNvSpPr txBox="1">
            <a:spLocks noChangeArrowheads="1"/>
          </p:cNvSpPr>
          <p:nvPr/>
        </p:nvSpPr>
        <p:spPr bwMode="auto">
          <a:xfrm>
            <a:off x="3813135" y="3356503"/>
            <a:ext cx="25925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200*150 pixels </a:t>
            </a:r>
            <a:r>
              <a:rPr lang="en-US" sz="1600" dirty="0"/>
              <a:t>(RGB)</a:t>
            </a:r>
            <a:endParaRPr lang="en-US" sz="2000" dirty="0"/>
          </a:p>
        </p:txBody>
      </p:sp>
      <p:grpSp>
        <p:nvGrpSpPr>
          <p:cNvPr id="18" name="Group 4"/>
          <p:cNvGrpSpPr>
            <a:grpSpLocks/>
          </p:cNvGrpSpPr>
          <p:nvPr/>
        </p:nvGrpSpPr>
        <p:grpSpPr bwMode="auto">
          <a:xfrm>
            <a:off x="4200907" y="4375831"/>
            <a:ext cx="1504189" cy="1800072"/>
            <a:chOff x="1606" y="744"/>
            <a:chExt cx="2740" cy="3216"/>
          </a:xfrm>
        </p:grpSpPr>
        <p:pic>
          <p:nvPicPr>
            <p:cNvPr id="19" name="Picture 5" descr="efros_alexei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t="5797" b="15942"/>
            <a:stretch>
              <a:fillRect/>
            </a:stretch>
          </p:blipFill>
          <p:spPr bwMode="auto">
            <a:xfrm>
              <a:off x="1606" y="744"/>
              <a:ext cx="2740" cy="3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Rectangle 6"/>
            <p:cNvSpPr>
              <a:spLocks noChangeArrowheads="1"/>
            </p:cNvSpPr>
            <p:nvPr/>
          </p:nvSpPr>
          <p:spPr bwMode="auto">
            <a:xfrm>
              <a:off x="2832" y="2400"/>
              <a:ext cx="96" cy="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7"/>
            <p:cNvSpPr>
              <a:spLocks noChangeArrowheads="1"/>
            </p:cNvSpPr>
            <p:nvPr/>
          </p:nvSpPr>
          <p:spPr bwMode="auto">
            <a:xfrm>
              <a:off x="2448" y="2376"/>
              <a:ext cx="96" cy="96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Rectangle 8"/>
            <p:cNvSpPr>
              <a:spLocks noChangeArrowheads="1"/>
            </p:cNvSpPr>
            <p:nvPr/>
          </p:nvSpPr>
          <p:spPr bwMode="auto">
            <a:xfrm>
              <a:off x="3168" y="2448"/>
              <a:ext cx="96" cy="96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Rectangle 9"/>
            <p:cNvSpPr>
              <a:spLocks noChangeArrowheads="1"/>
            </p:cNvSpPr>
            <p:nvPr/>
          </p:nvSpPr>
          <p:spPr bwMode="auto">
            <a:xfrm>
              <a:off x="2776" y="2896"/>
              <a:ext cx="96" cy="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Rectangle 10"/>
            <p:cNvSpPr>
              <a:spLocks noChangeArrowheads="1"/>
            </p:cNvSpPr>
            <p:nvPr/>
          </p:nvSpPr>
          <p:spPr bwMode="auto">
            <a:xfrm>
              <a:off x="2568" y="2784"/>
              <a:ext cx="96" cy="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Rectangle 11"/>
            <p:cNvSpPr>
              <a:spLocks noChangeArrowheads="1"/>
            </p:cNvSpPr>
            <p:nvPr/>
          </p:nvSpPr>
          <p:spPr bwMode="auto">
            <a:xfrm>
              <a:off x="3024" y="2832"/>
              <a:ext cx="96" cy="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Rectangle 12"/>
            <p:cNvSpPr>
              <a:spLocks noChangeArrowheads="1"/>
            </p:cNvSpPr>
            <p:nvPr/>
          </p:nvSpPr>
          <p:spPr bwMode="auto">
            <a:xfrm>
              <a:off x="2400" y="3024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Rectangle 13"/>
            <p:cNvSpPr>
              <a:spLocks noChangeArrowheads="1"/>
            </p:cNvSpPr>
            <p:nvPr/>
          </p:nvSpPr>
          <p:spPr bwMode="auto">
            <a:xfrm>
              <a:off x="3216" y="3072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Rectangle 14"/>
            <p:cNvSpPr>
              <a:spLocks noChangeArrowheads="1"/>
            </p:cNvSpPr>
            <p:nvPr/>
          </p:nvSpPr>
          <p:spPr bwMode="auto">
            <a:xfrm>
              <a:off x="2816" y="3072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Rectangle 15"/>
            <p:cNvSpPr>
              <a:spLocks noChangeArrowheads="1"/>
            </p:cNvSpPr>
            <p:nvPr/>
          </p:nvSpPr>
          <p:spPr bwMode="auto">
            <a:xfrm>
              <a:off x="2576" y="3192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Rectangle 16"/>
            <p:cNvSpPr>
              <a:spLocks noChangeArrowheads="1"/>
            </p:cNvSpPr>
            <p:nvPr/>
          </p:nvSpPr>
          <p:spPr bwMode="auto">
            <a:xfrm>
              <a:off x="2800" y="3264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Rectangle 17"/>
            <p:cNvSpPr>
              <a:spLocks noChangeArrowheads="1"/>
            </p:cNvSpPr>
            <p:nvPr/>
          </p:nvSpPr>
          <p:spPr bwMode="auto">
            <a:xfrm>
              <a:off x="3024" y="3216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Rectangle 18"/>
            <p:cNvSpPr>
              <a:spLocks noChangeArrowheads="1"/>
            </p:cNvSpPr>
            <p:nvPr/>
          </p:nvSpPr>
          <p:spPr bwMode="auto">
            <a:xfrm>
              <a:off x="2784" y="3648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Rectangle 19"/>
            <p:cNvSpPr>
              <a:spLocks noChangeArrowheads="1"/>
            </p:cNvSpPr>
            <p:nvPr/>
          </p:nvSpPr>
          <p:spPr bwMode="auto">
            <a:xfrm>
              <a:off x="3264" y="3552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Rectangle 20"/>
            <p:cNvSpPr>
              <a:spLocks noChangeArrowheads="1"/>
            </p:cNvSpPr>
            <p:nvPr/>
          </p:nvSpPr>
          <p:spPr bwMode="auto">
            <a:xfrm>
              <a:off x="2408" y="3472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Rectangle 21"/>
            <p:cNvSpPr>
              <a:spLocks noChangeArrowheads="1"/>
            </p:cNvSpPr>
            <p:nvPr/>
          </p:nvSpPr>
          <p:spPr bwMode="auto">
            <a:xfrm>
              <a:off x="3552" y="3264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Rectangle 22"/>
            <p:cNvSpPr>
              <a:spLocks noChangeArrowheads="1"/>
            </p:cNvSpPr>
            <p:nvPr/>
          </p:nvSpPr>
          <p:spPr bwMode="auto">
            <a:xfrm>
              <a:off x="2112" y="3168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Rectangle 23"/>
            <p:cNvSpPr>
              <a:spLocks noChangeArrowheads="1"/>
            </p:cNvSpPr>
            <p:nvPr/>
          </p:nvSpPr>
          <p:spPr bwMode="auto">
            <a:xfrm>
              <a:off x="3696" y="2928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Rectangle 24"/>
            <p:cNvSpPr>
              <a:spLocks noChangeArrowheads="1"/>
            </p:cNvSpPr>
            <p:nvPr/>
          </p:nvSpPr>
          <p:spPr bwMode="auto">
            <a:xfrm>
              <a:off x="2016" y="2784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Rectangle 25"/>
            <p:cNvSpPr>
              <a:spLocks noChangeArrowheads="1"/>
            </p:cNvSpPr>
            <p:nvPr/>
          </p:nvSpPr>
          <p:spPr bwMode="auto">
            <a:xfrm>
              <a:off x="2064" y="2160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Rectangle 26"/>
            <p:cNvSpPr>
              <a:spLocks noChangeArrowheads="1"/>
            </p:cNvSpPr>
            <p:nvPr/>
          </p:nvSpPr>
          <p:spPr bwMode="auto">
            <a:xfrm>
              <a:off x="3696" y="2304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Rectangle 27"/>
            <p:cNvSpPr>
              <a:spLocks noChangeArrowheads="1"/>
            </p:cNvSpPr>
            <p:nvPr/>
          </p:nvSpPr>
          <p:spPr bwMode="auto">
            <a:xfrm>
              <a:off x="2688" y="2256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Rectangle 28"/>
            <p:cNvSpPr>
              <a:spLocks noChangeArrowheads="1"/>
            </p:cNvSpPr>
            <p:nvPr/>
          </p:nvSpPr>
          <p:spPr bwMode="auto">
            <a:xfrm>
              <a:off x="2448" y="2208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Rectangle 29"/>
            <p:cNvSpPr>
              <a:spLocks noChangeArrowheads="1"/>
            </p:cNvSpPr>
            <p:nvPr/>
          </p:nvSpPr>
          <p:spPr bwMode="auto">
            <a:xfrm>
              <a:off x="2208" y="2256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Rectangle 30"/>
            <p:cNvSpPr>
              <a:spLocks noChangeArrowheads="1"/>
            </p:cNvSpPr>
            <p:nvPr/>
          </p:nvSpPr>
          <p:spPr bwMode="auto">
            <a:xfrm>
              <a:off x="2976" y="2304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Rectangle 31"/>
            <p:cNvSpPr>
              <a:spLocks noChangeArrowheads="1"/>
            </p:cNvSpPr>
            <p:nvPr/>
          </p:nvSpPr>
          <p:spPr bwMode="auto">
            <a:xfrm>
              <a:off x="3232" y="2304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Rectangle 32"/>
            <p:cNvSpPr>
              <a:spLocks noChangeArrowheads="1"/>
            </p:cNvSpPr>
            <p:nvPr/>
          </p:nvSpPr>
          <p:spPr bwMode="auto">
            <a:xfrm>
              <a:off x="3504" y="2400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Rectangle 33"/>
            <p:cNvSpPr>
              <a:spLocks noChangeArrowheads="1"/>
            </p:cNvSpPr>
            <p:nvPr/>
          </p:nvSpPr>
          <p:spPr bwMode="auto">
            <a:xfrm>
              <a:off x="2112" y="1776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Rectangle 34"/>
            <p:cNvSpPr>
              <a:spLocks noChangeArrowheads="1"/>
            </p:cNvSpPr>
            <p:nvPr/>
          </p:nvSpPr>
          <p:spPr bwMode="auto">
            <a:xfrm>
              <a:off x="2544" y="1536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Rectangle 35"/>
            <p:cNvSpPr>
              <a:spLocks noChangeArrowheads="1"/>
            </p:cNvSpPr>
            <p:nvPr/>
          </p:nvSpPr>
          <p:spPr bwMode="auto">
            <a:xfrm>
              <a:off x="3216" y="1584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3552" y="1920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Rectangle 37"/>
            <p:cNvSpPr>
              <a:spLocks noChangeArrowheads="1"/>
            </p:cNvSpPr>
            <p:nvPr/>
          </p:nvSpPr>
          <p:spPr bwMode="auto">
            <a:xfrm>
              <a:off x="1872" y="278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Rectangle 38"/>
            <p:cNvSpPr>
              <a:spLocks noChangeArrowheads="1"/>
            </p:cNvSpPr>
            <p:nvPr/>
          </p:nvSpPr>
          <p:spPr bwMode="auto">
            <a:xfrm>
              <a:off x="1824" y="2496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Rectangle 39"/>
            <p:cNvSpPr>
              <a:spLocks noChangeArrowheads="1"/>
            </p:cNvSpPr>
            <p:nvPr/>
          </p:nvSpPr>
          <p:spPr bwMode="auto">
            <a:xfrm>
              <a:off x="1872" y="2208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Rectangle 40"/>
            <p:cNvSpPr>
              <a:spLocks noChangeArrowheads="1"/>
            </p:cNvSpPr>
            <p:nvPr/>
          </p:nvSpPr>
          <p:spPr bwMode="auto">
            <a:xfrm>
              <a:off x="3832" y="2928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Rectangle 41"/>
            <p:cNvSpPr>
              <a:spLocks noChangeArrowheads="1"/>
            </p:cNvSpPr>
            <p:nvPr/>
          </p:nvSpPr>
          <p:spPr bwMode="auto">
            <a:xfrm>
              <a:off x="3936" y="2640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Rectangle 42"/>
            <p:cNvSpPr>
              <a:spLocks noChangeArrowheads="1"/>
            </p:cNvSpPr>
            <p:nvPr/>
          </p:nvSpPr>
          <p:spPr bwMode="auto">
            <a:xfrm>
              <a:off x="3984" y="230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Rectangle 43"/>
            <p:cNvSpPr>
              <a:spLocks noChangeArrowheads="1"/>
            </p:cNvSpPr>
            <p:nvPr/>
          </p:nvSpPr>
          <p:spPr bwMode="auto">
            <a:xfrm>
              <a:off x="1872" y="1728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Rectangle 44"/>
            <p:cNvSpPr>
              <a:spLocks noChangeArrowheads="1"/>
            </p:cNvSpPr>
            <p:nvPr/>
          </p:nvSpPr>
          <p:spPr bwMode="auto">
            <a:xfrm>
              <a:off x="2160" y="1248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Rectangle 45"/>
            <p:cNvSpPr>
              <a:spLocks noChangeArrowheads="1"/>
            </p:cNvSpPr>
            <p:nvPr/>
          </p:nvSpPr>
          <p:spPr bwMode="auto">
            <a:xfrm>
              <a:off x="2640" y="912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Rectangle 46"/>
            <p:cNvSpPr>
              <a:spLocks noChangeArrowheads="1"/>
            </p:cNvSpPr>
            <p:nvPr/>
          </p:nvSpPr>
          <p:spPr bwMode="auto">
            <a:xfrm>
              <a:off x="3360" y="960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Rectangle 47"/>
            <p:cNvSpPr>
              <a:spLocks noChangeArrowheads="1"/>
            </p:cNvSpPr>
            <p:nvPr/>
          </p:nvSpPr>
          <p:spPr bwMode="auto">
            <a:xfrm>
              <a:off x="3792" y="134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Rectangle 48"/>
            <p:cNvSpPr>
              <a:spLocks noChangeArrowheads="1"/>
            </p:cNvSpPr>
            <p:nvPr/>
          </p:nvSpPr>
          <p:spPr bwMode="auto">
            <a:xfrm>
              <a:off x="4032" y="1872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13" name="Picture 5" descr="efros_alexei"/>
          <p:cNvPicPr>
            <a:picLocks noChangeAspect="1" noChangeArrowheads="1"/>
          </p:cNvPicPr>
          <p:nvPr/>
        </p:nvPicPr>
        <p:blipFill>
          <a:blip r:embed="rId3" cstate="print"/>
          <a:srcRect t="5797" b="15942"/>
          <a:stretch>
            <a:fillRect/>
          </a:stretch>
        </p:blipFill>
        <p:spPr bwMode="auto">
          <a:xfrm>
            <a:off x="4223866" y="1451504"/>
            <a:ext cx="1504189" cy="180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" name="Text Box 52"/>
          <p:cNvSpPr txBox="1">
            <a:spLocks noChangeArrowheads="1"/>
          </p:cNvSpPr>
          <p:nvPr/>
        </p:nvSpPr>
        <p:spPr bwMode="auto">
          <a:xfrm>
            <a:off x="1794592" y="2098559"/>
            <a:ext cx="14285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Appearance</a:t>
            </a:r>
          </a:p>
          <a:p>
            <a:pPr algn="ctr"/>
            <a:r>
              <a:rPr lang="en-US" dirty="0" smtClean="0"/>
              <a:t>Vector</a:t>
            </a:r>
            <a:endParaRPr lang="en-US" dirty="0"/>
          </a:p>
        </p:txBody>
      </p:sp>
      <p:sp>
        <p:nvSpPr>
          <p:cNvPr id="164" name="Text Box 15"/>
          <p:cNvSpPr txBox="1">
            <a:spLocks noChangeArrowheads="1"/>
          </p:cNvSpPr>
          <p:nvPr/>
        </p:nvSpPr>
        <p:spPr bwMode="auto">
          <a:xfrm>
            <a:off x="3789907" y="6282236"/>
            <a:ext cx="238715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43 coordinates </a:t>
            </a:r>
            <a:r>
              <a:rPr lang="en-US" dirty="0"/>
              <a:t>(</a:t>
            </a:r>
            <a:r>
              <a:rPr lang="en-US" dirty="0" err="1"/>
              <a:t>x,y</a:t>
            </a:r>
            <a:r>
              <a:rPr lang="en-US" dirty="0"/>
              <a:t>)</a:t>
            </a:r>
          </a:p>
        </p:txBody>
      </p:sp>
      <p:sp>
        <p:nvSpPr>
          <p:cNvPr id="165" name="Text Box 52"/>
          <p:cNvSpPr txBox="1">
            <a:spLocks noChangeArrowheads="1"/>
          </p:cNvSpPr>
          <p:nvPr/>
        </p:nvSpPr>
        <p:spPr bwMode="auto">
          <a:xfrm>
            <a:off x="2177524" y="4953591"/>
            <a:ext cx="8515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Shape</a:t>
            </a:r>
          </a:p>
          <a:p>
            <a:pPr algn="ctr"/>
            <a:r>
              <a:rPr lang="en-US" dirty="0" smtClean="0"/>
              <a:t>Vector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93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3 Shape Bases with PCA</a:t>
            </a:r>
          </a:p>
        </p:txBody>
      </p:sp>
      <p:pic>
        <p:nvPicPr>
          <p:cNvPr id="33798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18213" y="1082403"/>
            <a:ext cx="1905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9" name="Text Box 11"/>
          <p:cNvSpPr txBox="1">
            <a:spLocks noChangeArrowheads="1"/>
          </p:cNvSpPr>
          <p:nvPr/>
        </p:nvSpPr>
        <p:spPr bwMode="auto">
          <a:xfrm>
            <a:off x="6123214" y="3027091"/>
            <a:ext cx="20441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Mean appearance</a:t>
            </a:r>
          </a:p>
        </p:txBody>
      </p:sp>
      <p:sp>
        <p:nvSpPr>
          <p:cNvPr id="33800" name="Rectangle 12"/>
          <p:cNvSpPr>
            <a:spLocks noChangeArrowheads="1"/>
          </p:cNvSpPr>
          <p:nvPr/>
        </p:nvSpPr>
        <p:spPr bwMode="auto">
          <a:xfrm>
            <a:off x="598714" y="6316391"/>
            <a:ext cx="6994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hlinkClick r:id="rId10"/>
              </a:rPr>
              <a:t>http://graphics.cs.cmu.edu/courses/15-463/2004_fall/www/handins/brh/final/</a:t>
            </a:r>
            <a:endParaRPr lang="en-US" sz="1600" dirty="0"/>
          </a:p>
        </p:txBody>
      </p:sp>
      <p:pic>
        <p:nvPicPr>
          <p:cNvPr id="2" name="eig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6913" y="3780455"/>
            <a:ext cx="2113280" cy="2535936"/>
          </a:xfrm>
          <a:prstGeom prst="rect">
            <a:avLst/>
          </a:prstGeom>
        </p:spPr>
      </p:pic>
      <p:pic>
        <p:nvPicPr>
          <p:cNvPr id="3" name="eig0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49303" y="3690539"/>
            <a:ext cx="2188210" cy="2625852"/>
          </a:xfrm>
          <a:prstGeom prst="rect">
            <a:avLst/>
          </a:prstGeom>
        </p:spPr>
      </p:pic>
      <p:pic>
        <p:nvPicPr>
          <p:cNvPr id="362498" name="Picture 2" descr="Face 1 with control point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289" y="-3696335"/>
            <a:ext cx="2905125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eig03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572794" y="3689205"/>
            <a:ext cx="2195195" cy="263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9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Consumer application: iPhoto 2009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Can be trained to recognize pets!</a:t>
            </a:r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1" y="1905000"/>
            <a:ext cx="4437063" cy="324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1905000"/>
            <a:ext cx="4495800" cy="325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Rectangle 9"/>
          <p:cNvSpPr>
            <a:spLocks noChangeArrowheads="1"/>
          </p:cNvSpPr>
          <p:nvPr/>
        </p:nvSpPr>
        <p:spPr bwMode="auto">
          <a:xfrm>
            <a:off x="1524000" y="5334000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hlinkClick r:id="rId5"/>
              </a:rPr>
              <a:t>http://www.maclife.com/article/news/iphotos_faces_recognizes_cats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25612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 detection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2057400"/>
            <a:ext cx="4267200" cy="337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334000" y="3276600"/>
            <a:ext cx="1295400" cy="838200"/>
          </a:xfrm>
          <a:prstGeom prst="rightArrow">
            <a:avLst>
              <a:gd name="adj1" fmla="val 50000"/>
              <a:gd name="adj2" fmla="val 38636"/>
            </a:avLst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Detection</a:t>
            </a:r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6705600" y="3200400"/>
          <a:ext cx="9779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392" name="Image" r:id="rId4" imgW="977778" imgH="1002821" progId="Photoshop.Image.10">
                  <p:embed/>
                </p:oleObj>
              </mc:Choice>
              <mc:Fallback>
                <p:oleObj name="Image" r:id="rId4" imgW="977778" imgH="1002821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3200400"/>
                        <a:ext cx="977900" cy="1003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8822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&#10;\pagestyle{empty}&#10;\usepackage{color,amsmath}&#10;\begin{document}&#10;\begin{eqnarray}&#10;\{ \vec{\bf p}_j \}_{j=1...P}&#10;\nonumber&#10;\end{eqnarray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48"/>
  <p:tag name="BOXHEIGHT" val="557"/>
  <p:tag name="BOXFONT" val="10"/>
  <p:tag name="BOXWRAP" val="False"/>
  <p:tag name="WORKAROUNDTRANSPARENCYBUG" val="False"/>
  <p:tag name="BITMAPFORMAT" val="png256"/>
  <p:tag name="DEBUGINTERACTIVE" val="True"/>
  <p:tag name="ORIGWIDTH" val="104"/>
  <p:tag name="PICTUREFILESIZE" val="878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&#10;\pagestyle{empty}&#10;\begin{document}&#10;\begin{eqnarray}&#10;\lambda_j&#10;\nonumber &#10;\end{eqnarray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48"/>
  <p:tag name="BOXHEIGHT" val="557"/>
  <p:tag name="BOXFONT" val="10"/>
  <p:tag name="BOXWRAP" val="False"/>
  <p:tag name="WORKAROUNDTRANSPARENCYBUG" val="False"/>
  <p:tag name="BITMAPFORMAT" val="pngmono"/>
  <p:tag name="DEBUGINTERACTIVE" val="True"/>
  <p:tag name="ORIGWIDTH" val="19"/>
  <p:tag name="PICTUREFILESIZE" val="1471"/>
</p:tagLst>
</file>

<file path=ppt/theme/theme1.xml><?xml version="1.0" encoding="utf-8"?>
<a:theme xmlns:a="http://schemas.openxmlformats.org/drawingml/2006/main" name="Lecture1 - Introduction - CP Fall 2010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Lecture1 - Introduction - CP Fall 2010</Template>
  <TotalTime>24023</TotalTime>
  <Words>1696</Words>
  <Application>Microsoft Office PowerPoint</Application>
  <PresentationFormat>Widescreen</PresentationFormat>
  <Paragraphs>414</Paragraphs>
  <Slides>74</Slides>
  <Notes>31</Notes>
  <HiddenSlides>2</HiddenSlides>
  <MMClips>3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74</vt:i4>
      </vt:variant>
    </vt:vector>
  </HeadingPairs>
  <TitlesOfParts>
    <vt:vector size="87" baseType="lpstr">
      <vt:lpstr>宋体</vt:lpstr>
      <vt:lpstr>AR PL KaitiM GB</vt:lpstr>
      <vt:lpstr>Arial</vt:lpstr>
      <vt:lpstr>Calibri</vt:lpstr>
      <vt:lpstr>Courier</vt:lpstr>
      <vt:lpstr>Gill Sans</vt:lpstr>
      <vt:lpstr>NimbusRomNo9L-Regu</vt:lpstr>
      <vt:lpstr>新細明體</vt:lpstr>
      <vt:lpstr>Times New Roman</vt:lpstr>
      <vt:lpstr>Lecture1 - Introduction - CP Fall 2010</vt:lpstr>
      <vt:lpstr>Custom Design</vt:lpstr>
      <vt:lpstr>Image</vt:lpstr>
      <vt:lpstr>Equation</vt:lpstr>
      <vt:lpstr>Understanding Faces</vt:lpstr>
      <vt:lpstr>Exams</vt:lpstr>
      <vt:lpstr>Face detection and recognition</vt:lpstr>
      <vt:lpstr>Applications of Face Recognition</vt:lpstr>
      <vt:lpstr>Applications of Face Recognition</vt:lpstr>
      <vt:lpstr>Applications of Face Recognition</vt:lpstr>
      <vt:lpstr>Consumer application: iPhoto 2009</vt:lpstr>
      <vt:lpstr>Consumer application: iPhoto 2009</vt:lpstr>
      <vt:lpstr>Face detection</vt:lpstr>
      <vt:lpstr>What does a face look like?</vt:lpstr>
      <vt:lpstr>What does a face look like?</vt:lpstr>
      <vt:lpstr>What makes face detection hard?</vt:lpstr>
      <vt:lpstr>What makes face detection hard?</vt:lpstr>
      <vt:lpstr>What makes face detection hard?</vt:lpstr>
      <vt:lpstr>What makes face detection and recognition hard?</vt:lpstr>
      <vt:lpstr>Consumer application: iPhoto 2009</vt:lpstr>
      <vt:lpstr>How to find faces anywhere in an image?</vt:lpstr>
      <vt:lpstr>Train a Filter</vt:lpstr>
      <vt:lpstr>Face detection: sliding windows</vt:lpstr>
      <vt:lpstr>What features?</vt:lpstr>
      <vt:lpstr>How to classify?</vt:lpstr>
      <vt:lpstr>Face classifier</vt:lpstr>
      <vt:lpstr>Face Detection: State of the Art</vt:lpstr>
      <vt:lpstr>PowerPoint Presentation</vt:lpstr>
      <vt:lpstr>PowerPoint Presentation</vt:lpstr>
      <vt:lpstr>Face recognition</vt:lpstr>
      <vt:lpstr>Face recognition</vt:lpstr>
      <vt:lpstr>Simple technique</vt:lpstr>
      <vt:lpstr>State-of-the-art Face Recognizers</vt:lpstr>
      <vt:lpstr>PowerPoint Presentation</vt:lpstr>
      <vt:lpstr>Face Alignment</vt:lpstr>
      <vt:lpstr>Train DNN classifier on aligned faces</vt:lpstr>
      <vt:lpstr>Results: Labeled Faces in the Wild Dataset</vt:lpstr>
      <vt:lpstr>Transforming faces</vt:lpstr>
      <vt:lpstr>PowerPoint Presentation</vt:lpstr>
      <vt:lpstr>How do we average faces?</vt:lpstr>
      <vt:lpstr>Morphing </vt:lpstr>
      <vt:lpstr>Cross-Dissolve vs. Morphing</vt:lpstr>
      <vt:lpstr>PowerPoint Presentation</vt:lpstr>
      <vt:lpstr>Appearance Vectors vs. Shape Vectors</vt:lpstr>
      <vt:lpstr>PowerPoint Presentation</vt:lpstr>
      <vt:lpstr>Average of multiple faces</vt:lpstr>
      <vt:lpstr>Average Men of the world</vt:lpstr>
      <vt:lpstr>Average Women of the world</vt:lpstr>
      <vt:lpstr>Subpopulation means</vt:lpstr>
      <vt:lpstr>Manipulating faces</vt:lpstr>
      <vt:lpstr>Manipulating faces</vt:lpstr>
      <vt:lpstr>Averaging and transformation demos</vt:lpstr>
      <vt:lpstr>State-of-the-art in Face Fakery</vt:lpstr>
      <vt:lpstr>PowerPoint Presentation</vt:lpstr>
      <vt:lpstr>PowerPoint Presentation</vt:lpstr>
      <vt:lpstr>Making people say what you want</vt:lpstr>
      <vt:lpstr>PowerPoint Presentation</vt:lpstr>
      <vt:lpstr>Human Perception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Things to remember</vt:lpstr>
      <vt:lpstr>Next lectures</vt:lpstr>
      <vt:lpstr>Old slides</vt:lpstr>
      <vt:lpstr>How to represent variations?</vt:lpstr>
      <vt:lpstr>The space of all face images</vt:lpstr>
      <vt:lpstr>PCA</vt:lpstr>
      <vt:lpstr>Principal Component Analysis</vt:lpstr>
      <vt:lpstr>Principal Component Analysis (PCA)</vt:lpstr>
      <vt:lpstr>Principal Component Analysis</vt:lpstr>
      <vt:lpstr>PCA in MATLAB</vt:lpstr>
      <vt:lpstr>Principal Component Analysis</vt:lpstr>
      <vt:lpstr>Eigenfaces example (PCA of face images)</vt:lpstr>
      <vt:lpstr>Visualization of eigenfaces (appearance variation)</vt:lpstr>
      <vt:lpstr>Can represent face in appearance or shape space</vt:lpstr>
      <vt:lpstr>First 3 Shape Bases with PCA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Photography CS498dwh</dc:title>
  <dc:creator>Derek Hoiem</dc:creator>
  <cp:lastModifiedBy>Hoiem, Derek W</cp:lastModifiedBy>
  <cp:revision>113</cp:revision>
  <dcterms:created xsi:type="dcterms:W3CDTF">2010-08-30T03:58:01Z</dcterms:created>
  <dcterms:modified xsi:type="dcterms:W3CDTF">2019-12-04T19:19:26Z</dcterms:modified>
</cp:coreProperties>
</file>