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</p:sldMasterIdLst>
  <p:notesMasterIdLst>
    <p:notesMasterId r:id="rId87"/>
  </p:notesMasterIdLst>
  <p:sldIdLst>
    <p:sldId id="599" r:id="rId11"/>
    <p:sldId id="589" r:id="rId12"/>
    <p:sldId id="562" r:id="rId13"/>
    <p:sldId id="563" r:id="rId14"/>
    <p:sldId id="574" r:id="rId15"/>
    <p:sldId id="564" r:id="rId16"/>
    <p:sldId id="566" r:id="rId17"/>
    <p:sldId id="572" r:id="rId18"/>
    <p:sldId id="603" r:id="rId19"/>
    <p:sldId id="604" r:id="rId20"/>
    <p:sldId id="568" r:id="rId21"/>
    <p:sldId id="565" r:id="rId22"/>
    <p:sldId id="602" r:id="rId23"/>
    <p:sldId id="515" r:id="rId24"/>
    <p:sldId id="514" r:id="rId25"/>
    <p:sldId id="577" r:id="rId26"/>
    <p:sldId id="578" r:id="rId27"/>
    <p:sldId id="520" r:id="rId28"/>
    <p:sldId id="526" r:id="rId29"/>
    <p:sldId id="521" r:id="rId30"/>
    <p:sldId id="579" r:id="rId31"/>
    <p:sldId id="587" r:id="rId32"/>
    <p:sldId id="580" r:id="rId33"/>
    <p:sldId id="522" r:id="rId34"/>
    <p:sldId id="523" r:id="rId35"/>
    <p:sldId id="524" r:id="rId36"/>
    <p:sldId id="525" r:id="rId37"/>
    <p:sldId id="596" r:id="rId38"/>
    <p:sldId id="591" r:id="rId39"/>
    <p:sldId id="592" r:id="rId40"/>
    <p:sldId id="593" r:id="rId41"/>
    <p:sldId id="594" r:id="rId42"/>
    <p:sldId id="605" r:id="rId43"/>
    <p:sldId id="595" r:id="rId44"/>
    <p:sldId id="450" r:id="rId45"/>
    <p:sldId id="451" r:id="rId46"/>
    <p:sldId id="449" r:id="rId47"/>
    <p:sldId id="452" r:id="rId48"/>
    <p:sldId id="453" r:id="rId49"/>
    <p:sldId id="454" r:id="rId50"/>
    <p:sldId id="455" r:id="rId51"/>
    <p:sldId id="456" r:id="rId52"/>
    <p:sldId id="457" r:id="rId53"/>
    <p:sldId id="458" r:id="rId54"/>
    <p:sldId id="459" r:id="rId55"/>
    <p:sldId id="443" r:id="rId56"/>
    <p:sldId id="527" r:id="rId57"/>
    <p:sldId id="528" r:id="rId58"/>
    <p:sldId id="529" r:id="rId59"/>
    <p:sldId id="530" r:id="rId60"/>
    <p:sldId id="532" r:id="rId61"/>
    <p:sldId id="531" r:id="rId62"/>
    <p:sldId id="533" r:id="rId63"/>
    <p:sldId id="534" r:id="rId64"/>
    <p:sldId id="535" r:id="rId65"/>
    <p:sldId id="536" r:id="rId66"/>
    <p:sldId id="538" r:id="rId67"/>
    <p:sldId id="537" r:id="rId68"/>
    <p:sldId id="539" r:id="rId69"/>
    <p:sldId id="540" r:id="rId70"/>
    <p:sldId id="558" r:id="rId71"/>
    <p:sldId id="541" r:id="rId72"/>
    <p:sldId id="542" r:id="rId73"/>
    <p:sldId id="544" r:id="rId74"/>
    <p:sldId id="545" r:id="rId75"/>
    <p:sldId id="546" r:id="rId76"/>
    <p:sldId id="547" r:id="rId77"/>
    <p:sldId id="548" r:id="rId78"/>
    <p:sldId id="549" r:id="rId79"/>
    <p:sldId id="582" r:id="rId80"/>
    <p:sldId id="583" r:id="rId81"/>
    <p:sldId id="584" r:id="rId82"/>
    <p:sldId id="585" r:id="rId83"/>
    <p:sldId id="586" r:id="rId84"/>
    <p:sldId id="598" r:id="rId85"/>
    <p:sldId id="588" r:id="rId8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80080" autoAdjust="0"/>
  </p:normalViewPr>
  <p:slideViewPr>
    <p:cSldViewPr>
      <p:cViewPr varScale="1">
        <p:scale>
          <a:sx n="67" d="100"/>
          <a:sy n="67" d="100"/>
        </p:scale>
        <p:origin x="61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theme" Target="theme/theme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0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78CA96-E9E5-463E-BD64-59310CBC0177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1648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10</a:t>
            </a:r>
          </a:p>
        </p:txBody>
      </p:sp>
      <p:sp>
        <p:nvSpPr>
          <p:cNvPr id="91648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1648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1648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69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AD0416-15BD-4F31-810D-265DF7CB1CC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186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9DC6C7-22D6-4B8A-95CF-95960EC1C435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60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13</a:t>
            </a:r>
          </a:p>
        </p:txBody>
      </p:sp>
      <p:sp>
        <p:nvSpPr>
          <p:cNvPr id="92160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160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16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849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1A832-355B-42ED-815F-477C80A1C86B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8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397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B11A0-E9D4-489A-B090-2FC87131B5BA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4674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5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14</a:t>
            </a:r>
          </a:p>
        </p:txBody>
      </p:sp>
      <p:sp>
        <p:nvSpPr>
          <p:cNvPr id="924676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7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467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467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150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BE89BD-6391-4630-B214-398D38584B9D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6722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3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15</a:t>
            </a:r>
          </a:p>
        </p:txBody>
      </p:sp>
      <p:sp>
        <p:nvSpPr>
          <p:cNvPr id="926724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5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267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26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75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A1F2A9-6C47-43D5-8DBC-D4A1517CFDBE}" type="slidenum">
              <a:rPr lang="en-US"/>
              <a:pPr/>
              <a:t>29</a:t>
            </a:fld>
            <a:endParaRPr lang="en-US"/>
          </a:p>
        </p:txBody>
      </p:sp>
      <p:sp>
        <p:nvSpPr>
          <p:cNvPr id="148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68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030E3F-6543-48D1-B96E-416C36C31DED}" type="slidenum">
              <a:rPr lang="en-US"/>
              <a:pPr/>
              <a:t>30</a:t>
            </a:fld>
            <a:endParaRPr lang="en-US"/>
          </a:p>
        </p:txBody>
      </p:sp>
      <p:sp>
        <p:nvSpPr>
          <p:cNvPr id="148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6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266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957E8-C0CF-4CE7-9B5B-29FE680220D3}" type="slidenum">
              <a:rPr lang="en-US"/>
              <a:pPr/>
              <a:t>31</a:t>
            </a:fld>
            <a:endParaRPr lang="en-US"/>
          </a:p>
        </p:txBody>
      </p:sp>
      <p:sp>
        <p:nvSpPr>
          <p:cNvPr id="148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952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3B1427-FC51-4EB3-8A1F-2996B4958354}" type="slidenum">
              <a:rPr lang="en-US"/>
              <a:pPr/>
              <a:t>32</a:t>
            </a:fld>
            <a:endParaRPr lang="en-US"/>
          </a:p>
        </p:txBody>
      </p:sp>
      <p:sp>
        <p:nvSpPr>
          <p:cNvPr id="148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29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AFBE8-06DF-4863-9B82-08E99499FD28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4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198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51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EF99C3-B7AC-4257-B00F-70AA29269105}" type="slidenum">
              <a:rPr lang="en-US"/>
              <a:pPr/>
              <a:t>34</a:t>
            </a:fld>
            <a:endParaRPr lang="en-US"/>
          </a:p>
        </p:txBody>
      </p:sp>
      <p:sp>
        <p:nvSpPr>
          <p:cNvPr id="148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9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40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1D9F28-DCF1-47D4-A604-9554419C6EC0}" type="slidenum">
              <a:rPr lang="en-US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5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5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33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0E3C2-B16C-47D0-A427-4BB7903CE738}" type="slidenum">
              <a:rPr lang="en-US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37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A02E5-C5C9-4CBD-A25F-89EF0D1BD9E4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020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19ABF-D6AF-42EC-B463-A08450D37499}" type="slidenum">
              <a:rPr lang="en-US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516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CEC51-0E74-404F-829F-3FED9FC085CE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9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591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</p:spPr>
        <p:txBody>
          <a:bodyPr/>
          <a:lstStyle/>
          <a:p>
            <a:r>
              <a:rPr lang="en-US"/>
              <a:t>HDR is revealed with rough specularities.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9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FE29A-6CB5-4B28-A47B-5F438E5C8616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094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5BE03-4B60-447B-915E-E1A409407670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5938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F7D5A-5768-446A-9D60-59258B2DD575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7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7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983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4541F-FDCA-4A81-BA33-D5D543F282D5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1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737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8C5EAE-1B5B-4371-BF07-C65B4D45420B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8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1582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 lIns="90477" tIns="45241" rIns="90477" bIns="45241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9853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C7C0E-5BEA-49F5-B281-30405627356B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7018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1CAE13-583C-416B-BC68-CC97FE61E4D6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6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9847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E7E893-63B0-422C-97AE-9D5AD8BC8596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873591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D19C36-7687-41AA-A082-06E75D1B9FCD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912506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BD8AE2-E706-4AB0-AA03-8CE91498EC1C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454781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F22083-0630-47C5-8F50-C666378863F1}" type="slidenum">
              <a:rPr lang="en-US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428987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EA474E-85CC-4946-8408-084F9CB0EF7F}" type="slidenum">
              <a:rPr lang="en-US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94198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094461-8150-4420-B6A6-D57AEF52AEEB}" type="slidenum">
              <a:rPr lang="en-US">
                <a:solidFill>
                  <a:prstClr val="black"/>
                </a:solidFill>
              </a:rPr>
              <a:pPr/>
              <a:t>52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847875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AF8702-8BC2-48EE-95C3-855426906209}" type="slidenum">
              <a:rPr lang="en-US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4972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9182DE-22F0-4039-BBE8-7EEF007D85E7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5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3485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C388A-9DFC-457C-936D-A9FE89B370D8}" type="slidenum">
              <a:rPr lang="en-US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927473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CA23AA-120F-49FC-B050-09F6375B14CB}" type="slidenum">
              <a:rPr lang="en-US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967294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023FE-7AF0-4F99-9931-B2C8B5F1B340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016086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54B01-5432-4924-B8C4-3F01C4000657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521878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D4A2DB-8DC0-4A72-A780-31DCAB8F747C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54781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AEC3C6-3D42-46F4-8F93-4F642B3F0BCC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825201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6152CA-E1CF-4F4B-8D63-793503985F97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516594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D636A-3A7A-48EC-B9D2-E5F62209FE92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0296943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9D037-0C59-4BF9-B931-8CB91F999364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399034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868F1C-68BA-4D11-AECA-04041A87CD3E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31768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0716E6-9240-4327-B53A-EE0F6D0476BA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86694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960725-49B4-454F-ABA7-BBA083E51D05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030191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11CBD-11FE-4499-A4B8-0599C990F65C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407748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CCE5C8-2C7B-4913-BD4F-87BCBA3D5804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60496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FC0442-F3C4-4BFE-9503-C53AA4867620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779552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D3DEC4-ACF2-42C4-9CD4-7136A7632080}" type="slidenum">
              <a:rPr lang="en-US" altLang="ja-JP">
                <a:solidFill>
                  <a:prstClr val="black"/>
                </a:solidFill>
              </a:rPr>
              <a:pPr/>
              <a:t>71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274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5881CB-EFD4-4B04-8DBE-4BAD6475F4F2}" type="slidenum">
              <a:rPr lang="en-US" altLang="ja-JP">
                <a:solidFill>
                  <a:prstClr val="black"/>
                </a:solidFill>
              </a:rPr>
              <a:pPr/>
              <a:t>72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211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9DD51-5318-4BAD-9E3B-5F4B5B221FC7}" type="slidenum">
              <a:rPr lang="en-US" altLang="ja-JP">
                <a:solidFill>
                  <a:prstClr val="black"/>
                </a:solidFill>
              </a:rPr>
              <a:pPr/>
              <a:t>73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011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AF15F-5813-4D14-8829-E2C6223C4186}" type="slidenum">
              <a:rPr lang="en-US" altLang="ja-JP">
                <a:solidFill>
                  <a:prstClr val="black"/>
                </a:solidFill>
              </a:rPr>
              <a:pPr/>
              <a:t>74</a:t>
            </a:fld>
            <a:endParaRPr lang="en-US" altLang="ja-JP">
              <a:solidFill>
                <a:prstClr val="black"/>
              </a:solidFill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12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F548BE-AB85-40E7-BD5D-22ED989FB9D1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95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3"/>
            <a:ext cx="5030391" cy="411540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247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9A5142-66CC-48EA-B384-68063F3B8EF9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00098" name="Rectangle 2"/>
          <p:cNvSpPr>
            <a:spLocks noChangeArrowheads="1"/>
          </p:cNvSpPr>
          <p:nvPr/>
        </p:nvSpPr>
        <p:spPr bwMode="auto">
          <a:xfrm>
            <a:off x="3885903" y="0"/>
            <a:ext cx="2989957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099" name="Rectangle 3"/>
          <p:cNvSpPr>
            <a:spLocks noChangeArrowheads="1"/>
          </p:cNvSpPr>
          <p:nvPr/>
        </p:nvSpPr>
        <p:spPr bwMode="auto">
          <a:xfrm>
            <a:off x="3885903" y="8707061"/>
            <a:ext cx="2989957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0" tIns="44446" rIns="90480" bIns="44446" anchor="b"/>
          <a:lstStyle/>
          <a:p>
            <a:pPr algn="r" defTabSz="914485" eaLnBrk="0" hangingPunct="0"/>
            <a:r>
              <a:rPr lang="en-US" sz="1200" dirty="0" smtClean="0">
                <a:solidFill>
                  <a:prstClr val="black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900100" name="Rectangle 4"/>
          <p:cNvSpPr>
            <a:spLocks noChangeArrowheads="1"/>
          </p:cNvSpPr>
          <p:nvPr/>
        </p:nvSpPr>
        <p:spPr bwMode="auto">
          <a:xfrm>
            <a:off x="0" y="8707061"/>
            <a:ext cx="2989958" cy="4490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1" name="Rectangle 5"/>
          <p:cNvSpPr>
            <a:spLocks noChangeArrowheads="1"/>
          </p:cNvSpPr>
          <p:nvPr/>
        </p:nvSpPr>
        <p:spPr bwMode="auto">
          <a:xfrm>
            <a:off x="0" y="0"/>
            <a:ext cx="2989958" cy="4490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6493" tIns="43247" rIns="86493" bIns="43247" anchor="ctr"/>
          <a:lstStyle/>
          <a:p>
            <a:pPr eaLnBrk="0" hangingPunct="0"/>
            <a:endParaRPr lang="en-US" sz="2300" dirty="0" smtClean="0">
              <a:solidFill>
                <a:prstClr val="black"/>
              </a:solidFill>
            </a:endParaRPr>
          </a:p>
        </p:txBody>
      </p:sp>
      <p:sp>
        <p:nvSpPr>
          <p:cNvPr id="90010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 w="12700" cap="flat"/>
        </p:spPr>
      </p:sp>
      <p:sp>
        <p:nvSpPr>
          <p:cNvPr id="90010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97435" y="4352775"/>
            <a:ext cx="5080992" cy="4129011"/>
          </a:xfrm>
          <a:ln/>
        </p:spPr>
        <p:txBody>
          <a:bodyPr lIns="90480" tIns="44446" rIns="90480" bIns="44446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259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41C699-EF05-4B1E-A5BB-1BFF305CD5EE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g(z)</a:t>
            </a:r>
            <a:r>
              <a:rPr lang="en-US" baseline="0" dirty="0" smtClean="0"/>
              <a:t> maps the pixel intensity to an exposure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7126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024C3-6FCD-4365-8F20-B193424CCE52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7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159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A7534-1534-45B6-99C0-AF1A9C26734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6BE7DA-A1A0-428B-A784-857198BFBA3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CA2A2-21C0-43F2-A68B-E49F73C7EEC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B56EE-C234-46E0-A0B7-93806625BFD5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20028-07CD-4BA7-A07D-B05B92B850A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1EB70-8945-42DE-ACF8-063E9943785F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13807A-BBC3-447C-A982-A220B632FDD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6C92A-AB09-4438-ABB6-C9AFC161DE83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86B0E-382B-44AB-8CE1-FAD087687401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156223-B2C4-4339-8148-7522564154D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9BE86-823E-4B4E-8A4D-F3A915A073C2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E754CF4-ECE9-4FE2-A404-F78C913A93DA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1426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1427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14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114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D2BDC-2115-4361-A7DD-250CC0ED0D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1925EC-92A3-4559-9BC5-6900E3DBFA3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70B912-7B62-4658-A6FE-E3B809EFA9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2D9655-C307-47D6-9D49-9635A1E3573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F792B8-23D4-47DA-9E27-1F0BC3A7CE2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9A134-9789-45D6-BABE-69220285425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6263A-D3F8-4694-AC39-6513DBB22D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8E0715-8695-4AEC-9262-08B122A020E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030791-5A11-438C-88A7-860113F8611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F65EA-3C22-4EFB-AD01-E574EBFBD35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DDF57-F98E-42D8-B903-5538D2B31F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506F2-78DF-4957-8F82-2ECB213FF6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0EE77B-586F-402C-8E26-C93D42F1ED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2BED4-3185-46AC-AE85-36EC5D4EC0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7F07B9-E503-47D6-9074-295ACD9E15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D1222-5348-4289-8095-77DA181D0EB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466A6-320B-4523-8018-1DF237F613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4499-0B3B-47BC-8A79-3CF5DBBCB5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3ABA-C85F-4289-A786-FBDF7D4C1B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43D363-A6B2-4C73-BB00-0E94675768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040CF-B07E-462E-BB54-13A7B75E46E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003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80035" name="Rectangle 3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0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 sz="3200">
                <a:solidFill>
                  <a:srgbClr val="CCFFC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8003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marL="0" indent="0" algn="ctr">
              <a:defRPr sz="2800">
                <a:solidFill>
                  <a:srgbClr val="CCCC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1DEA9-1797-4C70-8557-F3FDC5DB21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6EA03A-925B-4C1F-9F97-227A715A887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9624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90150-DC54-43D8-A77C-C688F63C130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25B5D-37F7-452E-8A36-0267C77C52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54980D-374E-405F-B816-0283786598F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6396C-66F5-4AA1-BB4C-9DBD6565869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0CD18B-6009-49AA-8EF9-1A9B8256CA0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7D49D7-43E8-4CCC-9598-59205F91563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809A2-357A-46BF-9A5A-3F5A448BACB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381000"/>
            <a:ext cx="20193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0"/>
            <a:ext cx="59055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7618F-C0CE-4243-A379-0DFAE891DC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63DE8">
                  <a:gamma/>
                  <a:shade val="29804"/>
                  <a:invGamma/>
                </a:srgbClr>
              </a:gs>
              <a:gs pos="100000">
                <a:srgbClr val="063DE8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261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ffectLst>
            <a:outerShdw dist="35921" dir="2700000" algn="ctr" rotWithShape="0">
              <a:schemeClr val="tx2"/>
            </a:outerShdw>
          </a:effectLst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326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9E6BB-6E4E-4E90-A61D-95B4A438D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E8803-8ACC-4CCB-95F2-D7744CEE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96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EB42-7534-44EE-844E-02BB2E33BE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44126-A671-4F2E-8785-E9FBFEA62C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A3B1-8E6B-4EE2-A35D-85229419A68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D719E-9F17-45CA-8AD9-ED3E54053C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C6493-1EE7-44BF-A288-2DA6BC88DE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31AB-3D7C-4745-A59D-2622C45955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190B-0429-4180-8239-6291C3A0AD0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04800"/>
            <a:ext cx="20383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26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5E69F-230B-4012-B333-0D702DBD09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/>
              <a:pPr>
                <a:defRPr/>
              </a:pPr>
              <a:t>10/18/2017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fld id="{F79D3128-4D7B-446A-9C06-654A105036BA}" type="slidenum">
              <a:rPr kumimoji="1" lang="en-US" altLang="ja-JP" smtClean="0">
                <a:solidFill>
                  <a:srgbClr val="000000"/>
                </a:solidFill>
              </a:rPr>
              <a:pPr/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rgbClr val="FFCC00"/>
          </a:solidFill>
          <a:latin typeface="Palatino Linotype" pitchFamily="18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rgbClr val="EAEAEA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rgbClr val="EAEAEA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rgbClr val="EAEAEA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rgbClr val="EAEAEA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402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104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1040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1040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26C789E-AA0F-4CD1-84B5-47EB9729CFFF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10408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4914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491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491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491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endParaRPr lang="en-US" smtClean="0"/>
          </a:p>
        </p:txBody>
      </p:sp>
      <p:sp>
        <p:nvSpPr>
          <p:cNvPr id="15749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A3C2FF"/>
                </a:solidFill>
                <a:latin typeface="Trebuchet MS" pitchFamily="34" charset="0"/>
              </a:defRPr>
            </a:lvl1pPr>
          </a:lstStyle>
          <a:p>
            <a:fld id="{3592C298-1EB3-47EE-99E8-6A08366453C4}" type="slidenum">
              <a:rPr lang="en-US" smtClean="0"/>
              <a:pPr/>
              <a:t>‹#›</a:t>
            </a:fld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A3C2FF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A3C2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A3C2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A3C2FF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A3C2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A3C2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010" name="Picture 2" descr="BigBlueDots1600gradientWithBrite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7901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6781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18" tIns="45709" rIns="91418" bIns="457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7901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981200"/>
            <a:ext cx="807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7901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eaLnBrk="0" hangingPunct="0"/>
            <a:fld id="{E100D585-89AD-441A-874C-D7812D7D99C1}" type="slidenum">
              <a:rPr lang="en-US" smtClean="0">
                <a:solidFill>
                  <a:srgbClr val="FFFFFF"/>
                </a:solidFill>
              </a:rPr>
              <a:pPr eaLnBrk="0" hangingPunct="0"/>
              <a:t>‹#›</a:t>
            </a:fld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579016" name="Rectangle 8"/>
          <p:cNvSpPr>
            <a:spLocks noChangeArrowheads="1"/>
          </p:cNvSpPr>
          <p:nvPr/>
        </p:nvSpPr>
        <p:spPr bwMode="blackWhite">
          <a:xfrm>
            <a:off x="304800" y="228600"/>
            <a:ext cx="8534400" cy="64008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30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DDDDDD"/>
        </a:buClr>
        <a:buFont typeface="Symbol" pitchFamily="18" charset="2"/>
        <a:buChar char="·"/>
        <a:defRPr sz="26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69804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338" y="0"/>
            <a:ext cx="9077325" cy="6781800"/>
            <a:chOff x="24" y="0"/>
            <a:chExt cx="6432" cy="4272"/>
          </a:xfrm>
        </p:grpSpPr>
        <p:sp>
          <p:nvSpPr>
            <p:cNvPr id="896005" name="Rectangle 5"/>
            <p:cNvSpPr>
              <a:spLocks noChangeArrowheads="1"/>
            </p:cNvSpPr>
            <p:nvPr/>
          </p:nvSpPr>
          <p:spPr bwMode="auto">
            <a:xfrm>
              <a:off x="5976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6" name="Rectangle 6"/>
            <p:cNvSpPr>
              <a:spLocks noChangeArrowheads="1"/>
            </p:cNvSpPr>
            <p:nvPr/>
          </p:nvSpPr>
          <p:spPr bwMode="auto">
            <a:xfrm>
              <a:off x="5976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7" name="Rectangle 7"/>
            <p:cNvSpPr>
              <a:spLocks noChangeArrowheads="1"/>
            </p:cNvSpPr>
            <p:nvPr/>
          </p:nvSpPr>
          <p:spPr bwMode="auto">
            <a:xfrm>
              <a:off x="24" y="3792"/>
              <a:ext cx="480" cy="48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896008" name="Rectangle 8"/>
            <p:cNvSpPr>
              <a:spLocks noChangeArrowheads="1"/>
            </p:cNvSpPr>
            <p:nvPr/>
          </p:nvSpPr>
          <p:spPr bwMode="auto">
            <a:xfrm>
              <a:off x="24" y="0"/>
              <a:ext cx="480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FF"/>
        </a:buClr>
        <a:buSzPct val="100000"/>
        <a:buChar char="•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800">
          <a:solidFill>
            <a:srgbClr val="00FFFF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100000"/>
        <a:buChar char="•"/>
        <a:defRPr sz="2400">
          <a:solidFill>
            <a:srgbClr val="91FF99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100000"/>
        <a:buChar char="–"/>
        <a:defRPr sz="2000">
          <a:solidFill>
            <a:srgbClr val="FFFFFF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00000"/>
        <a:buChar char="»"/>
        <a:defRPr sz="20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586" name="Rectangle 2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gradFill rotWithShape="0">
            <a:gsLst>
              <a:gs pos="0">
                <a:srgbClr val="052DAD">
                  <a:gamma/>
                  <a:shade val="30196"/>
                  <a:invGamma/>
                </a:srgbClr>
              </a:gs>
              <a:gs pos="100000">
                <a:srgbClr val="052DAD"/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7" name="Rectangle 3"/>
          <p:cNvSpPr>
            <a:spLocks noChangeArrowheads="1"/>
          </p:cNvSpPr>
          <p:nvPr/>
        </p:nvSpPr>
        <p:spPr bwMode="auto">
          <a:xfrm>
            <a:off x="338138" y="228600"/>
            <a:ext cx="8534400" cy="6400800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8" name="Line 4"/>
          <p:cNvSpPr>
            <a:spLocks noChangeShapeType="1"/>
          </p:cNvSpPr>
          <p:nvPr/>
        </p:nvSpPr>
        <p:spPr bwMode="auto">
          <a:xfrm>
            <a:off x="0" y="1600200"/>
            <a:ext cx="8872538" cy="0"/>
          </a:xfrm>
          <a:prstGeom prst="line">
            <a:avLst/>
          </a:prstGeom>
          <a:noFill/>
          <a:ln w="2540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3158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04800"/>
            <a:ext cx="7315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r>
              <a:rPr lang="en-US" smtClean="0"/>
              <a:t>So that</a:t>
            </a:r>
          </a:p>
        </p:txBody>
      </p:sp>
      <p:sp>
        <p:nvSpPr>
          <p:cNvPr id="173159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752600"/>
            <a:ext cx="807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3159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3159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pPr eaLnBrk="0" hangingPunct="0">
              <a:defRPr/>
            </a:pPr>
            <a:fld id="{089B3939-E3E4-48CA-BA34-92B7F5F7AC28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6154" name="Picture 10" descr="S98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24800" y="304800"/>
            <a:ext cx="876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 b="1" i="1">
          <a:solidFill>
            <a:srgbClr val="66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50000"/>
        <a:buChar char="-"/>
        <a:defRPr sz="2600">
          <a:solidFill>
            <a:schemeClr val="hlink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&gt;"/>
        <a:defRPr sz="2600">
          <a:solidFill>
            <a:schemeClr val="accent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600">
          <a:solidFill>
            <a:srgbClr val="FFFF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4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5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3.jpeg"/><Relationship Id="rId5" Type="http://schemas.openxmlformats.org/officeDocument/2006/relationships/image" Target="../media/image24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69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EHBgkeXH9lU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ict.debevec.org/~debevec/FiatLux/technology/" TargetMode="External"/><Relationship Id="rId2" Type="http://schemas.openxmlformats.org/officeDocument/2006/relationships/hyperlink" Target="http://ict.debevec.org/~debevec/FiatLux/movie/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3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91.png"/><Relationship Id="rId18" Type="http://schemas.openxmlformats.org/officeDocument/2006/relationships/oleObject" Target="../embeddings/oleObject15.bin"/><Relationship Id="rId3" Type="http://schemas.openxmlformats.org/officeDocument/2006/relationships/notesSlide" Target="../notesSlides/notesSlide50.xml"/><Relationship Id="rId21" Type="http://schemas.openxmlformats.org/officeDocument/2006/relationships/image" Target="../media/image95.png"/><Relationship Id="rId7" Type="http://schemas.openxmlformats.org/officeDocument/2006/relationships/image" Target="../media/image88.png"/><Relationship Id="rId12" Type="http://schemas.openxmlformats.org/officeDocument/2006/relationships/oleObject" Target="../embeddings/oleObject12.bin"/><Relationship Id="rId17" Type="http://schemas.openxmlformats.org/officeDocument/2006/relationships/image" Target="../media/image93.png"/><Relationship Id="rId2" Type="http://schemas.openxmlformats.org/officeDocument/2006/relationships/slideLayout" Target="../slideLayouts/slideLayout68.xml"/><Relationship Id="rId16" Type="http://schemas.openxmlformats.org/officeDocument/2006/relationships/oleObject" Target="../embeddings/oleObject14.bin"/><Relationship Id="rId20" Type="http://schemas.openxmlformats.org/officeDocument/2006/relationships/oleObject" Target="../embeddings/oleObject16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90.png"/><Relationship Id="rId5" Type="http://schemas.openxmlformats.org/officeDocument/2006/relationships/image" Target="../media/image87.png"/><Relationship Id="rId15" Type="http://schemas.openxmlformats.org/officeDocument/2006/relationships/image" Target="../media/image92.png"/><Relationship Id="rId10" Type="http://schemas.openxmlformats.org/officeDocument/2006/relationships/oleObject" Target="../embeddings/oleObject11.bin"/><Relationship Id="rId19" Type="http://schemas.openxmlformats.org/officeDocument/2006/relationships/image" Target="../media/image94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89.png"/><Relationship Id="rId14" Type="http://schemas.openxmlformats.org/officeDocument/2006/relationships/oleObject" Target="../embeddings/oleObject13.bin"/><Relationship Id="rId22" Type="http://schemas.openxmlformats.org/officeDocument/2006/relationships/image" Target="../media/image96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14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5" Type="http://schemas.openxmlformats.org/officeDocument/2006/relationships/image" Target="../media/image11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Relationship Id="rId14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1.cs.columbia.edu/CAVE/projects/world_eye/" TargetMode="External"/><Relationship Id="rId4" Type="http://schemas.openxmlformats.org/officeDocument/2006/relationships/image" Target="../media/image11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5.xml"/><Relationship Id="rId2" Type="http://schemas.openxmlformats.org/officeDocument/2006/relationships/video" Target="harishrot.wmv" TargetMode="External"/><Relationship Id="rId1" Type="http://schemas.microsoft.com/office/2007/relationships/media" Target="harishrot.wmv" TargetMode="External"/><Relationship Id="rId5" Type="http://schemas.openxmlformats.org/officeDocument/2006/relationships/image" Target="../media/image119.png"/><Relationship Id="rId4" Type="http://schemas.openxmlformats.org/officeDocument/2006/relationships/notesSlide" Target="../notesSlides/notesSlide5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hyperlink" Target="huris8newczerofilled.html" TargetMode="External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121.png"/><Relationship Id="rId5" Type="http://schemas.openxmlformats.org/officeDocument/2006/relationships/hyperlink" Target="alexenvmap.html" TargetMode="External"/><Relationship Id="rId4" Type="http://schemas.openxmlformats.org/officeDocument/2006/relationships/image" Target="../media/image12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emf"/><Relationship Id="rId3" Type="http://schemas.openxmlformats.org/officeDocument/2006/relationships/image" Target="../media/image124.png"/><Relationship Id="rId7" Type="http://schemas.openxmlformats.org/officeDocument/2006/relationships/image" Target="../media/image128.emf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127.emf"/><Relationship Id="rId11" Type="http://schemas.openxmlformats.org/officeDocument/2006/relationships/image" Target="../media/image131.emf"/><Relationship Id="rId5" Type="http://schemas.openxmlformats.org/officeDocument/2006/relationships/image" Target="../media/image126.png"/><Relationship Id="rId10" Type="http://schemas.openxmlformats.org/officeDocument/2006/relationships/image" Target="../media/image130.emf"/><Relationship Id="rId4" Type="http://schemas.openxmlformats.org/officeDocument/2006/relationships/image" Target="../media/image125.png"/><Relationship Id="rId9" Type="http://schemas.openxmlformats.org/officeDocument/2006/relationships/hyperlink" Target="threeexamples.html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8060801" y="10498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10/19/17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600200" y="0"/>
            <a:ext cx="5943600" cy="11430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Image-based Lighting (Part 2)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133600" y="4724400"/>
            <a:ext cx="5181600" cy="16002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Computational Photography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Derek Hoiem, University of Illinois</a:t>
            </a:r>
          </a:p>
        </p:txBody>
      </p:sp>
      <p:pic>
        <p:nvPicPr>
          <p:cNvPr id="12" name="Picture 4" descr="terminat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219200"/>
            <a:ext cx="5948477" cy="341474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6519446"/>
            <a:ext cx="5548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Many slides from Debevec, some from </a:t>
            </a:r>
            <a:r>
              <a:rPr lang="en-US" sz="1600" dirty="0" err="1" smtClean="0"/>
              <a:t>Efros</a:t>
            </a:r>
            <a:r>
              <a:rPr lang="en-US" sz="1600" dirty="0" smtClean="0"/>
              <a:t>, Kevin </a:t>
            </a:r>
            <a:r>
              <a:rPr lang="en-US" sz="1600" dirty="0" err="1" smtClean="0"/>
              <a:t>Karsch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543800" y="4343400"/>
            <a:ext cx="45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7813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" y="1177756"/>
            <a:ext cx="8763000" cy="1949508"/>
            <a:chOff x="152400" y="990600"/>
            <a:chExt cx="9604264" cy="2136664"/>
          </a:xfrm>
        </p:grpSpPr>
        <p:pic>
          <p:nvPicPr>
            <p:cNvPr id="4" name="Picture 3" descr="N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4181" y="990600"/>
              <a:ext cx="2136664" cy="2136664"/>
            </a:xfrm>
            <a:prstGeom prst="rect">
              <a:avLst/>
            </a:prstGeom>
          </p:spPr>
        </p:pic>
        <p:pic>
          <p:nvPicPr>
            <p:cNvPr id="5" name="Picture 4" descr="0024_cropped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990600"/>
              <a:ext cx="2125535" cy="2119971"/>
            </a:xfrm>
            <a:prstGeom prst="rect">
              <a:avLst/>
            </a:prstGeom>
          </p:spPr>
        </p:pic>
        <p:pic>
          <p:nvPicPr>
            <p:cNvPr id="6" name="Picture 5" descr="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7091" y="990600"/>
              <a:ext cx="2136664" cy="2136664"/>
            </a:xfrm>
            <a:prstGeom prst="rect">
              <a:avLst/>
            </a:prstGeom>
          </p:spPr>
        </p:pic>
        <p:pic>
          <p:nvPicPr>
            <p:cNvPr id="7" name="Picture 6" descr="pt_bal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990600"/>
              <a:ext cx="2136664" cy="2136664"/>
            </a:xfrm>
            <a:prstGeom prst="rect">
              <a:avLst/>
            </a:prstGeom>
          </p:spPr>
        </p:pic>
      </p:grpSp>
      <p:pic>
        <p:nvPicPr>
          <p:cNvPr id="9" name="Picture 8" descr="pt_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14800"/>
            <a:ext cx="4114800" cy="2057400"/>
          </a:xfrm>
          <a:prstGeom prst="rect">
            <a:avLst/>
          </a:prstGeom>
        </p:spPr>
      </p:pic>
      <p:pic>
        <p:nvPicPr>
          <p:cNvPr id="10" name="Picture 9" descr="latlong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14800"/>
            <a:ext cx="4114800" cy="205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31242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Mirror ball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6172200"/>
            <a:ext cx="2514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Equirectangular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2590800" y="3124200"/>
            <a:ext cx="160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/>
              <a:t>Normals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3124200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Reflection </a:t>
            </a:r>
          </a:p>
          <a:p>
            <a:pPr algn="ctr"/>
            <a:r>
              <a:rPr lang="en-US" sz="2200" dirty="0" smtClean="0"/>
              <a:t>vectors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6934200" y="3124200"/>
            <a:ext cx="198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Phi/theta of reflection </a:t>
            </a:r>
            <a:r>
              <a:rPr lang="en-US" sz="2200" dirty="0" err="1" smtClean="0"/>
              <a:t>vecs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5105400" y="6115365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Phi/theta </a:t>
            </a:r>
            <a:r>
              <a:rPr lang="en-US" sz="2200" dirty="0" err="1" smtClean="0"/>
              <a:t>equirectangular</a:t>
            </a:r>
            <a:r>
              <a:rPr lang="en-US" sz="2200" dirty="0" smtClean="0"/>
              <a:t> domain</a:t>
            </a:r>
            <a:endParaRPr lang="en-US" sz="2200" dirty="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/>
              <a:t>Mirror ball -&gt; </a:t>
            </a:r>
            <a:r>
              <a:rPr lang="en-US" dirty="0" err="1" smtClean="0"/>
              <a:t>equirectangular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5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small snag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How do we deal with light sources?  Sun, lights, etc?</a:t>
            </a:r>
          </a:p>
          <a:p>
            <a:pPr lvl="1"/>
            <a:r>
              <a:rPr lang="en-US" dirty="0" smtClean="0"/>
              <a:t>They are much, much brighter than the rest of the environment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Use High Dynamic Range photography!</a:t>
            </a:r>
          </a:p>
          <a:p>
            <a:endParaRPr lang="en-US" dirty="0"/>
          </a:p>
        </p:txBody>
      </p:sp>
      <p:pic>
        <p:nvPicPr>
          <p:cNvPr id="309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590800"/>
            <a:ext cx="5259146" cy="3499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25306" y="5122653"/>
            <a:ext cx="31290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5306" y="3558562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46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2573" y="3200400"/>
            <a:ext cx="697627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1907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7745" y="4191000"/>
            <a:ext cx="813108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15116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31054" y="5498068"/>
            <a:ext cx="441146" cy="36933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18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6306" y="342407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95600" y="499797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25980" y="53340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405234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07673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28956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Relative Brightness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134100" y="3771900"/>
            <a:ext cx="1981200" cy="144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172200" y="3429000"/>
            <a:ext cx="12192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 flipV="1">
            <a:off x="5562600" y="3200400"/>
            <a:ext cx="19812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Capturing HDR images: needed so that light probes capture full range of radiance</a:t>
            </a:r>
          </a:p>
          <a:p>
            <a:endParaRPr lang="en-US" dirty="0"/>
          </a:p>
        </p:txBody>
      </p:sp>
      <p:pic>
        <p:nvPicPr>
          <p:cNvPr id="5" name="Picture 3" descr="grov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3099759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5" descr="groveb-all"/>
          <p:cNvPicPr>
            <a:picLocks noChangeAspect="1" noChangeArrowheads="1"/>
          </p:cNvPicPr>
          <p:nvPr/>
        </p:nvPicPr>
        <p:blipFill>
          <a:blip r:embed="rId3" cstate="print"/>
          <a:srcRect b="50515"/>
          <a:stretch>
            <a:fillRect/>
          </a:stretch>
        </p:blipFill>
        <p:spPr bwMode="auto">
          <a:xfrm>
            <a:off x="253041" y="2871159"/>
            <a:ext cx="1212850" cy="320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16002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16002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V="1">
            <a:off x="16002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 descr="groveb-all"/>
          <p:cNvPicPr>
            <a:picLocks noChangeAspect="1" noChangeArrowheads="1"/>
          </p:cNvPicPr>
          <p:nvPr/>
        </p:nvPicPr>
        <p:blipFill>
          <a:blip r:embed="rId3" cstate="print"/>
          <a:srcRect t="49337"/>
          <a:stretch>
            <a:fillRect/>
          </a:stretch>
        </p:blipFill>
        <p:spPr bwMode="auto">
          <a:xfrm>
            <a:off x="7550150" y="2819400"/>
            <a:ext cx="1212850" cy="3276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6629400" y="3633159"/>
            <a:ext cx="797943" cy="31342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6629400" y="4471359"/>
            <a:ext cx="762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 flipH="1" flipV="1">
            <a:off x="6629400" y="5004759"/>
            <a:ext cx="83820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153400" cy="1143000"/>
          </a:xfrm>
        </p:spPr>
        <p:txBody>
          <a:bodyPr/>
          <a:lstStyle/>
          <a:p>
            <a:r>
              <a:rPr lang="en-US" dirty="0" smtClean="0"/>
              <a:t>LDR-&gt;HDR by merging exposures</a:t>
            </a:r>
            <a:endParaRPr lang="en-US" dirty="0"/>
          </a:p>
        </p:txBody>
      </p:sp>
      <p:sp>
        <p:nvSpPr>
          <p:cNvPr id="1334275" name="Text Box 3"/>
          <p:cNvSpPr txBox="1">
            <a:spLocks noChangeArrowheads="1"/>
          </p:cNvSpPr>
          <p:nvPr/>
        </p:nvSpPr>
        <p:spPr bwMode="auto">
          <a:xfrm>
            <a:off x="1355725" y="13716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fr-FR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34276" name="Text Box 4"/>
          <p:cNvSpPr txBox="1">
            <a:spLocks noChangeArrowheads="1"/>
          </p:cNvSpPr>
          <p:nvPr/>
        </p:nvSpPr>
        <p:spPr bwMode="auto">
          <a:xfrm>
            <a:off x="1595718" y="5216525"/>
            <a:ext cx="8128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-6</a:t>
            </a:r>
          </a:p>
        </p:txBody>
      </p:sp>
      <p:sp>
        <p:nvSpPr>
          <p:cNvPr id="1334277" name="Line 5"/>
          <p:cNvSpPr>
            <a:spLocks noChangeShapeType="1"/>
          </p:cNvSpPr>
          <p:nvPr/>
        </p:nvSpPr>
        <p:spPr bwMode="auto">
          <a:xfrm>
            <a:off x="1824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8" name="Line 6"/>
          <p:cNvSpPr>
            <a:spLocks noChangeShapeType="1"/>
          </p:cNvSpPr>
          <p:nvPr/>
        </p:nvSpPr>
        <p:spPr bwMode="auto">
          <a:xfrm>
            <a:off x="2357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79" name="Line 7"/>
          <p:cNvSpPr>
            <a:spLocks noChangeShapeType="1"/>
          </p:cNvSpPr>
          <p:nvPr/>
        </p:nvSpPr>
        <p:spPr bwMode="auto">
          <a:xfrm>
            <a:off x="2891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0" name="Line 8"/>
          <p:cNvSpPr>
            <a:spLocks noChangeShapeType="1"/>
          </p:cNvSpPr>
          <p:nvPr/>
        </p:nvSpPr>
        <p:spPr bwMode="auto">
          <a:xfrm>
            <a:off x="34245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1" name="Line 9"/>
          <p:cNvSpPr>
            <a:spLocks noChangeShapeType="1"/>
          </p:cNvSpPr>
          <p:nvPr/>
        </p:nvSpPr>
        <p:spPr bwMode="auto">
          <a:xfrm>
            <a:off x="39579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2" name="Line 10"/>
          <p:cNvSpPr>
            <a:spLocks noChangeShapeType="1"/>
          </p:cNvSpPr>
          <p:nvPr/>
        </p:nvSpPr>
        <p:spPr bwMode="auto">
          <a:xfrm>
            <a:off x="4491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3" name="Line 11"/>
          <p:cNvSpPr>
            <a:spLocks noChangeShapeType="1"/>
          </p:cNvSpPr>
          <p:nvPr/>
        </p:nvSpPr>
        <p:spPr bwMode="auto">
          <a:xfrm>
            <a:off x="5024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4" name="Line 12"/>
          <p:cNvSpPr>
            <a:spLocks noChangeShapeType="1"/>
          </p:cNvSpPr>
          <p:nvPr/>
        </p:nvSpPr>
        <p:spPr bwMode="auto">
          <a:xfrm>
            <a:off x="5558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5" name="Line 13"/>
          <p:cNvSpPr>
            <a:spLocks noChangeShapeType="1"/>
          </p:cNvSpPr>
          <p:nvPr/>
        </p:nvSpPr>
        <p:spPr bwMode="auto">
          <a:xfrm>
            <a:off x="60915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6" name="Line 14"/>
          <p:cNvSpPr>
            <a:spLocks noChangeShapeType="1"/>
          </p:cNvSpPr>
          <p:nvPr/>
        </p:nvSpPr>
        <p:spPr bwMode="auto">
          <a:xfrm>
            <a:off x="66249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7" name="Line 15"/>
          <p:cNvSpPr>
            <a:spLocks noChangeShapeType="1"/>
          </p:cNvSpPr>
          <p:nvPr/>
        </p:nvSpPr>
        <p:spPr bwMode="auto">
          <a:xfrm>
            <a:off x="71583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8" name="Line 16"/>
          <p:cNvSpPr>
            <a:spLocks noChangeShapeType="1"/>
          </p:cNvSpPr>
          <p:nvPr/>
        </p:nvSpPr>
        <p:spPr bwMode="auto">
          <a:xfrm>
            <a:off x="76917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89" name="Line 17"/>
          <p:cNvSpPr>
            <a:spLocks noChangeShapeType="1"/>
          </p:cNvSpPr>
          <p:nvPr/>
        </p:nvSpPr>
        <p:spPr bwMode="auto">
          <a:xfrm>
            <a:off x="8225118" y="5826125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0" name="Text Box 18"/>
          <p:cNvSpPr txBox="1">
            <a:spLocks noChangeArrowheads="1"/>
          </p:cNvSpPr>
          <p:nvPr/>
        </p:nvSpPr>
        <p:spPr bwMode="auto">
          <a:xfrm>
            <a:off x="7920318" y="5216525"/>
            <a:ext cx="723900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smtClean="0">
                <a:solidFill>
                  <a:srgbClr val="808080"/>
                </a:solidFill>
                <a:latin typeface="Times New Roman" pitchFamily="18" charset="0"/>
              </a:rPr>
              <a:t>10</a:t>
            </a:r>
            <a:r>
              <a:rPr lang="en-US" sz="3200" baseline="30000" smtClean="0">
                <a:solidFill>
                  <a:srgbClr val="80808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1334291" name="Line 19"/>
          <p:cNvSpPr>
            <a:spLocks noChangeShapeType="1"/>
          </p:cNvSpPr>
          <p:nvPr/>
        </p:nvSpPr>
        <p:spPr bwMode="auto">
          <a:xfrm>
            <a:off x="1595718" y="6054725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8" name="Rectangle 36"/>
          <p:cNvSpPr>
            <a:spLocks noChangeArrowheads="1"/>
          </p:cNvSpPr>
          <p:nvPr/>
        </p:nvSpPr>
        <p:spPr bwMode="auto">
          <a:xfrm>
            <a:off x="-4482" y="5643563"/>
            <a:ext cx="15287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smtClean="0">
                <a:solidFill>
                  <a:srgbClr val="EAEAEA"/>
                </a:solidFill>
                <a:latin typeface="Times New Roman" pitchFamily="18" charset="0"/>
              </a:rPr>
              <a:t>Real world</a:t>
            </a:r>
            <a:endParaRPr lang="fr-FR" sz="240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313" name="Rectangle 41"/>
          <p:cNvSpPr>
            <a:spLocks noChangeArrowheads="1"/>
          </p:cNvSpPr>
          <p:nvPr/>
        </p:nvSpPr>
        <p:spPr bwMode="auto">
          <a:xfrm>
            <a:off x="3957918" y="6130925"/>
            <a:ext cx="2667000" cy="228600"/>
          </a:xfrm>
          <a:prstGeom prst="rect">
            <a:avLst/>
          </a:prstGeom>
          <a:solidFill>
            <a:srgbClr val="EAEAEA"/>
          </a:solidFill>
          <a:ln w="12700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5" name="Text Box 43"/>
          <p:cNvSpPr txBox="1">
            <a:spLocks noChangeArrowheads="1"/>
          </p:cNvSpPr>
          <p:nvPr/>
        </p:nvSpPr>
        <p:spPr bwMode="auto">
          <a:xfrm>
            <a:off x="3429000" y="6278562"/>
            <a:ext cx="3503613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smtClean="0">
                <a:solidFill>
                  <a:srgbClr val="EAEAEA"/>
                </a:solidFill>
                <a:latin typeface="Times New Roman" pitchFamily="18" charset="0"/>
              </a:rPr>
              <a:t>High dynamic range</a:t>
            </a:r>
            <a:endParaRPr lang="en-US" sz="3200" baseline="300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84" name="Text Box 44"/>
          <p:cNvSpPr txBox="1">
            <a:spLocks noChangeArrowheads="1"/>
          </p:cNvSpPr>
          <p:nvPr/>
        </p:nvSpPr>
        <p:spPr bwMode="auto">
          <a:xfrm>
            <a:off x="3429000" y="1752600"/>
            <a:ext cx="1058863" cy="412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aseline="30000" dirty="0" smtClean="0">
                <a:solidFill>
                  <a:srgbClr val="EAEAEA"/>
                </a:solidFill>
                <a:latin typeface="Times New Roman" pitchFamily="18" charset="0"/>
              </a:rPr>
              <a:t>0 to 255</a:t>
            </a:r>
          </a:p>
        </p:txBody>
      </p:sp>
      <p:sp>
        <p:nvSpPr>
          <p:cNvPr id="45" name="Line 21"/>
          <p:cNvSpPr>
            <a:spLocks noChangeShapeType="1"/>
          </p:cNvSpPr>
          <p:nvPr/>
        </p:nvSpPr>
        <p:spPr bwMode="auto">
          <a:xfrm>
            <a:off x="1828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6" name="Line 22"/>
          <p:cNvSpPr>
            <a:spLocks noChangeShapeType="1"/>
          </p:cNvSpPr>
          <p:nvPr/>
        </p:nvSpPr>
        <p:spPr bwMode="auto">
          <a:xfrm>
            <a:off x="2362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7" name="Line 23"/>
          <p:cNvSpPr>
            <a:spLocks noChangeShapeType="1"/>
          </p:cNvSpPr>
          <p:nvPr/>
        </p:nvSpPr>
        <p:spPr bwMode="auto">
          <a:xfrm>
            <a:off x="2895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8" name="Line 24"/>
          <p:cNvSpPr>
            <a:spLocks noChangeShapeType="1"/>
          </p:cNvSpPr>
          <p:nvPr/>
        </p:nvSpPr>
        <p:spPr bwMode="auto">
          <a:xfrm>
            <a:off x="34290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49" name="Line 25"/>
          <p:cNvSpPr>
            <a:spLocks noChangeShapeType="1"/>
          </p:cNvSpPr>
          <p:nvPr/>
        </p:nvSpPr>
        <p:spPr bwMode="auto">
          <a:xfrm>
            <a:off x="39624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>
            <a:off x="4495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1" name="Line 27"/>
          <p:cNvSpPr>
            <a:spLocks noChangeShapeType="1"/>
          </p:cNvSpPr>
          <p:nvPr/>
        </p:nvSpPr>
        <p:spPr bwMode="auto">
          <a:xfrm>
            <a:off x="5029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2" name="Line 28"/>
          <p:cNvSpPr>
            <a:spLocks noChangeShapeType="1"/>
          </p:cNvSpPr>
          <p:nvPr/>
        </p:nvSpPr>
        <p:spPr bwMode="auto">
          <a:xfrm>
            <a:off x="5562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3" name="Line 29"/>
          <p:cNvSpPr>
            <a:spLocks noChangeShapeType="1"/>
          </p:cNvSpPr>
          <p:nvPr/>
        </p:nvSpPr>
        <p:spPr bwMode="auto">
          <a:xfrm>
            <a:off x="60960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4" name="Line 30"/>
          <p:cNvSpPr>
            <a:spLocks noChangeShapeType="1"/>
          </p:cNvSpPr>
          <p:nvPr/>
        </p:nvSpPr>
        <p:spPr bwMode="auto">
          <a:xfrm>
            <a:off x="66294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71628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76962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8229600" y="2209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9" name="Line 35"/>
          <p:cNvSpPr>
            <a:spLocks noChangeShapeType="1"/>
          </p:cNvSpPr>
          <p:nvPr/>
        </p:nvSpPr>
        <p:spPr bwMode="auto">
          <a:xfrm>
            <a:off x="1600200" y="2438400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0" name="Rectangle 37"/>
          <p:cNvSpPr>
            <a:spLocks noChangeArrowheads="1"/>
          </p:cNvSpPr>
          <p:nvPr/>
        </p:nvSpPr>
        <p:spPr bwMode="auto">
          <a:xfrm>
            <a:off x="0" y="2133600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1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61" name="Line 39"/>
          <p:cNvSpPr>
            <a:spLocks noChangeShapeType="1"/>
          </p:cNvSpPr>
          <p:nvPr/>
        </p:nvSpPr>
        <p:spPr bwMode="auto">
          <a:xfrm>
            <a:off x="4267200" y="2743200"/>
            <a:ext cx="381000" cy="33940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2" name="Line 40"/>
          <p:cNvSpPr>
            <a:spLocks noChangeShapeType="1"/>
          </p:cNvSpPr>
          <p:nvPr/>
        </p:nvSpPr>
        <p:spPr bwMode="auto">
          <a:xfrm>
            <a:off x="3505200" y="2667000"/>
            <a:ext cx="457200" cy="3470276"/>
          </a:xfrm>
          <a:prstGeom prst="line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3" name="Rectangle 42"/>
          <p:cNvSpPr>
            <a:spLocks noChangeArrowheads="1"/>
          </p:cNvSpPr>
          <p:nvPr/>
        </p:nvSpPr>
        <p:spPr bwMode="auto">
          <a:xfrm>
            <a:off x="3429000" y="2438400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5" name="Line 21"/>
          <p:cNvSpPr>
            <a:spLocks noChangeShapeType="1"/>
          </p:cNvSpPr>
          <p:nvPr/>
        </p:nvSpPr>
        <p:spPr bwMode="auto">
          <a:xfrm>
            <a:off x="1828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6" name="Line 22"/>
          <p:cNvSpPr>
            <a:spLocks noChangeShapeType="1"/>
          </p:cNvSpPr>
          <p:nvPr/>
        </p:nvSpPr>
        <p:spPr bwMode="auto">
          <a:xfrm>
            <a:off x="2362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7" name="Line 23"/>
          <p:cNvSpPr>
            <a:spLocks noChangeShapeType="1"/>
          </p:cNvSpPr>
          <p:nvPr/>
        </p:nvSpPr>
        <p:spPr bwMode="auto">
          <a:xfrm>
            <a:off x="2895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8" name="Line 24"/>
          <p:cNvSpPr>
            <a:spLocks noChangeShapeType="1"/>
          </p:cNvSpPr>
          <p:nvPr/>
        </p:nvSpPr>
        <p:spPr bwMode="auto">
          <a:xfrm>
            <a:off x="34290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69" name="Line 25"/>
          <p:cNvSpPr>
            <a:spLocks noChangeShapeType="1"/>
          </p:cNvSpPr>
          <p:nvPr/>
        </p:nvSpPr>
        <p:spPr bwMode="auto">
          <a:xfrm>
            <a:off x="39624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4495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1" name="Line 27"/>
          <p:cNvSpPr>
            <a:spLocks noChangeShapeType="1"/>
          </p:cNvSpPr>
          <p:nvPr/>
        </p:nvSpPr>
        <p:spPr bwMode="auto">
          <a:xfrm>
            <a:off x="5029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2" name="Line 28"/>
          <p:cNvSpPr>
            <a:spLocks noChangeShapeType="1"/>
          </p:cNvSpPr>
          <p:nvPr/>
        </p:nvSpPr>
        <p:spPr bwMode="auto">
          <a:xfrm>
            <a:off x="5562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3" name="Line 29"/>
          <p:cNvSpPr>
            <a:spLocks noChangeShapeType="1"/>
          </p:cNvSpPr>
          <p:nvPr/>
        </p:nvSpPr>
        <p:spPr bwMode="auto">
          <a:xfrm>
            <a:off x="60960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4" name="Line 30"/>
          <p:cNvSpPr>
            <a:spLocks noChangeShapeType="1"/>
          </p:cNvSpPr>
          <p:nvPr/>
        </p:nvSpPr>
        <p:spPr bwMode="auto">
          <a:xfrm>
            <a:off x="66294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5" name="Line 31"/>
          <p:cNvSpPr>
            <a:spLocks noChangeShapeType="1"/>
          </p:cNvSpPr>
          <p:nvPr/>
        </p:nvSpPr>
        <p:spPr bwMode="auto">
          <a:xfrm>
            <a:off x="71628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6" name="Line 32"/>
          <p:cNvSpPr>
            <a:spLocks noChangeShapeType="1"/>
          </p:cNvSpPr>
          <p:nvPr/>
        </p:nvSpPr>
        <p:spPr bwMode="auto">
          <a:xfrm>
            <a:off x="76962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7" name="Line 33"/>
          <p:cNvSpPr>
            <a:spLocks noChangeShapeType="1"/>
          </p:cNvSpPr>
          <p:nvPr/>
        </p:nvSpPr>
        <p:spPr bwMode="auto">
          <a:xfrm>
            <a:off x="8229600" y="32305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79" name="Line 35"/>
          <p:cNvSpPr>
            <a:spLocks noChangeShapeType="1"/>
          </p:cNvSpPr>
          <p:nvPr/>
        </p:nvSpPr>
        <p:spPr bwMode="auto">
          <a:xfrm>
            <a:off x="1600200" y="3459162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1" name="Line 39"/>
          <p:cNvSpPr>
            <a:spLocks noChangeShapeType="1"/>
          </p:cNvSpPr>
          <p:nvPr/>
        </p:nvSpPr>
        <p:spPr bwMode="auto">
          <a:xfrm>
            <a:off x="4343400" y="3657600"/>
            <a:ext cx="1219200" cy="247967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2" name="Line 40"/>
          <p:cNvSpPr>
            <a:spLocks noChangeShapeType="1"/>
          </p:cNvSpPr>
          <p:nvPr/>
        </p:nvSpPr>
        <p:spPr bwMode="auto">
          <a:xfrm>
            <a:off x="3429000" y="3657600"/>
            <a:ext cx="1295400" cy="243840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3" name="Rectangle 42"/>
          <p:cNvSpPr>
            <a:spLocks noChangeArrowheads="1"/>
          </p:cNvSpPr>
          <p:nvPr/>
        </p:nvSpPr>
        <p:spPr bwMode="auto">
          <a:xfrm>
            <a:off x="3429000" y="3459162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5" name="Rectangle 37"/>
          <p:cNvSpPr>
            <a:spLocks noChangeArrowheads="1"/>
          </p:cNvSpPr>
          <p:nvPr/>
        </p:nvSpPr>
        <p:spPr bwMode="auto">
          <a:xfrm>
            <a:off x="465318" y="3530897"/>
            <a:ext cx="1439682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…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1334293" name="Line 21"/>
          <p:cNvSpPr>
            <a:spLocks noChangeShapeType="1"/>
          </p:cNvSpPr>
          <p:nvPr/>
        </p:nvSpPr>
        <p:spPr bwMode="auto">
          <a:xfrm>
            <a:off x="1828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4" name="Line 22"/>
          <p:cNvSpPr>
            <a:spLocks noChangeShapeType="1"/>
          </p:cNvSpPr>
          <p:nvPr/>
        </p:nvSpPr>
        <p:spPr bwMode="auto">
          <a:xfrm>
            <a:off x="2362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5" name="Line 23"/>
          <p:cNvSpPr>
            <a:spLocks noChangeShapeType="1"/>
          </p:cNvSpPr>
          <p:nvPr/>
        </p:nvSpPr>
        <p:spPr bwMode="auto">
          <a:xfrm>
            <a:off x="2895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6" name="Line 24"/>
          <p:cNvSpPr>
            <a:spLocks noChangeShapeType="1"/>
          </p:cNvSpPr>
          <p:nvPr/>
        </p:nvSpPr>
        <p:spPr bwMode="auto">
          <a:xfrm>
            <a:off x="34290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7" name="Line 25"/>
          <p:cNvSpPr>
            <a:spLocks noChangeShapeType="1"/>
          </p:cNvSpPr>
          <p:nvPr/>
        </p:nvSpPr>
        <p:spPr bwMode="auto">
          <a:xfrm>
            <a:off x="39624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8" name="Line 26"/>
          <p:cNvSpPr>
            <a:spLocks noChangeShapeType="1"/>
          </p:cNvSpPr>
          <p:nvPr/>
        </p:nvSpPr>
        <p:spPr bwMode="auto">
          <a:xfrm>
            <a:off x="4495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299" name="Line 27"/>
          <p:cNvSpPr>
            <a:spLocks noChangeShapeType="1"/>
          </p:cNvSpPr>
          <p:nvPr/>
        </p:nvSpPr>
        <p:spPr bwMode="auto">
          <a:xfrm>
            <a:off x="5029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0" name="Line 28"/>
          <p:cNvSpPr>
            <a:spLocks noChangeShapeType="1"/>
          </p:cNvSpPr>
          <p:nvPr/>
        </p:nvSpPr>
        <p:spPr bwMode="auto">
          <a:xfrm>
            <a:off x="5562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1" name="Line 29"/>
          <p:cNvSpPr>
            <a:spLocks noChangeShapeType="1"/>
          </p:cNvSpPr>
          <p:nvPr/>
        </p:nvSpPr>
        <p:spPr bwMode="auto">
          <a:xfrm>
            <a:off x="60960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2" name="Line 30"/>
          <p:cNvSpPr>
            <a:spLocks noChangeShapeType="1"/>
          </p:cNvSpPr>
          <p:nvPr/>
        </p:nvSpPr>
        <p:spPr bwMode="auto">
          <a:xfrm>
            <a:off x="66294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3" name="Line 31"/>
          <p:cNvSpPr>
            <a:spLocks noChangeShapeType="1"/>
          </p:cNvSpPr>
          <p:nvPr/>
        </p:nvSpPr>
        <p:spPr bwMode="auto">
          <a:xfrm>
            <a:off x="71628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4" name="Line 32"/>
          <p:cNvSpPr>
            <a:spLocks noChangeShapeType="1"/>
          </p:cNvSpPr>
          <p:nvPr/>
        </p:nvSpPr>
        <p:spPr bwMode="auto">
          <a:xfrm>
            <a:off x="76962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5" name="Line 33"/>
          <p:cNvSpPr>
            <a:spLocks noChangeShapeType="1"/>
          </p:cNvSpPr>
          <p:nvPr/>
        </p:nvSpPr>
        <p:spPr bwMode="auto">
          <a:xfrm>
            <a:off x="8229600" y="4297362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07" name="Line 35"/>
          <p:cNvSpPr>
            <a:spLocks noChangeShapeType="1"/>
          </p:cNvSpPr>
          <p:nvPr/>
        </p:nvSpPr>
        <p:spPr bwMode="auto">
          <a:xfrm>
            <a:off x="1600200" y="4525962"/>
            <a:ext cx="74676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stealth" w="med" len="med"/>
          </a:ln>
          <a:effectLst/>
        </p:spPr>
        <p:txBody>
          <a:bodyPr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1" name="Line 39"/>
          <p:cNvSpPr>
            <a:spLocks noChangeShapeType="1"/>
          </p:cNvSpPr>
          <p:nvPr/>
        </p:nvSpPr>
        <p:spPr bwMode="auto">
          <a:xfrm>
            <a:off x="3429000" y="4724400"/>
            <a:ext cx="22860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2" name="Line 40"/>
          <p:cNvSpPr>
            <a:spLocks noChangeShapeType="1"/>
          </p:cNvSpPr>
          <p:nvPr/>
        </p:nvSpPr>
        <p:spPr bwMode="auto">
          <a:xfrm>
            <a:off x="4343400" y="4724400"/>
            <a:ext cx="2209800" cy="1371601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334314" name="Rectangle 42"/>
          <p:cNvSpPr>
            <a:spLocks noChangeArrowheads="1"/>
          </p:cNvSpPr>
          <p:nvPr/>
        </p:nvSpPr>
        <p:spPr bwMode="auto">
          <a:xfrm>
            <a:off x="3429000" y="4525962"/>
            <a:ext cx="914400" cy="2286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6" name="Rectangle 37"/>
          <p:cNvSpPr>
            <a:spLocks noChangeArrowheads="1"/>
          </p:cNvSpPr>
          <p:nvPr/>
        </p:nvSpPr>
        <p:spPr bwMode="auto">
          <a:xfrm>
            <a:off x="0" y="3195935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2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  <p:sp>
        <p:nvSpPr>
          <p:cNvPr id="87" name="Rectangle 37"/>
          <p:cNvSpPr>
            <a:spLocks noChangeArrowheads="1"/>
          </p:cNvSpPr>
          <p:nvPr/>
        </p:nvSpPr>
        <p:spPr bwMode="auto">
          <a:xfrm>
            <a:off x="0" y="4262735"/>
            <a:ext cx="160020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EAEAEA"/>
                </a:solidFill>
                <a:latin typeface="Times New Roman" pitchFamily="18" charset="0"/>
              </a:rPr>
              <a:t>Exposure n</a:t>
            </a:r>
            <a:endParaRPr lang="fr-FR" sz="2400" dirty="0" smtClean="0">
              <a:solidFill>
                <a:srgbClr val="EAEAEA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465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81" grpId="0" animBg="1"/>
      <p:bldP spid="82" grpId="0" animBg="1"/>
      <p:bldP spid="1334311" grpId="0" animBg="1"/>
      <p:bldP spid="13343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941388"/>
          </a:xfrm>
        </p:spPr>
        <p:txBody>
          <a:bodyPr/>
          <a:lstStyle/>
          <a:p>
            <a:r>
              <a:rPr lang="en-US" dirty="0"/>
              <a:t>Ways to vary exposure</a:t>
            </a:r>
          </a:p>
        </p:txBody>
      </p:sp>
      <p:sp>
        <p:nvSpPr>
          <p:cNvPr id="954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8077200" cy="4876800"/>
          </a:xfrm>
        </p:spPr>
        <p:txBody>
          <a:bodyPr/>
          <a:lstStyle/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Shutter Speed (*)</a:t>
            </a:r>
            <a:br>
              <a:rPr lang="en-US" dirty="0" smtClean="0">
                <a:solidFill>
                  <a:srgbClr val="EAEAEA"/>
                </a:solidFill>
              </a:rPr>
            </a:br>
            <a:endParaRPr lang="en-US" dirty="0" smtClean="0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F/stop (aperture, iris)</a:t>
            </a:r>
            <a:br>
              <a:rPr lang="en-US" dirty="0" smtClean="0">
                <a:solidFill>
                  <a:srgbClr val="EAEAEA"/>
                </a:solidFill>
              </a:rPr>
            </a:br>
            <a:endParaRPr lang="en-US" dirty="0" smtClean="0">
              <a:solidFill>
                <a:srgbClr val="EAEAEA"/>
              </a:solidFill>
            </a:endParaRPr>
          </a:p>
          <a:p>
            <a:pPr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EAEAEA"/>
                </a:solidFill>
              </a:rPr>
              <a:t>Neutral Density (ND) Filters</a:t>
            </a:r>
            <a:endParaRPr lang="en-US" dirty="0">
              <a:solidFill>
                <a:srgbClr val="EAEAEA"/>
              </a:solidFill>
            </a:endParaRPr>
          </a:p>
        </p:txBody>
      </p:sp>
      <p:pic>
        <p:nvPicPr>
          <p:cNvPr id="954372" name="Picture 4" descr="aper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3" name="Picture 5" descr="aper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2390775"/>
            <a:ext cx="1295400" cy="1190625"/>
          </a:xfrm>
          <a:prstGeom prst="rect">
            <a:avLst/>
          </a:prstGeom>
          <a:noFill/>
          <a:effectLst>
            <a:outerShdw dist="53882" dir="2700000" algn="ctr" rotWithShape="0">
              <a:schemeClr val="tx1"/>
            </a:outerShdw>
          </a:effectLst>
        </p:spPr>
      </p:pic>
      <p:pic>
        <p:nvPicPr>
          <p:cNvPr id="954374" name="Picture 6" descr="nd_filt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648200"/>
            <a:ext cx="3429000" cy="17446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899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2057400"/>
          </a:xfrm>
          <a:noFill/>
          <a:ln/>
        </p:spPr>
        <p:txBody>
          <a:bodyPr/>
          <a:lstStyle/>
          <a:p>
            <a:r>
              <a:rPr lang="en-US" sz="4000" dirty="0"/>
              <a:t>Recovering High Dynamic Range</a:t>
            </a:r>
            <a:br>
              <a:rPr lang="en-US" sz="4000" dirty="0"/>
            </a:br>
            <a:r>
              <a:rPr lang="en-US" sz="4000" dirty="0"/>
              <a:t>Radiance Maps from Photographs</a:t>
            </a:r>
          </a:p>
        </p:txBody>
      </p:sp>
      <p:sp>
        <p:nvSpPr>
          <p:cNvPr id="899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39863" y="2590800"/>
            <a:ext cx="6400800" cy="10668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/>
              <a:t>Paul Debevec</a:t>
            </a:r>
          </a:p>
          <a:p>
            <a:pPr>
              <a:spcBef>
                <a:spcPct val="0"/>
              </a:spcBef>
            </a:pPr>
            <a:r>
              <a:rPr lang="en-US"/>
              <a:t>Jitendra Malik</a:t>
            </a:r>
          </a:p>
        </p:txBody>
      </p:sp>
      <p:pic>
        <p:nvPicPr>
          <p:cNvPr id="899077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899078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00" y="2527300"/>
            <a:ext cx="1150938" cy="129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899079" name="Rectangle 7"/>
          <p:cNvSpPr>
            <a:spLocks noChangeArrowheads="1"/>
          </p:cNvSpPr>
          <p:nvPr/>
        </p:nvSpPr>
        <p:spPr bwMode="auto">
          <a:xfrm>
            <a:off x="1371600" y="5029200"/>
            <a:ext cx="64008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August 1997</a:t>
            </a:r>
          </a:p>
        </p:txBody>
      </p:sp>
      <p:sp>
        <p:nvSpPr>
          <p:cNvPr id="899080" name="Rectangle 8"/>
          <p:cNvSpPr>
            <a:spLocks noChangeArrowheads="1"/>
          </p:cNvSpPr>
          <p:nvPr/>
        </p:nvSpPr>
        <p:spPr bwMode="auto">
          <a:xfrm>
            <a:off x="1371600" y="3962400"/>
            <a:ext cx="6400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Computer Science Division</a:t>
            </a:r>
          </a:p>
          <a:p>
            <a:pPr algn="ctr" eaLnBrk="0" hangingPunct="0"/>
            <a:r>
              <a:rPr lang="en-US" sz="2400" smtClean="0">
                <a:solidFill>
                  <a:srgbClr val="00FFFB"/>
                </a:solidFill>
                <a:latin typeface="Times New Roman" pitchFamily="18" charset="0"/>
              </a:rPr>
              <a:t>University of California at Berkeley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Approach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Get pixel values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Z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dirty="0" smtClean="0"/>
              <a:t> for image with shutter time </a:t>
            </a:r>
            <a:r>
              <a:rPr lang="el-GR" sz="2800" dirty="0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-25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smtClean="0"/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pixel location,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2800" i="1" baseline="30000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2800" dirty="0" smtClean="0"/>
              <a:t> image)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r>
              <a:rPr lang="en-US" sz="2800" dirty="0" smtClean="0">
                <a:latin typeface="+mj-lt"/>
                <a:cs typeface="Times New Roman" pitchFamily="18" charset="0"/>
              </a:rPr>
              <a:t>Exposure is irradiance integrated over time:</a:t>
            </a:r>
          </a:p>
          <a:p>
            <a:pPr marL="457200" lvl="1" indent="0">
              <a:buNone/>
            </a:pPr>
            <a:r>
              <a:rPr lang="en-US" sz="1600" dirty="0">
                <a:latin typeface="+mj-lt"/>
                <a:cs typeface="Times New Roman" pitchFamily="18" charset="0"/>
              </a:rPr>
              <a:t> </a:t>
            </a:r>
            <a:endParaRPr lang="en-US" sz="1600" dirty="0" smtClean="0"/>
          </a:p>
          <a:p>
            <a:r>
              <a:rPr lang="en-US" sz="2800" dirty="0" smtClean="0"/>
              <a:t>Pixel values are non-linearly mapped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800" i="1" baseline="-25000" dirty="0" err="1" smtClean="0"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’s</a:t>
            </a:r>
            <a:r>
              <a:rPr lang="en-US" sz="2800" dirty="0" smtClean="0"/>
              <a:t>:</a:t>
            </a:r>
          </a:p>
          <a:p>
            <a:pPr marL="457200" lvl="1" indent="0">
              <a:buNone/>
            </a:pPr>
            <a:r>
              <a:rPr lang="en-US" sz="2400" dirty="0" smtClean="0"/>
              <a:t> </a:t>
            </a:r>
          </a:p>
          <a:p>
            <a:endParaRPr lang="en-US" sz="2800" dirty="0" smtClean="0"/>
          </a:p>
          <a:p>
            <a:r>
              <a:rPr lang="en-US" sz="2800" dirty="0" smtClean="0"/>
              <a:t>Rewrite to form a (not so obvious) linear system: </a:t>
            </a:r>
            <a:endParaRPr lang="en-US" sz="2800" dirty="0" smtClean="0">
              <a:latin typeface="+mj-lt"/>
              <a:cs typeface="Times New Roman" pitchFamily="18" charset="0"/>
            </a:endParaRPr>
          </a:p>
          <a:p>
            <a:pPr>
              <a:buNone/>
            </a:pPr>
            <a:endParaRPr lang="en-US" dirty="0" smtClean="0">
              <a:latin typeface="+mj-lt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6213802"/>
              </p:ext>
            </p:extLst>
          </p:nvPr>
        </p:nvGraphicFramePr>
        <p:xfrm>
          <a:off x="1219200" y="2362200"/>
          <a:ext cx="1773237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50" name="Equation" r:id="rId3" imgW="736600" imgH="228600" progId="Equation.3">
                  <p:embed/>
                </p:oleObj>
              </mc:Choice>
              <mc:Fallback>
                <p:oleObj name="Equation" r:id="rId3" imgW="736600" imgH="2286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362200"/>
                        <a:ext cx="1773237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4646"/>
              </p:ext>
            </p:extLst>
          </p:nvPr>
        </p:nvGraphicFramePr>
        <p:xfrm>
          <a:off x="1239838" y="3276600"/>
          <a:ext cx="3484562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51" name="Equation" r:id="rId5" imgW="1447800" imgH="228600" progId="Equation.3">
                  <p:embed/>
                </p:oleObj>
              </mc:Choice>
              <mc:Fallback>
                <p:oleObj name="Equation" r:id="rId5" imgW="1447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9838" y="3276600"/>
                        <a:ext cx="3484562" cy="5492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896568"/>
              </p:ext>
            </p:extLst>
          </p:nvPr>
        </p:nvGraphicFramePr>
        <p:xfrm>
          <a:off x="2182812" y="4876800"/>
          <a:ext cx="4065588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652" name="Equation" r:id="rId7" imgW="1689100" imgH="495300" progId="Equation.3">
                  <p:embed/>
                </p:oleObj>
              </mc:Choice>
              <mc:Fallback>
                <p:oleObj name="Equation" r:id="rId7" imgW="16891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812" y="4876800"/>
                        <a:ext cx="4065588" cy="11890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762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/>
              <a:t>	Solve for radiance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dirty="0" smtClean="0"/>
              <a:t> and mapping 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dirty="0" smtClean="0"/>
              <a:t> for each of 256 pixel values to minimize: </a:t>
            </a:r>
            <a:endParaRPr lang="en-US" dirty="0"/>
          </a:p>
        </p:txBody>
      </p:sp>
      <p:graphicFrame>
        <p:nvGraphicFramePr>
          <p:cNvPr id="577538" name="Object 2"/>
          <p:cNvGraphicFramePr>
            <a:graphicFrameLocks noChangeAspect="1"/>
          </p:cNvGraphicFramePr>
          <p:nvPr/>
        </p:nvGraphicFramePr>
        <p:xfrm>
          <a:off x="533400" y="2057400"/>
          <a:ext cx="8124825" cy="1156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589" name="Equation" r:id="rId3" imgW="3301920" imgH="469800" progId="Equation.3">
                  <p:embed/>
                </p:oleObj>
              </mc:Choice>
              <mc:Fallback>
                <p:oleObj name="Equation" r:id="rId3" imgW="330192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057400"/>
                        <a:ext cx="8124825" cy="11561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10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give pixels near 0 or 255 less weight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1104900" y="3166534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95600" y="3890434"/>
            <a:ext cx="2133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known shutter time for image j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rot="5400000" flipH="1" flipV="1">
            <a:off x="3467100" y="3318934"/>
            <a:ext cx="990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5400" y="5033434"/>
            <a:ext cx="26670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irradiance at particular pixel site is the same for each image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1562100" y="3928534"/>
            <a:ext cx="22098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6559782" y="3511782"/>
            <a:ext cx="672636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867400" y="3886200"/>
            <a:ext cx="3276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 should smoothly increase as pixel intensity increases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4191000" y="4038600"/>
            <a:ext cx="2133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38600" y="5068669"/>
            <a:ext cx="3276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exposure, as a function of pixel value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The Math</a:t>
            </a:r>
          </a:p>
        </p:txBody>
      </p:sp>
      <p:sp>
        <p:nvSpPr>
          <p:cNvPr id="918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1600" cy="4114800"/>
          </a:xfrm>
          <a:noFill/>
          <a:ln/>
        </p:spPr>
        <p:txBody>
          <a:bodyPr/>
          <a:lstStyle/>
          <a:p>
            <a:pPr>
              <a:lnSpc>
                <a:spcPct val="135000"/>
              </a:lnSpc>
            </a:pPr>
            <a:r>
              <a:rPr lang="en-US"/>
              <a:t>Let </a:t>
            </a:r>
            <a:r>
              <a:rPr lang="en-US" i="1">
                <a:solidFill>
                  <a:srgbClr val="FAFD00"/>
                </a:solidFill>
              </a:rPr>
              <a:t>g(z) </a:t>
            </a:r>
            <a:r>
              <a:rPr lang="en-US"/>
              <a:t>be the </a:t>
            </a:r>
            <a:r>
              <a:rPr lang="en-US" i="1"/>
              <a:t>discrete</a:t>
            </a:r>
            <a:r>
              <a:rPr lang="en-US"/>
              <a:t> inverse response function</a:t>
            </a:r>
          </a:p>
          <a:p>
            <a:r>
              <a:rPr lang="en-US"/>
              <a:t>For each pixel site </a:t>
            </a:r>
            <a:r>
              <a:rPr lang="en-US" i="1">
                <a:solidFill>
                  <a:srgbClr val="FAFD00"/>
                </a:solidFill>
              </a:rPr>
              <a:t>i</a:t>
            </a:r>
            <a:r>
              <a:rPr lang="en-US"/>
              <a:t> in each image </a:t>
            </a:r>
            <a:r>
              <a:rPr lang="en-US" i="1">
                <a:solidFill>
                  <a:srgbClr val="FAFD00"/>
                </a:solidFill>
              </a:rPr>
              <a:t>j</a:t>
            </a:r>
            <a:r>
              <a:rPr lang="en-US"/>
              <a:t>, want: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  <a:p>
            <a:pPr>
              <a:lnSpc>
                <a:spcPct val="140000"/>
              </a:lnSpc>
            </a:pPr>
            <a:r>
              <a:rPr lang="en-US"/>
              <a:t>Solve the overdetermined linear system:</a:t>
            </a:r>
          </a:p>
        </p:txBody>
      </p:sp>
      <p:sp>
        <p:nvSpPr>
          <p:cNvPr id="918532" name="Freeform 4"/>
          <p:cNvSpPr>
            <a:spLocks/>
          </p:cNvSpPr>
          <p:nvPr/>
        </p:nvSpPr>
        <p:spPr bwMode="auto">
          <a:xfrm>
            <a:off x="1973263" y="6048375"/>
            <a:ext cx="3506787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" y="35"/>
              </a:cxn>
              <a:cxn ang="0">
                <a:pos x="31" y="65"/>
              </a:cxn>
              <a:cxn ang="0">
                <a:pos x="61" y="86"/>
              </a:cxn>
              <a:cxn ang="0">
                <a:pos x="98" y="96"/>
              </a:cxn>
              <a:cxn ang="0">
                <a:pos x="1147" y="96"/>
              </a:cxn>
              <a:cxn ang="0">
                <a:pos x="1184" y="101"/>
              </a:cxn>
              <a:cxn ang="0">
                <a:pos x="1215" y="121"/>
              </a:cxn>
              <a:cxn ang="0">
                <a:pos x="1233" y="152"/>
              </a:cxn>
              <a:cxn ang="0">
                <a:pos x="1239" y="192"/>
              </a:cxn>
              <a:cxn ang="0">
                <a:pos x="1246" y="152"/>
              </a:cxn>
              <a:cxn ang="0">
                <a:pos x="1270" y="121"/>
              </a:cxn>
              <a:cxn ang="0">
                <a:pos x="1301" y="101"/>
              </a:cxn>
              <a:cxn ang="0">
                <a:pos x="1338" y="96"/>
              </a:cxn>
              <a:cxn ang="0">
                <a:pos x="2387" y="96"/>
              </a:cxn>
              <a:cxn ang="0">
                <a:pos x="2424" y="86"/>
              </a:cxn>
              <a:cxn ang="0">
                <a:pos x="2454" y="65"/>
              </a:cxn>
              <a:cxn ang="0">
                <a:pos x="2479" y="35"/>
              </a:cxn>
              <a:cxn ang="0">
                <a:pos x="2485" y="0"/>
              </a:cxn>
            </a:cxnLst>
            <a:rect l="0" t="0" r="r" b="b"/>
            <a:pathLst>
              <a:path w="2486" h="193">
                <a:moveTo>
                  <a:pt x="0" y="0"/>
                </a:moveTo>
                <a:lnTo>
                  <a:pt x="6" y="35"/>
                </a:lnTo>
                <a:lnTo>
                  <a:pt x="31" y="65"/>
                </a:lnTo>
                <a:lnTo>
                  <a:pt x="61" y="86"/>
                </a:lnTo>
                <a:lnTo>
                  <a:pt x="98" y="96"/>
                </a:lnTo>
                <a:lnTo>
                  <a:pt x="1147" y="96"/>
                </a:lnTo>
                <a:lnTo>
                  <a:pt x="1184" y="101"/>
                </a:lnTo>
                <a:lnTo>
                  <a:pt x="1215" y="121"/>
                </a:lnTo>
                <a:lnTo>
                  <a:pt x="1233" y="152"/>
                </a:lnTo>
                <a:lnTo>
                  <a:pt x="1239" y="192"/>
                </a:lnTo>
                <a:lnTo>
                  <a:pt x="1246" y="152"/>
                </a:lnTo>
                <a:lnTo>
                  <a:pt x="1270" y="121"/>
                </a:lnTo>
                <a:lnTo>
                  <a:pt x="1301" y="101"/>
                </a:lnTo>
                <a:lnTo>
                  <a:pt x="1338" y="96"/>
                </a:lnTo>
                <a:lnTo>
                  <a:pt x="2387" y="96"/>
                </a:lnTo>
                <a:lnTo>
                  <a:pt x="2424" y="86"/>
                </a:lnTo>
                <a:lnTo>
                  <a:pt x="2454" y="65"/>
                </a:lnTo>
                <a:lnTo>
                  <a:pt x="2479" y="35"/>
                </a:lnTo>
                <a:lnTo>
                  <a:pt x="2485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8533" name="Rectangle 5"/>
          <p:cNvSpPr>
            <a:spLocks noChangeArrowheads="1"/>
          </p:cNvSpPr>
          <p:nvPr/>
        </p:nvSpPr>
        <p:spPr bwMode="auto">
          <a:xfrm>
            <a:off x="3049588" y="6251575"/>
            <a:ext cx="15573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fitting term</a:t>
            </a:r>
          </a:p>
        </p:txBody>
      </p:sp>
      <p:sp>
        <p:nvSpPr>
          <p:cNvPr id="918534" name="Rectangle 6"/>
          <p:cNvSpPr>
            <a:spLocks noChangeArrowheads="1"/>
          </p:cNvSpPr>
          <p:nvPr/>
        </p:nvSpPr>
        <p:spPr bwMode="auto">
          <a:xfrm>
            <a:off x="6300788" y="6251575"/>
            <a:ext cx="223678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smoothness term</a:t>
            </a:r>
          </a:p>
        </p:txBody>
      </p:sp>
      <p:sp>
        <p:nvSpPr>
          <p:cNvPr id="918535" name="Freeform 7"/>
          <p:cNvSpPr>
            <a:spLocks/>
          </p:cNvSpPr>
          <p:nvPr/>
        </p:nvSpPr>
        <p:spPr bwMode="auto">
          <a:xfrm>
            <a:off x="6577013" y="6048375"/>
            <a:ext cx="1528762" cy="3063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35"/>
              </a:cxn>
              <a:cxn ang="0">
                <a:pos x="26" y="65"/>
              </a:cxn>
              <a:cxn ang="0">
                <a:pos x="52" y="86"/>
              </a:cxn>
              <a:cxn ang="0">
                <a:pos x="87" y="96"/>
              </a:cxn>
              <a:cxn ang="0">
                <a:pos x="454" y="96"/>
              </a:cxn>
              <a:cxn ang="0">
                <a:pos x="488" y="101"/>
              </a:cxn>
              <a:cxn ang="0">
                <a:pos x="515" y="121"/>
              </a:cxn>
              <a:cxn ang="0">
                <a:pos x="532" y="152"/>
              </a:cxn>
              <a:cxn ang="0">
                <a:pos x="541" y="192"/>
              </a:cxn>
              <a:cxn ang="0">
                <a:pos x="550" y="152"/>
              </a:cxn>
              <a:cxn ang="0">
                <a:pos x="567" y="121"/>
              </a:cxn>
              <a:cxn ang="0">
                <a:pos x="593" y="101"/>
              </a:cxn>
              <a:cxn ang="0">
                <a:pos x="628" y="96"/>
              </a:cxn>
              <a:cxn ang="0">
                <a:pos x="995" y="96"/>
              </a:cxn>
              <a:cxn ang="0">
                <a:pos x="1030" y="86"/>
              </a:cxn>
              <a:cxn ang="0">
                <a:pos x="1056" y="65"/>
              </a:cxn>
              <a:cxn ang="0">
                <a:pos x="1073" y="35"/>
              </a:cxn>
              <a:cxn ang="0">
                <a:pos x="1082" y="0"/>
              </a:cxn>
            </a:cxnLst>
            <a:rect l="0" t="0" r="r" b="b"/>
            <a:pathLst>
              <a:path w="1083" h="193">
                <a:moveTo>
                  <a:pt x="0" y="0"/>
                </a:moveTo>
                <a:lnTo>
                  <a:pt x="8" y="35"/>
                </a:lnTo>
                <a:lnTo>
                  <a:pt x="26" y="65"/>
                </a:lnTo>
                <a:lnTo>
                  <a:pt x="52" y="86"/>
                </a:lnTo>
                <a:lnTo>
                  <a:pt x="87" y="96"/>
                </a:lnTo>
                <a:lnTo>
                  <a:pt x="454" y="96"/>
                </a:lnTo>
                <a:lnTo>
                  <a:pt x="488" y="101"/>
                </a:lnTo>
                <a:lnTo>
                  <a:pt x="515" y="121"/>
                </a:lnTo>
                <a:lnTo>
                  <a:pt x="532" y="152"/>
                </a:lnTo>
                <a:lnTo>
                  <a:pt x="541" y="192"/>
                </a:lnTo>
                <a:lnTo>
                  <a:pt x="550" y="152"/>
                </a:lnTo>
                <a:lnTo>
                  <a:pt x="567" y="121"/>
                </a:lnTo>
                <a:lnTo>
                  <a:pt x="593" y="101"/>
                </a:lnTo>
                <a:lnTo>
                  <a:pt x="628" y="96"/>
                </a:lnTo>
                <a:lnTo>
                  <a:pt x="995" y="96"/>
                </a:lnTo>
                <a:lnTo>
                  <a:pt x="1030" y="86"/>
                </a:lnTo>
                <a:lnTo>
                  <a:pt x="1056" y="65"/>
                </a:lnTo>
                <a:lnTo>
                  <a:pt x="1073" y="35"/>
                </a:lnTo>
                <a:lnTo>
                  <a:pt x="1082" y="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aphicFrame>
        <p:nvGraphicFramePr>
          <p:cNvPr id="918538" name="Object 10">
            <a:hlinkClick r:id="" action="ppaction://ole?verb=0"/>
          </p:cNvPr>
          <p:cNvGraphicFramePr>
            <a:graphicFrameLocks/>
          </p:cNvGraphicFramePr>
          <p:nvPr/>
        </p:nvGraphicFramePr>
        <p:xfrm>
          <a:off x="685800" y="4572000"/>
          <a:ext cx="7924800" cy="1227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97" name="Equation" r:id="rId4" imgW="3111480" imgH="469800" progId="Equation.3">
                  <p:embed/>
                </p:oleObj>
              </mc:Choice>
              <mc:Fallback>
                <p:oleObj name="Equation" r:id="rId4" imgW="3111480" imgH="469800" progId="Equation.3">
                  <p:embed/>
                  <p:pic>
                    <p:nvPicPr>
                      <p:cNvPr id="0" name="Picture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4572000"/>
                        <a:ext cx="7924800" cy="122781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36800" y="2895600"/>
            <a:ext cx="4244975" cy="596900"/>
            <a:chOff x="1656" y="1720"/>
            <a:chExt cx="3008" cy="376"/>
          </a:xfrm>
        </p:grpSpPr>
        <p:sp>
          <p:nvSpPr>
            <p:cNvPr id="918540" name="Rectangle 12"/>
            <p:cNvSpPr>
              <a:spLocks noChangeArrowheads="1"/>
            </p:cNvSpPr>
            <p:nvPr/>
          </p:nvSpPr>
          <p:spPr bwMode="auto">
            <a:xfrm>
              <a:off x="1656" y="1720"/>
              <a:ext cx="3008" cy="376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tx2"/>
              </a:outerShdw>
            </a:effectLst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18541" name="Object 13">
              <a:hlinkClick r:id="" action="ppaction://ole?verb=0"/>
            </p:cNvPr>
            <p:cNvGraphicFramePr>
              <a:graphicFrameLocks/>
            </p:cNvGraphicFramePr>
            <p:nvPr/>
          </p:nvGraphicFramePr>
          <p:xfrm>
            <a:off x="1728" y="1776"/>
            <a:ext cx="2863" cy="3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398" name="Equation" r:id="rId6" imgW="1333440" imgH="152280" progId="Equation.2">
                    <p:embed/>
                  </p:oleObj>
                </mc:Choice>
                <mc:Fallback>
                  <p:oleObj name="Equation" r:id="rId6" imgW="1333440" imgH="152280" progId="Equation.2">
                    <p:embed/>
                    <p:pic>
                      <p:nvPicPr>
                        <p:cNvPr id="0" name="Picture 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1776"/>
                          <a:ext cx="2863" cy="316"/>
                        </a:xfrm>
                        <a:prstGeom prst="rect">
                          <a:avLst/>
                        </a:prstGeom>
                        <a:solidFill>
                          <a:schemeClr val="folHlink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3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990600"/>
            <a:ext cx="46863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Brief review of last class</a:t>
            </a:r>
          </a:p>
          <a:p>
            <a:endParaRPr lang="en-US" dirty="0" smtClean="0"/>
          </a:p>
          <a:p>
            <a:r>
              <a:rPr lang="en-US" dirty="0" smtClean="0"/>
              <a:t>Show how to get an HDR image from several LDR images, and how to display HDR</a:t>
            </a:r>
          </a:p>
          <a:p>
            <a:endParaRPr lang="en-US" dirty="0" smtClean="0"/>
          </a:p>
          <a:p>
            <a:r>
              <a:rPr lang="en-US" dirty="0" smtClean="0"/>
              <a:t>Show how to insert fake objects into real scenes using environment maps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55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dirty="0" err="1" smtClean="0"/>
              <a:t>Matlab</a:t>
            </a:r>
            <a:r>
              <a:rPr lang="en-US" dirty="0" smtClean="0"/>
              <a:t> Code</a:t>
            </a:r>
            <a:endParaRPr lang="en-US" dirty="0"/>
          </a:p>
        </p:txBody>
      </p:sp>
      <p:sp>
        <p:nvSpPr>
          <p:cNvPr id="919555" name="Rectangle 3"/>
          <p:cNvSpPr>
            <a:spLocks noChangeArrowheads="1"/>
          </p:cNvSpPr>
          <p:nvPr/>
        </p:nvSpPr>
        <p:spPr bwMode="auto">
          <a:xfrm>
            <a:off x="762000" y="875055"/>
            <a:ext cx="7808229" cy="59067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1400" dirty="0" smtClean="0">
                <a:latin typeface="Courier New" pitchFamily="49" charset="0"/>
              </a:rPr>
              <a:t>function [</a:t>
            </a:r>
            <a:r>
              <a:rPr lang="en-US" sz="1400" dirty="0" err="1" smtClean="0">
                <a:latin typeface="Courier New" pitchFamily="49" charset="0"/>
              </a:rPr>
              <a:t>g,lE</a:t>
            </a:r>
            <a:r>
              <a:rPr lang="en-US" sz="1400" dirty="0" smtClean="0">
                <a:latin typeface="Courier New" pitchFamily="49" charset="0"/>
              </a:rPr>
              <a:t>]=</a:t>
            </a:r>
            <a:r>
              <a:rPr lang="en-US" sz="1400" dirty="0" err="1" smtClean="0">
                <a:latin typeface="Courier New" pitchFamily="49" charset="0"/>
              </a:rPr>
              <a:t>gsolve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Z,B,l,w</a:t>
            </a:r>
            <a:r>
              <a:rPr lang="en-US" sz="1400" dirty="0" smtClean="0">
                <a:latin typeface="Courier New" pitchFamily="49" charset="0"/>
              </a:rPr>
              <a:t>)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n = 256;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 = zeros(size(Z,1)*size(Z,2)+n+1,n+size(Z,1));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b = zeros(size(A,1),1);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 = 1;                %% Include the data-fitting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=1:size(Z,1)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for j=1:size(Z,2)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= w(Z(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A(</a:t>
            </a:r>
            <a:r>
              <a:rPr lang="en-US" sz="1400" dirty="0" err="1" smtClean="0">
                <a:latin typeface="Courier New" pitchFamily="49" charset="0"/>
              </a:rPr>
              <a:t>k,Z</a:t>
            </a:r>
            <a:r>
              <a:rPr lang="en-US" sz="1400" dirty="0" smtClean="0">
                <a:latin typeface="Courier New" pitchFamily="49" charset="0"/>
              </a:rPr>
              <a:t>(</a:t>
            </a:r>
            <a:r>
              <a:rPr lang="en-US" sz="1400" dirty="0" err="1" smtClean="0">
                <a:latin typeface="Courier New" pitchFamily="49" charset="0"/>
              </a:rPr>
              <a:t>i,j</a:t>
            </a:r>
            <a:r>
              <a:rPr lang="en-US" sz="1400" dirty="0" smtClean="0">
                <a:latin typeface="Courier New" pitchFamily="49" charset="0"/>
              </a:rPr>
              <a:t>)+1)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A(</a:t>
            </a:r>
            <a:r>
              <a:rPr lang="en-US" sz="1400" dirty="0" err="1" smtClean="0">
                <a:latin typeface="Courier New" pitchFamily="49" charset="0"/>
              </a:rPr>
              <a:t>k,n+i</a:t>
            </a:r>
            <a:r>
              <a:rPr lang="en-US" sz="1400" dirty="0" smtClean="0">
                <a:latin typeface="Courier New" pitchFamily="49" charset="0"/>
              </a:rPr>
              <a:t>) = -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; b(k,1) = </a:t>
            </a:r>
            <a:r>
              <a:rPr lang="en-US" sz="1400" dirty="0" err="1" smtClean="0">
                <a:latin typeface="Courier New" pitchFamily="49" charset="0"/>
              </a:rPr>
              <a:t>wij</a:t>
            </a:r>
            <a:r>
              <a:rPr lang="en-US" sz="1400" dirty="0" smtClean="0">
                <a:latin typeface="Courier New" pitchFamily="49" charset="0"/>
              </a:rPr>
              <a:t> * </a:t>
            </a:r>
            <a:r>
              <a:rPr lang="en-US" sz="1400" dirty="0" smtClean="0">
                <a:latin typeface="Courier New" pitchFamily="49" charset="0"/>
              </a:rPr>
              <a:t>B(j</a:t>
            </a:r>
            <a:r>
              <a:rPr lang="en-US" sz="1400" dirty="0" smtClean="0">
                <a:latin typeface="Courier New" pitchFamily="49" charset="0"/>
              </a:rPr>
              <a:t>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end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A(k,129) = 1;         %% Fix the curve by setting its middle value to 0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k=k+1;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for </a:t>
            </a:r>
            <a:r>
              <a:rPr lang="en-US" sz="1400" dirty="0" err="1" smtClean="0">
                <a:latin typeface="Courier New" pitchFamily="49" charset="0"/>
              </a:rPr>
              <a:t>i</a:t>
            </a:r>
            <a:r>
              <a:rPr lang="en-US" sz="1400" dirty="0" smtClean="0">
                <a:latin typeface="Courier New" pitchFamily="49" charset="0"/>
              </a:rPr>
              <a:t>=1:n-2           %% Include the smoothness equations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A(</a:t>
            </a:r>
            <a:r>
              <a:rPr lang="en-US" sz="1400" dirty="0" err="1" smtClean="0">
                <a:latin typeface="Courier New" pitchFamily="49" charset="0"/>
              </a:rPr>
              <a:t>k,i</a:t>
            </a:r>
            <a:r>
              <a:rPr lang="en-US" sz="1400" dirty="0" smtClean="0">
                <a:latin typeface="Courier New" pitchFamily="49" charset="0"/>
              </a:rPr>
              <a:t>)=l*w(i+1); A(k,i+1)=-2*l*w(i+1); A(k,i+2)=l*w(i+1);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  k=k+1;</a:t>
            </a: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end</a:t>
            </a: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x = A\b;              %% Solve the system using </a:t>
            </a:r>
            <a:r>
              <a:rPr lang="en-US" sz="1400" dirty="0" err="1" smtClean="0">
                <a:latin typeface="Courier New" pitchFamily="49" charset="0"/>
              </a:rPr>
              <a:t>pseudoinverse</a:t>
            </a:r>
            <a:endParaRPr lang="en-US" sz="1400" dirty="0" smtClean="0">
              <a:latin typeface="Courier New" pitchFamily="49" charset="0"/>
            </a:endParaRPr>
          </a:p>
          <a:p>
            <a:pPr eaLnBrk="0" hangingPunct="0"/>
            <a:endParaRPr lang="en-US" sz="1400" dirty="0" smtClean="0">
              <a:latin typeface="Courier New" pitchFamily="49" charset="0"/>
            </a:endParaRPr>
          </a:p>
          <a:p>
            <a:pPr eaLnBrk="0" hangingPunct="0"/>
            <a:r>
              <a:rPr lang="en-US" sz="1400" dirty="0" smtClean="0">
                <a:latin typeface="Courier New" pitchFamily="49" charset="0"/>
              </a:rPr>
              <a:t>g = x(1:n);</a:t>
            </a:r>
          </a:p>
          <a:p>
            <a:pPr eaLnBrk="0" hangingPunct="0"/>
            <a:r>
              <a:rPr lang="en-US" sz="1400" dirty="0" err="1" smtClean="0">
                <a:latin typeface="Courier New" pitchFamily="49" charset="0"/>
              </a:rPr>
              <a:t>lE</a:t>
            </a:r>
            <a:r>
              <a:rPr lang="en-US" sz="1400" dirty="0" smtClean="0">
                <a:latin typeface="Courier New" pitchFamily="49" charset="0"/>
              </a:rPr>
              <a:t> = x(n+1:size(x,1));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458" name="Rectangle 2"/>
          <p:cNvSpPr>
            <a:spLocks noChangeArrowheads="1"/>
          </p:cNvSpPr>
          <p:nvPr/>
        </p:nvSpPr>
        <p:spPr bwMode="auto">
          <a:xfrm>
            <a:off x="557053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CECECE"/>
              </a:gs>
              <a:gs pos="50000">
                <a:srgbClr val="CECECE">
                  <a:gamma/>
                  <a:shade val="40000"/>
                  <a:invGamma/>
                </a:srgbClr>
              </a:gs>
              <a:gs pos="100000">
                <a:srgbClr val="CECECE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59" name="Rectangle 3"/>
          <p:cNvSpPr>
            <a:spLocks noChangeArrowheads="1"/>
          </p:cNvSpPr>
          <p:nvPr/>
        </p:nvSpPr>
        <p:spPr bwMode="auto">
          <a:xfrm>
            <a:off x="5653088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0" name="Rectangle 4"/>
          <p:cNvSpPr>
            <a:spLocks noChangeArrowheads="1"/>
          </p:cNvSpPr>
          <p:nvPr/>
        </p:nvSpPr>
        <p:spPr bwMode="auto">
          <a:xfrm>
            <a:off x="5800725" y="2268538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1" name="Rectangle 5"/>
          <p:cNvSpPr>
            <a:spLocks noChangeArrowheads="1"/>
          </p:cNvSpPr>
          <p:nvPr/>
        </p:nvSpPr>
        <p:spPr bwMode="auto">
          <a:xfrm>
            <a:off x="6173788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2" name="Rectangle 6"/>
          <p:cNvSpPr>
            <a:spLocks noChangeArrowheads="1"/>
          </p:cNvSpPr>
          <p:nvPr/>
        </p:nvSpPr>
        <p:spPr bwMode="auto">
          <a:xfrm>
            <a:off x="55499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63" name="Rectangle 7"/>
          <p:cNvSpPr>
            <a:spLocks noChangeArrowheads="1"/>
          </p:cNvSpPr>
          <p:nvPr/>
        </p:nvSpPr>
        <p:spPr bwMode="auto">
          <a:xfrm>
            <a:off x="2416175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676767"/>
              </a:gs>
              <a:gs pos="50000">
                <a:srgbClr val="676767">
                  <a:gamma/>
                  <a:shade val="20000"/>
                  <a:invGamma/>
                </a:srgbClr>
              </a:gs>
              <a:gs pos="100000">
                <a:srgbClr val="67676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4" name="Rectangle 8"/>
          <p:cNvSpPr>
            <a:spLocks noChangeArrowheads="1"/>
          </p:cNvSpPr>
          <p:nvPr/>
        </p:nvSpPr>
        <p:spPr bwMode="auto">
          <a:xfrm>
            <a:off x="2497138" y="3205163"/>
            <a:ext cx="503237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65" name="Rectangle 9"/>
          <p:cNvSpPr>
            <a:spLocks noChangeArrowheads="1"/>
          </p:cNvSpPr>
          <p:nvPr/>
        </p:nvSpPr>
        <p:spPr bwMode="auto">
          <a:xfrm>
            <a:off x="2647950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66" name="Rectangle 10"/>
          <p:cNvSpPr>
            <a:spLocks noChangeArrowheads="1"/>
          </p:cNvSpPr>
          <p:nvPr/>
        </p:nvSpPr>
        <p:spPr bwMode="auto">
          <a:xfrm>
            <a:off x="3016250" y="2698750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67" name="Rectangle 11"/>
          <p:cNvSpPr>
            <a:spLocks noChangeArrowheads="1"/>
          </p:cNvSpPr>
          <p:nvPr/>
        </p:nvSpPr>
        <p:spPr bwMode="auto">
          <a:xfrm>
            <a:off x="21351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1/16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68" name="Rectangle 12"/>
          <p:cNvSpPr>
            <a:spLocks noChangeArrowheads="1"/>
          </p:cNvSpPr>
          <p:nvPr/>
        </p:nvSpPr>
        <p:spPr bwMode="auto">
          <a:xfrm>
            <a:off x="7212013" y="2124075"/>
            <a:ext cx="1177925" cy="1685925"/>
          </a:xfrm>
          <a:prstGeom prst="rect">
            <a:avLst/>
          </a:prstGeom>
          <a:gradFill rotWithShape="0">
            <a:gsLst>
              <a:gs pos="0">
                <a:srgbClr val="DADADA"/>
              </a:gs>
              <a:gs pos="50000">
                <a:srgbClr val="DADADA">
                  <a:gamma/>
                  <a:shade val="60000"/>
                  <a:invGamma/>
                </a:srgbClr>
              </a:gs>
              <a:gs pos="100000">
                <a:srgbClr val="DADADA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69" name="Rectangle 13"/>
          <p:cNvSpPr>
            <a:spLocks noChangeArrowheads="1"/>
          </p:cNvSpPr>
          <p:nvPr/>
        </p:nvSpPr>
        <p:spPr bwMode="auto">
          <a:xfrm>
            <a:off x="7292975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0" name="Rectangle 14"/>
          <p:cNvSpPr>
            <a:spLocks noChangeArrowheads="1"/>
          </p:cNvSpPr>
          <p:nvPr/>
        </p:nvSpPr>
        <p:spPr bwMode="auto">
          <a:xfrm>
            <a:off x="7440613" y="2268538"/>
            <a:ext cx="9969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1" name="Rectangle 15"/>
          <p:cNvSpPr>
            <a:spLocks noChangeArrowheads="1"/>
          </p:cNvSpPr>
          <p:nvPr/>
        </p:nvSpPr>
        <p:spPr bwMode="auto">
          <a:xfrm>
            <a:off x="7813675" y="2698750"/>
            <a:ext cx="75882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2" name="Rectangle 16"/>
          <p:cNvSpPr>
            <a:spLocks noChangeArrowheads="1"/>
          </p:cNvSpPr>
          <p:nvPr/>
        </p:nvSpPr>
        <p:spPr bwMode="auto">
          <a:xfrm>
            <a:off x="7175500" y="3798888"/>
            <a:ext cx="1255713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4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sec</a:t>
            </a:r>
          </a:p>
        </p:txBody>
      </p:sp>
      <p:sp>
        <p:nvSpPr>
          <p:cNvPr id="915473" name="Rectangle 17"/>
          <p:cNvSpPr>
            <a:spLocks noChangeArrowheads="1"/>
          </p:cNvSpPr>
          <p:nvPr/>
        </p:nvSpPr>
        <p:spPr bwMode="auto">
          <a:xfrm>
            <a:off x="763588" y="2124075"/>
            <a:ext cx="1179512" cy="1685925"/>
          </a:xfrm>
          <a:prstGeom prst="rect">
            <a:avLst/>
          </a:prstGeom>
          <a:gradFill rotWithShape="0">
            <a:gsLst>
              <a:gs pos="0">
                <a:srgbClr val="474747"/>
              </a:gs>
              <a:gs pos="50000">
                <a:srgbClr val="474747">
                  <a:gamma/>
                  <a:shade val="0"/>
                  <a:invGamma/>
                </a:srgbClr>
              </a:gs>
              <a:gs pos="100000">
                <a:srgbClr val="474747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74" name="Rectangle 18"/>
          <p:cNvSpPr>
            <a:spLocks noChangeArrowheads="1"/>
          </p:cNvSpPr>
          <p:nvPr/>
        </p:nvSpPr>
        <p:spPr bwMode="auto">
          <a:xfrm>
            <a:off x="844550" y="3205163"/>
            <a:ext cx="503238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75" name="Rectangle 19"/>
          <p:cNvSpPr>
            <a:spLocks noChangeArrowheads="1"/>
          </p:cNvSpPr>
          <p:nvPr/>
        </p:nvSpPr>
        <p:spPr bwMode="auto">
          <a:xfrm>
            <a:off x="995363" y="2268538"/>
            <a:ext cx="50006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76" name="Rectangle 20"/>
          <p:cNvSpPr>
            <a:spLocks noChangeArrowheads="1"/>
          </p:cNvSpPr>
          <p:nvPr/>
        </p:nvSpPr>
        <p:spPr bwMode="auto">
          <a:xfrm>
            <a:off x="13636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77" name="Rectangle 21"/>
          <p:cNvSpPr>
            <a:spLocks noChangeArrowheads="1"/>
          </p:cNvSpPr>
          <p:nvPr/>
        </p:nvSpPr>
        <p:spPr bwMode="auto">
          <a:xfrm>
            <a:off x="509588" y="3798888"/>
            <a:ext cx="16906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1/64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78" name="Rectangle 2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7772400" cy="1143000"/>
          </a:xfrm>
          <a:noFill/>
          <a:ln/>
        </p:spPr>
        <p:txBody>
          <a:bodyPr/>
          <a:lstStyle/>
          <a:p>
            <a:r>
              <a:rPr lang="en-US" dirty="0" smtClean="0"/>
              <a:t>Illustration</a:t>
            </a:r>
            <a:endParaRPr lang="en-US" dirty="0"/>
          </a:p>
        </p:txBody>
      </p:sp>
      <p:sp>
        <p:nvSpPr>
          <p:cNvPr id="915479" name="Rectangle 23"/>
          <p:cNvSpPr>
            <a:spLocks noChangeArrowheads="1"/>
          </p:cNvSpPr>
          <p:nvPr/>
        </p:nvSpPr>
        <p:spPr bwMode="auto">
          <a:xfrm>
            <a:off x="3078163" y="1281113"/>
            <a:ext cx="2987675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Image series</a:t>
            </a:r>
          </a:p>
        </p:txBody>
      </p:sp>
      <p:sp>
        <p:nvSpPr>
          <p:cNvPr id="915480" name="Rectangle 24"/>
          <p:cNvSpPr>
            <a:spLocks noChangeArrowheads="1"/>
          </p:cNvSpPr>
          <p:nvPr/>
        </p:nvSpPr>
        <p:spPr bwMode="auto">
          <a:xfrm>
            <a:off x="4000500" y="2124075"/>
            <a:ext cx="1181100" cy="1685925"/>
          </a:xfrm>
          <a:prstGeom prst="rect">
            <a:avLst/>
          </a:prstGeom>
          <a:gradFill rotWithShape="0">
            <a:gsLst>
              <a:gs pos="0">
                <a:srgbClr val="919191"/>
              </a:gs>
              <a:gs pos="50000">
                <a:srgbClr val="919191">
                  <a:gamma/>
                  <a:shade val="40000"/>
                  <a:invGamma/>
                </a:srgbClr>
              </a:gs>
              <a:gs pos="100000">
                <a:srgbClr val="919191"/>
              </a:gs>
            </a:gsLst>
            <a:lin ang="18900000" scaled="1"/>
          </a:gradFill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5481" name="Rectangle 25"/>
          <p:cNvSpPr>
            <a:spLocks noChangeArrowheads="1"/>
          </p:cNvSpPr>
          <p:nvPr/>
        </p:nvSpPr>
        <p:spPr bwMode="auto">
          <a:xfrm>
            <a:off x="4083050" y="3205163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3</a:t>
            </a:r>
          </a:p>
        </p:txBody>
      </p:sp>
      <p:sp>
        <p:nvSpPr>
          <p:cNvPr id="915482" name="Rectangle 26"/>
          <p:cNvSpPr>
            <a:spLocks noChangeArrowheads="1"/>
          </p:cNvSpPr>
          <p:nvPr/>
        </p:nvSpPr>
        <p:spPr bwMode="auto">
          <a:xfrm>
            <a:off x="4232275" y="2268538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1</a:t>
            </a:r>
          </a:p>
        </p:txBody>
      </p:sp>
      <p:sp>
        <p:nvSpPr>
          <p:cNvPr id="915483" name="Rectangle 27"/>
          <p:cNvSpPr>
            <a:spLocks noChangeArrowheads="1"/>
          </p:cNvSpPr>
          <p:nvPr/>
        </p:nvSpPr>
        <p:spPr bwMode="auto">
          <a:xfrm>
            <a:off x="4602163" y="2698750"/>
            <a:ext cx="5016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• 2</a:t>
            </a:r>
          </a:p>
        </p:txBody>
      </p:sp>
      <p:sp>
        <p:nvSpPr>
          <p:cNvPr id="915484" name="Rectangle 28"/>
          <p:cNvSpPr>
            <a:spLocks noChangeArrowheads="1"/>
          </p:cNvSpPr>
          <p:nvPr/>
        </p:nvSpPr>
        <p:spPr bwMode="auto">
          <a:xfrm>
            <a:off x="3895725" y="3798888"/>
            <a:ext cx="1487488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D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=</a:t>
            </a:r>
            <a:b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en-US" sz="2400" b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1/4 </a:t>
            </a:r>
            <a:r>
              <a:rPr lang="en-US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sec</a:t>
            </a:r>
          </a:p>
        </p:txBody>
      </p:sp>
      <p:sp>
        <p:nvSpPr>
          <p:cNvPr id="915485" name="Rectangle 29"/>
          <p:cNvSpPr>
            <a:spLocks noChangeArrowheads="1"/>
          </p:cNvSpPr>
          <p:nvPr/>
        </p:nvSpPr>
        <p:spPr bwMode="auto">
          <a:xfrm>
            <a:off x="2146300" y="5283200"/>
            <a:ext cx="5146675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Exposure </a:t>
            </a:r>
            <a:r>
              <a:rPr lang="en-US" sz="3200" dirty="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dirty="0" smtClean="0">
                <a:solidFill>
                  <a:srgbClr val="7FFF00"/>
                </a:solidFill>
                <a:latin typeface="Symbol" pitchFamily="18" charset="2"/>
              </a:rPr>
              <a:t>*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6" name="Rectangle 30"/>
          <p:cNvSpPr>
            <a:spLocks noChangeArrowheads="1"/>
          </p:cNvSpPr>
          <p:nvPr/>
        </p:nvSpPr>
        <p:spPr bwMode="auto">
          <a:xfrm>
            <a:off x="1271588" y="5816600"/>
            <a:ext cx="6653212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Exposure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log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Radiance </a:t>
            </a:r>
            <a:r>
              <a:rPr lang="en-US" sz="3200" smtClean="0">
                <a:solidFill>
                  <a:srgbClr val="7FFF00"/>
                </a:solidFill>
                <a:latin typeface="Symbol" pitchFamily="18" charset="2"/>
              </a:rPr>
              <a:t>+</a:t>
            </a:r>
            <a:r>
              <a:rPr lang="en-US" sz="3200" smtClean="0">
                <a:solidFill>
                  <a:srgbClr val="FAFD00"/>
                </a:solidFill>
                <a:latin typeface="Times New Roman" pitchFamily="18" charset="0"/>
              </a:rPr>
              <a:t> log </a:t>
            </a:r>
            <a:r>
              <a:rPr lang="en-US" sz="3200" smtClean="0">
                <a:solidFill>
                  <a:srgbClr val="FFFFFF"/>
                </a:solidFill>
                <a:latin typeface="Symbol" pitchFamily="18" charset="2"/>
              </a:rPr>
              <a:t>D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t</a:t>
            </a:r>
          </a:p>
        </p:txBody>
      </p:sp>
      <p:sp>
        <p:nvSpPr>
          <p:cNvPr id="915487" name="Rectangle 31"/>
          <p:cNvSpPr>
            <a:spLocks noChangeArrowheads="1"/>
          </p:cNvSpPr>
          <p:nvPr/>
        </p:nvSpPr>
        <p:spPr bwMode="auto">
          <a:xfrm>
            <a:off x="1447800" y="4724400"/>
            <a:ext cx="57912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Pixel Value Z </a:t>
            </a:r>
            <a:r>
              <a:rPr lang="en-US" sz="3200" smtClean="0">
                <a:solidFill>
                  <a:srgbClr val="7FFF00"/>
                </a:solidFill>
                <a:latin typeface="Times New Roman" pitchFamily="18" charset="0"/>
              </a:rPr>
              <a:t>=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 f(Exposure)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Illustration: Response Curve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79587" name="Picture 3"/>
          <p:cNvPicPr>
            <a:picLocks noChangeAspect="1" noChangeArrowheads="1"/>
          </p:cNvPicPr>
          <p:nvPr/>
        </p:nvPicPr>
        <p:blipFill>
          <a:blip r:embed="rId2" cstate="print"/>
          <a:srcRect l="6765" r="13742"/>
          <a:stretch>
            <a:fillRect/>
          </a:stretch>
        </p:blipFill>
        <p:spPr bwMode="auto">
          <a:xfrm>
            <a:off x="5181600" y="2133600"/>
            <a:ext cx="3581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52400" y="2133600"/>
            <a:ext cx="4572000" cy="3657600"/>
            <a:chOff x="304800" y="2286000"/>
            <a:chExt cx="4572000" cy="3657600"/>
          </a:xfrm>
        </p:grpSpPr>
        <p:pic>
          <p:nvPicPr>
            <p:cNvPr id="57958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3421" b="3759"/>
            <a:stretch>
              <a:fillRect/>
            </a:stretch>
          </p:blipFill>
          <p:spPr bwMode="auto">
            <a:xfrm>
              <a:off x="304800" y="2286000"/>
              <a:ext cx="4572000" cy="365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/>
            <p:nvPr/>
          </p:nvSpPr>
          <p:spPr bwMode="auto">
            <a:xfrm>
              <a:off x="1005038" y="3548514"/>
              <a:ext cx="1058779" cy="741145"/>
            </a:xfrm>
            <a:custGeom>
              <a:avLst/>
              <a:gdLst>
                <a:gd name="connsiteX0" fmla="*/ 0 w 1058779"/>
                <a:gd name="connsiteY0" fmla="*/ 741145 h 741145"/>
                <a:gd name="connsiteX1" fmla="*/ 86627 w 1058779"/>
                <a:gd name="connsiteY1" fmla="*/ 548640 h 741145"/>
                <a:gd name="connsiteX2" fmla="*/ 336884 w 1058779"/>
                <a:gd name="connsiteY2" fmla="*/ 365760 h 741145"/>
                <a:gd name="connsiteX3" fmla="*/ 635267 w 1058779"/>
                <a:gd name="connsiteY3" fmla="*/ 192505 h 741145"/>
                <a:gd name="connsiteX4" fmla="*/ 1058779 w 1058779"/>
                <a:gd name="connsiteY4" fmla="*/ 0 h 741145"/>
                <a:gd name="connsiteX5" fmla="*/ 1058779 w 1058779"/>
                <a:gd name="connsiteY5" fmla="*/ 0 h 741145"/>
                <a:gd name="connsiteX6" fmla="*/ 1058779 w 1058779"/>
                <a:gd name="connsiteY6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58779" h="741145">
                  <a:moveTo>
                    <a:pt x="0" y="741145"/>
                  </a:moveTo>
                  <a:lnTo>
                    <a:pt x="86627" y="548640"/>
                  </a:lnTo>
                  <a:lnTo>
                    <a:pt x="336884" y="365760"/>
                  </a:lnTo>
                  <a:lnTo>
                    <a:pt x="635267" y="192505"/>
                  </a:lnTo>
                  <a:lnTo>
                    <a:pt x="1058779" y="0"/>
                  </a:lnTo>
                  <a:lnTo>
                    <a:pt x="1058779" y="0"/>
                  </a:lnTo>
                  <a:lnTo>
                    <a:pt x="1058779" y="0"/>
                  </a:lnTo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438175" y="3558139"/>
              <a:ext cx="2242686" cy="741145"/>
            </a:xfrm>
            <a:custGeom>
              <a:avLst/>
              <a:gdLst>
                <a:gd name="connsiteX0" fmla="*/ 0 w 2242686"/>
                <a:gd name="connsiteY0" fmla="*/ 741145 h 741145"/>
                <a:gd name="connsiteX1" fmla="*/ 385010 w 2242686"/>
                <a:gd name="connsiteY1" fmla="*/ 558265 h 741145"/>
                <a:gd name="connsiteX2" fmla="*/ 875899 w 2242686"/>
                <a:gd name="connsiteY2" fmla="*/ 365760 h 741145"/>
                <a:gd name="connsiteX3" fmla="*/ 1472665 w 2242686"/>
                <a:gd name="connsiteY3" fmla="*/ 182880 h 741145"/>
                <a:gd name="connsiteX4" fmla="*/ 2242686 w 2242686"/>
                <a:gd name="connsiteY4" fmla="*/ 0 h 7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2686" h="741145">
                  <a:moveTo>
                    <a:pt x="0" y="741145"/>
                  </a:moveTo>
                  <a:lnTo>
                    <a:pt x="385010" y="558265"/>
                  </a:lnTo>
                  <a:lnTo>
                    <a:pt x="875899" y="365760"/>
                  </a:lnTo>
                  <a:lnTo>
                    <a:pt x="1472665" y="182880"/>
                  </a:lnTo>
                  <a:lnTo>
                    <a:pt x="2242686" y="0"/>
                  </a:lnTo>
                </a:path>
              </a:pathLst>
            </a:custGeom>
            <a:noFill/>
            <a:ln w="952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2766461" y="3538888"/>
              <a:ext cx="1357162" cy="731520"/>
            </a:xfrm>
            <a:custGeom>
              <a:avLst/>
              <a:gdLst>
                <a:gd name="connsiteX0" fmla="*/ 0 w 1357162"/>
                <a:gd name="connsiteY0" fmla="*/ 731520 h 731520"/>
                <a:gd name="connsiteX1" fmla="*/ 702644 w 1357162"/>
                <a:gd name="connsiteY1" fmla="*/ 567891 h 731520"/>
                <a:gd name="connsiteX2" fmla="*/ 1337912 w 1357162"/>
                <a:gd name="connsiteY2" fmla="*/ 394636 h 731520"/>
                <a:gd name="connsiteX3" fmla="*/ 1347537 w 1357162"/>
                <a:gd name="connsiteY3" fmla="*/ 182880 h 731520"/>
                <a:gd name="connsiteX4" fmla="*/ 1357162 w 1357162"/>
                <a:gd name="connsiteY4" fmla="*/ 0 h 731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7162" h="731520">
                  <a:moveTo>
                    <a:pt x="0" y="731520"/>
                  </a:moveTo>
                  <a:lnTo>
                    <a:pt x="702644" y="567891"/>
                  </a:lnTo>
                  <a:lnTo>
                    <a:pt x="1337912" y="394636"/>
                  </a:lnTo>
                  <a:lnTo>
                    <a:pt x="1347537" y="182880"/>
                  </a:lnTo>
                  <a:lnTo>
                    <a:pt x="1357162" y="0"/>
                  </a:lnTo>
                </a:path>
              </a:pathLst>
            </a:custGeom>
            <a:noFill/>
            <a:ln w="9525" cap="flat" cmpd="sng" algn="ctr">
              <a:solidFill>
                <a:srgbClr val="CCCC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259031" y="3916634"/>
              <a:ext cx="140466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ln</a:t>
              </a:r>
              <a:r>
                <a:rPr lang="en-US" sz="1200" dirty="0" smtClean="0"/>
                <a:t>(exposure)     </a:t>
              </a:r>
              <a:endParaRPr lang="en-US" sz="12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89063" y="447675"/>
            <a:ext cx="6365875" cy="609600"/>
          </a:xfrm>
          <a:noFill/>
          <a:ln/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342900" indent="-342900"/>
            <a:r>
              <a:rPr lang="en-US" dirty="0"/>
              <a:t>Response Curve</a:t>
            </a:r>
          </a:p>
        </p:txBody>
      </p:sp>
      <p:sp>
        <p:nvSpPr>
          <p:cNvPr id="917507" name="Rectangle 3"/>
          <p:cNvSpPr>
            <a:spLocks noChangeArrowheads="1"/>
          </p:cNvSpPr>
          <p:nvPr/>
        </p:nvSpPr>
        <p:spPr bwMode="auto">
          <a:xfrm>
            <a:off x="6397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08" name="Rectangle 4"/>
          <p:cNvSpPr>
            <a:spLocks noChangeArrowheads="1"/>
          </p:cNvSpPr>
          <p:nvPr/>
        </p:nvSpPr>
        <p:spPr bwMode="auto">
          <a:xfrm>
            <a:off x="642938" y="1447800"/>
            <a:ext cx="338772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/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Assuming</a:t>
            </a:r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 unit radiance</a:t>
            </a:r>
          </a:p>
          <a:p>
            <a:pPr marL="342900" indent="-342900"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for each pixel</a:t>
            </a:r>
          </a:p>
        </p:txBody>
      </p:sp>
      <p:sp>
        <p:nvSpPr>
          <p:cNvPr id="917509" name="Rectangle 5"/>
          <p:cNvSpPr>
            <a:spLocks noChangeArrowheads="1"/>
          </p:cNvSpPr>
          <p:nvPr/>
        </p:nvSpPr>
        <p:spPr bwMode="auto">
          <a:xfrm>
            <a:off x="4495800" y="1524000"/>
            <a:ext cx="4368800" cy="83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0488" tIns="44450" rIns="90488" bIns="44450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FAFD00"/>
                </a:solidFill>
                <a:latin typeface="Times New Roman" pitchFamily="18" charset="0"/>
              </a:rPr>
              <a:t>After</a:t>
            </a:r>
            <a:r>
              <a:rPr lang="en-US" sz="2400" dirty="0" smtClean="0">
                <a:solidFill>
                  <a:srgbClr val="FAFD00"/>
                </a:solidFill>
                <a:latin typeface="Times New Roman" pitchFamily="18" charset="0"/>
              </a:rPr>
              <a:t> adjusting radiances to obtain a smooth response curve</a:t>
            </a:r>
          </a:p>
        </p:txBody>
      </p:sp>
      <p:sp>
        <p:nvSpPr>
          <p:cNvPr id="917510" name="Rectangle 6"/>
          <p:cNvSpPr>
            <a:spLocks noChangeArrowheads="1"/>
          </p:cNvSpPr>
          <p:nvPr/>
        </p:nvSpPr>
        <p:spPr bwMode="auto">
          <a:xfrm rot="16200000">
            <a:off x="-1128712" y="3751263"/>
            <a:ext cx="3059112" cy="404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113338" y="2438400"/>
            <a:ext cx="3387725" cy="3048000"/>
            <a:chOff x="3624" y="1536"/>
            <a:chExt cx="2400" cy="1920"/>
          </a:xfrm>
        </p:grpSpPr>
        <p:sp>
          <p:nvSpPr>
            <p:cNvPr id="917512" name="Rectangle 8"/>
            <p:cNvSpPr>
              <a:spLocks noChangeArrowheads="1"/>
            </p:cNvSpPr>
            <p:nvPr/>
          </p:nvSpPr>
          <p:spPr bwMode="auto">
            <a:xfrm>
              <a:off x="3624" y="1536"/>
              <a:ext cx="2400" cy="1920"/>
            </a:xfrm>
            <a:prstGeom prst="rect">
              <a:avLst/>
            </a:prstGeom>
            <a:solidFill>
              <a:schemeClr val="tx2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3" name="Rectangle 9"/>
            <p:cNvSpPr>
              <a:spLocks noChangeArrowheads="1"/>
            </p:cNvSpPr>
            <p:nvPr/>
          </p:nvSpPr>
          <p:spPr bwMode="auto">
            <a:xfrm>
              <a:off x="3724" y="1588"/>
              <a:ext cx="2200" cy="1816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4" name="Line 10"/>
            <p:cNvSpPr>
              <a:spLocks noChangeShapeType="1"/>
            </p:cNvSpPr>
            <p:nvPr/>
          </p:nvSpPr>
          <p:spPr bwMode="auto">
            <a:xfrm>
              <a:off x="3720" y="249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5" name="Line 11"/>
            <p:cNvSpPr>
              <a:spLocks noChangeShapeType="1"/>
            </p:cNvSpPr>
            <p:nvPr/>
          </p:nvSpPr>
          <p:spPr bwMode="auto">
            <a:xfrm>
              <a:off x="4824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6" name="Line 12"/>
            <p:cNvSpPr>
              <a:spLocks noChangeShapeType="1"/>
            </p:cNvSpPr>
            <p:nvPr/>
          </p:nvSpPr>
          <p:spPr bwMode="auto">
            <a:xfrm>
              <a:off x="4296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7" name="Line 13"/>
            <p:cNvSpPr>
              <a:spLocks noChangeShapeType="1"/>
            </p:cNvSpPr>
            <p:nvPr/>
          </p:nvSpPr>
          <p:spPr bwMode="auto">
            <a:xfrm>
              <a:off x="5400" y="3360"/>
              <a:ext cx="0" cy="4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8" name="Line 14"/>
            <p:cNvSpPr>
              <a:spLocks noChangeShapeType="1"/>
            </p:cNvSpPr>
            <p:nvPr/>
          </p:nvSpPr>
          <p:spPr bwMode="auto">
            <a:xfrm>
              <a:off x="3720" y="2928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19" name="Line 15"/>
            <p:cNvSpPr>
              <a:spLocks noChangeShapeType="1"/>
            </p:cNvSpPr>
            <p:nvPr/>
          </p:nvSpPr>
          <p:spPr bwMode="auto">
            <a:xfrm>
              <a:off x="3720" y="2016"/>
              <a:ext cx="48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20" name="Freeform 16"/>
          <p:cNvSpPr>
            <a:spLocks/>
          </p:cNvSpPr>
          <p:nvPr/>
        </p:nvSpPr>
        <p:spPr bwMode="auto">
          <a:xfrm>
            <a:off x="5572125" y="2954338"/>
            <a:ext cx="2538413" cy="2097087"/>
          </a:xfrm>
          <a:custGeom>
            <a:avLst/>
            <a:gdLst/>
            <a:ahLst/>
            <a:cxnLst>
              <a:cxn ang="0">
                <a:pos x="1798" y="0"/>
              </a:cxn>
              <a:cxn ang="0">
                <a:pos x="1616" y="0"/>
              </a:cxn>
              <a:cxn ang="0">
                <a:pos x="1438" y="11"/>
              </a:cxn>
              <a:cxn ang="0">
                <a:pos x="1312" y="206"/>
              </a:cxn>
              <a:cxn ang="0">
                <a:pos x="1267" y="280"/>
              </a:cxn>
              <a:cxn ang="0">
                <a:pos x="1126" y="515"/>
              </a:cxn>
              <a:cxn ang="0">
                <a:pos x="1078" y="587"/>
              </a:cxn>
              <a:cxn ang="0">
                <a:pos x="942" y="782"/>
              </a:cxn>
              <a:cxn ang="0">
                <a:pos x="854" y="886"/>
              </a:cxn>
              <a:cxn ang="0">
                <a:pos x="760" y="979"/>
              </a:cxn>
              <a:cxn ang="0">
                <a:pos x="675" y="1059"/>
              </a:cxn>
              <a:cxn ang="0">
                <a:pos x="587" y="1134"/>
              </a:cxn>
              <a:cxn ang="0">
                <a:pos x="496" y="1190"/>
              </a:cxn>
              <a:cxn ang="0">
                <a:pos x="318" y="1283"/>
              </a:cxn>
              <a:cxn ang="0">
                <a:pos x="131" y="1320"/>
              </a:cxn>
              <a:cxn ang="0">
                <a:pos x="0" y="1320"/>
              </a:cxn>
            </a:cxnLst>
            <a:rect l="0" t="0" r="r" b="b"/>
            <a:pathLst>
              <a:path w="1799" h="1321">
                <a:moveTo>
                  <a:pt x="1798" y="0"/>
                </a:moveTo>
                <a:lnTo>
                  <a:pt x="1616" y="0"/>
                </a:lnTo>
                <a:lnTo>
                  <a:pt x="1438" y="11"/>
                </a:lnTo>
                <a:lnTo>
                  <a:pt x="1312" y="206"/>
                </a:lnTo>
                <a:lnTo>
                  <a:pt x="1267" y="280"/>
                </a:lnTo>
                <a:lnTo>
                  <a:pt x="1126" y="515"/>
                </a:lnTo>
                <a:lnTo>
                  <a:pt x="1078" y="587"/>
                </a:lnTo>
                <a:lnTo>
                  <a:pt x="942" y="782"/>
                </a:lnTo>
                <a:lnTo>
                  <a:pt x="854" y="886"/>
                </a:lnTo>
                <a:lnTo>
                  <a:pt x="760" y="979"/>
                </a:lnTo>
                <a:lnTo>
                  <a:pt x="675" y="1059"/>
                </a:lnTo>
                <a:lnTo>
                  <a:pt x="587" y="1134"/>
                </a:lnTo>
                <a:lnTo>
                  <a:pt x="496" y="1190"/>
                </a:lnTo>
                <a:lnTo>
                  <a:pt x="318" y="1283"/>
                </a:lnTo>
                <a:lnTo>
                  <a:pt x="131" y="1320"/>
                </a:lnTo>
                <a:lnTo>
                  <a:pt x="0" y="1320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058025" y="2914650"/>
            <a:ext cx="1087438" cy="1003300"/>
            <a:chOff x="5002" y="1836"/>
            <a:chExt cx="770" cy="632"/>
          </a:xfrm>
        </p:grpSpPr>
        <p:sp>
          <p:nvSpPr>
            <p:cNvPr id="917522" name="Oval 18"/>
            <p:cNvSpPr>
              <a:spLocks noChangeArrowheads="1"/>
            </p:cNvSpPr>
            <p:nvPr/>
          </p:nvSpPr>
          <p:spPr bwMode="auto">
            <a:xfrm>
              <a:off x="5362" y="184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3" name="Oval 19"/>
            <p:cNvSpPr>
              <a:spLocks noChangeArrowheads="1"/>
            </p:cNvSpPr>
            <p:nvPr/>
          </p:nvSpPr>
          <p:spPr bwMode="auto">
            <a:xfrm>
              <a:off x="5538" y="183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4" name="Oval 20"/>
            <p:cNvSpPr>
              <a:spLocks noChangeArrowheads="1"/>
            </p:cNvSpPr>
            <p:nvPr/>
          </p:nvSpPr>
          <p:spPr bwMode="auto">
            <a:xfrm>
              <a:off x="5724" y="183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5" name="Oval 21"/>
            <p:cNvSpPr>
              <a:spLocks noChangeArrowheads="1"/>
            </p:cNvSpPr>
            <p:nvPr/>
          </p:nvSpPr>
          <p:spPr bwMode="auto">
            <a:xfrm>
              <a:off x="5186" y="211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6" name="Oval 22"/>
            <p:cNvSpPr>
              <a:spLocks noChangeArrowheads="1"/>
            </p:cNvSpPr>
            <p:nvPr/>
          </p:nvSpPr>
          <p:spPr bwMode="auto">
            <a:xfrm>
              <a:off x="5002" y="2420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6357938" y="3235325"/>
            <a:ext cx="1095375" cy="1565275"/>
            <a:chOff x="4506" y="2038"/>
            <a:chExt cx="776" cy="986"/>
          </a:xfrm>
        </p:grpSpPr>
        <p:sp>
          <p:nvSpPr>
            <p:cNvPr id="917528" name="Oval 24"/>
            <p:cNvSpPr>
              <a:spLocks noChangeArrowheads="1"/>
            </p:cNvSpPr>
            <p:nvPr/>
          </p:nvSpPr>
          <p:spPr bwMode="auto">
            <a:xfrm>
              <a:off x="5234" y="203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29" name="Oval 25"/>
            <p:cNvSpPr>
              <a:spLocks noChangeArrowheads="1"/>
            </p:cNvSpPr>
            <p:nvPr/>
          </p:nvSpPr>
          <p:spPr bwMode="auto">
            <a:xfrm>
              <a:off x="5050" y="2348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0" name="Oval 26"/>
            <p:cNvSpPr>
              <a:spLocks noChangeArrowheads="1"/>
            </p:cNvSpPr>
            <p:nvPr/>
          </p:nvSpPr>
          <p:spPr bwMode="auto">
            <a:xfrm>
              <a:off x="4864" y="261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1" name="Oval 27"/>
            <p:cNvSpPr>
              <a:spLocks noChangeArrowheads="1"/>
            </p:cNvSpPr>
            <p:nvPr/>
          </p:nvSpPr>
          <p:spPr bwMode="auto">
            <a:xfrm>
              <a:off x="4680" y="2812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2" name="Oval 28"/>
            <p:cNvSpPr>
              <a:spLocks noChangeArrowheads="1"/>
            </p:cNvSpPr>
            <p:nvPr/>
          </p:nvSpPr>
          <p:spPr bwMode="auto">
            <a:xfrm>
              <a:off x="4506" y="297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5727700" y="4318000"/>
            <a:ext cx="1081088" cy="768350"/>
            <a:chOff x="4059" y="2720"/>
            <a:chExt cx="766" cy="484"/>
          </a:xfrm>
        </p:grpSpPr>
        <p:sp>
          <p:nvSpPr>
            <p:cNvPr id="917534" name="Oval 30"/>
            <p:cNvSpPr>
              <a:spLocks noChangeArrowheads="1"/>
            </p:cNvSpPr>
            <p:nvPr/>
          </p:nvSpPr>
          <p:spPr bwMode="auto">
            <a:xfrm>
              <a:off x="4777" y="27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5" name="Oval 31"/>
            <p:cNvSpPr>
              <a:spLocks noChangeArrowheads="1"/>
            </p:cNvSpPr>
            <p:nvPr/>
          </p:nvSpPr>
          <p:spPr bwMode="auto">
            <a:xfrm>
              <a:off x="4603" y="290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6" name="Oval 32"/>
            <p:cNvSpPr>
              <a:spLocks noChangeArrowheads="1"/>
            </p:cNvSpPr>
            <p:nvPr/>
          </p:nvSpPr>
          <p:spPr bwMode="auto">
            <a:xfrm>
              <a:off x="4417" y="30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7" name="Oval 33"/>
            <p:cNvSpPr>
              <a:spLocks noChangeArrowheads="1"/>
            </p:cNvSpPr>
            <p:nvPr/>
          </p:nvSpPr>
          <p:spPr bwMode="auto">
            <a:xfrm>
              <a:off x="4243" y="3120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38" name="Oval 34"/>
            <p:cNvSpPr>
              <a:spLocks noChangeArrowheads="1"/>
            </p:cNvSpPr>
            <p:nvPr/>
          </p:nvSpPr>
          <p:spPr bwMode="auto">
            <a:xfrm>
              <a:off x="4059" y="3156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39" name="Rectangle 35"/>
          <p:cNvSpPr>
            <a:spLocks noChangeArrowheads="1"/>
          </p:cNvSpPr>
          <p:nvPr/>
        </p:nvSpPr>
        <p:spPr bwMode="auto">
          <a:xfrm>
            <a:off x="642938" y="2438400"/>
            <a:ext cx="3387725" cy="30480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0" name="Rectangle 36"/>
          <p:cNvSpPr>
            <a:spLocks noChangeArrowheads="1"/>
          </p:cNvSpPr>
          <p:nvPr/>
        </p:nvSpPr>
        <p:spPr bwMode="auto">
          <a:xfrm>
            <a:off x="784225" y="2520950"/>
            <a:ext cx="3105150" cy="28829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1" name="Line 37"/>
          <p:cNvSpPr>
            <a:spLocks noChangeShapeType="1"/>
          </p:cNvSpPr>
          <p:nvPr/>
        </p:nvSpPr>
        <p:spPr bwMode="auto">
          <a:xfrm>
            <a:off x="779463" y="3962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2" name="Line 38"/>
          <p:cNvSpPr>
            <a:spLocks noChangeShapeType="1"/>
          </p:cNvSpPr>
          <p:nvPr/>
        </p:nvSpPr>
        <p:spPr bwMode="auto">
          <a:xfrm>
            <a:off x="23368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3" name="Line 39"/>
          <p:cNvSpPr>
            <a:spLocks noChangeShapeType="1"/>
          </p:cNvSpPr>
          <p:nvPr/>
        </p:nvSpPr>
        <p:spPr bwMode="auto">
          <a:xfrm>
            <a:off x="1592263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4" name="Line 40"/>
          <p:cNvSpPr>
            <a:spLocks noChangeShapeType="1"/>
          </p:cNvSpPr>
          <p:nvPr/>
        </p:nvSpPr>
        <p:spPr bwMode="auto">
          <a:xfrm>
            <a:off x="3149600" y="5334000"/>
            <a:ext cx="0" cy="762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5" name="Line 41"/>
          <p:cNvSpPr>
            <a:spLocks noChangeShapeType="1"/>
          </p:cNvSpPr>
          <p:nvPr/>
        </p:nvSpPr>
        <p:spPr bwMode="auto">
          <a:xfrm>
            <a:off x="779463" y="46482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6" name="Line 42"/>
          <p:cNvSpPr>
            <a:spLocks noChangeShapeType="1"/>
          </p:cNvSpPr>
          <p:nvPr/>
        </p:nvSpPr>
        <p:spPr bwMode="auto">
          <a:xfrm>
            <a:off x="779463" y="3200400"/>
            <a:ext cx="66675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47" name="Freeform 43"/>
          <p:cNvSpPr>
            <a:spLocks/>
          </p:cNvSpPr>
          <p:nvPr/>
        </p:nvSpPr>
        <p:spPr bwMode="auto">
          <a:xfrm>
            <a:off x="1920875" y="3030538"/>
            <a:ext cx="1017588" cy="928687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536" y="0"/>
              </a:cxn>
              <a:cxn ang="0">
                <a:pos x="360" y="11"/>
              </a:cxn>
              <a:cxn ang="0">
                <a:pos x="184" y="280"/>
              </a:cxn>
              <a:cxn ang="0">
                <a:pos x="0" y="584"/>
              </a:cxn>
              <a:cxn ang="0">
                <a:pos x="0" y="584"/>
              </a:cxn>
              <a:cxn ang="0">
                <a:pos x="0" y="584"/>
              </a:cxn>
            </a:cxnLst>
            <a:rect l="0" t="0" r="r" b="b"/>
            <a:pathLst>
              <a:path w="721" h="585">
                <a:moveTo>
                  <a:pt x="720" y="0"/>
                </a:moveTo>
                <a:lnTo>
                  <a:pt x="536" y="0"/>
                </a:lnTo>
                <a:lnTo>
                  <a:pt x="360" y="11"/>
                </a:lnTo>
                <a:lnTo>
                  <a:pt x="184" y="280"/>
                </a:lnTo>
                <a:lnTo>
                  <a:pt x="0" y="584"/>
                </a:lnTo>
                <a:lnTo>
                  <a:pt x="0" y="584"/>
                </a:lnTo>
                <a:lnTo>
                  <a:pt x="0" y="58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6" name="Group 44"/>
          <p:cNvGrpSpPr>
            <a:grpSpLocks/>
          </p:cNvGrpSpPr>
          <p:nvPr/>
        </p:nvGrpSpPr>
        <p:grpSpPr bwMode="auto">
          <a:xfrm>
            <a:off x="1885950" y="2990850"/>
            <a:ext cx="1085850" cy="1003300"/>
            <a:chOff x="1336" y="1884"/>
            <a:chExt cx="770" cy="632"/>
          </a:xfrm>
        </p:grpSpPr>
        <p:sp>
          <p:nvSpPr>
            <p:cNvPr id="917549" name="Oval 45"/>
            <p:cNvSpPr>
              <a:spLocks noChangeArrowheads="1"/>
            </p:cNvSpPr>
            <p:nvPr/>
          </p:nvSpPr>
          <p:spPr bwMode="auto">
            <a:xfrm>
              <a:off x="1696" y="189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0" name="Oval 46"/>
            <p:cNvSpPr>
              <a:spLocks noChangeArrowheads="1"/>
            </p:cNvSpPr>
            <p:nvPr/>
          </p:nvSpPr>
          <p:spPr bwMode="auto">
            <a:xfrm>
              <a:off x="1872" y="1886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1" name="Oval 47"/>
            <p:cNvSpPr>
              <a:spLocks noChangeArrowheads="1"/>
            </p:cNvSpPr>
            <p:nvPr/>
          </p:nvSpPr>
          <p:spPr bwMode="auto">
            <a:xfrm>
              <a:off x="2058" y="188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2" name="Oval 48"/>
            <p:cNvSpPr>
              <a:spLocks noChangeArrowheads="1"/>
            </p:cNvSpPr>
            <p:nvPr/>
          </p:nvSpPr>
          <p:spPr bwMode="auto">
            <a:xfrm>
              <a:off x="1520" y="2164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3" name="Oval 49"/>
            <p:cNvSpPr>
              <a:spLocks noChangeArrowheads="1"/>
            </p:cNvSpPr>
            <p:nvPr/>
          </p:nvSpPr>
          <p:spPr bwMode="auto">
            <a:xfrm>
              <a:off x="1336" y="2468"/>
              <a:ext cx="48" cy="48"/>
            </a:xfrm>
            <a:prstGeom prst="ellipse">
              <a:avLst/>
            </a:prstGeom>
            <a:solidFill>
              <a:srgbClr val="CFCA02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54" name="Freeform 50"/>
          <p:cNvSpPr>
            <a:spLocks/>
          </p:cNvSpPr>
          <p:nvPr/>
        </p:nvSpPr>
        <p:spPr bwMode="auto">
          <a:xfrm>
            <a:off x="1920875" y="3348038"/>
            <a:ext cx="1028700" cy="1497012"/>
          </a:xfrm>
          <a:custGeom>
            <a:avLst/>
            <a:gdLst/>
            <a:ahLst/>
            <a:cxnLst>
              <a:cxn ang="0">
                <a:pos x="728" y="0"/>
              </a:cxn>
              <a:cxn ang="0">
                <a:pos x="544" y="312"/>
              </a:cxn>
              <a:cxn ang="0">
                <a:pos x="360" y="579"/>
              </a:cxn>
              <a:cxn ang="0">
                <a:pos x="176" y="776"/>
              </a:cxn>
              <a:cxn ang="0">
                <a:pos x="0" y="942"/>
              </a:cxn>
              <a:cxn ang="0">
                <a:pos x="0" y="942"/>
              </a:cxn>
              <a:cxn ang="0">
                <a:pos x="0" y="939"/>
              </a:cxn>
            </a:cxnLst>
            <a:rect l="0" t="0" r="r" b="b"/>
            <a:pathLst>
              <a:path w="729" h="943">
                <a:moveTo>
                  <a:pt x="728" y="0"/>
                </a:moveTo>
                <a:lnTo>
                  <a:pt x="544" y="312"/>
                </a:lnTo>
                <a:lnTo>
                  <a:pt x="360" y="579"/>
                </a:lnTo>
                <a:lnTo>
                  <a:pt x="176" y="776"/>
                </a:lnTo>
                <a:lnTo>
                  <a:pt x="0" y="942"/>
                </a:lnTo>
                <a:lnTo>
                  <a:pt x="0" y="942"/>
                </a:lnTo>
                <a:lnTo>
                  <a:pt x="0" y="939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1887538" y="3311525"/>
            <a:ext cx="1095375" cy="1565275"/>
            <a:chOff x="1338" y="2086"/>
            <a:chExt cx="776" cy="986"/>
          </a:xfrm>
        </p:grpSpPr>
        <p:sp>
          <p:nvSpPr>
            <p:cNvPr id="917556" name="Oval 52"/>
            <p:cNvSpPr>
              <a:spLocks noChangeArrowheads="1"/>
            </p:cNvSpPr>
            <p:nvPr/>
          </p:nvSpPr>
          <p:spPr bwMode="auto">
            <a:xfrm>
              <a:off x="2066" y="208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7" name="Oval 53"/>
            <p:cNvSpPr>
              <a:spLocks noChangeArrowheads="1"/>
            </p:cNvSpPr>
            <p:nvPr/>
          </p:nvSpPr>
          <p:spPr bwMode="auto">
            <a:xfrm>
              <a:off x="1882" y="2396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8" name="Oval 54"/>
            <p:cNvSpPr>
              <a:spLocks noChangeArrowheads="1"/>
            </p:cNvSpPr>
            <p:nvPr/>
          </p:nvSpPr>
          <p:spPr bwMode="auto">
            <a:xfrm>
              <a:off x="1696" y="266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59" name="Oval 55"/>
            <p:cNvSpPr>
              <a:spLocks noChangeArrowheads="1"/>
            </p:cNvSpPr>
            <p:nvPr/>
          </p:nvSpPr>
          <p:spPr bwMode="auto">
            <a:xfrm>
              <a:off x="1512" y="2860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0" name="Oval 56"/>
            <p:cNvSpPr>
              <a:spLocks noChangeArrowheads="1"/>
            </p:cNvSpPr>
            <p:nvPr/>
          </p:nvSpPr>
          <p:spPr bwMode="auto">
            <a:xfrm>
              <a:off x="1338" y="3024"/>
              <a:ext cx="48" cy="48"/>
            </a:xfrm>
            <a:prstGeom prst="ellipse">
              <a:avLst/>
            </a:prstGeom>
            <a:solidFill>
              <a:srgbClr val="00CAE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1" name="Freeform 57"/>
          <p:cNvSpPr>
            <a:spLocks/>
          </p:cNvSpPr>
          <p:nvPr/>
        </p:nvSpPr>
        <p:spPr bwMode="auto">
          <a:xfrm>
            <a:off x="1916113" y="4437063"/>
            <a:ext cx="1022350" cy="690562"/>
          </a:xfrm>
          <a:custGeom>
            <a:avLst/>
            <a:gdLst/>
            <a:ahLst/>
            <a:cxnLst>
              <a:cxn ang="0">
                <a:pos x="723" y="0"/>
              </a:cxn>
              <a:cxn ang="0">
                <a:pos x="547" y="181"/>
              </a:cxn>
              <a:cxn ang="0">
                <a:pos x="363" y="298"/>
              </a:cxn>
              <a:cxn ang="0">
                <a:pos x="187" y="397"/>
              </a:cxn>
              <a:cxn ang="0">
                <a:pos x="0" y="434"/>
              </a:cxn>
            </a:cxnLst>
            <a:rect l="0" t="0" r="r" b="b"/>
            <a:pathLst>
              <a:path w="724" h="435">
                <a:moveTo>
                  <a:pt x="723" y="0"/>
                </a:moveTo>
                <a:lnTo>
                  <a:pt x="547" y="181"/>
                </a:lnTo>
                <a:lnTo>
                  <a:pt x="363" y="298"/>
                </a:lnTo>
                <a:lnTo>
                  <a:pt x="187" y="397"/>
                </a:lnTo>
                <a:lnTo>
                  <a:pt x="0" y="434"/>
                </a:lnTo>
              </a:path>
            </a:pathLst>
          </a:custGeom>
          <a:noFill/>
          <a:ln w="12700" cap="rnd" cmpd="sng">
            <a:solidFill>
              <a:srgbClr val="FFFF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1887538" y="4394200"/>
            <a:ext cx="1081087" cy="768350"/>
            <a:chOff x="1338" y="2768"/>
            <a:chExt cx="766" cy="484"/>
          </a:xfrm>
        </p:grpSpPr>
        <p:sp>
          <p:nvSpPr>
            <p:cNvPr id="917563" name="Oval 59"/>
            <p:cNvSpPr>
              <a:spLocks noChangeArrowheads="1"/>
            </p:cNvSpPr>
            <p:nvPr/>
          </p:nvSpPr>
          <p:spPr bwMode="auto">
            <a:xfrm>
              <a:off x="2056" y="27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4" name="Oval 60"/>
            <p:cNvSpPr>
              <a:spLocks noChangeArrowheads="1"/>
            </p:cNvSpPr>
            <p:nvPr/>
          </p:nvSpPr>
          <p:spPr bwMode="auto">
            <a:xfrm>
              <a:off x="1882" y="294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5" name="Oval 61"/>
            <p:cNvSpPr>
              <a:spLocks noChangeArrowheads="1"/>
            </p:cNvSpPr>
            <p:nvPr/>
          </p:nvSpPr>
          <p:spPr bwMode="auto">
            <a:xfrm>
              <a:off x="1696" y="30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6" name="Oval 62"/>
            <p:cNvSpPr>
              <a:spLocks noChangeArrowheads="1"/>
            </p:cNvSpPr>
            <p:nvPr/>
          </p:nvSpPr>
          <p:spPr bwMode="auto">
            <a:xfrm>
              <a:off x="1522" y="3168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17567" name="Oval 63"/>
            <p:cNvSpPr>
              <a:spLocks noChangeArrowheads="1"/>
            </p:cNvSpPr>
            <p:nvPr/>
          </p:nvSpPr>
          <p:spPr bwMode="auto">
            <a:xfrm>
              <a:off x="1338" y="3204"/>
              <a:ext cx="48" cy="48"/>
            </a:xfrm>
            <a:prstGeom prst="ellipse">
              <a:avLst/>
            </a:prstGeom>
            <a:solidFill>
              <a:srgbClr val="FF00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17568" name="AutoShape 64"/>
          <p:cNvSpPr>
            <a:spLocks noChangeArrowheads="1"/>
          </p:cNvSpPr>
          <p:nvPr/>
        </p:nvSpPr>
        <p:spPr bwMode="auto">
          <a:xfrm>
            <a:off x="2370138" y="3238500"/>
            <a:ext cx="238125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69" name="AutoShape 65"/>
          <p:cNvSpPr>
            <a:spLocks noChangeArrowheads="1"/>
          </p:cNvSpPr>
          <p:nvPr/>
        </p:nvSpPr>
        <p:spPr bwMode="auto">
          <a:xfrm flipH="1">
            <a:off x="2303463" y="4533900"/>
            <a:ext cx="236537" cy="266700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0" name="Rectangle 66"/>
          <p:cNvSpPr>
            <a:spLocks noChangeArrowheads="1"/>
          </p:cNvSpPr>
          <p:nvPr/>
        </p:nvSpPr>
        <p:spPr bwMode="auto">
          <a:xfrm>
            <a:off x="1873250" y="3052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CFCA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3</a:t>
            </a:r>
          </a:p>
        </p:txBody>
      </p:sp>
      <p:sp>
        <p:nvSpPr>
          <p:cNvPr id="917571" name="Rectangle 67"/>
          <p:cNvSpPr>
            <a:spLocks noChangeArrowheads="1"/>
          </p:cNvSpPr>
          <p:nvPr/>
        </p:nvSpPr>
        <p:spPr bwMode="auto">
          <a:xfrm>
            <a:off x="2820988" y="45767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FF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1</a:t>
            </a:r>
          </a:p>
        </p:txBody>
      </p:sp>
      <p:sp>
        <p:nvSpPr>
          <p:cNvPr id="917572" name="Rectangle 68"/>
          <p:cNvSpPr>
            <a:spLocks noChangeArrowheads="1"/>
          </p:cNvSpPr>
          <p:nvPr/>
        </p:nvSpPr>
        <p:spPr bwMode="auto">
          <a:xfrm>
            <a:off x="2820988" y="3586163"/>
            <a:ext cx="501650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smtClean="0">
                <a:solidFill>
                  <a:srgbClr val="00CAE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2</a:t>
            </a:r>
          </a:p>
        </p:txBody>
      </p:sp>
      <p:sp>
        <p:nvSpPr>
          <p:cNvPr id="917573" name="Rectangle 69"/>
          <p:cNvSpPr>
            <a:spLocks noChangeArrowheads="1"/>
          </p:cNvSpPr>
          <p:nvPr/>
        </p:nvSpPr>
        <p:spPr bwMode="auto">
          <a:xfrm>
            <a:off x="5110163" y="5435600"/>
            <a:ext cx="3394075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AFD00"/>
                </a:solidFill>
                <a:latin typeface="Times New Roman" pitchFamily="18" charset="0"/>
              </a:rPr>
              <a:t>ln</a:t>
            </a:r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 Exposure</a:t>
            </a:r>
          </a:p>
        </p:txBody>
      </p:sp>
      <p:sp>
        <p:nvSpPr>
          <p:cNvPr id="917574" name="AutoShape 70"/>
          <p:cNvSpPr>
            <a:spLocks noChangeArrowheads="1"/>
          </p:cNvSpPr>
          <p:nvPr/>
        </p:nvSpPr>
        <p:spPr bwMode="auto">
          <a:xfrm>
            <a:off x="4165600" y="2590800"/>
            <a:ext cx="812800" cy="457200"/>
          </a:xfrm>
          <a:prstGeom prst="rightArrow">
            <a:avLst>
              <a:gd name="adj1" fmla="val 50000"/>
              <a:gd name="adj2" fmla="val 82560"/>
            </a:avLst>
          </a:prstGeom>
          <a:solidFill>
            <a:srgbClr val="FAFD00"/>
          </a:solidFill>
          <a:ln w="12700">
            <a:noFill/>
            <a:miter lim="800000"/>
            <a:headEnd/>
            <a:tailEnd/>
          </a:ln>
          <a:effectLst>
            <a:outerShdw dist="56796" dir="3806097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17575" name="Rectangle 71"/>
          <p:cNvSpPr>
            <a:spLocks noChangeArrowheads="1"/>
          </p:cNvSpPr>
          <p:nvPr/>
        </p:nvSpPr>
        <p:spPr bwMode="auto">
          <a:xfrm rot="16200000">
            <a:off x="3340894" y="3750469"/>
            <a:ext cx="3057525" cy="404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2"/>
            </a:outerShdw>
          </a:effec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Pixel value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509" grpId="0"/>
      <p:bldP spid="917520" grpId="0" animBg="1"/>
      <p:bldP spid="917568" grpId="0" animBg="1"/>
      <p:bldP spid="917569" grpId="0" animBg="1"/>
      <p:bldP spid="917573" grpId="0"/>
      <p:bldP spid="917574" grpId="0" animBg="1"/>
      <p:bldP spid="91757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Rectangle 2"/>
          <p:cNvSpPr>
            <a:spLocks noChangeArrowheads="1"/>
          </p:cNvSpPr>
          <p:nvPr/>
        </p:nvSpPr>
        <p:spPr bwMode="auto">
          <a:xfrm>
            <a:off x="4706938" y="2438400"/>
            <a:ext cx="3860800" cy="3505200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7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Digital Camera</a:t>
            </a:r>
          </a:p>
        </p:txBody>
      </p:sp>
      <p:sp>
        <p:nvSpPr>
          <p:cNvPr id="920581" name="Rectangle 5"/>
          <p:cNvSpPr>
            <a:spLocks noChangeArrowheads="1"/>
          </p:cNvSpPr>
          <p:nvPr/>
        </p:nvSpPr>
        <p:spPr bwMode="auto">
          <a:xfrm>
            <a:off x="4845050" y="1665288"/>
            <a:ext cx="3586163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Recovered response curve</a:t>
            </a:r>
          </a:p>
        </p:txBody>
      </p:sp>
      <p:sp>
        <p:nvSpPr>
          <p:cNvPr id="920582" name="Rectangle 6"/>
          <p:cNvSpPr>
            <a:spLocks noChangeArrowheads="1"/>
          </p:cNvSpPr>
          <p:nvPr/>
        </p:nvSpPr>
        <p:spPr bwMode="auto">
          <a:xfrm>
            <a:off x="4776788" y="5932488"/>
            <a:ext cx="3722687" cy="515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log Exposure</a:t>
            </a:r>
          </a:p>
        </p:txBody>
      </p:sp>
      <p:sp>
        <p:nvSpPr>
          <p:cNvPr id="920583" name="Rectangle 7"/>
          <p:cNvSpPr>
            <a:spLocks noChangeArrowheads="1"/>
          </p:cNvSpPr>
          <p:nvPr/>
        </p:nvSpPr>
        <p:spPr bwMode="auto">
          <a:xfrm rot="16200000">
            <a:off x="2821781" y="3979069"/>
            <a:ext cx="3286125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Pixel value</a:t>
            </a:r>
          </a:p>
        </p:txBody>
      </p:sp>
      <p:pic>
        <p:nvPicPr>
          <p:cNvPr id="920584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450" y="2463800"/>
            <a:ext cx="3409950" cy="3490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5" name="Rectangle 9"/>
          <p:cNvSpPr>
            <a:spLocks noChangeArrowheads="1"/>
          </p:cNvSpPr>
          <p:nvPr/>
        </p:nvSpPr>
        <p:spPr bwMode="auto">
          <a:xfrm>
            <a:off x="577850" y="1449388"/>
            <a:ext cx="33829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Kodak DCS460</a:t>
            </a:r>
            <a:b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</a:b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1/30 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to </a:t>
            </a:r>
            <a:r>
              <a:rPr lang="en-US" sz="2800" smtClean="0">
                <a:solidFill>
                  <a:srgbClr val="FAFD00"/>
                </a:solidFill>
                <a:latin typeface="Times New Roman" pitchFamily="18" charset="0"/>
              </a:rPr>
              <a:t>30</a:t>
            </a:r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 sec</a:t>
            </a:r>
          </a:p>
        </p:txBody>
      </p:sp>
      <p:pic>
        <p:nvPicPr>
          <p:cNvPr id="920586" name="Picture 1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0138" y="2590800"/>
            <a:ext cx="3563937" cy="316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0587" name="Rectangle 11"/>
          <p:cNvSpPr>
            <a:spLocks noChangeArrowheads="1"/>
          </p:cNvSpPr>
          <p:nvPr/>
        </p:nvSpPr>
        <p:spPr bwMode="auto">
          <a:xfrm>
            <a:off x="4848225" y="2597150"/>
            <a:ext cx="3646488" cy="3187700"/>
          </a:xfrm>
          <a:prstGeom prst="rect">
            <a:avLst/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ChangeArrowheads="1"/>
          </p:cNvSpPr>
          <p:nvPr/>
        </p:nvSpPr>
        <p:spPr bwMode="auto">
          <a:xfrm>
            <a:off x="1022350" y="944563"/>
            <a:ext cx="7207250" cy="5380037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922627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863600"/>
            <a:ext cx="7167563" cy="53768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2628" name="Rectangle 4"/>
          <p:cNvSpPr>
            <a:spLocks noChangeArrowheads="1"/>
          </p:cNvSpPr>
          <p:nvPr/>
        </p:nvSpPr>
        <p:spPr bwMode="auto">
          <a:xfrm>
            <a:off x="1012825" y="233363"/>
            <a:ext cx="71183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3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Reconstructed radiance map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Rectangle 2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365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Results: Color Film</a:t>
            </a:r>
          </a:p>
        </p:txBody>
      </p:sp>
      <p:sp>
        <p:nvSpPr>
          <p:cNvPr id="9236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4114800"/>
          </a:xfrm>
          <a:noFill/>
          <a:ln/>
        </p:spPr>
        <p:txBody>
          <a:bodyPr/>
          <a:lstStyle/>
          <a:p>
            <a:r>
              <a:rPr lang="en-US"/>
              <a:t>Kodak Gold ASA 100, PhotoCD</a:t>
            </a:r>
          </a:p>
        </p:txBody>
      </p:sp>
      <p:pic>
        <p:nvPicPr>
          <p:cNvPr id="923653" name="Picture 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2625" y="2044700"/>
            <a:ext cx="5192713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698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1181100"/>
            <a:ext cx="5746750" cy="514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25699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2570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Recovered Response Curves</a:t>
            </a:r>
          </a:p>
        </p:txBody>
      </p:sp>
      <p:sp>
        <p:nvSpPr>
          <p:cNvPr id="925701" name="Rectangle 5"/>
          <p:cNvSpPr>
            <a:spLocks noChangeArrowheads="1"/>
          </p:cNvSpPr>
          <p:nvPr/>
        </p:nvSpPr>
        <p:spPr bwMode="auto">
          <a:xfrm>
            <a:off x="2324100" y="1920875"/>
            <a:ext cx="668338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C0128"/>
                </a:solidFill>
                <a:latin typeface="Times New Roman" pitchFamily="18" charset="0"/>
              </a:rPr>
              <a:t>Red</a:t>
            </a:r>
          </a:p>
        </p:txBody>
      </p:sp>
      <p:sp>
        <p:nvSpPr>
          <p:cNvPr id="925702" name="Rectangle 6"/>
          <p:cNvSpPr>
            <a:spLocks noChangeArrowheads="1"/>
          </p:cNvSpPr>
          <p:nvPr/>
        </p:nvSpPr>
        <p:spPr bwMode="auto">
          <a:xfrm>
            <a:off x="5303838" y="1920875"/>
            <a:ext cx="9334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00FF00"/>
                </a:solidFill>
                <a:latin typeface="Times New Roman" pitchFamily="18" charset="0"/>
              </a:rPr>
              <a:t>Green</a:t>
            </a:r>
          </a:p>
        </p:txBody>
      </p:sp>
      <p:sp>
        <p:nvSpPr>
          <p:cNvPr id="925703" name="Rectangle 7"/>
          <p:cNvSpPr>
            <a:spLocks noChangeArrowheads="1"/>
          </p:cNvSpPr>
          <p:nvPr/>
        </p:nvSpPr>
        <p:spPr bwMode="auto">
          <a:xfrm>
            <a:off x="5303838" y="4359275"/>
            <a:ext cx="811212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FFFFFF"/>
                </a:solidFill>
                <a:latin typeface="Times New Roman" pitchFamily="18" charset="0"/>
              </a:rPr>
              <a:t>RGB</a:t>
            </a:r>
          </a:p>
        </p:txBody>
      </p:sp>
      <p:sp>
        <p:nvSpPr>
          <p:cNvPr id="925704" name="Rectangle 8"/>
          <p:cNvSpPr>
            <a:spLocks noChangeArrowheads="1"/>
          </p:cNvSpPr>
          <p:nvPr/>
        </p:nvSpPr>
        <p:spPr bwMode="auto">
          <a:xfrm>
            <a:off x="2324100" y="4359275"/>
            <a:ext cx="7556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800" smtClean="0">
                <a:solidFill>
                  <a:srgbClr val="114FFB"/>
                </a:solidFill>
                <a:latin typeface="Times New Roman" pitchFamily="18" charset="0"/>
              </a:rPr>
              <a:t>Blue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4572000" cy="1143000"/>
          </a:xfrm>
        </p:spPr>
        <p:txBody>
          <a:bodyPr/>
          <a:lstStyle/>
          <a:p>
            <a:r>
              <a:rPr lang="en-US" dirty="0" smtClean="0"/>
              <a:t>How to display HDR?</a:t>
            </a:r>
            <a:endParaRPr lang="en-US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65300" y="4999038"/>
            <a:ext cx="2420938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Linearly scaled to</a:t>
            </a:r>
          </a:p>
          <a:p>
            <a:pPr algn="r"/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display device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11463" y="2286000"/>
            <a:ext cx="2235200" cy="228600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0750" y="533400"/>
            <a:ext cx="3430588" cy="5795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8750" y="2171700"/>
            <a:ext cx="2252663" cy="2260600"/>
          </a:xfrm>
          <a:prstGeom prst="rect">
            <a:avLst/>
          </a:prstGeom>
          <a:noFill/>
          <a:ln w="25400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5181600" y="3352800"/>
            <a:ext cx="1422400" cy="685800"/>
          </a:xfrm>
          <a:prstGeom prst="line">
            <a:avLst/>
          </a:prstGeom>
          <a:noFill/>
          <a:ln w="2540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05000"/>
            <a:ext cx="2286000" cy="1905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Simple Global Operator</a:t>
            </a:r>
          </a:p>
        </p:txBody>
      </p:sp>
      <p:sp>
        <p:nvSpPr>
          <p:cNvPr id="134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Compression curve needs to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Bring everything within range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Leave dark areas alone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In other words</a:t>
            </a:r>
          </a:p>
          <a:p>
            <a:pPr lvl="2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Asymptote at 255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Derivative of 1 at 0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(Reinhart et al)</a:t>
            </a:r>
          </a:p>
        </p:txBody>
      </p:sp>
      <p:pic>
        <p:nvPicPr>
          <p:cNvPr id="1342467" name="Picture 3" descr="new_f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589338"/>
            <a:ext cx="7391400" cy="2659062"/>
          </a:xfrm>
          <a:prstGeom prst="rect">
            <a:avLst/>
          </a:prstGeom>
          <a:noFill/>
        </p:spPr>
      </p:pic>
      <p:graphicFrame>
        <p:nvGraphicFramePr>
          <p:cNvPr id="1342468" name="Object 4"/>
          <p:cNvGraphicFramePr>
            <a:graphicFrameLocks noChangeAspect="1"/>
          </p:cNvGraphicFramePr>
          <p:nvPr/>
        </p:nvGraphicFramePr>
        <p:xfrm>
          <a:off x="3048000" y="1905000"/>
          <a:ext cx="32766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0661" name="Equation" r:id="rId5" imgW="1091880" imgH="431640" progId="Equation.3">
                  <p:embed/>
                </p:oleObj>
              </mc:Choice>
              <mc:Fallback>
                <p:oleObj name="Equation" r:id="rId5" imgW="109188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905000"/>
                        <a:ext cx="3276600" cy="1295400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Operator Results</a:t>
            </a:r>
          </a:p>
        </p:txBody>
      </p:sp>
      <p:pic>
        <p:nvPicPr>
          <p:cNvPr id="1343491" name="Picture 3" descr="clockbu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3829050" cy="5105400"/>
          </a:xfrm>
          <a:prstGeom prst="rect">
            <a:avLst/>
          </a:prstGeom>
          <a:noFill/>
        </p:spPr>
      </p:pic>
      <p:pic>
        <p:nvPicPr>
          <p:cNvPr id="1343493" name="Picture 5" descr="tinter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524000"/>
            <a:ext cx="3829050" cy="510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370" name="Picture 2" descr="memorial_n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28600"/>
            <a:ext cx="3722688" cy="5586413"/>
          </a:xfrm>
          <a:prstGeom prst="rect">
            <a:avLst/>
          </a:prstGeom>
          <a:noFill/>
        </p:spPr>
      </p:pic>
      <p:sp>
        <p:nvSpPr>
          <p:cNvPr id="1338374" name="Rectangle 6"/>
          <p:cNvSpPr>
            <a:spLocks noChangeArrowheads="1"/>
          </p:cNvSpPr>
          <p:nvPr/>
        </p:nvSpPr>
        <p:spPr bwMode="auto">
          <a:xfrm>
            <a:off x="5257800" y="5881688"/>
            <a:ext cx="3090863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Darkest </a:t>
            </a:r>
            <a:r>
              <a:rPr lang="en-US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0.1%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scaled</a:t>
            </a:r>
          </a:p>
          <a:p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to display device</a:t>
            </a:r>
          </a:p>
        </p:txBody>
      </p:sp>
      <p:pic>
        <p:nvPicPr>
          <p:cNvPr id="1338376" name="Picture 8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228600"/>
            <a:ext cx="3660775" cy="5586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338377" name="Text Box 9"/>
          <p:cNvSpPr txBox="1">
            <a:spLocks noChangeArrowheads="1"/>
          </p:cNvSpPr>
          <p:nvPr/>
        </p:nvSpPr>
        <p:spPr bwMode="auto">
          <a:xfrm>
            <a:off x="1508125" y="5934075"/>
            <a:ext cx="27590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Reinhart Operator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operator</a:t>
            </a:r>
            <a:endParaRPr lang="en-US" dirty="0"/>
          </a:p>
        </p:txBody>
      </p:sp>
      <p:pic>
        <p:nvPicPr>
          <p:cNvPr id="5" name="Picture 4" descr="local_tonema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905000"/>
            <a:ext cx="2855100" cy="4324886"/>
          </a:xfrm>
          <a:prstGeom prst="rect">
            <a:avLst/>
          </a:prstGeom>
        </p:spPr>
      </p:pic>
      <p:pic>
        <p:nvPicPr>
          <p:cNvPr id="7" name="Picture 2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1905000"/>
            <a:ext cx="2894366" cy="4343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6400800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http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://people.csail.mit.edu/fredo/PUBLI/Siggraph2002/DurandBilateral.pdf</a:t>
            </a:r>
          </a:p>
        </p:txBody>
      </p:sp>
    </p:spTree>
    <p:extLst>
      <p:ext uri="{BB962C8B-B14F-4D97-AF65-F5344CB8AC3E}">
        <p14:creationId xmlns:p14="http://schemas.microsoft.com/office/powerpoint/2010/main" val="6275893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5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see?</a:t>
            </a:r>
          </a:p>
        </p:txBody>
      </p:sp>
      <p:pic>
        <p:nvPicPr>
          <p:cNvPr id="1344517" name="Picture 5"/>
          <p:cNvPicPr>
            <a:picLocks noChangeArrowheads="1"/>
          </p:cNvPicPr>
          <p:nvPr/>
        </p:nvPicPr>
        <p:blipFill>
          <a:blip r:embed="rId3" cstate="print"/>
          <a:srcRect r="76521"/>
          <a:stretch>
            <a:fillRect/>
          </a:stretch>
        </p:blipFill>
        <p:spPr bwMode="auto">
          <a:xfrm>
            <a:off x="1066800" y="1905000"/>
            <a:ext cx="1219200" cy="418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344518" name="Picture 6" descr="memorial_n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2209800"/>
            <a:ext cx="2506663" cy="3762375"/>
          </a:xfrm>
          <a:prstGeom prst="rect">
            <a:avLst/>
          </a:prstGeom>
          <a:noFill/>
        </p:spPr>
      </p:pic>
      <p:sp>
        <p:nvSpPr>
          <p:cNvPr id="1344519" name="Text Box 7"/>
          <p:cNvSpPr txBox="1">
            <a:spLocks noChangeArrowheads="1"/>
          </p:cNvSpPr>
          <p:nvPr/>
        </p:nvSpPr>
        <p:spPr bwMode="auto">
          <a:xfrm>
            <a:off x="3489325" y="3749675"/>
            <a:ext cx="7429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EAEAEA"/>
                </a:solidFill>
              </a:rPr>
              <a:t>Vs</a:t>
            </a:r>
            <a:r>
              <a:rPr lang="en-US">
                <a:solidFill>
                  <a:srgbClr val="EAEAEA"/>
                </a:solidFill>
              </a:rPr>
              <a:t>.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6934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Acquiring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5155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886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6" name="Picture 4" descr="grovea-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2550" y="238125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7" name="Picture 5" descr="groveb-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1212850" cy="646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5158" name="Picture 6" descr="grove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965200"/>
            <a:ext cx="4038600" cy="2692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5159" name="Line 7"/>
          <p:cNvSpPr>
            <a:spLocks noChangeShapeType="1"/>
          </p:cNvSpPr>
          <p:nvPr/>
        </p:nvSpPr>
        <p:spPr bwMode="auto">
          <a:xfrm>
            <a:off x="1828800" y="4191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0" name="Line 8"/>
          <p:cNvSpPr>
            <a:spLocks noChangeShapeType="1"/>
          </p:cNvSpPr>
          <p:nvPr/>
        </p:nvSpPr>
        <p:spPr bwMode="auto">
          <a:xfrm>
            <a:off x="1828800" y="50292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1" name="Line 9"/>
          <p:cNvSpPr>
            <a:spLocks noChangeShapeType="1"/>
          </p:cNvSpPr>
          <p:nvPr/>
        </p:nvSpPr>
        <p:spPr bwMode="auto">
          <a:xfrm flipV="1">
            <a:off x="1828800" y="54864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2" name="Line 10"/>
          <p:cNvSpPr>
            <a:spLocks noChangeShapeType="1"/>
          </p:cNvSpPr>
          <p:nvPr/>
        </p:nvSpPr>
        <p:spPr bwMode="auto">
          <a:xfrm flipH="1">
            <a:off x="6172200" y="13716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3" name="Line 11"/>
          <p:cNvSpPr>
            <a:spLocks noChangeShapeType="1"/>
          </p:cNvSpPr>
          <p:nvPr/>
        </p:nvSpPr>
        <p:spPr bwMode="auto">
          <a:xfrm flipH="1">
            <a:off x="6172200" y="2209800"/>
            <a:ext cx="1066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5164" name="Line 12"/>
          <p:cNvSpPr>
            <a:spLocks noChangeShapeType="1"/>
          </p:cNvSpPr>
          <p:nvPr/>
        </p:nvSpPr>
        <p:spPr bwMode="auto">
          <a:xfrm flipH="1" flipV="1">
            <a:off x="6172200" y="2667000"/>
            <a:ext cx="1066800" cy="381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77200" cy="457200"/>
          </a:xfrm>
        </p:spPr>
        <p:txBody>
          <a:bodyPr/>
          <a:lstStyle/>
          <a:p>
            <a:r>
              <a:rPr lang="en-US" sz="2800">
                <a:solidFill>
                  <a:srgbClr val="66CCFF"/>
                </a:solidFill>
              </a:rPr>
              <a:t>Assembling the Light Probe</a:t>
            </a:r>
            <a:endParaRPr lang="en-US" sz="2800" i="1">
              <a:solidFill>
                <a:srgbClr val="66CCFF"/>
              </a:solidFill>
            </a:endParaRPr>
          </a:p>
        </p:txBody>
      </p:sp>
      <p:pic>
        <p:nvPicPr>
          <p:cNvPr id="1586179" name="Picture 3" descr="grov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49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586180" name="Picture 4" descr="grove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708400"/>
            <a:ext cx="2895600" cy="1930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1" name="Line 5"/>
          <p:cNvSpPr>
            <a:spLocks noChangeShapeType="1"/>
          </p:cNvSpPr>
          <p:nvPr/>
        </p:nvSpPr>
        <p:spPr bwMode="auto">
          <a:xfrm flipV="1">
            <a:off x="3352800" y="4038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pic>
        <p:nvPicPr>
          <p:cNvPr id="1586182" name="Picture 6" descr="rnl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1219200"/>
            <a:ext cx="4895850" cy="48958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86183" name="Line 7"/>
          <p:cNvSpPr>
            <a:spLocks noChangeShapeType="1"/>
          </p:cNvSpPr>
          <p:nvPr/>
        </p:nvSpPr>
        <p:spPr bwMode="auto">
          <a:xfrm>
            <a:off x="3352800" y="2895600"/>
            <a:ext cx="5334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98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77987" name="Rectangle 3"/>
          <p:cNvSpPr>
            <a:spLocks noGrp="1" noChangeArrowheads="1"/>
          </p:cNvSpPr>
          <p:nvPr>
            <p:ph type="title"/>
          </p:nvPr>
        </p:nvSpPr>
        <p:spPr>
          <a:xfrm>
            <a:off x="317500" y="152400"/>
            <a:ext cx="8445500" cy="533400"/>
          </a:xfrm>
        </p:spPr>
        <p:txBody>
          <a:bodyPr/>
          <a:lstStyle/>
          <a:p>
            <a:r>
              <a:rPr lang="en-US" sz="3200"/>
              <a:t>Real-World HDR Lighting Environments</a:t>
            </a:r>
          </a:p>
        </p:txBody>
      </p:sp>
      <p:pic>
        <p:nvPicPr>
          <p:cNvPr id="1577988" name="Picture 4" descr="beach_pro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125" y="1066800"/>
            <a:ext cx="2378075" cy="2378075"/>
          </a:xfrm>
          <a:prstGeom prst="rect">
            <a:avLst/>
          </a:prstGeom>
          <a:noFill/>
        </p:spPr>
      </p:pic>
      <p:pic>
        <p:nvPicPr>
          <p:cNvPr id="1577989" name="Picture 5" descr="rnl_prob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738" y="1066800"/>
            <a:ext cx="2362200" cy="2362200"/>
          </a:xfrm>
          <a:prstGeom prst="rect">
            <a:avLst/>
          </a:prstGeom>
          <a:noFill/>
        </p:spPr>
      </p:pic>
      <p:pic>
        <p:nvPicPr>
          <p:cNvPr id="1577990" name="Picture 6" descr="grace_prob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429000"/>
            <a:ext cx="2362200" cy="2362200"/>
          </a:xfrm>
          <a:prstGeom prst="rect">
            <a:avLst/>
          </a:prstGeom>
          <a:noFill/>
        </p:spPr>
      </p:pic>
      <p:pic>
        <p:nvPicPr>
          <p:cNvPr id="1577991" name="Picture 7" descr="uffizi_prob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2088" y="3429000"/>
            <a:ext cx="2362200" cy="2362200"/>
          </a:xfrm>
          <a:prstGeom prst="rect">
            <a:avLst/>
          </a:prstGeom>
          <a:noFill/>
        </p:spPr>
      </p:pic>
      <p:sp>
        <p:nvSpPr>
          <p:cNvPr id="1577992" name="Text Box 8"/>
          <p:cNvSpPr txBox="1">
            <a:spLocks noChangeArrowheads="1"/>
          </p:cNvSpPr>
          <p:nvPr/>
        </p:nvSpPr>
        <p:spPr bwMode="auto">
          <a:xfrm>
            <a:off x="152400" y="6140450"/>
            <a:ext cx="7543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Lighting Environments from the Light Probe Image Gallery: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http://www.debevec.org/Probes/</a:t>
            </a:r>
          </a:p>
        </p:txBody>
      </p:sp>
      <p:sp>
        <p:nvSpPr>
          <p:cNvPr id="1577993" name="Rectangle 9"/>
          <p:cNvSpPr>
            <a:spLocks noChangeArrowheads="1"/>
          </p:cNvSpPr>
          <p:nvPr/>
        </p:nvSpPr>
        <p:spPr bwMode="auto">
          <a:xfrm>
            <a:off x="304800" y="1058863"/>
            <a:ext cx="1096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Funston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Beach</a:t>
            </a:r>
          </a:p>
        </p:txBody>
      </p:sp>
      <p:sp>
        <p:nvSpPr>
          <p:cNvPr id="1577994" name="Rectangle 10"/>
          <p:cNvSpPr>
            <a:spLocks noChangeArrowheads="1"/>
          </p:cNvSpPr>
          <p:nvPr/>
        </p:nvSpPr>
        <p:spPr bwMode="auto">
          <a:xfrm>
            <a:off x="1981200" y="5141913"/>
            <a:ext cx="993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Uffizi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Gallery</a:t>
            </a:r>
          </a:p>
        </p:txBody>
      </p:sp>
      <p:sp>
        <p:nvSpPr>
          <p:cNvPr id="1577995" name="Rectangle 11"/>
          <p:cNvSpPr>
            <a:spLocks noChangeArrowheads="1"/>
          </p:cNvSpPr>
          <p:nvPr/>
        </p:nvSpPr>
        <p:spPr bwMode="auto">
          <a:xfrm>
            <a:off x="3817938" y="1058863"/>
            <a:ext cx="1423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Eucalyptus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Grove</a:t>
            </a:r>
          </a:p>
        </p:txBody>
      </p:sp>
      <p:sp>
        <p:nvSpPr>
          <p:cNvPr id="1577996" name="Rectangle 12"/>
          <p:cNvSpPr>
            <a:spLocks noChangeArrowheads="1"/>
          </p:cNvSpPr>
          <p:nvPr/>
        </p:nvSpPr>
        <p:spPr bwMode="auto">
          <a:xfrm>
            <a:off x="5418138" y="5097463"/>
            <a:ext cx="1292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Grace</a:t>
            </a:r>
            <a:br>
              <a:rPr lang="en-US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mtClean="0">
                <a:solidFill>
                  <a:srgbClr val="FFFFFF"/>
                </a:solidFill>
                <a:latin typeface="Verdana" pitchFamily="34" charset="0"/>
              </a:rPr>
              <a:t>Cathedral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 just shiny…</a:t>
            </a:r>
          </a:p>
        </p:txBody>
      </p:sp>
      <p:sp>
        <p:nvSpPr>
          <p:cNvPr id="158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We have captured a true radiance map</a:t>
            </a:r>
          </a:p>
          <a:p>
            <a:pPr>
              <a:lnSpc>
                <a:spcPct val="90000"/>
              </a:lnSpc>
            </a:pPr>
            <a:r>
              <a:rPr lang="en-US"/>
              <a:t>We can treat it as an extended (e.g spherical) light source</a:t>
            </a:r>
          </a:p>
          <a:p>
            <a:pPr>
              <a:lnSpc>
                <a:spcPct val="90000"/>
              </a:lnSpc>
            </a:pPr>
            <a:r>
              <a:rPr lang="en-US"/>
              <a:t>Can use Global Illumination to simulate light transport in the scene</a:t>
            </a:r>
          </a:p>
          <a:p>
            <a:pPr lvl="1">
              <a:lnSpc>
                <a:spcPct val="90000"/>
              </a:lnSpc>
            </a:pPr>
            <a:r>
              <a:rPr lang="en-US"/>
              <a:t>So, all objects (not just shiny) can be lighted</a:t>
            </a:r>
          </a:p>
          <a:p>
            <a:pPr lvl="1">
              <a:lnSpc>
                <a:spcPct val="90000"/>
              </a:lnSpc>
            </a:pPr>
            <a:r>
              <a:rPr lang="en-US"/>
              <a:t>What’s the limitation?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9027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315200" cy="685800"/>
          </a:xfrm>
        </p:spPr>
        <p:txBody>
          <a:bodyPr/>
          <a:lstStyle/>
          <a:p>
            <a:r>
              <a:rPr lang="en-US"/>
              <a:t>Illumination Results</a:t>
            </a:r>
          </a:p>
        </p:txBody>
      </p:sp>
      <p:sp>
        <p:nvSpPr>
          <p:cNvPr id="15902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0"/>
            <a:ext cx="8077200" cy="1295400"/>
          </a:xfrm>
        </p:spPr>
        <p:txBody>
          <a:bodyPr/>
          <a:lstStyle/>
          <a:p>
            <a:pPr algn="ctr"/>
            <a:r>
              <a:rPr lang="en-US" dirty="0"/>
              <a:t>Rendered with Greg Larson’s </a:t>
            </a:r>
            <a:r>
              <a:rPr lang="en-US" dirty="0">
                <a:solidFill>
                  <a:srgbClr val="FFFF00"/>
                </a:solidFill>
              </a:rPr>
              <a:t>RADIANCE</a:t>
            </a:r>
            <a:endParaRPr lang="en-US" dirty="0"/>
          </a:p>
          <a:p>
            <a:pPr algn="ctr"/>
            <a:r>
              <a:rPr lang="en-US" dirty="0"/>
              <a:t>synthetic imaging system</a:t>
            </a:r>
          </a:p>
        </p:txBody>
      </p:sp>
      <p:pic>
        <p:nvPicPr>
          <p:cNvPr id="15902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838200"/>
            <a:ext cx="6096000" cy="578802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Environment maps: tell what light is entering at each angle within some shell</a:t>
            </a: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590800"/>
            <a:ext cx="1905000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 t="34157"/>
          <a:stretch>
            <a:fillRect/>
          </a:stretch>
        </p:blipFill>
        <p:spPr bwMode="auto">
          <a:xfrm>
            <a:off x="2590800" y="4572000"/>
            <a:ext cx="37338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2860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343400" y="304800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>
            <a:off x="4191000" y="4114800"/>
            <a:ext cx="4572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6781800" cy="1295400"/>
          </a:xfrm>
        </p:spPr>
        <p:txBody>
          <a:bodyPr/>
          <a:lstStyle/>
          <a:p>
            <a:r>
              <a:rPr lang="en-US" sz="2800" dirty="0"/>
              <a:t>Comparison: Radiance map versus single image</a:t>
            </a:r>
          </a:p>
        </p:txBody>
      </p:sp>
      <p:pic>
        <p:nvPicPr>
          <p:cNvPr id="1592331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524000"/>
            <a:ext cx="3200400" cy="1035050"/>
          </a:xfrm>
          <a:prstGeom prst="rect">
            <a:avLst/>
          </a:prstGeom>
          <a:noFill/>
        </p:spPr>
      </p:pic>
      <p:pic>
        <p:nvPicPr>
          <p:cNvPr id="159233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5846762"/>
            <a:ext cx="984250" cy="1011238"/>
          </a:xfrm>
          <a:prstGeom prst="rect">
            <a:avLst/>
          </a:prstGeom>
          <a:noFill/>
        </p:spPr>
      </p:pic>
      <p:pic>
        <p:nvPicPr>
          <p:cNvPr id="23449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667000"/>
            <a:ext cx="830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724400" y="2057400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HDR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5791200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LDR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Synthetic Objects </a:t>
            </a:r>
          </a:p>
          <a:p>
            <a:r>
              <a:rPr lang="en-US"/>
              <a:t>+</a:t>
            </a:r>
          </a:p>
          <a:p>
            <a:r>
              <a:rPr lang="en-US"/>
              <a:t>Real light!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5938" name="Picture 2" descr="non_ib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"/>
            <a:ext cx="7315200" cy="5280025"/>
          </a:xfrm>
          <a:prstGeom prst="rect">
            <a:avLst/>
          </a:prstGeom>
          <a:noFill/>
        </p:spPr>
      </p:pic>
      <p:sp>
        <p:nvSpPr>
          <p:cNvPr id="1575939" name="Rectangle 3"/>
          <p:cNvSpPr>
            <a:spLocks noChangeArrowheads="1"/>
          </p:cNvSpPr>
          <p:nvPr/>
        </p:nvSpPr>
        <p:spPr bwMode="auto">
          <a:xfrm>
            <a:off x="228600" y="5667375"/>
            <a:ext cx="8710613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CG Objects Illuminated by a Traditional CG Light 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77200" cy="1143000"/>
          </a:xfrm>
        </p:spPr>
        <p:txBody>
          <a:bodyPr/>
          <a:lstStyle/>
          <a:p>
            <a:r>
              <a:rPr lang="en-US" sz="3200"/>
              <a:t>Illuminating Objects using Measurements of Real Light</a:t>
            </a:r>
          </a:p>
        </p:txBody>
      </p:sp>
      <p:sp>
        <p:nvSpPr>
          <p:cNvPr id="158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581060" name="Oval 4"/>
          <p:cNvSpPr>
            <a:spLocks noChangeArrowheads="1"/>
          </p:cNvSpPr>
          <p:nvPr/>
        </p:nvSpPr>
        <p:spPr bwMode="auto">
          <a:xfrm>
            <a:off x="914400" y="1752600"/>
            <a:ext cx="3962400" cy="41148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61" name="Text Box 5"/>
          <p:cNvSpPr txBox="1">
            <a:spLocks noChangeArrowheads="1"/>
          </p:cNvSpPr>
          <p:nvPr/>
        </p:nvSpPr>
        <p:spPr bwMode="auto">
          <a:xfrm>
            <a:off x="2362200" y="44196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FF"/>
                </a:solidFill>
                <a:latin typeface="Times New Roman" pitchFamily="18" charset="0"/>
              </a:rPr>
              <a:t>Object</a:t>
            </a:r>
            <a:endParaRPr lang="en-US" sz="2400" smtClean="0">
              <a:solidFill>
                <a:srgbClr val="B2B2B2"/>
              </a:solidFill>
              <a:latin typeface="Times New Roman" pitchFamily="18" charset="0"/>
            </a:endParaRPr>
          </a:p>
        </p:txBody>
      </p:sp>
      <p:sp>
        <p:nvSpPr>
          <p:cNvPr id="1581062" name="Text Box 6"/>
          <p:cNvSpPr txBox="1">
            <a:spLocks noChangeArrowheads="1"/>
          </p:cNvSpPr>
          <p:nvPr/>
        </p:nvSpPr>
        <p:spPr bwMode="auto">
          <a:xfrm>
            <a:off x="4419600" y="2057400"/>
            <a:ext cx="84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1418" tIns="45709" rIns="91418" bIns="45709">
            <a:spAutoFit/>
          </a:bodyPr>
          <a:lstStyle/>
          <a:p>
            <a:pPr eaLnBrk="0" hangingPunct="0"/>
            <a:r>
              <a:rPr lang="en-US" sz="2400" smtClean="0">
                <a:solidFill>
                  <a:srgbClr val="FFFF00"/>
                </a:solidFill>
                <a:latin typeface="Times New Roman" pitchFamily="18" charset="0"/>
              </a:rPr>
              <a:t>Light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372600" y="2362200"/>
            <a:ext cx="930275" cy="1235075"/>
            <a:chOff x="1776" y="1958"/>
            <a:chExt cx="586" cy="778"/>
          </a:xfrm>
        </p:grpSpPr>
        <p:sp>
          <p:nvSpPr>
            <p:cNvPr id="1581064" name="Line 8"/>
            <p:cNvSpPr>
              <a:spLocks noChangeShapeType="1"/>
            </p:cNvSpPr>
            <p:nvPr/>
          </p:nvSpPr>
          <p:spPr bwMode="auto">
            <a:xfrm flipH="1" flipV="1">
              <a:off x="1776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5" name="Line 9"/>
            <p:cNvSpPr>
              <a:spLocks noChangeShapeType="1"/>
            </p:cNvSpPr>
            <p:nvPr/>
          </p:nvSpPr>
          <p:spPr bwMode="auto">
            <a:xfrm flipH="1" flipV="1">
              <a:off x="1965" y="1958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6" name="Line 10"/>
            <p:cNvSpPr>
              <a:spLocks noChangeShapeType="1"/>
            </p:cNvSpPr>
            <p:nvPr/>
          </p:nvSpPr>
          <p:spPr bwMode="auto">
            <a:xfrm flipV="1">
              <a:off x="1968" y="2016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7" name="Line 11"/>
            <p:cNvSpPr>
              <a:spLocks noChangeShapeType="1"/>
            </p:cNvSpPr>
            <p:nvPr/>
          </p:nvSpPr>
          <p:spPr bwMode="auto">
            <a:xfrm rot="5400000" flipH="1" flipV="1">
              <a:off x="2112" y="2352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8" name="Line 12"/>
            <p:cNvSpPr>
              <a:spLocks noChangeShapeType="1"/>
            </p:cNvSpPr>
            <p:nvPr/>
          </p:nvSpPr>
          <p:spPr bwMode="auto">
            <a:xfrm rot="5400000" flipH="1" flipV="1">
              <a:off x="2235" y="2421"/>
              <a:ext cx="3" cy="2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69" name="Line 13"/>
            <p:cNvSpPr>
              <a:spLocks noChangeShapeType="1"/>
            </p:cNvSpPr>
            <p:nvPr/>
          </p:nvSpPr>
          <p:spPr bwMode="auto">
            <a:xfrm rot="5400000" flipV="1">
              <a:off x="2112" y="2544"/>
              <a:ext cx="192" cy="192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70" name="Line 14"/>
          <p:cNvSpPr>
            <a:spLocks noChangeShapeType="1"/>
          </p:cNvSpPr>
          <p:nvPr/>
        </p:nvSpPr>
        <p:spPr bwMode="auto">
          <a:xfrm flipH="1">
            <a:off x="2895600" y="1798638"/>
            <a:ext cx="0" cy="411162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1" name="Line 15"/>
          <p:cNvSpPr>
            <a:spLocks noChangeShapeType="1"/>
          </p:cNvSpPr>
          <p:nvPr/>
        </p:nvSpPr>
        <p:spPr bwMode="auto">
          <a:xfrm flipV="1">
            <a:off x="949325" y="3808413"/>
            <a:ext cx="346075" cy="1587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2" name="Line 16"/>
          <p:cNvSpPr>
            <a:spLocks noChangeShapeType="1"/>
          </p:cNvSpPr>
          <p:nvPr/>
        </p:nvSpPr>
        <p:spPr bwMode="auto">
          <a:xfrm flipH="1" flipV="1">
            <a:off x="4495800" y="3775075"/>
            <a:ext cx="346075" cy="158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3" name="Line 17"/>
          <p:cNvSpPr>
            <a:spLocks noChangeShapeType="1"/>
          </p:cNvSpPr>
          <p:nvPr/>
        </p:nvSpPr>
        <p:spPr bwMode="auto">
          <a:xfrm flipH="1" flipV="1">
            <a:off x="2906713" y="5410200"/>
            <a:ext cx="0" cy="41275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4" name="Rectangle 18"/>
          <p:cNvSpPr>
            <a:spLocks noChangeArrowheads="1"/>
          </p:cNvSpPr>
          <p:nvPr/>
        </p:nvSpPr>
        <p:spPr bwMode="auto">
          <a:xfrm>
            <a:off x="5486400" y="1828800"/>
            <a:ext cx="320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lIns="91418" tIns="45709" rIns="91418" bIns="45709"/>
          <a:lstStyle/>
          <a:p>
            <a:pPr algn="ctr" eaLnBrk="0" hangingPunct="0"/>
            <a:endParaRPr lang="ru-RU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1075" name="Line 19"/>
          <p:cNvSpPr>
            <a:spLocks noChangeShapeType="1"/>
          </p:cNvSpPr>
          <p:nvPr/>
        </p:nvSpPr>
        <p:spPr bwMode="auto">
          <a:xfrm>
            <a:off x="15240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6" name="Line 20"/>
          <p:cNvSpPr>
            <a:spLocks noChangeShapeType="1"/>
          </p:cNvSpPr>
          <p:nvPr/>
        </p:nvSpPr>
        <p:spPr bwMode="auto">
          <a:xfrm flipH="1">
            <a:off x="3886200" y="24384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7" name="Line 21"/>
          <p:cNvSpPr>
            <a:spLocks noChangeShapeType="1"/>
          </p:cNvSpPr>
          <p:nvPr/>
        </p:nvSpPr>
        <p:spPr bwMode="auto">
          <a:xfrm flipH="1" flipV="1">
            <a:off x="3886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8" name="Line 22"/>
          <p:cNvSpPr>
            <a:spLocks noChangeShapeType="1"/>
          </p:cNvSpPr>
          <p:nvPr/>
        </p:nvSpPr>
        <p:spPr bwMode="auto">
          <a:xfrm flipV="1">
            <a:off x="1600200" y="4876800"/>
            <a:ext cx="304800" cy="30480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81079" name="Text Box 23"/>
          <p:cNvSpPr txBox="1">
            <a:spLocks noChangeArrowheads="1"/>
          </p:cNvSpPr>
          <p:nvPr/>
        </p:nvSpPr>
        <p:spPr bwMode="auto">
          <a:xfrm>
            <a:off x="2895600" y="6034088"/>
            <a:ext cx="5943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http://radsite.lbl.gov/radiance/</a:t>
            </a:r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552700" y="2921000"/>
            <a:ext cx="685800" cy="1447800"/>
            <a:chOff x="1608" y="1840"/>
            <a:chExt cx="432" cy="912"/>
          </a:xfrm>
        </p:grpSpPr>
        <p:sp>
          <p:nvSpPr>
            <p:cNvPr id="1581081" name="Freeform 25"/>
            <p:cNvSpPr>
              <a:spLocks/>
            </p:cNvSpPr>
            <p:nvPr/>
          </p:nvSpPr>
          <p:spPr bwMode="auto">
            <a:xfrm>
              <a:off x="1608" y="2032"/>
              <a:ext cx="432" cy="720"/>
            </a:xfrm>
            <a:custGeom>
              <a:avLst/>
              <a:gdLst/>
              <a:ahLst/>
              <a:cxnLst>
                <a:cxn ang="0">
                  <a:pos x="48" y="672"/>
                </a:cxn>
                <a:cxn ang="0">
                  <a:pos x="0" y="672"/>
                </a:cxn>
                <a:cxn ang="0">
                  <a:pos x="0" y="720"/>
                </a:cxn>
                <a:cxn ang="0">
                  <a:pos x="432" y="720"/>
                </a:cxn>
                <a:cxn ang="0">
                  <a:pos x="432" y="672"/>
                </a:cxn>
                <a:cxn ang="0">
                  <a:pos x="384" y="672"/>
                </a:cxn>
                <a:cxn ang="0">
                  <a:pos x="384" y="48"/>
                </a:cxn>
                <a:cxn ang="0">
                  <a:pos x="432" y="48"/>
                </a:cxn>
                <a:cxn ang="0">
                  <a:pos x="432" y="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48" y="48"/>
                </a:cxn>
                <a:cxn ang="0">
                  <a:pos x="48" y="672"/>
                </a:cxn>
              </a:cxnLst>
              <a:rect l="0" t="0" r="r" b="b"/>
              <a:pathLst>
                <a:path w="432" h="720">
                  <a:moveTo>
                    <a:pt x="48" y="672"/>
                  </a:moveTo>
                  <a:lnTo>
                    <a:pt x="0" y="672"/>
                  </a:lnTo>
                  <a:lnTo>
                    <a:pt x="0" y="720"/>
                  </a:lnTo>
                  <a:lnTo>
                    <a:pt x="432" y="720"/>
                  </a:lnTo>
                  <a:lnTo>
                    <a:pt x="432" y="672"/>
                  </a:lnTo>
                  <a:lnTo>
                    <a:pt x="384" y="672"/>
                  </a:lnTo>
                  <a:lnTo>
                    <a:pt x="384" y="48"/>
                  </a:lnTo>
                  <a:lnTo>
                    <a:pt x="432" y="48"/>
                  </a:lnTo>
                  <a:lnTo>
                    <a:pt x="432" y="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48" y="48"/>
                  </a:lnTo>
                  <a:lnTo>
                    <a:pt x="48" y="672"/>
                  </a:lnTo>
                  <a:close/>
                </a:path>
              </a:pathLst>
            </a:custGeom>
            <a:solidFill>
              <a:schemeClr val="folHlink"/>
            </a:solidFill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2" name="Oval 26"/>
            <p:cNvSpPr>
              <a:spLocks noChangeArrowheads="1"/>
            </p:cNvSpPr>
            <p:nvPr/>
          </p:nvSpPr>
          <p:spPr bwMode="auto">
            <a:xfrm>
              <a:off x="1752" y="1840"/>
              <a:ext cx="144" cy="144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3" name="Oval 27"/>
            <p:cNvSpPr>
              <a:spLocks noChangeArrowheads="1"/>
            </p:cNvSpPr>
            <p:nvPr/>
          </p:nvSpPr>
          <p:spPr bwMode="auto">
            <a:xfrm>
              <a:off x="1946" y="192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4" name="Freeform 28"/>
            <p:cNvSpPr>
              <a:spLocks/>
            </p:cNvSpPr>
            <p:nvPr/>
          </p:nvSpPr>
          <p:spPr bwMode="auto">
            <a:xfrm>
              <a:off x="1862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5" name="Freeform 29"/>
            <p:cNvSpPr>
              <a:spLocks/>
            </p:cNvSpPr>
            <p:nvPr/>
          </p:nvSpPr>
          <p:spPr bwMode="auto">
            <a:xfrm>
              <a:off x="195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6" name="Freeform 30"/>
            <p:cNvSpPr>
              <a:spLocks/>
            </p:cNvSpPr>
            <p:nvPr/>
          </p:nvSpPr>
          <p:spPr bwMode="auto">
            <a:xfrm flipH="1">
              <a:off x="1932" y="1948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7" name="Freeform 31"/>
            <p:cNvSpPr>
              <a:spLocks/>
            </p:cNvSpPr>
            <p:nvPr/>
          </p:nvSpPr>
          <p:spPr bwMode="auto">
            <a:xfrm flipH="1">
              <a:off x="1736" y="1950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36" y="80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8" name="Oval 32"/>
            <p:cNvSpPr>
              <a:spLocks noChangeArrowheads="1"/>
            </p:cNvSpPr>
            <p:nvPr/>
          </p:nvSpPr>
          <p:spPr bwMode="auto">
            <a:xfrm>
              <a:off x="1656" y="192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89" name="Freeform 33"/>
            <p:cNvSpPr>
              <a:spLocks/>
            </p:cNvSpPr>
            <p:nvPr/>
          </p:nvSpPr>
          <p:spPr bwMode="auto">
            <a:xfrm>
              <a:off x="1666" y="1954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581090" name="Freeform 34"/>
            <p:cNvSpPr>
              <a:spLocks/>
            </p:cNvSpPr>
            <p:nvPr/>
          </p:nvSpPr>
          <p:spPr bwMode="auto">
            <a:xfrm flipH="1">
              <a:off x="1642" y="1952"/>
              <a:ext cx="56" cy="9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8"/>
                </a:cxn>
                <a:cxn ang="0">
                  <a:pos x="56" y="96"/>
                </a:cxn>
              </a:cxnLst>
              <a:rect l="0" t="0" r="r" b="b"/>
              <a:pathLst>
                <a:path w="56" h="96">
                  <a:moveTo>
                    <a:pt x="8" y="0"/>
                  </a:moveTo>
                  <a:cubicBezTo>
                    <a:pt x="4" y="16"/>
                    <a:pt x="0" y="32"/>
                    <a:pt x="8" y="48"/>
                  </a:cubicBezTo>
                  <a:cubicBezTo>
                    <a:pt x="16" y="64"/>
                    <a:pt x="48" y="88"/>
                    <a:pt x="56" y="96"/>
                  </a:cubicBezTo>
                </a:path>
              </a:pathLst>
            </a:custGeom>
            <a:noFill/>
            <a:ln w="12700" cmpd="sng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581091" name="Text Box 35"/>
          <p:cNvSpPr txBox="1">
            <a:spLocks noChangeArrowheads="1"/>
          </p:cNvSpPr>
          <p:nvPr/>
        </p:nvSpPr>
        <p:spPr bwMode="auto">
          <a:xfrm>
            <a:off x="5486400" y="2024063"/>
            <a:ext cx="3136900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Environment assigned “glow” material property in</a:t>
            </a:r>
            <a:br>
              <a:rPr lang="en-US" sz="2800" smtClean="0">
                <a:solidFill>
                  <a:srgbClr val="FFFFFF"/>
                </a:solidFill>
                <a:latin typeface="Verdana" pitchFamily="34" charset="0"/>
              </a:rPr>
            </a:b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Greg Ward’s </a:t>
            </a:r>
            <a:r>
              <a:rPr lang="en-US" sz="2800" smtClean="0">
                <a:solidFill>
                  <a:srgbClr val="00FFFF"/>
                </a:solidFill>
                <a:latin typeface="Verdana" pitchFamily="34" charset="0"/>
              </a:rPr>
              <a:t>RADIANCE</a:t>
            </a:r>
            <a:r>
              <a:rPr lang="en-US" sz="2800" smtClean="0">
                <a:solidFill>
                  <a:srgbClr val="FFFFFF"/>
                </a:solidFill>
                <a:latin typeface="Verdana" pitchFamily="34" charset="0"/>
              </a:rPr>
              <a:t> system.</a:t>
            </a:r>
            <a:endParaRPr lang="en-US" sz="2800" b="1" smtClean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3106" name="Picture 2" descr="render_grace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242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7" name="Picture 3" descr="render_rn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8600"/>
            <a:ext cx="4116388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8" name="Picture 4" descr="render_uffizi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213" y="3124200"/>
            <a:ext cx="4116387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pic>
        <p:nvPicPr>
          <p:cNvPr id="1583109" name="Picture 5" descr="render_beach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3213" y="228600"/>
            <a:ext cx="4114800" cy="2598738"/>
          </a:xfrm>
          <a:prstGeom prst="rect">
            <a:avLst/>
          </a:prstGeom>
          <a:noFill/>
          <a:effectLst>
            <a:outerShdw dist="53882" dir="2700000" algn="ctr" rotWithShape="0">
              <a:srgbClr val="000000"/>
            </a:outerShdw>
          </a:effectLst>
        </p:spPr>
      </p:pic>
      <p:sp>
        <p:nvSpPr>
          <p:cNvPr id="1583110" name="Rectangle 6"/>
          <p:cNvSpPr>
            <a:spLocks noChangeArrowheads="1"/>
          </p:cNvSpPr>
          <p:nvPr/>
        </p:nvSpPr>
        <p:spPr bwMode="auto">
          <a:xfrm>
            <a:off x="304800" y="5913438"/>
            <a:ext cx="7315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smtClean="0">
                <a:solidFill>
                  <a:srgbClr val="FFFFFF"/>
                </a:solidFill>
                <a:latin typeface="Bookman Old Style" pitchFamily="18" charset="0"/>
              </a:rPr>
              <a:t>Paul Debevec. A Tutorial on Image-Based Lighting.  IEEE Computer Graphics and Applications, Jan/Feb 2002.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6781800" cy="1066800"/>
          </a:xfrm>
        </p:spPr>
        <p:txBody>
          <a:bodyPr/>
          <a:lstStyle/>
          <a:p>
            <a:r>
              <a:rPr lang="en-US" b="0" i="1">
                <a:solidFill>
                  <a:srgbClr val="66CCFF"/>
                </a:solidFill>
              </a:rPr>
              <a:t>Rendering with Natural Light</a:t>
            </a:r>
          </a:p>
        </p:txBody>
      </p:sp>
      <p:pic>
        <p:nvPicPr>
          <p:cNvPr id="1584131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85800" y="1905000"/>
            <a:ext cx="3276600" cy="3276600"/>
          </a:xfrm>
          <a:prstGeom prst="rect">
            <a:avLst/>
          </a:prstGeom>
          <a:noFill/>
        </p:spPr>
      </p:pic>
      <p:pic>
        <p:nvPicPr>
          <p:cNvPr id="1584132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905000"/>
            <a:ext cx="4038600" cy="3028950"/>
          </a:xfrm>
          <a:prstGeom prst="rect">
            <a:avLst/>
          </a:prstGeom>
          <a:noFill/>
        </p:spPr>
      </p:pic>
      <p:sp>
        <p:nvSpPr>
          <p:cNvPr id="1584133" name="Text Box 5"/>
          <p:cNvSpPr txBox="1">
            <a:spLocks noChangeArrowheads="1"/>
          </p:cNvSpPr>
          <p:nvPr/>
        </p:nvSpPr>
        <p:spPr bwMode="auto">
          <a:xfrm>
            <a:off x="1219200" y="5562600"/>
            <a:ext cx="6934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smtClean="0">
                <a:solidFill>
                  <a:srgbClr val="FFFFFF"/>
                </a:solidFill>
                <a:latin typeface="Trebuchet MS" pitchFamily="34" charset="0"/>
              </a:rPr>
              <a:t>SIGGRAPH 98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http://www.youtube.com/watch?v=EHBgkeXH9lU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3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Illuminating a Small Scene</a:t>
            </a:r>
          </a:p>
        </p:txBody>
      </p:sp>
      <p:sp>
        <p:nvSpPr>
          <p:cNvPr id="17336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7109" name="Picture 5" descr="fig4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56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73568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48133" name="Picture 5" descr="fig4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77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37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buNone/>
              <a:defRPr/>
            </a:pPr>
            <a:r>
              <a:rPr lang="en-US" sz="3200" dirty="0" smtClean="0"/>
              <a:t>	We can now illuminate</a:t>
            </a:r>
            <a:br>
              <a:rPr lang="en-US" sz="3200" dirty="0" smtClean="0"/>
            </a:br>
            <a:r>
              <a:rPr lang="en-US" sz="3200" b="1" dirty="0" smtClean="0"/>
              <a:t>synthetic objects</a:t>
            </a:r>
            <a:r>
              <a:rPr lang="en-US" sz="3200" dirty="0" smtClean="0"/>
              <a:t> with </a:t>
            </a:r>
            <a:r>
              <a:rPr lang="en-US" sz="3200" b="1" dirty="0" smtClean="0"/>
              <a:t>real light</a:t>
            </a:r>
            <a:r>
              <a:rPr lang="en-US" sz="3200" dirty="0" smtClean="0"/>
              <a:t>.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Environment map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Light probe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HDR</a:t>
            </a:r>
          </a:p>
          <a:p>
            <a:pPr lvl="1" eaLnBrk="1" hangingPunct="1">
              <a:buNone/>
              <a:defRPr/>
            </a:pPr>
            <a:r>
              <a:rPr lang="en-US" dirty="0" smtClean="0"/>
              <a:t>	- Ray tracing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buNone/>
              <a:defRPr/>
            </a:pPr>
            <a:r>
              <a:rPr lang="en-US" dirty="0" smtClean="0"/>
              <a:t>		How do we add synthetic objects to a </a:t>
            </a:r>
          </a:p>
          <a:p>
            <a:pPr eaLnBrk="1" hangingPunct="1">
              <a:buNone/>
              <a:defRPr/>
            </a:pPr>
            <a:r>
              <a:rPr lang="en-US" dirty="0" smtClean="0"/>
              <a:t>		</a:t>
            </a:r>
            <a:r>
              <a:rPr lang="en-US" b="1" dirty="0" smtClean="0"/>
              <a:t>real scene</a:t>
            </a:r>
            <a:r>
              <a:rPr lang="en-US" dirty="0" smtClean="0"/>
              <a:t>?</a:t>
            </a:r>
          </a:p>
          <a:p>
            <a:pPr lvl="2" eaLnBrk="1" hangingPunct="1">
              <a:buNone/>
              <a:defRPr/>
            </a:pPr>
            <a:endParaRPr lang="en-US" sz="28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7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Spherical Map Example</a:t>
            </a:r>
            <a:endParaRPr lang="en-US" dirty="0"/>
          </a:p>
        </p:txBody>
      </p:sp>
      <p:pic>
        <p:nvPicPr>
          <p:cNvPr id="1491971" name="Picture 3" descr="gl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3810000" cy="3810000"/>
          </a:xfrm>
          <a:prstGeom prst="rect">
            <a:avLst/>
          </a:prstGeom>
          <a:noFill/>
        </p:spPr>
      </p:pic>
      <p:pic>
        <p:nvPicPr>
          <p:cNvPr id="1491972" name="Picture 4" descr="gl_spec_teapo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828800"/>
            <a:ext cx="4724400" cy="3838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397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Real Scene Example</a:t>
            </a:r>
          </a:p>
        </p:txBody>
      </p:sp>
      <p:sp>
        <p:nvSpPr>
          <p:cNvPr id="1739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Goal: place synthetic objects on table</a:t>
            </a:r>
          </a:p>
        </p:txBody>
      </p:sp>
      <p:pic>
        <p:nvPicPr>
          <p:cNvPr id="50181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2244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5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6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7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8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249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3882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3883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3884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sp>
          <p:nvSpPr>
            <p:cNvPr id="52240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1743887" name="Text Box 15"/>
            <p:cNvSpPr txBox="1">
              <a:spLocks noChangeArrowheads="1"/>
            </p:cNvSpPr>
            <p:nvPr/>
          </p:nvSpPr>
          <p:spPr bwMode="auto">
            <a:xfrm>
              <a:off x="2137" y="1178"/>
              <a:ext cx="14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FF00"/>
                  </a:solidFill>
                  <a:latin typeface="Times New Roman" pitchFamily="18" charset="0"/>
                </a:rPr>
                <a:t>light-based model</a:t>
              </a:r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447800" y="2190750"/>
            <a:ext cx="6343650" cy="2465388"/>
            <a:chOff x="912" y="1380"/>
            <a:chExt cx="3996" cy="1553"/>
          </a:xfrm>
        </p:grpSpPr>
        <p:sp>
          <p:nvSpPr>
            <p:cNvPr id="52231" name="Line 17"/>
            <p:cNvSpPr>
              <a:spLocks noChangeShapeType="1"/>
            </p:cNvSpPr>
            <p:nvPr/>
          </p:nvSpPr>
          <p:spPr bwMode="auto">
            <a:xfrm>
              <a:off x="2736" y="2748"/>
              <a:ext cx="2172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2" name="Line 18"/>
            <p:cNvSpPr>
              <a:spLocks noChangeShapeType="1"/>
            </p:cNvSpPr>
            <p:nvPr/>
          </p:nvSpPr>
          <p:spPr bwMode="auto">
            <a:xfrm flipV="1">
              <a:off x="2586" y="1380"/>
              <a:ext cx="0" cy="121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3" name="Line 19"/>
            <p:cNvSpPr>
              <a:spLocks noChangeShapeType="1"/>
            </p:cNvSpPr>
            <p:nvPr/>
          </p:nvSpPr>
          <p:spPr bwMode="auto">
            <a:xfrm flipV="1">
              <a:off x="2697" y="1477"/>
              <a:ext cx="1302" cy="114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4" name="Line 20"/>
            <p:cNvSpPr>
              <a:spLocks noChangeShapeType="1"/>
            </p:cNvSpPr>
            <p:nvPr/>
          </p:nvSpPr>
          <p:spPr bwMode="auto">
            <a:xfrm flipH="1">
              <a:off x="912" y="2748"/>
              <a:ext cx="1536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5" name="Line 21"/>
            <p:cNvSpPr>
              <a:spLocks noChangeShapeType="1"/>
            </p:cNvSpPr>
            <p:nvPr/>
          </p:nvSpPr>
          <p:spPr bwMode="auto">
            <a:xfrm flipH="1" flipV="1">
              <a:off x="1212" y="1597"/>
              <a:ext cx="1248" cy="10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6" name="Line 22"/>
            <p:cNvSpPr>
              <a:spLocks noChangeShapeType="1"/>
            </p:cNvSpPr>
            <p:nvPr/>
          </p:nvSpPr>
          <p:spPr bwMode="auto">
            <a:xfrm>
              <a:off x="2679" y="2800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7" name="Line 23"/>
            <p:cNvSpPr>
              <a:spLocks noChangeShapeType="1"/>
            </p:cNvSpPr>
            <p:nvPr/>
          </p:nvSpPr>
          <p:spPr bwMode="auto">
            <a:xfrm flipH="1">
              <a:off x="2394" y="2803"/>
              <a:ext cx="93" cy="7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8" name="Oval 24"/>
            <p:cNvSpPr>
              <a:spLocks noChangeArrowheads="1"/>
            </p:cNvSpPr>
            <p:nvPr/>
          </p:nvSpPr>
          <p:spPr bwMode="auto">
            <a:xfrm>
              <a:off x="2511" y="2640"/>
              <a:ext cx="144" cy="14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2239" name="Line 25"/>
            <p:cNvSpPr>
              <a:spLocks noChangeShapeType="1"/>
            </p:cNvSpPr>
            <p:nvPr/>
          </p:nvSpPr>
          <p:spPr bwMode="auto">
            <a:xfrm>
              <a:off x="2583" y="2833"/>
              <a:ext cx="0" cy="10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g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752600"/>
            <a:ext cx="54102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905000" y="1752600"/>
            <a:ext cx="54102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41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Light Probe / Calibration Grid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</a:t>
            </a:r>
            <a:r>
              <a:rPr lang="en-US" i="1" smtClean="0">
                <a:solidFill>
                  <a:schemeClr val="bg1"/>
                </a:solidFill>
              </a:rPr>
              <a:t>Light-Based</a:t>
            </a:r>
            <a:r>
              <a:rPr lang="en-US" smtClean="0"/>
              <a:t> Room Model</a:t>
            </a:r>
          </a:p>
        </p:txBody>
      </p:sp>
      <p:pic>
        <p:nvPicPr>
          <p:cNvPr id="1745923" name="Picture 3" descr="fig5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33400" y="1776413"/>
            <a:ext cx="8077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</p:pic>
      <p:sp>
        <p:nvSpPr>
          <p:cNvPr id="174592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1219200" cy="18288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362200" y="4495800"/>
            <a:ext cx="4419600" cy="1806575"/>
            <a:chOff x="672" y="1152"/>
            <a:chExt cx="4464" cy="1824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3265" name="Rectangle 7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5928" name="Text Box 8"/>
              <p:cNvSpPr txBox="1">
                <a:spLocks noChangeArrowheads="1"/>
              </p:cNvSpPr>
              <p:nvPr/>
            </p:nvSpPr>
            <p:spPr bwMode="auto">
              <a:xfrm>
                <a:off x="2792" y="1178"/>
                <a:ext cx="186" cy="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endParaRPr lang="ru-RU" sz="2400">
                  <a:solidFill>
                    <a:srgbClr val="FFFF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912" y="1380"/>
              <a:ext cx="3996" cy="1553"/>
              <a:chOff x="912" y="1380"/>
              <a:chExt cx="3996" cy="1553"/>
            </a:xfrm>
          </p:grpSpPr>
          <p:sp>
            <p:nvSpPr>
              <p:cNvPr id="53256" name="Line 10"/>
              <p:cNvSpPr>
                <a:spLocks noChangeShapeType="1"/>
              </p:cNvSpPr>
              <p:nvPr/>
            </p:nvSpPr>
            <p:spPr bwMode="auto">
              <a:xfrm>
                <a:off x="2736" y="2748"/>
                <a:ext cx="2172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7" name="Line 11"/>
              <p:cNvSpPr>
                <a:spLocks noChangeShapeType="1"/>
              </p:cNvSpPr>
              <p:nvPr/>
            </p:nvSpPr>
            <p:spPr bwMode="auto">
              <a:xfrm flipV="1">
                <a:off x="2586" y="1380"/>
                <a:ext cx="0" cy="121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8" name="Line 12"/>
              <p:cNvSpPr>
                <a:spLocks noChangeShapeType="1"/>
              </p:cNvSpPr>
              <p:nvPr/>
            </p:nvSpPr>
            <p:spPr bwMode="auto">
              <a:xfrm flipV="1">
                <a:off x="2697" y="1477"/>
                <a:ext cx="1302" cy="114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59" name="Line 13"/>
              <p:cNvSpPr>
                <a:spLocks noChangeShapeType="1"/>
              </p:cNvSpPr>
              <p:nvPr/>
            </p:nvSpPr>
            <p:spPr bwMode="auto">
              <a:xfrm flipH="1">
                <a:off x="912" y="2748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0" name="Line 14"/>
              <p:cNvSpPr>
                <a:spLocks noChangeShapeType="1"/>
              </p:cNvSpPr>
              <p:nvPr/>
            </p:nvSpPr>
            <p:spPr bwMode="auto">
              <a:xfrm flipH="1" flipV="1">
                <a:off x="1212" y="1597"/>
                <a:ext cx="1248" cy="102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1" name="Line 15"/>
              <p:cNvSpPr>
                <a:spLocks noChangeShapeType="1"/>
              </p:cNvSpPr>
              <p:nvPr/>
            </p:nvSpPr>
            <p:spPr bwMode="auto">
              <a:xfrm>
                <a:off x="2679" y="2800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2" name="Line 16"/>
              <p:cNvSpPr>
                <a:spLocks noChangeShapeType="1"/>
              </p:cNvSpPr>
              <p:nvPr/>
            </p:nvSpPr>
            <p:spPr bwMode="auto">
              <a:xfrm flipH="1">
                <a:off x="2394" y="2803"/>
                <a:ext cx="93" cy="76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3" name="Oval 17"/>
              <p:cNvSpPr>
                <a:spLocks noChangeArrowheads="1"/>
              </p:cNvSpPr>
              <p:nvPr/>
            </p:nvSpPr>
            <p:spPr bwMode="auto">
              <a:xfrm>
                <a:off x="2511" y="264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264" name="Line 18"/>
              <p:cNvSpPr>
                <a:spLocks noChangeShapeType="1"/>
              </p:cNvSpPr>
              <p:nvPr/>
            </p:nvSpPr>
            <p:spPr bwMode="auto">
              <a:xfrm>
                <a:off x="2583" y="2833"/>
                <a:ext cx="0" cy="10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1828800"/>
            <a:ext cx="7086600" cy="4572000"/>
            <a:chOff x="672" y="1152"/>
            <a:chExt cx="4464" cy="288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672" y="1152"/>
              <a:ext cx="4464" cy="2880"/>
              <a:chOff x="672" y="1152"/>
              <a:chExt cx="4464" cy="2880"/>
            </a:xfrm>
          </p:grpSpPr>
          <p:sp>
            <p:nvSpPr>
              <p:cNvPr id="54296" name="Freeform 4"/>
              <p:cNvSpPr>
                <a:spLocks/>
              </p:cNvSpPr>
              <p:nvPr/>
            </p:nvSpPr>
            <p:spPr bwMode="auto">
              <a:xfrm>
                <a:off x="2106" y="2858"/>
                <a:ext cx="236" cy="118"/>
              </a:xfrm>
              <a:custGeom>
                <a:avLst/>
                <a:gdLst>
                  <a:gd name="T0" fmla="*/ 0 w 192"/>
                  <a:gd name="T1" fmla="*/ 118 h 96"/>
                  <a:gd name="T2" fmla="*/ 118 w 192"/>
                  <a:gd name="T3" fmla="*/ 0 h 96"/>
                  <a:gd name="T4" fmla="*/ 236 w 192"/>
                  <a:gd name="T5" fmla="*/ 118 h 96"/>
                  <a:gd name="T6" fmla="*/ 0 w 192"/>
                  <a:gd name="T7" fmla="*/ 118 h 9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2"/>
                  <a:gd name="T13" fmla="*/ 0 h 96"/>
                  <a:gd name="T14" fmla="*/ 192 w 192"/>
                  <a:gd name="T15" fmla="*/ 96 h 9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2" h="96">
                    <a:moveTo>
                      <a:pt x="0" y="96"/>
                    </a:moveTo>
                    <a:lnTo>
                      <a:pt x="96" y="0"/>
                    </a:lnTo>
                    <a:lnTo>
                      <a:pt x="192" y="96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7" name="Freeform 5"/>
              <p:cNvSpPr>
                <a:spLocks/>
              </p:cNvSpPr>
              <p:nvPr/>
            </p:nvSpPr>
            <p:spPr bwMode="auto">
              <a:xfrm>
                <a:off x="3159" y="2567"/>
                <a:ext cx="177" cy="413"/>
              </a:xfrm>
              <a:custGeom>
                <a:avLst/>
                <a:gdLst>
                  <a:gd name="T0" fmla="*/ 59 w 144"/>
                  <a:gd name="T1" fmla="*/ 354 h 336"/>
                  <a:gd name="T2" fmla="*/ 0 w 144"/>
                  <a:gd name="T3" fmla="*/ 413 h 336"/>
                  <a:gd name="T4" fmla="*/ 177 w 144"/>
                  <a:gd name="T5" fmla="*/ 413 h 336"/>
                  <a:gd name="T6" fmla="*/ 118 w 144"/>
                  <a:gd name="T7" fmla="*/ 354 h 336"/>
                  <a:gd name="T8" fmla="*/ 118 w 144"/>
                  <a:gd name="T9" fmla="*/ 0 h 336"/>
                  <a:gd name="T10" fmla="*/ 59 w 144"/>
                  <a:gd name="T11" fmla="*/ 0 h 336"/>
                  <a:gd name="T12" fmla="*/ 59 w 144"/>
                  <a:gd name="T13" fmla="*/ 354 h 3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4"/>
                  <a:gd name="T22" fmla="*/ 0 h 336"/>
                  <a:gd name="T23" fmla="*/ 144 w 144"/>
                  <a:gd name="T24" fmla="*/ 336 h 3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4" h="336">
                    <a:moveTo>
                      <a:pt x="48" y="288"/>
                    </a:moveTo>
                    <a:lnTo>
                      <a:pt x="0" y="336"/>
                    </a:lnTo>
                    <a:lnTo>
                      <a:pt x="144" y="336"/>
                    </a:lnTo>
                    <a:lnTo>
                      <a:pt x="96" y="288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48" y="28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8" name="Rectangle 6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2880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9" name="Rectangle 7"/>
              <p:cNvSpPr>
                <a:spLocks noChangeArrowheads="1"/>
              </p:cNvSpPr>
              <p:nvPr/>
            </p:nvSpPr>
            <p:spPr bwMode="auto">
              <a:xfrm>
                <a:off x="1680" y="2976"/>
                <a:ext cx="2160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0" name="Rectangle 8"/>
              <p:cNvSpPr>
                <a:spLocks noChangeArrowheads="1"/>
              </p:cNvSpPr>
              <p:nvPr/>
            </p:nvSpPr>
            <p:spPr bwMode="auto">
              <a:xfrm>
                <a:off x="1920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301" name="Rectangle 9"/>
              <p:cNvSpPr>
                <a:spLocks noChangeArrowheads="1"/>
              </p:cNvSpPr>
              <p:nvPr/>
            </p:nvSpPr>
            <p:spPr bwMode="auto">
              <a:xfrm>
                <a:off x="3504" y="3072"/>
                <a:ext cx="96" cy="960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78" name="Text Box 10"/>
            <p:cNvSpPr txBox="1">
              <a:spLocks noChangeArrowheads="1"/>
            </p:cNvSpPr>
            <p:nvPr/>
          </p:nvSpPr>
          <p:spPr bwMode="auto">
            <a:xfrm>
              <a:off x="4076" y="3696"/>
              <a:ext cx="87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808080"/>
                  </a:solidFill>
                  <a:latin typeface="Times New Roman" pitchFamily="18" charset="0"/>
                </a:rPr>
                <a:t>real scene</a:t>
              </a:r>
            </a:p>
          </p:txBody>
        </p:sp>
      </p:grpSp>
      <p:sp>
        <p:nvSpPr>
          <p:cNvPr id="1747979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Modeling the Scene</a:t>
            </a:r>
          </a:p>
        </p:txBody>
      </p:sp>
      <p:sp>
        <p:nvSpPr>
          <p:cNvPr id="174798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286000" y="3352800"/>
            <a:ext cx="2622550" cy="1362075"/>
            <a:chOff x="1440" y="2112"/>
            <a:chExt cx="1652" cy="858"/>
          </a:xfrm>
        </p:grpSpPr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2443" y="2510"/>
              <a:ext cx="649" cy="460"/>
              <a:chOff x="2496" y="2842"/>
              <a:chExt cx="528" cy="374"/>
            </a:xfrm>
          </p:grpSpPr>
          <p:sp>
            <p:nvSpPr>
              <p:cNvPr id="54290" name="Oval 15"/>
              <p:cNvSpPr>
                <a:spLocks noChangeArrowheads="1"/>
              </p:cNvSpPr>
              <p:nvPr/>
            </p:nvSpPr>
            <p:spPr bwMode="auto">
              <a:xfrm>
                <a:off x="2496" y="3120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1" name="Oval 16"/>
              <p:cNvSpPr>
                <a:spLocks noChangeArrowheads="1"/>
              </p:cNvSpPr>
              <p:nvPr/>
            </p:nvSpPr>
            <p:spPr bwMode="auto">
              <a:xfrm>
                <a:off x="2640" y="3085"/>
                <a:ext cx="131" cy="131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2" name="Oval 17"/>
              <p:cNvSpPr>
                <a:spLocks noChangeArrowheads="1"/>
              </p:cNvSpPr>
              <p:nvPr/>
            </p:nvSpPr>
            <p:spPr bwMode="auto">
              <a:xfrm>
                <a:off x="2858" y="2842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293" name="Freeform 18"/>
              <p:cNvSpPr>
                <a:spLocks/>
              </p:cNvSpPr>
              <p:nvPr/>
            </p:nvSpPr>
            <p:spPr bwMode="auto">
              <a:xfrm>
                <a:off x="2784" y="2976"/>
                <a:ext cx="240" cy="240"/>
              </a:xfrm>
              <a:custGeom>
                <a:avLst/>
                <a:gdLst>
                  <a:gd name="T0" fmla="*/ 144 w 240"/>
                  <a:gd name="T1" fmla="*/ 192 h 240"/>
                  <a:gd name="T2" fmla="*/ 240 w 240"/>
                  <a:gd name="T3" fmla="*/ 240 h 240"/>
                  <a:gd name="T4" fmla="*/ 0 w 240"/>
                  <a:gd name="T5" fmla="*/ 240 h 240"/>
                  <a:gd name="T6" fmla="*/ 96 w 240"/>
                  <a:gd name="T7" fmla="*/ 192 h 240"/>
                  <a:gd name="T8" fmla="*/ 96 w 240"/>
                  <a:gd name="T9" fmla="*/ 48 h 240"/>
                  <a:gd name="T10" fmla="*/ 48 w 240"/>
                  <a:gd name="T11" fmla="*/ 0 h 240"/>
                  <a:gd name="T12" fmla="*/ 192 w 240"/>
                  <a:gd name="T13" fmla="*/ 0 h 240"/>
                  <a:gd name="T14" fmla="*/ 144 w 240"/>
                  <a:gd name="T15" fmla="*/ 48 h 240"/>
                  <a:gd name="T16" fmla="*/ 144 w 240"/>
                  <a:gd name="T17" fmla="*/ 192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0"/>
                  <a:gd name="T28" fmla="*/ 0 h 240"/>
                  <a:gd name="T29" fmla="*/ 240 w 240"/>
                  <a:gd name="T30" fmla="*/ 240 h 2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0" h="240">
                    <a:moveTo>
                      <a:pt x="144" y="192"/>
                    </a:moveTo>
                    <a:lnTo>
                      <a:pt x="240" y="240"/>
                    </a:lnTo>
                    <a:lnTo>
                      <a:pt x="0" y="240"/>
                    </a:lnTo>
                    <a:lnTo>
                      <a:pt x="96" y="192"/>
                    </a:lnTo>
                    <a:lnTo>
                      <a:pt x="96" y="48"/>
                    </a:lnTo>
                    <a:lnTo>
                      <a:pt x="48" y="0"/>
                    </a:lnTo>
                    <a:lnTo>
                      <a:pt x="192" y="0"/>
                    </a:lnTo>
                    <a:lnTo>
                      <a:pt x="144" y="48"/>
                    </a:lnTo>
                    <a:lnTo>
                      <a:pt x="144" y="192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747987" name="Text Box 19"/>
            <p:cNvSpPr txBox="1">
              <a:spLocks noChangeArrowheads="1"/>
            </p:cNvSpPr>
            <p:nvPr/>
          </p:nvSpPr>
          <p:spPr bwMode="auto">
            <a:xfrm>
              <a:off x="1440" y="2112"/>
              <a:ext cx="139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00CC99"/>
                  </a:solidFill>
                  <a:latin typeface="Times New Roman" pitchFamily="18" charset="0"/>
                </a:rPr>
                <a:t>synthetic objects</a:t>
              </a:r>
            </a:p>
          </p:txBody>
        </p:sp>
        <p:sp>
          <p:nvSpPr>
            <p:cNvPr id="54289" name="Line 20"/>
            <p:cNvSpPr>
              <a:spLocks noChangeShapeType="1"/>
            </p:cNvSpPr>
            <p:nvPr/>
          </p:nvSpPr>
          <p:spPr bwMode="auto">
            <a:xfrm>
              <a:off x="2160" y="2400"/>
              <a:ext cx="472" cy="354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066800" y="1828800"/>
            <a:ext cx="7086600" cy="2895600"/>
            <a:chOff x="672" y="1152"/>
            <a:chExt cx="4464" cy="1824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4285" name="Rectangle 23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7992" name="Text Box 24"/>
              <p:cNvSpPr txBox="1">
                <a:spLocks noChangeArrowheads="1"/>
              </p:cNvSpPr>
              <p:nvPr/>
            </p:nvSpPr>
            <p:spPr bwMode="auto">
              <a:xfrm>
                <a:off x="2137" y="1178"/>
                <a:ext cx="149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light-based model</a:t>
                </a:r>
              </a:p>
            </p:txBody>
          </p:sp>
        </p:grpSp>
        <p:sp>
          <p:nvSpPr>
            <p:cNvPr id="54284" name="Rectangle 25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3352800" y="3048000"/>
            <a:ext cx="4194175" cy="1677988"/>
            <a:chOff x="2112" y="1920"/>
            <a:chExt cx="2642" cy="1057"/>
          </a:xfrm>
        </p:grpSpPr>
        <p:sp>
          <p:nvSpPr>
            <p:cNvPr id="1747995" name="Text Box 27"/>
            <p:cNvSpPr txBox="1">
              <a:spLocks noChangeArrowheads="1"/>
            </p:cNvSpPr>
            <p:nvPr/>
          </p:nvSpPr>
          <p:spPr bwMode="auto">
            <a:xfrm>
              <a:off x="3792" y="1920"/>
              <a:ext cx="96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sz="2400">
                  <a:solidFill>
                    <a:srgbClr val="FF3300"/>
                  </a:solidFill>
                  <a:latin typeface="Times New Roman" pitchFamily="18" charset="0"/>
                </a:rPr>
                <a:t>local scene</a:t>
              </a:r>
            </a:p>
          </p:txBody>
        </p:sp>
        <p:sp>
          <p:nvSpPr>
            <p:cNvPr id="54281" name="Line 28"/>
            <p:cNvSpPr>
              <a:spLocks noChangeShapeType="1"/>
            </p:cNvSpPr>
            <p:nvPr/>
          </p:nvSpPr>
          <p:spPr bwMode="auto">
            <a:xfrm flipH="1">
              <a:off x="3408" y="2208"/>
              <a:ext cx="749" cy="72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4282" name="Line 29"/>
            <p:cNvSpPr>
              <a:spLocks noChangeShapeType="1"/>
            </p:cNvSpPr>
            <p:nvPr/>
          </p:nvSpPr>
          <p:spPr bwMode="auto">
            <a:xfrm>
              <a:off x="2112" y="2976"/>
              <a:ext cx="1393" cy="1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The Lighting Computation</a:t>
            </a:r>
          </a:p>
        </p:txBody>
      </p:sp>
      <p:sp>
        <p:nvSpPr>
          <p:cNvPr id="1750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51213" y="4284663"/>
            <a:ext cx="1477962" cy="1047750"/>
            <a:chOff x="2496" y="2842"/>
            <a:chExt cx="528" cy="374"/>
          </a:xfrm>
        </p:grpSpPr>
        <p:sp>
          <p:nvSpPr>
            <p:cNvPr id="55315" name="Oval 5"/>
            <p:cNvSpPr>
              <a:spLocks noChangeArrowheads="1"/>
            </p:cNvSpPr>
            <p:nvPr/>
          </p:nvSpPr>
          <p:spPr bwMode="auto">
            <a:xfrm>
              <a:off x="2496" y="3120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6" name="Oval 6"/>
            <p:cNvSpPr>
              <a:spLocks noChangeArrowheads="1"/>
            </p:cNvSpPr>
            <p:nvPr/>
          </p:nvSpPr>
          <p:spPr bwMode="auto">
            <a:xfrm>
              <a:off x="2640" y="3085"/>
              <a:ext cx="131" cy="13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7" name="Oval 7"/>
            <p:cNvSpPr>
              <a:spLocks noChangeArrowheads="1"/>
            </p:cNvSpPr>
            <p:nvPr/>
          </p:nvSpPr>
          <p:spPr bwMode="auto">
            <a:xfrm>
              <a:off x="2858" y="2842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8" name="Freeform 8"/>
            <p:cNvSpPr>
              <a:spLocks/>
            </p:cNvSpPr>
            <p:nvPr/>
          </p:nvSpPr>
          <p:spPr bwMode="auto">
            <a:xfrm>
              <a:off x="2784" y="2976"/>
              <a:ext cx="240" cy="240"/>
            </a:xfrm>
            <a:custGeom>
              <a:avLst/>
              <a:gdLst>
                <a:gd name="T0" fmla="*/ 144 w 240"/>
                <a:gd name="T1" fmla="*/ 192 h 240"/>
                <a:gd name="T2" fmla="*/ 240 w 240"/>
                <a:gd name="T3" fmla="*/ 240 h 240"/>
                <a:gd name="T4" fmla="*/ 0 w 240"/>
                <a:gd name="T5" fmla="*/ 240 h 240"/>
                <a:gd name="T6" fmla="*/ 96 w 240"/>
                <a:gd name="T7" fmla="*/ 192 h 240"/>
                <a:gd name="T8" fmla="*/ 96 w 240"/>
                <a:gd name="T9" fmla="*/ 48 h 240"/>
                <a:gd name="T10" fmla="*/ 48 w 240"/>
                <a:gd name="T11" fmla="*/ 0 h 240"/>
                <a:gd name="T12" fmla="*/ 192 w 240"/>
                <a:gd name="T13" fmla="*/ 0 h 240"/>
                <a:gd name="T14" fmla="*/ 144 w 240"/>
                <a:gd name="T15" fmla="*/ 48 h 240"/>
                <a:gd name="T16" fmla="*/ 144 w 240"/>
                <a:gd name="T17" fmla="*/ 192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0"/>
                <a:gd name="T28" fmla="*/ 0 h 240"/>
                <a:gd name="T29" fmla="*/ 240 w 240"/>
                <a:gd name="T30" fmla="*/ 240 h 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0" h="240">
                  <a:moveTo>
                    <a:pt x="144" y="192"/>
                  </a:moveTo>
                  <a:lnTo>
                    <a:pt x="240" y="240"/>
                  </a:lnTo>
                  <a:lnTo>
                    <a:pt x="0" y="240"/>
                  </a:lnTo>
                  <a:lnTo>
                    <a:pt x="96" y="192"/>
                  </a:lnTo>
                  <a:lnTo>
                    <a:pt x="96" y="48"/>
                  </a:lnTo>
                  <a:lnTo>
                    <a:pt x="48" y="0"/>
                  </a:lnTo>
                  <a:lnTo>
                    <a:pt x="192" y="0"/>
                  </a:lnTo>
                  <a:lnTo>
                    <a:pt x="144" y="48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25" name="Text Box 9"/>
          <p:cNvSpPr txBox="1">
            <a:spLocks noChangeArrowheads="1"/>
          </p:cNvSpPr>
          <p:nvPr/>
        </p:nvSpPr>
        <p:spPr bwMode="auto">
          <a:xfrm>
            <a:off x="1600200" y="4114800"/>
            <a:ext cx="22209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synthetic objects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00CC99"/>
                </a:solidFill>
                <a:latin typeface="Times New Roman" pitchFamily="18" charset="0"/>
              </a:rPr>
              <a:t>(known BRDF)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066800" y="2286000"/>
            <a:ext cx="6996113" cy="3060700"/>
            <a:chOff x="672" y="1152"/>
            <a:chExt cx="4464" cy="1824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1152"/>
              <a:ext cx="4464" cy="1824"/>
              <a:chOff x="672" y="1152"/>
              <a:chExt cx="4464" cy="1824"/>
            </a:xfrm>
          </p:grpSpPr>
          <p:sp>
            <p:nvSpPr>
              <p:cNvPr id="55313" name="Rectangle 12"/>
              <p:cNvSpPr>
                <a:spLocks noChangeArrowheads="1"/>
              </p:cNvSpPr>
              <p:nvPr/>
            </p:nvSpPr>
            <p:spPr bwMode="auto">
              <a:xfrm>
                <a:off x="672" y="1152"/>
                <a:ext cx="4464" cy="1824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0029" name="Text Box 13"/>
              <p:cNvSpPr txBox="1">
                <a:spLocks noChangeArrowheads="1"/>
              </p:cNvSpPr>
              <p:nvPr/>
            </p:nvSpPr>
            <p:spPr bwMode="auto">
              <a:xfrm>
                <a:off x="1122" y="1178"/>
                <a:ext cx="3535" cy="2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 sz="2400">
                    <a:solidFill>
                      <a:srgbClr val="FFFF00"/>
                    </a:solidFill>
                    <a:latin typeface="Times New Roman" pitchFamily="18" charset="0"/>
                  </a:rPr>
                  <a:t>distant scene (light-based, unknown BRDF)</a:t>
                </a:r>
              </a:p>
            </p:txBody>
          </p:sp>
        </p:grpSp>
        <p:sp>
          <p:nvSpPr>
            <p:cNvPr id="55312" name="Rectangle 14"/>
            <p:cNvSpPr>
              <a:spLocks noChangeArrowheads="1"/>
            </p:cNvSpPr>
            <p:nvPr/>
          </p:nvSpPr>
          <p:spPr bwMode="auto">
            <a:xfrm>
              <a:off x="672" y="1152"/>
              <a:ext cx="4464" cy="182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50031" name="Text Box 15"/>
          <p:cNvSpPr txBox="1">
            <a:spLocks noChangeArrowheads="1"/>
          </p:cNvSpPr>
          <p:nvPr/>
        </p:nvSpPr>
        <p:spPr bwMode="auto">
          <a:xfrm>
            <a:off x="3667125" y="5410200"/>
            <a:ext cx="2425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local scene</a:t>
            </a:r>
          </a:p>
          <a:p>
            <a:pPr algn="ctr" eaLnBrk="0" hangingPunct="0">
              <a:defRPr/>
            </a:pPr>
            <a:r>
              <a:rPr lang="en-US" sz="2400">
                <a:solidFill>
                  <a:srgbClr val="FF3300"/>
                </a:solidFill>
                <a:latin typeface="Times New Roman" pitchFamily="18" charset="0"/>
              </a:rPr>
              <a:t>(estimated BRDF)</a:t>
            </a:r>
          </a:p>
        </p:txBody>
      </p:sp>
      <p:sp>
        <p:nvSpPr>
          <p:cNvPr id="55304" name="Line 16"/>
          <p:cNvSpPr>
            <a:spLocks noChangeShapeType="1"/>
          </p:cNvSpPr>
          <p:nvPr/>
        </p:nvSpPr>
        <p:spPr bwMode="auto">
          <a:xfrm>
            <a:off x="2597150" y="5346700"/>
            <a:ext cx="3173413" cy="15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5" name="Line 17"/>
          <p:cNvSpPr>
            <a:spLocks noChangeShapeType="1"/>
          </p:cNvSpPr>
          <p:nvPr/>
        </p:nvSpPr>
        <p:spPr bwMode="auto">
          <a:xfrm>
            <a:off x="1295400" y="2743200"/>
            <a:ext cx="2971800" cy="14478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6" name="Line 18"/>
          <p:cNvSpPr>
            <a:spLocks noChangeShapeType="1"/>
          </p:cNvSpPr>
          <p:nvPr/>
        </p:nvSpPr>
        <p:spPr bwMode="auto">
          <a:xfrm flipH="1">
            <a:off x="5562600" y="2667000"/>
            <a:ext cx="1828800" cy="2438400"/>
          </a:xfrm>
          <a:prstGeom prst="line">
            <a:avLst/>
          </a:prstGeom>
          <a:noFill/>
          <a:ln w="28575">
            <a:solidFill>
              <a:srgbClr val="FFFF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55307" name="Freeform 19"/>
          <p:cNvSpPr>
            <a:spLocks/>
          </p:cNvSpPr>
          <p:nvPr/>
        </p:nvSpPr>
        <p:spPr bwMode="auto">
          <a:xfrm>
            <a:off x="4724400" y="4419600"/>
            <a:ext cx="635000" cy="762000"/>
          </a:xfrm>
          <a:custGeom>
            <a:avLst/>
            <a:gdLst>
              <a:gd name="T0" fmla="*/ 0 w 400"/>
              <a:gd name="T1" fmla="*/ 0 h 480"/>
              <a:gd name="T2" fmla="*/ 533400 w 400"/>
              <a:gd name="T3" fmla="*/ 228600 h 480"/>
              <a:gd name="T4" fmla="*/ 609600 w 400"/>
              <a:gd name="T5" fmla="*/ 762000 h 480"/>
              <a:gd name="T6" fmla="*/ 0 60000 65536"/>
              <a:gd name="T7" fmla="*/ 0 60000 65536"/>
              <a:gd name="T8" fmla="*/ 0 60000 65536"/>
              <a:gd name="T9" fmla="*/ 0 w 400"/>
              <a:gd name="T10" fmla="*/ 0 h 480"/>
              <a:gd name="T11" fmla="*/ 400 w 400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" h="480">
                <a:moveTo>
                  <a:pt x="0" y="0"/>
                </a:moveTo>
                <a:cubicBezTo>
                  <a:pt x="136" y="32"/>
                  <a:pt x="272" y="64"/>
                  <a:pt x="336" y="144"/>
                </a:cubicBezTo>
                <a:cubicBezTo>
                  <a:pt x="400" y="224"/>
                  <a:pt x="392" y="352"/>
                  <a:pt x="384" y="480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4584700" y="3143250"/>
            <a:ext cx="488950" cy="1054100"/>
            <a:chOff x="2888" y="1980"/>
            <a:chExt cx="308" cy="664"/>
          </a:xfrm>
        </p:grpSpPr>
        <p:sp>
          <p:nvSpPr>
            <p:cNvPr id="55309" name="Line 21"/>
            <p:cNvSpPr>
              <a:spLocks noChangeShapeType="1"/>
            </p:cNvSpPr>
            <p:nvPr/>
          </p:nvSpPr>
          <p:spPr bwMode="auto">
            <a:xfrm flipV="1">
              <a:off x="2888" y="2016"/>
              <a:ext cx="232" cy="62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5310" name="Line 22"/>
            <p:cNvSpPr>
              <a:spLocks noChangeShapeType="1"/>
            </p:cNvSpPr>
            <p:nvPr/>
          </p:nvSpPr>
          <p:spPr bwMode="auto">
            <a:xfrm>
              <a:off x="3052" y="1980"/>
              <a:ext cx="144" cy="48"/>
            </a:xfrm>
            <a:prstGeom prst="line">
              <a:avLst/>
            </a:prstGeom>
            <a:noFill/>
            <a:ln w="28575">
              <a:solidFill>
                <a:srgbClr val="FF8585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2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20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Background </a:t>
            </a:r>
            <a:r>
              <a:rPr lang="en-US" dirty="0" smtClean="0"/>
              <a:t>Image</a:t>
            </a:r>
            <a:endParaRPr lang="en-US" dirty="0" smtClean="0"/>
          </a:p>
        </p:txBody>
      </p:sp>
      <p:pic>
        <p:nvPicPr>
          <p:cNvPr id="56325" name="Picture 5" descr="fig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61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561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Local scene w/o objects, illuminated by model</a:t>
            </a:r>
          </a:p>
        </p:txBody>
      </p:sp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114" name="Oval 2"/>
          <p:cNvSpPr>
            <a:spLocks noChangeArrowheads="1"/>
          </p:cNvSpPr>
          <p:nvPr/>
        </p:nvSpPr>
        <p:spPr bwMode="auto">
          <a:xfrm>
            <a:off x="5943600" y="41910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754115" name="Oval 3"/>
          <p:cNvSpPr>
            <a:spLocks noChangeArrowheads="1"/>
          </p:cNvSpPr>
          <p:nvPr/>
        </p:nvSpPr>
        <p:spPr bwMode="auto">
          <a:xfrm>
            <a:off x="2590800" y="2743200"/>
            <a:ext cx="609600" cy="6096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 eaLnBrk="0" hangingPunct="0"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541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Rendering into the Scene</a:t>
            </a:r>
          </a:p>
        </p:txBody>
      </p:sp>
      <p:sp>
        <p:nvSpPr>
          <p:cNvPr id="17541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Objects and Local Scene matched to Scene</a:t>
            </a:r>
          </a:p>
        </p:txBody>
      </p:sp>
      <p:pic>
        <p:nvPicPr>
          <p:cNvPr id="57351" name="Picture 7" descr="fig8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752600"/>
            <a:ext cx="7239000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Differential Rendering </a:t>
            </a:r>
            <a:br>
              <a:rPr lang="en-US" dirty="0" smtClean="0"/>
            </a:br>
            <a:r>
              <a:rPr lang="en-US" dirty="0" smtClean="0"/>
              <a:t>Difference in local scene</a:t>
            </a:r>
          </a:p>
        </p:txBody>
      </p:sp>
      <p:pic>
        <p:nvPicPr>
          <p:cNvPr id="59395" name="Picture 3" descr="fig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598863"/>
            <a:ext cx="5181600" cy="287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9396" name="Picture 4" descr="fig8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820863"/>
            <a:ext cx="2897188" cy="16081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58213" name="Text Box 5"/>
          <p:cNvSpPr txBox="1">
            <a:spLocks noChangeArrowheads="1"/>
          </p:cNvSpPr>
          <p:nvPr/>
        </p:nvSpPr>
        <p:spPr bwMode="auto">
          <a:xfrm>
            <a:off x="4038600" y="1766888"/>
            <a:ext cx="555625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8800">
                <a:solidFill>
                  <a:srgbClr val="FFFFFF"/>
                </a:solidFill>
                <a:latin typeface="Times New Roman" pitchFamily="18" charset="0"/>
              </a:rPr>
              <a:t>-</a:t>
            </a:r>
          </a:p>
        </p:txBody>
      </p:sp>
      <p:sp>
        <p:nvSpPr>
          <p:cNvPr id="1758214" name="Text Box 6"/>
          <p:cNvSpPr txBox="1">
            <a:spLocks noChangeArrowheads="1"/>
          </p:cNvSpPr>
          <p:nvPr/>
        </p:nvSpPr>
        <p:spPr bwMode="auto">
          <a:xfrm>
            <a:off x="7826375" y="2117725"/>
            <a:ext cx="5556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6000">
                <a:solidFill>
                  <a:srgbClr val="FFFFFF"/>
                </a:solidFill>
                <a:latin typeface="Times New Roman" pitchFamily="18" charset="0"/>
              </a:rPr>
              <a:t>=</a:t>
            </a:r>
          </a:p>
        </p:txBody>
      </p:sp>
      <p:sp>
        <p:nvSpPr>
          <p:cNvPr id="175821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6096000"/>
            <a:ext cx="8077200" cy="45720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819275"/>
            <a:ext cx="28956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ideas for Image-based Lighting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Light probes: a way of capturing environment maps in real scenes</a:t>
            </a:r>
          </a:p>
          <a:p>
            <a:endParaRPr lang="en-US" dirty="0"/>
          </a:p>
        </p:txBody>
      </p:sp>
      <p:pic>
        <p:nvPicPr>
          <p:cNvPr id="9" name="Picture 2" descr="ball-reflection-calib"/>
          <p:cNvPicPr>
            <a:picLocks noChangeAspect="1" noChangeArrowheads="1"/>
          </p:cNvPicPr>
          <p:nvPr/>
        </p:nvPicPr>
        <p:blipFill>
          <a:blip r:embed="rId2" cstate="print"/>
          <a:srcRect r="48611" b="42593"/>
          <a:stretch>
            <a:fillRect/>
          </a:stretch>
        </p:blipFill>
        <p:spPr bwMode="auto">
          <a:xfrm>
            <a:off x="2133600" y="2514600"/>
            <a:ext cx="4456471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990600" y="1752600"/>
            <a:ext cx="7239000" cy="40386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602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Differential Rendering</a:t>
            </a:r>
          </a:p>
        </p:txBody>
      </p:sp>
      <p:sp>
        <p:nvSpPr>
          <p:cNvPr id="17602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3400" y="5791200"/>
            <a:ext cx="8077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Final Result</a:t>
            </a:r>
          </a:p>
        </p:txBody>
      </p:sp>
      <p:pic>
        <p:nvPicPr>
          <p:cNvPr id="60421" name="Picture 5" descr="fig8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76400" y="0"/>
            <a:ext cx="123444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to render an object inserted into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86400" cy="5135563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Image-based lighting</a:t>
            </a:r>
          </a:p>
          <a:p>
            <a:r>
              <a:rPr lang="en-US" sz="2800" dirty="0" smtClean="0"/>
              <a:t>Capture incoming light with a “light probe”</a:t>
            </a:r>
          </a:p>
          <a:p>
            <a:r>
              <a:rPr lang="en-US" sz="2800" dirty="0" smtClean="0"/>
              <a:t>Model local scene</a:t>
            </a:r>
          </a:p>
          <a:p>
            <a:r>
              <a:rPr lang="en-US" sz="2800" dirty="0" smtClean="0"/>
              <a:t>Ray trace, but replace distant scene with info from light probe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777875"/>
            <a:ext cx="2794000" cy="608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Debevec SIGGRAPH 1998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2467" name="Picture 3" descr="stp1s_005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14313"/>
            <a:ext cx="7620000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381000" y="5089525"/>
            <a:ext cx="8382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09" rIns="91418" bIns="4570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I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MAGE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-B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ASED 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L</a:t>
            </a:r>
            <a:r>
              <a:rPr lang="en-US" sz="3200">
                <a:solidFill>
                  <a:schemeClr val="bg1"/>
                </a:solidFill>
                <a:latin typeface="Times New Roman" pitchFamily="18" charset="0"/>
              </a:rPr>
              <a:t>IGHTING IN</a:t>
            </a:r>
            <a:r>
              <a:rPr lang="en-US" sz="400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F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IAT</a:t>
            </a:r>
            <a:r>
              <a:rPr lang="en-US" sz="4000" b="1" i="1">
                <a:solidFill>
                  <a:schemeClr val="bg1"/>
                </a:solidFill>
                <a:latin typeface="Times New Roman" pitchFamily="18" charset="0"/>
              </a:rPr>
              <a:t> L</a:t>
            </a:r>
            <a:r>
              <a:rPr lang="en-US" sz="3200" b="1" i="1">
                <a:solidFill>
                  <a:schemeClr val="bg1"/>
                </a:solidFill>
                <a:latin typeface="Times New Roman" pitchFamily="18" charset="0"/>
              </a:rPr>
              <a:t>UX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234950" y="5911850"/>
            <a:ext cx="8909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Paul Debevec, Tim Hawkins, Westley Sarokin, H. P. Duiker, Christine Cheng, Tal Garfinkel, Jenny Huang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3190875" y="6292850"/>
            <a:ext cx="3013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8" tIns="45709" rIns="91418" bIns="45709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Times New Roman" pitchFamily="18" charset="0"/>
              </a:rPr>
              <a:t>SIGGRAPH 99 Electronic Theater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Fiat </a:t>
            </a:r>
            <a:r>
              <a:rPr lang="en-US" dirty="0" err="1" smtClean="0"/>
              <a:t>Lux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13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http://ict.debevec.org/~debevec/FiatLux/movie/</a:t>
            </a:r>
            <a:endParaRPr lang="en-US" sz="2800" dirty="0" smtClean="0"/>
          </a:p>
          <a:p>
            <a:r>
              <a:rPr lang="en-US" sz="2800" dirty="0" smtClean="0">
                <a:hlinkClick r:id="rId3"/>
              </a:rPr>
              <a:t>http://ict.debevec.org/~debevec/FiatLux/technology/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l_f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97631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HDR Image Series</a:t>
            </a:r>
          </a:p>
        </p:txBody>
      </p:sp>
      <p:sp>
        <p:nvSpPr>
          <p:cNvPr id="1768451" name="Text Box 3"/>
          <p:cNvSpPr txBox="1">
            <a:spLocks noChangeArrowheads="1"/>
          </p:cNvSpPr>
          <p:nvPr/>
        </p:nvSpPr>
        <p:spPr bwMode="auto">
          <a:xfrm>
            <a:off x="685800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2 sec</a:t>
            </a:r>
          </a:p>
        </p:txBody>
      </p:sp>
      <p:sp>
        <p:nvSpPr>
          <p:cNvPr id="1768452" name="Text Box 4"/>
          <p:cNvSpPr txBox="1">
            <a:spLocks noChangeArrowheads="1"/>
          </p:cNvSpPr>
          <p:nvPr/>
        </p:nvSpPr>
        <p:spPr bwMode="auto">
          <a:xfrm>
            <a:off x="36560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1/4 sec</a:t>
            </a:r>
          </a:p>
        </p:txBody>
      </p:sp>
      <p:sp>
        <p:nvSpPr>
          <p:cNvPr id="1768453" name="Text Box 5"/>
          <p:cNvSpPr txBox="1">
            <a:spLocks noChangeArrowheads="1"/>
          </p:cNvSpPr>
          <p:nvPr/>
        </p:nvSpPr>
        <p:spPr bwMode="auto">
          <a:xfrm>
            <a:off x="6627813" y="35052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1/30 sec</a:t>
            </a:r>
          </a:p>
        </p:txBody>
      </p:sp>
      <p:sp>
        <p:nvSpPr>
          <p:cNvPr id="1768454" name="Text Box 6"/>
          <p:cNvSpPr txBox="1">
            <a:spLocks noChangeArrowheads="1"/>
          </p:cNvSpPr>
          <p:nvPr/>
        </p:nvSpPr>
        <p:spPr bwMode="auto">
          <a:xfrm>
            <a:off x="609600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1/250 sec</a:t>
            </a:r>
          </a:p>
        </p:txBody>
      </p:sp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5798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1/2000 sec</a:t>
            </a:r>
          </a:p>
        </p:txBody>
      </p:sp>
      <p:sp>
        <p:nvSpPr>
          <p:cNvPr id="1768456" name="Text Box 8"/>
          <p:cNvSpPr txBox="1">
            <a:spLocks noChangeArrowheads="1"/>
          </p:cNvSpPr>
          <p:nvPr/>
        </p:nvSpPr>
        <p:spPr bwMode="auto">
          <a:xfrm>
            <a:off x="6551613" y="58674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lIns="91418" tIns="45709" rIns="91418" bIns="45709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1/8000 sec</a:t>
            </a:r>
          </a:p>
        </p:txBody>
      </p:sp>
      <p:pic>
        <p:nvPicPr>
          <p:cNvPr id="64521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788" y="40386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0386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5575" y="1676400"/>
            <a:ext cx="27447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1676400"/>
            <a:ext cx="27463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5788" y="1676400"/>
            <a:ext cx="27447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036" name="Rectangle 3"/>
          <p:cNvSpPr>
            <a:spLocks noChangeArrowheads="1"/>
          </p:cNvSpPr>
          <p:nvPr/>
        </p:nvSpPr>
        <p:spPr bwMode="auto">
          <a:xfrm>
            <a:off x="381000" y="381000"/>
            <a:ext cx="8305800" cy="601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08213" y="2014538"/>
            <a:ext cx="4194175" cy="1320800"/>
            <a:chOff x="1391" y="1392"/>
            <a:chExt cx="2642" cy="832"/>
          </a:xfrm>
        </p:grpSpPr>
        <p:graphicFrame>
          <p:nvGraphicFramePr>
            <p:cNvPr id="1033" name="Object 6"/>
            <p:cNvGraphicFramePr>
              <a:graphicFrameLocks noChangeAspect="1"/>
            </p:cNvGraphicFramePr>
            <p:nvPr/>
          </p:nvGraphicFramePr>
          <p:xfrm>
            <a:off x="1391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38" name="Image" r:id="rId4" imgW="2744794" imgH="1829217" progId="">
                    <p:embed/>
                  </p:oleObj>
                </mc:Choice>
                <mc:Fallback>
                  <p:oleObj name="Image" r:id="rId4" imgW="2744794" imgH="1829217" progId="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91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4" name="Object 7"/>
            <p:cNvGraphicFramePr>
              <a:graphicFrameLocks noChangeAspect="1"/>
            </p:cNvGraphicFramePr>
            <p:nvPr/>
          </p:nvGraphicFramePr>
          <p:xfrm>
            <a:off x="2784" y="1392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39" name="Image" r:id="rId6" imgW="2744794" imgH="1829217" progId="">
                    <p:embed/>
                  </p:oleObj>
                </mc:Choice>
                <mc:Fallback>
                  <p:oleObj name="Image" r:id="rId6" imgW="2744794" imgH="1829217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1392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90600" y="4876800"/>
            <a:ext cx="6403975" cy="1320800"/>
            <a:chOff x="623" y="3296"/>
            <a:chExt cx="4034" cy="832"/>
          </a:xfrm>
        </p:grpSpPr>
        <p:graphicFrame>
          <p:nvGraphicFramePr>
            <p:cNvPr id="1030" name="Object 9"/>
            <p:cNvGraphicFramePr>
              <a:graphicFrameLocks noChangeAspect="1"/>
            </p:cNvGraphicFramePr>
            <p:nvPr/>
          </p:nvGraphicFramePr>
          <p:xfrm>
            <a:off x="2015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40" name="Image" r:id="rId8" imgW="2744794" imgH="1829217" progId="">
                    <p:embed/>
                  </p:oleObj>
                </mc:Choice>
                <mc:Fallback>
                  <p:oleObj name="Image" r:id="rId8" imgW="2744794" imgH="1829217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5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" name="Object 10"/>
            <p:cNvGraphicFramePr>
              <a:graphicFrameLocks noChangeAspect="1"/>
            </p:cNvGraphicFramePr>
            <p:nvPr/>
          </p:nvGraphicFramePr>
          <p:xfrm>
            <a:off x="3408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41" name="Image" r:id="rId10" imgW="2744794" imgH="1829217" progId="">
                    <p:embed/>
                  </p:oleObj>
                </mc:Choice>
                <mc:Fallback>
                  <p:oleObj name="Image" r:id="rId10" imgW="2744794" imgH="1829217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8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" name="Object 11"/>
            <p:cNvGraphicFramePr>
              <a:graphicFrameLocks noChangeAspect="1"/>
            </p:cNvGraphicFramePr>
            <p:nvPr/>
          </p:nvGraphicFramePr>
          <p:xfrm>
            <a:off x="623" y="329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42" name="Image" r:id="rId12" imgW="2744794" imgH="1829217" progId="">
                    <p:embed/>
                  </p:oleObj>
                </mc:Choice>
                <mc:Fallback>
                  <p:oleObj name="Image" r:id="rId12" imgW="2744794" imgH="1829217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" y="329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28600" y="3444875"/>
            <a:ext cx="8688388" cy="1320800"/>
            <a:chOff x="144" y="2336"/>
            <a:chExt cx="5473" cy="832"/>
          </a:xfrm>
        </p:grpSpPr>
        <p:graphicFrame>
          <p:nvGraphicFramePr>
            <p:cNvPr id="1026" name="Object 13"/>
            <p:cNvGraphicFramePr>
              <a:graphicFrameLocks noChangeAspect="1"/>
            </p:cNvGraphicFramePr>
            <p:nvPr/>
          </p:nvGraphicFramePr>
          <p:xfrm>
            <a:off x="2959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43" name="Image" r:id="rId14" imgW="2744794" imgH="1829217" progId="">
                    <p:embed/>
                  </p:oleObj>
                </mc:Choice>
                <mc:Fallback>
                  <p:oleObj name="Image" r:id="rId14" imgW="2744794" imgH="1829217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9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7" name="Object 14"/>
            <p:cNvGraphicFramePr>
              <a:graphicFrameLocks noChangeAspect="1"/>
            </p:cNvGraphicFramePr>
            <p:nvPr/>
          </p:nvGraphicFramePr>
          <p:xfrm>
            <a:off x="4368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44" name="Image" r:id="rId16" imgW="2744794" imgH="1829217" progId="">
                    <p:embed/>
                  </p:oleObj>
                </mc:Choice>
                <mc:Fallback>
                  <p:oleObj name="Image" r:id="rId16" imgW="2744794" imgH="1829217" progId="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8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8" name="Object 15"/>
            <p:cNvGraphicFramePr>
              <a:graphicFrameLocks noChangeAspect="1"/>
            </p:cNvGraphicFramePr>
            <p:nvPr/>
          </p:nvGraphicFramePr>
          <p:xfrm>
            <a:off x="1551" y="2336"/>
            <a:ext cx="1249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45" name="Image" r:id="rId18" imgW="2744794" imgH="1829217" progId="">
                    <p:embed/>
                  </p:oleObj>
                </mc:Choice>
                <mc:Fallback>
                  <p:oleObj name="Image" r:id="rId18" imgW="2744794" imgH="1829217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1" y="2336"/>
                          <a:ext cx="1249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9" name="Object 16"/>
            <p:cNvGraphicFramePr>
              <a:graphicFrameLocks noChangeAspect="1"/>
            </p:cNvGraphicFramePr>
            <p:nvPr/>
          </p:nvGraphicFramePr>
          <p:xfrm>
            <a:off x="144" y="2336"/>
            <a:ext cx="1248" cy="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5846" name="Image" r:id="rId20" imgW="2744794" imgH="1829217" progId="">
                    <p:embed/>
                  </p:oleObj>
                </mc:Choice>
                <mc:Fallback>
                  <p:oleObj name="Image" r:id="rId20" imgW="2744794" imgH="1829217" progId="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4" y="2336"/>
                          <a:ext cx="1248" cy="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71842" dir="2700000" algn="ctr" rotWithShape="0">
                            <a:schemeClr val="tx1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203575" y="584200"/>
            <a:ext cx="198278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Assembled Panorama</a:t>
            </a:r>
            <a:endParaRPr lang="en-US" sz="4800" smtClean="0"/>
          </a:p>
        </p:txBody>
      </p:sp>
      <p:sp>
        <p:nvSpPr>
          <p:cNvPr id="177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88" y="1752600"/>
            <a:ext cx="8078787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7745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7315200" cy="73183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Light Probe Images</a:t>
            </a:r>
          </a:p>
        </p:txBody>
      </p:sp>
      <p:pic>
        <p:nvPicPr>
          <p:cNvPr id="66564" name="Picture 4" descr="l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6764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a48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40005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6" descr="a486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1752600"/>
            <a:ext cx="28956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600" y="1219200"/>
            <a:ext cx="96774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664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Capturing a Spatially-Varying Lighting Environment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19200" y="1828800"/>
            <a:ext cx="5486400" cy="2667000"/>
            <a:chOff x="768" y="1152"/>
            <a:chExt cx="3456" cy="1680"/>
          </a:xfrm>
        </p:grpSpPr>
        <p:pic>
          <p:nvPicPr>
            <p:cNvPr id="67589" name="Picture 5" descr="AOK048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92" y="254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0" name="Picture 6" descr="AOK0484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6" y="23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1" name="Picture 7" descr="AOK0485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72" y="220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2" name="Picture 8" descr="AOK0485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736" y="2064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3" name="Picture 9" descr="AOK0486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40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4" name="Picture 10" descr="AOK0487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064" y="177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5" name="Picture 11" descr="AOK0487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352" y="115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6" name="Picture 12" descr="AOK0488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60" y="1920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7" name="Picture 13" descr="AOK0494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88" y="187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8" name="Picture 14" descr="AOK04951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68" y="124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599" name="Picture 15" descr="AOK0495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152" y="1392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0" name="Picture 16" descr="AOK0496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72" y="1296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67601" name="Picture 17" descr="AOK0502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592" y="1488"/>
              <a:ext cx="432" cy="2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2450" name="Picture 2" descr="mirrored-ball-setu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</p:spPr>
      </p:pic>
      <p:sp>
        <p:nvSpPr>
          <p:cNvPr id="15124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7010400" cy="1143000"/>
          </a:xfrm>
        </p:spPr>
        <p:txBody>
          <a:bodyPr/>
          <a:lstStyle/>
          <a:p>
            <a:r>
              <a:rPr lang="en-US"/>
              <a:t>Mirrored Sphere</a:t>
            </a:r>
          </a:p>
        </p:txBody>
      </p:sp>
      <p:pic>
        <p:nvPicPr>
          <p:cNvPr id="1512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4419600"/>
            <a:ext cx="1676400" cy="1644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1512453" name="Line 5"/>
          <p:cNvSpPr>
            <a:spLocks noChangeShapeType="1"/>
          </p:cNvSpPr>
          <p:nvPr/>
        </p:nvSpPr>
        <p:spPr bwMode="auto">
          <a:xfrm flipV="1">
            <a:off x="2495550" y="1876425"/>
            <a:ext cx="3362325" cy="72390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4" name="Line 6"/>
          <p:cNvSpPr>
            <a:spLocks noChangeShapeType="1"/>
          </p:cNvSpPr>
          <p:nvPr/>
        </p:nvSpPr>
        <p:spPr bwMode="auto">
          <a:xfrm flipH="1">
            <a:off x="2095500" y="1190625"/>
            <a:ext cx="247650" cy="10191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5" name="Line 7"/>
          <p:cNvSpPr>
            <a:spLocks noChangeShapeType="1"/>
          </p:cNvSpPr>
          <p:nvPr/>
        </p:nvSpPr>
        <p:spPr bwMode="auto">
          <a:xfrm>
            <a:off x="542925" y="1571625"/>
            <a:ext cx="1123950" cy="7524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512456" name="Line 8"/>
          <p:cNvSpPr>
            <a:spLocks noChangeShapeType="1"/>
          </p:cNvSpPr>
          <p:nvPr/>
        </p:nvSpPr>
        <p:spPr bwMode="auto">
          <a:xfrm flipH="1" flipV="1">
            <a:off x="2324100" y="2847975"/>
            <a:ext cx="657225" cy="514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we don’t have a light probe?</a:t>
            </a:r>
            <a:endParaRPr lang="en-US" dirty="0"/>
          </a:p>
        </p:txBody>
      </p:sp>
      <p:pic>
        <p:nvPicPr>
          <p:cNvPr id="578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64865" t="26229" r="21376" b="63279"/>
          <a:stretch>
            <a:fillRect/>
          </a:stretch>
        </p:blipFill>
        <p:spPr bwMode="auto">
          <a:xfrm>
            <a:off x="4895850" y="1447800"/>
            <a:ext cx="38671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572000"/>
            <a:ext cx="1524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8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52875"/>
            <a:ext cx="387667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ight Arrow 10"/>
          <p:cNvSpPr/>
          <p:nvPr/>
        </p:nvSpPr>
        <p:spPr>
          <a:xfrm>
            <a:off x="4332512" y="2438400"/>
            <a:ext cx="4680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553200" y="3810000"/>
            <a:ext cx="3048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H="1">
            <a:off x="4495799" y="5257800"/>
            <a:ext cx="1077687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343400" y="46876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Insert Relit Face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91200" y="10784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Zoom in on eye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540832" y="6074229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Environment map from eye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6488668"/>
            <a:ext cx="8915400" cy="3693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http://www1.cs.columbia.edu/CAVE/projects/world_eye/</a:t>
            </a:r>
            <a:r>
              <a:rPr lang="en-US" dirty="0" smtClean="0"/>
              <a:t> -- Nishino </a:t>
            </a:r>
            <a:r>
              <a:rPr lang="en-US" dirty="0" err="1" smtClean="0"/>
              <a:t>Nayar</a:t>
            </a:r>
            <a:r>
              <a:rPr lang="en-US" dirty="0" smtClean="0"/>
              <a:t> 2004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/>
      <p:bldP spid="16" grpId="0"/>
      <p:bldP spid="1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uris8mag"/>
          <p:cNvPicPr>
            <a:picLocks noChangeAspect="1" noChangeArrowheads="1"/>
          </p:cNvPicPr>
          <p:nvPr/>
        </p:nvPicPr>
        <p:blipFill>
          <a:blip r:embed="rId3" cstate="print">
            <a:lum bright="-18000"/>
          </a:blip>
          <a:srcRect/>
          <a:stretch>
            <a:fillRect/>
          </a:stretch>
        </p:blipFill>
        <p:spPr bwMode="auto">
          <a:xfrm>
            <a:off x="-381000" y="-720725"/>
            <a:ext cx="10820400" cy="758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Oval 3"/>
          <p:cNvSpPr>
            <a:spLocks noChangeArrowheads="1"/>
          </p:cNvSpPr>
          <p:nvPr/>
        </p:nvSpPr>
        <p:spPr bwMode="auto">
          <a:xfrm>
            <a:off x="2921000" y="1790700"/>
            <a:ext cx="3657600" cy="35941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altLang="ja-JP"/>
              <a:t>Environment Map from an Eye</a:t>
            </a:r>
          </a:p>
        </p:txBody>
      </p:sp>
      <p:pic>
        <p:nvPicPr>
          <p:cNvPr id="55299" name="harishrot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0" y="1460500"/>
            <a:ext cx="5081588" cy="5081588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299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Can Tell What </a:t>
            </a:r>
            <a:r>
              <a:rPr lang="en-US" altLang="ja-JP" dirty="0"/>
              <a:t>You are Looking At</a:t>
            </a:r>
          </a:p>
        </p:txBody>
      </p:sp>
      <p:pic>
        <p:nvPicPr>
          <p:cNvPr id="57347" name="Picture 3" descr="huris8shrink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lum bright="-6000" contrast="12000"/>
          </a:blip>
          <a:srcRect l="9419" r="1955"/>
          <a:stretch>
            <a:fillRect/>
          </a:stretch>
        </p:blipFill>
        <p:spPr bwMode="auto">
          <a:xfrm>
            <a:off x="744538" y="1538288"/>
            <a:ext cx="3957637" cy="2266950"/>
          </a:xfrm>
          <a:prstGeom prst="rect">
            <a:avLst/>
          </a:prstGeom>
          <a:noFill/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630238" y="11049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en-US" sz="2400" smtClean="0">
                <a:solidFill>
                  <a:srgbClr val="EAEAEA"/>
                </a:solidFill>
                <a:latin typeface="Palatino Linotype" pitchFamily="18" charset="0"/>
              </a:rPr>
              <a:t>Eye Image:</a:t>
            </a:r>
          </a:p>
        </p:txBody>
      </p:sp>
      <p:pic>
        <p:nvPicPr>
          <p:cNvPr id="57349" name="Picture 5" descr="alexinput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26038" y="1558925"/>
            <a:ext cx="3513137" cy="2228850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19125" y="3975100"/>
            <a:ext cx="7421563" cy="2784475"/>
            <a:chOff x="390" y="2504"/>
            <a:chExt cx="4675" cy="1754"/>
          </a:xfrm>
        </p:grpSpPr>
        <p:pic>
          <p:nvPicPr>
            <p:cNvPr id="57351" name="Picture 7" descr="huris8czerocenter"/>
            <p:cNvPicPr>
              <a:picLocks noChangeAspect="1" noChangeArrowheads="1"/>
            </p:cNvPicPr>
            <p:nvPr/>
          </p:nvPicPr>
          <p:blipFill>
            <a:blip r:embed="rId7" cstate="print">
              <a:lum bright="-6000" contrast="12000"/>
            </a:blip>
            <a:srcRect/>
            <a:stretch>
              <a:fillRect/>
            </a:stretch>
          </p:blipFill>
          <p:spPr bwMode="auto">
            <a:xfrm>
              <a:off x="988" y="2795"/>
              <a:ext cx="1455" cy="1455"/>
            </a:xfrm>
            <a:prstGeom prst="rect">
              <a:avLst/>
            </a:prstGeom>
            <a:noFill/>
          </p:spPr>
        </p:pic>
        <p:sp>
          <p:nvSpPr>
            <p:cNvPr id="57352" name="Text Box 8"/>
            <p:cNvSpPr txBox="1">
              <a:spLocks noChangeArrowheads="1"/>
            </p:cNvSpPr>
            <p:nvPr/>
          </p:nvSpPr>
          <p:spPr bwMode="auto">
            <a:xfrm>
              <a:off x="390" y="2504"/>
              <a:ext cx="23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kumimoji="1" lang="en-US" sz="2400" smtClean="0">
                  <a:solidFill>
                    <a:srgbClr val="EAEAEA"/>
                  </a:solidFill>
                  <a:latin typeface="Palatino Linotype" pitchFamily="18" charset="0"/>
                </a:rPr>
                <a:t>Computed Retinal Image:</a:t>
              </a:r>
            </a:p>
          </p:txBody>
        </p:sp>
        <p:pic>
          <p:nvPicPr>
            <p:cNvPr id="57353" name="Picture 9" descr="alexsview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606" y="2799"/>
              <a:ext cx="1459" cy="1451"/>
            </a:xfrm>
            <a:prstGeom prst="rect">
              <a:avLst/>
            </a:prstGeom>
            <a:noFill/>
          </p:spPr>
        </p:pic>
        <p:sp>
          <p:nvSpPr>
            <p:cNvPr id="57354" name="Rectangle 10"/>
            <p:cNvSpPr>
              <a:spLocks noChangeArrowheads="1"/>
            </p:cNvSpPr>
            <p:nvPr/>
          </p:nvSpPr>
          <p:spPr bwMode="auto">
            <a:xfrm>
              <a:off x="981" y="2784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  <p:sp>
          <p:nvSpPr>
            <p:cNvPr id="57355" name="Rectangle 11"/>
            <p:cNvSpPr>
              <a:spLocks noChangeArrowheads="1"/>
            </p:cNvSpPr>
            <p:nvPr/>
          </p:nvSpPr>
          <p:spPr bwMode="auto">
            <a:xfrm>
              <a:off x="3618" y="2812"/>
              <a:ext cx="1445" cy="1446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sp>
        <p:nvSpPr>
          <p:cNvPr id="57356" name="Rectangle 12"/>
          <p:cNvSpPr>
            <a:spLocks noChangeArrowheads="1"/>
          </p:cNvSpPr>
          <p:nvPr/>
        </p:nvSpPr>
        <p:spPr bwMode="auto">
          <a:xfrm>
            <a:off x="746125" y="1538288"/>
            <a:ext cx="396081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5111750" y="1538288"/>
            <a:ext cx="3509963" cy="22510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Freeform 2"/>
          <p:cNvSpPr>
            <a:spLocks/>
          </p:cNvSpPr>
          <p:nvPr/>
        </p:nvSpPr>
        <p:spPr bwMode="auto">
          <a:xfrm>
            <a:off x="6162675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sp>
        <p:nvSpPr>
          <p:cNvPr id="59395" name="Freeform 3"/>
          <p:cNvSpPr>
            <a:spLocks/>
          </p:cNvSpPr>
          <p:nvPr/>
        </p:nvSpPr>
        <p:spPr bwMode="auto">
          <a:xfrm>
            <a:off x="3167063" y="342900"/>
            <a:ext cx="9525" cy="6345238"/>
          </a:xfrm>
          <a:custGeom>
            <a:avLst/>
            <a:gdLst/>
            <a:ahLst/>
            <a:cxnLst>
              <a:cxn ang="0">
                <a:pos x="0" y="3"/>
              </a:cxn>
              <a:cxn ang="0">
                <a:pos x="0" y="3"/>
              </a:cxn>
              <a:cxn ang="0">
                <a:pos x="0" y="198"/>
              </a:cxn>
              <a:cxn ang="0">
                <a:pos x="0" y="198"/>
              </a:cxn>
              <a:cxn ang="0">
                <a:pos x="0" y="703"/>
              </a:cxn>
              <a:cxn ang="0">
                <a:pos x="0" y="703"/>
              </a:cxn>
              <a:cxn ang="0">
                <a:pos x="0" y="1408"/>
              </a:cxn>
              <a:cxn ang="0">
                <a:pos x="0" y="1408"/>
              </a:cxn>
              <a:cxn ang="0">
                <a:pos x="0" y="2198"/>
              </a:cxn>
              <a:cxn ang="0">
                <a:pos x="0" y="2198"/>
              </a:cxn>
              <a:cxn ang="0">
                <a:pos x="0" y="2959"/>
              </a:cxn>
              <a:cxn ang="0">
                <a:pos x="0" y="2959"/>
              </a:cxn>
              <a:cxn ang="0">
                <a:pos x="0" y="3580"/>
              </a:cxn>
              <a:cxn ang="0">
                <a:pos x="0" y="3580"/>
              </a:cxn>
              <a:cxn ang="0">
                <a:pos x="0" y="3943"/>
              </a:cxn>
              <a:cxn ang="0">
                <a:pos x="0" y="3943"/>
              </a:cxn>
              <a:cxn ang="0">
                <a:pos x="0" y="3994"/>
              </a:cxn>
              <a:cxn ang="0">
                <a:pos x="0" y="3994"/>
              </a:cxn>
              <a:cxn ang="0">
                <a:pos x="1" y="3996"/>
              </a:cxn>
              <a:cxn ang="0">
                <a:pos x="3" y="3997"/>
              </a:cxn>
              <a:cxn ang="0">
                <a:pos x="4" y="3997"/>
              </a:cxn>
              <a:cxn ang="0">
                <a:pos x="6" y="3994"/>
              </a:cxn>
              <a:cxn ang="0">
                <a:pos x="6" y="3994"/>
              </a:cxn>
              <a:cxn ang="0">
                <a:pos x="6" y="3800"/>
              </a:cxn>
              <a:cxn ang="0">
                <a:pos x="6" y="3800"/>
              </a:cxn>
              <a:cxn ang="0">
                <a:pos x="6" y="3295"/>
              </a:cxn>
              <a:cxn ang="0">
                <a:pos x="6" y="3295"/>
              </a:cxn>
              <a:cxn ang="0">
                <a:pos x="6" y="2589"/>
              </a:cxn>
              <a:cxn ang="0">
                <a:pos x="6" y="2589"/>
              </a:cxn>
              <a:cxn ang="0">
                <a:pos x="6" y="1799"/>
              </a:cxn>
              <a:cxn ang="0">
                <a:pos x="6" y="1799"/>
              </a:cxn>
              <a:cxn ang="0">
                <a:pos x="6" y="1039"/>
              </a:cxn>
              <a:cxn ang="0">
                <a:pos x="6" y="1039"/>
              </a:cxn>
              <a:cxn ang="0">
                <a:pos x="6" y="419"/>
              </a:cxn>
              <a:cxn ang="0">
                <a:pos x="6" y="419"/>
              </a:cxn>
              <a:cxn ang="0">
                <a:pos x="6" y="54"/>
              </a:cxn>
              <a:cxn ang="0">
                <a:pos x="6" y="54"/>
              </a:cxn>
              <a:cxn ang="0">
                <a:pos x="6" y="5"/>
              </a:cxn>
              <a:cxn ang="0">
                <a:pos x="6" y="5"/>
              </a:cxn>
              <a:cxn ang="0">
                <a:pos x="4" y="2"/>
              </a:cxn>
              <a:cxn ang="0">
                <a:pos x="3" y="0"/>
              </a:cxn>
              <a:cxn ang="0">
                <a:pos x="1" y="2"/>
              </a:cxn>
              <a:cxn ang="0">
                <a:pos x="0" y="3"/>
              </a:cxn>
              <a:cxn ang="0">
                <a:pos x="0" y="3"/>
              </a:cxn>
            </a:cxnLst>
            <a:rect l="0" t="0" r="r" b="b"/>
            <a:pathLst>
              <a:path w="6" h="3997">
                <a:moveTo>
                  <a:pt x="0" y="3"/>
                </a:moveTo>
                <a:lnTo>
                  <a:pt x="0" y="3"/>
                </a:lnTo>
                <a:lnTo>
                  <a:pt x="0" y="198"/>
                </a:lnTo>
                <a:lnTo>
                  <a:pt x="0" y="198"/>
                </a:lnTo>
                <a:lnTo>
                  <a:pt x="0" y="703"/>
                </a:lnTo>
                <a:lnTo>
                  <a:pt x="0" y="703"/>
                </a:lnTo>
                <a:lnTo>
                  <a:pt x="0" y="1408"/>
                </a:lnTo>
                <a:lnTo>
                  <a:pt x="0" y="1408"/>
                </a:lnTo>
                <a:lnTo>
                  <a:pt x="0" y="2198"/>
                </a:lnTo>
                <a:lnTo>
                  <a:pt x="0" y="2198"/>
                </a:lnTo>
                <a:lnTo>
                  <a:pt x="0" y="2959"/>
                </a:lnTo>
                <a:lnTo>
                  <a:pt x="0" y="2959"/>
                </a:lnTo>
                <a:lnTo>
                  <a:pt x="0" y="3580"/>
                </a:lnTo>
                <a:lnTo>
                  <a:pt x="0" y="3580"/>
                </a:lnTo>
                <a:lnTo>
                  <a:pt x="0" y="3943"/>
                </a:lnTo>
                <a:lnTo>
                  <a:pt x="0" y="3943"/>
                </a:lnTo>
                <a:lnTo>
                  <a:pt x="0" y="3994"/>
                </a:lnTo>
                <a:lnTo>
                  <a:pt x="0" y="3994"/>
                </a:lnTo>
                <a:lnTo>
                  <a:pt x="1" y="3996"/>
                </a:lnTo>
                <a:lnTo>
                  <a:pt x="3" y="3997"/>
                </a:lnTo>
                <a:lnTo>
                  <a:pt x="4" y="3997"/>
                </a:lnTo>
                <a:lnTo>
                  <a:pt x="6" y="3994"/>
                </a:lnTo>
                <a:lnTo>
                  <a:pt x="6" y="3994"/>
                </a:lnTo>
                <a:lnTo>
                  <a:pt x="6" y="3800"/>
                </a:lnTo>
                <a:lnTo>
                  <a:pt x="6" y="3800"/>
                </a:lnTo>
                <a:lnTo>
                  <a:pt x="6" y="3295"/>
                </a:lnTo>
                <a:lnTo>
                  <a:pt x="6" y="3295"/>
                </a:lnTo>
                <a:lnTo>
                  <a:pt x="6" y="2589"/>
                </a:lnTo>
                <a:lnTo>
                  <a:pt x="6" y="2589"/>
                </a:lnTo>
                <a:lnTo>
                  <a:pt x="6" y="1799"/>
                </a:lnTo>
                <a:lnTo>
                  <a:pt x="6" y="1799"/>
                </a:lnTo>
                <a:lnTo>
                  <a:pt x="6" y="1039"/>
                </a:lnTo>
                <a:lnTo>
                  <a:pt x="6" y="1039"/>
                </a:lnTo>
                <a:lnTo>
                  <a:pt x="6" y="419"/>
                </a:lnTo>
                <a:lnTo>
                  <a:pt x="6" y="419"/>
                </a:lnTo>
                <a:lnTo>
                  <a:pt x="6" y="54"/>
                </a:lnTo>
                <a:lnTo>
                  <a:pt x="6" y="54"/>
                </a:lnTo>
                <a:lnTo>
                  <a:pt x="6" y="5"/>
                </a:lnTo>
                <a:lnTo>
                  <a:pt x="6" y="5"/>
                </a:lnTo>
                <a:lnTo>
                  <a:pt x="4" y="2"/>
                </a:lnTo>
                <a:lnTo>
                  <a:pt x="3" y="0"/>
                </a:lnTo>
                <a:lnTo>
                  <a:pt x="1" y="2"/>
                </a:lnTo>
                <a:lnTo>
                  <a:pt x="0" y="3"/>
                </a:lnTo>
                <a:lnTo>
                  <a:pt x="0" y="3"/>
                </a:lnTo>
                <a:close/>
              </a:path>
            </a:pathLst>
          </a:custGeom>
          <a:solidFill>
            <a:srgbClr val="00000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kumimoji="1" lang="en-US" sz="1600" smtClean="0">
              <a:solidFill>
                <a:srgbClr val="000000"/>
              </a:solidFill>
              <a:latin typeface="Lucida Sans Unicode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30213" y="1492250"/>
            <a:ext cx="8401050" cy="2341563"/>
            <a:chOff x="271" y="940"/>
            <a:chExt cx="5292" cy="1475"/>
          </a:xfrm>
        </p:grpSpPr>
        <p:pic>
          <p:nvPicPr>
            <p:cNvPr id="59397" name="Picture 5" descr="emikoenvmapspher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1" y="940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8" name="Picture 6" descr="srinenvmapspher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01" y="941"/>
              <a:ext cx="1474" cy="1474"/>
            </a:xfrm>
            <a:prstGeom prst="rect">
              <a:avLst/>
            </a:prstGeom>
            <a:noFill/>
          </p:spPr>
        </p:pic>
        <p:pic>
          <p:nvPicPr>
            <p:cNvPr id="59399" name="Picture 7" descr="rahulenvmapspher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9" y="940"/>
              <a:ext cx="1474" cy="1474"/>
            </a:xfrm>
            <a:prstGeom prst="rect">
              <a:avLst/>
            </a:prstGeom>
            <a:noFill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47738" y="458788"/>
            <a:ext cx="1304925" cy="812800"/>
            <a:chOff x="584" y="289"/>
            <a:chExt cx="822" cy="512"/>
          </a:xfrm>
        </p:grpSpPr>
        <p:pic>
          <p:nvPicPr>
            <p:cNvPr id="59401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85" y="298"/>
              <a:ext cx="821" cy="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2" name="Rectangle 10"/>
            <p:cNvSpPr>
              <a:spLocks noChangeArrowheads="1"/>
            </p:cNvSpPr>
            <p:nvPr/>
          </p:nvSpPr>
          <p:spPr bwMode="auto">
            <a:xfrm>
              <a:off x="584" y="289"/>
              <a:ext cx="822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944938" y="458788"/>
            <a:ext cx="1439862" cy="815975"/>
            <a:chOff x="2483" y="289"/>
            <a:chExt cx="907" cy="514"/>
          </a:xfrm>
        </p:grpSpPr>
        <p:pic>
          <p:nvPicPr>
            <p:cNvPr id="59404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90" y="289"/>
              <a:ext cx="895" cy="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5" name="Rectangle 13"/>
            <p:cNvSpPr>
              <a:spLocks noChangeArrowheads="1"/>
            </p:cNvSpPr>
            <p:nvPr/>
          </p:nvSpPr>
          <p:spPr bwMode="auto">
            <a:xfrm>
              <a:off x="2483" y="289"/>
              <a:ext cx="907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7053263" y="458788"/>
            <a:ext cx="1216025" cy="809625"/>
            <a:chOff x="4468" y="289"/>
            <a:chExt cx="766" cy="510"/>
          </a:xfrm>
        </p:grpSpPr>
        <p:pic>
          <p:nvPicPr>
            <p:cNvPr id="59407" name="Picture 1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8" y="296"/>
              <a:ext cx="76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408" name="Rectangle 16"/>
            <p:cNvSpPr>
              <a:spLocks noChangeArrowheads="1"/>
            </p:cNvSpPr>
            <p:nvPr/>
          </p:nvSpPr>
          <p:spPr bwMode="auto">
            <a:xfrm>
              <a:off x="4468" y="289"/>
              <a:ext cx="765" cy="510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04813" y="4095750"/>
            <a:ext cx="8451850" cy="2393950"/>
            <a:chOff x="255" y="2580"/>
            <a:chExt cx="5324" cy="1508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4074" y="2580"/>
              <a:ext cx="1505" cy="1508"/>
              <a:chOff x="4099" y="2580"/>
              <a:chExt cx="1505" cy="1508"/>
            </a:xfrm>
          </p:grpSpPr>
          <p:pic>
            <p:nvPicPr>
              <p:cNvPr id="59411" name="Picture 19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102" y="2580"/>
                <a:ext cx="1502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2" name="Rectangle 20"/>
              <p:cNvSpPr>
                <a:spLocks noChangeArrowheads="1"/>
              </p:cNvSpPr>
              <p:nvPr/>
            </p:nvSpPr>
            <p:spPr bwMode="auto">
              <a:xfrm>
                <a:off x="4099" y="2585"/>
                <a:ext cx="1503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grpSp>
          <p:nvGrpSpPr>
            <p:cNvPr id="8" name="Group 21"/>
            <p:cNvGrpSpPr>
              <a:grpSpLocks/>
            </p:cNvGrpSpPr>
            <p:nvPr/>
          </p:nvGrpSpPr>
          <p:grpSpPr bwMode="auto">
            <a:xfrm>
              <a:off x="2189" y="2580"/>
              <a:ext cx="1499" cy="1508"/>
              <a:chOff x="2189" y="2580"/>
              <a:chExt cx="1499" cy="1508"/>
            </a:xfrm>
          </p:grpSpPr>
          <p:pic>
            <p:nvPicPr>
              <p:cNvPr id="59414" name="Picture 22">
                <a:hlinkClick r:id="rId9" action="ppaction://hlinkfile"/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2189" y="2580"/>
                <a:ext cx="1499" cy="15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9415" name="Rectangle 23"/>
              <p:cNvSpPr>
                <a:spLocks noChangeArrowheads="1"/>
              </p:cNvSpPr>
              <p:nvPr/>
            </p:nvSpPr>
            <p:spPr bwMode="auto">
              <a:xfrm>
                <a:off x="2199" y="2585"/>
                <a:ext cx="1475" cy="1503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kumimoji="1" lang="en-US" sz="1600" smtClean="0">
                  <a:solidFill>
                    <a:srgbClr val="000000"/>
                  </a:solidFill>
                  <a:latin typeface="Lucida Sans Unicode" pitchFamily="34" charset="0"/>
                </a:endParaRPr>
              </a:p>
            </p:txBody>
          </p:sp>
        </p:grpSp>
        <p:pic>
          <p:nvPicPr>
            <p:cNvPr id="59416" name="Picture 24" descr="emimon_pers">
              <a:hlinkClick r:id="rId9" action="ppaction://hlinkfile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5" y="2582"/>
              <a:ext cx="1506" cy="1506"/>
            </a:xfrm>
            <a:prstGeom prst="rect">
              <a:avLst/>
            </a:prstGeom>
            <a:noFill/>
          </p:spPr>
        </p:pic>
        <p:sp>
          <p:nvSpPr>
            <p:cNvPr id="59417" name="Rectangle 25"/>
            <p:cNvSpPr>
              <a:spLocks noChangeArrowheads="1"/>
            </p:cNvSpPr>
            <p:nvPr/>
          </p:nvSpPr>
          <p:spPr bwMode="auto">
            <a:xfrm>
              <a:off x="272" y="2585"/>
              <a:ext cx="1475" cy="1503"/>
            </a:xfrm>
            <a:prstGeom prst="rect">
              <a:avLst/>
            </a:prstGeom>
            <a:noFill/>
            <a:ln w="381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kumimoji="1" lang="en-US" sz="1600" smtClean="0">
                <a:solidFill>
                  <a:srgbClr val="000000"/>
                </a:solidFill>
                <a:latin typeface="Lucida Sans Unicode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Real scenes have complex geometries and materials that are difficult to model</a:t>
            </a:r>
          </a:p>
          <a:p>
            <a:endParaRPr lang="en-US" sz="2800" dirty="0" smtClean="0"/>
          </a:p>
          <a:p>
            <a:r>
              <a:rPr lang="en-US" sz="2800" dirty="0" smtClean="0"/>
              <a:t>We can use an environment map, captured with a light probe, as a replacement for distance lighting</a:t>
            </a:r>
          </a:p>
          <a:p>
            <a:endParaRPr lang="en-US" sz="2800" dirty="0" smtClean="0"/>
          </a:p>
          <a:p>
            <a:r>
              <a:rPr lang="en-US" sz="2800" dirty="0" smtClean="0"/>
              <a:t>We can get an HDR image by combining bracketed shots</a:t>
            </a:r>
          </a:p>
          <a:p>
            <a:endParaRPr lang="en-US" sz="2800" dirty="0" smtClean="0"/>
          </a:p>
          <a:p>
            <a:r>
              <a:rPr lang="en-US" sz="2800" dirty="0" smtClean="0"/>
              <a:t>We can relight objects at that position using the environment map</a:t>
            </a:r>
          </a:p>
        </p:txBody>
      </p:sp>
      <p:pic>
        <p:nvPicPr>
          <p:cNvPr id="4" name="Picture 2" descr="http://farm1.static.flickr.com/211/493707413_d23fa9b0b8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1436" y="914401"/>
            <a:ext cx="2129163" cy="1600199"/>
          </a:xfrm>
          <a:prstGeom prst="rect">
            <a:avLst/>
          </a:prstGeom>
          <a:noFill/>
        </p:spPr>
      </p:pic>
      <p:pic>
        <p:nvPicPr>
          <p:cNvPr id="5" name="Picture 3" descr="ball"/>
          <p:cNvPicPr>
            <a:picLocks noChangeAspect="1" noChangeArrowheads="1"/>
          </p:cNvPicPr>
          <p:nvPr/>
        </p:nvPicPr>
        <p:blipFill>
          <a:blip r:embed="rId3" cstate="print"/>
          <a:srcRect l="20183" t="11145" r="22018" b="10835"/>
          <a:stretch>
            <a:fillRect/>
          </a:stretch>
        </p:blipFill>
        <p:spPr bwMode="auto">
          <a:xfrm>
            <a:off x="6477000" y="2667000"/>
            <a:ext cx="2133600" cy="2133600"/>
          </a:xfrm>
          <a:prstGeom prst="rect">
            <a:avLst/>
          </a:prstGeom>
          <a:noFill/>
        </p:spPr>
      </p:pic>
      <p:pic>
        <p:nvPicPr>
          <p:cNvPr id="6" name="Picture 4" descr="rnl_m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953000"/>
            <a:ext cx="21336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7811" name="Picture 3" descr="caf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819" y="838200"/>
            <a:ext cx="3251200" cy="3251200"/>
          </a:xfrm>
          <a:prstGeom prst="rect">
            <a:avLst/>
          </a:prstGeom>
          <a:noFill/>
        </p:spPr>
      </p:pic>
      <p:pic>
        <p:nvPicPr>
          <p:cNvPr id="1527812" name="Picture 4" descr="reflb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7381" y="1066800"/>
            <a:ext cx="5145088" cy="294481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447800" y="4724400"/>
            <a:ext cx="5801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/>
              <a:t>Compute normal of sphere from pixel position</a:t>
            </a:r>
          </a:p>
          <a:p>
            <a:pPr marL="342900" indent="-342900">
              <a:buAutoNum type="arabicParenR"/>
            </a:pPr>
            <a:r>
              <a:rPr lang="en-US" dirty="0" smtClean="0"/>
              <a:t>Compute reflected ray direction from sphere normal</a:t>
            </a:r>
          </a:p>
          <a:p>
            <a:pPr marL="342900" indent="-342900">
              <a:buAutoNum type="arabicParenR"/>
            </a:pPr>
            <a:r>
              <a:rPr lang="en-US" dirty="0" smtClean="0"/>
              <a:t>Convert to spherical coordinates (theta, phi)</a:t>
            </a:r>
          </a:p>
          <a:p>
            <a:pPr marL="342900" indent="-342900">
              <a:buAutoNum type="arabicParenR"/>
            </a:pPr>
            <a:r>
              <a:rPr lang="en-US" dirty="0" smtClean="0"/>
              <a:t>Create </a:t>
            </a:r>
            <a:r>
              <a:rPr lang="en-US" dirty="0" err="1" smtClean="0"/>
              <a:t>equirectangular</a:t>
            </a:r>
            <a:r>
              <a:rPr lang="en-US" dirty="0" smtClean="0"/>
              <a:t> image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ball -&gt; </a:t>
            </a:r>
            <a:r>
              <a:rPr lang="en-US" dirty="0" err="1" smtClean="0"/>
              <a:t>equirectangular</a:t>
            </a:r>
            <a:endParaRPr lang="en-US" dirty="0"/>
          </a:p>
        </p:txBody>
      </p:sp>
      <p:pic>
        <p:nvPicPr>
          <p:cNvPr id="4" name="Content Placeholder 4" descr="mirrorball2latlo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005" b="-57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8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kogray">
  <a:themeElements>
    <a:clrScheme name="kogra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gray">
      <a:majorFont>
        <a:latin typeface="Palatino Linotype"/>
        <a:ea typeface="ＭＳ Ｐゴシック"/>
        <a:cs typeface=""/>
      </a:majorFont>
      <a:minorFont>
        <a:latin typeface="Palatino Linotype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kogra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gra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gra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-1-Debevec-IBMR_Intro_S2000">
  <a:themeElements>
    <a:clrScheme name="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-1-Debevec-IBMR_Intro_S2000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2-1-Debevec-IBMR_Intro_S2000">
  <a:themeElements>
    <a:clrScheme name="1_2-1-Debevec-IBMR_Intro_S2000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2-1-Debevec-IBMR_Intro_S2000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2-1-Debevec-IBMR_Intro_S2000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2-1-Debevec-IBMR_Intro_S2000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2-1-Debevec-IBMR_Intro_S20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27279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CACCD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1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55465</TotalTime>
  <Words>1307</Words>
  <Application>Microsoft Office PowerPoint</Application>
  <PresentationFormat>On-screen Show (4:3)</PresentationFormat>
  <Paragraphs>384</Paragraphs>
  <Slides>76</Slides>
  <Notes>57</Notes>
  <HiddenSlides>10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100" baseType="lpstr">
      <vt:lpstr>ＭＳ Ｐゴシック</vt:lpstr>
      <vt:lpstr>Arial</vt:lpstr>
      <vt:lpstr>Bookman Old Style</vt:lpstr>
      <vt:lpstr>Calibri</vt:lpstr>
      <vt:lpstr>Courier New</vt:lpstr>
      <vt:lpstr>Lucida Sans Unicode</vt:lpstr>
      <vt:lpstr>Palatino Linotype</vt:lpstr>
      <vt:lpstr>Symbol</vt:lpstr>
      <vt:lpstr>Times New Roman</vt:lpstr>
      <vt:lpstr>Trebuchet MS</vt:lpstr>
      <vt:lpstr>Verdana</vt:lpstr>
      <vt:lpstr>Wingdings</vt:lpstr>
      <vt:lpstr>Office Theme</vt:lpstr>
      <vt:lpstr>2-1-Debevec-IBMR_Intro_S2000</vt:lpstr>
      <vt:lpstr>Default Design</vt:lpstr>
      <vt:lpstr>1_2-1-Debevec-IBMR_Intro_S2000</vt:lpstr>
      <vt:lpstr>1_Blank Presentation</vt:lpstr>
      <vt:lpstr>2_Blank Presentation</vt:lpstr>
      <vt:lpstr>3_Blank Presentation</vt:lpstr>
      <vt:lpstr>1_Office Theme</vt:lpstr>
      <vt:lpstr>2_Office Theme</vt:lpstr>
      <vt:lpstr>kogray</vt:lpstr>
      <vt:lpstr>Equation</vt:lpstr>
      <vt:lpstr>Image</vt:lpstr>
      <vt:lpstr>PowerPoint Presentation</vt:lpstr>
      <vt:lpstr>Today</vt:lpstr>
      <vt:lpstr>How to render an object inserted into an image?</vt:lpstr>
      <vt:lpstr>Key ideas for Image-based Lighting</vt:lpstr>
      <vt:lpstr>Spherical Map Example</vt:lpstr>
      <vt:lpstr>Key ideas for Image-based Lighting</vt:lpstr>
      <vt:lpstr>Mirrored Sphere</vt:lpstr>
      <vt:lpstr>PowerPoint Presentation</vt:lpstr>
      <vt:lpstr>Mirror ball -&gt; equirectangular</vt:lpstr>
      <vt:lpstr>Mirror ball -&gt; equirectangular</vt:lpstr>
      <vt:lpstr>One small snag</vt:lpstr>
      <vt:lpstr>Key ideas for Image-based Lighting</vt:lpstr>
      <vt:lpstr>LDR-&gt;HDR by merging exposures</vt:lpstr>
      <vt:lpstr>Ways to vary exposure</vt:lpstr>
      <vt:lpstr>Recovering High Dynamic Range Radiance Maps from Photographs</vt:lpstr>
      <vt:lpstr>The Approach</vt:lpstr>
      <vt:lpstr>The objective</vt:lpstr>
      <vt:lpstr>The Math</vt:lpstr>
      <vt:lpstr>Matlab Code</vt:lpstr>
      <vt:lpstr>Matlab Code</vt:lpstr>
      <vt:lpstr>Illustration</vt:lpstr>
      <vt:lpstr>Illustration: Response Curve</vt:lpstr>
      <vt:lpstr>PowerPoint Presentation</vt:lpstr>
      <vt:lpstr>Results: Digital Camera</vt:lpstr>
      <vt:lpstr>PowerPoint Presentation</vt:lpstr>
      <vt:lpstr>Results: Color Film</vt:lpstr>
      <vt:lpstr>Recovered Response Curves</vt:lpstr>
      <vt:lpstr>How to display HDR?</vt:lpstr>
      <vt:lpstr>Simple Global Operator</vt:lpstr>
      <vt:lpstr>Global Operator (Reinhart et al)</vt:lpstr>
      <vt:lpstr>Global Operator Results</vt:lpstr>
      <vt:lpstr>PowerPoint Presentation</vt:lpstr>
      <vt:lpstr>Local operator</vt:lpstr>
      <vt:lpstr>What do we see?</vt:lpstr>
      <vt:lpstr>Acquiring the Light Probe</vt:lpstr>
      <vt:lpstr>Assembling the Light Probe</vt:lpstr>
      <vt:lpstr>Real-World HDR Lighting Environments</vt:lpstr>
      <vt:lpstr>Not just shiny…</vt:lpstr>
      <vt:lpstr>Illumination Results</vt:lpstr>
      <vt:lpstr>Comparison: Radiance map versus single image</vt:lpstr>
      <vt:lpstr>PowerPoint Presentation</vt:lpstr>
      <vt:lpstr>PowerPoint Presentation</vt:lpstr>
      <vt:lpstr>Illuminating Objects using Measurements of Real Light</vt:lpstr>
      <vt:lpstr>PowerPoint Presentation</vt:lpstr>
      <vt:lpstr>Rendering with Natural Light</vt:lpstr>
      <vt:lpstr>Movie</vt:lpstr>
      <vt:lpstr>Illuminating a Small Scene</vt:lpstr>
      <vt:lpstr>PowerPoint Presentation</vt:lpstr>
      <vt:lpstr>PowerPoint Presentation</vt:lpstr>
      <vt:lpstr>Real Scene Example</vt:lpstr>
      <vt:lpstr>Modeling the Scene</vt:lpstr>
      <vt:lpstr>Light Probe / Calibration Grid</vt:lpstr>
      <vt:lpstr>The Light-Based Room Model</vt:lpstr>
      <vt:lpstr>Modeling the Scene</vt:lpstr>
      <vt:lpstr>The Lighting Computation</vt:lpstr>
      <vt:lpstr>Rendering into the Scene</vt:lpstr>
      <vt:lpstr>Differential Rendering</vt:lpstr>
      <vt:lpstr>Rendering into the Scene</vt:lpstr>
      <vt:lpstr>Differential Rendering  Difference in local scene</vt:lpstr>
      <vt:lpstr>Differential Rendering</vt:lpstr>
      <vt:lpstr>How to render an object inserted into an image?</vt:lpstr>
      <vt:lpstr>PowerPoint Presentation</vt:lpstr>
      <vt:lpstr>Fiat Lux</vt:lpstr>
      <vt:lpstr>PowerPoint Presentation</vt:lpstr>
      <vt:lpstr>HDR Image Series</vt:lpstr>
      <vt:lpstr>PowerPoint Presentation</vt:lpstr>
      <vt:lpstr>Assembled Panorama</vt:lpstr>
      <vt:lpstr>Light Probe Images</vt:lpstr>
      <vt:lpstr>Capturing a Spatially-Varying Lighting Environment</vt:lpstr>
      <vt:lpstr>What if we don’t have a light probe?</vt:lpstr>
      <vt:lpstr>PowerPoint Presentation</vt:lpstr>
      <vt:lpstr>Environment Map from an Eye</vt:lpstr>
      <vt:lpstr>Can Tell What You are Looking At</vt:lpstr>
      <vt:lpstr>PowerPoint Presentation</vt:lpstr>
      <vt:lpstr>Video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230</cp:revision>
  <dcterms:created xsi:type="dcterms:W3CDTF">2009-12-16T02:55:56Z</dcterms:created>
  <dcterms:modified xsi:type="dcterms:W3CDTF">2017-10-19T14:19:43Z</dcterms:modified>
</cp:coreProperties>
</file>