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40"/>
  </p:notesMasterIdLst>
  <p:sldIdLst>
    <p:sldId id="398" r:id="rId4"/>
    <p:sldId id="459" r:id="rId5"/>
    <p:sldId id="463" r:id="rId6"/>
    <p:sldId id="464" r:id="rId7"/>
    <p:sldId id="399" r:id="rId8"/>
    <p:sldId id="408" r:id="rId9"/>
    <p:sldId id="409" r:id="rId10"/>
    <p:sldId id="410" r:id="rId11"/>
    <p:sldId id="411" r:id="rId12"/>
    <p:sldId id="412" r:id="rId13"/>
    <p:sldId id="451" r:id="rId14"/>
    <p:sldId id="413" r:id="rId15"/>
    <p:sldId id="414" r:id="rId16"/>
    <p:sldId id="415" r:id="rId17"/>
    <p:sldId id="416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426" r:id="rId28"/>
    <p:sldId id="427" r:id="rId29"/>
    <p:sldId id="428" r:id="rId30"/>
    <p:sldId id="429" r:id="rId31"/>
    <p:sldId id="430" r:id="rId32"/>
    <p:sldId id="431" r:id="rId33"/>
    <p:sldId id="432" r:id="rId34"/>
    <p:sldId id="433" r:id="rId35"/>
    <p:sldId id="434" r:id="rId36"/>
    <p:sldId id="436" r:id="rId37"/>
    <p:sldId id="441" r:id="rId38"/>
    <p:sldId id="458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3" autoAdjust="0"/>
    <p:restoredTop sz="84462" autoAdjust="0"/>
  </p:normalViewPr>
  <p:slideViewPr>
    <p:cSldViewPr>
      <p:cViewPr varScale="1">
        <p:scale>
          <a:sx n="71" d="100"/>
          <a:sy n="71" d="100"/>
        </p:scale>
        <p:origin x="46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637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9.xml"/><Relationship Id="rId1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2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03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A06C0-2428-4D7B-886F-8D03CF5088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F3670-3889-4D50-B97D-8CAE224A82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9E6DF-B847-4E5E-AFBC-AF73D86CF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D8150-ED35-47A1-AAE0-477B2437B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7FADF-2762-4218-B0DA-E138DC4375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B569F-D74F-45D4-A090-7DF756791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75289-33B4-4BD4-AF63-13C484F4C1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F5EBC-E057-4E03-B308-D852060683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5ECA7-A419-4589-8D4D-2F35B8B22A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5A657-9107-4448-93B1-1DC05782F3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042A8-7A8A-40A7-B6E4-925FBE1366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0E2B-7CA1-4B98-A966-906BD74559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hangingPunct="0">
              <a:defRPr/>
            </a:pPr>
            <a:fld id="{B0AF3334-F989-456A-BF90-F7A843BF1DD8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en.wikipedia.org/wiki/Bilinear_interpolation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ornell.edu/home/chew/Delaunay.html" TargetMode="Externa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LUyuWo3pG0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youtube.com/watch?v=R4kLKv5gtxc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youtube.com/watch?v=nUDIoN-_Hxs" TargetMode="Externa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L0GKp-uvjO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Image Morphing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05000" y="495300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061325" y="0"/>
            <a:ext cx="9541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10/3/17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553200"/>
            <a:ext cx="2362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Many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slides from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Alyosha Efros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catwom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295400"/>
            <a:ext cx="491354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81200" y="2590800"/>
            <a:ext cx="609600" cy="609600"/>
            <a:chOff x="1248" y="3072"/>
            <a:chExt cx="384" cy="384"/>
          </a:xfrm>
        </p:grpSpPr>
        <p:sp>
          <p:nvSpPr>
            <p:cNvPr id="16417" name="Line 3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8" name="Line 4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9" name="Line 5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20" name="Line 6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486400" y="2514600"/>
            <a:ext cx="609600" cy="609600"/>
            <a:chOff x="1248" y="3072"/>
            <a:chExt cx="384" cy="384"/>
          </a:xfrm>
        </p:grpSpPr>
        <p:sp>
          <p:nvSpPr>
            <p:cNvPr id="16413" name="Line 8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4" name="Line 9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5" name="Line 10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6" name="Line 11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88" name="Text Box 12"/>
          <p:cNvSpPr txBox="1">
            <a:spLocks noChangeArrowheads="1"/>
          </p:cNvSpPr>
          <p:nvPr/>
        </p:nvSpPr>
        <p:spPr bwMode="auto">
          <a:xfrm>
            <a:off x="2438400" y="3429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5943600" y="3429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6411" name="Line 1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2" name="Line 1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91" name="Text Box 17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2" name="Text Box 18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3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Inverse warping</a:t>
            </a:r>
          </a:p>
        </p:txBody>
      </p:sp>
      <p:sp>
        <p:nvSpPr>
          <p:cNvPr id="16394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r>
              <a:rPr lang="en-US" smtClean="0"/>
              <a:t>Get each pixel </a:t>
            </a:r>
            <a:r>
              <a:rPr lang="en-US" i="1" smtClean="0"/>
              <a:t>g</a:t>
            </a:r>
            <a:r>
              <a:rPr lang="en-US" smtClean="0"/>
              <a:t>(</a:t>
            </a:r>
            <a:r>
              <a:rPr lang="en-US" i="1" smtClean="0"/>
              <a:t>x’,y’</a:t>
            </a:r>
            <a:r>
              <a:rPr lang="en-US" smtClean="0"/>
              <a:t>) from its corresponding location </a:t>
            </a:r>
          </a:p>
          <a:p>
            <a:r>
              <a:rPr lang="en-US" smtClean="0"/>
              <a:t>           (</a:t>
            </a:r>
            <a:r>
              <a:rPr lang="en-US" i="1" smtClean="0"/>
              <a:t>x,y</a:t>
            </a:r>
            <a:r>
              <a:rPr lang="en-US" smtClean="0"/>
              <a:t>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T</a:t>
            </a:r>
            <a:r>
              <a:rPr lang="en-US" i="1" baseline="30000" smtClean="0"/>
              <a:t>-1</a:t>
            </a:r>
            <a:r>
              <a:rPr lang="en-US" smtClean="0"/>
              <a:t>(</a:t>
            </a:r>
            <a:r>
              <a:rPr lang="en-US" i="1" smtClean="0"/>
              <a:t>x’,y’</a:t>
            </a:r>
            <a:r>
              <a:rPr lang="en-US" smtClean="0"/>
              <a:t>) in the first image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6409" name="Line 2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0" name="Line 2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6407" name="Line 2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08" name="Line 2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97" name="Text Box 27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8" name="Text Box 28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2422525" y="2482850"/>
            <a:ext cx="3352800" cy="457200"/>
            <a:chOff x="1526" y="1536"/>
            <a:chExt cx="2112" cy="288"/>
          </a:xfrm>
        </p:grpSpPr>
        <p:sp>
          <p:nvSpPr>
            <p:cNvPr id="16405" name="Text Box 30"/>
            <p:cNvSpPr txBox="1">
              <a:spLocks noChangeArrowheads="1"/>
            </p:cNvSpPr>
            <p:nvPr/>
          </p:nvSpPr>
          <p:spPr bwMode="auto">
            <a:xfrm>
              <a:off x="2544" y="1536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 smtClean="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en-US" sz="2400" i="1" baseline="30000" smtClean="0">
                  <a:solidFill>
                    <a:srgbClr val="000000"/>
                  </a:solidFill>
                  <a:latin typeface="Times New Roman" pitchFamily="18" charset="0"/>
                </a:rPr>
                <a:t>-1</a:t>
              </a:r>
              <a:r>
                <a:rPr lang="en-US" sz="2400" smtClean="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en-US" sz="2400" i="1" smtClean="0">
                  <a:solidFill>
                    <a:srgbClr val="000000"/>
                  </a:solidFill>
                  <a:latin typeface="Times New Roman" pitchFamily="18" charset="0"/>
                </a:rPr>
                <a:t>x,y</a:t>
              </a:r>
              <a:r>
                <a:rPr lang="en-US" sz="2400" smtClean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6406" name="Freeform 31"/>
            <p:cNvSpPr>
              <a:spLocks/>
            </p:cNvSpPr>
            <p:nvPr/>
          </p:nvSpPr>
          <p:spPr bwMode="auto">
            <a:xfrm>
              <a:off x="1526" y="1536"/>
              <a:ext cx="2112" cy="240"/>
            </a:xfrm>
            <a:custGeom>
              <a:avLst/>
              <a:gdLst>
                <a:gd name="T0" fmla="*/ 0 w 2160"/>
                <a:gd name="T1" fmla="*/ 288 h 288"/>
                <a:gd name="T2" fmla="*/ 1152 w 2160"/>
                <a:gd name="T3" fmla="*/ 0 h 288"/>
                <a:gd name="T4" fmla="*/ 2160 w 2160"/>
                <a:gd name="T5" fmla="*/ 288 h 288"/>
                <a:gd name="T6" fmla="*/ 0 60000 65536"/>
                <a:gd name="T7" fmla="*/ 0 60000 65536"/>
                <a:gd name="T8" fmla="*/ 0 60000 65536"/>
                <a:gd name="T9" fmla="*/ 0 w 2160"/>
                <a:gd name="T10" fmla="*/ 0 h 288"/>
                <a:gd name="T11" fmla="*/ 2160 w 216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" h="288">
                  <a:moveTo>
                    <a:pt x="0" y="288"/>
                  </a:moveTo>
                  <a:cubicBezTo>
                    <a:pt x="396" y="144"/>
                    <a:pt x="792" y="0"/>
                    <a:pt x="1152" y="0"/>
                  </a:cubicBezTo>
                  <a:cubicBezTo>
                    <a:pt x="1512" y="0"/>
                    <a:pt x="1836" y="144"/>
                    <a:pt x="2160" y="288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 type="triangle" w="med" len="med"/>
              <a:tailEnd type="none" w="lg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400" name="Rectangle 32"/>
          <p:cNvSpPr>
            <a:spLocks noChangeArrowheads="1"/>
          </p:cNvSpPr>
          <p:nvPr/>
        </p:nvSpPr>
        <p:spPr bwMode="auto">
          <a:xfrm>
            <a:off x="685800" y="52578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</a:rPr>
              <a:t>Q:  what if pixel comes from “between” two pixels?</a:t>
            </a:r>
          </a:p>
        </p:txBody>
      </p:sp>
      <p:sp>
        <p:nvSpPr>
          <p:cNvPr id="16401" name="Text Box 33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02" name="Oval 34"/>
          <p:cNvSpPr>
            <a:spLocks noChangeArrowheads="1"/>
          </p:cNvSpPr>
          <p:nvPr/>
        </p:nvSpPr>
        <p:spPr bwMode="auto">
          <a:xfrm>
            <a:off x="5824538" y="28622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03" name="Oval 35"/>
          <p:cNvSpPr>
            <a:spLocks noChangeArrowheads="1"/>
          </p:cNvSpPr>
          <p:nvPr/>
        </p:nvSpPr>
        <p:spPr bwMode="auto">
          <a:xfrm>
            <a:off x="2268747" y="286828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4660" name="Rectangle 36"/>
          <p:cNvSpPr>
            <a:spLocks noChangeArrowheads="1"/>
          </p:cNvSpPr>
          <p:nvPr/>
        </p:nvSpPr>
        <p:spPr bwMode="auto">
          <a:xfrm>
            <a:off x="685800" y="5715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</a:rPr>
              <a:t>A:  </a:t>
            </a:r>
            <a:r>
              <a:rPr lang="en-US" sz="2400" i="1" smtClean="0">
                <a:solidFill>
                  <a:srgbClr val="000000"/>
                </a:solidFill>
              </a:rPr>
              <a:t>Interpolate</a:t>
            </a:r>
            <a:r>
              <a:rPr lang="en-US" sz="2400" smtClean="0">
                <a:solidFill>
                  <a:srgbClr val="000000"/>
                </a:solidFill>
              </a:rPr>
              <a:t> color value from neighbors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mtClean="0">
                <a:solidFill>
                  <a:srgbClr val="000000"/>
                </a:solidFill>
              </a:rPr>
              <a:t>nearest neighbor, bilinear, Gaussian, bicubic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mtClean="0">
                <a:solidFill>
                  <a:srgbClr val="000000"/>
                </a:solidFill>
              </a:rPr>
              <a:t>Check out </a:t>
            </a:r>
            <a:r>
              <a:rPr lang="en-US" smtClean="0">
                <a:solidFill>
                  <a:srgbClr val="000000"/>
                </a:solidFill>
                <a:latin typeface="Courier" pitchFamily="49" charset="0"/>
              </a:rPr>
              <a:t>interp2</a:t>
            </a:r>
            <a:r>
              <a:rPr lang="en-US" smtClean="0">
                <a:solidFill>
                  <a:srgbClr val="000000"/>
                </a:solidFill>
              </a:rPr>
              <a:t> in Matlab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6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Bilinear Interpolation</a:t>
            </a:r>
            <a:endParaRPr lang="en-US" dirty="0"/>
          </a:p>
        </p:txBody>
      </p:sp>
      <p:pic>
        <p:nvPicPr>
          <p:cNvPr id="476162" name="Picture 2" descr="File:Bil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0086" y="1828800"/>
            <a:ext cx="4023914" cy="4038600"/>
          </a:xfrm>
          <a:prstGeom prst="rect">
            <a:avLst/>
          </a:prstGeom>
          <a:noFill/>
        </p:spPr>
      </p:pic>
      <p:pic>
        <p:nvPicPr>
          <p:cNvPr id="476164" name="Picture 4" descr="http://upload.wikimedia.org/wikipedia/commons/thumb/e/e7/Bilinear_interpolation.png/220px-Bilinear_interpol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133600"/>
            <a:ext cx="3505200" cy="3345874"/>
          </a:xfrm>
          <a:prstGeom prst="rect">
            <a:avLst/>
          </a:prstGeom>
          <a:noFill/>
        </p:spPr>
      </p:pic>
      <p:pic>
        <p:nvPicPr>
          <p:cNvPr id="476166" name="Picture 6" descr=" f(x,y) \approx \begin{bmatrix}&#10;1-x &amp; x \end{bmatrix} \begin{bmatrix}&#10;f(0,0) &amp; f(0,1) \\&#10;f(1,0) &amp; f(1,1) \end{bmatrix} \begin{bmatrix}&#10;1-y \\&#10;y \end{bmatrix}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143000"/>
            <a:ext cx="5817565" cy="76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47733" y="6488668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http://en.wikipedia.org/wiki/Bilinear_interpolation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 vs. inverse warping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257800"/>
          </a:xfrm>
        </p:spPr>
        <p:txBody>
          <a:bodyPr/>
          <a:lstStyle/>
          <a:p>
            <a:r>
              <a:rPr lang="en-US" dirty="0" smtClean="0"/>
              <a:t>Q:  which is better?</a:t>
            </a:r>
          </a:p>
          <a:p>
            <a:endParaRPr lang="en-US" dirty="0" smtClean="0"/>
          </a:p>
          <a:p>
            <a:r>
              <a:rPr lang="en-US" dirty="0" smtClean="0"/>
              <a:t>A:  Usually inverse—eliminates holes</a:t>
            </a:r>
          </a:p>
          <a:p>
            <a:pPr lvl="1"/>
            <a:r>
              <a:rPr lang="en-US" sz="1800" dirty="0" smtClean="0"/>
              <a:t>however, it requires an invertible warp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699" grpId="0" uiExpand="1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Morphing = Object Averaging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352800"/>
            <a:ext cx="77724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aim is to find “an average” between two objects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Not an average of two </a:t>
            </a:r>
            <a:r>
              <a:rPr lang="en-US" u="sng" dirty="0" smtClean="0"/>
              <a:t>images of objects</a:t>
            </a:r>
            <a:r>
              <a:rPr lang="en-US" dirty="0" smtClean="0"/>
              <a:t>…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…but an image of the </a:t>
            </a:r>
            <a:r>
              <a:rPr lang="en-US" u="sng" dirty="0" smtClean="0"/>
              <a:t>average object</a:t>
            </a:r>
            <a:r>
              <a:rPr lang="en-US" dirty="0" smtClean="0"/>
              <a:t>!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How can we make a smooth transition in time?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Do a “weighted average” over time t</a:t>
            </a:r>
          </a:p>
        </p:txBody>
      </p:sp>
      <p:pic>
        <p:nvPicPr>
          <p:cNvPr id="18436" name="Picture 4" descr="CatWMorph"/>
          <p:cNvPicPr>
            <a:picLocks noChangeAspect="1" noChangeArrowheads="1"/>
          </p:cNvPicPr>
          <p:nvPr/>
        </p:nvPicPr>
        <p:blipFill>
          <a:blip r:embed="rId2" cstate="print"/>
          <a:srcRect t="1382" r="71613" b="56638"/>
          <a:stretch>
            <a:fillRect/>
          </a:stretch>
        </p:blipFill>
        <p:spPr bwMode="auto">
          <a:xfrm>
            <a:off x="914400" y="1385888"/>
            <a:ext cx="21336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01" name="Picture 5" descr="CatWMorph"/>
          <p:cNvPicPr>
            <a:picLocks noChangeAspect="1" noChangeArrowheads="1"/>
          </p:cNvPicPr>
          <p:nvPr/>
        </p:nvPicPr>
        <p:blipFill>
          <a:blip r:embed="rId2" cstate="print"/>
          <a:srcRect l="70967" t="1382" r="1747" b="57523"/>
          <a:stretch>
            <a:fillRect/>
          </a:stretch>
        </p:blipFill>
        <p:spPr bwMode="auto">
          <a:xfrm>
            <a:off x="3352800" y="1411288"/>
            <a:ext cx="2068513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CatWMorph"/>
          <p:cNvPicPr>
            <a:picLocks noChangeAspect="1" noChangeArrowheads="1"/>
          </p:cNvPicPr>
          <p:nvPr/>
        </p:nvPicPr>
        <p:blipFill>
          <a:blip r:embed="rId2" cstate="print"/>
          <a:srcRect l="35941" t="2655" r="36774" b="56250"/>
          <a:stretch>
            <a:fillRect/>
          </a:stretch>
        </p:blipFill>
        <p:spPr bwMode="auto">
          <a:xfrm>
            <a:off x="5638800" y="1389063"/>
            <a:ext cx="2057400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03" name="Picture 7" descr="CatWMorph"/>
          <p:cNvPicPr>
            <a:picLocks noChangeAspect="1" noChangeArrowheads="1"/>
          </p:cNvPicPr>
          <p:nvPr/>
        </p:nvPicPr>
        <p:blipFill>
          <a:blip r:embed="rId2" cstate="print"/>
          <a:srcRect l="70967" t="54037" r="2582" b="4037"/>
          <a:stretch>
            <a:fillRect/>
          </a:stretch>
        </p:blipFill>
        <p:spPr bwMode="auto">
          <a:xfrm>
            <a:off x="3387725" y="1397000"/>
            <a:ext cx="194627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04" name="Picture 8" descr="catwom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420813"/>
            <a:ext cx="182880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3"/>
          <p:cNvSpPr>
            <a:spLocks noChangeArrowheads="1"/>
          </p:cNvSpPr>
          <p:nvPr/>
        </p:nvSpPr>
        <p:spPr bwMode="auto">
          <a:xfrm>
            <a:off x="4343400" y="2667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4419600" y="27432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smtClean="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19460" name="Oval 5"/>
          <p:cNvSpPr>
            <a:spLocks noChangeArrowheads="1"/>
          </p:cNvSpPr>
          <p:nvPr/>
        </p:nvSpPr>
        <p:spPr bwMode="auto">
          <a:xfrm>
            <a:off x="6569075" y="1411288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6629400" y="15240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smtClean="0">
                <a:solidFill>
                  <a:srgbClr val="000000"/>
                </a:solidFill>
              </a:rPr>
              <a:t>Q</a:t>
            </a:r>
          </a:p>
        </p:txBody>
      </p:sp>
      <p:sp>
        <p:nvSpPr>
          <p:cNvPr id="646151" name="Line 7"/>
          <p:cNvSpPr>
            <a:spLocks noChangeShapeType="1"/>
          </p:cNvSpPr>
          <p:nvPr/>
        </p:nvSpPr>
        <p:spPr bwMode="auto">
          <a:xfrm flipV="1">
            <a:off x="4419600" y="1447800"/>
            <a:ext cx="2209800" cy="1219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2" name="Text Box 8"/>
          <p:cNvSpPr txBox="1">
            <a:spLocks noChangeArrowheads="1"/>
          </p:cNvSpPr>
          <p:nvPr/>
        </p:nvSpPr>
        <p:spPr bwMode="auto">
          <a:xfrm>
            <a:off x="4191000" y="1828800"/>
            <a:ext cx="110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000000"/>
                </a:solidFill>
              </a:rPr>
              <a:t>v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3333CC"/>
                </a:solidFill>
              </a:rPr>
              <a:t>= </a:t>
            </a:r>
            <a:r>
              <a:rPr lang="en-US" i="1" smtClean="0">
                <a:solidFill>
                  <a:srgbClr val="3333CC"/>
                </a:solidFill>
              </a:rPr>
              <a:t>Q - P</a:t>
            </a:r>
          </a:p>
        </p:txBody>
      </p:sp>
      <p:sp>
        <p:nvSpPr>
          <p:cNvPr id="646153" name="Oval 9"/>
          <p:cNvSpPr>
            <a:spLocks noChangeArrowheads="1"/>
          </p:cNvSpPr>
          <p:nvPr/>
        </p:nvSpPr>
        <p:spPr bwMode="auto">
          <a:xfrm>
            <a:off x="5562600" y="1981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4" name="Line 10"/>
          <p:cNvSpPr>
            <a:spLocks noChangeShapeType="1"/>
          </p:cNvSpPr>
          <p:nvPr/>
        </p:nvSpPr>
        <p:spPr bwMode="auto">
          <a:xfrm flipH="1">
            <a:off x="4876800" y="2133600"/>
            <a:ext cx="7620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5" name="Text Box 11"/>
          <p:cNvSpPr txBox="1">
            <a:spLocks noChangeArrowheads="1"/>
          </p:cNvSpPr>
          <p:nvPr/>
        </p:nvSpPr>
        <p:spPr bwMode="auto">
          <a:xfrm>
            <a:off x="4038600" y="4343400"/>
            <a:ext cx="1911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smtClean="0">
                <a:solidFill>
                  <a:srgbClr val="000000"/>
                </a:solidFill>
              </a:rPr>
              <a:t>P</a:t>
            </a:r>
            <a:r>
              <a:rPr lang="en-US" smtClean="0">
                <a:solidFill>
                  <a:srgbClr val="000000"/>
                </a:solidFill>
              </a:rPr>
              <a:t> + 0.5v</a:t>
            </a:r>
          </a:p>
          <a:p>
            <a:r>
              <a:rPr lang="en-US" smtClean="0">
                <a:solidFill>
                  <a:srgbClr val="000000"/>
                </a:solidFill>
              </a:rPr>
              <a:t>=  </a:t>
            </a:r>
            <a:r>
              <a:rPr lang="en-US" i="1" smtClean="0">
                <a:solidFill>
                  <a:srgbClr val="000000"/>
                </a:solidFill>
              </a:rPr>
              <a:t>P</a:t>
            </a:r>
            <a:r>
              <a:rPr lang="en-US" smtClean="0">
                <a:solidFill>
                  <a:srgbClr val="000000"/>
                </a:solidFill>
              </a:rPr>
              <a:t> + 0.5(</a:t>
            </a:r>
            <a:r>
              <a:rPr lang="en-US" i="1" smtClean="0">
                <a:solidFill>
                  <a:srgbClr val="000000"/>
                </a:solidFill>
              </a:rPr>
              <a:t>Q – P</a:t>
            </a:r>
            <a:r>
              <a:rPr lang="en-US" smtClean="0">
                <a:solidFill>
                  <a:srgbClr val="000000"/>
                </a:solidFill>
              </a:rPr>
              <a:t>)</a:t>
            </a:r>
          </a:p>
          <a:p>
            <a:r>
              <a:rPr lang="en-US" smtClean="0">
                <a:solidFill>
                  <a:srgbClr val="3333CC"/>
                </a:solidFill>
              </a:rPr>
              <a:t>=  0.5</a:t>
            </a:r>
            <a:r>
              <a:rPr lang="en-US" i="1" smtClean="0">
                <a:solidFill>
                  <a:srgbClr val="3333CC"/>
                </a:solidFill>
              </a:rPr>
              <a:t>P</a:t>
            </a:r>
            <a:r>
              <a:rPr lang="en-US" smtClean="0">
                <a:solidFill>
                  <a:srgbClr val="3333CC"/>
                </a:solidFill>
              </a:rPr>
              <a:t> + 0.5 </a:t>
            </a:r>
            <a:r>
              <a:rPr lang="en-US" i="1" smtClean="0">
                <a:solidFill>
                  <a:srgbClr val="3333CC"/>
                </a:solidFill>
              </a:rPr>
              <a:t>Q</a:t>
            </a:r>
          </a:p>
        </p:txBody>
      </p:sp>
      <p:sp>
        <p:nvSpPr>
          <p:cNvPr id="646156" name="Oval 12"/>
          <p:cNvSpPr>
            <a:spLocks noChangeArrowheads="1"/>
          </p:cNvSpPr>
          <p:nvPr/>
        </p:nvSpPr>
        <p:spPr bwMode="auto">
          <a:xfrm>
            <a:off x="7620000" y="91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7" name="Line 13"/>
          <p:cNvSpPr>
            <a:spLocks noChangeShapeType="1"/>
          </p:cNvSpPr>
          <p:nvPr/>
        </p:nvSpPr>
        <p:spPr bwMode="auto">
          <a:xfrm>
            <a:off x="7620000" y="1219200"/>
            <a:ext cx="76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8" name="Rectangle 14"/>
          <p:cNvSpPr>
            <a:spLocks noChangeArrowheads="1"/>
          </p:cNvSpPr>
          <p:nvPr/>
        </p:nvSpPr>
        <p:spPr bwMode="auto">
          <a:xfrm>
            <a:off x="6248400" y="3505200"/>
            <a:ext cx="289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Extrapolation</a:t>
            </a:r>
            <a:r>
              <a:rPr lang="en-US" dirty="0" smtClean="0">
                <a:solidFill>
                  <a:srgbClr val="3333CC"/>
                </a:solidFill>
              </a:rPr>
              <a:t>: t&lt;0 or t&gt;1</a:t>
            </a:r>
            <a:endParaRPr lang="en-US" i="1" dirty="0" smtClean="0">
              <a:solidFill>
                <a:srgbClr val="000000"/>
              </a:solidFill>
            </a:endParaRPr>
          </a:p>
          <a:p>
            <a:r>
              <a:rPr lang="en-US" i="1" dirty="0" smtClean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 + 1.5v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=  </a:t>
            </a:r>
            <a:r>
              <a:rPr lang="en-US" i="1" dirty="0" smtClean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 + 1.5(</a:t>
            </a:r>
            <a:r>
              <a:rPr lang="en-US" i="1" dirty="0" smtClean="0">
                <a:solidFill>
                  <a:srgbClr val="000000"/>
                </a:solidFill>
              </a:rPr>
              <a:t>Q – P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= </a:t>
            </a:r>
            <a:r>
              <a:rPr lang="en-US" dirty="0" smtClean="0">
                <a:solidFill>
                  <a:srgbClr val="3333CC"/>
                </a:solidFill>
              </a:rPr>
              <a:t>-0.5</a:t>
            </a:r>
            <a:r>
              <a:rPr lang="en-US" i="1" dirty="0" smtClean="0">
                <a:solidFill>
                  <a:srgbClr val="3333CC"/>
                </a:solidFill>
              </a:rPr>
              <a:t>P</a:t>
            </a:r>
            <a:r>
              <a:rPr lang="en-US" dirty="0" smtClean="0">
                <a:solidFill>
                  <a:srgbClr val="3333CC"/>
                </a:solidFill>
              </a:rPr>
              <a:t> + 1.5 </a:t>
            </a:r>
            <a:r>
              <a:rPr lang="en-US" i="1" dirty="0" smtClean="0">
                <a:solidFill>
                  <a:srgbClr val="3333CC"/>
                </a:solidFill>
              </a:rPr>
              <a:t>Q (t=1.5)</a:t>
            </a:r>
          </a:p>
        </p:txBody>
      </p:sp>
      <p:sp>
        <p:nvSpPr>
          <p:cNvPr id="646159" name="Text Box 15"/>
          <p:cNvSpPr txBox="1">
            <a:spLocks noChangeArrowheads="1"/>
          </p:cNvSpPr>
          <p:nvPr/>
        </p:nvSpPr>
        <p:spPr bwMode="auto">
          <a:xfrm>
            <a:off x="457200" y="4876800"/>
            <a:ext cx="320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3333CC"/>
                </a:solidFill>
              </a:rPr>
              <a:t>Linear Interpolation</a:t>
            </a:r>
            <a:endParaRPr lang="en-US" sz="2000" dirty="0" smtClean="0">
              <a:solidFill>
                <a:srgbClr val="3333CC"/>
              </a:solidFill>
            </a:endParaRPr>
          </a:p>
          <a:p>
            <a:r>
              <a:rPr lang="en-US" sz="2000" dirty="0" smtClean="0">
                <a:solidFill>
                  <a:srgbClr val="3333CC"/>
                </a:solidFill>
              </a:rPr>
              <a:t>New point: </a:t>
            </a:r>
            <a:r>
              <a:rPr lang="en-US" sz="2000" i="1" dirty="0" smtClean="0">
                <a:solidFill>
                  <a:srgbClr val="3333CC"/>
                </a:solidFill>
              </a:rPr>
              <a:t>(1-t)P + </a:t>
            </a:r>
            <a:r>
              <a:rPr lang="en-US" sz="2000" i="1" dirty="0" err="1" smtClean="0">
                <a:solidFill>
                  <a:srgbClr val="3333CC"/>
                </a:solidFill>
              </a:rPr>
              <a:t>tQ</a:t>
            </a:r>
            <a:endParaRPr lang="en-US" sz="2000" i="1" dirty="0" smtClean="0">
              <a:solidFill>
                <a:srgbClr val="3333CC"/>
              </a:solidFill>
            </a:endParaRPr>
          </a:p>
          <a:p>
            <a:r>
              <a:rPr lang="en-US" sz="2000" i="1" dirty="0" smtClean="0">
                <a:solidFill>
                  <a:srgbClr val="3333CC"/>
                </a:solidFill>
              </a:rPr>
              <a:t>0&lt;t&lt;1</a:t>
            </a:r>
          </a:p>
        </p:txBody>
      </p:sp>
      <p:sp>
        <p:nvSpPr>
          <p:cNvPr id="19471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Averaging Points</a:t>
            </a:r>
          </a:p>
        </p:txBody>
      </p:sp>
      <p:sp>
        <p:nvSpPr>
          <p:cNvPr id="646165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733800" y="5259388"/>
            <a:ext cx="5410200" cy="1598612"/>
          </a:xfrm>
        </p:spPr>
        <p:txBody>
          <a:bodyPr/>
          <a:lstStyle/>
          <a:p>
            <a:r>
              <a:rPr lang="en-US" dirty="0" smtClean="0"/>
              <a:t>P and Q can be anything:</a:t>
            </a:r>
          </a:p>
          <a:p>
            <a:pPr lvl="1"/>
            <a:r>
              <a:rPr lang="en-US" dirty="0" smtClean="0"/>
              <a:t>points on a plane (2D) or in space (3D)</a:t>
            </a:r>
          </a:p>
          <a:p>
            <a:pPr lvl="1"/>
            <a:r>
              <a:rPr lang="en-US" dirty="0" smtClean="0"/>
              <a:t>Colors in RGB (3D)</a:t>
            </a:r>
          </a:p>
          <a:p>
            <a:pPr lvl="1"/>
            <a:r>
              <a:rPr lang="en-US" dirty="0" smtClean="0"/>
              <a:t>Whole images (m-by-n D)… etc.</a:t>
            </a:r>
          </a:p>
        </p:txBody>
      </p:sp>
      <p:sp>
        <p:nvSpPr>
          <p:cNvPr id="19473" name="Text Box 18"/>
          <p:cNvSpPr txBox="1">
            <a:spLocks noChangeArrowheads="1"/>
          </p:cNvSpPr>
          <p:nvPr/>
        </p:nvSpPr>
        <p:spPr bwMode="auto">
          <a:xfrm>
            <a:off x="593725" y="1901825"/>
            <a:ext cx="2370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What’s the average</a:t>
            </a:r>
          </a:p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of P and Q?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54" grpId="0" animBg="1"/>
      <p:bldP spid="646155" grpId="0"/>
      <p:bldP spid="646156" grpId="0" animBg="1"/>
      <p:bldP spid="646157" grpId="0" animBg="1"/>
      <p:bldP spid="646158" grpId="0"/>
      <p:bldP spid="646159" grpId="0"/>
      <p:bldP spid="64616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Idea #1: Cross-Dissolve</a:t>
            </a:r>
          </a:p>
        </p:txBody>
      </p:sp>
      <p:sp>
        <p:nvSpPr>
          <p:cNvPr id="64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3429000"/>
            <a:ext cx="7772400" cy="2743200"/>
          </a:xfrm>
        </p:spPr>
        <p:txBody>
          <a:bodyPr/>
          <a:lstStyle/>
          <a:p>
            <a:r>
              <a:rPr lang="en-US" dirty="0" smtClean="0"/>
              <a:t>Interpolate whole images: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Image</a:t>
            </a:r>
            <a:r>
              <a:rPr lang="en-US" baseline="-25000" dirty="0" err="1" smtClean="0"/>
              <a:t>halfway</a:t>
            </a:r>
            <a:r>
              <a:rPr lang="en-US" dirty="0" smtClean="0"/>
              <a:t> = (1-t)*Image</a:t>
            </a:r>
            <a:r>
              <a:rPr lang="en-US" baseline="-25000" dirty="0" smtClean="0"/>
              <a:t>1</a:t>
            </a:r>
            <a:r>
              <a:rPr lang="en-US" dirty="0" smtClean="0"/>
              <a:t> + t*image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This is called </a:t>
            </a:r>
            <a:r>
              <a:rPr lang="en-US" b="1" dirty="0" smtClean="0"/>
              <a:t>cross-dissolve</a:t>
            </a:r>
            <a:r>
              <a:rPr lang="en-US" dirty="0" smtClean="0"/>
              <a:t> in film industry</a:t>
            </a:r>
          </a:p>
          <a:p>
            <a:endParaRPr lang="en-US" dirty="0" smtClean="0"/>
          </a:p>
          <a:p>
            <a:r>
              <a:rPr lang="en-US" dirty="0" smtClean="0"/>
              <a:t>But what if the images are not aligned?</a:t>
            </a:r>
          </a:p>
        </p:txBody>
      </p:sp>
      <p:pic>
        <p:nvPicPr>
          <p:cNvPr id="20484" name="Picture 5" descr="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9144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fl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144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31" name="Picture 11" descr="fl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9144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30" name="Picture 10" descr="b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914400"/>
            <a:ext cx="24130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29" name="Picture 9" descr="b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914400"/>
            <a:ext cx="24130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28" name="Picture 8" descr="b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914400"/>
            <a:ext cx="24130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32" name="Picture 12" descr="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9144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Idea #2: Align, then cross-disolve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10200"/>
            <a:ext cx="7772400" cy="990600"/>
          </a:xfrm>
        </p:spPr>
        <p:txBody>
          <a:bodyPr/>
          <a:lstStyle/>
          <a:p>
            <a:r>
              <a:rPr lang="en-US" smtClean="0"/>
              <a:t>Align first, then cross-dissolve</a:t>
            </a:r>
          </a:p>
          <a:p>
            <a:pPr lvl="1"/>
            <a:r>
              <a:rPr lang="en-US" smtClean="0"/>
              <a:t>Alignment using global warp – picture still valid</a:t>
            </a:r>
          </a:p>
        </p:txBody>
      </p:sp>
      <p:pic>
        <p:nvPicPr>
          <p:cNvPr id="649229" name="Picture 13" descr="IMG_8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50" y="995363"/>
            <a:ext cx="415925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0" name="Picture 14" descr="Picture 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5363"/>
            <a:ext cx="415925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2" name="Picture 16" descr="wim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0700" y="1266825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1" name="Picture 15" descr="blend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0700" y="1276350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5" name="Picture 19" descr="blend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0700" y="1276350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4" name="Picture 18" descr="blend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7050" y="1276350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3" name="Picture 17" descr="wim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8638" y="1276350"/>
            <a:ext cx="5256212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Dog Averaging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429000"/>
          </a:xfrm>
        </p:spPr>
        <p:txBody>
          <a:bodyPr/>
          <a:lstStyle/>
          <a:p>
            <a:r>
              <a:rPr lang="en-US" smtClean="0"/>
              <a:t>What to do?</a:t>
            </a:r>
          </a:p>
          <a:p>
            <a:pPr lvl="1"/>
            <a:r>
              <a:rPr lang="en-US" smtClean="0"/>
              <a:t>Cross-dissolve doesn’t work</a:t>
            </a:r>
          </a:p>
          <a:p>
            <a:pPr lvl="1"/>
            <a:r>
              <a:rPr lang="en-US" smtClean="0"/>
              <a:t>Global alignment doesn’t work</a:t>
            </a:r>
          </a:p>
          <a:p>
            <a:pPr lvl="2"/>
            <a:r>
              <a:rPr lang="en-US" smtClean="0"/>
              <a:t>Cannot be done with a global transformation (e.g. affine)</a:t>
            </a:r>
          </a:p>
          <a:p>
            <a:pPr lvl="1"/>
            <a:r>
              <a:rPr lang="en-US" smtClean="0"/>
              <a:t>Any ideas?</a:t>
            </a:r>
          </a:p>
          <a:p>
            <a:r>
              <a:rPr lang="en-US" smtClean="0"/>
              <a:t>Feature matching!</a:t>
            </a:r>
          </a:p>
          <a:p>
            <a:pPr lvl="1"/>
            <a:r>
              <a:rPr lang="en-US" smtClean="0"/>
              <a:t>Nose to nose, tail to tail, etc.</a:t>
            </a:r>
          </a:p>
          <a:p>
            <a:pPr lvl="1"/>
            <a:r>
              <a:rPr lang="en-US" smtClean="0"/>
              <a:t>This is a local (non-parametric) warp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21048" r="6572" b="50000"/>
          <a:stretch>
            <a:fillRect/>
          </a:stretch>
        </p:blipFill>
        <p:spPr bwMode="auto">
          <a:xfrm>
            <a:off x="1447800" y="1066800"/>
            <a:ext cx="579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458200" cy="838200"/>
          </a:xfrm>
        </p:spPr>
        <p:txBody>
          <a:bodyPr/>
          <a:lstStyle/>
          <a:p>
            <a:r>
              <a:rPr lang="en-US" smtClean="0"/>
              <a:t>Idea #3: Local warp, then cross-dissolve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23622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b="1" dirty="0" smtClean="0"/>
              <a:t>Morphing procedure</a:t>
            </a:r>
          </a:p>
          <a:p>
            <a:pPr marL="457200" indent="-457200">
              <a:lnSpc>
                <a:spcPct val="90000"/>
              </a:lnSpc>
            </a:pPr>
            <a:r>
              <a:rPr lang="en-US" i="1" dirty="0" smtClean="0"/>
              <a:t>For every frame t,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Find the average shape (the “mean dog”</a:t>
            </a:r>
            <a:r>
              <a:rPr lang="en-US" dirty="0" smtClean="0">
                <a:sym typeface="Wingdings" pitchFamily="2" charset="2"/>
              </a:rPr>
              <a:t></a:t>
            </a:r>
            <a:r>
              <a:rPr lang="en-US" dirty="0" smtClean="0"/>
              <a:t>)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dirty="0" smtClean="0"/>
              <a:t>local warping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Find the average color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dirty="0" smtClean="0"/>
              <a:t>Cross-dissolve the warped images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19524" r="5429" b="14952"/>
          <a:stretch>
            <a:fillRect/>
          </a:stretch>
        </p:blipFill>
        <p:spPr bwMode="auto">
          <a:xfrm>
            <a:off x="1676400" y="990600"/>
            <a:ext cx="5867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(non-parametric) Image Warping 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505200"/>
          </a:xfrm>
        </p:spPr>
        <p:txBody>
          <a:bodyPr/>
          <a:lstStyle/>
          <a:p>
            <a:r>
              <a:rPr lang="en-US" smtClean="0"/>
              <a:t>Need to specify a more detailed warp function</a:t>
            </a:r>
          </a:p>
          <a:p>
            <a:pPr lvl="1"/>
            <a:r>
              <a:rPr lang="en-US" smtClean="0"/>
              <a:t>Global warps were functions of a few (2,4,8) parameters</a:t>
            </a:r>
          </a:p>
          <a:p>
            <a:pPr lvl="1"/>
            <a:r>
              <a:rPr lang="en-US" smtClean="0"/>
              <a:t>Non-parametric warps u(x,y) and v(x,y) can be defined independently for every single location x,y!</a:t>
            </a:r>
          </a:p>
          <a:p>
            <a:pPr lvl="1"/>
            <a:r>
              <a:rPr lang="en-US" smtClean="0"/>
              <a:t>Once we know vector field u,v we can easily warp each pixel (use backward warping with interpolation)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21048" r="68286" b="50000"/>
          <a:stretch>
            <a:fillRect/>
          </a:stretch>
        </p:blipFill>
        <p:spPr bwMode="auto">
          <a:xfrm>
            <a:off x="2286000" y="10668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 l="66000" t="21048" r="6572" b="50000"/>
          <a:stretch>
            <a:fillRect/>
          </a:stretch>
        </p:blipFill>
        <p:spPr bwMode="auto">
          <a:xfrm>
            <a:off x="4419600" y="1066800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3: Gradient Domain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	Now posted!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dirty="0" smtClean="0"/>
              <a:t>	General concept: Solve for pixels of new image that satisfy constraints on the gradient and the intensity</a:t>
            </a:r>
          </a:p>
          <a:p>
            <a:pPr lvl="1"/>
            <a:r>
              <a:rPr lang="en-US" sz="2000" dirty="0" smtClean="0"/>
              <a:t>Constraints can be from one image (for filtering) or more (for blending)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0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Warping – non-parametric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Move control points to specify a spline warp</a:t>
            </a:r>
          </a:p>
          <a:p>
            <a:r>
              <a:rPr lang="en-US" smtClean="0"/>
              <a:t>Spline produces a smooth vector field</a:t>
            </a:r>
          </a:p>
        </p:txBody>
      </p:sp>
      <p:pic>
        <p:nvPicPr>
          <p:cNvPr id="25604" name="Picture 4" descr="CatWomanWar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362200"/>
            <a:ext cx="69738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Warp specification - dense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mtClean="0"/>
              <a:t>How can we specify the warp?</a:t>
            </a:r>
          </a:p>
          <a:p>
            <a:pPr marL="914400" lvl="1" indent="-457200">
              <a:buFontTx/>
              <a:buNone/>
            </a:pPr>
            <a:r>
              <a:rPr lang="en-US" smtClean="0"/>
              <a:t>Specify corresponding </a:t>
            </a:r>
            <a:r>
              <a:rPr lang="en-US" i="1" smtClean="0"/>
              <a:t>spline control points</a:t>
            </a:r>
            <a:endParaRPr lang="en-US" smtClean="0"/>
          </a:p>
          <a:p>
            <a:pPr marL="1295400" lvl="2" indent="-381000">
              <a:buFontTx/>
              <a:buChar char="•"/>
            </a:pPr>
            <a:r>
              <a:rPr lang="en-US" i="1" smtClean="0"/>
              <a:t>interpolate</a:t>
            </a:r>
            <a:r>
              <a:rPr lang="en-US" smtClean="0"/>
              <a:t> to a complete warping function</a:t>
            </a:r>
          </a:p>
        </p:txBody>
      </p:sp>
      <p:pic>
        <p:nvPicPr>
          <p:cNvPr id="26628" name="Picture 4" descr="CatWSp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295650"/>
            <a:ext cx="6170613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9765" name="Text Box 5"/>
          <p:cNvSpPr txBox="1">
            <a:spLocks noChangeArrowheads="1"/>
          </p:cNvSpPr>
          <p:nvPr/>
        </p:nvSpPr>
        <p:spPr bwMode="auto">
          <a:xfrm>
            <a:off x="990600" y="6019800"/>
            <a:ext cx="701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But we want to specify only a few points, not a grid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Warp specification - sparse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mtClean="0"/>
              <a:t>How can we specify the warp?</a:t>
            </a:r>
          </a:p>
          <a:p>
            <a:pPr marL="914400" lvl="1" indent="-457200">
              <a:buFontTx/>
              <a:buNone/>
            </a:pPr>
            <a:r>
              <a:rPr lang="en-US" smtClean="0"/>
              <a:t>Specify corresponding </a:t>
            </a:r>
            <a:r>
              <a:rPr lang="en-US" i="1" smtClean="0"/>
              <a:t>points</a:t>
            </a:r>
            <a:endParaRPr lang="en-US" smtClean="0"/>
          </a:p>
          <a:p>
            <a:pPr marL="1295400" lvl="2" indent="-381000">
              <a:buFontTx/>
              <a:buChar char="•"/>
            </a:pPr>
            <a:r>
              <a:rPr lang="en-US" i="1" smtClean="0"/>
              <a:t>interpolate</a:t>
            </a:r>
            <a:r>
              <a:rPr lang="en-US" smtClean="0"/>
              <a:t> to a complete warping function</a:t>
            </a:r>
          </a:p>
          <a:p>
            <a:pPr marL="1295400" lvl="2" indent="-381000">
              <a:buFontTx/>
              <a:buChar char="•"/>
            </a:pPr>
            <a:r>
              <a:rPr lang="en-US" smtClean="0"/>
              <a:t>How do we do it?</a:t>
            </a:r>
            <a:br>
              <a:rPr lang="en-US" smtClean="0"/>
            </a:br>
            <a:endParaRPr lang="en-US" smtClean="0"/>
          </a:p>
        </p:txBody>
      </p:sp>
      <p:pic>
        <p:nvPicPr>
          <p:cNvPr id="27652" name="Picture 4" descr="CatWPoi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3254375"/>
            <a:ext cx="6481762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3317" name="Text Box 5"/>
          <p:cNvSpPr txBox="1">
            <a:spLocks noChangeArrowheads="1"/>
          </p:cNvSpPr>
          <p:nvPr/>
        </p:nvSpPr>
        <p:spPr bwMode="auto">
          <a:xfrm>
            <a:off x="990600" y="6019800"/>
            <a:ext cx="611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How do we go from feature points to pixels?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Triangular Mesh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76600"/>
            <a:ext cx="7772400" cy="35814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dirty="0" smtClean="0"/>
              <a:t>Input correspondences at key feature points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/>
              <a:t>Define a triangular mesh over the points</a:t>
            </a:r>
          </a:p>
          <a:p>
            <a:pPr marL="838200" lvl="1" indent="-381000"/>
            <a:r>
              <a:rPr lang="en-US" dirty="0" smtClean="0"/>
              <a:t>Same mesh (triangulation) in both images!</a:t>
            </a:r>
          </a:p>
          <a:p>
            <a:pPr marL="838200" lvl="1" indent="-381000"/>
            <a:r>
              <a:rPr lang="en-US" dirty="0" smtClean="0"/>
              <a:t>Now we have triangle-to-triangle correspondences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/>
              <a:t>Warp each triangle separately from source to destination</a:t>
            </a:r>
          </a:p>
          <a:p>
            <a:pPr marL="838200" lvl="1" indent="-381000"/>
            <a:r>
              <a:rPr lang="en-US" dirty="0" smtClean="0"/>
              <a:t>Affine warp with three corresponding points (just like take-home question)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72" t="28667" r="8858" b="22571"/>
          <a:stretch>
            <a:fillRect/>
          </a:stretch>
        </p:blipFill>
        <p:spPr bwMode="auto">
          <a:xfrm>
            <a:off x="1676400" y="838200"/>
            <a:ext cx="563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Triangulations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2546350"/>
          </a:xfrm>
        </p:spPr>
        <p:txBody>
          <a:bodyPr/>
          <a:lstStyle/>
          <a:p>
            <a:pPr marL="0" indent="0"/>
            <a:r>
              <a:rPr lang="en-US" dirty="0" smtClean="0"/>
              <a:t>A </a:t>
            </a:r>
            <a:r>
              <a:rPr lang="en-US" i="1" dirty="0" smtClean="0"/>
              <a:t>triangulation</a:t>
            </a:r>
            <a:r>
              <a:rPr lang="en-US" dirty="0" smtClean="0"/>
              <a:t> of set of points in the plane is a </a:t>
            </a:r>
            <a:r>
              <a:rPr lang="en-US" i="1" dirty="0" smtClean="0"/>
              <a:t>partition</a:t>
            </a:r>
            <a:r>
              <a:rPr lang="en-US" dirty="0" smtClean="0"/>
              <a:t> of the convex hull to triangles whose vertices are the points, and do not contain other points.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There are an exponential number of triangulations of a point set.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4038600"/>
            <a:ext cx="6858000" cy="1295400"/>
            <a:chOff x="672" y="2784"/>
            <a:chExt cx="4320" cy="816"/>
          </a:xfrm>
        </p:grpSpPr>
        <p:sp>
          <p:nvSpPr>
            <p:cNvPr id="29701" name="Freeform 5"/>
            <p:cNvSpPr>
              <a:spLocks/>
            </p:cNvSpPr>
            <p:nvPr/>
          </p:nvSpPr>
          <p:spPr bwMode="auto">
            <a:xfrm>
              <a:off x="1248" y="2832"/>
              <a:ext cx="384" cy="576"/>
            </a:xfrm>
            <a:custGeom>
              <a:avLst/>
              <a:gdLst>
                <a:gd name="T0" fmla="*/ 0 w 384"/>
                <a:gd name="T1" fmla="*/ 0 h 576"/>
                <a:gd name="T2" fmla="*/ 384 w 384"/>
                <a:gd name="T3" fmla="*/ 288 h 576"/>
                <a:gd name="T4" fmla="*/ 384 w 384"/>
                <a:gd name="T5" fmla="*/ 576 h 576"/>
                <a:gd name="T6" fmla="*/ 0 w 384"/>
                <a:gd name="T7" fmla="*/ 0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576"/>
                <a:gd name="T14" fmla="*/ 384 w 384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576">
                  <a:moveTo>
                    <a:pt x="0" y="0"/>
                  </a:moveTo>
                  <a:lnTo>
                    <a:pt x="384" y="288"/>
                  </a:lnTo>
                  <a:lnTo>
                    <a:pt x="384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auto">
            <a:xfrm>
              <a:off x="720" y="3312"/>
              <a:ext cx="912" cy="240"/>
            </a:xfrm>
            <a:custGeom>
              <a:avLst/>
              <a:gdLst>
                <a:gd name="T0" fmla="*/ 912 w 912"/>
                <a:gd name="T1" fmla="*/ 96 h 240"/>
                <a:gd name="T2" fmla="*/ 384 w 912"/>
                <a:gd name="T3" fmla="*/ 240 h 240"/>
                <a:gd name="T4" fmla="*/ 0 w 912"/>
                <a:gd name="T5" fmla="*/ 0 h 240"/>
                <a:gd name="T6" fmla="*/ 912 w 912"/>
                <a:gd name="T7" fmla="*/ 96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912" y="96"/>
                  </a:moveTo>
                  <a:lnTo>
                    <a:pt x="384" y="240"/>
                  </a:lnTo>
                  <a:lnTo>
                    <a:pt x="0" y="0"/>
                  </a:lnTo>
                  <a:lnTo>
                    <a:pt x="912" y="96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auto">
            <a:xfrm>
              <a:off x="720" y="2976"/>
              <a:ext cx="432" cy="336"/>
            </a:xfrm>
            <a:custGeom>
              <a:avLst/>
              <a:gdLst>
                <a:gd name="T0" fmla="*/ 0 w 432"/>
                <a:gd name="T1" fmla="*/ 336 h 336"/>
                <a:gd name="T2" fmla="*/ 96 w 432"/>
                <a:gd name="T3" fmla="*/ 0 h 336"/>
                <a:gd name="T4" fmla="*/ 432 w 432"/>
                <a:gd name="T5" fmla="*/ 144 h 336"/>
                <a:gd name="T6" fmla="*/ 0 w 432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36"/>
                <a:gd name="T14" fmla="*/ 432 w 432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36">
                  <a:moveTo>
                    <a:pt x="0" y="336"/>
                  </a:moveTo>
                  <a:lnTo>
                    <a:pt x="96" y="0"/>
                  </a:lnTo>
                  <a:lnTo>
                    <a:pt x="432" y="144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auto">
            <a:xfrm>
              <a:off x="816" y="2832"/>
              <a:ext cx="432" cy="288"/>
            </a:xfrm>
            <a:custGeom>
              <a:avLst/>
              <a:gdLst>
                <a:gd name="T0" fmla="*/ 0 w 432"/>
                <a:gd name="T1" fmla="*/ 144 h 288"/>
                <a:gd name="T2" fmla="*/ 432 w 432"/>
                <a:gd name="T3" fmla="*/ 0 h 288"/>
                <a:gd name="T4" fmla="*/ 336 w 432"/>
                <a:gd name="T5" fmla="*/ 288 h 288"/>
                <a:gd name="T6" fmla="*/ 0 60000 65536"/>
                <a:gd name="T7" fmla="*/ 0 60000 65536"/>
                <a:gd name="T8" fmla="*/ 0 60000 65536"/>
                <a:gd name="T9" fmla="*/ 0 w 432"/>
                <a:gd name="T10" fmla="*/ 0 h 288"/>
                <a:gd name="T11" fmla="*/ 432 w 43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288">
                  <a:moveTo>
                    <a:pt x="0" y="144"/>
                  </a:moveTo>
                  <a:lnTo>
                    <a:pt x="432" y="0"/>
                  </a:lnTo>
                  <a:lnTo>
                    <a:pt x="336" y="288"/>
                  </a:lnTo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auto">
            <a:xfrm>
              <a:off x="1152" y="2832"/>
              <a:ext cx="480" cy="576"/>
            </a:xfrm>
            <a:custGeom>
              <a:avLst/>
              <a:gdLst>
                <a:gd name="T0" fmla="*/ 0 w 480"/>
                <a:gd name="T1" fmla="*/ 288 h 576"/>
                <a:gd name="T2" fmla="*/ 96 w 480"/>
                <a:gd name="T3" fmla="*/ 0 h 576"/>
                <a:gd name="T4" fmla="*/ 480 w 480"/>
                <a:gd name="T5" fmla="*/ 576 h 576"/>
                <a:gd name="T6" fmla="*/ 0 w 480"/>
                <a:gd name="T7" fmla="*/ 288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576"/>
                <a:gd name="T14" fmla="*/ 480 w 480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576">
                  <a:moveTo>
                    <a:pt x="0" y="288"/>
                  </a:moveTo>
                  <a:lnTo>
                    <a:pt x="96" y="0"/>
                  </a:lnTo>
                  <a:lnTo>
                    <a:pt x="480" y="576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auto">
            <a:xfrm>
              <a:off x="720" y="3120"/>
              <a:ext cx="912" cy="288"/>
            </a:xfrm>
            <a:custGeom>
              <a:avLst/>
              <a:gdLst>
                <a:gd name="T0" fmla="*/ 0 w 912"/>
                <a:gd name="T1" fmla="*/ 192 h 288"/>
                <a:gd name="T2" fmla="*/ 432 w 912"/>
                <a:gd name="T3" fmla="*/ 0 h 288"/>
                <a:gd name="T4" fmla="*/ 912 w 912"/>
                <a:gd name="T5" fmla="*/ 288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432" y="0"/>
                  </a:lnTo>
                  <a:lnTo>
                    <a:pt x="912" y="288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672" y="2784"/>
              <a:ext cx="1008" cy="816"/>
              <a:chOff x="1344" y="2640"/>
              <a:chExt cx="1008" cy="816"/>
            </a:xfrm>
          </p:grpSpPr>
          <p:sp>
            <p:nvSpPr>
              <p:cNvPr id="29736" name="Oval 12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7" name="Oval 13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8" name="Oval 14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9" name="Oval 15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40" name="Oval 16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41" name="Oval 17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42" name="Oval 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9708" name="Freeform 19"/>
            <p:cNvSpPr>
              <a:spLocks/>
            </p:cNvSpPr>
            <p:nvPr/>
          </p:nvSpPr>
          <p:spPr bwMode="auto">
            <a:xfrm>
              <a:off x="2448" y="2976"/>
              <a:ext cx="432" cy="336"/>
            </a:xfrm>
            <a:custGeom>
              <a:avLst/>
              <a:gdLst>
                <a:gd name="T0" fmla="*/ 96 w 432"/>
                <a:gd name="T1" fmla="*/ 0 h 336"/>
                <a:gd name="T2" fmla="*/ 432 w 432"/>
                <a:gd name="T3" fmla="*/ 144 h 336"/>
                <a:gd name="T4" fmla="*/ 0 w 432"/>
                <a:gd name="T5" fmla="*/ 336 h 336"/>
                <a:gd name="T6" fmla="*/ 96 w 432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36"/>
                <a:gd name="T14" fmla="*/ 432 w 432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36">
                  <a:moveTo>
                    <a:pt x="96" y="0"/>
                  </a:moveTo>
                  <a:lnTo>
                    <a:pt x="432" y="144"/>
                  </a:lnTo>
                  <a:lnTo>
                    <a:pt x="0" y="33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9" name="Freeform 20"/>
            <p:cNvSpPr>
              <a:spLocks/>
            </p:cNvSpPr>
            <p:nvPr/>
          </p:nvSpPr>
          <p:spPr bwMode="auto">
            <a:xfrm>
              <a:off x="2448" y="3120"/>
              <a:ext cx="432" cy="432"/>
            </a:xfrm>
            <a:custGeom>
              <a:avLst/>
              <a:gdLst>
                <a:gd name="T0" fmla="*/ 0 w 432"/>
                <a:gd name="T1" fmla="*/ 192 h 432"/>
                <a:gd name="T2" fmla="*/ 432 w 432"/>
                <a:gd name="T3" fmla="*/ 0 h 432"/>
                <a:gd name="T4" fmla="*/ 384 w 432"/>
                <a:gd name="T5" fmla="*/ 432 h 432"/>
                <a:gd name="T6" fmla="*/ 0 w 432"/>
                <a:gd name="T7" fmla="*/ 19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432"/>
                <a:gd name="T14" fmla="*/ 432 w 432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432">
                  <a:moveTo>
                    <a:pt x="0" y="192"/>
                  </a:moveTo>
                  <a:lnTo>
                    <a:pt x="432" y="0"/>
                  </a:lnTo>
                  <a:lnTo>
                    <a:pt x="384" y="43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0" name="Freeform 21"/>
            <p:cNvSpPr>
              <a:spLocks/>
            </p:cNvSpPr>
            <p:nvPr/>
          </p:nvSpPr>
          <p:spPr bwMode="auto">
            <a:xfrm>
              <a:off x="2832" y="3120"/>
              <a:ext cx="528" cy="432"/>
            </a:xfrm>
            <a:custGeom>
              <a:avLst/>
              <a:gdLst>
                <a:gd name="T0" fmla="*/ 0 w 528"/>
                <a:gd name="T1" fmla="*/ 432 h 432"/>
                <a:gd name="T2" fmla="*/ 48 w 528"/>
                <a:gd name="T3" fmla="*/ 0 h 432"/>
                <a:gd name="T4" fmla="*/ 528 w 528"/>
                <a:gd name="T5" fmla="*/ 288 h 432"/>
                <a:gd name="T6" fmla="*/ 0 w 528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32"/>
                <a:gd name="T14" fmla="*/ 528 w 52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32">
                  <a:moveTo>
                    <a:pt x="0" y="432"/>
                  </a:moveTo>
                  <a:lnTo>
                    <a:pt x="48" y="0"/>
                  </a:lnTo>
                  <a:lnTo>
                    <a:pt x="528" y="288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1" name="Freeform 22"/>
            <p:cNvSpPr>
              <a:spLocks/>
            </p:cNvSpPr>
            <p:nvPr/>
          </p:nvSpPr>
          <p:spPr bwMode="auto">
            <a:xfrm>
              <a:off x="2880" y="3120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0 h 288"/>
                <a:gd name="T4" fmla="*/ 480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0"/>
                  </a:lnTo>
                  <a:lnTo>
                    <a:pt x="480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2" name="Freeform 23"/>
            <p:cNvSpPr>
              <a:spLocks/>
            </p:cNvSpPr>
            <p:nvPr/>
          </p:nvSpPr>
          <p:spPr bwMode="auto">
            <a:xfrm>
              <a:off x="2880" y="2832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288 h 288"/>
                <a:gd name="T4" fmla="*/ 96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288"/>
                  </a:lnTo>
                  <a:lnTo>
                    <a:pt x="96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3" name="Freeform 24"/>
            <p:cNvSpPr>
              <a:spLocks/>
            </p:cNvSpPr>
            <p:nvPr/>
          </p:nvSpPr>
          <p:spPr bwMode="auto">
            <a:xfrm>
              <a:off x="2544" y="2832"/>
              <a:ext cx="432" cy="288"/>
            </a:xfrm>
            <a:custGeom>
              <a:avLst/>
              <a:gdLst>
                <a:gd name="T0" fmla="*/ 432 w 432"/>
                <a:gd name="T1" fmla="*/ 0 h 288"/>
                <a:gd name="T2" fmla="*/ 336 w 432"/>
                <a:gd name="T3" fmla="*/ 288 h 288"/>
                <a:gd name="T4" fmla="*/ 0 w 432"/>
                <a:gd name="T5" fmla="*/ 144 h 288"/>
                <a:gd name="T6" fmla="*/ 432 w 432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288"/>
                <a:gd name="T14" fmla="*/ 432 w 43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288">
                  <a:moveTo>
                    <a:pt x="432" y="0"/>
                  </a:moveTo>
                  <a:lnTo>
                    <a:pt x="336" y="288"/>
                  </a:lnTo>
                  <a:lnTo>
                    <a:pt x="0" y="144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2400" y="2784"/>
              <a:ext cx="1008" cy="816"/>
              <a:chOff x="1344" y="2640"/>
              <a:chExt cx="1008" cy="816"/>
            </a:xfrm>
          </p:grpSpPr>
          <p:sp>
            <p:nvSpPr>
              <p:cNvPr id="29729" name="Oval 26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0" name="Oval 27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1" name="Oval 28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2" name="Oval 29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3" name="Oval 30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4" name="Oval 31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5" name="Oval 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9715" name="Freeform 33"/>
            <p:cNvSpPr>
              <a:spLocks/>
            </p:cNvSpPr>
            <p:nvPr/>
          </p:nvSpPr>
          <p:spPr bwMode="auto">
            <a:xfrm>
              <a:off x="4032" y="3120"/>
              <a:ext cx="912" cy="192"/>
            </a:xfrm>
            <a:custGeom>
              <a:avLst/>
              <a:gdLst>
                <a:gd name="T0" fmla="*/ 0 w 912"/>
                <a:gd name="T1" fmla="*/ 192 h 192"/>
                <a:gd name="T2" fmla="*/ 432 w 912"/>
                <a:gd name="T3" fmla="*/ 0 h 192"/>
                <a:gd name="T4" fmla="*/ 912 w 912"/>
                <a:gd name="T5" fmla="*/ 0 h 192"/>
                <a:gd name="T6" fmla="*/ 0 w 91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192"/>
                <a:gd name="T14" fmla="*/ 912 w 91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192">
                  <a:moveTo>
                    <a:pt x="0" y="192"/>
                  </a:moveTo>
                  <a:lnTo>
                    <a:pt x="432" y="0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6" name="Freeform 34"/>
            <p:cNvSpPr>
              <a:spLocks/>
            </p:cNvSpPr>
            <p:nvPr/>
          </p:nvSpPr>
          <p:spPr bwMode="auto">
            <a:xfrm>
              <a:off x="4032" y="3120"/>
              <a:ext cx="912" cy="288"/>
            </a:xfrm>
            <a:custGeom>
              <a:avLst/>
              <a:gdLst>
                <a:gd name="T0" fmla="*/ 0 w 912"/>
                <a:gd name="T1" fmla="*/ 192 h 288"/>
                <a:gd name="T2" fmla="*/ 912 w 912"/>
                <a:gd name="T3" fmla="*/ 288 h 288"/>
                <a:gd name="T4" fmla="*/ 912 w 912"/>
                <a:gd name="T5" fmla="*/ 0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912" y="288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7" name="Freeform 35"/>
            <p:cNvSpPr>
              <a:spLocks/>
            </p:cNvSpPr>
            <p:nvPr/>
          </p:nvSpPr>
          <p:spPr bwMode="auto">
            <a:xfrm>
              <a:off x="4032" y="3312"/>
              <a:ext cx="912" cy="240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8" name="Freeform 36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9" name="Freeform 37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20" name="Freeform 38"/>
            <p:cNvSpPr>
              <a:spLocks/>
            </p:cNvSpPr>
            <p:nvPr/>
          </p:nvSpPr>
          <p:spPr bwMode="auto">
            <a:xfrm>
              <a:off x="4464" y="2832"/>
              <a:ext cx="480" cy="288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3984" y="2784"/>
              <a:ext cx="1008" cy="816"/>
              <a:chOff x="1344" y="2640"/>
              <a:chExt cx="1008" cy="816"/>
            </a:xfrm>
          </p:grpSpPr>
          <p:sp>
            <p:nvSpPr>
              <p:cNvPr id="29722" name="Oval 40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3" name="Oval 41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4" name="Oval 42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5" name="Oval 43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6" name="Oval 44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7" name="Oval 45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8" name="Oval 4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Line 2"/>
          <p:cNvSpPr>
            <a:spLocks noChangeShapeType="1"/>
          </p:cNvSpPr>
          <p:nvPr/>
        </p:nvSpPr>
        <p:spPr bwMode="auto">
          <a:xfrm>
            <a:off x="4362450" y="4324350"/>
            <a:ext cx="1095375" cy="752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07" name="Line 3"/>
          <p:cNvSpPr>
            <a:spLocks noChangeShapeType="1"/>
          </p:cNvSpPr>
          <p:nvPr/>
        </p:nvSpPr>
        <p:spPr bwMode="auto">
          <a:xfrm>
            <a:off x="4591050" y="3600450"/>
            <a:ext cx="866775" cy="1476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O(</a:t>
            </a:r>
            <a:r>
              <a:rPr lang="en-US" i="1" smtClean="0"/>
              <a:t>n</a:t>
            </a:r>
            <a:r>
              <a:rPr lang="en-US" baseline="30000" smtClean="0"/>
              <a:t>3</a:t>
            </a:r>
            <a:r>
              <a:rPr lang="en-US" smtClean="0"/>
              <a:t>) Triangulation Algorithm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Repeat until impossible:</a:t>
            </a:r>
          </a:p>
          <a:p>
            <a:pPr lvl="1"/>
            <a:r>
              <a:rPr lang="en-US" smtClean="0"/>
              <a:t>Select two sites.</a:t>
            </a:r>
          </a:p>
          <a:p>
            <a:pPr lvl="1"/>
            <a:r>
              <a:rPr lang="en-US" smtClean="0"/>
              <a:t>If the edge connecting them does not intersect previous edges, keep it.</a:t>
            </a:r>
          </a:p>
        </p:txBody>
      </p:sp>
      <p:sp>
        <p:nvSpPr>
          <p:cNvPr id="661510" name="Line 6"/>
          <p:cNvSpPr>
            <a:spLocks noChangeShapeType="1"/>
          </p:cNvSpPr>
          <p:nvPr/>
        </p:nvSpPr>
        <p:spPr bwMode="auto">
          <a:xfrm>
            <a:off x="4619625" y="3638550"/>
            <a:ext cx="838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1" name="Line 7"/>
          <p:cNvSpPr>
            <a:spLocks noChangeShapeType="1"/>
          </p:cNvSpPr>
          <p:nvPr/>
        </p:nvSpPr>
        <p:spPr bwMode="auto">
          <a:xfrm flipH="1" flipV="1">
            <a:off x="4391025" y="432435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2" name="Line 8"/>
          <p:cNvSpPr>
            <a:spLocks noChangeShapeType="1"/>
          </p:cNvSpPr>
          <p:nvPr/>
        </p:nvSpPr>
        <p:spPr bwMode="auto">
          <a:xfrm flipV="1">
            <a:off x="3552825" y="3638550"/>
            <a:ext cx="1066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3" name="Line 9"/>
          <p:cNvSpPr>
            <a:spLocks noChangeShapeType="1"/>
          </p:cNvSpPr>
          <p:nvPr/>
        </p:nvSpPr>
        <p:spPr bwMode="auto">
          <a:xfrm flipH="1">
            <a:off x="4391025" y="3609975"/>
            <a:ext cx="180975" cy="714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4" name="Line 10"/>
          <p:cNvSpPr>
            <a:spLocks noChangeShapeType="1"/>
          </p:cNvSpPr>
          <p:nvPr/>
        </p:nvSpPr>
        <p:spPr bwMode="auto">
          <a:xfrm flipH="1">
            <a:off x="4410075" y="4333875"/>
            <a:ext cx="1057275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5" name="Line 11"/>
          <p:cNvSpPr>
            <a:spLocks noChangeShapeType="1"/>
          </p:cNvSpPr>
          <p:nvPr/>
        </p:nvSpPr>
        <p:spPr bwMode="auto">
          <a:xfrm>
            <a:off x="5457825" y="432435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6" name="Line 12"/>
          <p:cNvSpPr>
            <a:spLocks noChangeShapeType="1"/>
          </p:cNvSpPr>
          <p:nvPr/>
        </p:nvSpPr>
        <p:spPr bwMode="auto">
          <a:xfrm flipH="1" flipV="1">
            <a:off x="3343275" y="4867275"/>
            <a:ext cx="1057275" cy="114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7" name="Line 13"/>
          <p:cNvSpPr>
            <a:spLocks noChangeShapeType="1"/>
          </p:cNvSpPr>
          <p:nvPr/>
        </p:nvSpPr>
        <p:spPr bwMode="auto">
          <a:xfrm flipV="1">
            <a:off x="3324225" y="4019550"/>
            <a:ext cx="228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8" name="Line 14"/>
          <p:cNvSpPr>
            <a:spLocks noChangeShapeType="1"/>
          </p:cNvSpPr>
          <p:nvPr/>
        </p:nvSpPr>
        <p:spPr bwMode="auto">
          <a:xfrm flipH="1">
            <a:off x="4238625" y="5010150"/>
            <a:ext cx="152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9" name="Line 15"/>
          <p:cNvSpPr>
            <a:spLocks noChangeShapeType="1"/>
          </p:cNvSpPr>
          <p:nvPr/>
        </p:nvSpPr>
        <p:spPr bwMode="auto">
          <a:xfrm>
            <a:off x="3314700" y="4829175"/>
            <a:ext cx="923925" cy="638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0" name="Line 16"/>
          <p:cNvSpPr>
            <a:spLocks noChangeShapeType="1"/>
          </p:cNvSpPr>
          <p:nvPr/>
        </p:nvSpPr>
        <p:spPr bwMode="auto">
          <a:xfrm>
            <a:off x="3552825" y="3962400"/>
            <a:ext cx="838200" cy="361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1" name="Line 17"/>
          <p:cNvSpPr>
            <a:spLocks noChangeShapeType="1"/>
          </p:cNvSpPr>
          <p:nvPr/>
        </p:nvSpPr>
        <p:spPr bwMode="auto">
          <a:xfrm flipH="1">
            <a:off x="4314825" y="4324350"/>
            <a:ext cx="1143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2" name="Line 18"/>
          <p:cNvSpPr>
            <a:spLocks noChangeShapeType="1"/>
          </p:cNvSpPr>
          <p:nvPr/>
        </p:nvSpPr>
        <p:spPr bwMode="auto">
          <a:xfrm flipH="1">
            <a:off x="4238625" y="5086350"/>
            <a:ext cx="1219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3" name="Line 19"/>
          <p:cNvSpPr>
            <a:spLocks noChangeShapeType="1"/>
          </p:cNvSpPr>
          <p:nvPr/>
        </p:nvSpPr>
        <p:spPr bwMode="auto">
          <a:xfrm flipH="1">
            <a:off x="3314700" y="4324350"/>
            <a:ext cx="2143125" cy="542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4" name="Line 20"/>
          <p:cNvSpPr>
            <a:spLocks noChangeShapeType="1"/>
          </p:cNvSpPr>
          <p:nvPr/>
        </p:nvSpPr>
        <p:spPr bwMode="auto">
          <a:xfrm flipV="1">
            <a:off x="3333750" y="4314825"/>
            <a:ext cx="10287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228975" y="3486150"/>
            <a:ext cx="2360613" cy="2076450"/>
            <a:chOff x="3636" y="2256"/>
            <a:chExt cx="1487" cy="1308"/>
          </a:xfrm>
        </p:grpSpPr>
        <p:sp>
          <p:nvSpPr>
            <p:cNvPr id="30742" name="Oval 22"/>
            <p:cNvSpPr>
              <a:spLocks noChangeArrowheads="1"/>
            </p:cNvSpPr>
            <p:nvPr/>
          </p:nvSpPr>
          <p:spPr bwMode="auto">
            <a:xfrm>
              <a:off x="4421" y="2256"/>
              <a:ext cx="140" cy="15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3" name="Oval 23"/>
            <p:cNvSpPr>
              <a:spLocks noChangeArrowheads="1"/>
            </p:cNvSpPr>
            <p:nvPr/>
          </p:nvSpPr>
          <p:spPr bwMode="auto">
            <a:xfrm>
              <a:off x="4280" y="2713"/>
              <a:ext cx="141" cy="15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4" name="Oval 24"/>
            <p:cNvSpPr>
              <a:spLocks noChangeArrowheads="1"/>
            </p:cNvSpPr>
            <p:nvPr/>
          </p:nvSpPr>
          <p:spPr bwMode="auto">
            <a:xfrm>
              <a:off x="3780" y="2477"/>
              <a:ext cx="141" cy="15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5" name="Oval 25"/>
            <p:cNvSpPr>
              <a:spLocks noChangeArrowheads="1"/>
            </p:cNvSpPr>
            <p:nvPr/>
          </p:nvSpPr>
          <p:spPr bwMode="auto">
            <a:xfrm>
              <a:off x="4983" y="2713"/>
              <a:ext cx="140" cy="15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6" name="Oval 26"/>
            <p:cNvSpPr>
              <a:spLocks noChangeArrowheads="1"/>
            </p:cNvSpPr>
            <p:nvPr/>
          </p:nvSpPr>
          <p:spPr bwMode="auto">
            <a:xfrm>
              <a:off x="3636" y="3034"/>
              <a:ext cx="140" cy="15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7" name="Oval 27"/>
            <p:cNvSpPr>
              <a:spLocks noChangeArrowheads="1"/>
            </p:cNvSpPr>
            <p:nvPr/>
          </p:nvSpPr>
          <p:spPr bwMode="auto">
            <a:xfrm>
              <a:off x="4206" y="3412"/>
              <a:ext cx="140" cy="15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8" name="Oval 28"/>
            <p:cNvSpPr>
              <a:spLocks noChangeArrowheads="1"/>
            </p:cNvSpPr>
            <p:nvPr/>
          </p:nvSpPr>
          <p:spPr bwMode="auto">
            <a:xfrm>
              <a:off x="4983" y="3187"/>
              <a:ext cx="140" cy="15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9" name="Oval 29"/>
            <p:cNvSpPr>
              <a:spLocks noChangeArrowheads="1"/>
            </p:cNvSpPr>
            <p:nvPr/>
          </p:nvSpPr>
          <p:spPr bwMode="auto">
            <a:xfrm>
              <a:off x="4320" y="3120"/>
              <a:ext cx="141" cy="15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6" grpId="0" animBg="1"/>
      <p:bldP spid="661506" grpId="1" animBg="1"/>
      <p:bldP spid="661507" grpId="0" animBg="1"/>
      <p:bldP spid="661510" grpId="0" animBg="1"/>
      <p:bldP spid="661511" grpId="0" animBg="1"/>
      <p:bldP spid="661512" grpId="0" animBg="1"/>
      <p:bldP spid="661513" grpId="0" animBg="1"/>
      <p:bldP spid="661514" grpId="0" animBg="1"/>
      <p:bldP spid="661515" grpId="0" animBg="1"/>
      <p:bldP spid="661516" grpId="0" animBg="1"/>
      <p:bldP spid="661517" grpId="0" animBg="1"/>
      <p:bldP spid="661518" grpId="0" animBg="1"/>
      <p:bldP spid="661519" grpId="0" animBg="1"/>
      <p:bldP spid="661520" grpId="0" animBg="1"/>
      <p:bldP spid="661521" grpId="0" animBg="1"/>
      <p:bldP spid="661522" grpId="0" animBg="1"/>
      <p:bldP spid="661523" grpId="0" animBg="1"/>
      <p:bldP spid="6615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“Quality” Triangulations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458200" cy="23622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2800" dirty="0" smtClean="0"/>
              <a:t>Let </a:t>
            </a:r>
            <a:r>
              <a:rPr lang="en-US" sz="2800" dirty="0" smtClean="0">
                <a:sym typeface="Symbol" pitchFamily="18" charset="2"/>
              </a:rPr>
              <a:t>(</a:t>
            </a:r>
            <a:r>
              <a:rPr lang="en-US" sz="2800" i="1" dirty="0" smtClean="0">
                <a:sym typeface="Symbol" pitchFamily="18" charset="2"/>
              </a:rPr>
              <a:t>T</a:t>
            </a:r>
            <a:r>
              <a:rPr lang="en-US" sz="2800" i="1" baseline="-25000" dirty="0" smtClean="0">
                <a:sym typeface="Symbol" pitchFamily="18" charset="2"/>
              </a:rPr>
              <a:t>i</a:t>
            </a:r>
            <a:r>
              <a:rPr lang="en-US" sz="2800" dirty="0" smtClean="0">
                <a:sym typeface="Symbol" pitchFamily="18" charset="2"/>
              </a:rPr>
              <a:t>) = </a:t>
            </a:r>
            <a:r>
              <a:rPr lang="en-US" sz="2800" dirty="0" smtClean="0"/>
              <a:t>(</a:t>
            </a:r>
            <a:r>
              <a:rPr lang="en-US" sz="2800" dirty="0" smtClean="0">
                <a:sym typeface="Symbol" pitchFamily="18" charset="2"/>
              </a:rPr>
              <a:t></a:t>
            </a:r>
            <a:r>
              <a:rPr lang="en-US" sz="2800" baseline="-25000" dirty="0" smtClean="0"/>
              <a:t>i1</a:t>
            </a:r>
            <a:r>
              <a:rPr lang="en-US" sz="2800" dirty="0" smtClean="0"/>
              <a:t>, </a:t>
            </a:r>
            <a:r>
              <a:rPr lang="en-US" sz="2800" dirty="0" smtClean="0">
                <a:sym typeface="Symbol" pitchFamily="18" charset="2"/>
              </a:rPr>
              <a:t></a:t>
            </a:r>
            <a:r>
              <a:rPr lang="en-US" sz="2800" baseline="-25000" dirty="0" smtClean="0"/>
              <a:t>i2</a:t>
            </a:r>
            <a:r>
              <a:rPr lang="en-US" sz="2800" dirty="0" smtClean="0"/>
              <a:t> ,.., </a:t>
            </a:r>
            <a:r>
              <a:rPr lang="en-US" sz="2800" dirty="0" smtClean="0">
                <a:sym typeface="Symbol" pitchFamily="18" charset="2"/>
              </a:rPr>
              <a:t></a:t>
            </a:r>
            <a:r>
              <a:rPr lang="en-US" sz="2800" baseline="-25000" dirty="0" smtClean="0"/>
              <a:t>i3</a:t>
            </a:r>
            <a:r>
              <a:rPr lang="en-US" sz="2800" dirty="0" smtClean="0"/>
              <a:t>) be the vector of angles in the triangulation </a:t>
            </a:r>
            <a:r>
              <a:rPr lang="en-US" sz="2800" i="1" dirty="0" smtClean="0"/>
              <a:t>T </a:t>
            </a:r>
            <a:r>
              <a:rPr lang="en-US" sz="2800" dirty="0" smtClean="0"/>
              <a:t>in increasing order: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  A triangulation </a:t>
            </a:r>
            <a:r>
              <a:rPr lang="en-US" i="1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 is “better” than </a:t>
            </a:r>
            <a:r>
              <a:rPr lang="en-US" i="1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 if </a:t>
            </a:r>
            <a:r>
              <a:rPr lang="en-US" dirty="0" smtClean="0">
                <a:sym typeface="Symbol" pitchFamily="18" charset="2"/>
              </a:rPr>
              <a:t>the smallest angle of </a:t>
            </a:r>
            <a:r>
              <a:rPr lang="en-US" i="1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>
                <a:sym typeface="Symbol" pitchFamily="18" charset="2"/>
              </a:rPr>
              <a:t> is larger than the smallest angle of </a:t>
            </a:r>
            <a:r>
              <a:rPr lang="en-US" i="1" dirty="0" smtClean="0"/>
              <a:t>T</a:t>
            </a:r>
            <a:r>
              <a:rPr lang="en-US" baseline="-25000" dirty="0" smtClean="0"/>
              <a:t>2</a:t>
            </a:r>
            <a:endParaRPr lang="en-US" dirty="0" smtClean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ym typeface="Symbol" pitchFamily="18" charset="2"/>
              </a:rPr>
              <a:t>  Delaunay triangulation is the “best” (maximizes the smallest angles)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00200" y="3733800"/>
            <a:ext cx="6019800" cy="2057400"/>
            <a:chOff x="2400" y="2784"/>
            <a:chExt cx="2592" cy="816"/>
          </a:xfrm>
        </p:grpSpPr>
        <p:sp>
          <p:nvSpPr>
            <p:cNvPr id="31751" name="Freeform 5"/>
            <p:cNvSpPr>
              <a:spLocks/>
            </p:cNvSpPr>
            <p:nvPr/>
          </p:nvSpPr>
          <p:spPr bwMode="auto">
            <a:xfrm>
              <a:off x="2448" y="2976"/>
              <a:ext cx="432" cy="336"/>
            </a:xfrm>
            <a:custGeom>
              <a:avLst/>
              <a:gdLst>
                <a:gd name="T0" fmla="*/ 96 w 432"/>
                <a:gd name="T1" fmla="*/ 0 h 336"/>
                <a:gd name="T2" fmla="*/ 432 w 432"/>
                <a:gd name="T3" fmla="*/ 144 h 336"/>
                <a:gd name="T4" fmla="*/ 0 w 432"/>
                <a:gd name="T5" fmla="*/ 336 h 336"/>
                <a:gd name="T6" fmla="*/ 96 w 432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36"/>
                <a:gd name="T14" fmla="*/ 432 w 432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36">
                  <a:moveTo>
                    <a:pt x="96" y="0"/>
                  </a:moveTo>
                  <a:lnTo>
                    <a:pt x="432" y="144"/>
                  </a:lnTo>
                  <a:lnTo>
                    <a:pt x="0" y="33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2" name="Freeform 6"/>
            <p:cNvSpPr>
              <a:spLocks/>
            </p:cNvSpPr>
            <p:nvPr/>
          </p:nvSpPr>
          <p:spPr bwMode="auto">
            <a:xfrm>
              <a:off x="2448" y="3120"/>
              <a:ext cx="432" cy="432"/>
            </a:xfrm>
            <a:custGeom>
              <a:avLst/>
              <a:gdLst>
                <a:gd name="T0" fmla="*/ 0 w 432"/>
                <a:gd name="T1" fmla="*/ 192 h 432"/>
                <a:gd name="T2" fmla="*/ 432 w 432"/>
                <a:gd name="T3" fmla="*/ 0 h 432"/>
                <a:gd name="T4" fmla="*/ 384 w 432"/>
                <a:gd name="T5" fmla="*/ 432 h 432"/>
                <a:gd name="T6" fmla="*/ 0 w 432"/>
                <a:gd name="T7" fmla="*/ 19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432"/>
                <a:gd name="T14" fmla="*/ 432 w 432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432">
                  <a:moveTo>
                    <a:pt x="0" y="192"/>
                  </a:moveTo>
                  <a:lnTo>
                    <a:pt x="432" y="0"/>
                  </a:lnTo>
                  <a:lnTo>
                    <a:pt x="384" y="43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3" name="Freeform 7"/>
            <p:cNvSpPr>
              <a:spLocks/>
            </p:cNvSpPr>
            <p:nvPr/>
          </p:nvSpPr>
          <p:spPr bwMode="auto">
            <a:xfrm>
              <a:off x="2832" y="3120"/>
              <a:ext cx="528" cy="432"/>
            </a:xfrm>
            <a:custGeom>
              <a:avLst/>
              <a:gdLst>
                <a:gd name="T0" fmla="*/ 0 w 528"/>
                <a:gd name="T1" fmla="*/ 432 h 432"/>
                <a:gd name="T2" fmla="*/ 48 w 528"/>
                <a:gd name="T3" fmla="*/ 0 h 432"/>
                <a:gd name="T4" fmla="*/ 528 w 528"/>
                <a:gd name="T5" fmla="*/ 288 h 432"/>
                <a:gd name="T6" fmla="*/ 0 w 528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32"/>
                <a:gd name="T14" fmla="*/ 528 w 52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32">
                  <a:moveTo>
                    <a:pt x="0" y="432"/>
                  </a:moveTo>
                  <a:lnTo>
                    <a:pt x="48" y="0"/>
                  </a:lnTo>
                  <a:lnTo>
                    <a:pt x="528" y="288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4" name="Freeform 8"/>
            <p:cNvSpPr>
              <a:spLocks/>
            </p:cNvSpPr>
            <p:nvPr/>
          </p:nvSpPr>
          <p:spPr bwMode="auto">
            <a:xfrm>
              <a:off x="2880" y="3120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0 h 288"/>
                <a:gd name="T4" fmla="*/ 480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0"/>
                  </a:lnTo>
                  <a:lnTo>
                    <a:pt x="480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5" name="Freeform 9"/>
            <p:cNvSpPr>
              <a:spLocks/>
            </p:cNvSpPr>
            <p:nvPr/>
          </p:nvSpPr>
          <p:spPr bwMode="auto">
            <a:xfrm>
              <a:off x="2880" y="2832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288 h 288"/>
                <a:gd name="T4" fmla="*/ 96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288"/>
                  </a:lnTo>
                  <a:lnTo>
                    <a:pt x="96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6" name="Freeform 10"/>
            <p:cNvSpPr>
              <a:spLocks/>
            </p:cNvSpPr>
            <p:nvPr/>
          </p:nvSpPr>
          <p:spPr bwMode="auto">
            <a:xfrm>
              <a:off x="2544" y="2832"/>
              <a:ext cx="432" cy="288"/>
            </a:xfrm>
            <a:custGeom>
              <a:avLst/>
              <a:gdLst>
                <a:gd name="T0" fmla="*/ 432 w 432"/>
                <a:gd name="T1" fmla="*/ 0 h 288"/>
                <a:gd name="T2" fmla="*/ 336 w 432"/>
                <a:gd name="T3" fmla="*/ 288 h 288"/>
                <a:gd name="T4" fmla="*/ 0 w 432"/>
                <a:gd name="T5" fmla="*/ 144 h 288"/>
                <a:gd name="T6" fmla="*/ 432 w 432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288"/>
                <a:gd name="T14" fmla="*/ 432 w 43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288">
                  <a:moveTo>
                    <a:pt x="432" y="0"/>
                  </a:moveTo>
                  <a:lnTo>
                    <a:pt x="336" y="288"/>
                  </a:lnTo>
                  <a:lnTo>
                    <a:pt x="0" y="144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400" y="2784"/>
              <a:ext cx="1008" cy="816"/>
              <a:chOff x="1344" y="2640"/>
              <a:chExt cx="1008" cy="816"/>
            </a:xfrm>
          </p:grpSpPr>
          <p:sp>
            <p:nvSpPr>
              <p:cNvPr id="31772" name="Oval 12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3" name="Oval 13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4" name="Oval 14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5" name="Oval 15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6" name="Oval 16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7" name="Oval 17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8" name="Oval 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1758" name="Freeform 19"/>
            <p:cNvSpPr>
              <a:spLocks/>
            </p:cNvSpPr>
            <p:nvPr/>
          </p:nvSpPr>
          <p:spPr bwMode="auto">
            <a:xfrm>
              <a:off x="4032" y="3120"/>
              <a:ext cx="912" cy="192"/>
            </a:xfrm>
            <a:custGeom>
              <a:avLst/>
              <a:gdLst>
                <a:gd name="T0" fmla="*/ 0 w 912"/>
                <a:gd name="T1" fmla="*/ 192 h 192"/>
                <a:gd name="T2" fmla="*/ 432 w 912"/>
                <a:gd name="T3" fmla="*/ 0 h 192"/>
                <a:gd name="T4" fmla="*/ 912 w 912"/>
                <a:gd name="T5" fmla="*/ 0 h 192"/>
                <a:gd name="T6" fmla="*/ 0 w 91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192"/>
                <a:gd name="T14" fmla="*/ 912 w 91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192">
                  <a:moveTo>
                    <a:pt x="0" y="192"/>
                  </a:moveTo>
                  <a:lnTo>
                    <a:pt x="432" y="0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9" name="Freeform 20"/>
            <p:cNvSpPr>
              <a:spLocks/>
            </p:cNvSpPr>
            <p:nvPr/>
          </p:nvSpPr>
          <p:spPr bwMode="auto">
            <a:xfrm>
              <a:off x="4032" y="3120"/>
              <a:ext cx="912" cy="288"/>
            </a:xfrm>
            <a:custGeom>
              <a:avLst/>
              <a:gdLst>
                <a:gd name="T0" fmla="*/ 0 w 912"/>
                <a:gd name="T1" fmla="*/ 192 h 288"/>
                <a:gd name="T2" fmla="*/ 912 w 912"/>
                <a:gd name="T3" fmla="*/ 288 h 288"/>
                <a:gd name="T4" fmla="*/ 912 w 912"/>
                <a:gd name="T5" fmla="*/ 0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912" y="288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60" name="Freeform 21"/>
            <p:cNvSpPr>
              <a:spLocks/>
            </p:cNvSpPr>
            <p:nvPr/>
          </p:nvSpPr>
          <p:spPr bwMode="auto">
            <a:xfrm>
              <a:off x="4032" y="3312"/>
              <a:ext cx="912" cy="240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61" name="Freeform 22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62" name="Freeform 23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63" name="Freeform 24"/>
            <p:cNvSpPr>
              <a:spLocks/>
            </p:cNvSpPr>
            <p:nvPr/>
          </p:nvSpPr>
          <p:spPr bwMode="auto">
            <a:xfrm>
              <a:off x="4464" y="2832"/>
              <a:ext cx="480" cy="288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3984" y="2784"/>
              <a:ext cx="1008" cy="816"/>
              <a:chOff x="1344" y="2640"/>
              <a:chExt cx="1008" cy="816"/>
            </a:xfrm>
          </p:grpSpPr>
          <p:sp>
            <p:nvSpPr>
              <p:cNvPr id="31765" name="Oval 26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6" name="Oval 27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7" name="Oval 28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8" name="Oval 29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9" name="Oval 30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0" name="Oval 31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1" name="Oval 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1749" name="Text Box 33"/>
          <p:cNvSpPr txBox="1">
            <a:spLocks noChangeArrowheads="1"/>
          </p:cNvSpPr>
          <p:nvPr/>
        </p:nvSpPr>
        <p:spPr bwMode="auto">
          <a:xfrm>
            <a:off x="2286000" y="5943600"/>
            <a:ext cx="692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mtClean="0">
                <a:solidFill>
                  <a:srgbClr val="000000"/>
                </a:solidFill>
                <a:cs typeface="Arial" charset="0"/>
              </a:rPr>
              <a:t>good</a:t>
            </a:r>
          </a:p>
        </p:txBody>
      </p:sp>
      <p:sp>
        <p:nvSpPr>
          <p:cNvPr id="31750" name="Text Box 34"/>
          <p:cNvSpPr txBox="1">
            <a:spLocks noChangeArrowheads="1"/>
          </p:cNvSpPr>
          <p:nvPr/>
        </p:nvSpPr>
        <p:spPr bwMode="auto">
          <a:xfrm>
            <a:off x="6019800" y="5943600"/>
            <a:ext cx="565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mtClean="0">
                <a:solidFill>
                  <a:srgbClr val="000000"/>
                </a:solidFill>
                <a:cs typeface="Arial" charset="0"/>
              </a:rPr>
              <a:t>bad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Improving a Triangulation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397000"/>
          </a:xfrm>
        </p:spPr>
        <p:txBody>
          <a:bodyPr/>
          <a:lstStyle/>
          <a:p>
            <a:pPr marL="0" indent="0"/>
            <a:r>
              <a:rPr lang="en-US" dirty="0" smtClean="0"/>
              <a:t>In any convex quadrangle, an </a:t>
            </a:r>
            <a:r>
              <a:rPr lang="en-US" i="1" dirty="0" smtClean="0"/>
              <a:t>edge flip</a:t>
            </a:r>
            <a:r>
              <a:rPr lang="en-US" dirty="0" smtClean="0"/>
              <a:t> is possible. If this flip </a:t>
            </a:r>
            <a:r>
              <a:rPr lang="en-US" i="1" dirty="0" smtClean="0"/>
              <a:t>improves</a:t>
            </a:r>
            <a:r>
              <a:rPr lang="en-US" dirty="0" smtClean="0"/>
              <a:t> the triangulation locally, it also improves the global triangulation.</a:t>
            </a:r>
          </a:p>
        </p:txBody>
      </p:sp>
      <p:sp>
        <p:nvSpPr>
          <p:cNvPr id="32772" name="Freeform 4"/>
          <p:cNvSpPr>
            <a:spLocks/>
          </p:cNvSpPr>
          <p:nvPr/>
        </p:nvSpPr>
        <p:spPr bwMode="auto">
          <a:xfrm>
            <a:off x="2514600" y="2971800"/>
            <a:ext cx="10668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912"/>
              <a:gd name="T17" fmla="*/ 672 w 67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2514600" y="3429000"/>
            <a:ext cx="1066800" cy="9906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4" name="Freeform 6"/>
          <p:cNvSpPr>
            <a:spLocks/>
          </p:cNvSpPr>
          <p:nvPr/>
        </p:nvSpPr>
        <p:spPr bwMode="auto">
          <a:xfrm>
            <a:off x="5105400" y="2971800"/>
            <a:ext cx="10668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912"/>
              <a:gd name="T17" fmla="*/ 672 w 67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V="1">
            <a:off x="5334000" y="2971800"/>
            <a:ext cx="7620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4114800" y="36576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685800" y="4724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If an edge flip improves the triangulation, the first edge is called “</a:t>
            </a:r>
            <a:r>
              <a:rPr lang="en-US" sz="2400" i="1" dirty="0" smtClean="0">
                <a:solidFill>
                  <a:srgbClr val="000000"/>
                </a:solidFill>
              </a:rPr>
              <a:t>illegal”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Illegal Edges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An edge </a:t>
            </a:r>
            <a:r>
              <a:rPr lang="en-US" i="1" dirty="0" err="1" smtClean="0"/>
              <a:t>pq</a:t>
            </a:r>
            <a:r>
              <a:rPr lang="en-US" dirty="0" smtClean="0"/>
              <a:t> is “illegal” </a:t>
            </a:r>
            <a:r>
              <a:rPr lang="en-US" dirty="0" err="1" smtClean="0"/>
              <a:t>iff</a:t>
            </a:r>
            <a:r>
              <a:rPr lang="en-US" dirty="0" smtClean="0"/>
              <a:t> one of its opposite vertices is inside the circle defined by the other three vertices (see </a:t>
            </a:r>
            <a:r>
              <a:rPr lang="en-US" dirty="0" err="1" smtClean="0"/>
              <a:t>Thale’s</a:t>
            </a:r>
            <a:r>
              <a:rPr lang="en-US" dirty="0" smtClean="0"/>
              <a:t> theorem)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A triangle is Delaunay </a:t>
            </a:r>
            <a:r>
              <a:rPr lang="en-US" sz="2000" dirty="0" err="1" smtClean="0">
                <a:solidFill>
                  <a:srgbClr val="000000"/>
                </a:solidFill>
              </a:rPr>
              <a:t>iff</a:t>
            </a:r>
            <a:r>
              <a:rPr lang="en-US" sz="2000" dirty="0" smtClean="0">
                <a:solidFill>
                  <a:srgbClr val="000000"/>
                </a:solidFill>
              </a:rPr>
              <a:t> no other points are inside the circle through the triangle’s vertices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The Delaunay triangulation is not unique if more than three nearby points are co-circular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The Delaunay triangulation does not exist if three nearby points are </a:t>
            </a:r>
            <a:r>
              <a:rPr lang="en-US" sz="2000" dirty="0" err="1" smtClean="0">
                <a:solidFill>
                  <a:srgbClr val="000000"/>
                </a:solidFill>
              </a:rPr>
              <a:t>colinear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33796" name="Freeform 4"/>
          <p:cNvSpPr>
            <a:spLocks/>
          </p:cNvSpPr>
          <p:nvPr/>
        </p:nvSpPr>
        <p:spPr bwMode="auto">
          <a:xfrm>
            <a:off x="2457450" y="4914900"/>
            <a:ext cx="10668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912"/>
              <a:gd name="T17" fmla="*/ 672 w 67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2457450" y="5372100"/>
            <a:ext cx="1066800" cy="9906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8" name="Freeform 6"/>
          <p:cNvSpPr>
            <a:spLocks/>
          </p:cNvSpPr>
          <p:nvPr/>
        </p:nvSpPr>
        <p:spPr bwMode="auto">
          <a:xfrm>
            <a:off x="5048250" y="4914900"/>
            <a:ext cx="10668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912"/>
              <a:gd name="T17" fmla="*/ 672 w 67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V="1">
            <a:off x="5276850" y="4914900"/>
            <a:ext cx="7620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1" name="Oval 9"/>
          <p:cNvSpPr>
            <a:spLocks noChangeArrowheads="1"/>
          </p:cNvSpPr>
          <p:nvPr/>
        </p:nvSpPr>
        <p:spPr bwMode="auto">
          <a:xfrm>
            <a:off x="2438400" y="4648200"/>
            <a:ext cx="1752600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>
            <a:off x="5018088" y="4860925"/>
            <a:ext cx="1466850" cy="1447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3371850" y="48387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152650" y="5067300"/>
            <a:ext cx="3048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i="1" smtClean="0">
                <a:solidFill>
                  <a:srgbClr val="000000"/>
                </a:solidFill>
                <a:cs typeface="Arial" charset="0"/>
              </a:rPr>
              <a:t>p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3448050" y="6286500"/>
            <a:ext cx="3048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i="1" smtClean="0">
                <a:solidFill>
                  <a:srgbClr val="000000"/>
                </a:solidFill>
                <a:cs typeface="Arial" charset="0"/>
              </a:rPr>
              <a:t>q</a:t>
            </a:r>
          </a:p>
        </p:txBody>
      </p:sp>
      <p:sp>
        <p:nvSpPr>
          <p:cNvPr id="33806" name="Oval 14"/>
          <p:cNvSpPr>
            <a:spLocks noChangeArrowheads="1"/>
          </p:cNvSpPr>
          <p:nvPr/>
        </p:nvSpPr>
        <p:spPr bwMode="auto">
          <a:xfrm>
            <a:off x="3448050" y="62865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7" name="Oval 15"/>
          <p:cNvSpPr>
            <a:spLocks noChangeArrowheads="1"/>
          </p:cNvSpPr>
          <p:nvPr/>
        </p:nvSpPr>
        <p:spPr bwMode="auto">
          <a:xfrm>
            <a:off x="2609850" y="6037263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8" name="Oval 16"/>
          <p:cNvSpPr>
            <a:spLocks noChangeArrowheads="1"/>
          </p:cNvSpPr>
          <p:nvPr/>
        </p:nvSpPr>
        <p:spPr bwMode="auto">
          <a:xfrm>
            <a:off x="2381250" y="52959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9" name="Oval 17"/>
          <p:cNvSpPr>
            <a:spLocks noChangeArrowheads="1"/>
          </p:cNvSpPr>
          <p:nvPr/>
        </p:nvSpPr>
        <p:spPr bwMode="auto">
          <a:xfrm>
            <a:off x="5200650" y="60579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4972050" y="52959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11" name="Oval 19"/>
          <p:cNvSpPr>
            <a:spLocks noChangeArrowheads="1"/>
          </p:cNvSpPr>
          <p:nvPr/>
        </p:nvSpPr>
        <p:spPr bwMode="auto">
          <a:xfrm>
            <a:off x="5962650" y="48387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12" name="Oval 20"/>
          <p:cNvSpPr>
            <a:spLocks noChangeArrowheads="1"/>
          </p:cNvSpPr>
          <p:nvPr/>
        </p:nvSpPr>
        <p:spPr bwMode="auto">
          <a:xfrm>
            <a:off x="6038850" y="62865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Naïve Delaunay Algorithm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23975"/>
            <a:ext cx="7772400" cy="1828800"/>
          </a:xfrm>
        </p:spPr>
        <p:txBody>
          <a:bodyPr/>
          <a:lstStyle/>
          <a:p>
            <a:pPr marL="0" indent="0"/>
            <a:r>
              <a:rPr lang="en-US" sz="2000" dirty="0" smtClean="0"/>
              <a:t>Start with an arbitrary triangulation. Flip any illegal edge until no more exist.</a:t>
            </a:r>
          </a:p>
          <a:p>
            <a:r>
              <a:rPr lang="en-US" sz="2000" dirty="0" smtClean="0"/>
              <a:t>Could take a long time to terminate.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6438" y="3124200"/>
            <a:ext cx="2036762" cy="1600200"/>
            <a:chOff x="445" y="1968"/>
            <a:chExt cx="1475" cy="1296"/>
          </a:xfrm>
        </p:grpSpPr>
        <p:sp>
          <p:nvSpPr>
            <p:cNvPr id="34866" name="Freeform 5"/>
            <p:cNvSpPr>
              <a:spLocks/>
            </p:cNvSpPr>
            <p:nvPr/>
          </p:nvSpPr>
          <p:spPr bwMode="auto">
            <a:xfrm>
              <a:off x="516" y="2502"/>
              <a:ext cx="1334" cy="305"/>
            </a:xfrm>
            <a:custGeom>
              <a:avLst/>
              <a:gdLst>
                <a:gd name="T0" fmla="*/ 0 w 912"/>
                <a:gd name="T1" fmla="*/ 192 h 192"/>
                <a:gd name="T2" fmla="*/ 432 w 912"/>
                <a:gd name="T3" fmla="*/ 0 h 192"/>
                <a:gd name="T4" fmla="*/ 912 w 912"/>
                <a:gd name="T5" fmla="*/ 0 h 192"/>
                <a:gd name="T6" fmla="*/ 0 w 91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192"/>
                <a:gd name="T14" fmla="*/ 912 w 91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192">
                  <a:moveTo>
                    <a:pt x="0" y="192"/>
                  </a:moveTo>
                  <a:lnTo>
                    <a:pt x="432" y="0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67" name="Freeform 6"/>
            <p:cNvSpPr>
              <a:spLocks/>
            </p:cNvSpPr>
            <p:nvPr/>
          </p:nvSpPr>
          <p:spPr bwMode="auto">
            <a:xfrm>
              <a:off x="516" y="2502"/>
              <a:ext cx="1334" cy="457"/>
            </a:xfrm>
            <a:custGeom>
              <a:avLst/>
              <a:gdLst>
                <a:gd name="T0" fmla="*/ 0 w 912"/>
                <a:gd name="T1" fmla="*/ 192 h 288"/>
                <a:gd name="T2" fmla="*/ 912 w 912"/>
                <a:gd name="T3" fmla="*/ 288 h 288"/>
                <a:gd name="T4" fmla="*/ 912 w 912"/>
                <a:gd name="T5" fmla="*/ 0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912" y="288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68" name="Freeform 7"/>
            <p:cNvSpPr>
              <a:spLocks/>
            </p:cNvSpPr>
            <p:nvPr/>
          </p:nvSpPr>
          <p:spPr bwMode="auto">
            <a:xfrm>
              <a:off x="516" y="2807"/>
              <a:ext cx="1334" cy="381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69" name="Freeform 8"/>
            <p:cNvSpPr>
              <a:spLocks/>
            </p:cNvSpPr>
            <p:nvPr/>
          </p:nvSpPr>
          <p:spPr bwMode="auto">
            <a:xfrm>
              <a:off x="516" y="2044"/>
              <a:ext cx="772" cy="763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70" name="Freeform 9"/>
            <p:cNvSpPr>
              <a:spLocks/>
            </p:cNvSpPr>
            <p:nvPr/>
          </p:nvSpPr>
          <p:spPr bwMode="auto">
            <a:xfrm>
              <a:off x="516" y="2044"/>
              <a:ext cx="772" cy="763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71" name="Freeform 10"/>
            <p:cNvSpPr>
              <a:spLocks/>
            </p:cNvSpPr>
            <p:nvPr/>
          </p:nvSpPr>
          <p:spPr bwMode="auto">
            <a:xfrm>
              <a:off x="1148" y="2044"/>
              <a:ext cx="702" cy="458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445" y="1968"/>
              <a:ext cx="1475" cy="1296"/>
              <a:chOff x="3181" y="2496"/>
              <a:chExt cx="1475" cy="1296"/>
            </a:xfrm>
          </p:grpSpPr>
          <p:sp>
            <p:nvSpPr>
              <p:cNvPr id="34873" name="Oval 12"/>
              <p:cNvSpPr>
                <a:spLocks noChangeArrowheads="1"/>
              </p:cNvSpPr>
              <p:nvPr/>
            </p:nvSpPr>
            <p:spPr bwMode="auto">
              <a:xfrm>
                <a:off x="3954" y="2496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74" name="Oval 13"/>
              <p:cNvSpPr>
                <a:spLocks noChangeArrowheads="1"/>
              </p:cNvSpPr>
              <p:nvPr/>
            </p:nvSpPr>
            <p:spPr bwMode="auto">
              <a:xfrm>
                <a:off x="3813" y="2953"/>
                <a:ext cx="141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75" name="Oval 14"/>
              <p:cNvSpPr>
                <a:spLocks noChangeArrowheads="1"/>
              </p:cNvSpPr>
              <p:nvPr/>
            </p:nvSpPr>
            <p:spPr bwMode="auto">
              <a:xfrm>
                <a:off x="3321" y="2725"/>
                <a:ext cx="141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76" name="Oval 15"/>
              <p:cNvSpPr>
                <a:spLocks noChangeArrowheads="1"/>
              </p:cNvSpPr>
              <p:nvPr/>
            </p:nvSpPr>
            <p:spPr bwMode="auto">
              <a:xfrm>
                <a:off x="4516" y="2953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77" name="Oval 16"/>
              <p:cNvSpPr>
                <a:spLocks noChangeArrowheads="1"/>
              </p:cNvSpPr>
              <p:nvPr/>
            </p:nvSpPr>
            <p:spPr bwMode="auto">
              <a:xfrm>
                <a:off x="3181" y="3258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78" name="Oval 17"/>
              <p:cNvSpPr>
                <a:spLocks noChangeArrowheads="1"/>
              </p:cNvSpPr>
              <p:nvPr/>
            </p:nvSpPr>
            <p:spPr bwMode="auto">
              <a:xfrm>
                <a:off x="3743" y="3640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79" name="Oval 18"/>
              <p:cNvSpPr>
                <a:spLocks noChangeArrowheads="1"/>
              </p:cNvSpPr>
              <p:nvPr/>
            </p:nvSpPr>
            <p:spPr bwMode="auto">
              <a:xfrm>
                <a:off x="4516" y="3411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754438" y="3124200"/>
            <a:ext cx="2036762" cy="1600200"/>
            <a:chOff x="2029" y="1968"/>
            <a:chExt cx="1283" cy="1008"/>
          </a:xfrm>
        </p:grpSpPr>
        <p:sp>
          <p:nvSpPr>
            <p:cNvPr id="34852" name="Freeform 20"/>
            <p:cNvSpPr>
              <a:spLocks/>
            </p:cNvSpPr>
            <p:nvPr/>
          </p:nvSpPr>
          <p:spPr bwMode="auto">
            <a:xfrm>
              <a:off x="2082" y="2376"/>
              <a:ext cx="1176" cy="372"/>
            </a:xfrm>
            <a:custGeom>
              <a:avLst/>
              <a:gdLst>
                <a:gd name="T0" fmla="*/ 0 w 1176"/>
                <a:gd name="T1" fmla="*/ 246 h 372"/>
                <a:gd name="T2" fmla="*/ 558 w 1176"/>
                <a:gd name="T3" fmla="*/ 0 h 372"/>
                <a:gd name="T4" fmla="*/ 1176 w 1176"/>
                <a:gd name="T5" fmla="*/ 372 h 372"/>
                <a:gd name="T6" fmla="*/ 0 w 1176"/>
                <a:gd name="T7" fmla="*/ 246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6"/>
                <a:gd name="T13" fmla="*/ 0 h 372"/>
                <a:gd name="T14" fmla="*/ 1176 w 1176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6" h="372">
                  <a:moveTo>
                    <a:pt x="0" y="246"/>
                  </a:moveTo>
                  <a:lnTo>
                    <a:pt x="558" y="0"/>
                  </a:lnTo>
                  <a:lnTo>
                    <a:pt x="1176" y="372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EF3B5D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53" name="Freeform 21"/>
            <p:cNvSpPr>
              <a:spLocks/>
            </p:cNvSpPr>
            <p:nvPr/>
          </p:nvSpPr>
          <p:spPr bwMode="auto">
            <a:xfrm>
              <a:off x="2628" y="2382"/>
              <a:ext cx="636" cy="354"/>
            </a:xfrm>
            <a:custGeom>
              <a:avLst/>
              <a:gdLst>
                <a:gd name="T0" fmla="*/ 0 w 636"/>
                <a:gd name="T1" fmla="*/ 0 h 354"/>
                <a:gd name="T2" fmla="*/ 636 w 636"/>
                <a:gd name="T3" fmla="*/ 0 h 354"/>
                <a:gd name="T4" fmla="*/ 636 w 636"/>
                <a:gd name="T5" fmla="*/ 354 h 354"/>
                <a:gd name="T6" fmla="*/ 0 w 636"/>
                <a:gd name="T7" fmla="*/ 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6"/>
                <a:gd name="T13" fmla="*/ 0 h 354"/>
                <a:gd name="T14" fmla="*/ 636 w 636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6" h="354">
                  <a:moveTo>
                    <a:pt x="0" y="0"/>
                  </a:moveTo>
                  <a:lnTo>
                    <a:pt x="636" y="0"/>
                  </a:lnTo>
                  <a:lnTo>
                    <a:pt x="636" y="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8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54" name="Freeform 22"/>
            <p:cNvSpPr>
              <a:spLocks/>
            </p:cNvSpPr>
            <p:nvPr/>
          </p:nvSpPr>
          <p:spPr bwMode="auto">
            <a:xfrm>
              <a:off x="2091" y="2621"/>
              <a:ext cx="1160" cy="296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55" name="Freeform 23"/>
            <p:cNvSpPr>
              <a:spLocks/>
            </p:cNvSpPr>
            <p:nvPr/>
          </p:nvSpPr>
          <p:spPr bwMode="auto">
            <a:xfrm>
              <a:off x="2091" y="2027"/>
              <a:ext cx="671" cy="594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56" name="Freeform 24"/>
            <p:cNvSpPr>
              <a:spLocks/>
            </p:cNvSpPr>
            <p:nvPr/>
          </p:nvSpPr>
          <p:spPr bwMode="auto">
            <a:xfrm>
              <a:off x="2091" y="2027"/>
              <a:ext cx="671" cy="594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57" name="Freeform 25"/>
            <p:cNvSpPr>
              <a:spLocks/>
            </p:cNvSpPr>
            <p:nvPr/>
          </p:nvSpPr>
          <p:spPr bwMode="auto">
            <a:xfrm>
              <a:off x="2640" y="2027"/>
              <a:ext cx="611" cy="356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029" y="1968"/>
              <a:ext cx="1283" cy="1008"/>
              <a:chOff x="3181" y="2496"/>
              <a:chExt cx="1475" cy="1296"/>
            </a:xfrm>
          </p:grpSpPr>
          <p:sp>
            <p:nvSpPr>
              <p:cNvPr id="34859" name="Oval 27"/>
              <p:cNvSpPr>
                <a:spLocks noChangeArrowheads="1"/>
              </p:cNvSpPr>
              <p:nvPr/>
            </p:nvSpPr>
            <p:spPr bwMode="auto">
              <a:xfrm>
                <a:off x="3954" y="2496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60" name="Oval 28"/>
              <p:cNvSpPr>
                <a:spLocks noChangeArrowheads="1"/>
              </p:cNvSpPr>
              <p:nvPr/>
            </p:nvSpPr>
            <p:spPr bwMode="auto">
              <a:xfrm>
                <a:off x="3813" y="2953"/>
                <a:ext cx="141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61" name="Oval 29"/>
              <p:cNvSpPr>
                <a:spLocks noChangeArrowheads="1"/>
              </p:cNvSpPr>
              <p:nvPr/>
            </p:nvSpPr>
            <p:spPr bwMode="auto">
              <a:xfrm>
                <a:off x="3321" y="2725"/>
                <a:ext cx="141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62" name="Oval 30"/>
              <p:cNvSpPr>
                <a:spLocks noChangeArrowheads="1"/>
              </p:cNvSpPr>
              <p:nvPr/>
            </p:nvSpPr>
            <p:spPr bwMode="auto">
              <a:xfrm>
                <a:off x="4516" y="2953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63" name="Oval 31"/>
              <p:cNvSpPr>
                <a:spLocks noChangeArrowheads="1"/>
              </p:cNvSpPr>
              <p:nvPr/>
            </p:nvSpPr>
            <p:spPr bwMode="auto">
              <a:xfrm>
                <a:off x="3181" y="3258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64" name="Oval 32"/>
              <p:cNvSpPr>
                <a:spLocks noChangeArrowheads="1"/>
              </p:cNvSpPr>
              <p:nvPr/>
            </p:nvSpPr>
            <p:spPr bwMode="auto">
              <a:xfrm>
                <a:off x="3743" y="3640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65" name="Oval 33"/>
              <p:cNvSpPr>
                <a:spLocks noChangeArrowheads="1"/>
              </p:cNvSpPr>
              <p:nvPr/>
            </p:nvSpPr>
            <p:spPr bwMode="auto">
              <a:xfrm>
                <a:off x="4516" y="3411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154238" y="4800600"/>
            <a:ext cx="2036762" cy="1600200"/>
            <a:chOff x="3888" y="1968"/>
            <a:chExt cx="1283" cy="1008"/>
          </a:xfrm>
        </p:grpSpPr>
        <p:sp>
          <p:nvSpPr>
            <p:cNvPr id="34838" name="Freeform 35"/>
            <p:cNvSpPr>
              <a:spLocks/>
            </p:cNvSpPr>
            <p:nvPr/>
          </p:nvSpPr>
          <p:spPr bwMode="auto">
            <a:xfrm>
              <a:off x="3942" y="2382"/>
              <a:ext cx="552" cy="534"/>
            </a:xfrm>
            <a:custGeom>
              <a:avLst/>
              <a:gdLst>
                <a:gd name="T0" fmla="*/ 0 w 552"/>
                <a:gd name="T1" fmla="*/ 240 h 534"/>
                <a:gd name="T2" fmla="*/ 552 w 552"/>
                <a:gd name="T3" fmla="*/ 0 h 534"/>
                <a:gd name="T4" fmla="*/ 498 w 552"/>
                <a:gd name="T5" fmla="*/ 534 h 534"/>
                <a:gd name="T6" fmla="*/ 0 w 552"/>
                <a:gd name="T7" fmla="*/ 240 h 5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2"/>
                <a:gd name="T13" fmla="*/ 0 h 534"/>
                <a:gd name="T14" fmla="*/ 552 w 552"/>
                <a:gd name="T15" fmla="*/ 534 h 5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2" h="534">
                  <a:moveTo>
                    <a:pt x="0" y="240"/>
                  </a:moveTo>
                  <a:lnTo>
                    <a:pt x="552" y="0"/>
                  </a:lnTo>
                  <a:lnTo>
                    <a:pt x="498" y="534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hlink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39" name="Freeform 36"/>
            <p:cNvSpPr>
              <a:spLocks/>
            </p:cNvSpPr>
            <p:nvPr/>
          </p:nvSpPr>
          <p:spPr bwMode="auto">
            <a:xfrm>
              <a:off x="4434" y="2382"/>
              <a:ext cx="678" cy="540"/>
            </a:xfrm>
            <a:custGeom>
              <a:avLst/>
              <a:gdLst>
                <a:gd name="T0" fmla="*/ 0 w 678"/>
                <a:gd name="T1" fmla="*/ 540 h 540"/>
                <a:gd name="T2" fmla="*/ 66 w 678"/>
                <a:gd name="T3" fmla="*/ 0 h 540"/>
                <a:gd name="T4" fmla="*/ 678 w 678"/>
                <a:gd name="T5" fmla="*/ 360 h 540"/>
                <a:gd name="T6" fmla="*/ 0 w 678"/>
                <a:gd name="T7" fmla="*/ 540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8"/>
                <a:gd name="T13" fmla="*/ 0 h 540"/>
                <a:gd name="T14" fmla="*/ 678 w 678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8" h="540">
                  <a:moveTo>
                    <a:pt x="0" y="540"/>
                  </a:moveTo>
                  <a:lnTo>
                    <a:pt x="66" y="0"/>
                  </a:lnTo>
                  <a:lnTo>
                    <a:pt x="678" y="360"/>
                  </a:lnTo>
                  <a:lnTo>
                    <a:pt x="0" y="540"/>
                  </a:lnTo>
                  <a:close/>
                </a:path>
              </a:pathLst>
            </a:custGeom>
            <a:solidFill>
              <a:srgbClr val="FF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40" name="Freeform 37"/>
            <p:cNvSpPr>
              <a:spLocks/>
            </p:cNvSpPr>
            <p:nvPr/>
          </p:nvSpPr>
          <p:spPr bwMode="auto">
            <a:xfrm>
              <a:off x="4487" y="2382"/>
              <a:ext cx="636" cy="354"/>
            </a:xfrm>
            <a:custGeom>
              <a:avLst/>
              <a:gdLst>
                <a:gd name="T0" fmla="*/ 0 w 636"/>
                <a:gd name="T1" fmla="*/ 0 h 354"/>
                <a:gd name="T2" fmla="*/ 636 w 636"/>
                <a:gd name="T3" fmla="*/ 0 h 354"/>
                <a:gd name="T4" fmla="*/ 636 w 636"/>
                <a:gd name="T5" fmla="*/ 354 h 354"/>
                <a:gd name="T6" fmla="*/ 0 w 636"/>
                <a:gd name="T7" fmla="*/ 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6"/>
                <a:gd name="T13" fmla="*/ 0 h 354"/>
                <a:gd name="T14" fmla="*/ 636 w 636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6" h="354">
                  <a:moveTo>
                    <a:pt x="0" y="0"/>
                  </a:moveTo>
                  <a:lnTo>
                    <a:pt x="636" y="0"/>
                  </a:lnTo>
                  <a:lnTo>
                    <a:pt x="636" y="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8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41" name="Freeform 38"/>
            <p:cNvSpPr>
              <a:spLocks/>
            </p:cNvSpPr>
            <p:nvPr/>
          </p:nvSpPr>
          <p:spPr bwMode="auto">
            <a:xfrm>
              <a:off x="3950" y="2027"/>
              <a:ext cx="671" cy="594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42" name="Freeform 39"/>
            <p:cNvSpPr>
              <a:spLocks/>
            </p:cNvSpPr>
            <p:nvPr/>
          </p:nvSpPr>
          <p:spPr bwMode="auto">
            <a:xfrm>
              <a:off x="3950" y="2027"/>
              <a:ext cx="671" cy="594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43" name="Freeform 40"/>
            <p:cNvSpPr>
              <a:spLocks/>
            </p:cNvSpPr>
            <p:nvPr/>
          </p:nvSpPr>
          <p:spPr bwMode="auto">
            <a:xfrm>
              <a:off x="4499" y="2027"/>
              <a:ext cx="611" cy="356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3888" y="1968"/>
              <a:ext cx="1283" cy="1008"/>
              <a:chOff x="3181" y="2496"/>
              <a:chExt cx="1475" cy="1296"/>
            </a:xfrm>
          </p:grpSpPr>
          <p:sp>
            <p:nvSpPr>
              <p:cNvPr id="34845" name="Oval 42"/>
              <p:cNvSpPr>
                <a:spLocks noChangeArrowheads="1"/>
              </p:cNvSpPr>
              <p:nvPr/>
            </p:nvSpPr>
            <p:spPr bwMode="auto">
              <a:xfrm>
                <a:off x="3954" y="2496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46" name="Oval 43"/>
              <p:cNvSpPr>
                <a:spLocks noChangeArrowheads="1"/>
              </p:cNvSpPr>
              <p:nvPr/>
            </p:nvSpPr>
            <p:spPr bwMode="auto">
              <a:xfrm>
                <a:off x="3813" y="2953"/>
                <a:ext cx="141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47" name="Oval 44"/>
              <p:cNvSpPr>
                <a:spLocks noChangeArrowheads="1"/>
              </p:cNvSpPr>
              <p:nvPr/>
            </p:nvSpPr>
            <p:spPr bwMode="auto">
              <a:xfrm>
                <a:off x="3321" y="2725"/>
                <a:ext cx="141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48" name="Oval 45"/>
              <p:cNvSpPr>
                <a:spLocks noChangeArrowheads="1"/>
              </p:cNvSpPr>
              <p:nvPr/>
            </p:nvSpPr>
            <p:spPr bwMode="auto">
              <a:xfrm>
                <a:off x="4516" y="2953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49" name="Oval 46"/>
              <p:cNvSpPr>
                <a:spLocks noChangeArrowheads="1"/>
              </p:cNvSpPr>
              <p:nvPr/>
            </p:nvSpPr>
            <p:spPr bwMode="auto">
              <a:xfrm>
                <a:off x="3181" y="3258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50" name="Oval 47"/>
              <p:cNvSpPr>
                <a:spLocks noChangeArrowheads="1"/>
              </p:cNvSpPr>
              <p:nvPr/>
            </p:nvSpPr>
            <p:spPr bwMode="auto">
              <a:xfrm>
                <a:off x="3743" y="3640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51" name="Oval 48"/>
              <p:cNvSpPr>
                <a:spLocks noChangeArrowheads="1"/>
              </p:cNvSpPr>
              <p:nvPr/>
            </p:nvSpPr>
            <p:spPr bwMode="auto">
              <a:xfrm>
                <a:off x="4516" y="3411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5507038" y="4800600"/>
            <a:ext cx="2036762" cy="1600200"/>
            <a:chOff x="445" y="3072"/>
            <a:chExt cx="1283" cy="1008"/>
          </a:xfrm>
        </p:grpSpPr>
        <p:sp>
          <p:nvSpPr>
            <p:cNvPr id="34824" name="Freeform 50"/>
            <p:cNvSpPr>
              <a:spLocks/>
            </p:cNvSpPr>
            <p:nvPr/>
          </p:nvSpPr>
          <p:spPr bwMode="auto">
            <a:xfrm>
              <a:off x="504" y="3312"/>
              <a:ext cx="546" cy="420"/>
            </a:xfrm>
            <a:custGeom>
              <a:avLst/>
              <a:gdLst>
                <a:gd name="T0" fmla="*/ 0 w 546"/>
                <a:gd name="T1" fmla="*/ 420 h 420"/>
                <a:gd name="T2" fmla="*/ 120 w 546"/>
                <a:gd name="T3" fmla="*/ 0 h 420"/>
                <a:gd name="T4" fmla="*/ 546 w 546"/>
                <a:gd name="T5" fmla="*/ 174 h 420"/>
                <a:gd name="T6" fmla="*/ 0 w 546"/>
                <a:gd name="T7" fmla="*/ 420 h 4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6"/>
                <a:gd name="T13" fmla="*/ 0 h 420"/>
                <a:gd name="T14" fmla="*/ 546 w 546"/>
                <a:gd name="T15" fmla="*/ 420 h 4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6" h="420">
                  <a:moveTo>
                    <a:pt x="0" y="420"/>
                  </a:moveTo>
                  <a:lnTo>
                    <a:pt x="120" y="0"/>
                  </a:lnTo>
                  <a:lnTo>
                    <a:pt x="546" y="174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EF3B5D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25" name="Freeform 51"/>
            <p:cNvSpPr>
              <a:spLocks/>
            </p:cNvSpPr>
            <p:nvPr/>
          </p:nvSpPr>
          <p:spPr bwMode="auto">
            <a:xfrm>
              <a:off x="624" y="3132"/>
              <a:ext cx="546" cy="354"/>
            </a:xfrm>
            <a:custGeom>
              <a:avLst/>
              <a:gdLst>
                <a:gd name="T0" fmla="*/ 0 w 546"/>
                <a:gd name="T1" fmla="*/ 180 h 354"/>
                <a:gd name="T2" fmla="*/ 546 w 546"/>
                <a:gd name="T3" fmla="*/ 0 h 354"/>
                <a:gd name="T4" fmla="*/ 426 w 546"/>
                <a:gd name="T5" fmla="*/ 354 h 354"/>
                <a:gd name="T6" fmla="*/ 0 w 546"/>
                <a:gd name="T7" fmla="*/ 18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6"/>
                <a:gd name="T13" fmla="*/ 0 h 354"/>
                <a:gd name="T14" fmla="*/ 546 w 546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6" h="354">
                  <a:moveTo>
                    <a:pt x="0" y="180"/>
                  </a:moveTo>
                  <a:lnTo>
                    <a:pt x="546" y="0"/>
                  </a:lnTo>
                  <a:lnTo>
                    <a:pt x="426" y="354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26" name="Freeform 52"/>
            <p:cNvSpPr>
              <a:spLocks/>
            </p:cNvSpPr>
            <p:nvPr/>
          </p:nvSpPr>
          <p:spPr bwMode="auto">
            <a:xfrm>
              <a:off x="499" y="3486"/>
              <a:ext cx="552" cy="534"/>
            </a:xfrm>
            <a:custGeom>
              <a:avLst/>
              <a:gdLst>
                <a:gd name="T0" fmla="*/ 0 w 552"/>
                <a:gd name="T1" fmla="*/ 240 h 534"/>
                <a:gd name="T2" fmla="*/ 552 w 552"/>
                <a:gd name="T3" fmla="*/ 0 h 534"/>
                <a:gd name="T4" fmla="*/ 498 w 552"/>
                <a:gd name="T5" fmla="*/ 534 h 534"/>
                <a:gd name="T6" fmla="*/ 0 w 552"/>
                <a:gd name="T7" fmla="*/ 240 h 5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2"/>
                <a:gd name="T13" fmla="*/ 0 h 534"/>
                <a:gd name="T14" fmla="*/ 552 w 552"/>
                <a:gd name="T15" fmla="*/ 534 h 5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2" h="534">
                  <a:moveTo>
                    <a:pt x="0" y="240"/>
                  </a:moveTo>
                  <a:lnTo>
                    <a:pt x="552" y="0"/>
                  </a:lnTo>
                  <a:lnTo>
                    <a:pt x="498" y="534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hlink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27" name="Freeform 53"/>
            <p:cNvSpPr>
              <a:spLocks/>
            </p:cNvSpPr>
            <p:nvPr/>
          </p:nvSpPr>
          <p:spPr bwMode="auto">
            <a:xfrm>
              <a:off x="991" y="3486"/>
              <a:ext cx="678" cy="540"/>
            </a:xfrm>
            <a:custGeom>
              <a:avLst/>
              <a:gdLst>
                <a:gd name="T0" fmla="*/ 0 w 678"/>
                <a:gd name="T1" fmla="*/ 540 h 540"/>
                <a:gd name="T2" fmla="*/ 66 w 678"/>
                <a:gd name="T3" fmla="*/ 0 h 540"/>
                <a:gd name="T4" fmla="*/ 678 w 678"/>
                <a:gd name="T5" fmla="*/ 360 h 540"/>
                <a:gd name="T6" fmla="*/ 0 w 678"/>
                <a:gd name="T7" fmla="*/ 540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8"/>
                <a:gd name="T13" fmla="*/ 0 h 540"/>
                <a:gd name="T14" fmla="*/ 678 w 678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8" h="540">
                  <a:moveTo>
                    <a:pt x="0" y="540"/>
                  </a:moveTo>
                  <a:lnTo>
                    <a:pt x="66" y="0"/>
                  </a:lnTo>
                  <a:lnTo>
                    <a:pt x="678" y="360"/>
                  </a:lnTo>
                  <a:lnTo>
                    <a:pt x="0" y="540"/>
                  </a:lnTo>
                  <a:close/>
                </a:path>
              </a:pathLst>
            </a:custGeom>
            <a:solidFill>
              <a:srgbClr val="FF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28" name="Freeform 54"/>
            <p:cNvSpPr>
              <a:spLocks/>
            </p:cNvSpPr>
            <p:nvPr/>
          </p:nvSpPr>
          <p:spPr bwMode="auto">
            <a:xfrm>
              <a:off x="1044" y="3486"/>
              <a:ext cx="636" cy="354"/>
            </a:xfrm>
            <a:custGeom>
              <a:avLst/>
              <a:gdLst>
                <a:gd name="T0" fmla="*/ 0 w 636"/>
                <a:gd name="T1" fmla="*/ 0 h 354"/>
                <a:gd name="T2" fmla="*/ 636 w 636"/>
                <a:gd name="T3" fmla="*/ 0 h 354"/>
                <a:gd name="T4" fmla="*/ 636 w 636"/>
                <a:gd name="T5" fmla="*/ 354 h 354"/>
                <a:gd name="T6" fmla="*/ 0 w 636"/>
                <a:gd name="T7" fmla="*/ 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6"/>
                <a:gd name="T13" fmla="*/ 0 h 354"/>
                <a:gd name="T14" fmla="*/ 636 w 636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6" h="354">
                  <a:moveTo>
                    <a:pt x="0" y="0"/>
                  </a:moveTo>
                  <a:lnTo>
                    <a:pt x="636" y="0"/>
                  </a:lnTo>
                  <a:lnTo>
                    <a:pt x="636" y="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8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29" name="Freeform 55"/>
            <p:cNvSpPr>
              <a:spLocks/>
            </p:cNvSpPr>
            <p:nvPr/>
          </p:nvSpPr>
          <p:spPr bwMode="auto">
            <a:xfrm>
              <a:off x="1056" y="3131"/>
              <a:ext cx="611" cy="356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9" name="Group 56"/>
            <p:cNvGrpSpPr>
              <a:grpSpLocks/>
            </p:cNvGrpSpPr>
            <p:nvPr/>
          </p:nvGrpSpPr>
          <p:grpSpPr bwMode="auto">
            <a:xfrm>
              <a:off x="445" y="3072"/>
              <a:ext cx="1283" cy="1008"/>
              <a:chOff x="3181" y="2496"/>
              <a:chExt cx="1475" cy="1296"/>
            </a:xfrm>
          </p:grpSpPr>
          <p:sp>
            <p:nvSpPr>
              <p:cNvPr id="34831" name="Oval 57"/>
              <p:cNvSpPr>
                <a:spLocks noChangeArrowheads="1"/>
              </p:cNvSpPr>
              <p:nvPr/>
            </p:nvSpPr>
            <p:spPr bwMode="auto">
              <a:xfrm>
                <a:off x="3954" y="2496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32" name="Oval 58"/>
              <p:cNvSpPr>
                <a:spLocks noChangeArrowheads="1"/>
              </p:cNvSpPr>
              <p:nvPr/>
            </p:nvSpPr>
            <p:spPr bwMode="auto">
              <a:xfrm>
                <a:off x="3813" y="2953"/>
                <a:ext cx="141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33" name="Oval 59"/>
              <p:cNvSpPr>
                <a:spLocks noChangeArrowheads="1"/>
              </p:cNvSpPr>
              <p:nvPr/>
            </p:nvSpPr>
            <p:spPr bwMode="auto">
              <a:xfrm>
                <a:off x="3321" y="2725"/>
                <a:ext cx="141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34" name="Oval 60"/>
              <p:cNvSpPr>
                <a:spLocks noChangeArrowheads="1"/>
              </p:cNvSpPr>
              <p:nvPr/>
            </p:nvSpPr>
            <p:spPr bwMode="auto">
              <a:xfrm>
                <a:off x="4516" y="2953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35" name="Oval 61"/>
              <p:cNvSpPr>
                <a:spLocks noChangeArrowheads="1"/>
              </p:cNvSpPr>
              <p:nvPr/>
            </p:nvSpPr>
            <p:spPr bwMode="auto">
              <a:xfrm>
                <a:off x="3181" y="3258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36" name="Oval 62"/>
              <p:cNvSpPr>
                <a:spLocks noChangeArrowheads="1"/>
              </p:cNvSpPr>
              <p:nvPr/>
            </p:nvSpPr>
            <p:spPr bwMode="auto">
              <a:xfrm>
                <a:off x="3743" y="3640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37" name="Oval 63"/>
              <p:cNvSpPr>
                <a:spLocks noChangeArrowheads="1"/>
              </p:cNvSpPr>
              <p:nvPr/>
            </p:nvSpPr>
            <p:spPr bwMode="auto">
              <a:xfrm>
                <a:off x="4516" y="3411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2D image transformations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1143000" y="914400"/>
            <a:ext cx="647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 l="6572" t="30191" r="4286" b="14952"/>
          <a:stretch>
            <a:fillRect/>
          </a:stretch>
        </p:blipFill>
        <p:spPr bwMode="auto">
          <a:xfrm>
            <a:off x="1447800" y="3048000"/>
            <a:ext cx="594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5541" name="Text Box 5"/>
          <p:cNvSpPr txBox="1">
            <a:spLocks noChangeArrowheads="1"/>
          </p:cNvSpPr>
          <p:nvPr/>
        </p:nvSpPr>
        <p:spPr bwMode="auto">
          <a:xfrm>
            <a:off x="822325" y="5832475"/>
            <a:ext cx="7940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These transformations are a nested set of groups</a:t>
            </a:r>
          </a:p>
          <a:p>
            <a:pPr lvl="1">
              <a:buFontTx/>
              <a:buChar char="•"/>
            </a:pPr>
            <a:r>
              <a:rPr lang="en-US">
                <a:latin typeface="Arial" charset="0"/>
              </a:rPr>
              <a:t> Closed under composition and inverse is a member</a:t>
            </a:r>
          </a:p>
        </p:txBody>
      </p:sp>
    </p:spTree>
    <p:extLst>
      <p:ext uri="{BB962C8B-B14F-4D97-AF65-F5344CB8AC3E}">
        <p14:creationId xmlns:p14="http://schemas.microsoft.com/office/powerpoint/2010/main" val="271193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7" name="Line 3"/>
          <p:cNvSpPr>
            <a:spLocks noChangeShapeType="1"/>
          </p:cNvSpPr>
          <p:nvPr/>
        </p:nvSpPr>
        <p:spPr bwMode="auto">
          <a:xfrm>
            <a:off x="4419600" y="4800600"/>
            <a:ext cx="2540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Delaunay Triangulation by Duality</a:t>
            </a:r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endParaRPr lang="en-US" dirty="0" smtClean="0"/>
          </a:p>
          <a:p>
            <a:pPr marL="0" indent="0">
              <a:lnSpc>
                <a:spcPct val="90000"/>
              </a:lnSpc>
            </a:pPr>
            <a:r>
              <a:rPr lang="en-US" dirty="0" smtClean="0"/>
              <a:t>Draw the dual to the </a:t>
            </a:r>
            <a:r>
              <a:rPr lang="en-US" dirty="0" err="1" smtClean="0"/>
              <a:t>Voronoi</a:t>
            </a:r>
            <a:r>
              <a:rPr lang="en-US" dirty="0" smtClean="0"/>
              <a:t> diagram by connecting each two neighboring sites in the </a:t>
            </a:r>
            <a:r>
              <a:rPr lang="en-US" dirty="0" err="1" smtClean="0"/>
              <a:t>Voronoi</a:t>
            </a:r>
            <a:r>
              <a:rPr lang="en-US" dirty="0" smtClean="0"/>
              <a:t> diagram.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i="1" dirty="0" smtClean="0"/>
              <a:t> </a:t>
            </a:r>
            <a:r>
              <a:rPr lang="en-US" sz="2000" dirty="0" smtClean="0"/>
              <a:t>The DT may be constructed in O(</a:t>
            </a:r>
            <a:r>
              <a:rPr lang="en-US" sz="2000" i="1" dirty="0" err="1" smtClean="0"/>
              <a:t>n</a:t>
            </a:r>
            <a:r>
              <a:rPr lang="en-US" sz="2000" dirty="0" err="1" smtClean="0"/>
              <a:t>log</a:t>
            </a:r>
            <a:r>
              <a:rPr lang="en-US" sz="2000" i="1" dirty="0" err="1" smtClean="0"/>
              <a:t>n</a:t>
            </a:r>
            <a:r>
              <a:rPr lang="en-US" sz="2000" dirty="0" smtClean="0"/>
              <a:t>) time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/>
              <a:t> This is what </a:t>
            </a:r>
            <a:r>
              <a:rPr lang="en-US" sz="2000" dirty="0" err="1" smtClean="0"/>
              <a:t>Matlab’s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Courier" pitchFamily="49" charset="0"/>
              </a:rPr>
              <a:t>delaunay</a:t>
            </a:r>
            <a:r>
              <a:rPr lang="en-US" sz="2000" dirty="0" smtClean="0"/>
              <a:t> function uses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16300" y="3606800"/>
            <a:ext cx="2590800" cy="2514600"/>
            <a:chOff x="4032" y="1104"/>
            <a:chExt cx="1632" cy="1584"/>
          </a:xfrm>
        </p:grpSpPr>
        <p:sp>
          <p:nvSpPr>
            <p:cNvPr id="35869" name="Line 7"/>
            <p:cNvSpPr>
              <a:spLocks noChangeShapeType="1"/>
            </p:cNvSpPr>
            <p:nvPr/>
          </p:nvSpPr>
          <p:spPr bwMode="auto">
            <a:xfrm>
              <a:off x="4151" y="1460"/>
              <a:ext cx="239" cy="35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0" name="Line 8"/>
            <p:cNvSpPr>
              <a:spLocks noChangeShapeType="1"/>
            </p:cNvSpPr>
            <p:nvPr/>
          </p:nvSpPr>
          <p:spPr bwMode="auto">
            <a:xfrm flipV="1">
              <a:off x="4390" y="1500"/>
              <a:ext cx="398" cy="31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1" name="Line 9"/>
            <p:cNvSpPr>
              <a:spLocks noChangeShapeType="1"/>
            </p:cNvSpPr>
            <p:nvPr/>
          </p:nvSpPr>
          <p:spPr bwMode="auto">
            <a:xfrm flipH="1" flipV="1">
              <a:off x="4549" y="1183"/>
              <a:ext cx="239" cy="31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2" name="Line 10"/>
            <p:cNvSpPr>
              <a:spLocks noChangeShapeType="1"/>
            </p:cNvSpPr>
            <p:nvPr/>
          </p:nvSpPr>
          <p:spPr bwMode="auto">
            <a:xfrm>
              <a:off x="4390" y="1817"/>
              <a:ext cx="0" cy="11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3" name="Line 11"/>
            <p:cNvSpPr>
              <a:spLocks noChangeShapeType="1"/>
            </p:cNvSpPr>
            <p:nvPr/>
          </p:nvSpPr>
          <p:spPr bwMode="auto">
            <a:xfrm flipH="1">
              <a:off x="4032" y="1936"/>
              <a:ext cx="358" cy="27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4" name="Line 12"/>
            <p:cNvSpPr>
              <a:spLocks noChangeShapeType="1"/>
            </p:cNvSpPr>
            <p:nvPr/>
          </p:nvSpPr>
          <p:spPr bwMode="auto">
            <a:xfrm>
              <a:off x="4390" y="1936"/>
              <a:ext cx="558" cy="27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5" name="Line 13"/>
            <p:cNvSpPr>
              <a:spLocks noChangeShapeType="1"/>
            </p:cNvSpPr>
            <p:nvPr/>
          </p:nvSpPr>
          <p:spPr bwMode="auto">
            <a:xfrm>
              <a:off x="4788" y="1500"/>
              <a:ext cx="199" cy="7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6" name="Line 14"/>
            <p:cNvSpPr>
              <a:spLocks noChangeShapeType="1"/>
            </p:cNvSpPr>
            <p:nvPr/>
          </p:nvSpPr>
          <p:spPr bwMode="auto">
            <a:xfrm flipV="1">
              <a:off x="4987" y="1104"/>
              <a:ext cx="438" cy="4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7" name="Line 15"/>
            <p:cNvSpPr>
              <a:spLocks noChangeShapeType="1"/>
            </p:cNvSpPr>
            <p:nvPr/>
          </p:nvSpPr>
          <p:spPr bwMode="auto">
            <a:xfrm>
              <a:off x="4987" y="1579"/>
              <a:ext cx="120" cy="35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8" name="Line 16"/>
            <p:cNvSpPr>
              <a:spLocks noChangeShapeType="1"/>
            </p:cNvSpPr>
            <p:nvPr/>
          </p:nvSpPr>
          <p:spPr bwMode="auto">
            <a:xfrm flipV="1">
              <a:off x="5107" y="1817"/>
              <a:ext cx="557" cy="11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9" name="Line 17"/>
            <p:cNvSpPr>
              <a:spLocks noChangeShapeType="1"/>
            </p:cNvSpPr>
            <p:nvPr/>
          </p:nvSpPr>
          <p:spPr bwMode="auto">
            <a:xfrm flipH="1">
              <a:off x="4948" y="1936"/>
              <a:ext cx="159" cy="27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80" name="Line 18"/>
            <p:cNvSpPr>
              <a:spLocks noChangeShapeType="1"/>
            </p:cNvSpPr>
            <p:nvPr/>
          </p:nvSpPr>
          <p:spPr bwMode="auto">
            <a:xfrm flipH="1">
              <a:off x="4430" y="2173"/>
              <a:ext cx="438" cy="39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81" name="Line 19"/>
            <p:cNvSpPr>
              <a:spLocks noChangeShapeType="1"/>
            </p:cNvSpPr>
            <p:nvPr/>
          </p:nvSpPr>
          <p:spPr bwMode="auto">
            <a:xfrm>
              <a:off x="4948" y="2213"/>
              <a:ext cx="477" cy="4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530600" y="3790950"/>
            <a:ext cx="2038350" cy="2082800"/>
            <a:chOff x="3768" y="1556"/>
            <a:chExt cx="1284" cy="1312"/>
          </a:xfrm>
        </p:grpSpPr>
        <p:sp>
          <p:nvSpPr>
            <p:cNvPr id="35856" name="Freeform 21"/>
            <p:cNvSpPr>
              <a:spLocks/>
            </p:cNvSpPr>
            <p:nvPr/>
          </p:nvSpPr>
          <p:spPr bwMode="auto">
            <a:xfrm>
              <a:off x="3772" y="2156"/>
              <a:ext cx="560" cy="28"/>
            </a:xfrm>
            <a:custGeom>
              <a:avLst/>
              <a:gdLst>
                <a:gd name="T0" fmla="*/ 0 w 560"/>
                <a:gd name="T1" fmla="*/ 0 h 28"/>
                <a:gd name="T2" fmla="*/ 560 w 560"/>
                <a:gd name="T3" fmla="*/ 28 h 28"/>
                <a:gd name="T4" fmla="*/ 0 60000 65536"/>
                <a:gd name="T5" fmla="*/ 0 60000 65536"/>
                <a:gd name="T6" fmla="*/ 0 w 560"/>
                <a:gd name="T7" fmla="*/ 0 h 28"/>
                <a:gd name="T8" fmla="*/ 560 w 560"/>
                <a:gd name="T9" fmla="*/ 28 h 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0" h="28">
                  <a:moveTo>
                    <a:pt x="0" y="0"/>
                  </a:moveTo>
                  <a:lnTo>
                    <a:pt x="560" y="28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7" name="Freeform 22"/>
            <p:cNvSpPr>
              <a:spLocks/>
            </p:cNvSpPr>
            <p:nvPr/>
          </p:nvSpPr>
          <p:spPr bwMode="auto">
            <a:xfrm>
              <a:off x="4176" y="2184"/>
              <a:ext cx="156" cy="360"/>
            </a:xfrm>
            <a:custGeom>
              <a:avLst/>
              <a:gdLst>
                <a:gd name="T0" fmla="*/ 0 w 156"/>
                <a:gd name="T1" fmla="*/ 360 h 360"/>
                <a:gd name="T2" fmla="*/ 156 w 156"/>
                <a:gd name="T3" fmla="*/ 0 h 360"/>
                <a:gd name="T4" fmla="*/ 0 60000 65536"/>
                <a:gd name="T5" fmla="*/ 0 60000 65536"/>
                <a:gd name="T6" fmla="*/ 0 w 156"/>
                <a:gd name="T7" fmla="*/ 0 h 360"/>
                <a:gd name="T8" fmla="*/ 156 w 156"/>
                <a:gd name="T9" fmla="*/ 360 h 3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6" h="360">
                  <a:moveTo>
                    <a:pt x="0" y="360"/>
                  </a:moveTo>
                  <a:lnTo>
                    <a:pt x="156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8" name="Freeform 23"/>
            <p:cNvSpPr>
              <a:spLocks/>
            </p:cNvSpPr>
            <p:nvPr/>
          </p:nvSpPr>
          <p:spPr bwMode="auto">
            <a:xfrm>
              <a:off x="4176" y="2544"/>
              <a:ext cx="316" cy="324"/>
            </a:xfrm>
            <a:custGeom>
              <a:avLst/>
              <a:gdLst>
                <a:gd name="T0" fmla="*/ 0 w 316"/>
                <a:gd name="T1" fmla="*/ 0 h 324"/>
                <a:gd name="T2" fmla="*/ 316 w 316"/>
                <a:gd name="T3" fmla="*/ 324 h 324"/>
                <a:gd name="T4" fmla="*/ 0 60000 65536"/>
                <a:gd name="T5" fmla="*/ 0 60000 65536"/>
                <a:gd name="T6" fmla="*/ 0 w 316"/>
                <a:gd name="T7" fmla="*/ 0 h 324"/>
                <a:gd name="T8" fmla="*/ 316 w 316"/>
                <a:gd name="T9" fmla="*/ 324 h 3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" h="324">
                  <a:moveTo>
                    <a:pt x="0" y="0"/>
                  </a:moveTo>
                  <a:lnTo>
                    <a:pt x="316" y="324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9" name="Freeform 24"/>
            <p:cNvSpPr>
              <a:spLocks/>
            </p:cNvSpPr>
            <p:nvPr/>
          </p:nvSpPr>
          <p:spPr bwMode="auto">
            <a:xfrm>
              <a:off x="3768" y="2148"/>
              <a:ext cx="408" cy="396"/>
            </a:xfrm>
            <a:custGeom>
              <a:avLst/>
              <a:gdLst>
                <a:gd name="T0" fmla="*/ 0 w 408"/>
                <a:gd name="T1" fmla="*/ 0 h 396"/>
                <a:gd name="T2" fmla="*/ 408 w 408"/>
                <a:gd name="T3" fmla="*/ 396 h 396"/>
                <a:gd name="T4" fmla="*/ 0 60000 65536"/>
                <a:gd name="T5" fmla="*/ 0 60000 65536"/>
                <a:gd name="T6" fmla="*/ 0 w 408"/>
                <a:gd name="T7" fmla="*/ 0 h 396"/>
                <a:gd name="T8" fmla="*/ 408 w 408"/>
                <a:gd name="T9" fmla="*/ 396 h 3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8" h="396">
                  <a:moveTo>
                    <a:pt x="0" y="0"/>
                  </a:moveTo>
                  <a:lnTo>
                    <a:pt x="408" y="396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0" name="Freeform 25"/>
            <p:cNvSpPr>
              <a:spLocks/>
            </p:cNvSpPr>
            <p:nvPr/>
          </p:nvSpPr>
          <p:spPr bwMode="auto">
            <a:xfrm>
              <a:off x="3772" y="1836"/>
              <a:ext cx="320" cy="324"/>
            </a:xfrm>
            <a:custGeom>
              <a:avLst/>
              <a:gdLst>
                <a:gd name="T0" fmla="*/ 0 w 320"/>
                <a:gd name="T1" fmla="*/ 324 h 324"/>
                <a:gd name="T2" fmla="*/ 320 w 320"/>
                <a:gd name="T3" fmla="*/ 0 h 324"/>
                <a:gd name="T4" fmla="*/ 0 60000 65536"/>
                <a:gd name="T5" fmla="*/ 0 60000 65536"/>
                <a:gd name="T6" fmla="*/ 0 w 320"/>
                <a:gd name="T7" fmla="*/ 0 h 324"/>
                <a:gd name="T8" fmla="*/ 320 w 320"/>
                <a:gd name="T9" fmla="*/ 324 h 3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0" h="324">
                  <a:moveTo>
                    <a:pt x="0" y="324"/>
                  </a:moveTo>
                  <a:lnTo>
                    <a:pt x="320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1" name="Freeform 26"/>
            <p:cNvSpPr>
              <a:spLocks/>
            </p:cNvSpPr>
            <p:nvPr/>
          </p:nvSpPr>
          <p:spPr bwMode="auto">
            <a:xfrm>
              <a:off x="4096" y="1556"/>
              <a:ext cx="472" cy="280"/>
            </a:xfrm>
            <a:custGeom>
              <a:avLst/>
              <a:gdLst>
                <a:gd name="T0" fmla="*/ 0 w 472"/>
                <a:gd name="T1" fmla="*/ 280 h 280"/>
                <a:gd name="T2" fmla="*/ 472 w 472"/>
                <a:gd name="T3" fmla="*/ 0 h 280"/>
                <a:gd name="T4" fmla="*/ 0 60000 65536"/>
                <a:gd name="T5" fmla="*/ 0 60000 65536"/>
                <a:gd name="T6" fmla="*/ 0 w 472"/>
                <a:gd name="T7" fmla="*/ 0 h 280"/>
                <a:gd name="T8" fmla="*/ 472 w 472"/>
                <a:gd name="T9" fmla="*/ 280 h 2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2" h="280">
                  <a:moveTo>
                    <a:pt x="0" y="280"/>
                  </a:moveTo>
                  <a:lnTo>
                    <a:pt x="472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2" name="Freeform 27"/>
            <p:cNvSpPr>
              <a:spLocks/>
            </p:cNvSpPr>
            <p:nvPr/>
          </p:nvSpPr>
          <p:spPr bwMode="auto">
            <a:xfrm>
              <a:off x="4080" y="1824"/>
              <a:ext cx="248" cy="368"/>
            </a:xfrm>
            <a:custGeom>
              <a:avLst/>
              <a:gdLst>
                <a:gd name="T0" fmla="*/ 0 w 248"/>
                <a:gd name="T1" fmla="*/ 0 h 368"/>
                <a:gd name="T2" fmla="*/ 248 w 248"/>
                <a:gd name="T3" fmla="*/ 368 h 368"/>
                <a:gd name="T4" fmla="*/ 0 60000 65536"/>
                <a:gd name="T5" fmla="*/ 0 60000 65536"/>
                <a:gd name="T6" fmla="*/ 0 w 248"/>
                <a:gd name="T7" fmla="*/ 0 h 368"/>
                <a:gd name="T8" fmla="*/ 248 w 248"/>
                <a:gd name="T9" fmla="*/ 368 h 3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8" h="368">
                  <a:moveTo>
                    <a:pt x="0" y="0"/>
                  </a:moveTo>
                  <a:lnTo>
                    <a:pt x="248" y="368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3" name="Freeform 28"/>
            <p:cNvSpPr>
              <a:spLocks/>
            </p:cNvSpPr>
            <p:nvPr/>
          </p:nvSpPr>
          <p:spPr bwMode="auto">
            <a:xfrm>
              <a:off x="4332" y="1560"/>
              <a:ext cx="236" cy="636"/>
            </a:xfrm>
            <a:custGeom>
              <a:avLst/>
              <a:gdLst>
                <a:gd name="T0" fmla="*/ 0 w 236"/>
                <a:gd name="T1" fmla="*/ 636 h 636"/>
                <a:gd name="T2" fmla="*/ 236 w 236"/>
                <a:gd name="T3" fmla="*/ 0 h 636"/>
                <a:gd name="T4" fmla="*/ 0 60000 65536"/>
                <a:gd name="T5" fmla="*/ 0 60000 65536"/>
                <a:gd name="T6" fmla="*/ 0 w 236"/>
                <a:gd name="T7" fmla="*/ 0 h 636"/>
                <a:gd name="T8" fmla="*/ 236 w 236"/>
                <a:gd name="T9" fmla="*/ 636 h 6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6" h="636">
                  <a:moveTo>
                    <a:pt x="0" y="636"/>
                  </a:moveTo>
                  <a:lnTo>
                    <a:pt x="236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4" name="Freeform 29"/>
            <p:cNvSpPr>
              <a:spLocks/>
            </p:cNvSpPr>
            <p:nvPr/>
          </p:nvSpPr>
          <p:spPr bwMode="auto">
            <a:xfrm>
              <a:off x="4336" y="1920"/>
              <a:ext cx="704" cy="272"/>
            </a:xfrm>
            <a:custGeom>
              <a:avLst/>
              <a:gdLst>
                <a:gd name="T0" fmla="*/ 0 w 704"/>
                <a:gd name="T1" fmla="*/ 272 h 272"/>
                <a:gd name="T2" fmla="*/ 704 w 704"/>
                <a:gd name="T3" fmla="*/ 0 h 272"/>
                <a:gd name="T4" fmla="*/ 0 60000 65536"/>
                <a:gd name="T5" fmla="*/ 0 60000 65536"/>
                <a:gd name="T6" fmla="*/ 0 w 704"/>
                <a:gd name="T7" fmla="*/ 0 h 272"/>
                <a:gd name="T8" fmla="*/ 704 w 704"/>
                <a:gd name="T9" fmla="*/ 272 h 2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4" h="272">
                  <a:moveTo>
                    <a:pt x="0" y="272"/>
                  </a:moveTo>
                  <a:lnTo>
                    <a:pt x="704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5" name="Freeform 30"/>
            <p:cNvSpPr>
              <a:spLocks/>
            </p:cNvSpPr>
            <p:nvPr/>
          </p:nvSpPr>
          <p:spPr bwMode="auto">
            <a:xfrm>
              <a:off x="4328" y="2192"/>
              <a:ext cx="724" cy="280"/>
            </a:xfrm>
            <a:custGeom>
              <a:avLst/>
              <a:gdLst>
                <a:gd name="T0" fmla="*/ 0 w 724"/>
                <a:gd name="T1" fmla="*/ 0 h 280"/>
                <a:gd name="T2" fmla="*/ 724 w 724"/>
                <a:gd name="T3" fmla="*/ 280 h 280"/>
                <a:gd name="T4" fmla="*/ 0 60000 65536"/>
                <a:gd name="T5" fmla="*/ 0 60000 65536"/>
                <a:gd name="T6" fmla="*/ 0 w 724"/>
                <a:gd name="T7" fmla="*/ 0 h 280"/>
                <a:gd name="T8" fmla="*/ 724 w 724"/>
                <a:gd name="T9" fmla="*/ 280 h 2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4" h="280">
                  <a:moveTo>
                    <a:pt x="0" y="0"/>
                  </a:moveTo>
                  <a:lnTo>
                    <a:pt x="724" y="28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6" name="Freeform 31"/>
            <p:cNvSpPr>
              <a:spLocks/>
            </p:cNvSpPr>
            <p:nvPr/>
          </p:nvSpPr>
          <p:spPr bwMode="auto">
            <a:xfrm>
              <a:off x="4492" y="2472"/>
              <a:ext cx="560" cy="396"/>
            </a:xfrm>
            <a:custGeom>
              <a:avLst/>
              <a:gdLst>
                <a:gd name="T0" fmla="*/ 0 w 560"/>
                <a:gd name="T1" fmla="*/ 396 h 396"/>
                <a:gd name="T2" fmla="*/ 560 w 560"/>
                <a:gd name="T3" fmla="*/ 0 h 396"/>
                <a:gd name="T4" fmla="*/ 0 60000 65536"/>
                <a:gd name="T5" fmla="*/ 0 60000 65536"/>
                <a:gd name="T6" fmla="*/ 0 w 560"/>
                <a:gd name="T7" fmla="*/ 0 h 396"/>
                <a:gd name="T8" fmla="*/ 560 w 560"/>
                <a:gd name="T9" fmla="*/ 396 h 3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0" h="396">
                  <a:moveTo>
                    <a:pt x="0" y="396"/>
                  </a:moveTo>
                  <a:lnTo>
                    <a:pt x="560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7" name="Line 32"/>
            <p:cNvSpPr>
              <a:spLocks noChangeShapeType="1"/>
            </p:cNvSpPr>
            <p:nvPr/>
          </p:nvSpPr>
          <p:spPr bwMode="auto">
            <a:xfrm>
              <a:off x="5040" y="1920"/>
              <a:ext cx="0" cy="5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8" name="Freeform 33"/>
            <p:cNvSpPr>
              <a:spLocks/>
            </p:cNvSpPr>
            <p:nvPr/>
          </p:nvSpPr>
          <p:spPr bwMode="auto">
            <a:xfrm>
              <a:off x="4576" y="1556"/>
              <a:ext cx="464" cy="364"/>
            </a:xfrm>
            <a:custGeom>
              <a:avLst/>
              <a:gdLst>
                <a:gd name="T0" fmla="*/ 0 w 464"/>
                <a:gd name="T1" fmla="*/ 0 h 364"/>
                <a:gd name="T2" fmla="*/ 464 w 464"/>
                <a:gd name="T3" fmla="*/ 364 h 364"/>
                <a:gd name="T4" fmla="*/ 0 60000 65536"/>
                <a:gd name="T5" fmla="*/ 0 60000 65536"/>
                <a:gd name="T6" fmla="*/ 0 w 464"/>
                <a:gd name="T7" fmla="*/ 0 h 364"/>
                <a:gd name="T8" fmla="*/ 464 w 464"/>
                <a:gd name="T9" fmla="*/ 364 h 3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4" h="364">
                  <a:moveTo>
                    <a:pt x="0" y="0"/>
                  </a:moveTo>
                  <a:lnTo>
                    <a:pt x="464" y="364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479800" y="3732213"/>
            <a:ext cx="2147888" cy="2200275"/>
            <a:chOff x="4072" y="1183"/>
            <a:chExt cx="1353" cy="1386"/>
          </a:xfrm>
        </p:grpSpPr>
        <p:sp>
          <p:nvSpPr>
            <p:cNvPr id="35848" name="Oval 35"/>
            <p:cNvSpPr>
              <a:spLocks noChangeArrowheads="1"/>
            </p:cNvSpPr>
            <p:nvPr/>
          </p:nvSpPr>
          <p:spPr bwMode="auto">
            <a:xfrm>
              <a:off x="4390" y="146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49" name="Oval 36"/>
            <p:cNvSpPr>
              <a:spLocks noChangeArrowheads="1"/>
            </p:cNvSpPr>
            <p:nvPr/>
          </p:nvSpPr>
          <p:spPr bwMode="auto">
            <a:xfrm>
              <a:off x="4629" y="1817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0" name="Oval 37"/>
            <p:cNvSpPr>
              <a:spLocks noChangeArrowheads="1"/>
            </p:cNvSpPr>
            <p:nvPr/>
          </p:nvSpPr>
          <p:spPr bwMode="auto">
            <a:xfrm>
              <a:off x="4072" y="1777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1" name="Oval 38"/>
            <p:cNvSpPr>
              <a:spLocks noChangeArrowheads="1"/>
            </p:cNvSpPr>
            <p:nvPr/>
          </p:nvSpPr>
          <p:spPr bwMode="auto">
            <a:xfrm>
              <a:off x="4470" y="2173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2" name="Oval 39"/>
            <p:cNvSpPr>
              <a:spLocks noChangeArrowheads="1"/>
            </p:cNvSpPr>
            <p:nvPr/>
          </p:nvSpPr>
          <p:spPr bwMode="auto">
            <a:xfrm>
              <a:off x="5346" y="154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3" name="Oval 40"/>
            <p:cNvSpPr>
              <a:spLocks noChangeArrowheads="1"/>
            </p:cNvSpPr>
            <p:nvPr/>
          </p:nvSpPr>
          <p:spPr bwMode="auto">
            <a:xfrm>
              <a:off x="4868" y="1183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4" name="Oval 41"/>
            <p:cNvSpPr>
              <a:spLocks noChangeArrowheads="1"/>
            </p:cNvSpPr>
            <p:nvPr/>
          </p:nvSpPr>
          <p:spPr bwMode="auto">
            <a:xfrm>
              <a:off x="5346" y="2094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5" name="Oval 42"/>
            <p:cNvSpPr>
              <a:spLocks noChangeArrowheads="1"/>
            </p:cNvSpPr>
            <p:nvPr/>
          </p:nvSpPr>
          <p:spPr bwMode="auto">
            <a:xfrm>
              <a:off x="4788" y="2490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128" y="6351917"/>
            <a:ext cx="624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Demo: </a:t>
            </a:r>
            <a:r>
              <a:rPr lang="en-US" dirty="0">
                <a:hlinkClick r:id="rId2"/>
              </a:rPr>
              <a:t>http://www.cs.cornell.edu/home/chew/Delaunay.html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4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Morphing</a:t>
            </a: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dirty="0" smtClean="0"/>
              <a:t>How do we create a morphing sequence?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/>
              <a:t>Create an intermediate shape (by interpolation)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/>
              <a:t>Warp both images towards it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/>
              <a:t>Cross-dissolve the colors in the newly warped images</a:t>
            </a:r>
          </a:p>
        </p:txBody>
      </p:sp>
      <p:pic>
        <p:nvPicPr>
          <p:cNvPr id="36868" name="Picture 4" descr="CatWMor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997200"/>
            <a:ext cx="59055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Warp interpolation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6868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How do we create an intermediate shape at time t?</a:t>
            </a:r>
          </a:p>
          <a:p>
            <a:r>
              <a:rPr lang="en-US" sz="2800" dirty="0" smtClean="0"/>
              <a:t>Assume t = [0,1]</a:t>
            </a:r>
          </a:p>
          <a:p>
            <a:r>
              <a:rPr lang="en-US" sz="2800" dirty="0" smtClean="0"/>
              <a:t>Simple linear interpolation of each feature pair</a:t>
            </a:r>
          </a:p>
          <a:p>
            <a:pPr lvl="1"/>
            <a:r>
              <a:rPr lang="en-US" sz="2400" dirty="0" smtClean="0"/>
              <a:t>(1-t)*p1+t*p0 for corresponding features p0 and p1</a:t>
            </a:r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72" t="28667" r="8858" b="22571"/>
          <a:stretch>
            <a:fillRect/>
          </a:stretch>
        </p:blipFill>
        <p:spPr bwMode="auto">
          <a:xfrm>
            <a:off x="1676400" y="3352800"/>
            <a:ext cx="563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Morphing &amp; matting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Extract foreground first to avoid artifacts in the background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09800"/>
            <a:ext cx="6019800" cy="4548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0" y="6553200"/>
            <a:ext cx="2892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smtClean="0">
                <a:solidFill>
                  <a:srgbClr val="000000"/>
                </a:solidFill>
              </a:rPr>
              <a:t>Slide by Durand and Freeman</a:t>
            </a:r>
            <a:endParaRPr lang="ru-RU" sz="16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Scene</a:t>
            </a:r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2" cstate="print"/>
          <a:srcRect l="45714" t="15237" r="28000" b="13142"/>
          <a:stretch>
            <a:fillRect/>
          </a:stretch>
        </p:blipFill>
        <p:spPr bwMode="auto">
          <a:xfrm>
            <a:off x="1066800" y="1676400"/>
            <a:ext cx="197663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90600" y="6096000"/>
            <a:ext cx="676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Willow morph: </a:t>
            </a:r>
            <a:r>
              <a:rPr lang="en-US" dirty="0" smtClean="0">
                <a:hlinkClick r:id="rId3"/>
              </a:rPr>
              <a:t>http://www.youtube.com/watch?v=uLUyuWo3pG0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3200400"/>
            <a:ext cx="502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 or White (MJ): </a:t>
            </a:r>
          </a:p>
          <a:p>
            <a:r>
              <a:rPr lang="en-US" dirty="0">
                <a:hlinkClick r:id="rId4"/>
              </a:rPr>
              <a:t>http://www.youtube.com/watch?v=R4kLKv5gtxc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r>
              <a:rPr lang="en-US" smtClean="0"/>
              <a:t>of morphing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corresponding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triangulation on points</a:t>
            </a:r>
          </a:p>
          <a:p>
            <a:pPr marL="914400" lvl="1" indent="-514350"/>
            <a:r>
              <a:rPr lang="en-US" dirty="0" smtClean="0"/>
              <a:t>Use same triangulation for both images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each t = 0:step:1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Compute the average shape (weighted average of points)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For each triangle in the average shape</a:t>
            </a:r>
          </a:p>
          <a:p>
            <a:pPr marL="1314450" lvl="2" indent="-514350"/>
            <a:r>
              <a:rPr lang="en-US" dirty="0" smtClean="0"/>
              <a:t>Get the affine projection to the corresponding triangles in each image</a:t>
            </a:r>
          </a:p>
          <a:p>
            <a:pPr marL="1314450" lvl="2" indent="-514350"/>
            <a:r>
              <a:rPr lang="en-US" dirty="0" smtClean="0"/>
              <a:t>For each pixel in the triangle, find the corresponding points in each image and set value to weighted average (optionally use interpolation)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Save the image as the next frame of the sequence</a:t>
            </a:r>
            <a:r>
              <a:rPr lang="en-US" baseline="30000" dirty="0" smtClean="0"/>
              <a:t>   </a:t>
            </a:r>
            <a:endParaRPr lang="en-US" dirty="0" smtClean="0"/>
          </a:p>
          <a:p>
            <a:pPr marL="914400" lvl="1" indent="-514350">
              <a:buFont typeface="+mj-lt"/>
              <a:buAutoNum type="alphaL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Thursday</a:t>
            </a:r>
          </a:p>
          <a:p>
            <a:pPr lvl="1"/>
            <a:r>
              <a:rPr lang="en-US" dirty="0" smtClean="0"/>
              <a:t>Pinhole camera: start of perspective geometry</a:t>
            </a:r>
          </a:p>
          <a:p>
            <a:pPr lvl="1"/>
            <a:endParaRPr lang="en-US" dirty="0"/>
          </a:p>
          <a:p>
            <a:r>
              <a:rPr lang="en-US" dirty="0" smtClean="0"/>
              <a:t>Tuesday</a:t>
            </a:r>
          </a:p>
          <a:p>
            <a:pPr lvl="1"/>
            <a:r>
              <a:rPr lang="en-US" dirty="0" smtClean="0"/>
              <a:t>Single-view metrology: measuring 3D distances from an image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408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/>
              <a:t>	</a:t>
            </a:r>
            <a:r>
              <a:rPr lang="en-US" dirty="0" smtClean="0"/>
              <a:t>Suppose we have two triangles: ABC and A’B’C’.  What transformation will map A to A’, B to B’, and C to C’?  How can we get the parameters? </a:t>
            </a:r>
          </a:p>
        </p:txBody>
      </p:sp>
      <p:sp>
        <p:nvSpPr>
          <p:cNvPr id="17" name="AutoShape 4" descr="Denim"/>
          <p:cNvSpPr>
            <a:spLocks noChangeArrowheads="1"/>
          </p:cNvSpPr>
          <p:nvPr/>
        </p:nvSpPr>
        <p:spPr bwMode="auto">
          <a:xfrm>
            <a:off x="1447800" y="4038600"/>
            <a:ext cx="1676400" cy="1447800"/>
          </a:xfrm>
          <a:prstGeom prst="triangle">
            <a:avLst>
              <a:gd name="adj" fmla="val 500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 rot="-831458">
            <a:off x="5708650" y="3986212"/>
            <a:ext cx="2133600" cy="12731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038600" y="4876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4316413" y="4633912"/>
            <a:ext cx="636587" cy="319088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419600" y="4205287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136650" y="5257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2127250" y="3657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100388" y="52578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5480050" y="5297487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A’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7848600" y="4953000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C’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6477000" y="35814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B’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754188" y="5526087"/>
            <a:ext cx="98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Source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6248400" y="5526087"/>
            <a:ext cx="1455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Destination</a:t>
            </a:r>
          </a:p>
        </p:txBody>
      </p:sp>
    </p:spTree>
    <p:extLst>
      <p:ext uri="{BB962C8B-B14F-4D97-AF65-F5344CB8AC3E}">
        <p14:creationId xmlns:p14="http://schemas.microsoft.com/office/powerpoint/2010/main" val="14367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Morphing</a:t>
            </a:r>
            <a:endParaRPr lang="ru-RU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738265"/>
            <a:ext cx="7772400" cy="304800"/>
          </a:xfrm>
        </p:spPr>
        <p:txBody>
          <a:bodyPr/>
          <a:lstStyle/>
          <a:p>
            <a:pPr algn="ctr"/>
            <a:r>
              <a:rPr lang="ru-RU" sz="1800" dirty="0" smtClean="0">
                <a:hlinkClick r:id="rId2"/>
              </a:rPr>
              <a:t>http://youtube.com/watch?v=nUDIoN-_Hxs</a:t>
            </a:r>
            <a:endParaRPr lang="ru-RU" sz="1800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l="3143" t="30190" r="45428" b="16476"/>
          <a:stretch>
            <a:fillRect/>
          </a:stretch>
        </p:blipFill>
        <p:spPr bwMode="auto">
          <a:xfrm>
            <a:off x="2895600" y="1147465"/>
            <a:ext cx="3429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57600" y="762000"/>
            <a:ext cx="1849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Women in 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4304" y="6412468"/>
            <a:ext cx="507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+mn-lt"/>
                <a:hlinkClick r:id="rId4"/>
              </a:rPr>
              <a:t>http://www.youtube.com/watch?v=L0GKp-uvjO0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5" cstate="print"/>
          <a:srcRect l="1800" t="33067" r="58600" b="26400"/>
          <a:stretch>
            <a:fillRect/>
          </a:stretch>
        </p:blipFill>
        <p:spPr bwMode="auto">
          <a:xfrm>
            <a:off x="3124200" y="4648200"/>
            <a:ext cx="317633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03693" y="419100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warping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48200"/>
            <a:ext cx="7772400" cy="1371600"/>
          </a:xfrm>
        </p:spPr>
        <p:txBody>
          <a:bodyPr/>
          <a:lstStyle/>
          <a:p>
            <a:r>
              <a:rPr lang="en-US" smtClean="0"/>
              <a:t>Given a coordinate transform </a:t>
            </a:r>
            <a:r>
              <a:rPr lang="en-US" i="1" smtClean="0"/>
              <a:t>(x’,y’)</a:t>
            </a:r>
            <a:r>
              <a:rPr lang="en-US" b="1" i="1" smtClean="0"/>
              <a:t> </a:t>
            </a:r>
            <a:r>
              <a:rPr lang="en-US" smtClean="0"/>
              <a:t>=</a:t>
            </a:r>
            <a:r>
              <a:rPr lang="en-US" b="1" i="1" smtClean="0"/>
              <a:t> </a:t>
            </a:r>
            <a:r>
              <a:rPr lang="en-US" i="1" smtClean="0"/>
              <a:t>T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and a source image </a:t>
            </a:r>
            <a:r>
              <a:rPr lang="en-US" i="1" smtClean="0"/>
              <a:t>f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), how do we compute a transformed image </a:t>
            </a:r>
            <a:r>
              <a:rPr lang="en-US" i="1" smtClean="0"/>
              <a:t>g(x’,y’)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f</a:t>
            </a:r>
            <a:r>
              <a:rPr lang="en-US" smtClean="0"/>
              <a:t>(</a:t>
            </a:r>
            <a:r>
              <a:rPr lang="en-US" i="1" smtClean="0"/>
              <a:t>T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))?</a:t>
            </a:r>
          </a:p>
        </p:txBody>
      </p:sp>
      <p:pic>
        <p:nvPicPr>
          <p:cNvPr id="12292" name="Picture 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925" y="1447800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2308" name="Line 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09" name="Line 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2306" name="Line 10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07" name="Line 11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2225675" y="2819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9" name="Rectangle 15"/>
          <p:cNvSpPr>
            <a:spLocks noChangeArrowheads="1"/>
          </p:cNvSpPr>
          <p:nvPr/>
        </p:nvSpPr>
        <p:spPr bwMode="auto">
          <a:xfrm>
            <a:off x="5791200" y="2835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0" name="Freeform 16"/>
          <p:cNvSpPr>
            <a:spLocks/>
          </p:cNvSpPr>
          <p:nvPr/>
        </p:nvSpPr>
        <p:spPr bwMode="auto">
          <a:xfrm>
            <a:off x="2422525" y="2438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  <a:gd name="T6" fmla="*/ 0 60000 65536"/>
              <a:gd name="T7" fmla="*/ 0 60000 65536"/>
              <a:gd name="T8" fmla="*/ 0 60000 65536"/>
              <a:gd name="T9" fmla="*/ 0 w 2160"/>
              <a:gd name="T10" fmla="*/ 0 h 288"/>
              <a:gd name="T11" fmla="*/ 2160 w 2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1" name="Text Box 17"/>
          <p:cNvSpPr txBox="1">
            <a:spLocks noChangeArrowheads="1"/>
          </p:cNvSpPr>
          <p:nvPr/>
        </p:nvSpPr>
        <p:spPr bwMode="auto">
          <a:xfrm>
            <a:off x="4191000" y="25146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302" name="Text Box 18"/>
          <p:cNvSpPr txBox="1">
            <a:spLocks noChangeArrowheads="1"/>
          </p:cNvSpPr>
          <p:nvPr/>
        </p:nvSpPr>
        <p:spPr bwMode="auto">
          <a:xfrm>
            <a:off x="2438400" y="3429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303" name="Text Box 19"/>
          <p:cNvSpPr txBox="1">
            <a:spLocks noChangeArrowheads="1"/>
          </p:cNvSpPr>
          <p:nvPr/>
        </p:nvSpPr>
        <p:spPr bwMode="auto">
          <a:xfrm>
            <a:off x="5943600" y="3429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304" name="Text Box 20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5" name="Text Box 21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438400" y="3429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943600" y="3429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 warping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905000"/>
          </a:xfrm>
        </p:spPr>
        <p:txBody>
          <a:bodyPr/>
          <a:lstStyle/>
          <a:p>
            <a:r>
              <a:rPr lang="en-US" smtClean="0"/>
              <a:t>Send each pixel </a:t>
            </a:r>
            <a:r>
              <a:rPr lang="en-US" i="1" smtClean="0"/>
              <a:t>f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to its corresponding location </a:t>
            </a:r>
          </a:p>
          <a:p>
            <a:r>
              <a:rPr lang="en-US" smtClean="0"/>
              <a:t>           (</a:t>
            </a:r>
            <a:r>
              <a:rPr lang="en-US" i="1" smtClean="0"/>
              <a:t>x’,y’)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T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in the second image</a:t>
            </a:r>
          </a:p>
        </p:txBody>
      </p:sp>
      <p:pic>
        <p:nvPicPr>
          <p:cNvPr id="13318" name="Picture 6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925" y="1447800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3333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4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3331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2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3322" name="Text Box 14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3" name="Text Box 15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568" name="Freeform 16"/>
          <p:cNvSpPr>
            <a:spLocks/>
          </p:cNvSpPr>
          <p:nvPr/>
        </p:nvSpPr>
        <p:spPr bwMode="auto">
          <a:xfrm>
            <a:off x="2422525" y="2438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  <a:gd name="T6" fmla="*/ 0 60000 65536"/>
              <a:gd name="T7" fmla="*/ 0 60000 65536"/>
              <a:gd name="T8" fmla="*/ 0 60000 65536"/>
              <a:gd name="T9" fmla="*/ 0 w 2160"/>
              <a:gd name="T10" fmla="*/ 0 h 288"/>
              <a:gd name="T11" fmla="*/ 2160 w 2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5" name="Text Box 17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3327" name="Oval 19"/>
          <p:cNvSpPr>
            <a:spLocks noChangeArrowheads="1"/>
          </p:cNvSpPr>
          <p:nvPr/>
        </p:nvSpPr>
        <p:spPr bwMode="auto">
          <a:xfrm>
            <a:off x="2320925" y="27813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572" name="Oval 20"/>
          <p:cNvSpPr>
            <a:spLocks noChangeArrowheads="1"/>
          </p:cNvSpPr>
          <p:nvPr/>
        </p:nvSpPr>
        <p:spPr bwMode="auto">
          <a:xfrm>
            <a:off x="5768975" y="28082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9" name="Text Box 21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30" name="Text Box 22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68" grpId="0" animBg="1"/>
      <p:bldP spid="7915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81200" y="2590800"/>
            <a:ext cx="609600" cy="609600"/>
            <a:chOff x="1248" y="3072"/>
            <a:chExt cx="384" cy="384"/>
          </a:xfrm>
        </p:grpSpPr>
        <p:sp>
          <p:nvSpPr>
            <p:cNvPr id="14364" name="Line 3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5" name="Line 4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6" name="Line 5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7" name="Line 6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2438400" y="3429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5943600" y="3429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434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 warping</a:t>
            </a:r>
          </a:p>
        </p:txBody>
      </p:sp>
      <p:sp>
        <p:nvSpPr>
          <p:cNvPr id="1434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905000"/>
          </a:xfrm>
        </p:spPr>
        <p:txBody>
          <a:bodyPr/>
          <a:lstStyle/>
          <a:p>
            <a:r>
              <a:rPr lang="en-US" smtClean="0"/>
              <a:t>Send each pixel </a:t>
            </a:r>
            <a:r>
              <a:rPr lang="en-US" i="1" smtClean="0"/>
              <a:t>f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to its corresponding location </a:t>
            </a:r>
          </a:p>
          <a:p>
            <a:r>
              <a:rPr lang="en-US" smtClean="0"/>
              <a:t>           (</a:t>
            </a:r>
            <a:r>
              <a:rPr lang="en-US" i="1" smtClean="0"/>
              <a:t>x’,y’)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T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in the second image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4362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3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4360" name="Line 1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1" name="Line 1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4345" name="Text Box 17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6" name="Text Box 18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7" name="Freeform 19"/>
          <p:cNvSpPr>
            <a:spLocks/>
          </p:cNvSpPr>
          <p:nvPr/>
        </p:nvSpPr>
        <p:spPr bwMode="auto">
          <a:xfrm>
            <a:off x="2422525" y="2438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  <a:gd name="T6" fmla="*/ 0 60000 65536"/>
              <a:gd name="T7" fmla="*/ 0 60000 65536"/>
              <a:gd name="T8" fmla="*/ 0 60000 65536"/>
              <a:gd name="T9" fmla="*/ 0 w 2160"/>
              <a:gd name="T10" fmla="*/ 0 h 288"/>
              <a:gd name="T11" fmla="*/ 2160 w 2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8" name="Text Box 20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4349" name="Rectangle 21"/>
          <p:cNvSpPr>
            <a:spLocks noChangeArrowheads="1"/>
          </p:cNvSpPr>
          <p:nvPr/>
        </p:nvSpPr>
        <p:spPr bwMode="auto">
          <a:xfrm>
            <a:off x="685800" y="5257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</a:rPr>
              <a:t>Q:  what if pixel lands “between” two pixels?</a:t>
            </a:r>
          </a:p>
        </p:txBody>
      </p:sp>
      <p:sp>
        <p:nvSpPr>
          <p:cNvPr id="14350" name="Oval 22"/>
          <p:cNvSpPr>
            <a:spLocks noChangeArrowheads="1"/>
          </p:cNvSpPr>
          <p:nvPr/>
        </p:nvSpPr>
        <p:spPr bwMode="auto">
          <a:xfrm>
            <a:off x="2320925" y="27813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1" name="Oval 23"/>
          <p:cNvSpPr>
            <a:spLocks noChangeArrowheads="1"/>
          </p:cNvSpPr>
          <p:nvPr/>
        </p:nvSpPr>
        <p:spPr bwMode="auto">
          <a:xfrm>
            <a:off x="5768975" y="28082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2" name="Text Box 24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3" name="Text Box 25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486400" y="2514600"/>
            <a:ext cx="609600" cy="609600"/>
            <a:chOff x="1248" y="3072"/>
            <a:chExt cx="384" cy="384"/>
          </a:xfrm>
        </p:grpSpPr>
        <p:sp>
          <p:nvSpPr>
            <p:cNvPr id="14356" name="Line 27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57" name="Line 28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58" name="Line 29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59" name="Line 30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92607" name="Rectangle 31"/>
          <p:cNvSpPr>
            <a:spLocks noChangeArrowheads="1"/>
          </p:cNvSpPr>
          <p:nvPr/>
        </p:nvSpPr>
        <p:spPr bwMode="auto">
          <a:xfrm>
            <a:off x="685800" y="5715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A:  distribute color among neighboring pixels (</a:t>
            </a:r>
            <a:r>
              <a:rPr lang="en-US" sz="2400" dirty="0" err="1" smtClean="0">
                <a:solidFill>
                  <a:srgbClr val="000000"/>
                </a:solidFill>
              </a:rPr>
              <a:t>x’,y</a:t>
            </a:r>
            <a:r>
              <a:rPr lang="en-US" sz="2400" dirty="0" smtClean="0">
                <a:solidFill>
                  <a:srgbClr val="000000"/>
                </a:solidFill>
              </a:rPr>
              <a:t>’)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solidFill>
                  <a:srgbClr val="000000"/>
                </a:solidFill>
              </a:rPr>
              <a:t>Known as “</a:t>
            </a:r>
            <a:r>
              <a:rPr lang="en-US" sz="2000" dirty="0" err="1" smtClean="0">
                <a:solidFill>
                  <a:srgbClr val="000000"/>
                </a:solidFill>
              </a:rPr>
              <a:t>splatting</a:t>
            </a:r>
            <a:r>
              <a:rPr lang="en-US" sz="2000" dirty="0" smtClean="0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66800" y="1295400"/>
            <a:ext cx="6781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is the problem with this approach?  </a:t>
            </a:r>
            <a:endParaRPr lang="en-US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607" grpId="0" autoUpdateAnimBg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438400" y="3429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943600" y="3429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5386" name="Line 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7" name="Line 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Inverse warping</a:t>
            </a:r>
          </a:p>
        </p:txBody>
      </p:sp>
      <p:sp>
        <p:nvSpPr>
          <p:cNvPr id="1536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r>
              <a:rPr lang="en-US" smtClean="0"/>
              <a:t>Get each pixel </a:t>
            </a:r>
            <a:r>
              <a:rPr lang="en-US" i="1" smtClean="0"/>
              <a:t>g</a:t>
            </a:r>
            <a:r>
              <a:rPr lang="en-US" smtClean="0"/>
              <a:t>(</a:t>
            </a:r>
            <a:r>
              <a:rPr lang="en-US" i="1" smtClean="0"/>
              <a:t>x’,y’</a:t>
            </a:r>
            <a:r>
              <a:rPr lang="en-US" smtClean="0"/>
              <a:t>) from its corresponding location </a:t>
            </a:r>
          </a:p>
          <a:p>
            <a:r>
              <a:rPr lang="en-US" smtClean="0"/>
              <a:t>           (</a:t>
            </a:r>
            <a:r>
              <a:rPr lang="en-US" i="1" smtClean="0"/>
              <a:t>x,y</a:t>
            </a:r>
            <a:r>
              <a:rPr lang="en-US" smtClean="0"/>
              <a:t>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T</a:t>
            </a:r>
            <a:r>
              <a:rPr lang="en-US" i="1" baseline="30000" smtClean="0"/>
              <a:t>-1</a:t>
            </a:r>
            <a:r>
              <a:rPr lang="en-US" smtClean="0"/>
              <a:t>(</a:t>
            </a:r>
            <a:r>
              <a:rPr lang="en-US" i="1" smtClean="0"/>
              <a:t>x’,y’</a:t>
            </a:r>
            <a:r>
              <a:rPr lang="en-US" smtClean="0"/>
              <a:t>) in the first image</a:t>
            </a:r>
          </a:p>
        </p:txBody>
      </p:sp>
      <p:pic>
        <p:nvPicPr>
          <p:cNvPr id="15369" name="Picture 11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2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925" y="1447800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5384" name="Line 14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5" name="Line 15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5382" name="Line 1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3" name="Line 1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73" name="Text Box 19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4" name="Text Box 20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3621" name="Rectangle 21"/>
          <p:cNvSpPr>
            <a:spLocks noChangeArrowheads="1"/>
          </p:cNvSpPr>
          <p:nvPr/>
        </p:nvSpPr>
        <p:spPr bwMode="auto">
          <a:xfrm>
            <a:off x="685800" y="52578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</a:rPr>
              <a:t>Q:  what if pixel comes from “between” two pixels?</a:t>
            </a:r>
          </a:p>
        </p:txBody>
      </p:sp>
      <p:sp>
        <p:nvSpPr>
          <p:cNvPr id="15376" name="Text Box 22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422525" y="2482850"/>
            <a:ext cx="3352800" cy="457200"/>
            <a:chOff x="1526" y="1536"/>
            <a:chExt cx="2112" cy="288"/>
          </a:xfrm>
        </p:grpSpPr>
        <p:sp>
          <p:nvSpPr>
            <p:cNvPr id="15380" name="Text Box 24"/>
            <p:cNvSpPr txBox="1">
              <a:spLocks noChangeArrowheads="1"/>
            </p:cNvSpPr>
            <p:nvPr/>
          </p:nvSpPr>
          <p:spPr bwMode="auto">
            <a:xfrm>
              <a:off x="2544" y="1536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 smtClean="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en-US" sz="2400" i="1" baseline="30000" smtClean="0">
                  <a:solidFill>
                    <a:srgbClr val="000000"/>
                  </a:solidFill>
                  <a:latin typeface="Times New Roman" pitchFamily="18" charset="0"/>
                </a:rPr>
                <a:t>-1</a:t>
              </a:r>
              <a:r>
                <a:rPr lang="en-US" sz="2400" smtClean="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en-US" sz="2400" i="1" smtClean="0">
                  <a:solidFill>
                    <a:srgbClr val="000000"/>
                  </a:solidFill>
                  <a:latin typeface="Times New Roman" pitchFamily="18" charset="0"/>
                </a:rPr>
                <a:t>x,y</a:t>
              </a:r>
              <a:r>
                <a:rPr lang="en-US" sz="2400" smtClean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5381" name="Freeform 25"/>
            <p:cNvSpPr>
              <a:spLocks/>
            </p:cNvSpPr>
            <p:nvPr/>
          </p:nvSpPr>
          <p:spPr bwMode="auto">
            <a:xfrm>
              <a:off x="1526" y="1536"/>
              <a:ext cx="2112" cy="240"/>
            </a:xfrm>
            <a:custGeom>
              <a:avLst/>
              <a:gdLst>
                <a:gd name="T0" fmla="*/ 0 w 2160"/>
                <a:gd name="T1" fmla="*/ 288 h 288"/>
                <a:gd name="T2" fmla="*/ 1152 w 2160"/>
                <a:gd name="T3" fmla="*/ 0 h 288"/>
                <a:gd name="T4" fmla="*/ 2160 w 2160"/>
                <a:gd name="T5" fmla="*/ 288 h 288"/>
                <a:gd name="T6" fmla="*/ 0 60000 65536"/>
                <a:gd name="T7" fmla="*/ 0 60000 65536"/>
                <a:gd name="T8" fmla="*/ 0 60000 65536"/>
                <a:gd name="T9" fmla="*/ 0 w 2160"/>
                <a:gd name="T10" fmla="*/ 0 h 288"/>
                <a:gd name="T11" fmla="*/ 2160 w 216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" h="288">
                  <a:moveTo>
                    <a:pt x="0" y="288"/>
                  </a:moveTo>
                  <a:cubicBezTo>
                    <a:pt x="396" y="144"/>
                    <a:pt x="792" y="0"/>
                    <a:pt x="1152" y="0"/>
                  </a:cubicBezTo>
                  <a:cubicBezTo>
                    <a:pt x="1512" y="0"/>
                    <a:pt x="1836" y="144"/>
                    <a:pt x="2160" y="288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 type="triangle" w="med" len="med"/>
              <a:tailEnd type="none" w="lg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93626" name="Oval 26"/>
          <p:cNvSpPr>
            <a:spLocks noChangeArrowheads="1"/>
          </p:cNvSpPr>
          <p:nvPr/>
        </p:nvSpPr>
        <p:spPr bwMode="auto">
          <a:xfrm>
            <a:off x="5824538" y="28622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3627" name="Oval 27"/>
          <p:cNvSpPr>
            <a:spLocks noChangeArrowheads="1"/>
          </p:cNvSpPr>
          <p:nvPr/>
        </p:nvSpPr>
        <p:spPr bwMode="auto">
          <a:xfrm>
            <a:off x="2265363" y="28479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1" grpId="0" autoUpdateAnimBg="0"/>
      <p:bldP spid="793626" grpId="0" animBg="1"/>
      <p:bldP spid="793627" grpId="0" animBg="1"/>
    </p:bldLst>
  </p:timing>
</p:sld>
</file>

<file path=ppt/theme/theme1.xml><?xml version="1.0" encoding="utf-8"?>
<a:theme xmlns:a="http://schemas.openxmlformats.org/drawingml/2006/main" name="Lecture1 - Introduction - CP Fall 2010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18715</TotalTime>
  <Words>1391</Words>
  <Application>Microsoft Office PowerPoint</Application>
  <PresentationFormat>On-screen Show (4:3)</PresentationFormat>
  <Paragraphs>244</Paragraphs>
  <Slides>36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Courier</vt:lpstr>
      <vt:lpstr>Symbol</vt:lpstr>
      <vt:lpstr>Times New Roman</vt:lpstr>
      <vt:lpstr>Wingdings</vt:lpstr>
      <vt:lpstr>Lecture1 - Introduction - CP Fall 2010</vt:lpstr>
      <vt:lpstr>Custom Design</vt:lpstr>
      <vt:lpstr>Blank Presentation</vt:lpstr>
      <vt:lpstr>Image Morphing</vt:lpstr>
      <vt:lpstr>Project 3: Gradient Domain Editing</vt:lpstr>
      <vt:lpstr>2D image transformations</vt:lpstr>
      <vt:lpstr>Take-home Question</vt:lpstr>
      <vt:lpstr>Today: Morphing</vt:lpstr>
      <vt:lpstr>Image warping</vt:lpstr>
      <vt:lpstr>Forward warping</vt:lpstr>
      <vt:lpstr>Forward warping</vt:lpstr>
      <vt:lpstr>Inverse warping</vt:lpstr>
      <vt:lpstr>Inverse warping</vt:lpstr>
      <vt:lpstr>Bilinear Interpolation</vt:lpstr>
      <vt:lpstr>Forward vs. inverse warping</vt:lpstr>
      <vt:lpstr>Morphing = Object Averaging</vt:lpstr>
      <vt:lpstr>Averaging Points</vt:lpstr>
      <vt:lpstr>Idea #1: Cross-Dissolve</vt:lpstr>
      <vt:lpstr>Idea #2: Align, then cross-disolve</vt:lpstr>
      <vt:lpstr>Dog Averaging</vt:lpstr>
      <vt:lpstr>Idea #3: Local warp, then cross-dissolve</vt:lpstr>
      <vt:lpstr>Local (non-parametric) Image Warping </vt:lpstr>
      <vt:lpstr>Image Warping – non-parametric</vt:lpstr>
      <vt:lpstr>Warp specification - dense</vt:lpstr>
      <vt:lpstr>Warp specification - sparse</vt:lpstr>
      <vt:lpstr>Triangular Mesh</vt:lpstr>
      <vt:lpstr>Triangulations</vt:lpstr>
      <vt:lpstr>An O(n3) Triangulation Algorithm</vt:lpstr>
      <vt:lpstr>“Quality” Triangulations</vt:lpstr>
      <vt:lpstr>Improving a Triangulation</vt:lpstr>
      <vt:lpstr>Illegal Edges</vt:lpstr>
      <vt:lpstr>Naïve Delaunay Algorithm</vt:lpstr>
      <vt:lpstr>Delaunay Triangulation by Duality</vt:lpstr>
      <vt:lpstr>Image Morphing</vt:lpstr>
      <vt:lpstr>Warp interpolation</vt:lpstr>
      <vt:lpstr>Morphing &amp; matting</vt:lpstr>
      <vt:lpstr>Dynamic Scene</vt:lpstr>
      <vt:lpstr>Summary of morphing</vt:lpstr>
      <vt:lpstr>Next classes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Derek</cp:lastModifiedBy>
  <cp:revision>57</cp:revision>
  <dcterms:created xsi:type="dcterms:W3CDTF">2010-08-30T03:58:01Z</dcterms:created>
  <dcterms:modified xsi:type="dcterms:W3CDTF">2017-10-02T16:27:17Z</dcterms:modified>
</cp:coreProperties>
</file>