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398" r:id="rId3"/>
    <p:sldId id="483" r:id="rId4"/>
    <p:sldId id="487" r:id="rId5"/>
    <p:sldId id="484" r:id="rId6"/>
    <p:sldId id="485" r:id="rId7"/>
    <p:sldId id="486" r:id="rId8"/>
    <p:sldId id="480" r:id="rId9"/>
    <p:sldId id="481" r:id="rId10"/>
    <p:sldId id="482" r:id="rId11"/>
    <p:sldId id="473" r:id="rId12"/>
    <p:sldId id="474" r:id="rId13"/>
    <p:sldId id="476" r:id="rId14"/>
    <p:sldId id="478" r:id="rId15"/>
    <p:sldId id="479" r:id="rId16"/>
    <p:sldId id="434" r:id="rId17"/>
    <p:sldId id="457" r:id="rId18"/>
    <p:sldId id="459" r:id="rId19"/>
    <p:sldId id="458" r:id="rId20"/>
    <p:sldId id="460" r:id="rId21"/>
    <p:sldId id="400" r:id="rId22"/>
    <p:sldId id="402" r:id="rId23"/>
    <p:sldId id="401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50" r:id="rId46"/>
    <p:sldId id="451" r:id="rId47"/>
    <p:sldId id="452" r:id="rId48"/>
    <p:sldId id="453" r:id="rId49"/>
    <p:sldId id="461" r:id="rId50"/>
    <p:sldId id="454" r:id="rId51"/>
    <p:sldId id="455" r:id="rId52"/>
    <p:sldId id="443" r:id="rId53"/>
    <p:sldId id="44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 varScale="1">
        <p:scale>
          <a:sx n="71" d="100"/>
          <a:sy n="71" d="100"/>
        </p:scale>
        <p:origin x="4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4203" cy="341534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3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posterousuniverse.blogspot.com/2004_08_01_preposterousuniverse_archive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hyperlink" Target="http://www.cs.huji.ac.il/~yweiss/Color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09/28/17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396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 + Steve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Seitz</a:t>
            </a:r>
          </a:p>
        </p:txBody>
      </p:sp>
      <p:pic>
        <p:nvPicPr>
          <p:cNvPr id="205828" name="Picture 4" descr="http://preposterousuniverse.com/images/be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019800" cy="4514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6553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Photo by Sean Carroll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3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Preserve gradients on edges</a:t>
            </a:r>
          </a:p>
          <a:p>
            <a:pPr lvl="1"/>
            <a:r>
              <a:rPr lang="en-US" sz="2400" dirty="0" smtClean="0"/>
              <a:t>e.g., get canny edges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</a:t>
            </a:r>
          </a:p>
          <a:p>
            <a:r>
              <a:rPr lang="en-US" sz="2800" dirty="0" smtClean="0"/>
              <a:t>Reduce gradients not on edges</a:t>
            </a:r>
          </a:p>
          <a:p>
            <a:r>
              <a:rPr lang="en-US" sz="2800" dirty="0" smtClean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667000"/>
            <a:ext cx="3146395" cy="4191000"/>
          </a:xfrm>
          <a:prstGeom prst="rect">
            <a:avLst/>
          </a:prstGeom>
          <a:noFill/>
        </p:spPr>
      </p:pic>
      <p:pic>
        <p:nvPicPr>
          <p:cNvPr id="6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402702" cy="3200400"/>
          </a:xfrm>
          <a:prstGeom prst="rect">
            <a:avLst/>
          </a:prstGeom>
          <a:noFill/>
        </p:spPr>
      </p:pic>
      <p:pic>
        <p:nvPicPr>
          <p:cNvPr id="7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two classes: warping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Image alignment</a:t>
            </a:r>
          </a:p>
          <a:p>
            <a:endParaRPr lang="en-US" dirty="0" smtClean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Interpolation and texture mapping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Shape morphing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stitching: projective alignment</a:t>
            </a:r>
            <a:endParaRPr lang="en-US" dirty="0"/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432759" y="1219200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67000" y="103453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corresponding points in two images</a:t>
            </a:r>
            <a:endParaRPr lang="en-US" dirty="0"/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580" y="4694599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115520" y="4034017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70641" y="4024996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transformation that aligns the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fields</a:t>
            </a:r>
            <a:endParaRPr lang="en-US" dirty="0"/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041" y="1679086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 light via projection from spherical surface onto image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524000" y="22860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1200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Blend from one object to other with a series of local transformations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Proj</a:t>
            </a:r>
            <a:r>
              <a:rPr lang="en-US" dirty="0" smtClean="0"/>
              <a:t> 2 due </a:t>
            </a:r>
            <a:r>
              <a:rPr lang="en-US" dirty="0" err="1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Much more difficult than project 1 – get started asap if not already </a:t>
            </a:r>
          </a:p>
          <a:p>
            <a:r>
              <a:rPr lang="en-US" dirty="0" smtClean="0"/>
              <a:t>Must compute SSD cost for every pixel (slow but not horribly slow using filtering method; see tips at end of project page)</a:t>
            </a:r>
          </a:p>
          <a:p>
            <a:r>
              <a:rPr lang="en-US" dirty="0" smtClean="0"/>
              <a:t>Learn how to debug visual algorithms: </a:t>
            </a:r>
            <a:r>
              <a:rPr lang="en-US" dirty="0" err="1" smtClean="0"/>
              <a:t>imshow</a:t>
            </a:r>
            <a:r>
              <a:rPr lang="en-US" dirty="0" smtClean="0"/>
              <a:t>, plot, </a:t>
            </a:r>
            <a:r>
              <a:rPr lang="en-US" dirty="0" err="1" smtClean="0"/>
              <a:t>dbstop</a:t>
            </a:r>
            <a:r>
              <a:rPr lang="en-US" dirty="0" smtClean="0"/>
              <a:t> if error, keyboard and break points are your friends</a:t>
            </a:r>
          </a:p>
          <a:p>
            <a:pPr lvl="1"/>
            <a:r>
              <a:rPr lang="en-US" dirty="0" smtClean="0"/>
              <a:t>Debugging suggestion</a:t>
            </a:r>
            <a:r>
              <a:rPr lang="en-US" dirty="0" smtClean="0"/>
              <a:t>: For “</a:t>
            </a:r>
            <a:r>
              <a:rPr lang="en-US" dirty="0" err="1" smtClean="0"/>
              <a:t>quilt_simple</a:t>
            </a:r>
            <a:r>
              <a:rPr lang="en-US" dirty="0" smtClean="0"/>
              <a:t>”, first set upper-left patch to be upper-left patch in source and iteratively find minimum cost patch and overlay --- should reproduce original source image, at least for part of the output</a:t>
            </a:r>
          </a:p>
        </p:txBody>
      </p:sp>
    </p:spTree>
    <p:extLst>
      <p:ext uri="{BB962C8B-B14F-4D97-AF65-F5344CB8AC3E}">
        <p14:creationId xmlns:p14="http://schemas.microsoft.com/office/powerpoint/2010/main" val="3078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/>
        </p:nvGraphicFramePr>
        <p:xfrm>
          <a:off x="3581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1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6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7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533400" y="6288088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What is the transformation from (x’, y’) to (x, y)?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0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1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6138" y="2667000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252538" y="3276600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6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276600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/>
        </p:nvGraphicFramePr>
        <p:xfrm>
          <a:off x="3898900" y="3200400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7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200400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846138" y="4419600"/>
            <a:ext cx="344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220788" y="487045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8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87045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/>
        </p:nvGraphicFramePr>
        <p:xfrm>
          <a:off x="3867150" y="4902200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9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902200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last class: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33829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0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9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/>
        </p:nvGraphicFramePr>
        <p:xfrm>
          <a:off x="5016500" y="33274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1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3274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04983"/>
              </p:ext>
            </p:extLst>
          </p:nvPr>
        </p:nvGraphicFramePr>
        <p:xfrm>
          <a:off x="1198563" y="517683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2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17683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43318"/>
              </p:ext>
            </p:extLst>
          </p:nvPr>
        </p:nvGraphicFramePr>
        <p:xfrm>
          <a:off x="5133975" y="5106988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3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5106988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48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19200" y="3332163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32163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/>
        </p:nvGraphicFramePr>
        <p:xfrm>
          <a:off x="4572000" y="3200400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310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95400" y="5313363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13363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4575175" y="5203825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203825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0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374775" y="3297238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5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297238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953000" y="17462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0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62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27363" y="4770438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1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770438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92263" y="23622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3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3622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24288" cy="2833688"/>
          </a:xfrm>
        </p:spPr>
        <p:txBody>
          <a:bodyPr/>
          <a:lstStyle/>
          <a:p>
            <a:pPr marL="0" indent="0">
              <a:buNone/>
            </a:pPr>
            <a:r>
              <a:rPr lang="en-US" sz="2100" b="1" i="1" dirty="0" smtClean="0"/>
              <a:t>Homogeneous coordinates</a:t>
            </a:r>
          </a:p>
          <a:p>
            <a:r>
              <a:rPr lang="en-US" sz="2200" dirty="0" smtClean="0"/>
              <a:t>represent coordinates in 2 dimensions with a 3-vector</a:t>
            </a:r>
          </a:p>
          <a:p>
            <a:pPr marL="0" indent="0"/>
            <a:endParaRPr lang="en-US" sz="2000" dirty="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5657296"/>
              </p:ext>
            </p:extLst>
          </p:nvPr>
        </p:nvGraphicFramePr>
        <p:xfrm>
          <a:off x="4519613" y="1527175"/>
          <a:ext cx="40036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7" name="Equation" r:id="rId3" imgW="1562040" imgH="711000" progId="Equation.3">
                  <p:embed/>
                </p:oleObj>
              </mc:Choice>
              <mc:Fallback>
                <p:oleObj name="Equation" r:id="rId3" imgW="1562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1527175"/>
                        <a:ext cx="400367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 smtClean="0"/>
              <a:t>2D Points </a:t>
            </a:r>
            <a:r>
              <a:rPr lang="en-US" sz="3500" dirty="0" smtClean="0">
                <a:sym typeface="Wingdings" pitchFamily="2" charset="2"/>
              </a:rPr>
              <a:t> Homogeneous Coordinates</a:t>
            </a:r>
            <a:endParaRPr lang="en-US" sz="3500" dirty="0" smtClean="0"/>
          </a:p>
          <a:p>
            <a:r>
              <a:rPr lang="en-US" sz="3000" dirty="0" smtClean="0"/>
              <a:t>Append 1 to every 2D point: (x y) </a:t>
            </a:r>
            <a:r>
              <a:rPr lang="en-US" sz="3000" dirty="0" smtClean="0">
                <a:sym typeface="Wingdings" pitchFamily="2" charset="2"/>
              </a:rPr>
              <a:t> (x y 1)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Homogeneous coordinates </a:t>
            </a:r>
            <a:r>
              <a:rPr lang="en-US" sz="3000" dirty="0" smtClean="0">
                <a:sym typeface="Wingdings" pitchFamily="2" charset="2"/>
              </a:rPr>
              <a:t> 2D Points</a:t>
            </a:r>
          </a:p>
          <a:p>
            <a:r>
              <a:rPr lang="en-US" sz="3000" dirty="0" smtClean="0">
                <a:sym typeface="Wingdings" pitchFamily="2" charset="2"/>
              </a:rPr>
              <a:t>Divide by third coordinate (x y w)  (x/w y/w)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Special properties</a:t>
            </a:r>
          </a:p>
          <a:p>
            <a:r>
              <a:rPr lang="en-US" sz="3000" dirty="0" smtClean="0"/>
              <a:t>Scale invariant: (x y w) = k * (x y w)</a:t>
            </a:r>
          </a:p>
          <a:p>
            <a:r>
              <a:rPr lang="en-US" sz="3000" dirty="0" smtClean="0"/>
              <a:t>(x, y, 0) represents a point at infinity</a:t>
            </a:r>
          </a:p>
          <a:p>
            <a:r>
              <a:rPr lang="en-US" sz="3000" dirty="0" smtClean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3810000"/>
            <a:ext cx="5632450" cy="2668588"/>
            <a:chOff x="1836" y="1871"/>
            <a:chExt cx="3992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1676400" y="4419600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2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538413" y="1660525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3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660525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29235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5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9235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4746625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2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46625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577975" y="2546350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3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2546350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5599113" y="4756150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4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756150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657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5510213" y="2536825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5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536825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679825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5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38200" y="2857500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3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57500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57275" y="42672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the order of multiplication matter?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54942"/>
              </p:ext>
            </p:extLst>
          </p:nvPr>
        </p:nvGraphicFramePr>
        <p:xfrm>
          <a:off x="5688013" y="1255713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7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1255713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1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343400" y="35052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148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562600" y="2852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/>
        </p:nvGraphicFramePr>
        <p:xfrm>
          <a:off x="5934075" y="5334000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90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334000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Euclidean: </a:t>
            </a:r>
            <a:r>
              <a:rPr lang="en-US" dirty="0" smtClean="0"/>
              <a:t>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5486400" y="13716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291138" y="259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5748338" y="1023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transformation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Preserve gradients on edges</a:t>
            </a:r>
          </a:p>
          <a:p>
            <a:pPr lvl="1"/>
            <a:r>
              <a:rPr lang="en-US" sz="2400" dirty="0" smtClean="0"/>
              <a:t>e.g., get canny edges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</a:t>
            </a:r>
          </a:p>
          <a:p>
            <a:r>
              <a:rPr lang="en-US" sz="2800" dirty="0" smtClean="0"/>
              <a:t>Reduce gradients not on edges</a:t>
            </a:r>
          </a:p>
          <a:p>
            <a:r>
              <a:rPr lang="en-US" sz="2800" dirty="0" smtClean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672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49750" y="3333750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2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333750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70064"/>
              </p:ext>
            </p:extLst>
          </p:nvPr>
        </p:nvGraphicFramePr>
        <p:xfrm>
          <a:off x="3175000" y="4824413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3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824413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81000" y="621188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0" y="2667000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589450" y="2917829"/>
            <a:ext cx="4378674" cy="1384550"/>
            <a:chOff x="-833034" y="1941576"/>
            <a:chExt cx="5648807" cy="1383896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91068" y="2754310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94216" y="2133678"/>
              <a:ext cx="1121557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Colorization using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2931902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Minimize squared color difference, weighted by intensity similarity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Solve with sparse linear system of equations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6349" y="6324600"/>
            <a:ext cx="46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http://www.cs.huji.ac.il/~yweiss/Colorization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378882" name="Picture 2" descr="http://www.cs.huji.ac.il/~yweiss/Colorization/gray/gili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905000"/>
            <a:ext cx="2560426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4" name="Picture 4" descr="http://www.cs.huji.ac.il/~yweiss/Colorization/gray/gili_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560427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 descr="http://www.cs.huji.ac.il/~yweiss/Colorization/gray/cats_low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43" y="4181547"/>
            <a:ext cx="2556996" cy="21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http://www.cs.huji.ac.il/~yweiss/Colorization/gray/cats_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81547"/>
            <a:ext cx="2560427" cy="21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143000"/>
            <a:ext cx="8229600" cy="11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Solve for </a:t>
            </a:r>
            <a:r>
              <a:rPr lang="en-US" sz="2400" dirty="0" err="1" smtClean="0"/>
              <a:t>uv</a:t>
            </a:r>
            <a:r>
              <a:rPr lang="en-US" sz="2400" dirty="0" smtClean="0"/>
              <a:t> channels (in Luv space) such that similar intensities have similar colors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95" y="3647285"/>
            <a:ext cx="2646712" cy="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6335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Perez et al. 2003 </a:t>
            </a:r>
            <a:r>
              <a:rPr lang="en-US" sz="2400" dirty="0" smtClean="0"/>
              <a:t>for </a:t>
            </a:r>
            <a:r>
              <a:rPr lang="en-US" sz="2400" dirty="0" smtClean="0"/>
              <a:t>many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601980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Saliency-based Sharpening</a:t>
            </a:r>
            <a:endParaRPr lang="en-US" sz="2400" dirty="0"/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7919" y="60198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Non-photorealistic rendering</a:t>
            </a:r>
            <a:endParaRPr lang="en-US" sz="2400" dirty="0"/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9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16504</TotalTime>
  <Words>1509</Words>
  <Application>Microsoft Office PowerPoint</Application>
  <PresentationFormat>On-screen Show (4:3)</PresentationFormat>
  <Paragraphs>381</Paragraphs>
  <Slides>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Wingdings</vt:lpstr>
      <vt:lpstr>Lecture1 - Introduction - CP Fall 2010</vt:lpstr>
      <vt:lpstr>Custom Design</vt:lpstr>
      <vt:lpstr>Equation</vt:lpstr>
      <vt:lpstr>Image Warping</vt:lpstr>
      <vt:lpstr>Reminder: Proj 2 due monday</vt:lpstr>
      <vt:lpstr>Review from last class: Gradient Domain Editing</vt:lpstr>
      <vt:lpstr>Project 3: Reconstruction from Gradients</vt:lpstr>
      <vt:lpstr>Project 3 (extra): NPR</vt:lpstr>
      <vt:lpstr>Colorization using optimization</vt:lpstr>
      <vt:lpstr>Gradient-domain editing</vt:lpstr>
      <vt:lpstr>Gradient-domain processing</vt:lpstr>
      <vt:lpstr>Gradient-domain processing</vt:lpstr>
      <vt:lpstr>Project 3: Gradient Domain Editing</vt:lpstr>
      <vt:lpstr>Project 3: Reconstruction from Gradients</vt:lpstr>
      <vt:lpstr>Project 3 (extra): NPR</vt:lpstr>
      <vt:lpstr>Take-home questions</vt:lpstr>
      <vt:lpstr>Take-home questions</vt:lpstr>
      <vt:lpstr>Next two classes: warping and morphing</vt:lpstr>
      <vt:lpstr>Photo stitching: projective alignment</vt:lpstr>
      <vt:lpstr>Capturing light fields</vt:lpstr>
      <vt:lpstr>Morphing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Euclidean: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55</cp:revision>
  <dcterms:created xsi:type="dcterms:W3CDTF">2010-08-30T03:58:01Z</dcterms:created>
  <dcterms:modified xsi:type="dcterms:W3CDTF">2017-09-28T14:15:17Z</dcterms:modified>
</cp:coreProperties>
</file>