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5" r:id="rId4"/>
    <p:sldMasterId id="2147483697" r:id="rId5"/>
  </p:sldMasterIdLst>
  <p:notesMasterIdLst>
    <p:notesMasterId r:id="rId63"/>
  </p:notesMasterIdLst>
  <p:sldIdLst>
    <p:sldId id="398" r:id="rId6"/>
    <p:sldId id="532" r:id="rId7"/>
    <p:sldId id="612" r:id="rId8"/>
    <p:sldId id="553" r:id="rId9"/>
    <p:sldId id="554" r:id="rId10"/>
    <p:sldId id="555" r:id="rId11"/>
    <p:sldId id="565" r:id="rId12"/>
    <p:sldId id="533" r:id="rId13"/>
    <p:sldId id="535" r:id="rId14"/>
    <p:sldId id="536" r:id="rId15"/>
    <p:sldId id="537" r:id="rId16"/>
    <p:sldId id="538" r:id="rId17"/>
    <p:sldId id="539" r:id="rId18"/>
    <p:sldId id="540" r:id="rId19"/>
    <p:sldId id="541" r:id="rId20"/>
    <p:sldId id="542" r:id="rId21"/>
    <p:sldId id="543" r:id="rId22"/>
    <p:sldId id="549" r:id="rId23"/>
    <p:sldId id="548" r:id="rId24"/>
    <p:sldId id="556" r:id="rId25"/>
    <p:sldId id="563" r:id="rId26"/>
    <p:sldId id="592" r:id="rId27"/>
    <p:sldId id="593" r:id="rId28"/>
    <p:sldId id="558" r:id="rId29"/>
    <p:sldId id="559" r:id="rId30"/>
    <p:sldId id="560" r:id="rId31"/>
    <p:sldId id="561" r:id="rId32"/>
    <p:sldId id="551" r:id="rId33"/>
    <p:sldId id="552" r:id="rId34"/>
    <p:sldId id="562" r:id="rId35"/>
    <p:sldId id="564" r:id="rId36"/>
    <p:sldId id="576" r:id="rId37"/>
    <p:sldId id="583" r:id="rId38"/>
    <p:sldId id="594" r:id="rId39"/>
    <p:sldId id="566" r:id="rId40"/>
    <p:sldId id="567" r:id="rId41"/>
    <p:sldId id="568" r:id="rId42"/>
    <p:sldId id="569" r:id="rId43"/>
    <p:sldId id="573" r:id="rId44"/>
    <p:sldId id="574" r:id="rId45"/>
    <p:sldId id="584" r:id="rId46"/>
    <p:sldId id="585" r:id="rId47"/>
    <p:sldId id="557" r:id="rId48"/>
    <p:sldId id="595" r:id="rId49"/>
    <p:sldId id="596" r:id="rId50"/>
    <p:sldId id="613" r:id="rId51"/>
    <p:sldId id="614" r:id="rId52"/>
    <p:sldId id="615" r:id="rId53"/>
    <p:sldId id="597" r:id="rId54"/>
    <p:sldId id="616" r:id="rId55"/>
    <p:sldId id="580" r:id="rId56"/>
    <p:sldId id="577" r:id="rId57"/>
    <p:sldId id="578" r:id="rId58"/>
    <p:sldId id="581" r:id="rId59"/>
    <p:sldId id="582" r:id="rId60"/>
    <p:sldId id="591" r:id="rId61"/>
    <p:sldId id="599" r:id="rId6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09" autoAdjust="0"/>
    <p:restoredTop sz="85404" autoAdjust="0"/>
  </p:normalViewPr>
  <p:slideViewPr>
    <p:cSldViewPr>
      <p:cViewPr varScale="1">
        <p:scale>
          <a:sx n="91" d="100"/>
          <a:sy n="91" d="100"/>
        </p:scale>
        <p:origin x="11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67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png"/><Relationship Id="rId1" Type="http://schemas.openxmlformats.org/officeDocument/2006/relationships/image" Target="../media/image5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F4FBCDD-D989-4CE3-ADE9-54A81E3DAD12}" type="datetimeFigureOut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EA13999-41D4-4B40-AFC6-99FBFE0D64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49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Basis</a:t>
            </a:r>
            <a:r>
              <a:rPr lang="en-US" baseline="0" dirty="0" smtClean="0"/>
              <a:t> for vision, graphics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623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Floaty</a:t>
            </a:r>
            <a:r>
              <a:rPr lang="en-US" dirty="0" smtClean="0"/>
              <a:t> things in your vision are white blood</a:t>
            </a:r>
            <a:r>
              <a:rPr lang="en-US" baseline="0" dirty="0" smtClean="0"/>
              <a:t> cells in capillaries.  Some animals have two </a:t>
            </a:r>
            <a:r>
              <a:rPr lang="en-US" baseline="0" dirty="0" err="1" smtClean="0"/>
              <a:t>foveas</a:t>
            </a:r>
            <a:r>
              <a:rPr lang="en-US" baseline="0" dirty="0" smtClean="0"/>
              <a:t> (some birds) and some have none (cats and dogs).  100x sensors than nerve fibers: much processing (e.g., center surround) in retina itself.</a:t>
            </a:r>
          </a:p>
          <a:p>
            <a:r>
              <a:rPr lang="en-US" baseline="0" dirty="0" smtClean="0"/>
              <a:t>Ganglion measure light intensity to  adjust the pupil size and regulate melatonin and the body clock.  </a:t>
            </a:r>
            <a:r>
              <a:rPr lang="en-US" baseline="0" dirty="0" err="1" smtClean="0"/>
              <a:t>Amacrine</a:t>
            </a:r>
            <a:r>
              <a:rPr lang="en-US" baseline="0" dirty="0" smtClean="0"/>
              <a:t> serve a variety of purposes.  Remainder are for processing.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8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Sock matching in dark is difficult. </a:t>
            </a:r>
            <a:r>
              <a:rPr lang="en-US" baseline="0" dirty="0" smtClean="0"/>
              <a:t>Static contrast ratio of 100:1, dynamic range of 10^14.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46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02756" indent="-270291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81164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13629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946095" indent="-216233" defTabSz="914485"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78560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811026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243491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75957" indent="-216233" defTabSz="914485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6A0B6ED-4226-4D18-AD8F-070769C785FF}" type="slidenum">
              <a:rPr lang="en-US" sz="1100">
                <a:solidFill>
                  <a:prstClr val="black"/>
                </a:solidFill>
              </a:rPr>
              <a:pPr/>
              <a:t>13</a:t>
            </a:fld>
            <a:endParaRPr lang="en-US" sz="1100">
              <a:solidFill>
                <a:prstClr val="black"/>
              </a:solidFill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smtClean="0">
                <a:sym typeface="Symbol" pitchFamily="18" charset="2"/>
              </a:rPr>
              <a:t>  </a:t>
            </a:r>
            <a:r>
              <a:rPr lang="en-US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At least 3 spectral bands required (e.g. R,G,B)</a:t>
            </a:r>
            <a:r>
              <a:rPr lang="en-US" smtClean="0">
                <a:sym typeface="Symbol" pitchFamily="18" charset="2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4091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Dogs have 2,</a:t>
            </a:r>
            <a:r>
              <a:rPr lang="en-US" baseline="0" dirty="0" smtClean="0"/>
              <a:t> birds and butterflies have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A13999-41D4-4B40-AFC6-99FBFE0D642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787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28856-9DEC-4F70-BAC4-A3F83621488F}" type="datetimeFigureOut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3ED9-5A0B-4A31-954B-2A54A108E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0BF57-0160-4C5B-B9BD-AF25353160A6}" type="datetimeFigureOut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94E1-1295-4EEB-B5B3-E50E5BF99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F29195-A194-4B65-A99C-A8BE0BAE2B20}" type="datetimeFigureOut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A7B8B3-B96D-45F2-A102-918AF287C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5254D-8B20-4C4C-8DBB-724452D461E9}" type="datetimeFigureOut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88BE6-D0E6-4FA5-A5C6-AF6DB92BA8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FCA23-016B-4869-9836-41B8A233F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253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02594E-9AA2-48BA-A7A3-0047E16B6A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218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A0893-9E2B-4211-A69B-D4329483D9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9769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14160-E3EA-4244-9FFF-D980C6732E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0009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4633C-6E44-4D77-88BC-8BF486CDF5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109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28681-ED8D-4064-84B2-051BCF0C81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02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A1C5E-A3A3-47F0-9854-D6BA8E3AE4F0}" type="datetimeFigureOut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17E4F-D037-4C32-8A72-16E61013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048BF2-83CC-4193-A0C5-405F27CF84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27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E99AEE-FF38-453A-86BF-BDD5C55FAD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23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2286A-46DC-49C7-AD01-CD032E7543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174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9ECB-59AF-4DF3-9DCE-738931702D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4655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C5AD34-AA26-40D9-9339-78F2E22062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09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769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785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6419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1054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52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660B9-CB34-42C7-A624-E7D942AC8C03}" type="datetimeFigureOut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BBDDFB-8755-4DAB-83C3-C2137D7AE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89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9217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7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8919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0525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7613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69D7E-2A51-43F1-9648-E028E7492A9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4492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8AB31-20F9-4085-AAED-EB22C8E5A8C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9218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39DDD-B9B3-4367-A890-E759C919FCB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7628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BC31D-1DFA-4941-BF61-29D755AA78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4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9164F-B89B-4408-B261-81D9BBF3AF7D}" type="datetimeFigureOut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C5821-7A2A-4B75-9372-AD219CD43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278474-996B-4F95-85F2-4F691096F30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3560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B5AE8-DB77-4FBF-B55F-965D3E41D64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858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64392-E49C-46D7-A5DE-0B6A247ED6B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6570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3A34A-2074-4FAD-80A9-AAECB4DA61A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76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9E64-413A-43AF-A3D5-907C0E723A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8706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18984-DC09-411D-AF7F-63851D53A82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08868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FFD68-067F-4CEE-A5C1-0C8FE5D851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82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6ACE7-F072-4577-8DFB-307FEB5C7225}" type="datetimeFigureOut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49F74F-E1BA-481A-9488-C3D953712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D670D-6FA2-4662-8410-CC77271782D4}" type="datetimeFigureOut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45972-3906-42E4-B419-283498EC60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A707E-1994-4168-AE0D-61C2EB8A1E43}" type="datetimeFigureOut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27FB2-42E4-4193-9FF7-5E1B62D4FB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E4515-B7D1-4DF3-91C9-897736C83C07}" type="datetimeFigureOut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16EB-F8A5-4114-9CA6-17A0800FA3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C39668-E5BA-457E-AD7F-4FEFDFA7E865}" type="datetimeFigureOut">
              <a:rPr lang="en-US"/>
              <a:pPr>
                <a:defRPr/>
              </a:pPr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D5E663-3A5B-4AF0-A77F-EACA1A921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 New Roman" pitchFamily="18" charset="0"/>
              </a:defRPr>
            </a:lvl1pPr>
          </a:lstStyle>
          <a:p>
            <a:pPr eaLnBrk="0" hangingPunct="0">
              <a:defRPr/>
            </a:pPr>
            <a:fld id="{B730F3E6-8DB2-4FD1-95CF-AA0936508433}" type="slidenum">
              <a:rPr lang="en-US">
                <a:solidFill>
                  <a:srgbClr val="000000"/>
                </a:solidFill>
                <a:cs typeface="Arial" charset="0"/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6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77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065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65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eaLnBrk="0" hangingPunct="0">
              <a:defRPr/>
            </a:pPr>
            <a:fld id="{DCB06EF2-3BAF-4EFA-9E85-950FA208F594}" type="slidenum">
              <a:rPr lang="en-US" alt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758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2.png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olor_vision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5.xml"/><Relationship Id="rId4" Type="http://schemas.openxmlformats.org/officeDocument/2006/relationships/hyperlink" Target="http://en.wikipedia.org/wiki/Bayer_filter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Lambert's_cosine_law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7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56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halk.co.uk/amusements/OpticalIllusions/colourPerception/colourPerception.html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wmf"/><Relationship Id="rId4" Type="http://schemas.openxmlformats.org/officeDocument/2006/relationships/image" Target="../media/image64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ctrTitle"/>
          </p:nvPr>
        </p:nvSpPr>
        <p:spPr>
          <a:xfrm>
            <a:off x="152400" y="0"/>
            <a:ext cx="8763000" cy="1143000"/>
          </a:xfrm>
          <a:solidFill>
            <a:schemeClr val="bg1">
              <a:alpha val="2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Light and Color</a:t>
            </a:r>
          </a:p>
        </p:txBody>
      </p:sp>
      <p:sp>
        <p:nvSpPr>
          <p:cNvPr id="13315" name="Subtitle 2"/>
          <p:cNvSpPr>
            <a:spLocks noGrp="1"/>
          </p:cNvSpPr>
          <p:nvPr>
            <p:ph type="subTitle" idx="1"/>
          </p:nvPr>
        </p:nvSpPr>
        <p:spPr>
          <a:xfrm>
            <a:off x="1905000" y="5334000"/>
            <a:ext cx="5181600" cy="1447800"/>
          </a:xfrm>
          <a:solidFill>
            <a:schemeClr val="bg1">
              <a:alpha val="20000"/>
            </a:schemeClr>
          </a:solidFill>
        </p:spPr>
        <p:txBody>
          <a:bodyPr/>
          <a:lstStyle/>
          <a:p>
            <a:pPr eaLnBrk="1" hangingPunct="1"/>
            <a:endParaRPr lang="en-US" smtClean="0">
              <a:solidFill>
                <a:schemeClr val="tx1"/>
              </a:solidFill>
            </a:endParaRP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Computational Photography</a:t>
            </a:r>
          </a:p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Derek Hoiem, University of Illinois</a:t>
            </a:r>
          </a:p>
          <a:p>
            <a:pPr eaLnBrk="1" hangingPunct="1"/>
            <a:endParaRPr lang="en-US" smtClean="0">
              <a:solidFill>
                <a:schemeClr val="tx1"/>
              </a:solidFill>
            </a:endParaRP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09/12/17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6344" y="5715000"/>
            <a:ext cx="1960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“Empire of Light”, Magritte</a:t>
            </a:r>
            <a:endParaRPr lang="en-US" sz="1200" dirty="0"/>
          </a:p>
        </p:txBody>
      </p:sp>
      <p:pic>
        <p:nvPicPr>
          <p:cNvPr id="98306" name="Picture 2" descr="http://arthound.net/wp-content/uploads/2010/07/magritte_empire-of-light_guggenheim_1953-4_c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999" y="1281499"/>
            <a:ext cx="3431639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010400" y="63849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  <a:cs typeface="Arial" charset="0"/>
              </a:rPr>
              <a:t>© Stephen E. Palmer, 2002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762000" y="1143000"/>
            <a:ext cx="3100388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400" b="1">
                <a:solidFill>
                  <a:srgbClr val="FF0000"/>
                </a:solidFill>
                <a:latin typeface="Helvetica" charset="0"/>
                <a:cs typeface="Arial" charset="0"/>
              </a:rPr>
              <a:t>C</a:t>
            </a:r>
            <a:r>
              <a:rPr lang="en-US" altLang="en-US" sz="2400" b="1">
                <a:solidFill>
                  <a:srgbClr val="00FF00"/>
                </a:solidFill>
                <a:latin typeface="Helvetica" charset="0"/>
                <a:cs typeface="Arial" charset="0"/>
              </a:rPr>
              <a:t>on</a:t>
            </a:r>
            <a:r>
              <a:rPr lang="en-US" altLang="en-US" sz="2400" b="1">
                <a:solidFill>
                  <a:srgbClr val="0000FF"/>
                </a:solidFill>
                <a:latin typeface="Helvetica" charset="0"/>
                <a:cs typeface="Arial" charset="0"/>
              </a:rPr>
              <a:t>es</a:t>
            </a:r>
            <a:endParaRPr lang="en-US" altLang="en-US" sz="2400">
              <a:solidFill>
                <a:srgbClr val="0000FF"/>
              </a:solidFill>
              <a:latin typeface="Helvetica" charset="0"/>
              <a:cs typeface="Arial" charset="0"/>
            </a:endParaRP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cone-shaped 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less sensitive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operate in high light</a:t>
            </a:r>
          </a:p>
          <a:p>
            <a:pPr eaLnBrk="0" hangingPunct="0"/>
            <a:r>
              <a:rPr lang="en-US" altLang="en-US" sz="2400">
                <a:solidFill>
                  <a:srgbClr val="000000"/>
                </a:solidFill>
                <a:latin typeface="Helvetica" charset="0"/>
                <a:cs typeface="Arial" charset="0"/>
              </a:rPr>
              <a:t>   color vision</a:t>
            </a:r>
            <a:endParaRPr lang="en-US" altLang="en-US" sz="2400" b="1">
              <a:solidFill>
                <a:srgbClr val="000000"/>
              </a:solidFill>
              <a:latin typeface="Helvetica" charset="0"/>
              <a:cs typeface="Arial" charset="0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533400" y="182563"/>
            <a:ext cx="68595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>
                <a:solidFill>
                  <a:srgbClr val="000000"/>
                </a:solidFill>
                <a:latin typeface="Helvetica" charset="0"/>
              </a:rPr>
              <a:t>Two types of light-sensitive receptors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43000"/>
            <a:ext cx="1660525" cy="504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38200" y="3352800"/>
            <a:ext cx="3276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b="1" dirty="0">
                <a:solidFill>
                  <a:srgbClr val="000000"/>
                </a:solidFill>
                <a:latin typeface="Helvetica" charset="0"/>
              </a:rPr>
              <a:t>Rods</a:t>
            </a:r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rod-shaped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highly sensitive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operate at night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  gray-scale 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</a:rPr>
              <a:t>vision</a:t>
            </a:r>
          </a:p>
          <a:p>
            <a:pPr eaLnBrk="0" hangingPunct="0"/>
            <a:r>
              <a:rPr lang="en-US" altLang="en-US" dirty="0">
                <a:solidFill>
                  <a:srgbClr val="000000"/>
                </a:solidFill>
                <a:latin typeface="Helvetica" charset="0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Helvetica" charset="0"/>
              </a:rPr>
              <a:t>  slower to respond</a:t>
            </a:r>
            <a:endParaRPr lang="en-US" altLang="en-US" dirty="0">
              <a:solidFill>
                <a:srgbClr val="000000"/>
              </a:solidFill>
              <a:latin typeface="Helvetica" charset="0"/>
            </a:endParaRPr>
          </a:p>
          <a:p>
            <a:pPr eaLnBrk="0" hangingPunct="0"/>
            <a:endParaRPr lang="en-US" dirty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15028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7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Rod / Cone sensitivity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67056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15028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3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7010400" y="63849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  <a:cs typeface="Arial" charset="0"/>
              </a:rPr>
              <a:t>© Stephen E. Palmer, 2002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685800" y="182563"/>
            <a:ext cx="5800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3200">
                <a:solidFill>
                  <a:srgbClr val="000000"/>
                </a:solidFill>
                <a:latin typeface="Helvetica" charset="0"/>
                <a:cs typeface="Arial" charset="0"/>
              </a:rPr>
              <a:t>Distribution of Rods and Cones</a:t>
            </a:r>
          </a:p>
        </p:txBody>
      </p:sp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371600" y="6096000"/>
            <a:ext cx="665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</a:rPr>
              <a:t>Night Sky: why are there more stars off-center?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515028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1222375"/>
            <a:ext cx="5295900" cy="44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515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Electromagnetic Spectrum</a:t>
            </a:r>
          </a:p>
        </p:txBody>
      </p:sp>
      <p:pic>
        <p:nvPicPr>
          <p:cNvPr id="17411" name="Picture 3" descr="spectr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equilumina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58674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5954713" y="6546850"/>
            <a:ext cx="3189287" cy="311150"/>
          </a:xfrm>
          <a:prstGeom prst="rect">
            <a:avLst/>
          </a:prstGeom>
          <a:noFill/>
          <a:ln w="63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400">
                <a:solidFill>
                  <a:srgbClr val="00CC99"/>
                </a:solidFill>
                <a:cs typeface="Arial" charset="0"/>
                <a:sym typeface="Symbol" pitchFamily="18" charset="2"/>
              </a:rPr>
              <a:t>http://www.yorku.ca/eye/photopik.htm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85775" y="5867400"/>
            <a:ext cx="545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cs typeface="Arial" charset="0"/>
              </a:rPr>
              <a:t>Human Luminance Sensitivity Function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1566" y="6550223"/>
            <a:ext cx="16289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 Credit: Efros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9939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Rectangle 4"/>
          <p:cNvSpPr>
            <a:spLocks noChangeArrowheads="1"/>
          </p:cNvSpPr>
          <p:nvPr/>
        </p:nvSpPr>
        <p:spPr bwMode="auto">
          <a:xfrm>
            <a:off x="381000" y="1676400"/>
            <a:ext cx="8458200" cy="4800600"/>
          </a:xfrm>
          <a:prstGeom prst="rect">
            <a:avLst/>
          </a:prstGeom>
          <a:gradFill rotWithShape="0">
            <a:gsLst>
              <a:gs pos="0">
                <a:srgbClr val="287850">
                  <a:gamma/>
                  <a:shade val="46275"/>
                  <a:invGamma/>
                </a:srgbClr>
              </a:gs>
              <a:gs pos="100000">
                <a:srgbClr val="287850"/>
              </a:gs>
            </a:gsLst>
            <a:lin ang="27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 altLang="en-US" sz="2400">
              <a:solidFill>
                <a:srgbClr val="000000"/>
              </a:solidFill>
              <a:latin typeface="Times" pitchFamily="18" charset="0"/>
              <a:cs typeface="Arial" charset="0"/>
            </a:endParaRPr>
          </a:p>
        </p:txBody>
      </p:sp>
      <p:sp>
        <p:nvSpPr>
          <p:cNvPr id="18437" name="Text Box 12"/>
          <p:cNvSpPr txBox="1">
            <a:spLocks noChangeArrowheads="1"/>
          </p:cNvSpPr>
          <p:nvPr/>
        </p:nvSpPr>
        <p:spPr bwMode="auto">
          <a:xfrm>
            <a:off x="1524000" y="1951038"/>
            <a:ext cx="70135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Why do we see light of these wavelengths?</a:t>
            </a:r>
          </a:p>
        </p:txBody>
      </p:sp>
      <p:sp>
        <p:nvSpPr>
          <p:cNvPr id="18438" name="Rectangle 13"/>
          <p:cNvSpPr>
            <a:spLocks noChangeArrowheads="1"/>
          </p:cNvSpPr>
          <p:nvPr/>
        </p:nvSpPr>
        <p:spPr bwMode="auto">
          <a:xfrm>
            <a:off x="6934200" y="61563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  <a:cs typeface="Arial" charset="0"/>
              </a:rPr>
              <a:t>© Stephen E. Palmer, 2002</a:t>
            </a:r>
          </a:p>
        </p:txBody>
      </p:sp>
      <p:pic>
        <p:nvPicPr>
          <p:cNvPr id="18439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559050"/>
            <a:ext cx="4416425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47" name="Text Box 15"/>
          <p:cNvSpPr txBox="1">
            <a:spLocks noChangeArrowheads="1"/>
          </p:cNvSpPr>
          <p:nvPr/>
        </p:nvSpPr>
        <p:spPr bwMode="auto">
          <a:xfrm>
            <a:off x="4191000" y="3048000"/>
            <a:ext cx="45005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…because that’s where the</a:t>
            </a:r>
          </a:p>
          <a:p>
            <a:pPr algn="ctr" eaLnBrk="0" hangingPunct="0"/>
            <a:r>
              <a:rPr lang="en-US" altLang="en-US" sz="2800">
                <a:solidFill>
                  <a:srgbClr val="FFFF00"/>
                </a:solidFill>
                <a:latin typeface="Helvetica" charset="0"/>
              </a:rPr>
              <a:t>Sun radiates EM energy</a:t>
            </a:r>
          </a:p>
        </p:txBody>
      </p:sp>
      <p:sp>
        <p:nvSpPr>
          <p:cNvPr id="18441" name="Rectangle 16"/>
          <p:cNvSpPr>
            <a:spLocks noChangeArrowheads="1"/>
          </p:cNvSpPr>
          <p:nvPr/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0" hangingPunct="0"/>
            <a:r>
              <a:rPr lang="en-US" sz="3400">
                <a:solidFill>
                  <a:srgbClr val="000000"/>
                </a:solidFill>
                <a:cs typeface="Arial" charset="0"/>
              </a:rPr>
              <a:t>Visible Light</a:t>
            </a:r>
          </a:p>
        </p:txBody>
      </p:sp>
    </p:spTree>
    <p:extLst>
      <p:ext uri="{BB962C8B-B14F-4D97-AF65-F5344CB8AC3E}">
        <p14:creationId xmlns:p14="http://schemas.microsoft.com/office/powerpoint/2010/main" val="3768158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4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CC99"/>
                </a:solidFill>
                <a:latin typeface="Helvetica" charset="0"/>
              </a:rPr>
              <a:t>The Physics of Light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355725" y="1349375"/>
            <a:ext cx="694531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Any patch of light can be completely described</a:t>
            </a:r>
          </a:p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physically by its spectrum: the number of photons </a:t>
            </a:r>
          </a:p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(per time unit) at each wavelength 400 - 700 nm.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 flipV="1">
            <a:off x="7031038" y="4267200"/>
            <a:ext cx="0" cy="838200"/>
          </a:xfrm>
          <a:prstGeom prst="line">
            <a:avLst/>
          </a:prstGeom>
          <a:noFill/>
          <a:ln w="1016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V="1">
            <a:off x="6858000" y="4038600"/>
            <a:ext cx="0" cy="1066800"/>
          </a:xfrm>
          <a:prstGeom prst="line">
            <a:avLst/>
          </a:prstGeom>
          <a:noFill/>
          <a:ln w="1016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 flipV="1">
            <a:off x="6684963" y="3810000"/>
            <a:ext cx="0" cy="1295400"/>
          </a:xfrm>
          <a:prstGeom prst="line">
            <a:avLst/>
          </a:prstGeom>
          <a:noFill/>
          <a:ln w="1016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6511925" y="3886200"/>
            <a:ext cx="0" cy="12192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 flipV="1">
            <a:off x="6334125" y="4038600"/>
            <a:ext cx="4763" cy="1066800"/>
          </a:xfrm>
          <a:prstGeom prst="line">
            <a:avLst/>
          </a:prstGeom>
          <a:noFill/>
          <a:ln w="1016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V="1">
            <a:off x="6165850" y="3886200"/>
            <a:ext cx="0" cy="1219200"/>
          </a:xfrm>
          <a:prstGeom prst="line">
            <a:avLst/>
          </a:prstGeom>
          <a:noFill/>
          <a:ln w="1016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7" name="Line 11"/>
          <p:cNvSpPr>
            <a:spLocks noChangeShapeType="1"/>
          </p:cNvSpPr>
          <p:nvPr/>
        </p:nvSpPr>
        <p:spPr bwMode="auto">
          <a:xfrm flipV="1">
            <a:off x="5992813" y="3657600"/>
            <a:ext cx="0" cy="1447800"/>
          </a:xfrm>
          <a:prstGeom prst="line">
            <a:avLst/>
          </a:prstGeom>
          <a:noFill/>
          <a:ln w="1016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 flipV="1">
            <a:off x="5819775" y="3429000"/>
            <a:ext cx="0" cy="1676400"/>
          </a:xfrm>
          <a:prstGeom prst="line">
            <a:avLst/>
          </a:prstGeom>
          <a:noFill/>
          <a:ln w="101600">
            <a:solidFill>
              <a:srgbClr val="99FF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V="1">
            <a:off x="5646738" y="3352800"/>
            <a:ext cx="0" cy="1752600"/>
          </a:xfrm>
          <a:prstGeom prst="line">
            <a:avLst/>
          </a:prstGeom>
          <a:noFill/>
          <a:ln w="101600">
            <a:solidFill>
              <a:srgbClr val="33CC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5473700" y="3505200"/>
            <a:ext cx="0" cy="1600200"/>
          </a:xfrm>
          <a:prstGeom prst="line">
            <a:avLst/>
          </a:prstGeom>
          <a:noFill/>
          <a:ln w="10160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 flipV="1">
            <a:off x="5300663" y="3581400"/>
            <a:ext cx="0" cy="1524000"/>
          </a:xfrm>
          <a:prstGeom prst="line">
            <a:avLst/>
          </a:prstGeom>
          <a:noFill/>
          <a:ln w="101600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5127625" y="3733800"/>
            <a:ext cx="0" cy="1371600"/>
          </a:xfrm>
          <a:prstGeom prst="line">
            <a:avLst/>
          </a:prstGeom>
          <a:noFill/>
          <a:ln w="101600">
            <a:solidFill>
              <a:srgbClr val="3399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 flipV="1">
            <a:off x="4954588" y="3886200"/>
            <a:ext cx="0" cy="1219200"/>
          </a:xfrm>
          <a:prstGeom prst="line">
            <a:avLst/>
          </a:prstGeom>
          <a:noFill/>
          <a:ln w="101600">
            <a:solidFill>
              <a:srgbClr val="0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4781550" y="4114800"/>
            <a:ext cx="0" cy="990600"/>
          </a:xfrm>
          <a:prstGeom prst="line">
            <a:avLst/>
          </a:prstGeom>
          <a:noFill/>
          <a:ln w="10160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5" name="Line 19"/>
          <p:cNvSpPr>
            <a:spLocks noChangeShapeType="1"/>
          </p:cNvSpPr>
          <p:nvPr/>
        </p:nvSpPr>
        <p:spPr bwMode="auto">
          <a:xfrm flipV="1">
            <a:off x="4608513" y="4343400"/>
            <a:ext cx="0" cy="762000"/>
          </a:xfrm>
          <a:prstGeom prst="line">
            <a:avLst/>
          </a:prstGeom>
          <a:noFill/>
          <a:ln w="1016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6" name="Line 20"/>
          <p:cNvSpPr>
            <a:spLocks noChangeShapeType="1"/>
          </p:cNvSpPr>
          <p:nvPr/>
        </p:nvSpPr>
        <p:spPr bwMode="auto">
          <a:xfrm flipV="1">
            <a:off x="4435475" y="4495800"/>
            <a:ext cx="0" cy="609600"/>
          </a:xfrm>
          <a:prstGeom prst="line">
            <a:avLst/>
          </a:prstGeom>
          <a:noFill/>
          <a:ln w="101600">
            <a:solidFill>
              <a:srgbClr val="3333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7" name="Line 21"/>
          <p:cNvSpPr>
            <a:spLocks noChangeShapeType="1"/>
          </p:cNvSpPr>
          <p:nvPr/>
        </p:nvSpPr>
        <p:spPr bwMode="auto">
          <a:xfrm flipV="1">
            <a:off x="4262438" y="4267200"/>
            <a:ext cx="0" cy="838200"/>
          </a:xfrm>
          <a:prstGeom prst="line">
            <a:avLst/>
          </a:prstGeom>
          <a:noFill/>
          <a:ln w="101600">
            <a:solidFill>
              <a:srgbClr val="66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9478" name="Line 22"/>
          <p:cNvSpPr>
            <a:spLocks noChangeShapeType="1"/>
          </p:cNvSpPr>
          <p:nvPr/>
        </p:nvSpPr>
        <p:spPr bwMode="auto">
          <a:xfrm flipV="1">
            <a:off x="4089400" y="4114800"/>
            <a:ext cx="0" cy="990600"/>
          </a:xfrm>
          <a:prstGeom prst="line">
            <a:avLst/>
          </a:prstGeom>
          <a:noFill/>
          <a:ln w="101600">
            <a:solidFill>
              <a:srgbClr val="99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2833688"/>
            <a:ext cx="56070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237105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3366FF"/>
                </a:solidFill>
                <a:latin typeface="Helvetica" charset="0"/>
              </a:rPr>
              <a:t>The Physics of Light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28800"/>
            <a:ext cx="58674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812925" y="1425575"/>
            <a:ext cx="64373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>
                <a:solidFill>
                  <a:srgbClr val="FFFF00"/>
                </a:solidFill>
                <a:latin typeface="Helvetica" charset="0"/>
              </a:rPr>
              <a:t>Some examples of the spectra of light sources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20070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730500" y="182563"/>
            <a:ext cx="4149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3366FF"/>
                </a:solidFill>
                <a:latin typeface="Helvetica" charset="0"/>
              </a:rPr>
              <a:t>The Physics of Light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309688" y="1425575"/>
            <a:ext cx="74533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Some examples of the </a:t>
            </a:r>
            <a:r>
              <a:rPr lang="en-US" u="sng">
                <a:solidFill>
                  <a:srgbClr val="FFFF00"/>
                </a:solidFill>
                <a:latin typeface="Helvetica" charset="0"/>
              </a:rPr>
              <a:t>reflectance</a:t>
            </a:r>
            <a:r>
              <a:rPr lang="en-US">
                <a:solidFill>
                  <a:srgbClr val="FFFF00"/>
                </a:solidFill>
                <a:latin typeface="Helvetica" charset="0"/>
              </a:rPr>
              <a:t> spectra of </a:t>
            </a:r>
            <a:r>
              <a:rPr lang="en-US" u="sng">
                <a:solidFill>
                  <a:srgbClr val="FFFF00"/>
                </a:solidFill>
                <a:latin typeface="Helvetica" charset="0"/>
              </a:rPr>
              <a:t>surfaces</a:t>
            </a:r>
            <a:endParaRPr lang="en-US">
              <a:solidFill>
                <a:srgbClr val="FFFF00"/>
              </a:solidFill>
              <a:latin typeface="Helvetica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3810000" y="6324600"/>
            <a:ext cx="2506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FF"/>
                </a:solidFill>
                <a:latin typeface="Helvetica" charset="0"/>
              </a:rPr>
              <a:t>Wavelength (nm)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 rot="-5400000">
            <a:off x="-373063" y="4186238"/>
            <a:ext cx="3032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FF"/>
                </a:solidFill>
                <a:latin typeface="Helvetica" charset="0"/>
              </a:rPr>
              <a:t>% Photons Reflected</a:t>
            </a:r>
          </a:p>
        </p:txBody>
      </p:sp>
      <p:grpSp>
        <p:nvGrpSpPr>
          <p:cNvPr id="21511" name="Group 7"/>
          <p:cNvGrpSpPr>
            <a:grpSpLocks/>
          </p:cNvGrpSpPr>
          <p:nvPr/>
        </p:nvGrpSpPr>
        <p:grpSpPr bwMode="auto">
          <a:xfrm>
            <a:off x="1295400" y="3265488"/>
            <a:ext cx="2044700" cy="3046412"/>
            <a:chOff x="816" y="2057"/>
            <a:chExt cx="1288" cy="1919"/>
          </a:xfrm>
        </p:grpSpPr>
        <p:pic>
          <p:nvPicPr>
            <p:cNvPr id="21533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" y="2057"/>
              <a:ext cx="1033" cy="1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4" name="Rectangle 9"/>
            <p:cNvSpPr>
              <a:spLocks noChangeArrowheads="1"/>
            </p:cNvSpPr>
            <p:nvPr/>
          </p:nvSpPr>
          <p:spPr bwMode="auto">
            <a:xfrm>
              <a:off x="908" y="2058"/>
              <a:ext cx="1045" cy="1617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5" name="Text Box 10"/>
            <p:cNvSpPr txBox="1">
              <a:spLocks noChangeArrowheads="1"/>
            </p:cNvSpPr>
            <p:nvPr/>
          </p:nvSpPr>
          <p:spPr bwMode="auto">
            <a:xfrm>
              <a:off x="1008" y="2160"/>
              <a:ext cx="46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0000"/>
                  </a:solidFill>
                  <a:latin typeface="Helvetica" charset="0"/>
                </a:rPr>
                <a:t>Red</a:t>
              </a:r>
            </a:p>
          </p:txBody>
        </p:sp>
        <p:sp>
          <p:nvSpPr>
            <p:cNvPr id="21536" name="Text Box 11"/>
            <p:cNvSpPr txBox="1">
              <a:spLocks noChangeArrowheads="1"/>
            </p:cNvSpPr>
            <p:nvPr/>
          </p:nvSpPr>
          <p:spPr bwMode="auto">
            <a:xfrm>
              <a:off x="816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2" name="Group 12"/>
          <p:cNvGrpSpPr>
            <a:grpSpLocks/>
          </p:cNvGrpSpPr>
          <p:nvPr/>
        </p:nvGrpSpPr>
        <p:grpSpPr bwMode="auto">
          <a:xfrm>
            <a:off x="3252788" y="3265488"/>
            <a:ext cx="2044700" cy="3046412"/>
            <a:chOff x="2049" y="2057"/>
            <a:chExt cx="1288" cy="1919"/>
          </a:xfrm>
        </p:grpSpPr>
        <p:pic>
          <p:nvPicPr>
            <p:cNvPr id="21529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4" y="2057"/>
              <a:ext cx="1042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30" name="Rectangle 14"/>
            <p:cNvSpPr>
              <a:spLocks noChangeArrowheads="1"/>
            </p:cNvSpPr>
            <p:nvPr/>
          </p:nvSpPr>
          <p:spPr bwMode="auto">
            <a:xfrm>
              <a:off x="2129" y="2057"/>
              <a:ext cx="1046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31" name="Text Box 15"/>
            <p:cNvSpPr txBox="1">
              <a:spLocks noChangeArrowheads="1"/>
            </p:cNvSpPr>
            <p:nvPr/>
          </p:nvSpPr>
          <p:spPr bwMode="auto">
            <a:xfrm>
              <a:off x="2112" y="2112"/>
              <a:ext cx="68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00"/>
                  </a:solidFill>
                  <a:latin typeface="Helvetica" charset="0"/>
                </a:rPr>
                <a:t>Yellow</a:t>
              </a:r>
            </a:p>
          </p:txBody>
        </p:sp>
        <p:sp>
          <p:nvSpPr>
            <p:cNvPr id="21532" name="Text Box 16"/>
            <p:cNvSpPr txBox="1">
              <a:spLocks noChangeArrowheads="1"/>
            </p:cNvSpPr>
            <p:nvPr/>
          </p:nvSpPr>
          <p:spPr bwMode="auto">
            <a:xfrm>
              <a:off x="2049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3" name="Group 17"/>
          <p:cNvGrpSpPr>
            <a:grpSpLocks/>
          </p:cNvGrpSpPr>
          <p:nvPr/>
        </p:nvGrpSpPr>
        <p:grpSpPr bwMode="auto">
          <a:xfrm>
            <a:off x="5208588" y="3265488"/>
            <a:ext cx="2044700" cy="3046412"/>
            <a:chOff x="3281" y="2057"/>
            <a:chExt cx="1288" cy="1919"/>
          </a:xfrm>
        </p:grpSpPr>
        <p:pic>
          <p:nvPicPr>
            <p:cNvPr id="21525" name="Picture 1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6" y="2057"/>
              <a:ext cx="1040" cy="1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6" name="Rectangle 19"/>
            <p:cNvSpPr>
              <a:spLocks noChangeArrowheads="1"/>
            </p:cNvSpPr>
            <p:nvPr/>
          </p:nvSpPr>
          <p:spPr bwMode="auto">
            <a:xfrm>
              <a:off x="3365" y="2062"/>
              <a:ext cx="1045" cy="16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1527" name="Text Box 20"/>
            <p:cNvSpPr txBox="1">
              <a:spLocks noChangeArrowheads="1"/>
            </p:cNvSpPr>
            <p:nvPr/>
          </p:nvSpPr>
          <p:spPr bwMode="auto">
            <a:xfrm>
              <a:off x="3408" y="2112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00FFFF"/>
                  </a:solidFill>
                  <a:latin typeface="Helvetica" charset="0"/>
                </a:rPr>
                <a:t>Blue</a:t>
              </a:r>
            </a:p>
          </p:txBody>
        </p:sp>
        <p:sp>
          <p:nvSpPr>
            <p:cNvPr id="21528" name="Text Box 21"/>
            <p:cNvSpPr txBox="1">
              <a:spLocks noChangeArrowheads="1"/>
            </p:cNvSpPr>
            <p:nvPr/>
          </p:nvSpPr>
          <p:spPr bwMode="auto">
            <a:xfrm>
              <a:off x="3281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</p:grpSp>
      <p:grpSp>
        <p:nvGrpSpPr>
          <p:cNvPr id="21514" name="Group 22"/>
          <p:cNvGrpSpPr>
            <a:grpSpLocks/>
          </p:cNvGrpSpPr>
          <p:nvPr/>
        </p:nvGrpSpPr>
        <p:grpSpPr bwMode="auto">
          <a:xfrm>
            <a:off x="7165975" y="3263900"/>
            <a:ext cx="2044700" cy="3048000"/>
            <a:chOff x="4514" y="2056"/>
            <a:chExt cx="1288" cy="1920"/>
          </a:xfrm>
        </p:grpSpPr>
        <p:pic>
          <p:nvPicPr>
            <p:cNvPr id="21521" name="Picture 2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2" y="2057"/>
              <a:ext cx="1034" cy="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22" name="Text Box 24"/>
            <p:cNvSpPr txBox="1">
              <a:spLocks noChangeArrowheads="1"/>
            </p:cNvSpPr>
            <p:nvPr/>
          </p:nvSpPr>
          <p:spPr bwMode="auto">
            <a:xfrm>
              <a:off x="4656" y="2112"/>
              <a:ext cx="67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9966FF"/>
                  </a:solidFill>
                  <a:latin typeface="Helvetica" charset="0"/>
                </a:rPr>
                <a:t>Purple</a:t>
              </a:r>
            </a:p>
          </p:txBody>
        </p:sp>
        <p:sp>
          <p:nvSpPr>
            <p:cNvPr id="21523" name="Text Box 25"/>
            <p:cNvSpPr txBox="1">
              <a:spLocks noChangeArrowheads="1"/>
            </p:cNvSpPr>
            <p:nvPr/>
          </p:nvSpPr>
          <p:spPr bwMode="auto">
            <a:xfrm>
              <a:off x="4514" y="3688"/>
              <a:ext cx="12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FF"/>
                  </a:solidFill>
                  <a:latin typeface="Helvetica" charset="0"/>
                </a:rPr>
                <a:t>400          700</a:t>
              </a:r>
            </a:p>
          </p:txBody>
        </p:sp>
        <p:sp>
          <p:nvSpPr>
            <p:cNvPr id="21524" name="Rectangle 26"/>
            <p:cNvSpPr>
              <a:spLocks noChangeArrowheads="1"/>
            </p:cNvSpPr>
            <p:nvPr/>
          </p:nvSpPr>
          <p:spPr bwMode="auto">
            <a:xfrm>
              <a:off x="4620" y="2056"/>
              <a:ext cx="1045" cy="1639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21515" name="Rectangle 27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grpSp>
        <p:nvGrpSpPr>
          <p:cNvPr id="21516" name="Group 28"/>
          <p:cNvGrpSpPr>
            <a:grpSpLocks/>
          </p:cNvGrpSpPr>
          <p:nvPr/>
        </p:nvGrpSpPr>
        <p:grpSpPr bwMode="auto">
          <a:xfrm>
            <a:off x="1676400" y="2020888"/>
            <a:ext cx="7010400" cy="1068387"/>
            <a:chOff x="1056" y="1273"/>
            <a:chExt cx="4416" cy="673"/>
          </a:xfrm>
        </p:grpSpPr>
        <p:pic>
          <p:nvPicPr>
            <p:cNvPr id="21517" name="Picture 29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273"/>
              <a:ext cx="768" cy="6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8" name="Picture 3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" y="1287"/>
              <a:ext cx="768" cy="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19" name="Picture 3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2" y="1296"/>
              <a:ext cx="720" cy="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20" name="Picture 3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1296"/>
              <a:ext cx="720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7441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Spectra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0" y="1132681"/>
            <a:ext cx="7010400" cy="5507038"/>
          </a:xfrm>
          <a:noFill/>
        </p:spPr>
      </p:pic>
      <p:sp>
        <p:nvSpPr>
          <p:cNvPr id="400389" name="Text Box 5"/>
          <p:cNvSpPr txBox="1">
            <a:spLocks noChangeArrowheads="1"/>
          </p:cNvSpPr>
          <p:nvPr/>
        </p:nvSpPr>
        <p:spPr bwMode="auto">
          <a:xfrm>
            <a:off x="1812925" y="1981200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000000"/>
                </a:solidFill>
              </a:rPr>
              <a:t>metamers</a:t>
            </a:r>
          </a:p>
        </p:txBody>
      </p:sp>
      <p:sp>
        <p:nvSpPr>
          <p:cNvPr id="400390" name="Line 6"/>
          <p:cNvSpPr>
            <a:spLocks noChangeShapeType="1"/>
          </p:cNvSpPr>
          <p:nvPr/>
        </p:nvSpPr>
        <p:spPr bwMode="auto">
          <a:xfrm>
            <a:off x="2819400" y="2438400"/>
            <a:ext cx="12954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00391" name="Line 7"/>
          <p:cNvSpPr>
            <a:spLocks noChangeShapeType="1"/>
          </p:cNvSpPr>
          <p:nvPr/>
        </p:nvSpPr>
        <p:spPr bwMode="auto">
          <a:xfrm flipH="1">
            <a:off x="2362200" y="2438400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hangingPunct="0"/>
            <a:endParaRPr lang="en-US" sz="240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7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9" grpId="0"/>
      <p:bldP spid="400390" grpId="0" animBg="1"/>
      <p:bldP spid="40039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7331075" y="6613525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990600" y="1595438"/>
            <a:ext cx="4953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1600200" y="1371600"/>
            <a:ext cx="35893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2800">
                <a:solidFill>
                  <a:srgbClr val="FFFF00"/>
                </a:solidFill>
                <a:latin typeface="Helvetica" charset="0"/>
              </a:rPr>
              <a:t>Three kinds of cones: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2163763" y="228600"/>
            <a:ext cx="5346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FF99"/>
                </a:solidFill>
                <a:latin typeface="Helvetica" charset="0"/>
              </a:rPr>
              <a:t>Physiology of Color Vision</a:t>
            </a:r>
            <a:endParaRPr lang="en-US">
              <a:solidFill>
                <a:srgbClr val="00FF99"/>
              </a:solidFill>
              <a:latin typeface="Times" charset="0"/>
            </a:endParaRPr>
          </a:p>
        </p:txBody>
      </p:sp>
      <p:pic>
        <p:nvPicPr>
          <p:cNvPr id="26631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326072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2957513" y="5943600"/>
            <a:ext cx="496728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M and L cones so close?</a:t>
            </a:r>
          </a:p>
          <a:p>
            <a:pPr eaLnBrk="0" hangingPunct="0">
              <a:buFontTx/>
              <a:buChar char="•"/>
            </a:pPr>
            <a:r>
              <a:rPr lang="en-US">
                <a:solidFill>
                  <a:srgbClr val="FFFFFF"/>
                </a:solidFill>
              </a:rPr>
              <a:t> Why are there 3?</a:t>
            </a:r>
          </a:p>
        </p:txBody>
      </p:sp>
    </p:spTree>
    <p:extLst>
      <p:ext uri="{BB962C8B-B14F-4D97-AF65-F5344CB8AC3E}">
        <p14:creationId xmlns:p14="http://schemas.microsoft.com/office/powerpoint/2010/main" val="43739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Light and wavelengths</a:t>
            </a:r>
          </a:p>
          <a:p>
            <a:r>
              <a:rPr lang="en-US" dirty="0" smtClean="0"/>
              <a:t>The eye</a:t>
            </a:r>
          </a:p>
          <a:p>
            <a:pPr lvl="1"/>
            <a:r>
              <a:rPr lang="en-US" dirty="0" smtClean="0"/>
              <a:t>Physiology (rods and cones)</a:t>
            </a:r>
          </a:p>
          <a:p>
            <a:pPr lvl="1"/>
            <a:r>
              <a:rPr lang="en-US" dirty="0" smtClean="0"/>
              <a:t>Receptivity, non-linear response</a:t>
            </a:r>
          </a:p>
          <a:p>
            <a:pPr lvl="1"/>
            <a:r>
              <a:rPr lang="en-US" dirty="0" err="1" smtClean="0"/>
              <a:t>Trichromacity</a:t>
            </a:r>
            <a:endParaRPr lang="en-US" dirty="0" smtClean="0"/>
          </a:p>
          <a:p>
            <a:r>
              <a:rPr lang="en-US" dirty="0" smtClean="0"/>
              <a:t>The camera and display</a:t>
            </a:r>
          </a:p>
          <a:p>
            <a:pPr lvl="1"/>
            <a:r>
              <a:rPr lang="en-US" dirty="0" smtClean="0"/>
              <a:t>Bayer filter revisited</a:t>
            </a:r>
          </a:p>
          <a:p>
            <a:pPr lvl="1"/>
            <a:r>
              <a:rPr lang="en-US" dirty="0" smtClean="0"/>
              <a:t>RGB display</a:t>
            </a:r>
          </a:p>
          <a:p>
            <a:r>
              <a:rPr lang="en-US" dirty="0" smtClean="0"/>
              <a:t>Physics of light and reflection</a:t>
            </a:r>
          </a:p>
          <a:p>
            <a:pPr lvl="1"/>
            <a:r>
              <a:rPr lang="en-US" dirty="0" smtClean="0"/>
              <a:t>Direct light: spectrum of wavelengths</a:t>
            </a:r>
          </a:p>
          <a:p>
            <a:pPr lvl="1"/>
            <a:r>
              <a:rPr lang="en-US" dirty="0" smtClean="0"/>
              <a:t>Reflection: influence of albedo, orientation, reflectivity, BRDF</a:t>
            </a:r>
          </a:p>
          <a:p>
            <a:pPr lvl="1"/>
            <a:r>
              <a:rPr lang="en-US" dirty="0" smtClean="0"/>
              <a:t>Inter-reflection: light may be influenced by multiple surfaces</a:t>
            </a:r>
          </a:p>
          <a:p>
            <a:pPr lvl="1"/>
            <a:r>
              <a:rPr lang="en-US" dirty="0" smtClean="0"/>
              <a:t>Illusions, ambiguity of albedo and illumination color, color constancy</a:t>
            </a:r>
          </a:p>
          <a:p>
            <a:pPr lvl="1"/>
            <a:r>
              <a:rPr lang="en-US" dirty="0" smtClean="0"/>
              <a:t>Light sources and shadows</a:t>
            </a:r>
          </a:p>
          <a:p>
            <a:r>
              <a:rPr lang="en-US" dirty="0" smtClean="0"/>
              <a:t>Color spaces</a:t>
            </a:r>
          </a:p>
          <a:p>
            <a:pPr lvl="1"/>
            <a:r>
              <a:rPr lang="en-US" dirty="0" smtClean="0"/>
              <a:t>RGB, HSV, </a:t>
            </a:r>
            <a:r>
              <a:rPr lang="en-US" dirty="0" err="1" smtClean="0"/>
              <a:t>YCrCb</a:t>
            </a:r>
            <a:r>
              <a:rPr lang="en-US" dirty="0" smtClean="0"/>
              <a:t>, XYZ, Lab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354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is better than 2…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715000"/>
          </a:xfrm>
        </p:spPr>
        <p:txBody>
          <a:bodyPr>
            <a:noAutofit/>
          </a:bodyPr>
          <a:lstStyle/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“M” and “L” on the X-chromosome</a:t>
            </a:r>
          </a:p>
          <a:p>
            <a:pPr lvl="1"/>
            <a:r>
              <a:rPr lang="en-US" sz="2000" dirty="0" smtClean="0"/>
              <a:t>Why men are more likely to be color </a:t>
            </a:r>
            <a:r>
              <a:rPr lang="en-US" sz="2000" dirty="0" smtClean="0"/>
              <a:t>blind</a:t>
            </a:r>
          </a:p>
          <a:p>
            <a:pPr lvl="1"/>
            <a:endParaRPr lang="en-US" sz="2400" dirty="0" smtClean="0"/>
          </a:p>
          <a:p>
            <a:r>
              <a:rPr lang="en-US" sz="2400" dirty="0" smtClean="0"/>
              <a:t>“L” has high variation, so some women are </a:t>
            </a:r>
            <a:r>
              <a:rPr lang="en-US" sz="2400" dirty="0" err="1" smtClean="0"/>
              <a:t>tetrachromatic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Some animals have 1 (night animals), 2 (e.g., dogs), 4 (fish, birds), 5 (pigeons, some reptiles/amphibians), or even 12 (mantis shrimp)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00354" name="Picture 2" descr="http://upload.wikimedia.org/wikipedia/commons/thumb/6/65/Cone-response.svg/300px-Cone-respons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2570" y="0"/>
            <a:ext cx="3991429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32589" y="6477000"/>
            <a:ext cx="4211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http://en.wikipedia.org/wiki/Color_vision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0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We don’t perceive a spectrum (or even RGB)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56162"/>
            <a:ext cx="8229600" cy="3200400"/>
          </a:xfrm>
        </p:spPr>
        <p:txBody>
          <a:bodyPr>
            <a:normAutofit lnSpcReduction="1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We perceive </a:t>
            </a:r>
          </a:p>
          <a:p>
            <a:pPr lvl="1"/>
            <a:r>
              <a:rPr lang="en-US" sz="2400" dirty="0" smtClean="0"/>
              <a:t>Hue: mean wavelength, color</a:t>
            </a:r>
          </a:p>
          <a:p>
            <a:pPr lvl="1"/>
            <a:r>
              <a:rPr lang="en-US" sz="2400" dirty="0" smtClean="0"/>
              <a:t>Saturation: variance, vividness</a:t>
            </a:r>
          </a:p>
          <a:p>
            <a:pPr lvl="1"/>
            <a:r>
              <a:rPr lang="en-US" sz="2400" dirty="0" smtClean="0"/>
              <a:t>Intensity: total amount of light</a:t>
            </a:r>
          </a:p>
          <a:p>
            <a:r>
              <a:rPr lang="en-US" sz="2800" dirty="0" smtClean="0"/>
              <a:t>Same perceived color can be recreated with combinations of three primary colors (“</a:t>
            </a:r>
            <a:r>
              <a:rPr lang="en-US" sz="2800" dirty="0" err="1" smtClean="0"/>
              <a:t>trichromacy</a:t>
            </a:r>
            <a:r>
              <a:rPr lang="en-US" sz="2800" dirty="0" smtClean="0"/>
              <a:t>”)</a:t>
            </a:r>
            <a:endParaRPr lang="en-US" sz="28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990600"/>
            <a:ext cx="3920335" cy="3079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8946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Trichromacy</a:t>
            </a:r>
            <a:r>
              <a:rPr lang="en-US" dirty="0" smtClean="0"/>
              <a:t> and CIE-XYZ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3618" y="4238625"/>
            <a:ext cx="3557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Perceptual equivalents with RGB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4238625"/>
            <a:ext cx="396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Perceptual equivalents with </a:t>
            </a:r>
            <a:r>
              <a:rPr lang="en-US" dirty="0" smtClean="0"/>
              <a:t>CIE-XYZ</a:t>
            </a:r>
            <a:endParaRPr lang="en-US" dirty="0"/>
          </a:p>
        </p:txBody>
      </p:sp>
      <p:pic>
        <p:nvPicPr>
          <p:cNvPr id="1034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050" y="5181600"/>
            <a:ext cx="5600700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File:CIE 1931 XYZ Color Matching Functions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4838" y="1699404"/>
            <a:ext cx="42481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upload.wikimedia.org/wikipedia/commons/thumb/6/69/CIE1931_RGBCMF.svg/325px-CIE1931_RGBCM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9" y="1699404"/>
            <a:ext cx="3570260" cy="226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95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CIE-XYZ</a:t>
            </a:r>
            <a:endParaRPr lang="en-US" dirty="0"/>
          </a:p>
        </p:txBody>
      </p:sp>
      <p:pic>
        <p:nvPicPr>
          <p:cNvPr id="104450" name="Picture 2" descr="File:CIExy19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516255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4" name="Picture 6" descr="x = \frac{X}{X+Y+Z}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701" y="419100"/>
            <a:ext cx="2651051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6" name="Picture 8" descr="y = \frac{Y}{X+Y+Z}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825" y="1887838"/>
            <a:ext cx="2584829" cy="8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60" name="Picture 12" descr="http://upload.wikimedia.org/wikipedia/commons/thumb/6/60/CIE1931xy_CIERGB.svg/325px-CIE1931xy_CIERGB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429000"/>
            <a:ext cx="2687361" cy="285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86290" y="6255963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RGB portion is in triangle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4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990600" y="1617663"/>
            <a:ext cx="798353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There is no simple functional description for the perceived</a:t>
            </a:r>
          </a:p>
          <a:p>
            <a:pPr eaLnBrk="0" hangingPunct="0"/>
            <a:r>
              <a:rPr lang="en-US">
                <a:solidFill>
                  <a:srgbClr val="FFFF00"/>
                </a:solidFill>
                <a:latin typeface="Helvetica" charset="0"/>
              </a:rPr>
              <a:t>color of all lights under all viewing conditions, but …...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90600" y="2667000"/>
            <a:ext cx="7848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>
                <a:solidFill>
                  <a:srgbClr val="FF66FF"/>
                </a:solidFill>
                <a:latin typeface="Helvetica" charset="0"/>
              </a:rPr>
              <a:t>A helpful constraint:</a:t>
            </a:r>
          </a:p>
          <a:p>
            <a:pPr eaLnBrk="0" hangingPunct="0"/>
            <a:r>
              <a:rPr lang="en-US">
                <a:solidFill>
                  <a:srgbClr val="FF66FF"/>
                </a:solidFill>
                <a:latin typeface="Helvetica" charset="0"/>
              </a:rPr>
              <a:t>  Consider only physical spectra with normal distributions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946525" y="43275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endParaRPr lang="ru-RU">
              <a:solidFill>
                <a:srgbClr val="000000"/>
              </a:solidFill>
              <a:latin typeface="Times" charset="0"/>
            </a:endParaRPr>
          </a:p>
        </p:txBody>
      </p:sp>
      <p:grpSp>
        <p:nvGrpSpPr>
          <p:cNvPr id="22535" name="Group 7"/>
          <p:cNvGrpSpPr>
            <a:grpSpLocks/>
          </p:cNvGrpSpPr>
          <p:nvPr/>
        </p:nvGrpSpPr>
        <p:grpSpPr bwMode="auto">
          <a:xfrm>
            <a:off x="3794125" y="4183063"/>
            <a:ext cx="2976563" cy="1314450"/>
            <a:chOff x="2390" y="2635"/>
            <a:chExt cx="1875" cy="828"/>
          </a:xfrm>
        </p:grpSpPr>
        <p:pic>
          <p:nvPicPr>
            <p:cNvPr id="22544" name="Picture 8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3" y="2635"/>
              <a:ext cx="1872" cy="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5" name="Text Box 9"/>
            <p:cNvSpPr txBox="1">
              <a:spLocks noChangeArrowheads="1"/>
            </p:cNvSpPr>
            <p:nvPr/>
          </p:nvSpPr>
          <p:spPr bwMode="auto">
            <a:xfrm>
              <a:off x="2390" y="2770"/>
              <a:ext cx="50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00FFFF"/>
                  </a:solidFill>
                  <a:latin typeface="Helvetica" charset="0"/>
                </a:rPr>
                <a:t>area</a:t>
              </a:r>
            </a:p>
          </p:txBody>
        </p:sp>
      </p:grpSp>
      <p:pic>
        <p:nvPicPr>
          <p:cNvPr id="2253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064000"/>
            <a:ext cx="584835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7" name="Group 11"/>
          <p:cNvGrpSpPr>
            <a:grpSpLocks/>
          </p:cNvGrpSpPr>
          <p:nvPr/>
        </p:nvGrpSpPr>
        <p:grpSpPr bwMode="auto">
          <a:xfrm>
            <a:off x="4833938" y="3538538"/>
            <a:ext cx="947737" cy="1947862"/>
            <a:chOff x="3038" y="2229"/>
            <a:chExt cx="597" cy="1227"/>
          </a:xfrm>
        </p:grpSpPr>
        <p:sp>
          <p:nvSpPr>
            <p:cNvPr id="22542" name="Line 12"/>
            <p:cNvSpPr>
              <a:spLocks noChangeShapeType="1"/>
            </p:cNvSpPr>
            <p:nvPr/>
          </p:nvSpPr>
          <p:spPr bwMode="auto">
            <a:xfrm>
              <a:off x="3333" y="2496"/>
              <a:ext cx="0" cy="96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43" name="Text Box 13"/>
            <p:cNvSpPr txBox="1">
              <a:spLocks noChangeArrowheads="1"/>
            </p:cNvSpPr>
            <p:nvPr/>
          </p:nvSpPr>
          <p:spPr bwMode="auto">
            <a:xfrm>
              <a:off x="3038" y="2229"/>
              <a:ext cx="59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FF00"/>
                  </a:solidFill>
                  <a:latin typeface="Helvetica" charset="0"/>
                </a:rPr>
                <a:t>mean</a:t>
              </a:r>
            </a:p>
          </p:txBody>
        </p:sp>
      </p:grpSp>
      <p:grpSp>
        <p:nvGrpSpPr>
          <p:cNvPr id="22538" name="Group 14"/>
          <p:cNvGrpSpPr>
            <a:grpSpLocks/>
          </p:cNvGrpSpPr>
          <p:nvPr/>
        </p:nvGrpSpPr>
        <p:grpSpPr bwMode="auto">
          <a:xfrm>
            <a:off x="4887913" y="4616450"/>
            <a:ext cx="2209800" cy="457200"/>
            <a:chOff x="3072" y="2908"/>
            <a:chExt cx="1392" cy="288"/>
          </a:xfrm>
        </p:grpSpPr>
        <p:sp>
          <p:nvSpPr>
            <p:cNvPr id="22540" name="Line 15"/>
            <p:cNvSpPr>
              <a:spLocks noChangeShapeType="1"/>
            </p:cNvSpPr>
            <p:nvPr/>
          </p:nvSpPr>
          <p:spPr bwMode="auto">
            <a:xfrm>
              <a:off x="3072" y="3072"/>
              <a:ext cx="528" cy="0"/>
            </a:xfrm>
            <a:prstGeom prst="line">
              <a:avLst/>
            </a:prstGeom>
            <a:noFill/>
            <a:ln w="38100">
              <a:solidFill>
                <a:srgbClr val="FF66FF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22541" name="Text Box 16"/>
            <p:cNvSpPr txBox="1">
              <a:spLocks noChangeArrowheads="1"/>
            </p:cNvSpPr>
            <p:nvPr/>
          </p:nvSpPr>
          <p:spPr bwMode="auto">
            <a:xfrm>
              <a:off x="3621" y="2908"/>
              <a:ext cx="84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>
                  <a:solidFill>
                    <a:srgbClr val="FF66FF"/>
                  </a:solidFill>
                  <a:latin typeface="Helvetica" charset="0"/>
                </a:rPr>
                <a:t>variance</a:t>
              </a:r>
            </a:p>
          </p:txBody>
        </p:sp>
      </p:grpSp>
      <p:sp>
        <p:nvSpPr>
          <p:cNvPr id="22539" name="Rectangle 17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111677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316288" y="1630363"/>
            <a:ext cx="122078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Mean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5373688" y="1630363"/>
            <a:ext cx="950912" cy="57943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Hue</a:t>
            </a:r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4537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1600200" y="2998788"/>
            <a:ext cx="6611938" cy="3317875"/>
            <a:chOff x="1008" y="1889"/>
            <a:chExt cx="4165" cy="2090"/>
          </a:xfrm>
        </p:grpSpPr>
        <p:pic>
          <p:nvPicPr>
            <p:cNvPr id="23561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889"/>
              <a:ext cx="3685" cy="1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2" name="Text Box 9"/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  <p:sp>
          <p:nvSpPr>
            <p:cNvPr id="23563" name="Text Box 10"/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</p:grpSp>
      <p:sp>
        <p:nvSpPr>
          <p:cNvPr id="23560" name="Rectangle 11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04150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2667000" y="1630363"/>
            <a:ext cx="18764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Variance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5373688" y="1630363"/>
            <a:ext cx="219075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Saturation</a:t>
            </a:r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4537075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4583" name="Group 7"/>
          <p:cNvGrpSpPr>
            <a:grpSpLocks/>
          </p:cNvGrpSpPr>
          <p:nvPr/>
        </p:nvGrpSpPr>
        <p:grpSpPr bwMode="auto">
          <a:xfrm>
            <a:off x="1524000" y="2895600"/>
            <a:ext cx="7391400" cy="3421063"/>
            <a:chOff x="960" y="1824"/>
            <a:chExt cx="4656" cy="2155"/>
          </a:xfrm>
        </p:grpSpPr>
        <p:sp>
          <p:nvSpPr>
            <p:cNvPr id="24585" name="Text Box 8"/>
            <p:cNvSpPr txBox="1">
              <a:spLocks noChangeArrowheads="1"/>
            </p:cNvSpPr>
            <p:nvPr/>
          </p:nvSpPr>
          <p:spPr bwMode="auto">
            <a:xfrm>
              <a:off x="2592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  <p:pic>
          <p:nvPicPr>
            <p:cNvPr id="2458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0" y="1824"/>
              <a:ext cx="4656" cy="1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7" name="Text Box 10"/>
            <p:cNvSpPr txBox="1">
              <a:spLocks noChangeArrowheads="1"/>
            </p:cNvSpPr>
            <p:nvPr/>
          </p:nvSpPr>
          <p:spPr bwMode="auto">
            <a:xfrm rot="-5400000">
              <a:off x="609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</p:grpSp>
      <p:sp>
        <p:nvSpPr>
          <p:cNvPr id="24584" name="Rectangle 11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24705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106488" y="182563"/>
            <a:ext cx="74199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hangingPunct="0"/>
            <a:r>
              <a:rPr lang="en-US" altLang="en-US" sz="3200" b="1">
                <a:solidFill>
                  <a:srgbClr val="00FFFF"/>
                </a:solidFill>
                <a:latin typeface="Helvetica" charset="0"/>
              </a:rPr>
              <a:t>The Psychophysical Correspondence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819400" y="1630363"/>
            <a:ext cx="10874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Area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4876800" y="1630363"/>
            <a:ext cx="2303463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altLang="en-US" sz="3200" b="1">
                <a:solidFill>
                  <a:srgbClr val="FFFF00"/>
                </a:solidFill>
                <a:latin typeface="Helvetica" charset="0"/>
              </a:rPr>
              <a:t>Brightness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4040188" y="1782763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1295400" y="2693988"/>
            <a:ext cx="6858000" cy="3622675"/>
            <a:chOff x="816" y="1697"/>
            <a:chExt cx="4320" cy="2282"/>
          </a:xfrm>
        </p:grpSpPr>
        <p:sp>
          <p:nvSpPr>
            <p:cNvPr id="25609" name="Text Box 8"/>
            <p:cNvSpPr txBox="1">
              <a:spLocks noChangeArrowheads="1"/>
            </p:cNvSpPr>
            <p:nvPr/>
          </p:nvSpPr>
          <p:spPr bwMode="auto">
            <a:xfrm rot="-5400000">
              <a:off x="417" y="2548"/>
              <a:ext cx="11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# Photons</a:t>
              </a:r>
            </a:p>
          </p:txBody>
        </p:sp>
        <p:sp>
          <p:nvSpPr>
            <p:cNvPr id="25610" name="Text Box 9"/>
            <p:cNvSpPr txBox="1">
              <a:spLocks noChangeArrowheads="1"/>
            </p:cNvSpPr>
            <p:nvPr/>
          </p:nvSpPr>
          <p:spPr bwMode="auto">
            <a:xfrm>
              <a:off x="2400" y="3652"/>
              <a:ext cx="13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altLang="en-US" sz="2800">
                  <a:solidFill>
                    <a:srgbClr val="FFFF00"/>
                  </a:solidFill>
                  <a:latin typeface="Helvetica" charset="0"/>
                </a:rPr>
                <a:t>Wavelength</a:t>
              </a:r>
            </a:p>
          </p:txBody>
        </p:sp>
        <p:pic>
          <p:nvPicPr>
            <p:cNvPr id="25611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697"/>
              <a:ext cx="3936" cy="1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8" name="Rectangle 11"/>
          <p:cNvSpPr>
            <a:spLocks noChangeArrowheads="1"/>
          </p:cNvSpPr>
          <p:nvPr/>
        </p:nvSpPr>
        <p:spPr bwMode="auto">
          <a:xfrm>
            <a:off x="7331075" y="6616700"/>
            <a:ext cx="18081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000">
                <a:solidFill>
                  <a:srgbClr val="FFFFFF"/>
                </a:solidFill>
                <a:latin typeface="EngraversGothic BT Regular" charset="0"/>
              </a:rPr>
              <a:t>© Stephen E. Palmer, 2002</a:t>
            </a:r>
          </a:p>
        </p:txBody>
      </p:sp>
    </p:spTree>
    <p:extLst>
      <p:ext uri="{BB962C8B-B14F-4D97-AF65-F5344CB8AC3E}">
        <p14:creationId xmlns:p14="http://schemas.microsoft.com/office/powerpoint/2010/main" val="367536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 smtClean="0"/>
              <a:t>Color Sensing: Bayer Grid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52400" y="3962400"/>
            <a:ext cx="3567113" cy="2052638"/>
          </a:xfrm>
        </p:spPr>
        <p:txBody>
          <a:bodyPr/>
          <a:lstStyle/>
          <a:p>
            <a:r>
              <a:rPr lang="en-US" sz="2000" dirty="0" smtClean="0"/>
              <a:t>	Estimate RGB at each cell from neighboring values</a:t>
            </a:r>
          </a:p>
        </p:txBody>
      </p:sp>
      <p:pic>
        <p:nvPicPr>
          <p:cNvPr id="29700" name="Picture 4" descr="ccd_interp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1272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 descr="BayerPatternFilt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31900"/>
            <a:ext cx="5638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6519446"/>
            <a:ext cx="3672800" cy="338554"/>
          </a:xfrm>
          <a:prstGeom prst="rect">
            <a:avLst/>
          </a:prstGeom>
          <a:noFill/>
          <a:ln w="3175">
            <a:noFill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http://en.wikipedia.org/wiki/Bayer_filter</a:t>
            </a:r>
            <a:endParaRPr lang="en-US" sz="1600" dirty="0">
              <a:solidFill>
                <a:srgbClr val="00CC99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27502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to Bayer: RGB+W</a:t>
            </a:r>
            <a:endParaRPr lang="en-US" dirty="0"/>
          </a:p>
        </p:txBody>
      </p:sp>
      <p:pic>
        <p:nvPicPr>
          <p:cNvPr id="99330" name="Picture 2" descr="Three new Kodak RGBW filter 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588" y="2728823"/>
            <a:ext cx="562706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248400" y="4557623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Kodak 2007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42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Project </a:t>
            </a:r>
            <a:r>
              <a:rPr lang="en-US" dirty="0" smtClean="0"/>
              <a:t>1 due next Mon (</a:t>
            </a:r>
            <a:r>
              <a:rPr lang="en-US" dirty="0" smtClean="0"/>
              <a:t>9/18), </a:t>
            </a:r>
            <a:r>
              <a:rPr lang="en-US" dirty="0" smtClean="0"/>
              <a:t>11:59pm</a:t>
            </a:r>
          </a:p>
          <a:p>
            <a:pPr lvl="1"/>
            <a:r>
              <a:rPr lang="en-US" dirty="0" smtClean="0"/>
              <a:t>Choosing cutoff: sigma &gt; 1 (often large)</a:t>
            </a:r>
          </a:p>
          <a:p>
            <a:pPr lvl="1"/>
            <a:r>
              <a:rPr lang="en-US" dirty="0" smtClean="0"/>
              <a:t>Remember to convert images to double or </a:t>
            </a:r>
            <a:r>
              <a:rPr lang="en-US" dirty="0" smtClean="0"/>
              <a:t>single</a:t>
            </a:r>
          </a:p>
          <a:p>
            <a:pPr lvl="1"/>
            <a:r>
              <a:rPr lang="en-US" dirty="0" smtClean="0"/>
              <a:t>Although I showed examples of filtering with FFT, in practice I recommend using </a:t>
            </a:r>
            <a:r>
              <a:rPr lang="en-US" i="1" dirty="0" err="1" smtClean="0"/>
              <a:t>imfilter</a:t>
            </a:r>
            <a:r>
              <a:rPr lang="en-US" dirty="0" smtClean="0"/>
              <a:t> unless otherwise stated</a:t>
            </a:r>
            <a:endParaRPr lang="en-US" dirty="0" smtClean="0"/>
          </a:p>
          <a:p>
            <a:pPr lvl="1"/>
            <a:r>
              <a:rPr lang="en-US" dirty="0" smtClean="0"/>
              <a:t>Don’t use built-in code for pyramids, contrast equalization etc., ask if not sure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853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is light reflected from a surface?</a:t>
            </a:r>
          </a:p>
        </p:txBody>
      </p:sp>
      <p:sp>
        <p:nvSpPr>
          <p:cNvPr id="38" name="Content Placeholder 3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Depends on</a:t>
            </a:r>
          </a:p>
          <a:p>
            <a:r>
              <a:rPr lang="en-US" sz="2800" dirty="0" smtClean="0"/>
              <a:t>Illumination properties: wavelength, orientation, intensity</a:t>
            </a:r>
          </a:p>
          <a:p>
            <a:r>
              <a:rPr lang="en-US" sz="2800" dirty="0" smtClean="0"/>
              <a:t>Surface properties: material, surface orientation, roughness, etc.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grpSp>
        <p:nvGrpSpPr>
          <p:cNvPr id="24" name="Group 37"/>
          <p:cNvGrpSpPr>
            <a:grpSpLocks noChangeAspect="1"/>
          </p:cNvGrpSpPr>
          <p:nvPr/>
        </p:nvGrpSpPr>
        <p:grpSpPr>
          <a:xfrm>
            <a:off x="2685153" y="3217319"/>
            <a:ext cx="3810000" cy="3429000"/>
            <a:chOff x="6629400" y="2882264"/>
            <a:chExt cx="2438400" cy="219456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6629400" y="4619624"/>
              <a:ext cx="1600200" cy="0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val 25"/>
            <p:cNvSpPr/>
            <p:nvPr/>
          </p:nvSpPr>
          <p:spPr>
            <a:xfrm>
              <a:off x="8458200" y="3124200"/>
              <a:ext cx="304800" cy="304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/>
            <p:cNvCxnSpPr>
              <a:stCxn id="26" idx="3"/>
            </p:cNvCxnSpPr>
            <p:nvPr/>
          </p:nvCxnSpPr>
          <p:spPr>
            <a:xfrm rot="5400000">
              <a:off x="7429501" y="3498663"/>
              <a:ext cx="1187637" cy="959037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8005718" y="335280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dirty="0" smtClean="0"/>
                <a:t>λ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191004" y="2882264"/>
              <a:ext cx="876796" cy="243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light source</a:t>
              </a:r>
              <a:endParaRPr lang="en-US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rot="16200000" flipV="1">
              <a:off x="7124700" y="4152900"/>
              <a:ext cx="457202" cy="381002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7458456" y="4255236"/>
              <a:ext cx="213360" cy="2363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10800000">
              <a:off x="69342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V="1">
              <a:off x="7620000" y="43434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rot="5400000">
              <a:off x="71247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5400000">
              <a:off x="6972300" y="4733924"/>
              <a:ext cx="381000" cy="3048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10800000">
              <a:off x="6781800" y="4419600"/>
              <a:ext cx="609600" cy="228600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459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Lambertian</a:t>
            </a:r>
            <a:r>
              <a:rPr lang="en-US" dirty="0" smtClean="0"/>
              <a:t> surface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light is absorbed (function of albedo)</a:t>
            </a:r>
          </a:p>
          <a:p>
            <a:r>
              <a:rPr lang="en-US" dirty="0" smtClean="0"/>
              <a:t>Remaining light is reflected in all directions (diffuse reflection)</a:t>
            </a:r>
          </a:p>
          <a:p>
            <a:r>
              <a:rPr lang="en-US" dirty="0" smtClean="0"/>
              <a:t>Examples: soft cloth, concrete, matte paints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842833" y="628980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7700333" y="395320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6092991" y="453830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993330" y="431039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82839" y="357518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5616739" y="5560549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5319083" y="5858205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290633" y="586118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33400" y="628980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390900" y="395320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rot="5400000">
            <a:off x="1783558" y="453830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83897" y="431039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73406" y="357518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96473" y="4518142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absorption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31461" y="4460007"/>
            <a:ext cx="2044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</a:t>
            </a:r>
            <a:r>
              <a:rPr lang="en-US" b="1" dirty="0" smtClean="0"/>
              <a:t>iffuse reflection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4114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Diffuse reflection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Intensity </a:t>
                </a:r>
                <a:r>
                  <a:rPr lang="en-US" i="1" dirty="0" smtClean="0"/>
                  <a:t>does</a:t>
                </a:r>
                <a:r>
                  <a:rPr lang="en-US" dirty="0" smtClean="0"/>
                  <a:t> depend on illumination angle because less light comes in at oblique angles.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𝜌</m:t>
                    </m:r>
                    <m:r>
                      <a:rPr lang="en-US" sz="2400" b="0" i="0" smtClean="0">
                        <a:latin typeface="Cambria Math"/>
                      </a:rPr>
                      <m:t>= </m:t>
                    </m:r>
                  </m:oMath>
                </a14:m>
                <a:r>
                  <a:rPr lang="en-US" sz="2400" dirty="0" smtClean="0"/>
                  <a:t>albedo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𝑺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 smtClean="0"/>
                  <a:t> directional source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𝑵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surface normal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/>
                      </a:rPr>
                      <m:t>I</m:t>
                    </m:r>
                    <m:r>
                      <a:rPr lang="en-US" sz="2400">
                        <a:latin typeface="Cambria Math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image intensity</a:t>
                </a:r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4800" y="5318885"/>
                <a:ext cx="4724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/>
                        </a:rPr>
                        <m:t>𝐼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sz="3600" b="0" i="1" smtClean="0">
                          <a:latin typeface="Cambria Math"/>
                        </a:rPr>
                        <m:t>=</m:t>
                      </m:r>
                      <m:r>
                        <a:rPr lang="en-US" sz="3600" b="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>
                              <a:latin typeface="Cambria Math"/>
                            </a:rPr>
                            <m:t>𝑺</m:t>
                          </m:r>
                          <m:r>
                            <a:rPr lang="en-US" sz="3600" b="1" i="1">
                              <a:latin typeface="Cambria Math"/>
                            </a:rPr>
                            <m:t>⋅</m:t>
                          </m:r>
                          <m:r>
                            <a:rPr lang="en-US" sz="3600" b="1" i="1">
                              <a:latin typeface="Cambria Math"/>
                            </a:rPr>
                            <m:t>𝑵</m:t>
                          </m:r>
                          <m:r>
                            <a:rPr lang="en-US" sz="3600" i="1">
                              <a:latin typeface="Cambria Math"/>
                            </a:rPr>
                            <m:t>(</m:t>
                          </m:r>
                          <m:r>
                            <a:rPr lang="en-US" sz="3600" b="0" i="1">
                              <a:latin typeface="Cambria Math"/>
                            </a:rPr>
                            <m:t>𝑥</m:t>
                          </m:r>
                          <m:r>
                            <a:rPr lang="en-US" sz="3600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5318885"/>
                <a:ext cx="4724400" cy="64633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483" y="3276600"/>
            <a:ext cx="5071749" cy="2817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50223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95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cranearts.com/wordpress/wp-content/uploads/2009/01/the_crane_building_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2827" y="1635425"/>
            <a:ext cx="5701792" cy="4648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15721" y="4085493"/>
            <a:ext cx="312906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>
            <a:off x="2228627" y="4270159"/>
            <a:ext cx="381000" cy="337066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906321" y="4912025"/>
            <a:ext cx="312906" cy="36933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0"/>
          </p:cNvCxnSpPr>
          <p:nvPr/>
        </p:nvCxnSpPr>
        <p:spPr>
          <a:xfrm rot="16200000" flipV="1">
            <a:off x="2798102" y="4647352"/>
            <a:ext cx="304800" cy="224545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97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upload.wikimedia.org/wikipedia/commons/thumb/8/8f/Lambert_Cosine_Law_2.svg/300px-Lambert_Cosine_Law_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838" y="2998241"/>
            <a:ext cx="4341962" cy="36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mtClean="0"/>
              <a:t>Diffuse reflection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Perceived intensity does </a:t>
            </a:r>
            <a:r>
              <a:rPr lang="en-US" sz="2800" i="1" dirty="0" smtClean="0"/>
              <a:t>not</a:t>
            </a:r>
            <a:r>
              <a:rPr lang="en-US" sz="2800" dirty="0" smtClean="0"/>
              <a:t> depend on viewer angle.</a:t>
            </a:r>
          </a:p>
          <a:p>
            <a:pPr lvl="1"/>
            <a:r>
              <a:rPr lang="en-US" sz="2400" dirty="0" smtClean="0"/>
              <a:t>Amount of reflected light proportional to </a:t>
            </a:r>
            <a:r>
              <a:rPr lang="en-US" sz="2400" dirty="0" err="1" smtClean="0"/>
              <a:t>cos</a:t>
            </a:r>
            <a:r>
              <a:rPr lang="en-US" sz="2400" dirty="0" smtClean="0"/>
              <a:t>(theta)</a:t>
            </a:r>
          </a:p>
          <a:p>
            <a:pPr lvl="1"/>
            <a:r>
              <a:rPr lang="en-US" sz="2400" dirty="0" smtClean="0"/>
              <a:t>Visible solid angle also proportional to </a:t>
            </a:r>
            <a:r>
              <a:rPr lang="en-US" sz="2400" dirty="0" err="1" smtClean="0"/>
              <a:t>cos</a:t>
            </a:r>
            <a:r>
              <a:rPr lang="en-US" sz="2400" dirty="0" smtClean="0"/>
              <a:t>(theta)</a:t>
            </a: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509124" y="6480677"/>
            <a:ext cx="5634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http://en.wikipedia.org/wiki/Lambert%27s_cosine_law</a:t>
            </a:r>
            <a:endParaRPr lang="en-US" dirty="0"/>
          </a:p>
        </p:txBody>
      </p:sp>
      <p:pic>
        <p:nvPicPr>
          <p:cNvPr id="105476" name="Picture 4" descr="http://upload.wikimedia.org/wikipedia/commons/thumb/2/25/Lambert_Cosine_Law_1.svg/300px-Lambert_Cosine_Law_1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51" y="3154116"/>
            <a:ext cx="4137660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728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Specular Reflection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457200" y="990600"/>
            <a:ext cx="5257800" cy="5135563"/>
          </a:xfrm>
        </p:spPr>
        <p:txBody>
          <a:bodyPr/>
          <a:lstStyle/>
          <a:p>
            <a:r>
              <a:rPr lang="en-US" dirty="0" smtClean="0"/>
              <a:t>Reflected direction depends on light orientation and surface normal</a:t>
            </a:r>
          </a:p>
          <a:p>
            <a:r>
              <a:rPr lang="en-US" dirty="0" smtClean="0"/>
              <a:t>E.g., mirrors are fully specular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046144" y="639455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903644" y="405795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2296302" y="464305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196641" y="441514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486150" y="367993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1828123" y="5638800"/>
            <a:ext cx="646771" cy="681347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09868" y="4992224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specular reflection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3070" y="1297203"/>
            <a:ext cx="27686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/>
          </p:cNvSpPr>
          <p:nvPr/>
        </p:nvSpPr>
        <p:spPr bwMode="auto">
          <a:xfrm>
            <a:off x="6705600" y="1025827"/>
            <a:ext cx="182562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600" dirty="0">
                <a:solidFill>
                  <a:schemeClr val="tx1"/>
                </a:solidFill>
                <a:cs typeface="Times" charset="0"/>
              </a:rPr>
              <a:t>Flickr, by </a:t>
            </a:r>
            <a:r>
              <a:rPr lang="en-US" sz="1600" dirty="0" err="1">
                <a:solidFill>
                  <a:schemeClr val="tx1"/>
                </a:solidFill>
                <a:cs typeface="Times" charset="0"/>
              </a:rPr>
              <a:t>suzysputnik</a:t>
            </a:r>
            <a:endParaRPr lang="en-US" sz="1600" dirty="0">
              <a:solidFill>
                <a:schemeClr val="tx1"/>
              </a:solidFill>
              <a:cs typeface="Times" charset="0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81" y="3529223"/>
            <a:ext cx="3321844" cy="2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>
            <a:spLocks/>
          </p:cNvSpPr>
          <p:nvPr/>
        </p:nvSpPr>
        <p:spPr bwMode="auto">
          <a:xfrm>
            <a:off x="6663707" y="5855002"/>
            <a:ext cx="1883336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600">
                <a:solidFill>
                  <a:schemeClr val="tx1"/>
                </a:solidFill>
                <a:cs typeface="Times" charset="0"/>
              </a:rPr>
              <a:t>Flickr, by piratejohnny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46644" y="597694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6644" y="5976948"/>
                <a:ext cx="39946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821392" y="5976948"/>
                <a:ext cx="3994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</a:rPr>
                        <m:t>Θ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392" y="5976948"/>
                <a:ext cx="39946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84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Many surfaces have both specular and diffuse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Specularity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spot </a:t>
            </a:r>
            <a:r>
              <a:rPr lang="en-US" dirty="0"/>
              <a:t>where specular reflection </a:t>
            </a:r>
            <a:r>
              <a:rPr lang="en-US" dirty="0" smtClean="0"/>
              <a:t>dominates (typically reflects light source)</a:t>
            </a:r>
            <a:endParaRPr lang="en-US" dirty="0"/>
          </a:p>
          <a:p>
            <a:endParaRPr lang="en-US" dirty="0"/>
          </a:p>
        </p:txBody>
      </p:sp>
      <p:sp>
        <p:nvSpPr>
          <p:cNvPr id="4" name="AutoShape 2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g;base64,/9j/4AAQSkZJRgABAQAAAQABAAD/2wBDAAkGBwgHBgkIBwgKCgkLDRYPDQwMDRsUFRAWIB0iIiAdHx8kKDQsJCYxJx8fLT0tMTU3Ojo6Iys/RD84QzQ5Ojf/2wBDAQoKCg0MDRoPDxo3JR8lNzc3Nzc3Nzc3Nzc3Nzc3Nzc3Nzc3Nzc3Nzc3Nzc3Nzc3Nzc3Nzc3Nzc3Nzc3Nzc3Nzf/wAARCACCAMcDASIAAhEBAxEB/8QAHAAAAQUBAQEAAAAAAAAAAAAABAACAwUGAQcI/8QAQBAAAgEDAgMFAwkFCQADAAAAAQIDAAQREiEFMUEGE1FhcRQigQcjMlKRobHB0TNCcoLhFSQ0Q2KSovDxY3Oy/8QAGQEAAgMBAAAAAAAAAAAAAAAAAgMAAQQF/8QAIxEAAgIBBAIDAQEAAAAAAAAAAAECEQMEEiExE0EiMlEzYf/aAAwDAQACEQMRAD8Acj1NDqkcJGrMx2AUZJrjcOnUe6VceVNRbm2cSIJEZTkMuRg+orNbQzhhMiSQtplRkbwYEGkr0rvit9exrHd3EkqqcqJNyDQyyGpvJtDhIKer0CJKkEnnU3k2ByyU8SUCsnnUgk86veTaGhz0p4ncciPsoIS4p4mHWr8jRWwLWXNSoS3IUAb6zicd++j/AFFTj7cYrQ8IPDbnSROrL4qcj7RSp5qDWLgA0NjOKhdyprS31xYWckcQto5RIMKRIBlvA55bb5rMdrO0vCeF3aQ2tk90c/OvG+FXyBxuf++gLUsvx30c1nwpazTIuIQ3Vqk6QTRBxkLKulh6ioWuF8KdHJYDhTJy9NLmhjODXDLmjUgaJ2eo2eoi+etMZvOpuJRIz1Gz1GWqWztJ76burddT4z9IAD4mpuJRCzVGzVLdwSWsxhlKaxz0uGH2gmhmNSyqOM1Ko2alU3Eo0ASUbjS3wxXff5NGfgQayM3HuKwcRuYUIeNJmVcqDgAnFWNv2judhPaD1XIoXmiuxnhlXBdukTDEiD+ZcVE1hbSbqCP4TTbfjlrIBrVoyeeRRK3FnLuChz4iq3wYO2SAn4Wf3JfgdqgeyuUP0M+lXaxIwHdOwz4Eml3Lj6LgnzFRqL6LUmUB1KcMCPUYqe0MDyhbmV44/rImo/iKtXjc7NGGHkc0NJBASdcJU9SBj8Kra/QSkBzFFkIicunRiukn4ZOKaGog2cROI5dPkd6ieymX6OlvQ0DTQSkhjSKDkIzHyx+OaikZsO8VuBJjIIcIxPqB+NOZXT6SkVJLJAQvcrKDj3tZByfLAFC1fYSlRJwn5Ln4larxCbjOmSf3x8wHZT5knnn7DVRxKy4nwy9Nnb3Nndeykp35Q5Y8+nXffzq2hubyJdNvLMq5zhGIGfHnUQglPJQATk5PWqktyqi4ylH2Uct52jAwosmH8J/M1c8Kj4meGe1cTFuCW2EbqCB02zk0ZFw/WPecg+FER8Mh/eLn40ai0DKaZXmTNc155VdR2Fuv+WPic1OLeJcYRP8AaKPaxbaM+qu30VY+gpGOTOND59DWhbCqfIZwKr2uwF2jPnv1otoNleLeYnHdt8acLSbqAPWp2vj0Vfiaia8fppHoM1EkU2NNk55uB5Vz2Bert8BXGuJ2+iX+CVG3tb/uTH4EUSool9gj66j/ADUqGNteNv3TfFx+tKjoo877ScTvrLtTxKKKYBRdNgMM4yf61pbe5nVBqYMRz93Gay/bpNPazin/ANwP2qDWpslyoNZc3SNcVSLOOS5wNVtqH8J3qZZgD79vpPpitdwHg1ne8HgmMqJKc6sn4DalNwyCMOUJYJncHNDHTynyhb1MIumZqO6jUgqXU+INV57TyrxNIu8nMYQAO41KGLYH4VvV4HaSsiTO3dn6QGAfhmqrj3Z3s/ZtbvonRHk+edAC+AAQVJ5HJH3mq8E4q2i454T4RTLxW4173CnPxo6DiRYfOOp9BVDJFCl6y2xZ4QSEL/SK9M+eK0tlYQMoJhQnAx7oJOaCO99BTlCPLIZOJW42kGfhn8ai/tCwcf5ieYB/LNWpsogrMIwDq04CDwzVMbNJZZAVYNr0gLjrTH5I9i4vHPofdSGMKUJZWGctUCTyuMpDn7aNuosW8f8ACfxp/CbfXY3EoGTGcgfAn8qYk5Oim0lYGvtbfRix8BUiwXh6Y/mFH2RaS7MTABQCcjPRQfxqz4fZ3SXKpeWJMXvFnIIwACRy23xTlp2K88fRTWUUiTOsrZ93OM5FZ67+UThdpcSw+z3sjROyNoiGMg4OMtWuixJPI6poDKp0/Vz0rwS+IN/dt43Ep/5mqxxTbTDb9noT/Kfaj9nwy8PrIi/rUS/KVLcXEUMXCyveOqAvcZ5nHQV55RfB118Z4ev1rqIf8hTNiAtnvkqYt5D4A4qvs7dJXfWitjGMiradf7q/oTQ/B48yP5n8jSbuSQT4TZ1eHHmLf/h/SnCxlzgQMM/CruO6DkISQAc5Pl/7UMjMkj6m2P0cUxNGR5pFZDw64nYrFBqI5jPKiU4DfE/sYh6sKseFsFEz6gTkY357mre0m188Z8RTUol+R3RnR2evzyEC+rGlWtL6ULHpSq+RlI+VPlFwna6+HLUI2/4LWs4fFmJT4gH7q72ngV+1SF7dJIyib93nG3U0fFEUA0ocdMDauZlnfFHQS4Rs+zciRcKjWRCMnZ9O3Tb/AL40ZIiaJV1HS0ZxsQMj+lZfgvHBHCIbmwuIkVsFpJIlB88FwaPl43wm2cSvxO3jQqylWmX3iRjx8a1YnS4OXlxy8jdcF4zKJY2GpgSRuDt51W9qh3llCQCDqyQRuMqP0q2sZLO+tY5QwdNIKkHY8zkUF2oYS2Mb7Y1YHwyKLJO8bRWnpZaMLGh9rUYrZ2UfviNcAkLufQ1lUA9rTathaB04hbyJ3SgLg62wTkdKVpeXRr1X0OwWjrKSzgbjI5E+7VJJEBcyhlyO/AII9a2TmNpQ0kihiTkF9sY/9rMcReNJ9gQWuwhOdsliBj7a0ZY8oz4HwyG8X+5xnHRh99S8BITh12eowQP5WpXy4s0/m/GmcJi7zh1yCcDHPfng+FIx8ZEaJ842S2DO91MZFCgD3cjGRp50bwG5uZ7u5FxPPJEsEhGpiVBGMfjQnDrJ4u8OrWmRk7nG58RVjwHhV1HNeGeJmRoHWPX9bO2M8jXQfsxQXRW27IhJZgBoUA+g3rzSTsG0s0jtdXKa3LY0R9ST4+deliMIZtechgp9cCq88e4J3jKeJ2YIOCDMBj7a5yk1J0dCk0jCr8noPO/uf9kf61PY9iYrHidnMZ72QxTJJkJHpGG671uY+KcKkI7viFm38Nwh/OiVltpf2c0b9PdYH86LySK2oMneNrZgrqSRsM1zgiAsxBBxncHPSoZk/umpWGcDcGpeDLksBtlsZ8tqqP2QMvqwp0ZTgHOXxz5b08MiINTPk+8FLZJz412XABKbAHcAnP41WNNMWYE6grjDD6p/PnTKOequi4twvssmW0tnapre5MNyBqyGACr41nri9eGWNMasnOC2BzO3lyNObiEutMZJxnPPTvtmj6YUlybGe+i7ghmKknA2pViZOISy3awu2cDVjYgfHx5UqZGcaLW4AyznJZqaYc9a6tPFc62dEyPaHs6vE+JWkrCPuonbvQ2cuDjAG3lRkPAbOO6srmOMRtZOXhVMKuT1O3lmrqRQXPrT+7+bOACSMYPWmJugfdBTdorzBR5NRGxJIP5ULd8VuLuLu5DqUHI3JxUK298yjHsyAc8KWqOWK6X6V0B5LGB+OazucvbHrEu0C6nFwr4bGfA1sLG7jeJe8hRtgMsPCsaYpi4JnlJz9b+lX3D7y6gUapA645Ooo8GSmVlxNovZZom3MCnA05U9PDb1qsnhjuJIzKoI9rSRR4ENkH4bVL/akbftYYSfENiguJ8SihWJ4IXLCQMQpB5eprS527sR4muKJ+LEJbovT3vxqTs1xGKyRu8BLFjjBGRsR19ag4kdUSMzqowc6vOq6KAOvzcsb+YNJcnGdoNRuNM2kvGIJ4u7Z5iGYE6l2G9EWHELaORzLdZypALBs86w/s0qnZM+hqRO/j3JkUeppi1MvaB8MSykIJnYY3lXl6rXz9xhZlvrkxKWiEpGTvucmve0J9nJJZ8yLknnzFeP2czCW+kkwdUwyf5aqLrkKr4MqLhlPvxoc+OM0VbMxlSI24jLHmfx5VpJL61OkMkb52GU51J2gax7qxuIEiDNpyYxuNtxTE9y6Kqn2eqcLTu+zlgnhbxD/iKsuFL/AHaVgcEKd/DagU9zhNov/wAaf/iiLG8jit3ikMZEgIZWONvWlQdTTZU03FpAFzcyQn3JHLDnhT/3/wAqSGZ5ynvZZZMEZ5+NFSQ2czBh3i42xFcAj7xUkENrBp0JLhW1b6Tk/DFO+N9mFYZr0VPGGaO6t2dQY0U5yOe55/bTeHolxeK+ogsAwTSQFOfs546VZ39vDeT94LiSMaQCjISCfhUsMVrE4dJ4tWNy+oZ8uVXK2+C5Rf4VkUDLezvhdJXGRsef9KVWAACTu7wF5H1HQ4I+zNKpFNKmFCLoqFp4qaOzb95gPTepu4hiGqVtvEnFZtpsv8AApZyAMnwolIVVcyyBRy5jahbziNvCSLZlc/6GyPiarRPLLOrSvtq2AOAPQVfkjHgJYpS5PReFdn4pLaKV2IDKDjG9UvbTh8PDzE8RY94u4x1BracFJPCrY4x7g65rMfKOVWC3JAPPnTsySxsHE3vRhQ2uRc7Dzb8q2HZ3hkN9bOGTOkjfcc6xAnwwwD+Feh/J9IXguxgbaNvDnWLSNOdGrUpqFgl32eVBLJthXK+OMVULDaI4V11kOBvXoEhjkW+jOxDn7SgNeXzTFbrJCpiTJ386fqIxhTQnBKU7TLG8jtHx3kKE+JGfxoB7Gzf3kUKPrVyZ+8AP0gM8vWnQuzRllAXHXG9Y3Lc6NSjSIzavCM29zMF/iIX7/wBKEm47eWp31uPGSLSPt2zRrK8h3LHz5D7agkgKDVpLY6nlU3NMvan2cbtVA1gRcBllyD82MqfeHLevJblrwNKItJhZtRHXOAPyr1ZrJbmI95AmnPNhgVmpeA2MqstvHM0md2iYhR+OadDVJdinpr6ZhQ06AaomAPUHP60dazi7nt4GjYa5lAygwM7fpWkXszOqkxToRnlIgP31234NxCC4RxDFIFkVgyt1BG+/OnLUwYD0017PVriILBBFGc6fd8OQx+VDCORUcd0WyNiN8VmuIcT45GkfuSKQxw8cWTnHxFG2N3xtYsziF/HKcvUg0DnHsDxTDHUqfeQj1FMJYHIJ8sE0l45MrETWbHHVX/UVJ/a9kw+eiZM89UefvFUpRfsjhJeiM3Ey/wCa/oTmue1zjctn1FSrccMn/ZyxD+fT9xpxs4nGY5GI8diKYl+MW/8AUCtfS9Qh9RSp8vDpAMqwI8xilR1MDgAk4hdyfSuZB5IoX+tCl1dveUu31mJY/fQvebZWMt/qc1IjTN9EjB+ou321y5ZWzqLGkSySYONRAHPApqSnUNCaj45zTVg1bySb/wC6pMRxDIjLEdScfdQqfNjNvo9n7PP3nBbNvGIVnPlGRnt7YALjJGWPX0pvZ3tB3fBreLCh4xjSPWi+0Fub+0ikuc/NXCgAHmrYrrZ5rw8ezmY01l5PLZD72GdgAeS1tewHEYrRbsaDlwp8OWf1qn7ScPtuG8Wmhji1YIK5PQ0PaXEyvsQinbFczT5fHks6OWHlx8Gq4nxeSSa5CsFWTBAXnyxWWKqrmRVyxbOW51IZx3uRlj1K1DKdTNnLA8t+VHn1DyMDDhWMdPIzKBv+JrsOe7cb5x1rgBCgFfsrqukaEEgnoBSIy5GNcDoCxlCspx0Zm/Kr20ijjtZ1ciRipIA6VU2dpPO4Zl0J51cBEsVbQS7EYNbMT/TNkXKopmQsmZdoh0J50BNJDp7pVVUzsiDGfXxqykieYMztoU9W6UHHDBE2x7xurGsbNKIII5Jd2Tu1HU8gPSj47aEhWZcKh2c88+VRLrZgCuQOS/rUrXCRyLrPX90cvMCjjSAlb6DTE8xwGIjX6TcsU4ujJ3cYOld+ex9aiN17a+iPKWybuxOCxqy4FZQcUaTQMBByNPhFzdITOW1Wytt7ZJXy4wD91cvLGN5giIBnlWgm4JcaW7gBsdKqO6eFtUwZWGwyKZLDOPaFrJGT4ZS3tjBEjAg94TjahrS1jRhuyknAxRl5HKZhvnO58q5EnuKJAykknbnihW6LCdNHLy49nRTFdzBuq/8AtKoLuKM6GXY433xtSo/NMDxxAVEasQApceJ1GpQpY7nNMgggRvmkJailiP722eg51zWdBUQvlRnl5k03AYZ3bzOwqSSJicAqo6k+832f1rg7pdyDI3Qvv93KqCQTZ3Txe6hJ/g2++tqeNx3PB5RgibCEAeIx+lYmM/vH3fUYo+HvNBzhUI3L8vspnke2hUscW7YR2huBxC8F0qYLoufLHnVasbc8ZH1ulFM6nAX38ciw2pkwkwZJGGkDkTg/Ck+w48KkQac7Y+FNkeOIb7moJblmJWEZPLOadFbb6pd264qw+hM7y8sip7JRCSSF/iNMkGBoXIJ56edE21jJPpMpIQDl1+NWnRTosIbsSp3cb5AO5HSr3h1lDcwl9WTg7+dZuXuYFKqwHiFOB6k1zh/FZY3MduSqdXJxmtenyx3fIzZcTcbiB8RuJTI8EeWYHBUUywgdFYSN3kpOTjkvkKkuGHeutopeRzkt/wB6V1U9jiJGkyHYnNIm0m6HRXxJrh1jULkAkVUOzXco0BhGDnX1aiWbugZrhs7+NOjCzaZVfWCMrjliomTo5N3hRIEbTH+9vy8a1nYydYu8UEBAuwrMLHk6fE860fArP5uQQtiXHTFbNI28qMmprYXV9eSKzG3wc7Hes9xmWaGSEyBlJbOPAVb2rSRqVlhBAbA8aou0d2lzcx4yu++eldTI90W2Yca+VB3tNhcxK01sHb948s7VA1nZynVBrRjtu2RVVKggcLqyD51Z27II1xux60Mfnw0SScOUyk4q4hfu/pacDOBSoDjk+JpNJz71KubN1Jm6EG4pk9qB3RON6fOxCIASAefnSpVgNS7ILnbYbDypvDwMk4HI0qVChgfwwBpGLDJHImuTsxuQCxI8CaVKr9Aew20ALyZ6Lt5VUXjEyAEkjPU0qVCGhttzPkf1o3lFkc8c6VKrZbH8L3mbO/uirO692A4226UqVUwJdmf4mzDSASBjlmiLRRpQYGAhwMcqVKiQcugy3A0yHAzig7j/ABRHQLsKVKowUVPGCdcQztjlVrbgDAAwAOQpUqNdEl0Sx/tE9a0HZsnvpNz9L9aVKt2h/sjFqv5suZicjesvx5V/tRRpGMDp60qVdXJ/NmHF9kUNx/iAPM1ccPJ9zelSpeH7BZejNcZ/bN/GaVKlXKn9mdHH9Uf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1388" name="Picture 12" descr="http://northcountryhardwoodfloors.com/wp-content/uploads/slideshow-gallery-pro/Hard-Wood-54653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28"/>
          <a:stretch/>
        </p:blipFill>
        <p:spPr bwMode="auto">
          <a:xfrm>
            <a:off x="752235" y="2209799"/>
            <a:ext cx="3524525" cy="4238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66467"/>
            <a:ext cx="3321844" cy="2325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83866" y="6493276"/>
            <a:ext cx="335700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Photo: northcountryhardwoodfloors.com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951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BRDF</a:t>
            </a:r>
            <a:r>
              <a:rPr lang="en-US" dirty="0"/>
              <a:t>: </a:t>
            </a:r>
            <a:r>
              <a:rPr lang="en-US" sz="3100" dirty="0"/>
              <a:t>Bidirectional Reflectance Distribution Function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59122981"/>
              </p:ext>
            </p:extLst>
          </p:nvPr>
        </p:nvGraphicFramePr>
        <p:xfrm>
          <a:off x="5334000" y="4230688"/>
          <a:ext cx="2868613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1" name="Equation" r:id="rId3" imgW="1180800" imgH="228600" progId="Equation.3">
                  <p:embed/>
                </p:oleObj>
              </mc:Choice>
              <mc:Fallback>
                <p:oleObj name="Equation" r:id="rId3" imgW="1180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30688"/>
                        <a:ext cx="2868613" cy="55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5"/>
          <p:cNvGrpSpPr>
            <a:grpSpLocks/>
          </p:cNvGrpSpPr>
          <p:nvPr/>
        </p:nvGrpSpPr>
        <p:grpSpPr bwMode="auto">
          <a:xfrm>
            <a:off x="152400" y="3438525"/>
            <a:ext cx="5029200" cy="3190875"/>
            <a:chOff x="192" y="2208"/>
            <a:chExt cx="2883" cy="1920"/>
          </a:xfrm>
        </p:grpSpPr>
        <p:graphicFrame>
          <p:nvGraphicFramePr>
            <p:cNvPr id="9" name="Object 6"/>
            <p:cNvGraphicFramePr>
              <a:graphicFrameLocks noChangeAspect="1"/>
            </p:cNvGraphicFramePr>
            <p:nvPr/>
          </p:nvGraphicFramePr>
          <p:xfrm>
            <a:off x="192" y="2208"/>
            <a:ext cx="2883" cy="19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02" name="Photo Editor Photo" r:id="rId5" imgW="6563641" imgH="4371429" progId="MSPhotoEd.3">
                    <p:embed/>
                  </p:oleObj>
                </mc:Choice>
                <mc:Fallback>
                  <p:oleObj name="Photo Editor Photo" r:id="rId5" imgW="6563641" imgH="4371429" progId="MSPhotoEd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2" y="2208"/>
                          <a:ext cx="2883" cy="19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1632" y="2235"/>
              <a:ext cx="701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0">
                  <a:cs typeface="Arial" charset="0"/>
                </a:rPr>
                <a:t>surface normal</a:t>
              </a:r>
            </a:p>
          </p:txBody>
        </p:sp>
      </p:grpSp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4876800" y="5181600"/>
          <a:ext cx="396240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3" name="Equation" r:id="rId7" imgW="1904760" imgH="431640" progId="Equation.3">
                  <p:embed/>
                </p:oleObj>
              </mc:Choice>
              <mc:Fallback>
                <p:oleObj name="Equation" r:id="rId7" imgW="1904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181600"/>
                        <a:ext cx="3962400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80005" y="6550223"/>
            <a:ext cx="2146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 credit: S. Savarese</a:t>
            </a:r>
            <a:endParaRPr lang="en-US" sz="14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98050" y="1176068"/>
            <a:ext cx="8686800" cy="156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Model of local reflection that tells how bright a surface appears when viewed from one direction when light falls on it from another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4286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complicated effects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738322" y="5006531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595822" y="2669931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988480" y="3255029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88819" y="3027119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78328" y="2291906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512228" y="5185125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38322" y="2291906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transparency</a:t>
            </a:r>
            <a:endParaRPr lang="en-US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0" y="50006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7886700" y="26640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>
          <a:xfrm rot="5400000">
            <a:off x="6279358" y="32491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179697" y="30212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469206" y="22860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rot="5400000">
            <a:off x="5660859" y="5110206"/>
            <a:ext cx="595313" cy="47625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 flipV="1">
            <a:off x="6206705" y="4961626"/>
            <a:ext cx="228600" cy="7620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333985" y="2770943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refraction</a:t>
            </a:r>
            <a:endParaRPr lang="en-US" b="1" dirty="0"/>
          </a:p>
        </p:txBody>
      </p:sp>
      <p:pic>
        <p:nvPicPr>
          <p:cNvPr id="117762" name="Picture 2" descr="http://t0.gstatic.com/images?q=tbn:ANd9GcStfRcWs4Zd9-P14OXg9VBB2geITrlA6vOhh1LHGCrK-nL-FPg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37" y="34925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68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09600" y="4932309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467100" y="2595709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859758" y="3180807"/>
            <a:ext cx="1855683" cy="1498495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60097" y="2952897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9606" y="2217684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383506" y="4203053"/>
            <a:ext cx="714378" cy="595316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085850" y="4500709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157413" y="4500709"/>
            <a:ext cx="952500" cy="357188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19200" y="3741684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r>
              <a:rPr lang="en-US" baseline="-25000" dirty="0" smtClean="0"/>
              <a:t>2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199" y="263119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fluorescence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85984" y="4979934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8043484" y="2643334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stCxn id="15" idx="3"/>
          </p:cNvCxnSpPr>
          <p:nvPr/>
        </p:nvCxnSpPr>
        <p:spPr>
          <a:xfrm rot="5400000">
            <a:off x="6436142" y="3228432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417505" y="3000522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t=1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625990" y="2265309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rot="16200000" flipV="1">
            <a:off x="5916760" y="4285182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5619104" y="4582838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6566210" y="4582838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24184" y="3865509"/>
            <a:ext cx="511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&gt;1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153680" y="2530200"/>
            <a:ext cx="2159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phosphorescence</a:t>
            </a:r>
            <a:endParaRPr lang="en-US" b="1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4450" name="Picture 2" descr="File:Fluorescent minerals h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98" y="7784"/>
            <a:ext cx="2755240" cy="177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52" name="Picture 4" descr="http://static.ddmcdn.com/gif/willow/firefly-info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736" y="19916"/>
            <a:ext cx="2527826" cy="188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52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incoming light measured by the eye or camera?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27628" y="470587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Light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451577" y="525796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451577" y="550525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451577" y="5741044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apezoid 16"/>
          <p:cNvSpPr/>
          <p:nvPr/>
        </p:nvSpPr>
        <p:spPr>
          <a:xfrm rot="16200000">
            <a:off x="6095198" y="5050930"/>
            <a:ext cx="1524000" cy="83388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138041" y="631343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Sensors/Retina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827515" y="5112588"/>
            <a:ext cx="296149" cy="69746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633187" y="586756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53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5076825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/>
          <p:nvPr/>
        </p:nvSpPr>
        <p:spPr>
          <a:xfrm>
            <a:off x="3467100" y="2740225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>
            <a:stCxn id="5" idx="3"/>
          </p:cNvCxnSpPr>
          <p:nvPr/>
        </p:nvCxnSpPr>
        <p:spPr>
          <a:xfrm rot="5400000">
            <a:off x="1859758" y="3325323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760097" y="3097413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9606" y="2362200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 flipV="1">
            <a:off x="1298319" y="4443364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0800000">
            <a:off x="1000663" y="47410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956756" y="4741020"/>
            <a:ext cx="952500" cy="3571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75428" y="2774247"/>
            <a:ext cx="176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subsurface scattering</a:t>
            </a:r>
            <a:endParaRPr lang="en-US" b="1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4953000" y="5061369"/>
            <a:ext cx="2500313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7810500" y="2724769"/>
            <a:ext cx="476250" cy="47625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stCxn id="14" idx="3"/>
          </p:cNvCxnSpPr>
          <p:nvPr/>
        </p:nvCxnSpPr>
        <p:spPr>
          <a:xfrm rot="5400000">
            <a:off x="6203158" y="3309867"/>
            <a:ext cx="1855683" cy="149849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103497" y="3081957"/>
            <a:ext cx="468878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λ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393006" y="2346744"/>
            <a:ext cx="136999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16200000" flipV="1">
            <a:off x="5675147" y="4349366"/>
            <a:ext cx="714378" cy="595316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876800" y="4251744"/>
            <a:ext cx="16002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5126247" y="4417803"/>
            <a:ext cx="727494" cy="464388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6200000" flipV="1">
            <a:off x="4847327" y="4586018"/>
            <a:ext cx="439947" cy="381000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973847" y="2655184"/>
            <a:ext cx="176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interreflection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4742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Inter-reflection is a major source of light</a:t>
            </a:r>
            <a:endParaRPr lang="en-US" dirty="0"/>
          </a:p>
        </p:txBody>
      </p:sp>
      <p:pic>
        <p:nvPicPr>
          <p:cNvPr id="103426" name="Picture 2" descr="http://www.taomc.com/ridge/indoors1_1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3152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4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Inter-reflection affects the apparent color of objects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6" y="1143000"/>
            <a:ext cx="6816725" cy="510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/>
          </p:cNvSpPr>
          <p:nvPr/>
        </p:nvSpPr>
        <p:spPr bwMode="auto">
          <a:xfrm>
            <a:off x="222250" y="6324600"/>
            <a:ext cx="8699500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rgbClr val="FFFFFF"/>
                </a:solidFill>
                <a:latin typeface="Times" charset="0"/>
                <a:ea typeface="ヒラギノ明朝 ProN W3" charset="0"/>
                <a:cs typeface="ヒラギノ明朝 ProN W3" charset="0"/>
                <a:sym typeface="Times" charset="0"/>
              </a:defRPr>
            </a:lvl9pPr>
          </a:lstStyle>
          <a:p>
            <a:pPr>
              <a:tabLst>
                <a:tab pos="1066800" algn="l"/>
              </a:tabLst>
            </a:pP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From </a:t>
            </a:r>
            <a:r>
              <a:rPr lang="en-US" sz="1800" dirty="0" err="1">
                <a:solidFill>
                  <a:schemeClr val="tx1"/>
                </a:solidFill>
                <a:latin typeface="+mj-lt"/>
                <a:cs typeface="Times" charset="0"/>
              </a:rPr>
              <a:t>Koenderink</a:t>
            </a:r>
            <a:r>
              <a:rPr lang="en-US" sz="1800" dirty="0">
                <a:solidFill>
                  <a:schemeClr val="tx1"/>
                </a:solidFill>
                <a:latin typeface="+mj-lt"/>
                <a:cs typeface="Times" charset="0"/>
              </a:rPr>
              <a:t> slides on image texture and the flow of light</a:t>
            </a:r>
          </a:p>
        </p:txBody>
      </p:sp>
    </p:spTree>
    <p:extLst>
      <p:ext uri="{BB962C8B-B14F-4D97-AF65-F5344CB8AC3E}">
        <p14:creationId xmlns:p14="http://schemas.microsoft.com/office/powerpoint/2010/main" val="368237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The color of objects</a:t>
            </a: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>
            <a:normAutofit/>
          </a:bodyPr>
          <a:lstStyle/>
          <a:p>
            <a:pPr marL="554737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400" dirty="0"/>
              <a:t>Colored light arriving at the camera involves two effects</a:t>
            </a:r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000" dirty="0"/>
              <a:t>The color of the light </a:t>
            </a:r>
            <a:r>
              <a:rPr lang="en-US" sz="2000" dirty="0" smtClean="0"/>
              <a:t>source (illumination + inter-reflections)</a:t>
            </a:r>
            <a:endParaRPr lang="en-US" sz="2000" dirty="0"/>
          </a:p>
          <a:p>
            <a:pPr marL="833780" lvl="1">
              <a:tabLst>
                <a:tab pos="1010135" algn="l"/>
                <a:tab pos="1289178" algn="l"/>
                <a:tab pos="1289178" algn="l"/>
                <a:tab pos="1289178" algn="l"/>
              </a:tabLst>
            </a:pPr>
            <a:r>
              <a:rPr lang="en-US" sz="2000" dirty="0"/>
              <a:t>The color of the </a:t>
            </a:r>
            <a:r>
              <a:rPr lang="en-US" sz="2000" dirty="0" smtClean="0"/>
              <a:t>surface</a:t>
            </a:r>
            <a:endParaRPr lang="en-US" sz="2000" dirty="0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4934768" cy="372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37166" y="6530196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Forsyth</a:t>
            </a:r>
            <a:endParaRPr lang="en-US" sz="1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429000"/>
            <a:ext cx="2799788" cy="209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156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constancy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Interpret surface in terms of albedo or “true color”, rather than observed intensity</a:t>
            </a:r>
          </a:p>
          <a:p>
            <a:pPr lvl="1"/>
            <a:r>
              <a:rPr lang="en-US" sz="2000" dirty="0" smtClean="0"/>
              <a:t>Humans are good at it</a:t>
            </a:r>
          </a:p>
          <a:p>
            <a:pPr lvl="1"/>
            <a:r>
              <a:rPr lang="en-US" sz="2000" dirty="0" smtClean="0"/>
              <a:t>Computers are not nearly as good</a:t>
            </a:r>
            <a:endParaRPr lang="en-US" sz="2000" dirty="0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73495"/>
            <a:ext cx="6102350" cy="414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7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illusions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504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69765" y="1125039"/>
            <a:ext cx="3810000" cy="573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03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illusions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504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7018" y="1079396"/>
            <a:ext cx="3810000" cy="5732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37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Color illusions</a:t>
            </a:r>
            <a:endParaRPr lang="en-US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25040"/>
            <a:ext cx="7368514" cy="5732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918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pic>
        <p:nvPicPr>
          <p:cNvPr id="4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19" y="7620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71256" y="762000"/>
            <a:ext cx="3588487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2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pic>
        <p:nvPicPr>
          <p:cNvPr id="4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19" y="7620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88518" y="762001"/>
            <a:ext cx="3588487" cy="548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is incoming light measured by the eye or camera?</a:t>
            </a:r>
          </a:p>
          <a:p>
            <a:r>
              <a:rPr lang="en-US" dirty="0" smtClean="0"/>
              <a:t>How is light reflected from a surface?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451577" y="525796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451577" y="550525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451577" y="5741044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rapezoid 7"/>
          <p:cNvSpPr/>
          <p:nvPr/>
        </p:nvSpPr>
        <p:spPr>
          <a:xfrm rot="16200000">
            <a:off x="6095198" y="5050930"/>
            <a:ext cx="1524000" cy="833887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01477" y="296532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source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38041" y="6313430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Sensors/Retina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827515" y="5112588"/>
            <a:ext cx="296149" cy="69746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33187" y="5867562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Lens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rot="20304132">
            <a:off x="1850965" y="3695866"/>
            <a:ext cx="132433" cy="31242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130234" y="2845190"/>
            <a:ext cx="540033" cy="609600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350138" y="525796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50138" y="5505256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50138" y="5741044"/>
            <a:ext cx="106680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 rot="8980111">
            <a:off x="2995769" y="3547816"/>
            <a:ext cx="1066800" cy="483078"/>
            <a:chOff x="2223475" y="3098322"/>
            <a:chExt cx="1066800" cy="483078"/>
          </a:xfrm>
        </p:grpSpPr>
        <p:cxnSp>
          <p:nvCxnSpPr>
            <p:cNvPr id="17" name="Straight Arrow Connector 16"/>
            <p:cNvCxnSpPr/>
            <p:nvPr/>
          </p:nvCxnSpPr>
          <p:spPr>
            <a:xfrm>
              <a:off x="2223475" y="3098322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2223475" y="3345612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2223475" y="3581400"/>
              <a:ext cx="106680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917181" y="4744856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Reflected Light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027628" y="4705873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Incoming 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2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illusions</a:t>
            </a:r>
          </a:p>
        </p:txBody>
      </p:sp>
      <p:pic>
        <p:nvPicPr>
          <p:cNvPr id="4" name="Picture 4" descr="http://www.illusionspoint.com/wp-content/uploads/2010/09/Color-Adapting-optical-illusion-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19" y="762000"/>
            <a:ext cx="71769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0824" y="6511816"/>
            <a:ext cx="8632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3"/>
              </a:rPr>
              <a:t>http</a:t>
            </a:r>
            <a:r>
              <a:rPr lang="en-US" sz="1600" dirty="0">
                <a:hlinkClick r:id="rId3"/>
              </a:rPr>
              <a:t>://www.echalk.co.uk/amusements/OpticalIllusions/colourPerception/colourPerception.html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0421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 dirty="0" smtClean="0"/>
              <a:t>Shadows cast by a point source</a:t>
            </a:r>
            <a:endParaRPr lang="en-US" dirty="0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anchor="t"/>
          <a:lstStyle/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r>
              <a:rPr lang="en-US" dirty="0" smtClean="0"/>
              <a:t>A </a:t>
            </a:r>
            <a:r>
              <a:rPr lang="en-US" dirty="0"/>
              <a:t>point that can’t see the source is in shadow</a:t>
            </a:r>
          </a:p>
          <a:p>
            <a:pPr marL="554737">
              <a:tabLst>
                <a:tab pos="1010135" algn="l"/>
                <a:tab pos="1010135" algn="l"/>
              </a:tabLst>
            </a:pPr>
            <a:r>
              <a:rPr lang="en-US" dirty="0"/>
              <a:t>For point sources, the geometry is simple </a:t>
            </a: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633" y="2723555"/>
            <a:ext cx="4732734" cy="4073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211" y="1676400"/>
            <a:ext cx="3134320" cy="449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Area sources</a:t>
            </a:r>
          </a:p>
        </p:txBody>
      </p:sp>
      <p:sp>
        <p:nvSpPr>
          <p:cNvPr id="460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1" y="1295400"/>
            <a:ext cx="5791200" cy="5161359"/>
          </a:xfrm>
          <a:ln/>
        </p:spPr>
        <p:txBody>
          <a:bodyPr>
            <a:normAutofit/>
          </a:bodyPr>
          <a:lstStyle/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r>
              <a:rPr lang="en-US" dirty="0"/>
              <a:t>Examples: diffuser boxes, white </a:t>
            </a:r>
            <a:r>
              <a:rPr lang="en-US" dirty="0" smtClean="0"/>
              <a:t>walls</a:t>
            </a:r>
          </a:p>
          <a:p>
            <a:pPr marL="554737">
              <a:spcBef>
                <a:spcPct val="0"/>
              </a:spcBef>
              <a:tabLst>
                <a:tab pos="1010135" algn="l"/>
                <a:tab pos="1010135" algn="l"/>
              </a:tabLst>
            </a:pPr>
            <a:endParaRPr lang="en-US" dirty="0"/>
          </a:p>
          <a:p>
            <a:pPr marL="554737">
              <a:tabLst>
                <a:tab pos="1010135" algn="l"/>
                <a:tab pos="1010135" algn="l"/>
              </a:tabLst>
            </a:pPr>
            <a:r>
              <a:rPr lang="en-US" dirty="0"/>
              <a:t>The energy received at a point due to an area source is obtained by adding up the contribution of small elements over the whole source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2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Grp="1" noChangeArrowheads="1"/>
          </p:cNvSpPr>
          <p:nvPr>
            <p:ph type="title"/>
          </p:nvPr>
        </p:nvSpPr>
        <p:spPr>
          <a:xfrm>
            <a:off x="-62508" y="-71437"/>
            <a:ext cx="5592217" cy="937617"/>
          </a:xfrm>
          <a:ln/>
        </p:spPr>
        <p:txBody>
          <a:bodyPr/>
          <a:lstStyle/>
          <a:p>
            <a:pPr>
              <a:tabLst>
                <a:tab pos="857220" algn="l"/>
              </a:tabLst>
            </a:pPr>
            <a:r>
              <a:rPr lang="en-US"/>
              <a:t>Area Source Shadows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2143125"/>
            <a:ext cx="6534299" cy="4454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141" y="2589610"/>
            <a:ext cx="2678906" cy="98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3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206" y="1455539"/>
            <a:ext cx="6164833" cy="4795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/>
          </p:cNvSpPr>
          <p:nvPr/>
        </p:nvSpPr>
        <p:spPr bwMode="auto">
          <a:xfrm>
            <a:off x="762000" y="6340078"/>
            <a:ext cx="6865070" cy="365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dirty="0">
                <a:solidFill>
                  <a:schemeClr val="tx1"/>
                </a:solidFill>
                <a:cs typeface="Times" charset="0"/>
              </a:rPr>
              <a:t>From </a:t>
            </a:r>
            <a:r>
              <a:rPr lang="en-US" dirty="0" err="1">
                <a:solidFill>
                  <a:schemeClr val="tx1"/>
                </a:solidFill>
                <a:cs typeface="Times" charset="0"/>
              </a:rPr>
              <a:t>Koenderink</a:t>
            </a:r>
            <a:r>
              <a:rPr lang="en-US" dirty="0">
                <a:solidFill>
                  <a:schemeClr val="tx1"/>
                </a:solidFill>
                <a:cs typeface="Times" charset="0"/>
              </a:rPr>
              <a:t> slides on image texture and the flow of light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 fontScale="90000"/>
          </a:bodyPr>
          <a:lstStyle/>
          <a:p>
            <a:pPr>
              <a:tabLst>
                <a:tab pos="857220" algn="l"/>
              </a:tabLst>
            </a:pPr>
            <a:r>
              <a:rPr lang="en-US" dirty="0" smtClean="0"/>
              <a:t>Shading and shadows are major cues to shape and position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43014" y="6478488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Slide: Forsyth</a:t>
            </a: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31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13527" y="914400"/>
            <a:ext cx="7927220" cy="4456113"/>
            <a:chOff x="838200" y="954087"/>
            <a:chExt cx="4267200" cy="2398713"/>
          </a:xfrm>
        </p:grpSpPr>
        <p:pic>
          <p:nvPicPr>
            <p:cNvPr id="11" name="Picture 3" descr="C:\Users\Hoiem\Documents\Classes\Spring11 - Computer Vision\hw\hw1\blocks_4802611949_3e98f9612f_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954087"/>
              <a:ext cx="4267200" cy="2398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3352800" y="2935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rot="16200000" flipV="1">
              <a:off x="3162300" y="2897187"/>
              <a:ext cx="228600" cy="1524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5" idx="1"/>
            </p:cNvCxnSpPr>
            <p:nvPr/>
          </p:nvCxnSpPr>
          <p:spPr>
            <a:xfrm flipH="1" flipV="1">
              <a:off x="2667004" y="3116264"/>
              <a:ext cx="152396" cy="48055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2819400" y="3040062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6000" y="1411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3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rot="5400000">
              <a:off x="2095500" y="1830387"/>
              <a:ext cx="304800" cy="762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320925" y="20970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4</a:t>
              </a:r>
            </a:p>
          </p:txBody>
        </p:sp>
        <p:cxnSp>
          <p:nvCxnSpPr>
            <p:cNvPr id="19" name="Straight Arrow Connector 18"/>
            <p:cNvCxnSpPr>
              <a:stCxn id="18" idx="1"/>
            </p:cNvCxnSpPr>
            <p:nvPr/>
          </p:nvCxnSpPr>
          <p:spPr>
            <a:xfrm flipH="1" flipV="1">
              <a:off x="2133600" y="2173288"/>
              <a:ext cx="187325" cy="48055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124200" y="17922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95400" y="1106487"/>
              <a:ext cx="191735" cy="248513"/>
            </a:xfrm>
            <a:prstGeom prst="rect">
              <a:avLst/>
            </a:prstGeom>
            <a:solidFill>
              <a:schemeClr val="bg1">
                <a:lumMod val="95000"/>
                <a:alpha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dirty="0"/>
                <a:t>6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3081338" y="2173287"/>
              <a:ext cx="228600" cy="762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6200000" flipH="1">
              <a:off x="1392238" y="1335087"/>
              <a:ext cx="152400" cy="152400"/>
            </a:xfrm>
            <a:prstGeom prst="straightConnector1">
              <a:avLst/>
            </a:prstGeom>
            <a:ln w="19050">
              <a:solidFill>
                <a:schemeClr val="accent5">
                  <a:lumMod val="40000"/>
                  <a:lumOff val="6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82240" y="5504571"/>
            <a:ext cx="795602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r>
              <a:rPr lang="en-US" dirty="0"/>
              <a:t>. Why is (2) brighter than (1)? Each points to the </a:t>
            </a:r>
            <a:r>
              <a:rPr lang="en-US" dirty="0" smtClean="0"/>
              <a:t>asphalt. </a:t>
            </a:r>
            <a:endParaRPr lang="en-US" dirty="0"/>
          </a:p>
          <a:p>
            <a:r>
              <a:rPr lang="en-US" dirty="0"/>
              <a:t>2. Why is (4) darker than (3)? 4 points to the marking. </a:t>
            </a:r>
          </a:p>
          <a:p>
            <a:r>
              <a:rPr lang="en-US" dirty="0"/>
              <a:t>3. Why is (5) brighter than (3)? Each points to the side of the wooden block. </a:t>
            </a:r>
          </a:p>
          <a:p>
            <a:r>
              <a:rPr lang="en-US" dirty="0"/>
              <a:t>4. Why isn’t (6) black, given that there is no direct path from it to the sun?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7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943600" cy="5638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Light has a spectrum of wavelengths</a:t>
            </a:r>
          </a:p>
          <a:p>
            <a:pPr lvl="1"/>
            <a:r>
              <a:rPr lang="en-US" dirty="0" smtClean="0"/>
              <a:t>Humans (and RGB cameras) have color sensors sensitive to three ranges</a:t>
            </a:r>
          </a:p>
          <a:p>
            <a:endParaRPr lang="en-US" dirty="0"/>
          </a:p>
          <a:p>
            <a:r>
              <a:rPr lang="en-US" dirty="0" smtClean="0"/>
              <a:t>Observed light depends on: illumination intensities, surface orientation, material (albedo, specular component, diffuse component), etc.</a:t>
            </a:r>
          </a:p>
          <a:p>
            <a:endParaRPr lang="en-US" dirty="0"/>
          </a:p>
          <a:p>
            <a:r>
              <a:rPr lang="en-US" dirty="0" smtClean="0"/>
              <a:t>Every object is an indirect light source for every other</a:t>
            </a:r>
          </a:p>
          <a:p>
            <a:endParaRPr lang="en-US" dirty="0"/>
          </a:p>
          <a:p>
            <a:r>
              <a:rPr lang="en-US" dirty="0" smtClean="0"/>
              <a:t>Shading and shadows are informative about shape and position</a:t>
            </a:r>
            <a:endParaRPr lang="en-US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97" y="5326777"/>
            <a:ext cx="1614649" cy="125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97" y="3919234"/>
            <a:ext cx="1614649" cy="120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497" y="2346849"/>
            <a:ext cx="1600200" cy="120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29"/>
          <a:stretch>
            <a:fillRect/>
          </a:stretch>
        </p:blipFill>
        <p:spPr bwMode="auto">
          <a:xfrm>
            <a:off x="6806391" y="838200"/>
            <a:ext cx="1390167" cy="1263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440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Take-home questions</a:t>
            </a:r>
          </a:p>
        </p:txBody>
      </p:sp>
      <p:sp>
        <p:nvSpPr>
          <p:cNvPr id="6147" name="TextBox 5"/>
          <p:cNvSpPr txBox="1">
            <a:spLocks noChangeArrowheads="1"/>
          </p:cNvSpPr>
          <p:nvPr/>
        </p:nvSpPr>
        <p:spPr bwMode="auto">
          <a:xfrm>
            <a:off x="8686800" y="0"/>
            <a:ext cx="4411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 smtClean="0"/>
              <a:t>L5</a:t>
            </a:r>
            <a:endParaRPr lang="en-US" dirty="0"/>
          </a:p>
        </p:txBody>
      </p:sp>
      <p:grpSp>
        <p:nvGrpSpPr>
          <p:cNvPr id="6148" name="Group 9"/>
          <p:cNvGrpSpPr>
            <a:grpSpLocks/>
          </p:cNvGrpSpPr>
          <p:nvPr/>
        </p:nvGrpSpPr>
        <p:grpSpPr bwMode="auto">
          <a:xfrm>
            <a:off x="838200" y="990600"/>
            <a:ext cx="7088188" cy="4886325"/>
            <a:chOff x="1210790" y="1362075"/>
            <a:chExt cx="6437785" cy="4133850"/>
          </a:xfrm>
        </p:grpSpPr>
        <p:pic>
          <p:nvPicPr>
            <p:cNvPr id="615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5425" y="1362075"/>
              <a:ext cx="6153150" cy="4133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1210790" y="4420157"/>
              <a:ext cx="1524018" cy="30486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49" name="TextBox 10"/>
          <p:cNvSpPr txBox="1">
            <a:spLocks noChangeArrowheads="1"/>
          </p:cNvSpPr>
          <p:nvPr/>
        </p:nvSpPr>
        <p:spPr bwMode="auto">
          <a:xfrm>
            <a:off x="341313" y="6172200"/>
            <a:ext cx="8802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Possible factors: albedo, shadows, texture, specularities, curvature, lighting direction</a:t>
            </a:r>
          </a:p>
        </p:txBody>
      </p:sp>
    </p:spTree>
    <p:extLst>
      <p:ext uri="{BB962C8B-B14F-4D97-AF65-F5344CB8AC3E}">
        <p14:creationId xmlns:p14="http://schemas.microsoft.com/office/powerpoint/2010/main" val="7480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5" name="Content Placeholder 1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/>
          <a:lstStyle/>
          <a:p>
            <a:r>
              <a:rPr lang="en-US" dirty="0" smtClean="0"/>
              <a:t>How is incoming light measured by the eye or camera?</a:t>
            </a:r>
          </a:p>
          <a:p>
            <a:r>
              <a:rPr lang="en-US" dirty="0" smtClean="0"/>
              <a:t>How is light reflected from a surface?</a:t>
            </a:r>
          </a:p>
          <a:p>
            <a:r>
              <a:rPr lang="en-US" dirty="0" smtClean="0"/>
              <a:t>How can we represent color?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643223"/>
            <a:ext cx="4082211" cy="3061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896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578" y="265659"/>
            <a:ext cx="4464844" cy="632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/>
          </p:cNvSpPr>
          <p:nvPr/>
        </p:nvSpPr>
        <p:spPr bwMode="auto">
          <a:xfrm>
            <a:off x="1510234" y="6536531"/>
            <a:ext cx="6116836" cy="33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>
              <a:tabLst>
                <a:tab pos="750067" algn="l"/>
              </a:tabLst>
            </a:pPr>
            <a:r>
              <a:rPr lang="en-US" dirty="0" smtClean="0">
                <a:solidFill>
                  <a:schemeClr val="tx1"/>
                </a:solidFill>
                <a:cs typeface="Times" charset="0"/>
              </a:rPr>
              <a:t>Photo by </a:t>
            </a:r>
            <a:r>
              <a:rPr lang="en-US" dirty="0" err="1" smtClean="0">
                <a:solidFill>
                  <a:schemeClr val="tx1"/>
                </a:solidFill>
                <a:cs typeface="Times" charset="0"/>
              </a:rPr>
              <a:t>nickwheeleroz</a:t>
            </a:r>
            <a:r>
              <a:rPr lang="en-US" dirty="0" smtClean="0">
                <a:solidFill>
                  <a:schemeClr val="tx1"/>
                </a:solidFill>
                <a:cs typeface="Times" charset="0"/>
              </a:rPr>
              <a:t>, Flickr</a:t>
            </a:r>
            <a:endParaRPr lang="en-US" dirty="0">
              <a:solidFill>
                <a:schemeClr val="tx1"/>
              </a:solidFill>
              <a:cs typeface="Times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047" y="285750"/>
            <a:ext cx="1080492" cy="2330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971" y="4508376"/>
            <a:ext cx="975568" cy="186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36" y="276820"/>
            <a:ext cx="937617" cy="651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00426" y="6536531"/>
            <a:ext cx="12795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Slide: Forsyth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619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Eye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1524000"/>
          </a:xfrm>
        </p:spPr>
        <p:txBody>
          <a:bodyPr/>
          <a:lstStyle/>
          <a:p>
            <a:r>
              <a:rPr lang="en-US" smtClean="0"/>
              <a:t>The human eye is a camera!</a:t>
            </a:r>
          </a:p>
          <a:p>
            <a:pPr lvl="1"/>
            <a:r>
              <a:rPr lang="en-US" b="1" smtClean="0"/>
              <a:t>Iris</a:t>
            </a:r>
            <a:r>
              <a:rPr lang="en-US" smtClean="0"/>
              <a:t> - </a:t>
            </a:r>
            <a:r>
              <a:rPr lang="en-US" sz="1800" smtClean="0"/>
              <a:t>colored annulus with radial muscles</a:t>
            </a:r>
          </a:p>
          <a:p>
            <a:pPr lvl="1"/>
            <a:r>
              <a:rPr lang="en-US" b="1" smtClean="0"/>
              <a:t>Pupil</a:t>
            </a:r>
            <a:r>
              <a:rPr lang="en-US" smtClean="0"/>
              <a:t> - </a:t>
            </a:r>
            <a:r>
              <a:rPr lang="en-US" sz="1800" smtClean="0"/>
              <a:t>the hole (aperture) whose size is controlled by the iris</a:t>
            </a:r>
          </a:p>
          <a:p>
            <a:pPr lvl="1"/>
            <a:r>
              <a:rPr lang="en-US" sz="1800" smtClean="0"/>
              <a:t>What’s the “film”?</a:t>
            </a:r>
          </a:p>
        </p:txBody>
      </p:sp>
      <p:pic>
        <p:nvPicPr>
          <p:cNvPr id="11268" name="Picture 4" descr="humaney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8" y="1066800"/>
            <a:ext cx="5484812" cy="327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7381" name="Rectangle 5"/>
          <p:cNvSpPr>
            <a:spLocks noChangeArrowheads="1"/>
          </p:cNvSpPr>
          <p:nvPr/>
        </p:nvSpPr>
        <p:spPr bwMode="auto">
          <a:xfrm>
            <a:off x="685800" y="6096000"/>
            <a:ext cx="7772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143000" lvl="2" indent="-228600" eaLnBrk="0" hangingPunct="0">
              <a:spcBef>
                <a:spcPct val="20000"/>
              </a:spcBef>
              <a:buFontTx/>
              <a:buChar char="–"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photoreceptor cells (rods and cones) in the </a:t>
            </a:r>
            <a:r>
              <a:rPr lang="en-US" sz="1600" b="1">
                <a:solidFill>
                  <a:srgbClr val="000000"/>
                </a:solidFill>
                <a:cs typeface="Arial" charset="0"/>
              </a:rPr>
              <a:t>retina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141843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7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38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Retina up-close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2" b="15567"/>
          <a:stretch>
            <a:fillRect/>
          </a:stretch>
        </p:blipFill>
        <p:spPr bwMode="auto">
          <a:xfrm>
            <a:off x="1371600" y="1066800"/>
            <a:ext cx="6172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038600" y="5181600"/>
            <a:ext cx="957263" cy="914400"/>
            <a:chOff x="2544" y="3264"/>
            <a:chExt cx="603" cy="576"/>
          </a:xfrm>
        </p:grpSpPr>
        <p:sp>
          <p:nvSpPr>
            <p:cNvPr id="13317" name="Text Box 4"/>
            <p:cNvSpPr txBox="1">
              <a:spLocks noChangeArrowheads="1"/>
            </p:cNvSpPr>
            <p:nvPr/>
          </p:nvSpPr>
          <p:spPr bwMode="auto">
            <a:xfrm>
              <a:off x="2544" y="3513"/>
              <a:ext cx="603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hangingPunct="0"/>
              <a:r>
                <a:rPr lang="en-US" sz="2800">
                  <a:solidFill>
                    <a:srgbClr val="000000"/>
                  </a:solidFill>
                </a:rPr>
                <a:t>Light</a:t>
              </a:r>
            </a:p>
          </p:txBody>
        </p:sp>
        <p:sp>
          <p:nvSpPr>
            <p:cNvPr id="13318" name="Line 5"/>
            <p:cNvSpPr>
              <a:spLocks noChangeShapeType="1"/>
            </p:cNvSpPr>
            <p:nvPr/>
          </p:nvSpPr>
          <p:spPr bwMode="auto">
            <a:xfrm flipV="1">
              <a:off x="2784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19" name="Line 6"/>
            <p:cNvSpPr>
              <a:spLocks noChangeShapeType="1"/>
            </p:cNvSpPr>
            <p:nvPr/>
          </p:nvSpPr>
          <p:spPr bwMode="auto">
            <a:xfrm flipV="1">
              <a:off x="2880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13320" name="Line 7"/>
            <p:cNvSpPr>
              <a:spLocks noChangeShapeType="1"/>
            </p:cNvSpPr>
            <p:nvPr/>
          </p:nvSpPr>
          <p:spPr bwMode="auto">
            <a:xfrm flipV="1">
              <a:off x="2976" y="3264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charset="0"/>
              </a:endParaRPr>
            </a:p>
          </p:txBody>
        </p:sp>
      </p:grpSp>
      <p:pic>
        <p:nvPicPr>
          <p:cNvPr id="103426" name="Picture 2" descr="File:Fundus of eye norm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50498"/>
            <a:ext cx="2819400" cy="2107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1 - Introduction - CP Fall 201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Blank Presentation">
      <a:majorFont>
        <a:latin typeface="Times"/>
        <a:ea typeface=""/>
        <a:cs typeface="Arial"/>
      </a:majorFont>
      <a:minorFont>
        <a:latin typeface="Time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Lecture1 - Introduction - CP Fall 2010</Template>
  <TotalTime>14091</TotalTime>
  <Words>1549</Words>
  <Application>Microsoft Office PowerPoint</Application>
  <PresentationFormat>On-screen Show (4:3)</PresentationFormat>
  <Paragraphs>312</Paragraphs>
  <Slides>57</Slides>
  <Notes>5</Notes>
  <HiddenSlides>6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74" baseType="lpstr">
      <vt:lpstr>Arial</vt:lpstr>
      <vt:lpstr>Arial Narrow</vt:lpstr>
      <vt:lpstr>Calibri</vt:lpstr>
      <vt:lpstr>Cambria Math</vt:lpstr>
      <vt:lpstr>EngraversGothic BT Regular</vt:lpstr>
      <vt:lpstr>Helvetica</vt:lpstr>
      <vt:lpstr>Symbol</vt:lpstr>
      <vt:lpstr>Times</vt:lpstr>
      <vt:lpstr>Times New Roman</vt:lpstr>
      <vt:lpstr>ヒラギノ明朝 ProN W3</vt:lpstr>
      <vt:lpstr>Lecture1 - Introduction - CP Fall 2010</vt:lpstr>
      <vt:lpstr>Custom Design</vt:lpstr>
      <vt:lpstr>Blank Presentation</vt:lpstr>
      <vt:lpstr>1_Blank Presentation</vt:lpstr>
      <vt:lpstr>2_Blank Presentation</vt:lpstr>
      <vt:lpstr>Equation</vt:lpstr>
      <vt:lpstr>Photo Editor Photo</vt:lpstr>
      <vt:lpstr>Light and Color</vt:lpstr>
      <vt:lpstr>Outline</vt:lpstr>
      <vt:lpstr>Announcements</vt:lpstr>
      <vt:lpstr>Today’s class</vt:lpstr>
      <vt:lpstr>Today’s class</vt:lpstr>
      <vt:lpstr>Today’s class</vt:lpstr>
      <vt:lpstr>PowerPoint Presentation</vt:lpstr>
      <vt:lpstr>The Eye</vt:lpstr>
      <vt:lpstr>Retina up-close</vt:lpstr>
      <vt:lpstr>PowerPoint Presentation</vt:lpstr>
      <vt:lpstr>Rod / Cone sensitivity</vt:lpstr>
      <vt:lpstr>PowerPoint Presentation</vt:lpstr>
      <vt:lpstr>Electromagnetic Spectrum</vt:lpstr>
      <vt:lpstr>PowerPoint Presentation</vt:lpstr>
      <vt:lpstr>PowerPoint Presentation</vt:lpstr>
      <vt:lpstr>PowerPoint Presentation</vt:lpstr>
      <vt:lpstr>PowerPoint Presentation</vt:lpstr>
      <vt:lpstr>More Spectra</vt:lpstr>
      <vt:lpstr>PowerPoint Presentation</vt:lpstr>
      <vt:lpstr>3 is better than 2…</vt:lpstr>
      <vt:lpstr>We don’t perceive a spectrum (or even RGB)</vt:lpstr>
      <vt:lpstr>Trichromacy and CIE-XYZ</vt:lpstr>
      <vt:lpstr>CIE-XYZ</vt:lpstr>
      <vt:lpstr>PowerPoint Presentation</vt:lpstr>
      <vt:lpstr>PowerPoint Presentation</vt:lpstr>
      <vt:lpstr>PowerPoint Presentation</vt:lpstr>
      <vt:lpstr>PowerPoint Presentation</vt:lpstr>
      <vt:lpstr>Color Sensing: Bayer Grid</vt:lpstr>
      <vt:lpstr>Alternative to Bayer: RGB+W</vt:lpstr>
      <vt:lpstr>How is light reflected from a surface?</vt:lpstr>
      <vt:lpstr>Lambertian surface</vt:lpstr>
      <vt:lpstr>Diffuse reflection</vt:lpstr>
      <vt:lpstr>PowerPoint Presentation</vt:lpstr>
      <vt:lpstr>PowerPoint Presentation</vt:lpstr>
      <vt:lpstr>Specular Reflection</vt:lpstr>
      <vt:lpstr>Many surfaces have both specular and diffuse components</vt:lpstr>
      <vt:lpstr>BRDF: Bidirectional Reflectance Distribution Function</vt:lpstr>
      <vt:lpstr>More complicated effects</vt:lpstr>
      <vt:lpstr>PowerPoint Presentation</vt:lpstr>
      <vt:lpstr>PowerPoint Presentation</vt:lpstr>
      <vt:lpstr>Inter-reflection is a major source of light</vt:lpstr>
      <vt:lpstr>Inter-reflection affects the apparent color of objects</vt:lpstr>
      <vt:lpstr>The color of objects</vt:lpstr>
      <vt:lpstr>Color constancy</vt:lpstr>
      <vt:lpstr>Color illusions</vt:lpstr>
      <vt:lpstr>Color illusions</vt:lpstr>
      <vt:lpstr>Color illusions</vt:lpstr>
      <vt:lpstr>Color illusions</vt:lpstr>
      <vt:lpstr>Color illusions</vt:lpstr>
      <vt:lpstr>Color illusions</vt:lpstr>
      <vt:lpstr>Shadows cast by a point source</vt:lpstr>
      <vt:lpstr>Area sources</vt:lpstr>
      <vt:lpstr>Area Source Shadows</vt:lpstr>
      <vt:lpstr>Shading and shadows are major cues to shape and position</vt:lpstr>
      <vt:lpstr>Recap</vt:lpstr>
      <vt:lpstr>Things to remember</vt:lpstr>
      <vt:lpstr>Take-home 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Photography CS498dwh</dc:title>
  <dc:creator>Derek Hoiem</dc:creator>
  <cp:lastModifiedBy>Derek</cp:lastModifiedBy>
  <cp:revision>54</cp:revision>
  <dcterms:created xsi:type="dcterms:W3CDTF">2010-08-30T03:58:01Z</dcterms:created>
  <dcterms:modified xsi:type="dcterms:W3CDTF">2017-09-12T14:14:27Z</dcterms:modified>
</cp:coreProperties>
</file>