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8"/>
  </p:notesMasterIdLst>
  <p:sldIdLst>
    <p:sldId id="581" r:id="rId2"/>
    <p:sldId id="601" r:id="rId3"/>
    <p:sldId id="599" r:id="rId4"/>
    <p:sldId id="602" r:id="rId5"/>
    <p:sldId id="603" r:id="rId6"/>
    <p:sldId id="627" r:id="rId7"/>
    <p:sldId id="608" r:id="rId8"/>
    <p:sldId id="614" r:id="rId9"/>
    <p:sldId id="609" r:id="rId10"/>
    <p:sldId id="646" r:id="rId11"/>
    <p:sldId id="610" r:id="rId12"/>
    <p:sldId id="612" r:id="rId13"/>
    <p:sldId id="615" r:id="rId14"/>
    <p:sldId id="619" r:id="rId15"/>
    <p:sldId id="616" r:id="rId16"/>
    <p:sldId id="617" r:id="rId17"/>
    <p:sldId id="618" r:id="rId18"/>
    <p:sldId id="620" r:id="rId19"/>
    <p:sldId id="621" r:id="rId20"/>
    <p:sldId id="645" r:id="rId21"/>
    <p:sldId id="625" r:id="rId22"/>
    <p:sldId id="622" r:id="rId23"/>
    <p:sldId id="623" r:id="rId24"/>
    <p:sldId id="606" r:id="rId25"/>
    <p:sldId id="607" r:id="rId26"/>
    <p:sldId id="624" r:id="rId27"/>
    <p:sldId id="644" r:id="rId28"/>
    <p:sldId id="647" r:id="rId29"/>
    <p:sldId id="649" r:id="rId30"/>
    <p:sldId id="648" r:id="rId31"/>
    <p:sldId id="626" r:id="rId32"/>
    <p:sldId id="629" r:id="rId33"/>
    <p:sldId id="628" r:id="rId34"/>
    <p:sldId id="635" r:id="rId35"/>
    <p:sldId id="630" r:id="rId36"/>
    <p:sldId id="633" r:id="rId37"/>
    <p:sldId id="634" r:id="rId38"/>
    <p:sldId id="631" r:id="rId39"/>
    <p:sldId id="632" r:id="rId40"/>
    <p:sldId id="636" r:id="rId41"/>
    <p:sldId id="637" r:id="rId42"/>
    <p:sldId id="639" r:id="rId43"/>
    <p:sldId id="640" r:id="rId44"/>
    <p:sldId id="638" r:id="rId45"/>
    <p:sldId id="641" r:id="rId46"/>
    <p:sldId id="642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CC00"/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2" autoAdjust="0"/>
    <p:restoredTop sz="80080" autoAdjust="0"/>
  </p:normalViewPr>
  <p:slideViewPr>
    <p:cSldViewPr>
      <p:cViewPr varScale="1">
        <p:scale>
          <a:sx n="44" d="100"/>
          <a:sy n="44" d="100"/>
        </p:scale>
        <p:origin x="130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4.xml"/><Relationship Id="rId2" Type="http://schemas.openxmlformats.org/officeDocument/2006/relationships/slide" Target="slides/slide13.xml"/><Relationship Id="rId1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0CD970-CD09-4724-822C-C586AC9A7F99}" type="datetimeFigureOut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4F91C9-C3D1-4588-B28B-EA1D20341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1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8B90B-E87A-4A88-9CB1-71A47E956C9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768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168AE7-BE0C-47DE-BCE5-3769041515A0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56580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C379D-1FA9-4C5D-A2B4-CE2EC84057A5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03355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17DDC2-56D4-423B-A426-B41418C15EB6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6090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2E4856-1E29-4EE0-9D64-315D56FDDF9E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4626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65DE2D-B43A-4809-9F43-A0D11507C48D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5341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C00F9F-FA22-4E68-AE92-A73BF5E34EA1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19726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F75DC-2DAD-45AD-BC6F-C3559FDD87A9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01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BE2F93-44B5-430B-8CF5-E84D5DA74343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8867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AE3FED-7E50-470B-BE2C-C84DAC8992C1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0651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856102-7C12-44E3-9B61-5EDD0A3DEB10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1169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95A5A5-AC04-41D2-827A-EAADDB20938B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64225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86E719-FAB0-4528-BEF2-099CB32EC1F6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3835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FE1A1-AAA6-447A-9146-FB008EAC94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AC5D9-4D02-4355-9F81-DAACC8912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A6644-E7CB-4198-83B0-E187ABEED2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4C39D-E774-4CE2-AD63-30B8EC54B8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59957-F88E-489E-883F-66C83F5037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3CE7-5EAA-437E-987A-20949CA3E0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353C-F3C6-4085-8161-4F43B3B800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8E536-C3BC-4AF8-BDAE-990257F1A0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122DC-D15F-4E63-B794-47EEDD8194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F70D-592C-461E-A451-2ECB186765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7DF20-6B62-42FD-BBE2-D601524C8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32F3-42F6-4BCC-A530-FA9ABF4AB6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4D6A9-7EEC-4663-A64E-97BE8D07D6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AB79-448B-4A22-B124-8CD52AE943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26700-0B26-4B62-A23E-7B345285D2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285D-4628-4143-ABC7-15BC7EFC2E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018B7-AB9D-432C-9FFB-AF3C912570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FF512-A535-4841-A8E3-7EA728EAFD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09491-8924-47B8-A3F4-89E9093C04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5855C-4D77-44B0-9385-CA251612F0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C2CE9-B325-4CB4-804D-AEF05B13FC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3F802-CDCB-4EA6-8A17-12F0E9CED9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9578BF-A6EC-4EA9-9C25-5BCD69A3C8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AAC96C-50B8-4C85-A244-73E2179D97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isteredthumbs.net/2010/11/dance-central-angry-review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8.png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d.uwo.ca/~yuri/Papers/pami01.pdf" TargetMode="External"/><Relationship Id="rId3" Type="http://schemas.openxmlformats.org/officeDocument/2006/relationships/notesSlide" Target="../notesSlides/notesSlide12.xml"/><Relationship Id="rId7" Type="http://schemas.openxmlformats.org/officeDocument/2006/relationships/hyperlink" Target="http://www.middlebury.edu/stereo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19.png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28JwgxbQx8w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epicture.org/?p=97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epicture.org/?p=97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po.int/patentscope/search/en/WO2007043036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apps/video/default.aspx?id=191304" TargetMode="External"/><Relationship Id="rId2" Type="http://schemas.openxmlformats.org/officeDocument/2006/relationships/hyperlink" Target="http://www.youtube.com/watch?v=V7LthXRoESw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qs.org/patents/app/20100118123" TargetMode="External"/><Relationship Id="rId2" Type="http://schemas.openxmlformats.org/officeDocument/2006/relationships/hyperlink" Target="http://www.futurepicture.org/?p=9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aqs.org/patents/app/20100007717" TargetMode="External"/><Relationship Id="rId4" Type="http://schemas.openxmlformats.org/officeDocument/2006/relationships/hyperlink" Target="http://www.faqs.org/patents/app/2010002007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amasutra.com/blogs/DanielLau/20131127/205820/The_Science_Behind_Kinects_or_Kinect_10_versus_20.php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search.microsoft.com/apps/video/default.aspx?id=144455" TargetMode="Externa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vq-1TiXi3g" TargetMode="External"/><Relationship Id="rId2" Type="http://schemas.openxmlformats.org/officeDocument/2006/relationships/hyperlink" Target="http://www.youtube.com/watch?v=8CTJL5lUjH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meo.com/user3445108/kiwibankinteractivewall" TargetMode="External"/><Relationship Id="rId5" Type="http://schemas.openxmlformats.org/officeDocument/2006/relationships/hyperlink" Target="http://www.youtube.com/watch?v=1jbvnk1T4vQ" TargetMode="External"/><Relationship Id="rId4" Type="http://schemas.openxmlformats.org/officeDocument/2006/relationships/hyperlink" Target="http://www.youtube.com/watch?v=4LW8wgmfpTE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7924800" y="87313"/>
            <a:ext cx="10652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11/05/15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914400" y="0"/>
            <a:ext cx="6934200" cy="1143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How the </a:t>
            </a:r>
            <a:r>
              <a:rPr lang="en-US" sz="4000" dirty="0" err="1" smtClean="0">
                <a:solidFill>
                  <a:prstClr val="black"/>
                </a:solidFill>
                <a:latin typeface="Calibri"/>
              </a:rPr>
              <a:t>Kinect</a:t>
            </a: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 Works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2057400" y="5410200"/>
            <a:ext cx="5181600" cy="10668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Computational Photography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Derek Hoiem, University of Illinois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2193" y="6586865"/>
            <a:ext cx="6131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Photo frame-grabbed from: </a:t>
            </a:r>
            <a:r>
              <a:rPr lang="en-US" sz="1100" dirty="0">
                <a:hlinkClick r:id="rId3"/>
              </a:rPr>
              <a:t>http://</a:t>
            </a:r>
            <a:r>
              <a:rPr lang="en-US" sz="1100" dirty="0" smtClean="0">
                <a:hlinkClick r:id="rId3"/>
              </a:rPr>
              <a:t>www.blisteredthumbs.net/2010/11/dance-central-angry-review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8600" y="49530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" r="1821" b="8513"/>
          <a:stretch/>
        </p:blipFill>
        <p:spPr bwMode="auto">
          <a:xfrm>
            <a:off x="785813" y="1198364"/>
            <a:ext cx="7605712" cy="404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Depth from disparity</a:t>
            </a:r>
          </a:p>
        </p:txBody>
      </p:sp>
      <p:sp>
        <p:nvSpPr>
          <p:cNvPr id="13318" name="Oval 5"/>
          <p:cNvSpPr>
            <a:spLocks noChangeArrowheads="1"/>
          </p:cNvSpPr>
          <p:nvPr/>
        </p:nvSpPr>
        <p:spPr bwMode="auto">
          <a:xfrm>
            <a:off x="3392488" y="4069126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Oval 6"/>
          <p:cNvSpPr>
            <a:spLocks noChangeArrowheads="1"/>
          </p:cNvSpPr>
          <p:nvPr/>
        </p:nvSpPr>
        <p:spPr bwMode="auto">
          <a:xfrm>
            <a:off x="5835650" y="4069126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>
            <a:off x="2849563" y="3426651"/>
            <a:ext cx="1176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>
            <a:off x="5292725" y="3426651"/>
            <a:ext cx="1176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Oval 9"/>
          <p:cNvSpPr>
            <a:spLocks noChangeArrowheads="1"/>
          </p:cNvSpPr>
          <p:nvPr/>
        </p:nvSpPr>
        <p:spPr bwMode="auto">
          <a:xfrm>
            <a:off x="4531122" y="1459071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Line 10"/>
          <p:cNvSpPr>
            <a:spLocks noChangeShapeType="1"/>
          </p:cNvSpPr>
          <p:nvPr/>
        </p:nvSpPr>
        <p:spPr bwMode="auto">
          <a:xfrm flipV="1">
            <a:off x="3482975" y="1499226"/>
            <a:ext cx="1085850" cy="25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Line 11"/>
          <p:cNvSpPr>
            <a:spLocks noChangeShapeType="1"/>
          </p:cNvSpPr>
          <p:nvPr/>
        </p:nvSpPr>
        <p:spPr bwMode="auto">
          <a:xfrm flipH="1" flipV="1">
            <a:off x="4568825" y="1499226"/>
            <a:ext cx="1357312" cy="266168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12"/>
          <p:cNvSpPr>
            <a:spLocks noChangeShapeType="1"/>
          </p:cNvSpPr>
          <p:nvPr/>
        </p:nvSpPr>
        <p:spPr bwMode="auto">
          <a:xfrm flipV="1">
            <a:off x="3445272" y="3426651"/>
            <a:ext cx="0" cy="642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Text Box 13"/>
          <p:cNvSpPr txBox="1">
            <a:spLocks noChangeArrowheads="1"/>
          </p:cNvSpPr>
          <p:nvPr/>
        </p:nvSpPr>
        <p:spPr bwMode="auto">
          <a:xfrm>
            <a:off x="3196432" y="3560500"/>
            <a:ext cx="262037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f</a:t>
            </a:r>
          </a:p>
        </p:txBody>
      </p:sp>
      <p:sp>
        <p:nvSpPr>
          <p:cNvPr id="13327" name="Oval 14"/>
          <p:cNvSpPr>
            <a:spLocks noChangeArrowheads="1"/>
          </p:cNvSpPr>
          <p:nvPr/>
        </p:nvSpPr>
        <p:spPr bwMode="auto">
          <a:xfrm>
            <a:off x="3716735" y="3375023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Oval 15"/>
          <p:cNvSpPr>
            <a:spLocks noChangeArrowheads="1"/>
          </p:cNvSpPr>
          <p:nvPr/>
        </p:nvSpPr>
        <p:spPr bwMode="auto">
          <a:xfrm>
            <a:off x="5513288" y="3375023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Line 16"/>
          <p:cNvSpPr>
            <a:spLocks noChangeShapeType="1"/>
          </p:cNvSpPr>
          <p:nvPr/>
        </p:nvSpPr>
        <p:spPr bwMode="auto">
          <a:xfrm flipV="1">
            <a:off x="5882821" y="3452291"/>
            <a:ext cx="0" cy="642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Line 17"/>
          <p:cNvSpPr>
            <a:spLocks noChangeShapeType="1"/>
          </p:cNvSpPr>
          <p:nvPr/>
        </p:nvSpPr>
        <p:spPr bwMode="auto">
          <a:xfrm>
            <a:off x="3392488" y="3334869"/>
            <a:ext cx="361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sm"/>
            <a:tailEnd type="arrow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Text Box 20"/>
          <p:cNvSpPr txBox="1">
            <a:spLocks noChangeArrowheads="1"/>
          </p:cNvSpPr>
          <p:nvPr/>
        </p:nvSpPr>
        <p:spPr bwMode="auto">
          <a:xfrm>
            <a:off x="5562600" y="2971800"/>
            <a:ext cx="386457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 dirty="0"/>
              <a:t>x’</a:t>
            </a:r>
          </a:p>
        </p:txBody>
      </p:sp>
      <p:sp>
        <p:nvSpPr>
          <p:cNvPr id="13334" name="Text Box 21"/>
          <p:cNvSpPr txBox="1">
            <a:spLocks noChangeArrowheads="1"/>
          </p:cNvSpPr>
          <p:nvPr/>
        </p:nvSpPr>
        <p:spPr bwMode="auto">
          <a:xfrm>
            <a:off x="4022130" y="4147523"/>
            <a:ext cx="1255514" cy="761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Baseline</a:t>
            </a:r>
            <a:br>
              <a:rPr lang="en-US" sz="2200"/>
            </a:br>
            <a:r>
              <a:rPr lang="en-US" sz="2200"/>
              <a:t>B</a:t>
            </a:r>
          </a:p>
        </p:txBody>
      </p:sp>
      <p:sp>
        <p:nvSpPr>
          <p:cNvPr id="13335" name="Line 22"/>
          <p:cNvSpPr>
            <a:spLocks noChangeShapeType="1"/>
          </p:cNvSpPr>
          <p:nvPr/>
        </p:nvSpPr>
        <p:spPr bwMode="auto">
          <a:xfrm flipV="1">
            <a:off x="6740525" y="1499226"/>
            <a:ext cx="0" cy="266168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6" name="Text Box 23"/>
          <p:cNvSpPr txBox="1">
            <a:spLocks noChangeArrowheads="1"/>
          </p:cNvSpPr>
          <p:nvPr/>
        </p:nvSpPr>
        <p:spPr bwMode="auto">
          <a:xfrm>
            <a:off x="6838553" y="2459114"/>
            <a:ext cx="324247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z</a:t>
            </a:r>
          </a:p>
        </p:txBody>
      </p:sp>
      <p:sp>
        <p:nvSpPr>
          <p:cNvPr id="13337" name="Text Box 24"/>
          <p:cNvSpPr txBox="1">
            <a:spLocks noChangeArrowheads="1"/>
          </p:cNvSpPr>
          <p:nvPr/>
        </p:nvSpPr>
        <p:spPr bwMode="auto">
          <a:xfrm>
            <a:off x="2992835" y="4149435"/>
            <a:ext cx="916186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O</a:t>
            </a:r>
            <a:endParaRPr lang="en-US" sz="2200" baseline="-25000"/>
          </a:p>
        </p:txBody>
      </p:sp>
      <p:sp>
        <p:nvSpPr>
          <p:cNvPr id="13338" name="Text Box 25"/>
          <p:cNvSpPr txBox="1">
            <a:spLocks noChangeArrowheads="1"/>
          </p:cNvSpPr>
          <p:nvPr/>
        </p:nvSpPr>
        <p:spPr bwMode="auto">
          <a:xfrm>
            <a:off x="5473700" y="4149435"/>
            <a:ext cx="916186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O’</a:t>
            </a:r>
            <a:endParaRPr lang="en-US" sz="2200" baseline="-25000"/>
          </a:p>
        </p:txBody>
      </p:sp>
      <p:sp>
        <p:nvSpPr>
          <p:cNvPr id="13339" name="Text Box 26"/>
          <p:cNvSpPr txBox="1">
            <a:spLocks noChangeArrowheads="1"/>
          </p:cNvSpPr>
          <p:nvPr/>
        </p:nvSpPr>
        <p:spPr bwMode="auto">
          <a:xfrm>
            <a:off x="4116388" y="990600"/>
            <a:ext cx="916186" cy="4283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X</a:t>
            </a:r>
            <a:endParaRPr lang="en-US" sz="2200" baseline="-25000"/>
          </a:p>
        </p:txBody>
      </p:sp>
      <p:sp>
        <p:nvSpPr>
          <p:cNvPr id="13340" name="Line 27"/>
          <p:cNvSpPr>
            <a:spLocks noChangeShapeType="1"/>
          </p:cNvSpPr>
          <p:nvPr/>
        </p:nvSpPr>
        <p:spPr bwMode="auto">
          <a:xfrm>
            <a:off x="3535760" y="4109281"/>
            <a:ext cx="2262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1" name="Text Box 28"/>
          <p:cNvSpPr txBox="1">
            <a:spLocks noChangeArrowheads="1"/>
          </p:cNvSpPr>
          <p:nvPr/>
        </p:nvSpPr>
        <p:spPr bwMode="auto">
          <a:xfrm>
            <a:off x="5880893" y="3628288"/>
            <a:ext cx="262037" cy="4283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 dirty="0"/>
              <a:t>f</a:t>
            </a:r>
          </a:p>
        </p:txBody>
      </p:sp>
      <p:graphicFrame>
        <p:nvGraphicFramePr>
          <p:cNvPr id="426028" name="Object 44"/>
          <p:cNvGraphicFramePr>
            <a:graphicFrameLocks noGrp="1" noChangeAspect="1"/>
          </p:cNvGraphicFramePr>
          <p:nvPr>
            <p:ph idx="1"/>
          </p:nvPr>
        </p:nvGraphicFramePr>
        <p:xfrm>
          <a:off x="2971800" y="5029200"/>
          <a:ext cx="35814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66" name="Equation" r:id="rId4" imgW="1536480" imgH="393480" progId="Equation.3">
                  <p:embed/>
                </p:oleObj>
              </mc:Choice>
              <mc:Fallback>
                <p:oleObj name="Equation" r:id="rId4" imgW="1536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029200"/>
                        <a:ext cx="3581400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6032" name="Text Box 48"/>
          <p:cNvSpPr txBox="1">
            <a:spLocks noChangeArrowheads="1"/>
          </p:cNvSpPr>
          <p:nvPr/>
        </p:nvSpPr>
        <p:spPr bwMode="auto">
          <a:xfrm>
            <a:off x="2478390" y="6096000"/>
            <a:ext cx="45320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Disparity is inversely proportional to </a:t>
            </a:r>
            <a:r>
              <a:rPr lang="en-US" dirty="0" smtClean="0"/>
              <a:t>depth.</a:t>
            </a:r>
            <a:endParaRPr lang="en-US" dirty="0"/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 flipH="1">
            <a:off x="5591697" y="3334769"/>
            <a:ext cx="383454" cy="61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sm"/>
            <a:tailEnd type="arrow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Text Box 18"/>
          <p:cNvSpPr txBox="1">
            <a:spLocks noChangeArrowheads="1"/>
          </p:cNvSpPr>
          <p:nvPr/>
        </p:nvSpPr>
        <p:spPr bwMode="auto">
          <a:xfrm>
            <a:off x="3437732" y="2919937"/>
            <a:ext cx="324247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x</a:t>
            </a:r>
          </a:p>
        </p:txBody>
      </p:sp>
      <p:graphicFrame>
        <p:nvGraphicFramePr>
          <p:cNvPr id="4" name="Object 44"/>
          <p:cNvGraphicFramePr>
            <a:graphicFrameLocks noChangeAspect="1"/>
          </p:cNvGraphicFramePr>
          <p:nvPr/>
        </p:nvGraphicFramePr>
        <p:xfrm>
          <a:off x="874713" y="2316163"/>
          <a:ext cx="1778000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67" name="Equation" r:id="rId6" imgW="761760" imgH="393480" progId="Equation.3">
                  <p:embed/>
                </p:oleObj>
              </mc:Choice>
              <mc:Fallback>
                <p:oleObj name="Equation" r:id="rId6" imgW="761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2316163"/>
                        <a:ext cx="1778000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6856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0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38" y="901700"/>
            <a:ext cx="76628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683" name="Text Box 3"/>
          <p:cNvSpPr txBox="1">
            <a:spLocks noChangeArrowheads="1"/>
          </p:cNvSpPr>
          <p:nvPr/>
        </p:nvSpPr>
        <p:spPr bwMode="auto">
          <a:xfrm>
            <a:off x="795337" y="4930896"/>
            <a:ext cx="72346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Potential </a:t>
            </a:r>
            <a:r>
              <a:rPr lang="en-US" sz="2000" dirty="0"/>
              <a:t>matches for </a:t>
            </a:r>
            <a:r>
              <a:rPr lang="en-US" sz="2000" i="1" dirty="0"/>
              <a:t>x</a:t>
            </a:r>
            <a:r>
              <a:rPr lang="en-US" sz="2000" dirty="0"/>
              <a:t> have to lie on the corresponding </a:t>
            </a:r>
            <a:r>
              <a:rPr lang="en-US" sz="2000" dirty="0" smtClean="0"/>
              <a:t>line </a:t>
            </a:r>
            <a:r>
              <a:rPr lang="en-US" sz="2000" i="1" dirty="0"/>
              <a:t>l’</a:t>
            </a:r>
            <a:r>
              <a:rPr lang="en-US" sz="2000" dirty="0"/>
              <a:t>.</a:t>
            </a:r>
          </a:p>
        </p:txBody>
      </p:sp>
      <p:sp>
        <p:nvSpPr>
          <p:cNvPr id="711684" name="Text Box 4"/>
          <p:cNvSpPr txBox="1">
            <a:spLocks noChangeArrowheads="1"/>
          </p:cNvSpPr>
          <p:nvPr/>
        </p:nvSpPr>
        <p:spPr bwMode="auto">
          <a:xfrm>
            <a:off x="795338" y="5646738"/>
            <a:ext cx="72346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Potential </a:t>
            </a:r>
            <a:r>
              <a:rPr lang="en-US" sz="2000" dirty="0"/>
              <a:t>matches for </a:t>
            </a:r>
            <a:r>
              <a:rPr lang="en-US" sz="2000" i="1" dirty="0"/>
              <a:t>x’</a:t>
            </a:r>
            <a:r>
              <a:rPr lang="en-US" sz="2000" dirty="0"/>
              <a:t> have to lie on the corresponding </a:t>
            </a:r>
            <a:r>
              <a:rPr lang="en-US" sz="2000" dirty="0" smtClean="0"/>
              <a:t>line </a:t>
            </a:r>
            <a:r>
              <a:rPr lang="en-US" sz="2000" i="1" dirty="0"/>
              <a:t>l</a:t>
            </a:r>
            <a:r>
              <a:rPr lang="en-US" sz="2000" dirty="0"/>
              <a:t>.</a:t>
            </a:r>
          </a:p>
        </p:txBody>
      </p:sp>
      <p:sp>
        <p:nvSpPr>
          <p:cNvPr id="711685" name="Oval 5"/>
          <p:cNvSpPr>
            <a:spLocks noChangeArrowheads="1"/>
          </p:cNvSpPr>
          <p:nvPr/>
        </p:nvSpPr>
        <p:spPr bwMode="auto">
          <a:xfrm>
            <a:off x="2884488" y="24066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6" name="Line 6"/>
          <p:cNvSpPr>
            <a:spLocks noChangeShapeType="1"/>
          </p:cNvSpPr>
          <p:nvPr/>
        </p:nvSpPr>
        <p:spPr bwMode="auto">
          <a:xfrm flipH="1">
            <a:off x="6084888" y="2330450"/>
            <a:ext cx="254000" cy="15811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7" name="Oval 7"/>
          <p:cNvSpPr>
            <a:spLocks noChangeArrowheads="1"/>
          </p:cNvSpPr>
          <p:nvPr/>
        </p:nvSpPr>
        <p:spPr bwMode="auto">
          <a:xfrm>
            <a:off x="6275388" y="240665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</a:endParaRPr>
          </a:p>
        </p:txBody>
      </p:sp>
      <p:sp>
        <p:nvSpPr>
          <p:cNvPr id="711688" name="Line 8"/>
          <p:cNvSpPr>
            <a:spLocks noChangeShapeType="1"/>
          </p:cNvSpPr>
          <p:nvPr/>
        </p:nvSpPr>
        <p:spPr bwMode="auto">
          <a:xfrm flipH="1" flipV="1">
            <a:off x="2909888" y="2311400"/>
            <a:ext cx="241300" cy="15621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9" name="Oval 9"/>
          <p:cNvSpPr>
            <a:spLocks noChangeArrowheads="1"/>
          </p:cNvSpPr>
          <p:nvPr/>
        </p:nvSpPr>
        <p:spPr bwMode="auto">
          <a:xfrm>
            <a:off x="3316288" y="21018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0" name="Oval 10"/>
          <p:cNvSpPr>
            <a:spLocks noChangeArrowheads="1"/>
          </p:cNvSpPr>
          <p:nvPr/>
        </p:nvSpPr>
        <p:spPr bwMode="auto">
          <a:xfrm>
            <a:off x="3970338" y="16573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1" name="Oval 11"/>
          <p:cNvSpPr>
            <a:spLocks noChangeArrowheads="1"/>
          </p:cNvSpPr>
          <p:nvPr/>
        </p:nvSpPr>
        <p:spPr bwMode="auto">
          <a:xfrm>
            <a:off x="6275388" y="24003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2" name="Oval 12"/>
          <p:cNvSpPr>
            <a:spLocks noChangeArrowheads="1"/>
          </p:cNvSpPr>
          <p:nvPr/>
        </p:nvSpPr>
        <p:spPr bwMode="auto">
          <a:xfrm>
            <a:off x="6224588" y="275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3" name="Oval 13"/>
          <p:cNvSpPr>
            <a:spLocks noChangeArrowheads="1"/>
          </p:cNvSpPr>
          <p:nvPr/>
        </p:nvSpPr>
        <p:spPr bwMode="auto">
          <a:xfrm>
            <a:off x="6167438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 and the </a:t>
            </a:r>
            <a:r>
              <a:rPr lang="en-US" dirty="0" err="1"/>
              <a:t>E</a:t>
            </a:r>
            <a:r>
              <a:rPr lang="en-US" dirty="0" err="1" smtClean="0"/>
              <a:t>pipolar</a:t>
            </a:r>
            <a:r>
              <a:rPr lang="en-US" dirty="0" smtClean="0"/>
              <a:t> constraint</a:t>
            </a:r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266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12" y="80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2667000" y="2209800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0497" name="Freeform 17"/>
          <p:cNvSpPr>
            <a:spLocks/>
          </p:cNvSpPr>
          <p:nvPr/>
        </p:nvSpPr>
        <p:spPr bwMode="auto">
          <a:xfrm>
            <a:off x="6019800" y="2336800"/>
            <a:ext cx="273050" cy="254000"/>
          </a:xfrm>
          <a:custGeom>
            <a:avLst/>
            <a:gdLst>
              <a:gd name="T0" fmla="*/ 2147483647 w 172"/>
              <a:gd name="T1" fmla="*/ 2147483647 h 160"/>
              <a:gd name="T2" fmla="*/ 0 w 172"/>
              <a:gd name="T3" fmla="*/ 2147483647 h 160"/>
              <a:gd name="T4" fmla="*/ 2147483647 w 172"/>
              <a:gd name="T5" fmla="*/ 2147483647 h 160"/>
              <a:gd name="T6" fmla="*/ 2147483647 w 172"/>
              <a:gd name="T7" fmla="*/ 2147483647 h 160"/>
              <a:gd name="T8" fmla="*/ 2147483647 w 172"/>
              <a:gd name="T9" fmla="*/ 0 h 160"/>
              <a:gd name="T10" fmla="*/ 2147483647 w 172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"/>
              <a:gd name="T19" fmla="*/ 0 h 160"/>
              <a:gd name="T20" fmla="*/ 172 w 172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" h="160">
                <a:moveTo>
                  <a:pt x="48" y="16"/>
                </a:moveTo>
                <a:lnTo>
                  <a:pt x="0" y="112"/>
                </a:lnTo>
                <a:lnTo>
                  <a:pt x="48" y="160"/>
                </a:lnTo>
                <a:lnTo>
                  <a:pt x="144" y="112"/>
                </a:lnTo>
                <a:lnTo>
                  <a:pt x="172" y="0"/>
                </a:lnTo>
                <a:lnTo>
                  <a:pt x="4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698" name="Text Box 18"/>
          <p:cNvSpPr txBox="1">
            <a:spLocks noChangeArrowheads="1"/>
          </p:cNvSpPr>
          <p:nvPr/>
        </p:nvSpPr>
        <p:spPr bwMode="auto">
          <a:xfrm>
            <a:off x="6019800" y="2286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>
            <a:off x="8001000" y="1524000"/>
            <a:ext cx="381000" cy="304800"/>
          </a:xfrm>
          <a:custGeom>
            <a:avLst/>
            <a:gdLst>
              <a:gd name="T0" fmla="*/ 2147483647 w 240"/>
              <a:gd name="T1" fmla="*/ 2147483647 h 192"/>
              <a:gd name="T2" fmla="*/ 2147483647 w 240"/>
              <a:gd name="T3" fmla="*/ 0 h 192"/>
              <a:gd name="T4" fmla="*/ 2147483647 w 240"/>
              <a:gd name="T5" fmla="*/ 2147483647 h 192"/>
              <a:gd name="T6" fmla="*/ 0 w 240"/>
              <a:gd name="T7" fmla="*/ 2147483647 h 192"/>
              <a:gd name="T8" fmla="*/ 2147483647 w 240"/>
              <a:gd name="T9" fmla="*/ 2147483647 h 192"/>
              <a:gd name="T10" fmla="*/ 2147483647 w 240"/>
              <a:gd name="T11" fmla="*/ 2147483647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192"/>
              <a:gd name="T20" fmla="*/ 240 w 240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192">
                <a:moveTo>
                  <a:pt x="240" y="192"/>
                </a:moveTo>
                <a:lnTo>
                  <a:pt x="240" y="0"/>
                </a:lnTo>
                <a:lnTo>
                  <a:pt x="88" y="24"/>
                </a:lnTo>
                <a:lnTo>
                  <a:pt x="0" y="96"/>
                </a:lnTo>
                <a:lnTo>
                  <a:pt x="96" y="192"/>
                </a:lnTo>
                <a:lnTo>
                  <a:pt x="240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Freeform 20"/>
          <p:cNvSpPr>
            <a:spLocks/>
          </p:cNvSpPr>
          <p:nvPr/>
        </p:nvSpPr>
        <p:spPr bwMode="auto">
          <a:xfrm>
            <a:off x="838200" y="1536700"/>
            <a:ext cx="260350" cy="292100"/>
          </a:xfrm>
          <a:custGeom>
            <a:avLst/>
            <a:gdLst>
              <a:gd name="T0" fmla="*/ 2147483647 w 164"/>
              <a:gd name="T1" fmla="*/ 0 h 184"/>
              <a:gd name="T2" fmla="*/ 0 w 164"/>
              <a:gd name="T3" fmla="*/ 2147483647 h 184"/>
              <a:gd name="T4" fmla="*/ 2147483647 w 164"/>
              <a:gd name="T5" fmla="*/ 2147483647 h 184"/>
              <a:gd name="T6" fmla="*/ 2147483647 w 164"/>
              <a:gd name="T7" fmla="*/ 2147483647 h 184"/>
              <a:gd name="T8" fmla="*/ 2147483647 w 164"/>
              <a:gd name="T9" fmla="*/ 2147483647 h 184"/>
              <a:gd name="T10" fmla="*/ 2147483647 w 164"/>
              <a:gd name="T11" fmla="*/ 0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184"/>
              <a:gd name="T20" fmla="*/ 164 w 164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184">
                <a:moveTo>
                  <a:pt x="32" y="0"/>
                </a:moveTo>
                <a:lnTo>
                  <a:pt x="0" y="136"/>
                </a:lnTo>
                <a:lnTo>
                  <a:pt x="48" y="184"/>
                </a:lnTo>
                <a:lnTo>
                  <a:pt x="148" y="176"/>
                </a:lnTo>
                <a:lnTo>
                  <a:pt x="164" y="36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Freeform 21"/>
          <p:cNvSpPr>
            <a:spLocks/>
          </p:cNvSpPr>
          <p:nvPr/>
        </p:nvSpPr>
        <p:spPr bwMode="auto">
          <a:xfrm>
            <a:off x="5905500" y="2667000"/>
            <a:ext cx="336550" cy="698500"/>
          </a:xfrm>
          <a:custGeom>
            <a:avLst/>
            <a:gdLst>
              <a:gd name="T0" fmla="*/ 2147483647 w 212"/>
              <a:gd name="T1" fmla="*/ 2147483647 h 440"/>
              <a:gd name="T2" fmla="*/ 2147483647 w 212"/>
              <a:gd name="T3" fmla="*/ 2147483647 h 440"/>
              <a:gd name="T4" fmla="*/ 0 w 212"/>
              <a:gd name="T5" fmla="*/ 2147483647 h 440"/>
              <a:gd name="T6" fmla="*/ 2147483647 w 212"/>
              <a:gd name="T7" fmla="*/ 2147483647 h 440"/>
              <a:gd name="T8" fmla="*/ 2147483647 w 212"/>
              <a:gd name="T9" fmla="*/ 0 h 440"/>
              <a:gd name="T10" fmla="*/ 2147483647 w 212"/>
              <a:gd name="T11" fmla="*/ 2147483647 h 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2"/>
              <a:gd name="T19" fmla="*/ 0 h 440"/>
              <a:gd name="T20" fmla="*/ 212 w 212"/>
              <a:gd name="T21" fmla="*/ 440 h 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2" h="440">
                <a:moveTo>
                  <a:pt x="72" y="16"/>
                </a:moveTo>
                <a:lnTo>
                  <a:pt x="24" y="112"/>
                </a:lnTo>
                <a:lnTo>
                  <a:pt x="0" y="400"/>
                </a:lnTo>
                <a:lnTo>
                  <a:pt x="132" y="440"/>
                </a:lnTo>
                <a:lnTo>
                  <a:pt x="212" y="0"/>
                </a:lnTo>
                <a:lnTo>
                  <a:pt x="7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Freeform 22"/>
          <p:cNvSpPr>
            <a:spLocks/>
          </p:cNvSpPr>
          <p:nvPr/>
        </p:nvSpPr>
        <p:spPr bwMode="auto">
          <a:xfrm>
            <a:off x="3854450" y="1371600"/>
            <a:ext cx="368300" cy="298450"/>
          </a:xfrm>
          <a:custGeom>
            <a:avLst/>
            <a:gdLst>
              <a:gd name="T0" fmla="*/ 2147483647 w 232"/>
              <a:gd name="T1" fmla="*/ 2147483647 h 188"/>
              <a:gd name="T2" fmla="*/ 2147483647 w 232"/>
              <a:gd name="T3" fmla="*/ 2147483647 h 188"/>
              <a:gd name="T4" fmla="*/ 0 w 232"/>
              <a:gd name="T5" fmla="*/ 2147483647 h 188"/>
              <a:gd name="T6" fmla="*/ 2147483647 w 232"/>
              <a:gd name="T7" fmla="*/ 2147483647 h 188"/>
              <a:gd name="T8" fmla="*/ 2147483647 w 232"/>
              <a:gd name="T9" fmla="*/ 2147483647 h 188"/>
              <a:gd name="T10" fmla="*/ 2147483647 w 232"/>
              <a:gd name="T11" fmla="*/ 2147483647 h 188"/>
              <a:gd name="T12" fmla="*/ 2147483647 w 232"/>
              <a:gd name="T13" fmla="*/ 0 h 188"/>
              <a:gd name="T14" fmla="*/ 2147483647 w 232"/>
              <a:gd name="T15" fmla="*/ 2147483647 h 1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2"/>
              <a:gd name="T25" fmla="*/ 0 h 188"/>
              <a:gd name="T26" fmla="*/ 232 w 232"/>
              <a:gd name="T27" fmla="*/ 188 h 1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" h="188">
                <a:moveTo>
                  <a:pt x="68" y="16"/>
                </a:moveTo>
                <a:lnTo>
                  <a:pt x="20" y="112"/>
                </a:lnTo>
                <a:lnTo>
                  <a:pt x="0" y="164"/>
                </a:lnTo>
                <a:lnTo>
                  <a:pt x="56" y="188"/>
                </a:lnTo>
                <a:lnTo>
                  <a:pt x="136" y="148"/>
                </a:lnTo>
                <a:lnTo>
                  <a:pt x="232" y="80"/>
                </a:lnTo>
                <a:lnTo>
                  <a:pt x="192" y="0"/>
                </a:lnTo>
                <a:lnTo>
                  <a:pt x="6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Freeform 23"/>
          <p:cNvSpPr>
            <a:spLocks/>
          </p:cNvSpPr>
          <p:nvPr/>
        </p:nvSpPr>
        <p:spPr bwMode="auto">
          <a:xfrm>
            <a:off x="3200400" y="1828800"/>
            <a:ext cx="381000" cy="260350"/>
          </a:xfrm>
          <a:custGeom>
            <a:avLst/>
            <a:gdLst>
              <a:gd name="T0" fmla="*/ 2147483647 w 240"/>
              <a:gd name="T1" fmla="*/ 2147483647 h 164"/>
              <a:gd name="T2" fmla="*/ 2147483647 w 240"/>
              <a:gd name="T3" fmla="*/ 2147483647 h 164"/>
              <a:gd name="T4" fmla="*/ 0 w 240"/>
              <a:gd name="T5" fmla="*/ 2147483647 h 164"/>
              <a:gd name="T6" fmla="*/ 2147483647 w 240"/>
              <a:gd name="T7" fmla="*/ 2147483647 h 164"/>
              <a:gd name="T8" fmla="*/ 2147483647 w 240"/>
              <a:gd name="T9" fmla="*/ 2147483647 h 164"/>
              <a:gd name="T10" fmla="*/ 2147483647 w 240"/>
              <a:gd name="T11" fmla="*/ 0 h 164"/>
              <a:gd name="T12" fmla="*/ 2147483647 w 240"/>
              <a:gd name="T13" fmla="*/ 2147483647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"/>
              <a:gd name="T22" fmla="*/ 0 h 164"/>
              <a:gd name="T23" fmla="*/ 240 w 240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" h="164">
                <a:moveTo>
                  <a:pt x="76" y="16"/>
                </a:moveTo>
                <a:lnTo>
                  <a:pt x="28" y="112"/>
                </a:lnTo>
                <a:lnTo>
                  <a:pt x="0" y="156"/>
                </a:lnTo>
                <a:lnTo>
                  <a:pt x="104" y="164"/>
                </a:lnTo>
                <a:lnTo>
                  <a:pt x="240" y="80"/>
                </a:lnTo>
                <a:lnTo>
                  <a:pt x="200" y="0"/>
                </a:lnTo>
                <a:lnTo>
                  <a:pt x="76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704" name="Text Box 24"/>
          <p:cNvSpPr txBox="1">
            <a:spLocks noChangeArrowheads="1"/>
          </p:cNvSpPr>
          <p:nvPr/>
        </p:nvSpPr>
        <p:spPr bwMode="auto">
          <a:xfrm>
            <a:off x="3733800" y="1349375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5" name="Text Box 25"/>
          <p:cNvSpPr txBox="1">
            <a:spLocks noChangeArrowheads="1"/>
          </p:cNvSpPr>
          <p:nvPr/>
        </p:nvSpPr>
        <p:spPr bwMode="auto">
          <a:xfrm>
            <a:off x="5943600" y="2667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6" name="Text Box 26"/>
          <p:cNvSpPr txBox="1">
            <a:spLocks noChangeArrowheads="1"/>
          </p:cNvSpPr>
          <p:nvPr/>
        </p:nvSpPr>
        <p:spPr bwMode="auto">
          <a:xfrm>
            <a:off x="3124200" y="1752600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7" name="Text Box 27"/>
          <p:cNvSpPr txBox="1">
            <a:spLocks noChangeArrowheads="1"/>
          </p:cNvSpPr>
          <p:nvPr/>
        </p:nvSpPr>
        <p:spPr bwMode="auto">
          <a:xfrm>
            <a:off x="5867400" y="3048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8" name="Oval 28"/>
          <p:cNvSpPr>
            <a:spLocks noChangeArrowheads="1"/>
          </p:cNvSpPr>
          <p:nvPr/>
        </p:nvSpPr>
        <p:spPr bwMode="auto">
          <a:xfrm>
            <a:off x="4592638" y="12255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4419600" y="914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710" name="Text Box 30"/>
          <p:cNvSpPr txBox="1">
            <a:spLocks noChangeArrowheads="1"/>
          </p:cNvSpPr>
          <p:nvPr/>
        </p:nvSpPr>
        <p:spPr bwMode="auto">
          <a:xfrm>
            <a:off x="4343400" y="914400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02898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3" grpId="0" autoUpdateAnimBg="0"/>
      <p:bldP spid="711684" grpId="0" autoUpdateAnimBg="0"/>
      <p:bldP spid="711685" grpId="0" animBg="1"/>
      <p:bldP spid="711686" grpId="0" animBg="1"/>
      <p:bldP spid="711687" grpId="0" animBg="1" autoUpdateAnimBg="0"/>
      <p:bldP spid="711688" grpId="0" animBg="1"/>
      <p:bldP spid="711689" grpId="0" animBg="1"/>
      <p:bldP spid="711690" grpId="0" animBg="1"/>
      <p:bldP spid="711691" grpId="0" animBg="1"/>
      <p:bldP spid="711692" grpId="0" animBg="1"/>
      <p:bldP spid="711693" grpId="0" animBg="1"/>
      <p:bldP spid="711698" grpId="0"/>
      <p:bldP spid="711704" grpId="0" animBg="1"/>
      <p:bldP spid="711705" grpId="0"/>
      <p:bldP spid="711706" grpId="0" animBg="1"/>
      <p:bldP spid="711707" grpId="0"/>
      <p:bldP spid="711708" grpId="0" animBg="1"/>
      <p:bldP spid="7117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Simplest Case: Parallel images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914400"/>
            <a:ext cx="38100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000" smtClean="0"/>
              <a:t>Image planes of cameras are parallel to each other and to the baseline</a:t>
            </a:r>
          </a:p>
          <a:p>
            <a:pPr>
              <a:buFontTx/>
              <a:buChar char="•"/>
            </a:pPr>
            <a:r>
              <a:rPr lang="en-US" sz="2000" smtClean="0"/>
              <a:t>Camera centers are at same height</a:t>
            </a:r>
          </a:p>
          <a:p>
            <a:pPr>
              <a:buFontTx/>
              <a:buChar char="•"/>
            </a:pPr>
            <a:r>
              <a:rPr lang="en-US" sz="2000" smtClean="0"/>
              <a:t>Focal lengths are the same</a:t>
            </a:r>
          </a:p>
          <a:p>
            <a:pPr>
              <a:buFontTx/>
              <a:buChar char="•"/>
            </a:pPr>
            <a:r>
              <a:rPr lang="en-US" sz="2000" smtClean="0"/>
              <a:t>Then, epipolar lines fall along the horizontal scan lines of the images</a:t>
            </a:r>
          </a:p>
          <a:p>
            <a:pPr>
              <a:buFontTx/>
              <a:buChar char="•"/>
            </a:pPr>
            <a:endParaRPr lang="en-US" sz="2000" smtClean="0"/>
          </a:p>
        </p:txBody>
      </p:sp>
      <p:grpSp>
        <p:nvGrpSpPr>
          <p:cNvPr id="41988" name="Group 29"/>
          <p:cNvGrpSpPr>
            <a:grpSpLocks/>
          </p:cNvGrpSpPr>
          <p:nvPr/>
        </p:nvGrpSpPr>
        <p:grpSpPr bwMode="auto">
          <a:xfrm>
            <a:off x="533400" y="957263"/>
            <a:ext cx="4495800" cy="5519737"/>
            <a:chOff x="336" y="603"/>
            <a:chExt cx="2832" cy="3477"/>
          </a:xfrm>
        </p:grpSpPr>
        <p:sp>
          <p:nvSpPr>
            <p:cNvPr id="41989" name="Freeform 4"/>
            <p:cNvSpPr>
              <a:spLocks/>
            </p:cNvSpPr>
            <p:nvPr/>
          </p:nvSpPr>
          <p:spPr bwMode="auto">
            <a:xfrm>
              <a:off x="2193" y="603"/>
              <a:ext cx="769" cy="529"/>
            </a:xfrm>
            <a:custGeom>
              <a:avLst/>
              <a:gdLst>
                <a:gd name="T0" fmla="*/ 42 w 865"/>
                <a:gd name="T1" fmla="*/ 0 h 529"/>
                <a:gd name="T2" fmla="*/ 36 w 865"/>
                <a:gd name="T3" fmla="*/ 24 h 529"/>
                <a:gd name="T4" fmla="*/ 36 w 865"/>
                <a:gd name="T5" fmla="*/ 48 h 529"/>
                <a:gd name="T6" fmla="*/ 24 w 865"/>
                <a:gd name="T7" fmla="*/ 72 h 529"/>
                <a:gd name="T8" fmla="*/ 18 w 865"/>
                <a:gd name="T9" fmla="*/ 96 h 529"/>
                <a:gd name="T10" fmla="*/ 18 w 865"/>
                <a:gd name="T11" fmla="*/ 120 h 529"/>
                <a:gd name="T12" fmla="*/ 18 w 865"/>
                <a:gd name="T13" fmla="*/ 144 h 529"/>
                <a:gd name="T14" fmla="*/ 12 w 865"/>
                <a:gd name="T15" fmla="*/ 168 h 529"/>
                <a:gd name="T16" fmla="*/ 6 w 865"/>
                <a:gd name="T17" fmla="*/ 192 h 529"/>
                <a:gd name="T18" fmla="*/ 0 w 865"/>
                <a:gd name="T19" fmla="*/ 216 h 529"/>
                <a:gd name="T20" fmla="*/ 0 w 865"/>
                <a:gd name="T21" fmla="*/ 240 h 529"/>
                <a:gd name="T22" fmla="*/ 0 w 865"/>
                <a:gd name="T23" fmla="*/ 264 h 529"/>
                <a:gd name="T24" fmla="*/ 6 w 865"/>
                <a:gd name="T25" fmla="*/ 288 h 529"/>
                <a:gd name="T26" fmla="*/ 6 w 865"/>
                <a:gd name="T27" fmla="*/ 312 h 529"/>
                <a:gd name="T28" fmla="*/ 12 w 865"/>
                <a:gd name="T29" fmla="*/ 336 h 529"/>
                <a:gd name="T30" fmla="*/ 12 w 865"/>
                <a:gd name="T31" fmla="*/ 360 h 529"/>
                <a:gd name="T32" fmla="*/ 18 w 865"/>
                <a:gd name="T33" fmla="*/ 384 h 529"/>
                <a:gd name="T34" fmla="*/ 18 w 865"/>
                <a:gd name="T35" fmla="*/ 408 h 529"/>
                <a:gd name="T36" fmla="*/ 24 w 865"/>
                <a:gd name="T37" fmla="*/ 432 h 529"/>
                <a:gd name="T38" fmla="*/ 29 w 865"/>
                <a:gd name="T39" fmla="*/ 456 h 529"/>
                <a:gd name="T40" fmla="*/ 421 w 865"/>
                <a:gd name="T41" fmla="*/ 528 h 529"/>
                <a:gd name="T42" fmla="*/ 397 w 865"/>
                <a:gd name="T43" fmla="*/ 480 h 529"/>
                <a:gd name="T44" fmla="*/ 391 w 865"/>
                <a:gd name="T45" fmla="*/ 456 h 529"/>
                <a:gd name="T46" fmla="*/ 385 w 865"/>
                <a:gd name="T47" fmla="*/ 420 h 529"/>
                <a:gd name="T48" fmla="*/ 380 w 865"/>
                <a:gd name="T49" fmla="*/ 396 h 529"/>
                <a:gd name="T50" fmla="*/ 373 w 865"/>
                <a:gd name="T51" fmla="*/ 372 h 529"/>
                <a:gd name="T52" fmla="*/ 367 w 865"/>
                <a:gd name="T53" fmla="*/ 348 h 529"/>
                <a:gd name="T54" fmla="*/ 367 w 865"/>
                <a:gd name="T55" fmla="*/ 324 h 529"/>
                <a:gd name="T56" fmla="*/ 367 w 865"/>
                <a:gd name="T57" fmla="*/ 288 h 529"/>
                <a:gd name="T58" fmla="*/ 367 w 865"/>
                <a:gd name="T59" fmla="*/ 264 h 529"/>
                <a:gd name="T60" fmla="*/ 367 w 865"/>
                <a:gd name="T61" fmla="*/ 240 h 529"/>
                <a:gd name="T62" fmla="*/ 380 w 865"/>
                <a:gd name="T63" fmla="*/ 216 h 529"/>
                <a:gd name="T64" fmla="*/ 380 w 865"/>
                <a:gd name="T65" fmla="*/ 192 h 529"/>
                <a:gd name="T66" fmla="*/ 385 w 865"/>
                <a:gd name="T67" fmla="*/ 168 h 529"/>
                <a:gd name="T68" fmla="*/ 397 w 865"/>
                <a:gd name="T69" fmla="*/ 156 h 529"/>
                <a:gd name="T70" fmla="*/ 397 w 865"/>
                <a:gd name="T71" fmla="*/ 132 h 529"/>
                <a:gd name="T72" fmla="*/ 409 w 865"/>
                <a:gd name="T73" fmla="*/ 108 h 529"/>
                <a:gd name="T74" fmla="*/ 421 w 865"/>
                <a:gd name="T75" fmla="*/ 96 h 529"/>
                <a:gd name="T76" fmla="*/ 427 w 865"/>
                <a:gd name="T77" fmla="*/ 72 h 529"/>
                <a:gd name="T78" fmla="*/ 42 w 865"/>
                <a:gd name="T79" fmla="*/ 0 h 5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65"/>
                <a:gd name="T121" fmla="*/ 0 h 529"/>
                <a:gd name="T122" fmla="*/ 865 w 865"/>
                <a:gd name="T123" fmla="*/ 529 h 5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65" h="529">
                  <a:moveTo>
                    <a:pt x="84" y="0"/>
                  </a:moveTo>
                  <a:lnTo>
                    <a:pt x="72" y="24"/>
                  </a:lnTo>
                  <a:lnTo>
                    <a:pt x="72" y="48"/>
                  </a:lnTo>
                  <a:lnTo>
                    <a:pt x="48" y="72"/>
                  </a:lnTo>
                  <a:lnTo>
                    <a:pt x="36" y="96"/>
                  </a:lnTo>
                  <a:lnTo>
                    <a:pt x="36" y="120"/>
                  </a:lnTo>
                  <a:lnTo>
                    <a:pt x="36" y="144"/>
                  </a:lnTo>
                  <a:lnTo>
                    <a:pt x="24" y="168"/>
                  </a:lnTo>
                  <a:lnTo>
                    <a:pt x="12" y="192"/>
                  </a:lnTo>
                  <a:lnTo>
                    <a:pt x="0" y="216"/>
                  </a:lnTo>
                  <a:lnTo>
                    <a:pt x="0" y="240"/>
                  </a:lnTo>
                  <a:lnTo>
                    <a:pt x="0" y="264"/>
                  </a:lnTo>
                  <a:lnTo>
                    <a:pt x="12" y="288"/>
                  </a:lnTo>
                  <a:lnTo>
                    <a:pt x="12" y="312"/>
                  </a:lnTo>
                  <a:lnTo>
                    <a:pt x="24" y="336"/>
                  </a:lnTo>
                  <a:lnTo>
                    <a:pt x="24" y="360"/>
                  </a:lnTo>
                  <a:lnTo>
                    <a:pt x="36" y="384"/>
                  </a:lnTo>
                  <a:lnTo>
                    <a:pt x="36" y="408"/>
                  </a:lnTo>
                  <a:lnTo>
                    <a:pt x="48" y="432"/>
                  </a:lnTo>
                  <a:lnTo>
                    <a:pt x="60" y="456"/>
                  </a:lnTo>
                  <a:lnTo>
                    <a:pt x="852" y="528"/>
                  </a:lnTo>
                  <a:lnTo>
                    <a:pt x="804" y="480"/>
                  </a:lnTo>
                  <a:lnTo>
                    <a:pt x="792" y="456"/>
                  </a:lnTo>
                  <a:lnTo>
                    <a:pt x="780" y="420"/>
                  </a:lnTo>
                  <a:lnTo>
                    <a:pt x="768" y="396"/>
                  </a:lnTo>
                  <a:lnTo>
                    <a:pt x="756" y="372"/>
                  </a:lnTo>
                  <a:lnTo>
                    <a:pt x="744" y="348"/>
                  </a:lnTo>
                  <a:lnTo>
                    <a:pt x="744" y="324"/>
                  </a:lnTo>
                  <a:lnTo>
                    <a:pt x="744" y="288"/>
                  </a:lnTo>
                  <a:lnTo>
                    <a:pt x="744" y="264"/>
                  </a:lnTo>
                  <a:lnTo>
                    <a:pt x="744" y="240"/>
                  </a:lnTo>
                  <a:lnTo>
                    <a:pt x="768" y="216"/>
                  </a:lnTo>
                  <a:lnTo>
                    <a:pt x="768" y="192"/>
                  </a:lnTo>
                  <a:lnTo>
                    <a:pt x="780" y="168"/>
                  </a:lnTo>
                  <a:lnTo>
                    <a:pt x="804" y="156"/>
                  </a:lnTo>
                  <a:lnTo>
                    <a:pt x="804" y="132"/>
                  </a:lnTo>
                  <a:lnTo>
                    <a:pt x="828" y="108"/>
                  </a:lnTo>
                  <a:lnTo>
                    <a:pt x="852" y="96"/>
                  </a:lnTo>
                  <a:lnTo>
                    <a:pt x="864" y="72"/>
                  </a:lnTo>
                  <a:lnTo>
                    <a:pt x="84" y="0"/>
                  </a:lnTo>
                </a:path>
              </a:pathLst>
            </a:custGeom>
            <a:gradFill rotWithShape="0">
              <a:gsLst>
                <a:gs pos="0">
                  <a:srgbClr val="012501"/>
                </a:gs>
                <a:gs pos="100000">
                  <a:srgbClr val="037C03"/>
                </a:gs>
              </a:gsLst>
              <a:lin ang="18900000" scaled="1"/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0" name="Line 5"/>
            <p:cNvSpPr>
              <a:spLocks noChangeShapeType="1"/>
            </p:cNvSpPr>
            <p:nvPr/>
          </p:nvSpPr>
          <p:spPr bwMode="auto">
            <a:xfrm>
              <a:off x="561" y="2715"/>
              <a:ext cx="2048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1" name="Freeform 6"/>
            <p:cNvSpPr>
              <a:spLocks/>
            </p:cNvSpPr>
            <p:nvPr/>
          </p:nvSpPr>
          <p:spPr bwMode="auto">
            <a:xfrm>
              <a:off x="966" y="768"/>
              <a:ext cx="1557" cy="1551"/>
            </a:xfrm>
            <a:custGeom>
              <a:avLst/>
              <a:gdLst>
                <a:gd name="T0" fmla="*/ 0 w 1557"/>
                <a:gd name="T1" fmla="*/ 1551 h 1551"/>
                <a:gd name="T2" fmla="*/ 1557 w 1557"/>
                <a:gd name="T3" fmla="*/ 0 h 1551"/>
                <a:gd name="T4" fmla="*/ 0 60000 65536"/>
                <a:gd name="T5" fmla="*/ 0 60000 65536"/>
                <a:gd name="T6" fmla="*/ 0 w 1557"/>
                <a:gd name="T7" fmla="*/ 0 h 1551"/>
                <a:gd name="T8" fmla="*/ 1557 w 1557"/>
                <a:gd name="T9" fmla="*/ 1551 h 15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57" h="1551">
                  <a:moveTo>
                    <a:pt x="0" y="1551"/>
                  </a:moveTo>
                  <a:lnTo>
                    <a:pt x="1557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2" name="Freeform 7"/>
            <p:cNvSpPr>
              <a:spLocks/>
            </p:cNvSpPr>
            <p:nvPr/>
          </p:nvSpPr>
          <p:spPr bwMode="auto">
            <a:xfrm>
              <a:off x="433" y="1569"/>
              <a:ext cx="769" cy="1261"/>
            </a:xfrm>
            <a:custGeom>
              <a:avLst/>
              <a:gdLst>
                <a:gd name="T0" fmla="*/ 0 w 865"/>
                <a:gd name="T1" fmla="*/ 828 h 1261"/>
                <a:gd name="T2" fmla="*/ 427 w 865"/>
                <a:gd name="T3" fmla="*/ 1260 h 1261"/>
                <a:gd name="T4" fmla="*/ 427 w 865"/>
                <a:gd name="T5" fmla="*/ 414 h 1261"/>
                <a:gd name="T6" fmla="*/ 0 w 865"/>
                <a:gd name="T7" fmla="*/ 0 h 1261"/>
                <a:gd name="T8" fmla="*/ 0 w 865"/>
                <a:gd name="T9" fmla="*/ 828 h 1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5"/>
                <a:gd name="T16" fmla="*/ 0 h 1261"/>
                <a:gd name="T17" fmla="*/ 865 w 865"/>
                <a:gd name="T18" fmla="*/ 1261 h 1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5" h="1261">
                  <a:moveTo>
                    <a:pt x="0" y="828"/>
                  </a:moveTo>
                  <a:lnTo>
                    <a:pt x="864" y="1260"/>
                  </a:lnTo>
                  <a:lnTo>
                    <a:pt x="864" y="414"/>
                  </a:lnTo>
                  <a:lnTo>
                    <a:pt x="0" y="0"/>
                  </a:lnTo>
                  <a:lnTo>
                    <a:pt x="0" y="828"/>
                  </a:lnTo>
                </a:path>
              </a:pathLst>
            </a:custGeom>
            <a:solidFill>
              <a:srgbClr val="FEBF0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3" name="Freeform 8"/>
            <p:cNvSpPr>
              <a:spLocks/>
            </p:cNvSpPr>
            <p:nvPr/>
          </p:nvSpPr>
          <p:spPr bwMode="auto">
            <a:xfrm>
              <a:off x="2514" y="768"/>
              <a:ext cx="74" cy="2463"/>
            </a:xfrm>
            <a:custGeom>
              <a:avLst/>
              <a:gdLst>
                <a:gd name="T0" fmla="*/ 74 w 74"/>
                <a:gd name="T1" fmla="*/ 2463 h 2463"/>
                <a:gd name="T2" fmla="*/ 0 w 74"/>
                <a:gd name="T3" fmla="*/ 0 h 2463"/>
                <a:gd name="T4" fmla="*/ 0 60000 65536"/>
                <a:gd name="T5" fmla="*/ 0 60000 65536"/>
                <a:gd name="T6" fmla="*/ 0 w 74"/>
                <a:gd name="T7" fmla="*/ 0 h 2463"/>
                <a:gd name="T8" fmla="*/ 74 w 74"/>
                <a:gd name="T9" fmla="*/ 2463 h 24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2463">
                  <a:moveTo>
                    <a:pt x="74" y="246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Freeform 9"/>
            <p:cNvSpPr>
              <a:spLocks/>
            </p:cNvSpPr>
            <p:nvPr/>
          </p:nvSpPr>
          <p:spPr bwMode="auto">
            <a:xfrm>
              <a:off x="2396" y="2651"/>
              <a:ext cx="769" cy="1261"/>
            </a:xfrm>
            <a:custGeom>
              <a:avLst/>
              <a:gdLst>
                <a:gd name="T0" fmla="*/ 0 w 865"/>
                <a:gd name="T1" fmla="*/ 828 h 1261"/>
                <a:gd name="T2" fmla="*/ 427 w 865"/>
                <a:gd name="T3" fmla="*/ 1260 h 1261"/>
                <a:gd name="T4" fmla="*/ 427 w 865"/>
                <a:gd name="T5" fmla="*/ 414 h 1261"/>
                <a:gd name="T6" fmla="*/ 0 w 865"/>
                <a:gd name="T7" fmla="*/ 0 h 1261"/>
                <a:gd name="T8" fmla="*/ 0 w 865"/>
                <a:gd name="T9" fmla="*/ 828 h 1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5"/>
                <a:gd name="T16" fmla="*/ 0 h 1261"/>
                <a:gd name="T17" fmla="*/ 865 w 865"/>
                <a:gd name="T18" fmla="*/ 1261 h 1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5" h="1261">
                  <a:moveTo>
                    <a:pt x="0" y="828"/>
                  </a:moveTo>
                  <a:lnTo>
                    <a:pt x="864" y="1260"/>
                  </a:lnTo>
                  <a:lnTo>
                    <a:pt x="864" y="414"/>
                  </a:lnTo>
                  <a:lnTo>
                    <a:pt x="0" y="0"/>
                  </a:lnTo>
                  <a:lnTo>
                    <a:pt x="0" y="828"/>
                  </a:lnTo>
                </a:path>
              </a:pathLst>
            </a:custGeom>
            <a:solidFill>
              <a:srgbClr val="FEBF0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5" name="Line 10"/>
            <p:cNvSpPr>
              <a:spLocks noChangeShapeType="1"/>
            </p:cNvSpPr>
            <p:nvPr/>
          </p:nvSpPr>
          <p:spPr bwMode="auto">
            <a:xfrm flipV="1">
              <a:off x="561" y="2319"/>
              <a:ext cx="405" cy="3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Line 11"/>
            <p:cNvSpPr>
              <a:spLocks noChangeShapeType="1"/>
            </p:cNvSpPr>
            <p:nvPr/>
          </p:nvSpPr>
          <p:spPr bwMode="auto">
            <a:xfrm flipH="1" flipV="1">
              <a:off x="2588" y="3231"/>
              <a:ext cx="21" cy="6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" name="Freeform 12"/>
            <p:cNvSpPr>
              <a:spLocks/>
            </p:cNvSpPr>
            <p:nvPr/>
          </p:nvSpPr>
          <p:spPr bwMode="auto">
            <a:xfrm>
              <a:off x="336" y="2684"/>
              <a:ext cx="248" cy="244"/>
            </a:xfrm>
            <a:custGeom>
              <a:avLst/>
              <a:gdLst>
                <a:gd name="T0" fmla="*/ 0 w 279"/>
                <a:gd name="T1" fmla="*/ 243 h 244"/>
                <a:gd name="T2" fmla="*/ 73 w 279"/>
                <a:gd name="T3" fmla="*/ 1 h 244"/>
                <a:gd name="T4" fmla="*/ 79 w 279"/>
                <a:gd name="T5" fmla="*/ 0 h 244"/>
                <a:gd name="T6" fmla="*/ 82 w 279"/>
                <a:gd name="T7" fmla="*/ 3 h 244"/>
                <a:gd name="T8" fmla="*/ 82 w 279"/>
                <a:gd name="T9" fmla="*/ 6 h 244"/>
                <a:gd name="T10" fmla="*/ 85 w 279"/>
                <a:gd name="T11" fmla="*/ 5 h 244"/>
                <a:gd name="T12" fmla="*/ 87 w 279"/>
                <a:gd name="T13" fmla="*/ 9 h 244"/>
                <a:gd name="T14" fmla="*/ 90 w 279"/>
                <a:gd name="T15" fmla="*/ 7 h 244"/>
                <a:gd name="T16" fmla="*/ 92 w 279"/>
                <a:gd name="T17" fmla="*/ 12 h 244"/>
                <a:gd name="T18" fmla="*/ 93 w 279"/>
                <a:gd name="T19" fmla="*/ 13 h 244"/>
                <a:gd name="T20" fmla="*/ 97 w 279"/>
                <a:gd name="T21" fmla="*/ 14 h 244"/>
                <a:gd name="T22" fmla="*/ 99 w 279"/>
                <a:gd name="T23" fmla="*/ 15 h 244"/>
                <a:gd name="T24" fmla="*/ 101 w 279"/>
                <a:gd name="T25" fmla="*/ 19 h 244"/>
                <a:gd name="T26" fmla="*/ 104 w 279"/>
                <a:gd name="T27" fmla="*/ 20 h 244"/>
                <a:gd name="T28" fmla="*/ 106 w 279"/>
                <a:gd name="T29" fmla="*/ 23 h 244"/>
                <a:gd name="T30" fmla="*/ 110 w 279"/>
                <a:gd name="T31" fmla="*/ 25 h 244"/>
                <a:gd name="T32" fmla="*/ 111 w 279"/>
                <a:gd name="T33" fmla="*/ 29 h 244"/>
                <a:gd name="T34" fmla="*/ 113 w 279"/>
                <a:gd name="T35" fmla="*/ 32 h 244"/>
                <a:gd name="T36" fmla="*/ 114 w 279"/>
                <a:gd name="T37" fmla="*/ 36 h 244"/>
                <a:gd name="T38" fmla="*/ 116 w 279"/>
                <a:gd name="T39" fmla="*/ 39 h 244"/>
                <a:gd name="T40" fmla="*/ 117 w 279"/>
                <a:gd name="T41" fmla="*/ 45 h 244"/>
                <a:gd name="T42" fmla="*/ 119 w 279"/>
                <a:gd name="T43" fmla="*/ 46 h 244"/>
                <a:gd name="T44" fmla="*/ 123 w 279"/>
                <a:gd name="T45" fmla="*/ 55 h 244"/>
                <a:gd name="T46" fmla="*/ 123 w 279"/>
                <a:gd name="T47" fmla="*/ 58 h 244"/>
                <a:gd name="T48" fmla="*/ 126 w 279"/>
                <a:gd name="T49" fmla="*/ 63 h 244"/>
                <a:gd name="T50" fmla="*/ 126 w 279"/>
                <a:gd name="T51" fmla="*/ 67 h 244"/>
                <a:gd name="T52" fmla="*/ 129 w 279"/>
                <a:gd name="T53" fmla="*/ 71 h 244"/>
                <a:gd name="T54" fmla="*/ 129 w 279"/>
                <a:gd name="T55" fmla="*/ 75 h 244"/>
                <a:gd name="T56" fmla="*/ 131 w 279"/>
                <a:gd name="T57" fmla="*/ 81 h 244"/>
                <a:gd name="T58" fmla="*/ 131 w 279"/>
                <a:gd name="T59" fmla="*/ 86 h 244"/>
                <a:gd name="T60" fmla="*/ 132 w 279"/>
                <a:gd name="T61" fmla="*/ 90 h 244"/>
                <a:gd name="T62" fmla="*/ 132 w 279"/>
                <a:gd name="T63" fmla="*/ 95 h 244"/>
                <a:gd name="T64" fmla="*/ 132 w 279"/>
                <a:gd name="T65" fmla="*/ 99 h 244"/>
                <a:gd name="T66" fmla="*/ 132 w 279"/>
                <a:gd name="T67" fmla="*/ 103 h 244"/>
                <a:gd name="T68" fmla="*/ 132 w 279"/>
                <a:gd name="T69" fmla="*/ 109 h 244"/>
                <a:gd name="T70" fmla="*/ 132 w 279"/>
                <a:gd name="T71" fmla="*/ 113 h 244"/>
                <a:gd name="T72" fmla="*/ 135 w 279"/>
                <a:gd name="T73" fmla="*/ 119 h 244"/>
                <a:gd name="T74" fmla="*/ 136 w 279"/>
                <a:gd name="T75" fmla="*/ 124 h 244"/>
                <a:gd name="T76" fmla="*/ 136 w 279"/>
                <a:gd name="T77" fmla="*/ 128 h 244"/>
                <a:gd name="T78" fmla="*/ 136 w 279"/>
                <a:gd name="T79" fmla="*/ 134 h 244"/>
                <a:gd name="T80" fmla="*/ 137 w 279"/>
                <a:gd name="T81" fmla="*/ 138 h 244"/>
                <a:gd name="T82" fmla="*/ 137 w 279"/>
                <a:gd name="T83" fmla="*/ 143 h 244"/>
                <a:gd name="T84" fmla="*/ 137 w 279"/>
                <a:gd name="T85" fmla="*/ 147 h 244"/>
                <a:gd name="T86" fmla="*/ 136 w 279"/>
                <a:gd name="T87" fmla="*/ 153 h 244"/>
                <a:gd name="T88" fmla="*/ 136 w 279"/>
                <a:gd name="T89" fmla="*/ 156 h 244"/>
                <a:gd name="T90" fmla="*/ 137 w 279"/>
                <a:gd name="T91" fmla="*/ 162 h 244"/>
                <a:gd name="T92" fmla="*/ 138 w 279"/>
                <a:gd name="T93" fmla="*/ 167 h 244"/>
                <a:gd name="T94" fmla="*/ 136 w 279"/>
                <a:gd name="T95" fmla="*/ 172 h 244"/>
                <a:gd name="T96" fmla="*/ 133 w 279"/>
                <a:gd name="T97" fmla="*/ 181 h 244"/>
                <a:gd name="T98" fmla="*/ 0 w 279"/>
                <a:gd name="T99" fmla="*/ 243 h 2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9"/>
                <a:gd name="T151" fmla="*/ 0 h 244"/>
                <a:gd name="T152" fmla="*/ 279 w 279"/>
                <a:gd name="T153" fmla="*/ 244 h 2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9" h="244">
                  <a:moveTo>
                    <a:pt x="0" y="243"/>
                  </a:moveTo>
                  <a:lnTo>
                    <a:pt x="148" y="1"/>
                  </a:lnTo>
                  <a:lnTo>
                    <a:pt x="160" y="0"/>
                  </a:lnTo>
                  <a:lnTo>
                    <a:pt x="167" y="3"/>
                  </a:lnTo>
                  <a:lnTo>
                    <a:pt x="168" y="6"/>
                  </a:lnTo>
                  <a:lnTo>
                    <a:pt x="173" y="5"/>
                  </a:lnTo>
                  <a:lnTo>
                    <a:pt x="177" y="9"/>
                  </a:lnTo>
                  <a:lnTo>
                    <a:pt x="182" y="7"/>
                  </a:lnTo>
                  <a:lnTo>
                    <a:pt x="184" y="12"/>
                  </a:lnTo>
                  <a:lnTo>
                    <a:pt x="190" y="13"/>
                  </a:lnTo>
                  <a:lnTo>
                    <a:pt x="196" y="14"/>
                  </a:lnTo>
                  <a:lnTo>
                    <a:pt x="201" y="15"/>
                  </a:lnTo>
                  <a:lnTo>
                    <a:pt x="205" y="19"/>
                  </a:lnTo>
                  <a:lnTo>
                    <a:pt x="210" y="20"/>
                  </a:lnTo>
                  <a:lnTo>
                    <a:pt x="215" y="23"/>
                  </a:lnTo>
                  <a:lnTo>
                    <a:pt x="222" y="25"/>
                  </a:lnTo>
                  <a:lnTo>
                    <a:pt x="226" y="29"/>
                  </a:lnTo>
                  <a:lnTo>
                    <a:pt x="229" y="32"/>
                  </a:lnTo>
                  <a:lnTo>
                    <a:pt x="231" y="36"/>
                  </a:lnTo>
                  <a:lnTo>
                    <a:pt x="235" y="39"/>
                  </a:lnTo>
                  <a:lnTo>
                    <a:pt x="238" y="45"/>
                  </a:lnTo>
                  <a:lnTo>
                    <a:pt x="242" y="46"/>
                  </a:lnTo>
                  <a:lnTo>
                    <a:pt x="248" y="55"/>
                  </a:lnTo>
                  <a:lnTo>
                    <a:pt x="249" y="58"/>
                  </a:lnTo>
                  <a:lnTo>
                    <a:pt x="255" y="63"/>
                  </a:lnTo>
                  <a:lnTo>
                    <a:pt x="256" y="67"/>
                  </a:lnTo>
                  <a:lnTo>
                    <a:pt x="261" y="71"/>
                  </a:lnTo>
                  <a:lnTo>
                    <a:pt x="261" y="75"/>
                  </a:lnTo>
                  <a:lnTo>
                    <a:pt x="264" y="81"/>
                  </a:lnTo>
                  <a:lnTo>
                    <a:pt x="264" y="86"/>
                  </a:lnTo>
                  <a:lnTo>
                    <a:pt x="266" y="90"/>
                  </a:lnTo>
                  <a:lnTo>
                    <a:pt x="266" y="95"/>
                  </a:lnTo>
                  <a:lnTo>
                    <a:pt x="268" y="99"/>
                  </a:lnTo>
                  <a:lnTo>
                    <a:pt x="267" y="103"/>
                  </a:lnTo>
                  <a:lnTo>
                    <a:pt x="268" y="109"/>
                  </a:lnTo>
                  <a:lnTo>
                    <a:pt x="269" y="113"/>
                  </a:lnTo>
                  <a:lnTo>
                    <a:pt x="273" y="119"/>
                  </a:lnTo>
                  <a:lnTo>
                    <a:pt x="274" y="124"/>
                  </a:lnTo>
                  <a:lnTo>
                    <a:pt x="275" y="128"/>
                  </a:lnTo>
                  <a:lnTo>
                    <a:pt x="276" y="134"/>
                  </a:lnTo>
                  <a:lnTo>
                    <a:pt x="277" y="138"/>
                  </a:lnTo>
                  <a:lnTo>
                    <a:pt x="277" y="143"/>
                  </a:lnTo>
                  <a:lnTo>
                    <a:pt x="277" y="147"/>
                  </a:lnTo>
                  <a:lnTo>
                    <a:pt x="274" y="153"/>
                  </a:lnTo>
                  <a:lnTo>
                    <a:pt x="276" y="156"/>
                  </a:lnTo>
                  <a:lnTo>
                    <a:pt x="277" y="162"/>
                  </a:lnTo>
                  <a:lnTo>
                    <a:pt x="278" y="167"/>
                  </a:lnTo>
                  <a:lnTo>
                    <a:pt x="275" y="172"/>
                  </a:lnTo>
                  <a:lnTo>
                    <a:pt x="271" y="181"/>
                  </a:lnTo>
                  <a:lnTo>
                    <a:pt x="0" y="243"/>
                  </a:lnTo>
                </a:path>
              </a:pathLst>
            </a:custGeom>
            <a:noFill/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8" name="Arc 13"/>
            <p:cNvSpPr>
              <a:spLocks/>
            </p:cNvSpPr>
            <p:nvPr/>
          </p:nvSpPr>
          <p:spPr bwMode="auto">
            <a:xfrm rot="720000">
              <a:off x="462" y="2694"/>
              <a:ext cx="133" cy="149"/>
            </a:xfrm>
            <a:custGeom>
              <a:avLst/>
              <a:gdLst>
                <a:gd name="T0" fmla="*/ 0 w 21745"/>
                <a:gd name="T1" fmla="*/ 0 h 21600"/>
                <a:gd name="T2" fmla="*/ 0 w 21745"/>
                <a:gd name="T3" fmla="*/ 0 h 21600"/>
                <a:gd name="T4" fmla="*/ 0 w 2174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9" name="Line 14"/>
            <p:cNvSpPr>
              <a:spLocks noChangeShapeType="1"/>
            </p:cNvSpPr>
            <p:nvPr/>
          </p:nvSpPr>
          <p:spPr bwMode="auto">
            <a:xfrm flipH="1">
              <a:off x="336" y="2580"/>
              <a:ext cx="191" cy="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Oval 15"/>
            <p:cNvSpPr>
              <a:spLocks noChangeArrowheads="1"/>
            </p:cNvSpPr>
            <p:nvPr/>
          </p:nvSpPr>
          <p:spPr bwMode="auto">
            <a:xfrm rot="-1860000">
              <a:off x="511" y="2697"/>
              <a:ext cx="63" cy="1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Line 16"/>
            <p:cNvSpPr>
              <a:spLocks noChangeShapeType="1"/>
            </p:cNvSpPr>
            <p:nvPr/>
          </p:nvSpPr>
          <p:spPr bwMode="auto">
            <a:xfrm flipV="1">
              <a:off x="336" y="2836"/>
              <a:ext cx="35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2" name="Freeform 17"/>
            <p:cNvSpPr>
              <a:spLocks/>
            </p:cNvSpPr>
            <p:nvPr/>
          </p:nvSpPr>
          <p:spPr bwMode="auto">
            <a:xfrm>
              <a:off x="2384" y="3836"/>
              <a:ext cx="248" cy="244"/>
            </a:xfrm>
            <a:custGeom>
              <a:avLst/>
              <a:gdLst>
                <a:gd name="T0" fmla="*/ 0 w 279"/>
                <a:gd name="T1" fmla="*/ 243 h 244"/>
                <a:gd name="T2" fmla="*/ 73 w 279"/>
                <a:gd name="T3" fmla="*/ 1 h 244"/>
                <a:gd name="T4" fmla="*/ 79 w 279"/>
                <a:gd name="T5" fmla="*/ 0 h 244"/>
                <a:gd name="T6" fmla="*/ 82 w 279"/>
                <a:gd name="T7" fmla="*/ 3 h 244"/>
                <a:gd name="T8" fmla="*/ 82 w 279"/>
                <a:gd name="T9" fmla="*/ 6 h 244"/>
                <a:gd name="T10" fmla="*/ 85 w 279"/>
                <a:gd name="T11" fmla="*/ 5 h 244"/>
                <a:gd name="T12" fmla="*/ 87 w 279"/>
                <a:gd name="T13" fmla="*/ 9 h 244"/>
                <a:gd name="T14" fmla="*/ 90 w 279"/>
                <a:gd name="T15" fmla="*/ 7 h 244"/>
                <a:gd name="T16" fmla="*/ 92 w 279"/>
                <a:gd name="T17" fmla="*/ 12 h 244"/>
                <a:gd name="T18" fmla="*/ 93 w 279"/>
                <a:gd name="T19" fmla="*/ 13 h 244"/>
                <a:gd name="T20" fmla="*/ 97 w 279"/>
                <a:gd name="T21" fmla="*/ 14 h 244"/>
                <a:gd name="T22" fmla="*/ 99 w 279"/>
                <a:gd name="T23" fmla="*/ 15 h 244"/>
                <a:gd name="T24" fmla="*/ 101 w 279"/>
                <a:gd name="T25" fmla="*/ 19 h 244"/>
                <a:gd name="T26" fmla="*/ 104 w 279"/>
                <a:gd name="T27" fmla="*/ 20 h 244"/>
                <a:gd name="T28" fmla="*/ 106 w 279"/>
                <a:gd name="T29" fmla="*/ 23 h 244"/>
                <a:gd name="T30" fmla="*/ 110 w 279"/>
                <a:gd name="T31" fmla="*/ 25 h 244"/>
                <a:gd name="T32" fmla="*/ 111 w 279"/>
                <a:gd name="T33" fmla="*/ 29 h 244"/>
                <a:gd name="T34" fmla="*/ 113 w 279"/>
                <a:gd name="T35" fmla="*/ 32 h 244"/>
                <a:gd name="T36" fmla="*/ 114 w 279"/>
                <a:gd name="T37" fmla="*/ 36 h 244"/>
                <a:gd name="T38" fmla="*/ 116 w 279"/>
                <a:gd name="T39" fmla="*/ 39 h 244"/>
                <a:gd name="T40" fmla="*/ 117 w 279"/>
                <a:gd name="T41" fmla="*/ 45 h 244"/>
                <a:gd name="T42" fmla="*/ 119 w 279"/>
                <a:gd name="T43" fmla="*/ 46 h 244"/>
                <a:gd name="T44" fmla="*/ 123 w 279"/>
                <a:gd name="T45" fmla="*/ 55 h 244"/>
                <a:gd name="T46" fmla="*/ 123 w 279"/>
                <a:gd name="T47" fmla="*/ 58 h 244"/>
                <a:gd name="T48" fmla="*/ 126 w 279"/>
                <a:gd name="T49" fmla="*/ 63 h 244"/>
                <a:gd name="T50" fmla="*/ 126 w 279"/>
                <a:gd name="T51" fmla="*/ 67 h 244"/>
                <a:gd name="T52" fmla="*/ 129 w 279"/>
                <a:gd name="T53" fmla="*/ 71 h 244"/>
                <a:gd name="T54" fmla="*/ 129 w 279"/>
                <a:gd name="T55" fmla="*/ 75 h 244"/>
                <a:gd name="T56" fmla="*/ 131 w 279"/>
                <a:gd name="T57" fmla="*/ 81 h 244"/>
                <a:gd name="T58" fmla="*/ 131 w 279"/>
                <a:gd name="T59" fmla="*/ 86 h 244"/>
                <a:gd name="T60" fmla="*/ 132 w 279"/>
                <a:gd name="T61" fmla="*/ 90 h 244"/>
                <a:gd name="T62" fmla="*/ 132 w 279"/>
                <a:gd name="T63" fmla="*/ 95 h 244"/>
                <a:gd name="T64" fmla="*/ 132 w 279"/>
                <a:gd name="T65" fmla="*/ 99 h 244"/>
                <a:gd name="T66" fmla="*/ 132 w 279"/>
                <a:gd name="T67" fmla="*/ 103 h 244"/>
                <a:gd name="T68" fmla="*/ 132 w 279"/>
                <a:gd name="T69" fmla="*/ 109 h 244"/>
                <a:gd name="T70" fmla="*/ 132 w 279"/>
                <a:gd name="T71" fmla="*/ 113 h 244"/>
                <a:gd name="T72" fmla="*/ 135 w 279"/>
                <a:gd name="T73" fmla="*/ 119 h 244"/>
                <a:gd name="T74" fmla="*/ 136 w 279"/>
                <a:gd name="T75" fmla="*/ 124 h 244"/>
                <a:gd name="T76" fmla="*/ 136 w 279"/>
                <a:gd name="T77" fmla="*/ 128 h 244"/>
                <a:gd name="T78" fmla="*/ 136 w 279"/>
                <a:gd name="T79" fmla="*/ 134 h 244"/>
                <a:gd name="T80" fmla="*/ 137 w 279"/>
                <a:gd name="T81" fmla="*/ 138 h 244"/>
                <a:gd name="T82" fmla="*/ 137 w 279"/>
                <a:gd name="T83" fmla="*/ 143 h 244"/>
                <a:gd name="T84" fmla="*/ 137 w 279"/>
                <a:gd name="T85" fmla="*/ 147 h 244"/>
                <a:gd name="T86" fmla="*/ 136 w 279"/>
                <a:gd name="T87" fmla="*/ 153 h 244"/>
                <a:gd name="T88" fmla="*/ 136 w 279"/>
                <a:gd name="T89" fmla="*/ 156 h 244"/>
                <a:gd name="T90" fmla="*/ 137 w 279"/>
                <a:gd name="T91" fmla="*/ 162 h 244"/>
                <a:gd name="T92" fmla="*/ 138 w 279"/>
                <a:gd name="T93" fmla="*/ 167 h 244"/>
                <a:gd name="T94" fmla="*/ 136 w 279"/>
                <a:gd name="T95" fmla="*/ 172 h 244"/>
                <a:gd name="T96" fmla="*/ 133 w 279"/>
                <a:gd name="T97" fmla="*/ 181 h 244"/>
                <a:gd name="T98" fmla="*/ 0 w 279"/>
                <a:gd name="T99" fmla="*/ 243 h 2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9"/>
                <a:gd name="T151" fmla="*/ 0 h 244"/>
                <a:gd name="T152" fmla="*/ 279 w 279"/>
                <a:gd name="T153" fmla="*/ 244 h 2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9" h="244">
                  <a:moveTo>
                    <a:pt x="0" y="243"/>
                  </a:moveTo>
                  <a:lnTo>
                    <a:pt x="148" y="1"/>
                  </a:lnTo>
                  <a:lnTo>
                    <a:pt x="160" y="0"/>
                  </a:lnTo>
                  <a:lnTo>
                    <a:pt x="167" y="3"/>
                  </a:lnTo>
                  <a:lnTo>
                    <a:pt x="168" y="6"/>
                  </a:lnTo>
                  <a:lnTo>
                    <a:pt x="173" y="5"/>
                  </a:lnTo>
                  <a:lnTo>
                    <a:pt x="177" y="9"/>
                  </a:lnTo>
                  <a:lnTo>
                    <a:pt x="182" y="7"/>
                  </a:lnTo>
                  <a:lnTo>
                    <a:pt x="184" y="12"/>
                  </a:lnTo>
                  <a:lnTo>
                    <a:pt x="190" y="13"/>
                  </a:lnTo>
                  <a:lnTo>
                    <a:pt x="196" y="14"/>
                  </a:lnTo>
                  <a:lnTo>
                    <a:pt x="201" y="15"/>
                  </a:lnTo>
                  <a:lnTo>
                    <a:pt x="205" y="19"/>
                  </a:lnTo>
                  <a:lnTo>
                    <a:pt x="210" y="20"/>
                  </a:lnTo>
                  <a:lnTo>
                    <a:pt x="215" y="23"/>
                  </a:lnTo>
                  <a:lnTo>
                    <a:pt x="222" y="25"/>
                  </a:lnTo>
                  <a:lnTo>
                    <a:pt x="226" y="29"/>
                  </a:lnTo>
                  <a:lnTo>
                    <a:pt x="229" y="32"/>
                  </a:lnTo>
                  <a:lnTo>
                    <a:pt x="231" y="36"/>
                  </a:lnTo>
                  <a:lnTo>
                    <a:pt x="235" y="39"/>
                  </a:lnTo>
                  <a:lnTo>
                    <a:pt x="238" y="45"/>
                  </a:lnTo>
                  <a:lnTo>
                    <a:pt x="242" y="46"/>
                  </a:lnTo>
                  <a:lnTo>
                    <a:pt x="248" y="55"/>
                  </a:lnTo>
                  <a:lnTo>
                    <a:pt x="249" y="58"/>
                  </a:lnTo>
                  <a:lnTo>
                    <a:pt x="255" y="63"/>
                  </a:lnTo>
                  <a:lnTo>
                    <a:pt x="256" y="67"/>
                  </a:lnTo>
                  <a:lnTo>
                    <a:pt x="261" y="71"/>
                  </a:lnTo>
                  <a:lnTo>
                    <a:pt x="261" y="75"/>
                  </a:lnTo>
                  <a:lnTo>
                    <a:pt x="264" y="81"/>
                  </a:lnTo>
                  <a:lnTo>
                    <a:pt x="264" y="86"/>
                  </a:lnTo>
                  <a:lnTo>
                    <a:pt x="266" y="90"/>
                  </a:lnTo>
                  <a:lnTo>
                    <a:pt x="266" y="95"/>
                  </a:lnTo>
                  <a:lnTo>
                    <a:pt x="268" y="99"/>
                  </a:lnTo>
                  <a:lnTo>
                    <a:pt x="267" y="103"/>
                  </a:lnTo>
                  <a:lnTo>
                    <a:pt x="268" y="109"/>
                  </a:lnTo>
                  <a:lnTo>
                    <a:pt x="269" y="113"/>
                  </a:lnTo>
                  <a:lnTo>
                    <a:pt x="273" y="119"/>
                  </a:lnTo>
                  <a:lnTo>
                    <a:pt x="274" y="124"/>
                  </a:lnTo>
                  <a:lnTo>
                    <a:pt x="275" y="128"/>
                  </a:lnTo>
                  <a:lnTo>
                    <a:pt x="276" y="134"/>
                  </a:lnTo>
                  <a:lnTo>
                    <a:pt x="277" y="138"/>
                  </a:lnTo>
                  <a:lnTo>
                    <a:pt x="277" y="143"/>
                  </a:lnTo>
                  <a:lnTo>
                    <a:pt x="277" y="147"/>
                  </a:lnTo>
                  <a:lnTo>
                    <a:pt x="274" y="153"/>
                  </a:lnTo>
                  <a:lnTo>
                    <a:pt x="276" y="156"/>
                  </a:lnTo>
                  <a:lnTo>
                    <a:pt x="277" y="162"/>
                  </a:lnTo>
                  <a:lnTo>
                    <a:pt x="278" y="167"/>
                  </a:lnTo>
                  <a:lnTo>
                    <a:pt x="275" y="172"/>
                  </a:lnTo>
                  <a:lnTo>
                    <a:pt x="271" y="181"/>
                  </a:lnTo>
                  <a:lnTo>
                    <a:pt x="0" y="243"/>
                  </a:lnTo>
                </a:path>
              </a:pathLst>
            </a:custGeom>
            <a:noFill/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Arc 18"/>
            <p:cNvSpPr>
              <a:spLocks/>
            </p:cNvSpPr>
            <p:nvPr/>
          </p:nvSpPr>
          <p:spPr bwMode="auto">
            <a:xfrm rot="720000">
              <a:off x="2510" y="3846"/>
              <a:ext cx="133" cy="149"/>
            </a:xfrm>
            <a:custGeom>
              <a:avLst/>
              <a:gdLst>
                <a:gd name="T0" fmla="*/ 0 w 21745"/>
                <a:gd name="T1" fmla="*/ 0 h 21600"/>
                <a:gd name="T2" fmla="*/ 0 w 21745"/>
                <a:gd name="T3" fmla="*/ 0 h 21600"/>
                <a:gd name="T4" fmla="*/ 0 w 2174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4" name="Line 19"/>
            <p:cNvSpPr>
              <a:spLocks noChangeShapeType="1"/>
            </p:cNvSpPr>
            <p:nvPr/>
          </p:nvSpPr>
          <p:spPr bwMode="auto">
            <a:xfrm flipH="1">
              <a:off x="2384" y="3732"/>
              <a:ext cx="191" cy="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5" name="Oval 20"/>
            <p:cNvSpPr>
              <a:spLocks noChangeArrowheads="1"/>
            </p:cNvSpPr>
            <p:nvPr/>
          </p:nvSpPr>
          <p:spPr bwMode="auto">
            <a:xfrm rot="-1860000">
              <a:off x="2559" y="3849"/>
              <a:ext cx="63" cy="1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6" name="Line 21"/>
            <p:cNvSpPr>
              <a:spLocks noChangeShapeType="1"/>
            </p:cNvSpPr>
            <p:nvPr/>
          </p:nvSpPr>
          <p:spPr bwMode="auto">
            <a:xfrm flipV="1">
              <a:off x="2384" y="3988"/>
              <a:ext cx="35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" name="Line 22"/>
            <p:cNvSpPr>
              <a:spLocks noChangeShapeType="1"/>
            </p:cNvSpPr>
            <p:nvPr/>
          </p:nvSpPr>
          <p:spPr bwMode="auto">
            <a:xfrm>
              <a:off x="1207" y="1989"/>
              <a:ext cx="1193" cy="6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Line 23"/>
            <p:cNvSpPr>
              <a:spLocks noChangeShapeType="1"/>
            </p:cNvSpPr>
            <p:nvPr/>
          </p:nvSpPr>
          <p:spPr bwMode="auto">
            <a:xfrm>
              <a:off x="1202" y="2827"/>
              <a:ext cx="1193" cy="6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9" name="Line 24"/>
            <p:cNvSpPr>
              <a:spLocks noChangeShapeType="1"/>
            </p:cNvSpPr>
            <p:nvPr/>
          </p:nvSpPr>
          <p:spPr bwMode="auto">
            <a:xfrm>
              <a:off x="433" y="2021"/>
              <a:ext cx="762" cy="4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Line 25"/>
            <p:cNvSpPr>
              <a:spLocks noChangeShapeType="1"/>
            </p:cNvSpPr>
            <p:nvPr/>
          </p:nvSpPr>
          <p:spPr bwMode="auto">
            <a:xfrm>
              <a:off x="2406" y="3121"/>
              <a:ext cx="762" cy="4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1" name="Line 26"/>
            <p:cNvSpPr>
              <a:spLocks noChangeShapeType="1"/>
            </p:cNvSpPr>
            <p:nvPr/>
          </p:nvSpPr>
          <p:spPr bwMode="auto">
            <a:xfrm>
              <a:off x="1207" y="2453"/>
              <a:ext cx="1193" cy="6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2" name="Oval 27"/>
            <p:cNvSpPr>
              <a:spLocks noChangeArrowheads="1"/>
            </p:cNvSpPr>
            <p:nvPr/>
          </p:nvSpPr>
          <p:spPr bwMode="auto">
            <a:xfrm>
              <a:off x="2570" y="3201"/>
              <a:ext cx="36" cy="40"/>
            </a:xfrm>
            <a:prstGeom prst="ellipse">
              <a:avLst/>
            </a:prstGeom>
            <a:solidFill>
              <a:srgbClr val="037C03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3" name="Oval 28"/>
            <p:cNvSpPr>
              <a:spLocks noChangeArrowheads="1"/>
            </p:cNvSpPr>
            <p:nvPr/>
          </p:nvSpPr>
          <p:spPr bwMode="auto">
            <a:xfrm>
              <a:off x="948" y="2299"/>
              <a:ext cx="36" cy="40"/>
            </a:xfrm>
            <a:prstGeom prst="ellipse">
              <a:avLst/>
            </a:prstGeom>
            <a:solidFill>
              <a:srgbClr val="037C03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493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stereo matching algorithm</a:t>
            </a:r>
          </a:p>
        </p:txBody>
      </p:sp>
      <p:pic>
        <p:nvPicPr>
          <p:cNvPr id="39939" name="Picture 3" descr="lincoln_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066800"/>
            <a:ext cx="50292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5270" name="Line 6"/>
          <p:cNvSpPr>
            <a:spLocks noChangeShapeType="1"/>
          </p:cNvSpPr>
          <p:nvPr/>
        </p:nvSpPr>
        <p:spPr bwMode="auto">
          <a:xfrm>
            <a:off x="4572000" y="3124200"/>
            <a:ext cx="25146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352800" y="2971800"/>
            <a:ext cx="304800" cy="304800"/>
            <a:chOff x="2112" y="1872"/>
            <a:chExt cx="192" cy="192"/>
          </a:xfrm>
        </p:grpSpPr>
        <p:sp>
          <p:nvSpPr>
            <p:cNvPr id="39952" name="Oval 9"/>
            <p:cNvSpPr>
              <a:spLocks noChangeArrowheads="1"/>
            </p:cNvSpPr>
            <p:nvPr/>
          </p:nvSpPr>
          <p:spPr bwMode="auto">
            <a:xfrm>
              <a:off x="2174" y="1941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Rectangle 16"/>
            <p:cNvSpPr>
              <a:spLocks noChangeArrowheads="1"/>
            </p:cNvSpPr>
            <p:nvPr/>
          </p:nvSpPr>
          <p:spPr bwMode="auto">
            <a:xfrm>
              <a:off x="2112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257800" y="2971800"/>
            <a:ext cx="304800" cy="304800"/>
            <a:chOff x="3600" y="1872"/>
            <a:chExt cx="192" cy="192"/>
          </a:xfrm>
        </p:grpSpPr>
        <p:sp>
          <p:nvSpPr>
            <p:cNvPr id="39950" name="Oval 7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Rectangle 17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630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04800" y="4114800"/>
            <a:ext cx="8686800" cy="2438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dirty="0" smtClean="0"/>
              <a:t>For each pixel in the first image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Find corresponding </a:t>
            </a:r>
            <a:r>
              <a:rPr lang="en-US" dirty="0" err="1" smtClean="0"/>
              <a:t>epipolar</a:t>
            </a:r>
            <a:r>
              <a:rPr lang="en-US" dirty="0" smtClean="0"/>
              <a:t> line in the right image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Examine all pixels on the </a:t>
            </a:r>
            <a:r>
              <a:rPr lang="en-US" dirty="0" err="1" smtClean="0"/>
              <a:t>epipolar</a:t>
            </a:r>
            <a:r>
              <a:rPr lang="en-US" dirty="0" smtClean="0"/>
              <a:t> line and pick the best match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Triangulate the matches to get depth information</a:t>
            </a:r>
            <a:br>
              <a:rPr lang="en-US" dirty="0" smtClean="0"/>
            </a:br>
            <a:endParaRPr lang="en-US" dirty="0" smtClean="0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800600" y="2971800"/>
            <a:ext cx="304800" cy="304800"/>
            <a:chOff x="3600" y="1872"/>
            <a:chExt cx="192" cy="192"/>
          </a:xfrm>
        </p:grpSpPr>
        <p:sp>
          <p:nvSpPr>
            <p:cNvPr id="39948" name="Oval 17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Rectangle 18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715000" y="2971800"/>
            <a:ext cx="304800" cy="304800"/>
            <a:chOff x="3600" y="1872"/>
            <a:chExt cx="192" cy="192"/>
          </a:xfrm>
        </p:grpSpPr>
        <p:sp>
          <p:nvSpPr>
            <p:cNvPr id="39946" name="Oval 20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7" name="Rectangle 21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258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70" grpId="0" animBg="1"/>
      <p:bldP spid="396301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stereo matching algorithm</a:t>
            </a:r>
          </a:p>
        </p:txBody>
      </p:sp>
      <p:pic>
        <p:nvPicPr>
          <p:cNvPr id="46083" name="Picture 3" descr="lincoln_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066800"/>
            <a:ext cx="50292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1140" name="Line 4"/>
          <p:cNvSpPr>
            <a:spLocks noChangeShapeType="1"/>
          </p:cNvSpPr>
          <p:nvPr/>
        </p:nvSpPr>
        <p:spPr bwMode="auto">
          <a:xfrm>
            <a:off x="4572000" y="3124200"/>
            <a:ext cx="25146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52800" y="2971800"/>
            <a:ext cx="304800" cy="304800"/>
            <a:chOff x="2112" y="1872"/>
            <a:chExt cx="192" cy="192"/>
          </a:xfrm>
        </p:grpSpPr>
        <p:sp>
          <p:nvSpPr>
            <p:cNvPr id="46096" name="Oval 6"/>
            <p:cNvSpPr>
              <a:spLocks noChangeArrowheads="1"/>
            </p:cNvSpPr>
            <p:nvPr/>
          </p:nvSpPr>
          <p:spPr bwMode="auto">
            <a:xfrm>
              <a:off x="2174" y="1941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7" name="Rectangle 7"/>
            <p:cNvSpPr>
              <a:spLocks noChangeArrowheads="1"/>
            </p:cNvSpPr>
            <p:nvPr/>
          </p:nvSpPr>
          <p:spPr bwMode="auto">
            <a:xfrm>
              <a:off x="2112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257800" y="2971800"/>
            <a:ext cx="304800" cy="304800"/>
            <a:chOff x="3600" y="1872"/>
            <a:chExt cx="192" cy="192"/>
          </a:xfrm>
        </p:grpSpPr>
        <p:sp>
          <p:nvSpPr>
            <p:cNvPr id="46094" name="Oval 9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5" name="Rectangle 10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114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04800" y="4114800"/>
            <a:ext cx="8686800" cy="24384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•"/>
              <a:defRPr/>
            </a:pPr>
            <a:r>
              <a:rPr lang="en-US" dirty="0" smtClean="0"/>
              <a:t>If necessary, rectify the two stereo images to transform </a:t>
            </a:r>
            <a:r>
              <a:rPr lang="en-US" dirty="0" err="1" smtClean="0"/>
              <a:t>epipolar</a:t>
            </a:r>
            <a:r>
              <a:rPr lang="en-US" dirty="0" smtClean="0"/>
              <a:t> lines into </a:t>
            </a:r>
            <a:r>
              <a:rPr lang="en-US" dirty="0" err="1" smtClean="0"/>
              <a:t>scanlines</a:t>
            </a:r>
            <a:endParaRPr lang="en-US" dirty="0" smtClean="0"/>
          </a:p>
          <a:p>
            <a:pPr>
              <a:buFontTx/>
              <a:buChar char="•"/>
              <a:defRPr/>
            </a:pPr>
            <a:r>
              <a:rPr lang="en-US" dirty="0" smtClean="0"/>
              <a:t>For each pixel x in the first image</a:t>
            </a:r>
          </a:p>
          <a:p>
            <a:pPr lvl="1">
              <a:defRPr/>
            </a:pPr>
            <a:r>
              <a:rPr lang="en-US" dirty="0" smtClean="0"/>
              <a:t>Find corresponding </a:t>
            </a:r>
            <a:r>
              <a:rPr lang="en-US" dirty="0" err="1" smtClean="0"/>
              <a:t>epipolar</a:t>
            </a:r>
            <a:r>
              <a:rPr lang="en-US" dirty="0" smtClean="0"/>
              <a:t> </a:t>
            </a:r>
            <a:r>
              <a:rPr lang="en-US" dirty="0" err="1" smtClean="0"/>
              <a:t>scanline</a:t>
            </a:r>
            <a:r>
              <a:rPr lang="en-US" dirty="0" smtClean="0"/>
              <a:t> in the right image</a:t>
            </a:r>
          </a:p>
          <a:p>
            <a:pPr lvl="1">
              <a:defRPr/>
            </a:pPr>
            <a:r>
              <a:rPr lang="en-US" dirty="0" smtClean="0"/>
              <a:t>Examine all pixels on the </a:t>
            </a:r>
            <a:r>
              <a:rPr lang="en-US" dirty="0" err="1" smtClean="0"/>
              <a:t>scanline</a:t>
            </a:r>
            <a:r>
              <a:rPr lang="en-US" dirty="0" smtClean="0"/>
              <a:t> and pick the best match x’</a:t>
            </a:r>
          </a:p>
          <a:p>
            <a:pPr lvl="1">
              <a:defRPr/>
            </a:pPr>
            <a:r>
              <a:rPr lang="en-US" dirty="0" smtClean="0"/>
              <a:t>Compute disparity x-x’ and set depth(x) = </a:t>
            </a:r>
            <a:r>
              <a:rPr lang="en-US" dirty="0" err="1" smtClean="0"/>
              <a:t>fB</a:t>
            </a:r>
            <a:r>
              <a:rPr lang="en-US" dirty="0" smtClean="0"/>
              <a:t>/(x-x’)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800600" y="2971800"/>
            <a:ext cx="304800" cy="304800"/>
            <a:chOff x="3600" y="1872"/>
            <a:chExt cx="192" cy="192"/>
          </a:xfrm>
        </p:grpSpPr>
        <p:sp>
          <p:nvSpPr>
            <p:cNvPr id="46092" name="Oval 13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3" name="Rectangle 14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715000" y="2971800"/>
            <a:ext cx="304800" cy="304800"/>
            <a:chOff x="3600" y="1872"/>
            <a:chExt cx="192" cy="192"/>
          </a:xfrm>
        </p:grpSpPr>
        <p:sp>
          <p:nvSpPr>
            <p:cNvPr id="46090" name="Oval 16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Rectangle 17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043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40" grpId="0" animBg="1"/>
      <p:bldP spid="731147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5"/>
          <p:cNvSpPr>
            <a:spLocks/>
          </p:cNvSpPr>
          <p:nvPr/>
        </p:nvSpPr>
        <p:spPr bwMode="auto">
          <a:xfrm>
            <a:off x="5705475" y="3859213"/>
            <a:ext cx="1884363" cy="314325"/>
          </a:xfrm>
          <a:custGeom>
            <a:avLst/>
            <a:gdLst>
              <a:gd name="T0" fmla="*/ 0 w 1468"/>
              <a:gd name="T1" fmla="*/ 2147483647 h 252"/>
              <a:gd name="T2" fmla="*/ 2147483647 w 1468"/>
              <a:gd name="T3" fmla="*/ 2147483647 h 252"/>
              <a:gd name="T4" fmla="*/ 2147483647 w 1468"/>
              <a:gd name="T5" fmla="*/ 2147483647 h 252"/>
              <a:gd name="T6" fmla="*/ 2147483647 w 1468"/>
              <a:gd name="T7" fmla="*/ 2147483647 h 252"/>
              <a:gd name="T8" fmla="*/ 2147483647 w 1468"/>
              <a:gd name="T9" fmla="*/ 2147483647 h 252"/>
              <a:gd name="T10" fmla="*/ 2147483647 w 1468"/>
              <a:gd name="T11" fmla="*/ 0 h 252"/>
              <a:gd name="T12" fmla="*/ 2147483647 w 1468"/>
              <a:gd name="T13" fmla="*/ 2147483647 h 252"/>
              <a:gd name="T14" fmla="*/ 2147483647 w 1468"/>
              <a:gd name="T15" fmla="*/ 2147483647 h 252"/>
              <a:gd name="T16" fmla="*/ 2147483647 w 1468"/>
              <a:gd name="T17" fmla="*/ 2147483647 h 252"/>
              <a:gd name="T18" fmla="*/ 2147483647 w 1468"/>
              <a:gd name="T19" fmla="*/ 2147483647 h 252"/>
              <a:gd name="T20" fmla="*/ 2147483647 w 1468"/>
              <a:gd name="T21" fmla="*/ 2147483647 h 252"/>
              <a:gd name="T22" fmla="*/ 2147483647 w 1468"/>
              <a:gd name="T23" fmla="*/ 2147483647 h 252"/>
              <a:gd name="T24" fmla="*/ 2147483647 w 1468"/>
              <a:gd name="T25" fmla="*/ 2147483647 h 252"/>
              <a:gd name="T26" fmla="*/ 2147483647 w 1468"/>
              <a:gd name="T27" fmla="*/ 2147483647 h 252"/>
              <a:gd name="T28" fmla="*/ 2147483647 w 1468"/>
              <a:gd name="T29" fmla="*/ 2147483647 h 252"/>
              <a:gd name="T30" fmla="*/ 2147483647 w 1468"/>
              <a:gd name="T31" fmla="*/ 2147483647 h 252"/>
              <a:gd name="T32" fmla="*/ 2147483647 w 1468"/>
              <a:gd name="T33" fmla="*/ 2147483647 h 252"/>
              <a:gd name="T34" fmla="*/ 2147483647 w 1468"/>
              <a:gd name="T35" fmla="*/ 2147483647 h 252"/>
              <a:gd name="T36" fmla="*/ 2147483647 w 1468"/>
              <a:gd name="T37" fmla="*/ 2147483647 h 252"/>
              <a:gd name="T38" fmla="*/ 2147483647 w 1468"/>
              <a:gd name="T39" fmla="*/ 2147483647 h 252"/>
              <a:gd name="T40" fmla="*/ 2147483647 w 1468"/>
              <a:gd name="T41" fmla="*/ 2147483647 h 252"/>
              <a:gd name="T42" fmla="*/ 2147483647 w 1468"/>
              <a:gd name="T43" fmla="*/ 2147483647 h 252"/>
              <a:gd name="T44" fmla="*/ 2147483647 w 1468"/>
              <a:gd name="T45" fmla="*/ 2147483647 h 252"/>
              <a:gd name="T46" fmla="*/ 2147483647 w 1468"/>
              <a:gd name="T47" fmla="*/ 2147483647 h 252"/>
              <a:gd name="T48" fmla="*/ 2147483647 w 1468"/>
              <a:gd name="T49" fmla="*/ 2147483647 h 252"/>
              <a:gd name="T50" fmla="*/ 2147483647 w 1468"/>
              <a:gd name="T51" fmla="*/ 2147483647 h 252"/>
              <a:gd name="T52" fmla="*/ 2147483647 w 1468"/>
              <a:gd name="T53" fmla="*/ 2147483647 h 252"/>
              <a:gd name="T54" fmla="*/ 2147483647 w 1468"/>
              <a:gd name="T55" fmla="*/ 2147483647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468"/>
              <a:gd name="T85" fmla="*/ 0 h 252"/>
              <a:gd name="T86" fmla="*/ 1468 w 1468"/>
              <a:gd name="T87" fmla="*/ 252 h 2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468" h="252">
                <a:moveTo>
                  <a:pt x="0" y="5"/>
                </a:moveTo>
                <a:cubicBezTo>
                  <a:pt x="22" y="20"/>
                  <a:pt x="30" y="32"/>
                  <a:pt x="56" y="41"/>
                </a:cubicBezTo>
                <a:cubicBezTo>
                  <a:pt x="61" y="39"/>
                  <a:pt x="67" y="39"/>
                  <a:pt x="71" y="36"/>
                </a:cubicBezTo>
                <a:cubicBezTo>
                  <a:pt x="75" y="33"/>
                  <a:pt x="77" y="27"/>
                  <a:pt x="81" y="25"/>
                </a:cubicBezTo>
                <a:cubicBezTo>
                  <a:pt x="95" y="18"/>
                  <a:pt x="112" y="15"/>
                  <a:pt x="127" y="10"/>
                </a:cubicBezTo>
                <a:cubicBezTo>
                  <a:pt x="137" y="7"/>
                  <a:pt x="157" y="0"/>
                  <a:pt x="157" y="0"/>
                </a:cubicBezTo>
                <a:cubicBezTo>
                  <a:pt x="196" y="13"/>
                  <a:pt x="233" y="31"/>
                  <a:pt x="273" y="41"/>
                </a:cubicBezTo>
                <a:cubicBezTo>
                  <a:pt x="283" y="40"/>
                  <a:pt x="353" y="26"/>
                  <a:pt x="369" y="30"/>
                </a:cubicBezTo>
                <a:cubicBezTo>
                  <a:pt x="390" y="54"/>
                  <a:pt x="366" y="30"/>
                  <a:pt x="395" y="46"/>
                </a:cubicBezTo>
                <a:cubicBezTo>
                  <a:pt x="406" y="52"/>
                  <a:pt x="450" y="137"/>
                  <a:pt x="455" y="121"/>
                </a:cubicBezTo>
                <a:cubicBezTo>
                  <a:pt x="486" y="168"/>
                  <a:pt x="519" y="233"/>
                  <a:pt x="576" y="252"/>
                </a:cubicBezTo>
                <a:cubicBezTo>
                  <a:pt x="603" y="245"/>
                  <a:pt x="593" y="186"/>
                  <a:pt x="615" y="171"/>
                </a:cubicBezTo>
                <a:cubicBezTo>
                  <a:pt x="618" y="161"/>
                  <a:pt x="624" y="139"/>
                  <a:pt x="627" y="129"/>
                </a:cubicBezTo>
                <a:cubicBezTo>
                  <a:pt x="629" y="124"/>
                  <a:pt x="646" y="102"/>
                  <a:pt x="651" y="99"/>
                </a:cubicBezTo>
                <a:cubicBezTo>
                  <a:pt x="661" y="92"/>
                  <a:pt x="681" y="78"/>
                  <a:pt x="681" y="78"/>
                </a:cubicBezTo>
                <a:cubicBezTo>
                  <a:pt x="694" y="59"/>
                  <a:pt x="724" y="71"/>
                  <a:pt x="747" y="78"/>
                </a:cubicBezTo>
                <a:cubicBezTo>
                  <a:pt x="768" y="86"/>
                  <a:pt x="791" y="116"/>
                  <a:pt x="809" y="126"/>
                </a:cubicBezTo>
                <a:cubicBezTo>
                  <a:pt x="824" y="127"/>
                  <a:pt x="854" y="137"/>
                  <a:pt x="854" y="137"/>
                </a:cubicBezTo>
                <a:cubicBezTo>
                  <a:pt x="919" y="131"/>
                  <a:pt x="895" y="133"/>
                  <a:pt x="935" y="106"/>
                </a:cubicBezTo>
                <a:cubicBezTo>
                  <a:pt x="954" y="94"/>
                  <a:pt x="979" y="98"/>
                  <a:pt x="1001" y="96"/>
                </a:cubicBezTo>
                <a:cubicBezTo>
                  <a:pt x="1020" y="83"/>
                  <a:pt x="1042" y="78"/>
                  <a:pt x="1062" y="66"/>
                </a:cubicBezTo>
                <a:cubicBezTo>
                  <a:pt x="1096" y="71"/>
                  <a:pt x="1169" y="82"/>
                  <a:pt x="1198" y="101"/>
                </a:cubicBezTo>
                <a:cubicBezTo>
                  <a:pt x="1221" y="117"/>
                  <a:pt x="1247" y="133"/>
                  <a:pt x="1274" y="142"/>
                </a:cubicBezTo>
                <a:cubicBezTo>
                  <a:pt x="1291" y="159"/>
                  <a:pt x="1312" y="170"/>
                  <a:pt x="1334" y="177"/>
                </a:cubicBezTo>
                <a:cubicBezTo>
                  <a:pt x="1370" y="173"/>
                  <a:pt x="1383" y="175"/>
                  <a:pt x="1410" y="157"/>
                </a:cubicBezTo>
                <a:cubicBezTo>
                  <a:pt x="1417" y="135"/>
                  <a:pt x="1429" y="117"/>
                  <a:pt x="1446" y="101"/>
                </a:cubicBezTo>
                <a:cubicBezTo>
                  <a:pt x="1448" y="96"/>
                  <a:pt x="1447" y="90"/>
                  <a:pt x="1451" y="86"/>
                </a:cubicBezTo>
                <a:cubicBezTo>
                  <a:pt x="1468" y="69"/>
                  <a:pt x="1466" y="90"/>
                  <a:pt x="1466" y="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7107" name="Group 6"/>
          <p:cNvGrpSpPr>
            <a:grpSpLocks/>
          </p:cNvGrpSpPr>
          <p:nvPr/>
        </p:nvGrpSpPr>
        <p:grpSpPr bwMode="auto">
          <a:xfrm>
            <a:off x="5708650" y="3721100"/>
            <a:ext cx="1909763" cy="477838"/>
            <a:chOff x="2064" y="2160"/>
            <a:chExt cx="1488" cy="384"/>
          </a:xfrm>
        </p:grpSpPr>
        <p:sp>
          <p:nvSpPr>
            <p:cNvPr id="47126" name="Line 7"/>
            <p:cNvSpPr>
              <a:spLocks noChangeShapeType="1"/>
            </p:cNvSpPr>
            <p:nvPr/>
          </p:nvSpPr>
          <p:spPr bwMode="auto">
            <a:xfrm flipV="1">
              <a:off x="2064" y="216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8"/>
            <p:cNvSpPr>
              <a:spLocks noChangeShapeType="1"/>
            </p:cNvSpPr>
            <p:nvPr/>
          </p:nvSpPr>
          <p:spPr bwMode="auto">
            <a:xfrm>
              <a:off x="2064" y="2544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08" name="Text Box 9"/>
          <p:cNvSpPr txBox="1">
            <a:spLocks noChangeArrowheads="1"/>
          </p:cNvSpPr>
          <p:nvPr/>
        </p:nvSpPr>
        <p:spPr bwMode="auto">
          <a:xfrm>
            <a:off x="4343400" y="3581400"/>
            <a:ext cx="1344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Matching cost</a:t>
            </a:r>
          </a:p>
        </p:txBody>
      </p:sp>
      <p:sp>
        <p:nvSpPr>
          <p:cNvPr id="47109" name="Text Box 10"/>
          <p:cNvSpPr txBox="1">
            <a:spLocks noChangeArrowheads="1"/>
          </p:cNvSpPr>
          <p:nvPr/>
        </p:nvSpPr>
        <p:spPr bwMode="auto">
          <a:xfrm>
            <a:off x="7635875" y="3962400"/>
            <a:ext cx="898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disparity</a:t>
            </a:r>
          </a:p>
        </p:txBody>
      </p:sp>
      <p:pic>
        <p:nvPicPr>
          <p:cNvPr id="47110" name="Picture 11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013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12" descr="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738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Line 13"/>
          <p:cNvSpPr>
            <a:spLocks noChangeShapeType="1"/>
          </p:cNvSpPr>
          <p:nvPr/>
        </p:nvSpPr>
        <p:spPr bwMode="auto">
          <a:xfrm>
            <a:off x="1439863" y="2108200"/>
            <a:ext cx="671353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3" name="Rectangle 14"/>
          <p:cNvSpPr>
            <a:spLocks noChangeArrowheads="1"/>
          </p:cNvSpPr>
          <p:nvPr/>
        </p:nvSpPr>
        <p:spPr bwMode="auto">
          <a:xfrm>
            <a:off x="3017838" y="2049463"/>
            <a:ext cx="123825" cy="1190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114" name="Group 15"/>
          <p:cNvGrpSpPr>
            <a:grpSpLocks/>
          </p:cNvGrpSpPr>
          <p:nvPr/>
        </p:nvGrpSpPr>
        <p:grpSpPr bwMode="auto">
          <a:xfrm>
            <a:off x="6021388" y="2049463"/>
            <a:ext cx="862012" cy="119062"/>
            <a:chOff x="3111" y="3838"/>
            <a:chExt cx="672" cy="96"/>
          </a:xfrm>
        </p:grpSpPr>
        <p:sp>
          <p:nvSpPr>
            <p:cNvPr id="47121" name="Rectangle 16"/>
            <p:cNvSpPr>
              <a:spLocks noChangeArrowheads="1"/>
            </p:cNvSpPr>
            <p:nvPr/>
          </p:nvSpPr>
          <p:spPr bwMode="auto">
            <a:xfrm>
              <a:off x="3399" y="3838"/>
              <a:ext cx="96" cy="96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2" name="Rectangle 17"/>
            <p:cNvSpPr>
              <a:spLocks noChangeArrowheads="1"/>
            </p:cNvSpPr>
            <p:nvPr/>
          </p:nvSpPr>
          <p:spPr bwMode="auto">
            <a:xfrm>
              <a:off x="3111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3" name="Rectangle 18"/>
            <p:cNvSpPr>
              <a:spLocks noChangeArrowheads="1"/>
            </p:cNvSpPr>
            <p:nvPr/>
          </p:nvSpPr>
          <p:spPr bwMode="auto">
            <a:xfrm>
              <a:off x="3255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4" name="Rectangle 19"/>
            <p:cNvSpPr>
              <a:spLocks noChangeArrowheads="1"/>
            </p:cNvSpPr>
            <p:nvPr/>
          </p:nvSpPr>
          <p:spPr bwMode="auto">
            <a:xfrm>
              <a:off x="3543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5" name="Rectangle 20"/>
            <p:cNvSpPr>
              <a:spLocks noChangeArrowheads="1"/>
            </p:cNvSpPr>
            <p:nvPr/>
          </p:nvSpPr>
          <p:spPr bwMode="auto">
            <a:xfrm>
              <a:off x="3687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15" name="Text Box 21"/>
          <p:cNvSpPr txBox="1">
            <a:spLocks noChangeArrowheads="1"/>
          </p:cNvSpPr>
          <p:nvPr/>
        </p:nvSpPr>
        <p:spPr bwMode="auto">
          <a:xfrm>
            <a:off x="2925763" y="914400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Left</a:t>
            </a:r>
          </a:p>
        </p:txBody>
      </p:sp>
      <p:sp>
        <p:nvSpPr>
          <p:cNvPr id="47116" name="Text Box 22"/>
          <p:cNvSpPr txBox="1">
            <a:spLocks noChangeArrowheads="1"/>
          </p:cNvSpPr>
          <p:nvPr/>
        </p:nvSpPr>
        <p:spPr bwMode="auto">
          <a:xfrm>
            <a:off x="6223000" y="91440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Right</a:t>
            </a:r>
          </a:p>
        </p:txBody>
      </p:sp>
      <p:sp>
        <p:nvSpPr>
          <p:cNvPr id="47117" name="Freeform 23"/>
          <p:cNvSpPr>
            <a:spLocks/>
          </p:cNvSpPr>
          <p:nvPr/>
        </p:nvSpPr>
        <p:spPr bwMode="auto">
          <a:xfrm>
            <a:off x="6430963" y="1212850"/>
            <a:ext cx="23812" cy="3219450"/>
          </a:xfrm>
          <a:custGeom>
            <a:avLst/>
            <a:gdLst>
              <a:gd name="T0" fmla="*/ 2147483647 w 18"/>
              <a:gd name="T1" fmla="*/ 0 h 2587"/>
              <a:gd name="T2" fmla="*/ 0 w 18"/>
              <a:gd name="T3" fmla="*/ 2147483647 h 2587"/>
              <a:gd name="T4" fmla="*/ 0 60000 65536"/>
              <a:gd name="T5" fmla="*/ 0 60000 65536"/>
              <a:gd name="T6" fmla="*/ 0 w 18"/>
              <a:gd name="T7" fmla="*/ 0 h 2587"/>
              <a:gd name="T8" fmla="*/ 18 w 18"/>
              <a:gd name="T9" fmla="*/ 2587 h 25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" h="2587">
                <a:moveTo>
                  <a:pt x="18" y="0"/>
                </a:moveTo>
                <a:lnTo>
                  <a:pt x="0" y="2587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8" name="Text Box 24"/>
          <p:cNvSpPr txBox="1">
            <a:spLocks noChangeArrowheads="1"/>
          </p:cNvSpPr>
          <p:nvPr/>
        </p:nvSpPr>
        <p:spPr bwMode="auto">
          <a:xfrm>
            <a:off x="595313" y="1905000"/>
            <a:ext cx="852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scanline</a:t>
            </a:r>
          </a:p>
        </p:txBody>
      </p:sp>
      <p:sp>
        <p:nvSpPr>
          <p:cNvPr id="47119" name="Rectangle 2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382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Correspondence search</a:t>
            </a:r>
          </a:p>
        </p:txBody>
      </p:sp>
      <p:sp>
        <p:nvSpPr>
          <p:cNvPr id="25616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7772400" cy="19812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•"/>
              <a:defRPr/>
            </a:pPr>
            <a:r>
              <a:rPr lang="en-US" smtClean="0"/>
              <a:t>Slide a window along the right scanline and compare contents of that window with the reference window in the left image</a:t>
            </a:r>
          </a:p>
          <a:p>
            <a:pPr>
              <a:buFontTx/>
              <a:buChar char="•"/>
              <a:defRPr/>
            </a:pPr>
            <a:r>
              <a:rPr lang="en-US" smtClean="0"/>
              <a:t>Matching cost: SSD or normalized correlation</a:t>
            </a:r>
          </a:p>
        </p:txBody>
      </p:sp>
    </p:spTree>
    <p:extLst>
      <p:ext uri="{BB962C8B-B14F-4D97-AF65-F5344CB8AC3E}">
        <p14:creationId xmlns:p14="http://schemas.microsoft.com/office/powerpoint/2010/main" val="403552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8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013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9" descr="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738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Line 10"/>
          <p:cNvSpPr>
            <a:spLocks noChangeShapeType="1"/>
          </p:cNvSpPr>
          <p:nvPr/>
        </p:nvSpPr>
        <p:spPr bwMode="auto">
          <a:xfrm>
            <a:off x="1439863" y="2108200"/>
            <a:ext cx="671353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3" name="Rectangle 11"/>
          <p:cNvSpPr>
            <a:spLocks noChangeArrowheads="1"/>
          </p:cNvSpPr>
          <p:nvPr/>
        </p:nvSpPr>
        <p:spPr bwMode="auto">
          <a:xfrm>
            <a:off x="3017838" y="2049463"/>
            <a:ext cx="123825" cy="1190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Text Box 18"/>
          <p:cNvSpPr txBox="1">
            <a:spLocks noChangeArrowheads="1"/>
          </p:cNvSpPr>
          <p:nvPr/>
        </p:nvSpPr>
        <p:spPr bwMode="auto">
          <a:xfrm>
            <a:off x="2925763" y="914400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Left</a:t>
            </a:r>
          </a:p>
        </p:txBody>
      </p:sp>
      <p:sp>
        <p:nvSpPr>
          <p:cNvPr id="48135" name="Text Box 19"/>
          <p:cNvSpPr txBox="1">
            <a:spLocks noChangeArrowheads="1"/>
          </p:cNvSpPr>
          <p:nvPr/>
        </p:nvSpPr>
        <p:spPr bwMode="auto">
          <a:xfrm>
            <a:off x="6223000" y="91440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Right</a:t>
            </a:r>
          </a:p>
        </p:txBody>
      </p:sp>
      <p:sp>
        <p:nvSpPr>
          <p:cNvPr id="48136" name="Text Box 21"/>
          <p:cNvSpPr txBox="1">
            <a:spLocks noChangeArrowheads="1"/>
          </p:cNvSpPr>
          <p:nvPr/>
        </p:nvSpPr>
        <p:spPr bwMode="auto">
          <a:xfrm>
            <a:off x="595313" y="1905000"/>
            <a:ext cx="852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scanline</a:t>
            </a:r>
          </a:p>
        </p:txBody>
      </p:sp>
      <p:sp>
        <p:nvSpPr>
          <p:cNvPr id="48137" name="Rectangle 2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382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Correspondence search</a:t>
            </a:r>
          </a:p>
        </p:txBody>
      </p:sp>
      <p:pic>
        <p:nvPicPr>
          <p:cNvPr id="48138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6488" y="3733800"/>
            <a:ext cx="3200400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9" name="Text Box 26"/>
          <p:cNvSpPr txBox="1">
            <a:spLocks noChangeArrowheads="1"/>
          </p:cNvSpPr>
          <p:nvPr/>
        </p:nvSpPr>
        <p:spPr bwMode="auto">
          <a:xfrm>
            <a:off x="6127750" y="626268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SSD</a:t>
            </a:r>
          </a:p>
        </p:txBody>
      </p:sp>
      <p:sp>
        <p:nvSpPr>
          <p:cNvPr id="48140" name="Freeform 27"/>
          <p:cNvSpPr>
            <a:spLocks/>
          </p:cNvSpPr>
          <p:nvPr/>
        </p:nvSpPr>
        <p:spPr bwMode="auto">
          <a:xfrm>
            <a:off x="6454775" y="1212850"/>
            <a:ext cx="4763" cy="5043488"/>
          </a:xfrm>
          <a:custGeom>
            <a:avLst/>
            <a:gdLst>
              <a:gd name="T0" fmla="*/ 0 w 3"/>
              <a:gd name="T1" fmla="*/ 0 h 3177"/>
              <a:gd name="T2" fmla="*/ 2147483647 w 3"/>
              <a:gd name="T3" fmla="*/ 2147483647 h 3177"/>
              <a:gd name="T4" fmla="*/ 0 60000 65536"/>
              <a:gd name="T5" fmla="*/ 0 60000 65536"/>
              <a:gd name="T6" fmla="*/ 0 w 3"/>
              <a:gd name="T7" fmla="*/ 0 h 3177"/>
              <a:gd name="T8" fmla="*/ 3 w 3"/>
              <a:gd name="T9" fmla="*/ 3177 h 31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177">
                <a:moveTo>
                  <a:pt x="0" y="0"/>
                </a:moveTo>
                <a:lnTo>
                  <a:pt x="3" y="3177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5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013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738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1439863" y="2108200"/>
            <a:ext cx="671353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017838" y="2049463"/>
            <a:ext cx="123825" cy="1190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925763" y="914400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Left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223000" y="91440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Right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95313" y="1905000"/>
            <a:ext cx="852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scanline</a:t>
            </a:r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382000" cy="838200"/>
          </a:xfrm>
        </p:spPr>
        <p:txBody>
          <a:bodyPr>
            <a:normAutofit/>
          </a:bodyPr>
          <a:lstStyle/>
          <a:p>
            <a:r>
              <a:rPr lang="en-US" smtClean="0"/>
              <a:t>Correspondence search</a:t>
            </a:r>
          </a:p>
        </p:txBody>
      </p:sp>
      <p:sp>
        <p:nvSpPr>
          <p:cNvPr id="49162" name="Text Box 11"/>
          <p:cNvSpPr txBox="1">
            <a:spLocks noChangeArrowheads="1"/>
          </p:cNvSpPr>
          <p:nvPr/>
        </p:nvSpPr>
        <p:spPr bwMode="auto">
          <a:xfrm>
            <a:off x="5835650" y="6262688"/>
            <a:ext cx="126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Norm. corr</a:t>
            </a:r>
          </a:p>
        </p:txBody>
      </p:sp>
      <p:pic>
        <p:nvPicPr>
          <p:cNvPr id="49163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0613" y="3730625"/>
            <a:ext cx="3176587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4" name="Freeform 12"/>
          <p:cNvSpPr>
            <a:spLocks/>
          </p:cNvSpPr>
          <p:nvPr/>
        </p:nvSpPr>
        <p:spPr bwMode="auto">
          <a:xfrm>
            <a:off x="6454775" y="1212850"/>
            <a:ext cx="4763" cy="5043488"/>
          </a:xfrm>
          <a:custGeom>
            <a:avLst/>
            <a:gdLst>
              <a:gd name="T0" fmla="*/ 0 w 3"/>
              <a:gd name="T1" fmla="*/ 0 h 3177"/>
              <a:gd name="T2" fmla="*/ 2147483647 w 3"/>
              <a:gd name="T3" fmla="*/ 2147483647 h 3177"/>
              <a:gd name="T4" fmla="*/ 0 60000 65536"/>
              <a:gd name="T5" fmla="*/ 0 60000 65536"/>
              <a:gd name="T6" fmla="*/ 0 w 3"/>
              <a:gd name="T7" fmla="*/ 0 h 3177"/>
              <a:gd name="T8" fmla="*/ 3 w 3"/>
              <a:gd name="T9" fmla="*/ 3177 h 31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177">
                <a:moveTo>
                  <a:pt x="0" y="0"/>
                </a:moveTo>
                <a:lnTo>
                  <a:pt x="3" y="3177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6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 with window search</a:t>
            </a:r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5257800" y="4332288"/>
          <a:ext cx="3276600" cy="237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931" name="Image" r:id="rId4" imgW="4422167" imgH="3202259" progId="">
                  <p:embed/>
                </p:oleObj>
              </mc:Choice>
              <mc:Fallback>
                <p:oleObj name="Image" r:id="rId4" imgW="4422167" imgH="32022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332288"/>
                        <a:ext cx="3276600" cy="2373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817563" y="3810000"/>
            <a:ext cx="3525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Window-based matching</a:t>
            </a:r>
          </a:p>
        </p:txBody>
      </p:sp>
      <p:graphicFrame>
        <p:nvGraphicFramePr>
          <p:cNvPr id="14339" name="Object 5"/>
          <p:cNvGraphicFramePr>
            <a:graphicFrameLocks noChangeAspect="1"/>
          </p:cNvGraphicFramePr>
          <p:nvPr/>
        </p:nvGraphicFramePr>
        <p:xfrm>
          <a:off x="914400" y="4332288"/>
          <a:ext cx="3276600" cy="237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932" name="Image" r:id="rId6" imgW="4422167" imgH="3202259" progId="">
                  <p:embed/>
                </p:oleObj>
              </mc:Choice>
              <mc:Fallback>
                <p:oleObj name="Image" r:id="rId6" imgW="4422167" imgH="32022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332288"/>
                        <a:ext cx="3276600" cy="2373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964238" y="3810000"/>
            <a:ext cx="189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Ground truth</a:t>
            </a:r>
          </a:p>
        </p:txBody>
      </p:sp>
      <p:pic>
        <p:nvPicPr>
          <p:cNvPr id="14343" name="Picture 7" descr="scene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127635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6"/>
          <p:cNvSpPr txBox="1">
            <a:spLocks noChangeArrowheads="1"/>
          </p:cNvSpPr>
          <p:nvPr/>
        </p:nvSpPr>
        <p:spPr bwMode="auto">
          <a:xfrm>
            <a:off x="4344988" y="838200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71898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Add constraints and solve with graph cuts</a:t>
            </a:r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4492625" y="2133600"/>
          <a:ext cx="4422775" cy="320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907" name="Image" r:id="rId4" imgW="4422167" imgH="3202259" progId="">
                  <p:embed/>
                </p:oleObj>
              </mc:Choice>
              <mc:Fallback>
                <p:oleObj name="Image" r:id="rId4" imgW="4422167" imgH="32022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25" y="2133600"/>
                        <a:ext cx="4422775" cy="320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81000" y="5291472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Graph cuts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876925" y="5289885"/>
            <a:ext cx="189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Ground truth</a:t>
            </a:r>
          </a:p>
        </p:txBody>
      </p:sp>
      <p:pic>
        <p:nvPicPr>
          <p:cNvPr id="1741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04800" y="2133600"/>
            <a:ext cx="4114800" cy="3194050"/>
          </a:xfrm>
          <a:noFill/>
        </p:spPr>
      </p:pic>
      <p:sp>
        <p:nvSpPr>
          <p:cNvPr id="17415" name="Rectangle 10"/>
          <p:cNvSpPr>
            <a:spLocks noChangeArrowheads="1"/>
          </p:cNvSpPr>
          <p:nvPr/>
        </p:nvSpPr>
        <p:spPr bwMode="auto">
          <a:xfrm>
            <a:off x="347663" y="6332538"/>
            <a:ext cx="817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>
              <a:spcBef>
                <a:spcPct val="20000"/>
              </a:spcBef>
            </a:pPr>
            <a:r>
              <a:rPr lang="en-US" sz="2000">
                <a:ea typeface="Arial Unicode MS" pitchFamily="34" charset="-128"/>
                <a:cs typeface="Arial Unicode MS" pitchFamily="34" charset="-128"/>
              </a:rPr>
              <a:t>For the latest and greatest:  </a:t>
            </a:r>
            <a:r>
              <a:rPr lang="en-US" sz="2000">
                <a:ea typeface="Arial Unicode MS" pitchFamily="34" charset="-128"/>
                <a:cs typeface="Arial Unicode MS" pitchFamily="34" charset="-128"/>
                <a:hlinkClick r:id="rId7"/>
              </a:rPr>
              <a:t>http://www.middlebury.edu/stereo/</a:t>
            </a:r>
            <a:r>
              <a:rPr lang="en-US" sz="2000"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228600" y="5596272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sz="2000">
                <a:sym typeface="Symbol" pitchFamily="18" charset="2"/>
              </a:rPr>
              <a:t>Y. Boykov, O. Veksler, and R. Zabih, </a:t>
            </a:r>
            <a:r>
              <a:rPr lang="en-US" sz="2000">
                <a:sym typeface="Symbol" pitchFamily="18" charset="2"/>
                <a:hlinkClick r:id="rId8"/>
              </a:rPr>
              <a:t>Fast Approximate Energy Minimization via Graph Cuts</a:t>
            </a:r>
            <a:r>
              <a:rPr lang="en-US" sz="2000">
                <a:sym typeface="Symbol" pitchFamily="18" charset="2"/>
              </a:rPr>
              <a:t>,  PAMI 2001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2667000" y="990600"/>
          <a:ext cx="178843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908" name="Image" r:id="rId9" imgW="4422167" imgH="3202259" progId="">
                  <p:embed/>
                </p:oleObj>
              </mc:Choice>
              <mc:Fallback>
                <p:oleObj name="Image" r:id="rId9" imgW="4422167" imgH="32022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90600"/>
                        <a:ext cx="1788432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76400" y="1295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5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Kinect</a:t>
            </a:r>
            <a:r>
              <a:rPr lang="en-US" dirty="0" smtClean="0"/>
              <a:t> Device</a:t>
            </a:r>
            <a:endParaRPr lang="en-US" dirty="0"/>
          </a:p>
        </p:txBody>
      </p:sp>
      <p:pic>
        <p:nvPicPr>
          <p:cNvPr id="584706" name="Picture 2" descr="http://gamersushi.com/wp-content/uploads/2010/11/kinect-dev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2" y="1298448"/>
            <a:ext cx="814551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78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Failures of correspondence search</a:t>
            </a:r>
          </a:p>
        </p:txBody>
      </p:sp>
      <p:pic>
        <p:nvPicPr>
          <p:cNvPr id="6246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74738"/>
            <a:ext cx="373380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066800"/>
            <a:ext cx="4191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46" name="Text Box 6"/>
          <p:cNvSpPr txBox="1">
            <a:spLocks noChangeArrowheads="1"/>
          </p:cNvSpPr>
          <p:nvPr/>
        </p:nvSpPr>
        <p:spPr bwMode="auto">
          <a:xfrm>
            <a:off x="838200" y="3276600"/>
            <a:ext cx="299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Textureless surfaces</a:t>
            </a:r>
          </a:p>
        </p:txBody>
      </p:sp>
      <p:sp>
        <p:nvSpPr>
          <p:cNvPr id="624647" name="Text Box 7"/>
          <p:cNvSpPr txBox="1">
            <a:spLocks noChangeArrowheads="1"/>
          </p:cNvSpPr>
          <p:nvPr/>
        </p:nvSpPr>
        <p:spPr bwMode="auto">
          <a:xfrm>
            <a:off x="4953000" y="3198813"/>
            <a:ext cx="310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Occlusions, repetition</a:t>
            </a:r>
          </a:p>
        </p:txBody>
      </p:sp>
      <p:sp>
        <p:nvSpPr>
          <p:cNvPr id="624648" name="Text Box 8"/>
          <p:cNvSpPr txBox="1">
            <a:spLocks noChangeArrowheads="1"/>
          </p:cNvSpPr>
          <p:nvPr/>
        </p:nvSpPr>
        <p:spPr bwMode="auto">
          <a:xfrm>
            <a:off x="1763713" y="6248400"/>
            <a:ext cx="547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Non-Lambertian surfaces, specularities</a:t>
            </a:r>
          </a:p>
        </p:txBody>
      </p:sp>
      <p:pic>
        <p:nvPicPr>
          <p:cNvPr id="62465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886200"/>
            <a:ext cx="2268538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53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8050" y="3886200"/>
            <a:ext cx="2268538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54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3886200"/>
            <a:ext cx="225742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09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6" grpId="0"/>
      <p:bldP spid="624647" grpId="0"/>
      <p:bldP spid="6246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Dot Projections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2600" y="2907328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hlinkClick r:id="rId2"/>
              </a:rPr>
              <a:t>http://www.youtube.com/watch?v=28JwgxbQx8w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713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from Projector-Sensor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Only one image:  How is it possible to get depth?</a:t>
            </a:r>
          </a:p>
          <a:p>
            <a:endParaRPr lang="en-US" dirty="0"/>
          </a:p>
        </p:txBody>
      </p:sp>
      <p:sp>
        <p:nvSpPr>
          <p:cNvPr id="4" name="Trapezoid 3"/>
          <p:cNvSpPr/>
          <p:nvPr/>
        </p:nvSpPr>
        <p:spPr>
          <a:xfrm rot="10800000">
            <a:off x="2438356" y="4954426"/>
            <a:ext cx="914400" cy="7239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>
          <a:xfrm flipV="1">
            <a:off x="2895556" y="2286000"/>
            <a:ext cx="1265020" cy="2668426"/>
          </a:xfrm>
          <a:prstGeom prst="line">
            <a:avLst/>
          </a:prstGeom>
          <a:ln w="28575">
            <a:solidFill>
              <a:schemeClr val="tx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apezoid 9"/>
          <p:cNvSpPr/>
          <p:nvPr/>
        </p:nvSpPr>
        <p:spPr>
          <a:xfrm rot="10800000">
            <a:off x="4498905" y="4954426"/>
            <a:ext cx="914400" cy="7239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26473" y="5791200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Projector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389176" y="5791200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Sensor</a:t>
            </a:r>
            <a:endParaRPr lang="en-US" sz="2400" dirty="0"/>
          </a:p>
        </p:txBody>
      </p:sp>
      <p:cxnSp>
        <p:nvCxnSpPr>
          <p:cNvPr id="13" name="Straight Connector 12"/>
          <p:cNvCxnSpPr>
            <a:endCxn id="10" idx="2"/>
          </p:cNvCxnSpPr>
          <p:nvPr/>
        </p:nvCxnSpPr>
        <p:spPr>
          <a:xfrm>
            <a:off x="3813104" y="3127248"/>
            <a:ext cx="1143001" cy="1827178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26473" y="3127248"/>
            <a:ext cx="361050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71407" y="2711749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Scene Surface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701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stereo algorithms apply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9800"/>
            <a:ext cx="76628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1792" y="5422900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Projector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162800" y="5422900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Sensor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90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Example: Book vs. No Book</a:t>
            </a:r>
            <a:endParaRPr lang="en-US" sz="3600" dirty="0"/>
          </a:p>
        </p:txBody>
      </p:sp>
      <p:pic>
        <p:nvPicPr>
          <p:cNvPr id="588804" name="Picture 4" descr="http://www.futurepicture.org/Kinect_Hacking/Kinect_Pattern/Kinect_Book_2_IMG_00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60120"/>
            <a:ext cx="9181278" cy="5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47587" y="-1"/>
            <a:ext cx="3581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>
                <a:hlinkClick r:id="rId3"/>
              </a:rPr>
              <a:t>http://www.futurepicture.org/?p=97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01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802" name="Picture 2" descr="http://www.futurepicture.org/Kinect_Hacking/Kinect_Pattern/Kinect_Book_1_IMG_00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3168"/>
            <a:ext cx="9181277" cy="5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Example: Book vs. No Book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547587" y="-1"/>
            <a:ext cx="3581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>
                <a:hlinkClick r:id="rId3"/>
              </a:rPr>
              <a:t>http://www.futurepicture.org/?p=97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2101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Region-growing Random Dot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Detect dots (“speckles”) and label them unknown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Randomly select a region anchor, a dot with unknown depth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Windowed search via normalized cross correlation along </a:t>
            </a:r>
            <a:r>
              <a:rPr lang="en-US" dirty="0" err="1" smtClean="0"/>
              <a:t>scanline</a:t>
            </a:r>
            <a:endParaRPr lang="en-US" dirty="0"/>
          </a:p>
          <a:p>
            <a:pPr marL="1314450" lvl="2" indent="-514350">
              <a:buFont typeface="Calibri" pitchFamily="34" charset="0"/>
              <a:buChar char="–"/>
            </a:pPr>
            <a:r>
              <a:rPr lang="en-US" dirty="0" smtClean="0"/>
              <a:t>Check that best match score is greater than threshold; if not, mark as “invalid” and go to 2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Region growing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Neighboring pixels are added to a queue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For each pixel in queue, initialize by anchor’s shift; then search small local neighborhood; if matched, add neighbors to queue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Stop when no pixels are left in the queue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Repeat until all dots have known depth or are marked “invalid”</a:t>
            </a:r>
          </a:p>
          <a:p>
            <a:pPr marL="800100" lvl="2" indent="0">
              <a:buNone/>
            </a:pPr>
            <a:endParaRPr lang="en-US" dirty="0" smtClean="0"/>
          </a:p>
          <a:p>
            <a:pPr marL="914400" lvl="1" indent="-514350"/>
            <a:endParaRPr lang="en-US" dirty="0" smtClean="0"/>
          </a:p>
          <a:p>
            <a:pPr marL="914400" lvl="1" indent="-514350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635708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http://www.wipo.int/patentscope/search/en/WO2007043036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2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Projected IR vs. Natural Light Stereo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What are the advantages of IR?</a:t>
            </a:r>
          </a:p>
          <a:p>
            <a:pPr lvl="1"/>
            <a:r>
              <a:rPr lang="en-US" dirty="0" smtClean="0"/>
              <a:t>Works in low light conditions</a:t>
            </a:r>
          </a:p>
          <a:p>
            <a:pPr lvl="1"/>
            <a:r>
              <a:rPr lang="en-US" dirty="0" smtClean="0"/>
              <a:t>Does not rely on having textured objects</a:t>
            </a:r>
          </a:p>
          <a:p>
            <a:pPr lvl="1"/>
            <a:r>
              <a:rPr lang="en-US" dirty="0" smtClean="0"/>
              <a:t>Not confused by repeated scene textures</a:t>
            </a:r>
          </a:p>
          <a:p>
            <a:pPr lvl="1"/>
            <a:r>
              <a:rPr lang="en-US" dirty="0" smtClean="0"/>
              <a:t>Can tailor algorithm to produced pattern</a:t>
            </a:r>
          </a:p>
          <a:p>
            <a:endParaRPr lang="en-US" dirty="0"/>
          </a:p>
          <a:p>
            <a:r>
              <a:rPr lang="en-US" dirty="0" smtClean="0"/>
              <a:t>What are advantages of natural light?</a:t>
            </a:r>
          </a:p>
          <a:p>
            <a:pPr lvl="1"/>
            <a:r>
              <a:rPr lang="en-US" dirty="0" smtClean="0"/>
              <a:t>Works outside, anywhere with sufficient light</a:t>
            </a:r>
          </a:p>
          <a:p>
            <a:pPr lvl="1"/>
            <a:r>
              <a:rPr lang="en-US" dirty="0" smtClean="0"/>
              <a:t>Uses less energy</a:t>
            </a:r>
          </a:p>
          <a:p>
            <a:pPr lvl="1"/>
            <a:r>
              <a:rPr lang="en-US" dirty="0" smtClean="0"/>
              <a:t>Resolution limited only by sensors, not projector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Difficulties with both</a:t>
            </a:r>
          </a:p>
          <a:p>
            <a:pPr lvl="1"/>
            <a:r>
              <a:rPr lang="en-US" dirty="0" smtClean="0"/>
              <a:t>Very dark surfaces may not reflect enough light</a:t>
            </a:r>
          </a:p>
          <a:p>
            <a:pPr lvl="1"/>
            <a:r>
              <a:rPr lang="en-US" dirty="0" smtClean="0"/>
              <a:t>Specular reflection in mirrors or metal causes trouble</a:t>
            </a:r>
          </a:p>
        </p:txBody>
      </p:sp>
    </p:spTree>
    <p:extLst>
      <p:ext uri="{BB962C8B-B14F-4D97-AF65-F5344CB8AC3E}">
        <p14:creationId xmlns:p14="http://schemas.microsoft.com/office/powerpoint/2010/main" val="380799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Kinect (part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3D </a:t>
            </a:r>
            <a:r>
              <a:rPr lang="en-US" sz="2000" dirty="0"/>
              <a:t>Scanner: </a:t>
            </a:r>
            <a:r>
              <a:rPr lang="en-US" sz="2000" dirty="0">
                <a:hlinkClick r:id="rId2"/>
              </a:rPr>
              <a:t>http://www.youtube.com/watch?v=V7LthXRoESw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IllumiRoom</a:t>
            </a:r>
            <a:r>
              <a:rPr lang="en-US" sz="2000" dirty="0"/>
              <a:t>: </a:t>
            </a:r>
            <a:r>
              <a:rPr lang="en-US" sz="2000" dirty="0">
                <a:hlinkClick r:id="rId3"/>
              </a:rPr>
              <a:t>http://research.microsoft.com/apps/video/default.aspx?id=191304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6796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learn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Warning: lots </a:t>
            </a:r>
            <a:r>
              <a:rPr lang="en-US" dirty="0"/>
              <a:t>of wrong info </a:t>
            </a:r>
            <a:r>
              <a:rPr lang="en-US" dirty="0" smtClean="0"/>
              <a:t>on web</a:t>
            </a:r>
          </a:p>
          <a:p>
            <a:endParaRPr lang="en-US" dirty="0"/>
          </a:p>
          <a:p>
            <a:r>
              <a:rPr lang="en-US" dirty="0" smtClean="0"/>
              <a:t>Great site by Daniel </a:t>
            </a:r>
            <a:r>
              <a:rPr lang="en-US" dirty="0" err="1" smtClean="0"/>
              <a:t>Reetz</a:t>
            </a:r>
            <a:r>
              <a:rPr lang="en-US" dirty="0" smtClean="0"/>
              <a:t>: </a:t>
            </a:r>
            <a:r>
              <a:rPr lang="en-US" dirty="0">
                <a:hlinkClick r:id="rId2"/>
              </a:rPr>
              <a:t>http://www.futurepicture.org/?</a:t>
            </a:r>
            <a:r>
              <a:rPr lang="en-US" dirty="0" smtClean="0">
                <a:hlinkClick r:id="rId2"/>
              </a:rPr>
              <a:t>p=97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Kinect</a:t>
            </a:r>
            <a:r>
              <a:rPr lang="en-US" dirty="0" smtClean="0"/>
              <a:t> patents: </a:t>
            </a:r>
            <a:r>
              <a:rPr lang="en-US" dirty="0">
                <a:hlinkClick r:id="rId3"/>
              </a:rPr>
              <a:t>http://www.faqs.org/patents/app/20100118123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4"/>
              </a:rPr>
              <a:t>http://www.faqs.org/patents/app/20100020078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5"/>
              </a:rPr>
              <a:t>http://www.faqs.org/patents/app/20100007717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86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Kinect</a:t>
            </a:r>
            <a:r>
              <a:rPr lang="en-US" dirty="0" smtClean="0"/>
              <a:t> Device</a:t>
            </a:r>
            <a:endParaRPr lang="en-US" dirty="0"/>
          </a:p>
        </p:txBody>
      </p:sp>
      <p:pic>
        <p:nvPicPr>
          <p:cNvPr id="583682" name="Picture 2" descr="PrimeSensor-Depth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21" y="1066800"/>
            <a:ext cx="7113679" cy="573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" y="6497391"/>
            <a:ext cx="3039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illustration source: primesense.com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9924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the Kinect v2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2743200" cy="5135563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Time of flight sensor</a:t>
            </a:r>
          </a:p>
          <a:p>
            <a:pPr lvl="1"/>
            <a:r>
              <a:rPr lang="en-US" sz="2000" dirty="0" smtClean="0"/>
              <a:t>Turn on and off two co-located pixels in alternation very quickly (e.g., 10 GHz)</a:t>
            </a:r>
          </a:p>
          <a:p>
            <a:pPr lvl="1"/>
            <a:r>
              <a:rPr lang="en-US" sz="2000" dirty="0" smtClean="0"/>
              <a:t>Pulse laser just as quickly</a:t>
            </a:r>
          </a:p>
          <a:p>
            <a:pPr lvl="1"/>
            <a:r>
              <a:rPr lang="en-US" sz="2000" dirty="0" smtClean="0"/>
              <a:t>Ratio of light achieved by the two pixels tells travel time (i.e., distance) of laser </a:t>
            </a:r>
          </a:p>
          <a:p>
            <a:pPr lvl="1"/>
            <a:r>
              <a:rPr lang="en-US" sz="2000" dirty="0" smtClean="0"/>
              <a:t>By using two pairs of pixels flipping at different rates, you get a low-res and high-res estimate of travel time</a:t>
            </a:r>
          </a:p>
          <a:p>
            <a:pPr lvl="1"/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617696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www.gamasutra.com/blogs/DanielLau/20131127/205820/The_Science_Behind_Kinects_or_Kinect_10_versus_20.php</a:t>
            </a:r>
            <a:endParaRPr lang="en-US" dirty="0"/>
          </a:p>
        </p:txBody>
      </p:sp>
      <p:pic>
        <p:nvPicPr>
          <p:cNvPr id="594946" name="Picture 2" descr="P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679007"/>
            <a:ext cx="5267325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90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</a:t>
            </a:r>
            <a:r>
              <a:rPr lang="en-US" dirty="0" smtClean="0"/>
              <a:t>2: Pose from depth</a:t>
            </a:r>
            <a:endParaRPr lang="en-US" dirty="0"/>
          </a:p>
        </p:txBody>
      </p:sp>
      <p:pic>
        <p:nvPicPr>
          <p:cNvPr id="586754" name="Picture 2" descr="nu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87" y="1372362"/>
            <a:ext cx="2029968" cy="152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255987" y="1067562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IR Projector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55987" y="2456688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IR Sensor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8040" y="2940296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Projected Light Pattern</a:t>
            </a:r>
            <a:endParaRPr lang="en-US" dirty="0"/>
          </a:p>
        </p:txBody>
      </p:sp>
      <p:pic>
        <p:nvPicPr>
          <p:cNvPr id="11" name="Picture 5" descr="http://cache.gawkerassets.com/assets/images/9/2010/08/explore_kotaku_videos_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87" y="4299466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8617" y="625071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 Image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3560064"/>
            <a:ext cx="1313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Stereo Algorithm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 rot="17820251">
            <a:off x="3920537" y="1300620"/>
            <a:ext cx="33878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3946386">
            <a:off x="3851063" y="2393271"/>
            <a:ext cx="36970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266293" y="3560063"/>
            <a:ext cx="381000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6200000">
            <a:off x="4596589" y="4588291"/>
            <a:ext cx="443985" cy="1420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733" y="4122931"/>
            <a:ext cx="270086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01862" y="4365003"/>
            <a:ext cx="194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Segmentation, </a:t>
            </a:r>
          </a:p>
          <a:p>
            <a:r>
              <a:rPr lang="en-US" dirty="0" smtClean="0"/>
              <a:t>Part Prediction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39324" y="624256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Body Pose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846787" y="3560064"/>
            <a:ext cx="4992413" cy="3297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estimate pose from depth image</a:t>
            </a:r>
          </a:p>
        </p:txBody>
      </p:sp>
      <p:pic>
        <p:nvPicPr>
          <p:cNvPr id="598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233160" cy="428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6769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Real-Time Human Pose Recognition in Parts from a Single Depth Image</a:t>
            </a:r>
          </a:p>
          <a:p>
            <a:r>
              <a:rPr lang="en-US" dirty="0"/>
              <a:t>Jamie Shotton, Andrew Fitzgibbon, Mat Cook, Toby Sharp, Mark </a:t>
            </a:r>
            <a:r>
              <a:rPr lang="en-US" dirty="0" err="1"/>
              <a:t>Finocchio</a:t>
            </a:r>
            <a:r>
              <a:rPr lang="en-US" dirty="0"/>
              <a:t>, Richard Moore, Alex </a:t>
            </a:r>
            <a:r>
              <a:rPr lang="en-US" dirty="0" err="1"/>
              <a:t>Kipman</a:t>
            </a:r>
            <a:r>
              <a:rPr lang="en-US" dirty="0"/>
              <a:t>, and Andrew Blake</a:t>
            </a:r>
            <a:br>
              <a:rPr lang="en-US" dirty="0"/>
            </a:br>
            <a:r>
              <a:rPr lang="en-US" dirty="0" smtClean="0"/>
              <a:t>CVPR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estimate pose from depth image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04800" y="2286000"/>
            <a:ext cx="8534400" cy="2676563"/>
            <a:chOff x="304800" y="1219200"/>
            <a:chExt cx="9142082" cy="2867145"/>
          </a:xfrm>
        </p:grpSpPr>
        <p:pic>
          <p:nvPicPr>
            <p:cNvPr id="594946" name="Picture 2" descr="http://research.microsoft.com/en-us/projects/vrkinect/rgb_view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376" y="1227321"/>
              <a:ext cx="2189594" cy="2859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4948" name="Picture 4" descr="http://research.microsoft.com/en-us/projects/vrkinect/harlequin_view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712" y="1227321"/>
              <a:ext cx="2189594" cy="2859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4950" name="Picture 6" descr="http://research.microsoft.com/en-us/projects/vrkinect/standard_view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219200"/>
              <a:ext cx="2209800" cy="2867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4952" name="Picture 8" descr="http://research.microsoft.com/en-us/projects/vrkinect/position_view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88" y="1219200"/>
              <a:ext cx="2189594" cy="2859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915397" y="496256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RGB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496476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00600" y="4932502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Label Map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42576" y="4922934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Joint Positions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77797" y="5867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6"/>
              </a:rPr>
              <a:t>http://research.microsoft.com/apps/video/default.aspx?id=144455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2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Lots of variation in bodies, orientation, poses</a:t>
            </a:r>
          </a:p>
          <a:p>
            <a:r>
              <a:rPr lang="en-US" dirty="0" smtClean="0"/>
              <a:t>Needs to be very fast (their algorithm runs at 200 FPS on the Xbox 360 GPU)</a:t>
            </a:r>
            <a:endParaRPr lang="en-US" dirty="0"/>
          </a:p>
        </p:txBody>
      </p:sp>
      <p:pic>
        <p:nvPicPr>
          <p:cNvPr id="603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7" y="4410075"/>
            <a:ext cx="35528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9"/>
          <a:stretch/>
        </p:blipFill>
        <p:spPr bwMode="auto">
          <a:xfrm>
            <a:off x="2590800" y="2390775"/>
            <a:ext cx="40386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2185" y="3144321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Pose Examples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5920" y="5411270"/>
            <a:ext cx="1600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 of one part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6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Extract body pixels by </a:t>
            </a:r>
            <a:r>
              <a:rPr lang="en-US" dirty="0" err="1" smtClean="0"/>
              <a:t>thresholding</a:t>
            </a:r>
            <a:r>
              <a:rPr lang="en-US" dirty="0" smtClean="0"/>
              <a:t> depth</a:t>
            </a:r>
            <a:endParaRPr lang="en-US" dirty="0"/>
          </a:p>
        </p:txBody>
      </p:sp>
      <p:pic>
        <p:nvPicPr>
          <p:cNvPr id="4" name="Picture 2" descr="http://research.microsoft.com/en-us/projects/vrkinect/rgb_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03262"/>
            <a:ext cx="3407758" cy="444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research.microsoft.com/en-us/projects/vrkinect/harlequin_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98" y="1427646"/>
            <a:ext cx="3389084" cy="442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02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learning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6388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Very simple features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Lots of data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Flexible classifier</a:t>
            </a:r>
          </a:p>
        </p:txBody>
      </p:sp>
      <p:pic>
        <p:nvPicPr>
          <p:cNvPr id="601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918" y="990600"/>
            <a:ext cx="49149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07"/>
          <a:stretch/>
        </p:blipFill>
        <p:spPr bwMode="auto">
          <a:xfrm>
            <a:off x="4170426" y="3124200"/>
            <a:ext cx="4952238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10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475" y="4959572"/>
            <a:ext cx="4949190" cy="186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25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 of depth at two offsets</a:t>
            </a:r>
          </a:p>
          <a:p>
            <a:pPr lvl="1"/>
            <a:r>
              <a:rPr lang="en-US" dirty="0" smtClean="0"/>
              <a:t>Offset is scaled by depth at center</a:t>
            </a:r>
            <a:endParaRPr lang="en-US" dirty="0"/>
          </a:p>
        </p:txBody>
      </p:sp>
      <p:pic>
        <p:nvPicPr>
          <p:cNvPr id="602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96" y="2901696"/>
            <a:ext cx="63150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17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lots of training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Capture and sample 500K </a:t>
            </a:r>
            <a:r>
              <a:rPr lang="en-US" dirty="0" err="1" smtClean="0"/>
              <a:t>mocap</a:t>
            </a:r>
            <a:r>
              <a:rPr lang="en-US" dirty="0" smtClean="0"/>
              <a:t> frames of people kicking, driving, dancing, etc.</a:t>
            </a:r>
          </a:p>
          <a:p>
            <a:r>
              <a:rPr lang="en-US" dirty="0" smtClean="0"/>
              <a:t>Get 3D models for 15 bodies with a variety of weight, height, etc.</a:t>
            </a:r>
          </a:p>
          <a:p>
            <a:r>
              <a:rPr lang="en-US" dirty="0" smtClean="0"/>
              <a:t>Synthesize </a:t>
            </a:r>
            <a:r>
              <a:rPr lang="en-US" dirty="0" err="1" smtClean="0"/>
              <a:t>mocap</a:t>
            </a:r>
            <a:r>
              <a:rPr lang="en-US" dirty="0" smtClean="0"/>
              <a:t> data for all 15 body types</a:t>
            </a:r>
          </a:p>
          <a:p>
            <a:endParaRPr lang="en-US" dirty="0"/>
          </a:p>
        </p:txBody>
      </p:sp>
      <p:pic>
        <p:nvPicPr>
          <p:cNvPr id="599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4" y="4367213"/>
            <a:ext cx="89725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00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0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09" y="1056513"/>
            <a:ext cx="6886575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</a:t>
            </a:r>
            <a:r>
              <a:rPr lang="en-US" dirty="0" err="1" smtClean="0"/>
              <a:t>Kinect</a:t>
            </a:r>
            <a:r>
              <a:rPr lang="en-US" dirty="0" smtClean="0"/>
              <a:t> does</a:t>
            </a:r>
            <a:endParaRPr lang="en-US" dirty="0"/>
          </a:p>
        </p:txBody>
      </p:sp>
      <p:pic>
        <p:nvPicPr>
          <p:cNvPr id="5857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57" y="4085844"/>
            <a:ext cx="270086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5733" name="Picture 5" descr="http://cache.gawkerassets.com/assets/images/9/2010/08/explore_kotaku_videos_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" y="1333500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" r="29404" b="8513"/>
          <a:stretch/>
        </p:blipFill>
        <p:spPr bwMode="auto">
          <a:xfrm>
            <a:off x="4267200" y="2514600"/>
            <a:ext cx="4226891" cy="314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1676400" y="3505200"/>
            <a:ext cx="268224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429000" y="4876800"/>
            <a:ext cx="609600" cy="313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9640" y="958334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Depth Image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23630" y="626542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Estimate Body Pose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5657088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 (e.g., game)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5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70984"/>
            <a:ext cx="721995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prediction with random forests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3429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Randomized decision forests: collection of independently trained trees</a:t>
            </a:r>
          </a:p>
          <a:p>
            <a:r>
              <a:rPr lang="en-US" dirty="0" smtClean="0"/>
              <a:t>Each tree is a classifier that predicts the likelihood of a pixel belonging to each part</a:t>
            </a:r>
          </a:p>
          <a:p>
            <a:pPr lvl="1"/>
            <a:r>
              <a:rPr lang="en-US" dirty="0" smtClean="0"/>
              <a:t>Node corresponds to a </a:t>
            </a:r>
            <a:r>
              <a:rPr lang="en-US" dirty="0" err="1" smtClean="0"/>
              <a:t>thresholded</a:t>
            </a:r>
            <a:r>
              <a:rPr lang="en-US" dirty="0" smtClean="0"/>
              <a:t> feature</a:t>
            </a:r>
          </a:p>
          <a:p>
            <a:pPr lvl="1"/>
            <a:r>
              <a:rPr lang="en-US" dirty="0" smtClean="0"/>
              <a:t>The leaf node that an example falls into corresponds to a conjunction of several features</a:t>
            </a:r>
          </a:p>
          <a:p>
            <a:pPr lvl="1"/>
            <a:r>
              <a:rPr lang="en-US" dirty="0" smtClean="0"/>
              <a:t>In training, at each node, a subset of features is chosen randomly, and the most discriminative is selected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4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Joints are estimated using mean-shift (a fast mode-finding algorithm)</a:t>
            </a:r>
          </a:p>
          <a:p>
            <a:endParaRPr lang="en-US" dirty="0"/>
          </a:p>
          <a:p>
            <a:r>
              <a:rPr lang="en-US" dirty="0" smtClean="0"/>
              <a:t>Observed part center is offset by pre-estimated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26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062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/>
          <a:stretch/>
        </p:blipFill>
        <p:spPr bwMode="auto">
          <a:xfrm>
            <a:off x="274320" y="1423416"/>
            <a:ext cx="943356" cy="492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72225"/>
            <a:ext cx="154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Ground Truth</a:t>
            </a:r>
            <a:endParaRPr lang="en-US" dirty="0"/>
          </a:p>
        </p:txBody>
      </p:sp>
      <p:pic>
        <p:nvPicPr>
          <p:cNvPr id="6062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3438525" cy="170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00400"/>
            <a:ext cx="4191000" cy="177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23416"/>
            <a:ext cx="2105025" cy="1304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5265182"/>
            <a:ext cx="2257425" cy="147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5455681"/>
            <a:ext cx="2876550" cy="109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1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7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6" y="1066799"/>
            <a:ext cx="8867394" cy="54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7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Accuracy vs. Number of Training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5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92" y="990600"/>
            <a:ext cx="464887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3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Kinect (part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Mario: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www.youtube.com/watch?v=8CTJL5lUjHg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Robot Control: </a:t>
            </a: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www.youtube.com/watch?v=7vq-1TiXi3g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Capture for holography: </a:t>
            </a: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www.youtube.com/watch?v=4LW8wgmfpTE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Virtual dressing room: </a:t>
            </a:r>
            <a:r>
              <a:rPr lang="en-US" sz="2000" dirty="0" smtClean="0">
                <a:hlinkClick r:id="rId5"/>
              </a:rPr>
              <a:t>http</a:t>
            </a:r>
            <a:r>
              <a:rPr lang="en-US" sz="2000" dirty="0">
                <a:hlinkClick r:id="rId5"/>
              </a:rPr>
              <a:t>://</a:t>
            </a:r>
            <a:r>
              <a:rPr lang="en-US" sz="2000" dirty="0" smtClean="0">
                <a:hlinkClick r:id="rId5"/>
              </a:rPr>
              <a:t>www.youtube.com/watch?v=1jbvnk1T4vQ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Fly wall: </a:t>
            </a:r>
            <a:r>
              <a:rPr lang="en-US" sz="2000" dirty="0" smtClean="0">
                <a:hlinkClick r:id="rId6"/>
              </a:rPr>
              <a:t>http</a:t>
            </a:r>
            <a:r>
              <a:rPr lang="en-US" sz="2000" dirty="0">
                <a:hlinkClick r:id="rId6"/>
              </a:rPr>
              <a:t>://</a:t>
            </a:r>
            <a:r>
              <a:rPr lang="en-US" sz="2000" dirty="0" smtClean="0">
                <a:hlinkClick r:id="rId6"/>
              </a:rPr>
              <a:t>vimeo.com/user3445108/kiwibankinteractivewall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978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Detecting </a:t>
            </a:r>
            <a:r>
              <a:rPr lang="en-US" dirty="0" smtClean="0"/>
              <a:t>fake </a:t>
            </a:r>
            <a:r>
              <a:rPr lang="en-US" dirty="0" smtClean="0"/>
              <a:t>photographs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142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 err="1" smtClean="0"/>
              <a:t>Kinect</a:t>
            </a:r>
            <a:r>
              <a:rPr lang="en-US" dirty="0" smtClean="0"/>
              <a:t> Works: Overview</a:t>
            </a:r>
            <a:endParaRPr lang="en-US" dirty="0"/>
          </a:p>
        </p:txBody>
      </p:sp>
      <p:pic>
        <p:nvPicPr>
          <p:cNvPr id="586754" name="Picture 2" descr="nu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87" y="1372362"/>
            <a:ext cx="2029968" cy="152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255987" y="1067562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IR Projector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55987" y="2456688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IR Sensor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8040" y="2940296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Projected Light Pattern</a:t>
            </a:r>
            <a:endParaRPr lang="en-US" dirty="0"/>
          </a:p>
        </p:txBody>
      </p:sp>
      <p:pic>
        <p:nvPicPr>
          <p:cNvPr id="11" name="Picture 5" descr="http://cache.gawkerassets.com/assets/images/9/2010/08/explore_kotaku_videos_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87" y="4299466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8617" y="625071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 Image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3560064"/>
            <a:ext cx="1313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Stereo Algorithm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 rot="17820251">
            <a:off x="3920537" y="1300620"/>
            <a:ext cx="33878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3946386">
            <a:off x="3851063" y="2393271"/>
            <a:ext cx="36970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266293" y="3560063"/>
            <a:ext cx="381000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6200000">
            <a:off x="4596589" y="4588291"/>
            <a:ext cx="443985" cy="1420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733" y="4122931"/>
            <a:ext cx="270086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01862" y="4365003"/>
            <a:ext cx="194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Segmentation, </a:t>
            </a:r>
          </a:p>
          <a:p>
            <a:r>
              <a:rPr lang="en-US" dirty="0" smtClean="0"/>
              <a:t>Part Prediction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39324" y="624256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Body 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1: Stereo from projected dots</a:t>
            </a:r>
          </a:p>
        </p:txBody>
      </p:sp>
      <p:pic>
        <p:nvPicPr>
          <p:cNvPr id="586754" name="Picture 2" descr="nu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87" y="1372362"/>
            <a:ext cx="2029968" cy="152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255987" y="1067562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IR Projector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55987" y="2456688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IR Sensor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8040" y="2940296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Projected Light Pattern</a:t>
            </a:r>
            <a:endParaRPr lang="en-US" dirty="0"/>
          </a:p>
        </p:txBody>
      </p:sp>
      <p:pic>
        <p:nvPicPr>
          <p:cNvPr id="11" name="Picture 5" descr="http://cache.gawkerassets.com/assets/images/9/2010/08/explore_kotaku_videos_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87" y="4299466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8617" y="625071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 Image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3560064"/>
            <a:ext cx="1313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Stereo Algorithm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 rot="17820251">
            <a:off x="3920537" y="1300620"/>
            <a:ext cx="33878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3946386">
            <a:off x="3851063" y="2393271"/>
            <a:ext cx="36970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266293" y="3560063"/>
            <a:ext cx="381000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6200000">
            <a:off x="4596589" y="4588291"/>
            <a:ext cx="443985" cy="1420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733" y="4122931"/>
            <a:ext cx="270086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01862" y="4365003"/>
            <a:ext cx="194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Segmentation, </a:t>
            </a:r>
          </a:p>
          <a:p>
            <a:r>
              <a:rPr lang="en-US" dirty="0" smtClean="0"/>
              <a:t>Part Prediction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39324" y="624256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Body Pose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-5885" y="838200"/>
            <a:ext cx="4992413" cy="60385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4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Stereo from projected dots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Overview of depth from stereo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it works for a projector/sensor pair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Stereo algorithm used by </a:t>
            </a:r>
            <a:r>
              <a:rPr lang="en-US" dirty="0" err="1" smtClean="0"/>
              <a:t>Primesense</a:t>
            </a:r>
            <a:r>
              <a:rPr lang="en-US" dirty="0" smtClean="0"/>
              <a:t> (</a:t>
            </a:r>
            <a:r>
              <a:rPr lang="en-US" dirty="0" err="1" smtClean="0"/>
              <a:t>Kinect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472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from Stereo Images</a:t>
            </a:r>
          </a:p>
        </p:txBody>
      </p:sp>
      <p:sp>
        <p:nvSpPr>
          <p:cNvPr id="38916" name="Text Box 10"/>
          <p:cNvSpPr txBox="1">
            <a:spLocks noChangeArrowheads="1"/>
          </p:cNvSpPr>
          <p:nvPr/>
        </p:nvSpPr>
        <p:spPr bwMode="auto">
          <a:xfrm>
            <a:off x="2432050" y="1112838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image 1</a:t>
            </a:r>
            <a:endParaRPr lang="en-GB"/>
          </a:p>
        </p:txBody>
      </p:sp>
      <p:sp>
        <p:nvSpPr>
          <p:cNvPr id="38917" name="Text Box 11"/>
          <p:cNvSpPr txBox="1">
            <a:spLocks noChangeArrowheads="1"/>
          </p:cNvSpPr>
          <p:nvPr/>
        </p:nvSpPr>
        <p:spPr bwMode="auto">
          <a:xfrm>
            <a:off x="5556250" y="1112838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image 2</a:t>
            </a:r>
            <a:endParaRPr lang="en-GB"/>
          </a:p>
        </p:txBody>
      </p:sp>
      <p:sp>
        <p:nvSpPr>
          <p:cNvPr id="38918" name="Text Box 12"/>
          <p:cNvSpPr txBox="1">
            <a:spLocks noChangeArrowheads="1"/>
          </p:cNvSpPr>
          <p:nvPr/>
        </p:nvSpPr>
        <p:spPr bwMode="auto">
          <a:xfrm>
            <a:off x="3433763" y="3551238"/>
            <a:ext cx="198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Dense depth map</a:t>
            </a:r>
            <a:endParaRPr lang="en-GB"/>
          </a:p>
        </p:txBody>
      </p:sp>
      <p:pic>
        <p:nvPicPr>
          <p:cNvPr id="38919" name="Picture 13" descr="rect_006_007_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5588" y="1463675"/>
            <a:ext cx="2741612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4" descr="rect_006_007_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452563"/>
            <a:ext cx="27495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15" descr="disparity_006_007_l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962400"/>
            <a:ext cx="27495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2" name="TextBox 9"/>
          <p:cNvSpPr txBox="1">
            <a:spLocks noChangeArrowheads="1"/>
          </p:cNvSpPr>
          <p:nvPr/>
        </p:nvSpPr>
        <p:spPr bwMode="auto">
          <a:xfrm flipH="1">
            <a:off x="3433763" y="6538412"/>
            <a:ext cx="5715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Some of following slides adapted from </a:t>
            </a:r>
            <a:r>
              <a:rPr lang="en-US" sz="1400" dirty="0"/>
              <a:t>Steve Seitz and Lana Lazebnik</a:t>
            </a:r>
          </a:p>
        </p:txBody>
      </p:sp>
    </p:spTree>
    <p:extLst>
      <p:ext uri="{BB962C8B-B14F-4D97-AF65-F5344CB8AC3E}">
        <p14:creationId xmlns:p14="http://schemas.microsoft.com/office/powerpoint/2010/main" val="15660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from Stereo Images</a:t>
            </a:r>
            <a:endParaRPr lang="en-US" dirty="0"/>
          </a:p>
        </p:txBody>
      </p:sp>
      <p:sp>
        <p:nvSpPr>
          <p:cNvPr id="53" name="Content Placeholder 5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Goal: recover depth by finding image coordinate x’ that corresponds to x</a:t>
            </a:r>
            <a:endParaRPr lang="en-US" sz="2800" dirty="0"/>
          </a:p>
        </p:txBody>
      </p:sp>
      <p:grpSp>
        <p:nvGrpSpPr>
          <p:cNvPr id="24" name="Group 47"/>
          <p:cNvGrpSpPr>
            <a:grpSpLocks noChangeAspect="1"/>
          </p:cNvGrpSpPr>
          <p:nvPr/>
        </p:nvGrpSpPr>
        <p:grpSpPr bwMode="auto">
          <a:xfrm>
            <a:off x="4648200" y="2684426"/>
            <a:ext cx="3823231" cy="3487774"/>
            <a:chOff x="432" y="1264"/>
            <a:chExt cx="2296" cy="2065"/>
          </a:xfrm>
        </p:grpSpPr>
        <p:sp>
          <p:nvSpPr>
            <p:cNvPr id="25" name="Oval 5"/>
            <p:cNvSpPr>
              <a:spLocks noChangeArrowheads="1"/>
            </p:cNvSpPr>
            <p:nvPr/>
          </p:nvSpPr>
          <p:spPr bwMode="auto">
            <a:xfrm>
              <a:off x="720" y="2880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2016" y="2880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>
              <a:off x="432" y="2544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auto">
            <a:xfrm>
              <a:off x="1728" y="2544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>
              <a:off x="1324" y="1515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 flipV="1">
              <a:off x="768" y="1536"/>
              <a:ext cx="576" cy="1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" name="Line 11"/>
            <p:cNvSpPr>
              <a:spLocks noChangeShapeType="1"/>
            </p:cNvSpPr>
            <p:nvPr/>
          </p:nvSpPr>
          <p:spPr bwMode="auto">
            <a:xfrm flipH="1" flipV="1">
              <a:off x="1344" y="1536"/>
              <a:ext cx="72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" name="Line 12"/>
            <p:cNvSpPr>
              <a:spLocks noChangeShapeType="1"/>
            </p:cNvSpPr>
            <p:nvPr/>
          </p:nvSpPr>
          <p:spPr bwMode="auto">
            <a:xfrm flipV="1">
              <a:off x="748" y="254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609" y="2607"/>
              <a:ext cx="15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f</a:t>
              </a:r>
            </a:p>
          </p:txBody>
        </p:sp>
        <p:sp>
          <p:nvSpPr>
            <p:cNvPr id="34" name="Oval 14"/>
            <p:cNvSpPr>
              <a:spLocks noChangeArrowheads="1"/>
            </p:cNvSpPr>
            <p:nvPr/>
          </p:nvSpPr>
          <p:spPr bwMode="auto">
            <a:xfrm>
              <a:off x="892" y="2517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5" name="Oval 15"/>
            <p:cNvSpPr>
              <a:spLocks noChangeArrowheads="1"/>
            </p:cNvSpPr>
            <p:nvPr/>
          </p:nvSpPr>
          <p:spPr bwMode="auto">
            <a:xfrm>
              <a:off x="1845" y="2517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 flipV="1">
              <a:off x="2043" y="254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>
              <a:off x="720" y="2496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sm"/>
              <a:tailEnd type="arrow" w="med" len="sm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8" name="Text Box 18"/>
            <p:cNvSpPr txBox="1">
              <a:spLocks noChangeArrowheads="1"/>
            </p:cNvSpPr>
            <p:nvPr/>
          </p:nvSpPr>
          <p:spPr bwMode="auto">
            <a:xfrm>
              <a:off x="736" y="2272"/>
              <a:ext cx="188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x</a:t>
              </a:r>
            </a:p>
          </p:txBody>
        </p:sp>
        <p:sp>
          <p:nvSpPr>
            <p:cNvPr id="39" name="Line 19"/>
            <p:cNvSpPr>
              <a:spLocks noChangeShapeType="1"/>
            </p:cNvSpPr>
            <p:nvPr/>
          </p:nvSpPr>
          <p:spPr bwMode="auto">
            <a:xfrm>
              <a:off x="1872" y="2496"/>
              <a:ext cx="1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sm"/>
              <a:tailEnd type="none" w="med" len="sm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1851" y="2272"/>
              <a:ext cx="22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x’</a:t>
              </a:r>
            </a:p>
          </p:txBody>
        </p:sp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>
              <a:off x="1036" y="2910"/>
              <a:ext cx="703" cy="4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Baseline</a:t>
              </a:r>
              <a:br>
                <a:rPr lang="en-US" sz="2000"/>
              </a:br>
              <a:r>
                <a:rPr lang="en-US" sz="2000"/>
                <a:t>B</a:t>
              </a:r>
            </a:p>
          </p:txBody>
        </p:sp>
        <p:sp>
          <p:nvSpPr>
            <p:cNvPr id="42" name="Line 22"/>
            <p:cNvSpPr>
              <a:spLocks noChangeShapeType="1"/>
            </p:cNvSpPr>
            <p:nvPr/>
          </p:nvSpPr>
          <p:spPr bwMode="auto">
            <a:xfrm flipV="1">
              <a:off x="2496" y="1536"/>
              <a:ext cx="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3" name="Text Box 23"/>
            <p:cNvSpPr txBox="1">
              <a:spLocks noChangeArrowheads="1"/>
            </p:cNvSpPr>
            <p:nvPr/>
          </p:nvSpPr>
          <p:spPr bwMode="auto">
            <a:xfrm>
              <a:off x="2540" y="2031"/>
              <a:ext cx="188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z</a:t>
              </a:r>
            </a:p>
          </p:txBody>
        </p:sp>
        <p:sp>
          <p:nvSpPr>
            <p:cNvPr id="44" name="Text Box 24"/>
            <p:cNvSpPr txBox="1">
              <a:spLocks noChangeArrowheads="1"/>
            </p:cNvSpPr>
            <p:nvPr/>
          </p:nvSpPr>
          <p:spPr bwMode="auto">
            <a:xfrm>
              <a:off x="508" y="2915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O</a:t>
              </a:r>
              <a:endParaRPr lang="en-US" sz="2000" baseline="-25000" dirty="0"/>
            </a:p>
          </p:txBody>
        </p:sp>
        <p:sp>
          <p:nvSpPr>
            <p:cNvPr id="45" name="Text Box 25"/>
            <p:cNvSpPr txBox="1">
              <a:spLocks noChangeArrowheads="1"/>
            </p:cNvSpPr>
            <p:nvPr/>
          </p:nvSpPr>
          <p:spPr bwMode="auto">
            <a:xfrm>
              <a:off x="1824" y="2915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O</a:t>
              </a:r>
              <a:r>
                <a:rPr lang="en-US" sz="2000" dirty="0" smtClean="0"/>
                <a:t>’</a:t>
              </a:r>
              <a:endParaRPr lang="en-US" sz="2000" baseline="-25000" dirty="0"/>
            </a:p>
          </p:txBody>
        </p:sp>
        <p:sp>
          <p:nvSpPr>
            <p:cNvPr id="46" name="Text Box 26"/>
            <p:cNvSpPr txBox="1">
              <a:spLocks noChangeArrowheads="1"/>
            </p:cNvSpPr>
            <p:nvPr/>
          </p:nvSpPr>
          <p:spPr bwMode="auto">
            <a:xfrm>
              <a:off x="1104" y="1264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47" name="Line 27"/>
            <p:cNvSpPr>
              <a:spLocks noChangeShapeType="1"/>
            </p:cNvSpPr>
            <p:nvPr/>
          </p:nvSpPr>
          <p:spPr bwMode="auto">
            <a:xfrm>
              <a:off x="796" y="2901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8" name="Text Box 28"/>
            <p:cNvSpPr txBox="1">
              <a:spLocks noChangeArrowheads="1"/>
            </p:cNvSpPr>
            <p:nvPr/>
          </p:nvSpPr>
          <p:spPr bwMode="auto">
            <a:xfrm>
              <a:off x="2022" y="2608"/>
              <a:ext cx="15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f</a:t>
              </a:r>
            </a:p>
          </p:txBody>
        </p:sp>
      </p:grp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1105828" y="2362200"/>
            <a:ext cx="2856572" cy="3795508"/>
            <a:chOff x="609600" y="753824"/>
            <a:chExt cx="3905925" cy="5189776"/>
          </a:xfrm>
        </p:grpSpPr>
        <p:grpSp>
          <p:nvGrpSpPr>
            <p:cNvPr id="49" name="Group 48"/>
            <p:cNvGrpSpPr>
              <a:grpSpLocks noChangeAspect="1"/>
            </p:cNvGrpSpPr>
            <p:nvPr/>
          </p:nvGrpSpPr>
          <p:grpSpPr>
            <a:xfrm>
              <a:off x="609600" y="1143000"/>
              <a:ext cx="3905925" cy="4800600"/>
              <a:chOff x="533400" y="957263"/>
              <a:chExt cx="4491038" cy="5519737"/>
            </a:xfrm>
          </p:grpSpPr>
          <p:sp>
            <p:nvSpPr>
              <p:cNvPr id="4" name="Freeform 4"/>
              <p:cNvSpPr>
                <a:spLocks/>
              </p:cNvSpPr>
              <p:nvPr/>
            </p:nvSpPr>
            <p:spPr bwMode="auto">
              <a:xfrm>
                <a:off x="3481388" y="957263"/>
                <a:ext cx="1220787" cy="839787"/>
              </a:xfrm>
              <a:custGeom>
                <a:avLst/>
                <a:gdLst>
                  <a:gd name="T0" fmla="*/ 2147483647 w 865"/>
                  <a:gd name="T1" fmla="*/ 0 h 529"/>
                  <a:gd name="T2" fmla="*/ 2147483647 w 865"/>
                  <a:gd name="T3" fmla="*/ 2147483647 h 529"/>
                  <a:gd name="T4" fmla="*/ 2147483647 w 865"/>
                  <a:gd name="T5" fmla="*/ 2147483647 h 529"/>
                  <a:gd name="T6" fmla="*/ 2147483647 w 865"/>
                  <a:gd name="T7" fmla="*/ 2147483647 h 529"/>
                  <a:gd name="T8" fmla="*/ 2147483647 w 865"/>
                  <a:gd name="T9" fmla="*/ 2147483647 h 529"/>
                  <a:gd name="T10" fmla="*/ 2147483647 w 865"/>
                  <a:gd name="T11" fmla="*/ 2147483647 h 529"/>
                  <a:gd name="T12" fmla="*/ 2147483647 w 865"/>
                  <a:gd name="T13" fmla="*/ 2147483647 h 529"/>
                  <a:gd name="T14" fmla="*/ 2147483647 w 865"/>
                  <a:gd name="T15" fmla="*/ 2147483647 h 529"/>
                  <a:gd name="T16" fmla="*/ 2147483647 w 865"/>
                  <a:gd name="T17" fmla="*/ 2147483647 h 529"/>
                  <a:gd name="T18" fmla="*/ 0 w 865"/>
                  <a:gd name="T19" fmla="*/ 2147483647 h 529"/>
                  <a:gd name="T20" fmla="*/ 0 w 865"/>
                  <a:gd name="T21" fmla="*/ 2147483647 h 529"/>
                  <a:gd name="T22" fmla="*/ 0 w 865"/>
                  <a:gd name="T23" fmla="*/ 2147483647 h 529"/>
                  <a:gd name="T24" fmla="*/ 2147483647 w 865"/>
                  <a:gd name="T25" fmla="*/ 2147483647 h 529"/>
                  <a:gd name="T26" fmla="*/ 2147483647 w 865"/>
                  <a:gd name="T27" fmla="*/ 2147483647 h 529"/>
                  <a:gd name="T28" fmla="*/ 2147483647 w 865"/>
                  <a:gd name="T29" fmla="*/ 2147483647 h 529"/>
                  <a:gd name="T30" fmla="*/ 2147483647 w 865"/>
                  <a:gd name="T31" fmla="*/ 2147483647 h 529"/>
                  <a:gd name="T32" fmla="*/ 2147483647 w 865"/>
                  <a:gd name="T33" fmla="*/ 2147483647 h 529"/>
                  <a:gd name="T34" fmla="*/ 2147483647 w 865"/>
                  <a:gd name="T35" fmla="*/ 2147483647 h 529"/>
                  <a:gd name="T36" fmla="*/ 2147483647 w 865"/>
                  <a:gd name="T37" fmla="*/ 2147483647 h 529"/>
                  <a:gd name="T38" fmla="*/ 2147483647 w 865"/>
                  <a:gd name="T39" fmla="*/ 2147483647 h 529"/>
                  <a:gd name="T40" fmla="*/ 2147483647 w 865"/>
                  <a:gd name="T41" fmla="*/ 2147483647 h 529"/>
                  <a:gd name="T42" fmla="*/ 2147483647 w 865"/>
                  <a:gd name="T43" fmla="*/ 2147483647 h 529"/>
                  <a:gd name="T44" fmla="*/ 2147483647 w 865"/>
                  <a:gd name="T45" fmla="*/ 2147483647 h 529"/>
                  <a:gd name="T46" fmla="*/ 2147483647 w 865"/>
                  <a:gd name="T47" fmla="*/ 2147483647 h 529"/>
                  <a:gd name="T48" fmla="*/ 2147483647 w 865"/>
                  <a:gd name="T49" fmla="*/ 2147483647 h 529"/>
                  <a:gd name="T50" fmla="*/ 2147483647 w 865"/>
                  <a:gd name="T51" fmla="*/ 2147483647 h 529"/>
                  <a:gd name="T52" fmla="*/ 2147483647 w 865"/>
                  <a:gd name="T53" fmla="*/ 2147483647 h 529"/>
                  <a:gd name="T54" fmla="*/ 2147483647 w 865"/>
                  <a:gd name="T55" fmla="*/ 2147483647 h 529"/>
                  <a:gd name="T56" fmla="*/ 2147483647 w 865"/>
                  <a:gd name="T57" fmla="*/ 2147483647 h 529"/>
                  <a:gd name="T58" fmla="*/ 2147483647 w 865"/>
                  <a:gd name="T59" fmla="*/ 2147483647 h 529"/>
                  <a:gd name="T60" fmla="*/ 2147483647 w 865"/>
                  <a:gd name="T61" fmla="*/ 2147483647 h 529"/>
                  <a:gd name="T62" fmla="*/ 2147483647 w 865"/>
                  <a:gd name="T63" fmla="*/ 2147483647 h 529"/>
                  <a:gd name="T64" fmla="*/ 2147483647 w 865"/>
                  <a:gd name="T65" fmla="*/ 2147483647 h 529"/>
                  <a:gd name="T66" fmla="*/ 2147483647 w 865"/>
                  <a:gd name="T67" fmla="*/ 2147483647 h 529"/>
                  <a:gd name="T68" fmla="*/ 2147483647 w 865"/>
                  <a:gd name="T69" fmla="*/ 2147483647 h 529"/>
                  <a:gd name="T70" fmla="*/ 2147483647 w 865"/>
                  <a:gd name="T71" fmla="*/ 2147483647 h 529"/>
                  <a:gd name="T72" fmla="*/ 2147483647 w 865"/>
                  <a:gd name="T73" fmla="*/ 2147483647 h 529"/>
                  <a:gd name="T74" fmla="*/ 2147483647 w 865"/>
                  <a:gd name="T75" fmla="*/ 2147483647 h 529"/>
                  <a:gd name="T76" fmla="*/ 2147483647 w 865"/>
                  <a:gd name="T77" fmla="*/ 2147483647 h 529"/>
                  <a:gd name="T78" fmla="*/ 2147483647 w 865"/>
                  <a:gd name="T79" fmla="*/ 0 h 52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65"/>
                  <a:gd name="T121" fmla="*/ 0 h 529"/>
                  <a:gd name="T122" fmla="*/ 865 w 865"/>
                  <a:gd name="T123" fmla="*/ 529 h 52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65" h="529">
                    <a:moveTo>
                      <a:pt x="84" y="0"/>
                    </a:moveTo>
                    <a:lnTo>
                      <a:pt x="72" y="24"/>
                    </a:lnTo>
                    <a:lnTo>
                      <a:pt x="72" y="48"/>
                    </a:lnTo>
                    <a:lnTo>
                      <a:pt x="48" y="72"/>
                    </a:lnTo>
                    <a:lnTo>
                      <a:pt x="36" y="96"/>
                    </a:lnTo>
                    <a:lnTo>
                      <a:pt x="36" y="120"/>
                    </a:lnTo>
                    <a:lnTo>
                      <a:pt x="36" y="144"/>
                    </a:lnTo>
                    <a:lnTo>
                      <a:pt x="24" y="168"/>
                    </a:lnTo>
                    <a:lnTo>
                      <a:pt x="12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0" y="264"/>
                    </a:lnTo>
                    <a:lnTo>
                      <a:pt x="12" y="288"/>
                    </a:lnTo>
                    <a:lnTo>
                      <a:pt x="12" y="312"/>
                    </a:lnTo>
                    <a:lnTo>
                      <a:pt x="24" y="336"/>
                    </a:lnTo>
                    <a:lnTo>
                      <a:pt x="24" y="360"/>
                    </a:lnTo>
                    <a:lnTo>
                      <a:pt x="36" y="384"/>
                    </a:lnTo>
                    <a:lnTo>
                      <a:pt x="36" y="408"/>
                    </a:lnTo>
                    <a:lnTo>
                      <a:pt x="48" y="432"/>
                    </a:lnTo>
                    <a:lnTo>
                      <a:pt x="60" y="456"/>
                    </a:lnTo>
                    <a:lnTo>
                      <a:pt x="852" y="528"/>
                    </a:lnTo>
                    <a:lnTo>
                      <a:pt x="804" y="480"/>
                    </a:lnTo>
                    <a:lnTo>
                      <a:pt x="792" y="456"/>
                    </a:lnTo>
                    <a:lnTo>
                      <a:pt x="780" y="420"/>
                    </a:lnTo>
                    <a:lnTo>
                      <a:pt x="768" y="396"/>
                    </a:lnTo>
                    <a:lnTo>
                      <a:pt x="756" y="372"/>
                    </a:lnTo>
                    <a:lnTo>
                      <a:pt x="744" y="348"/>
                    </a:lnTo>
                    <a:lnTo>
                      <a:pt x="744" y="324"/>
                    </a:lnTo>
                    <a:lnTo>
                      <a:pt x="744" y="288"/>
                    </a:lnTo>
                    <a:lnTo>
                      <a:pt x="744" y="264"/>
                    </a:lnTo>
                    <a:lnTo>
                      <a:pt x="744" y="240"/>
                    </a:lnTo>
                    <a:lnTo>
                      <a:pt x="768" y="216"/>
                    </a:lnTo>
                    <a:lnTo>
                      <a:pt x="768" y="192"/>
                    </a:lnTo>
                    <a:lnTo>
                      <a:pt x="780" y="168"/>
                    </a:lnTo>
                    <a:lnTo>
                      <a:pt x="804" y="156"/>
                    </a:lnTo>
                    <a:lnTo>
                      <a:pt x="804" y="132"/>
                    </a:lnTo>
                    <a:lnTo>
                      <a:pt x="828" y="108"/>
                    </a:lnTo>
                    <a:lnTo>
                      <a:pt x="852" y="96"/>
                    </a:lnTo>
                    <a:lnTo>
                      <a:pt x="864" y="72"/>
                    </a:lnTo>
                    <a:lnTo>
                      <a:pt x="84" y="0"/>
                    </a:lnTo>
                  </a:path>
                </a:pathLst>
              </a:custGeom>
              <a:gradFill rotWithShape="0">
                <a:gsLst>
                  <a:gs pos="0">
                    <a:srgbClr val="012501"/>
                  </a:gs>
                  <a:gs pos="100000">
                    <a:srgbClr val="037C03"/>
                  </a:gs>
                </a:gsLst>
                <a:lin ang="1890000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5" name="Line 5"/>
              <p:cNvSpPr>
                <a:spLocks noChangeShapeType="1"/>
              </p:cNvSpPr>
              <p:nvPr/>
            </p:nvSpPr>
            <p:spPr bwMode="auto">
              <a:xfrm>
                <a:off x="890588" y="4310063"/>
                <a:ext cx="3251200" cy="1828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" name="Freeform 9"/>
              <p:cNvSpPr>
                <a:spLocks/>
              </p:cNvSpPr>
              <p:nvPr/>
            </p:nvSpPr>
            <p:spPr bwMode="auto">
              <a:xfrm>
                <a:off x="1533525" y="1219200"/>
                <a:ext cx="2471738" cy="2462213"/>
              </a:xfrm>
              <a:custGeom>
                <a:avLst/>
                <a:gdLst>
                  <a:gd name="T0" fmla="*/ 0 w 1557"/>
                  <a:gd name="T1" fmla="*/ 2147483647 h 1551"/>
                  <a:gd name="T2" fmla="*/ 2147483647 w 1557"/>
                  <a:gd name="T3" fmla="*/ 0 h 1551"/>
                  <a:gd name="T4" fmla="*/ 0 60000 65536"/>
                  <a:gd name="T5" fmla="*/ 0 60000 65536"/>
                  <a:gd name="T6" fmla="*/ 0 w 1557"/>
                  <a:gd name="T7" fmla="*/ 0 h 1551"/>
                  <a:gd name="T8" fmla="*/ 1557 w 1557"/>
                  <a:gd name="T9" fmla="*/ 1551 h 15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57" h="1551">
                    <a:moveTo>
                      <a:pt x="0" y="1551"/>
                    </a:moveTo>
                    <a:lnTo>
                      <a:pt x="1557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" name="Freeform 10"/>
              <p:cNvSpPr>
                <a:spLocks/>
              </p:cNvSpPr>
              <p:nvPr/>
            </p:nvSpPr>
            <p:spPr bwMode="auto">
              <a:xfrm>
                <a:off x="687388" y="2490788"/>
                <a:ext cx="1220787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8" name="Freeform 12"/>
              <p:cNvSpPr>
                <a:spLocks/>
              </p:cNvSpPr>
              <p:nvPr/>
            </p:nvSpPr>
            <p:spPr bwMode="auto">
              <a:xfrm>
                <a:off x="3990975" y="1219200"/>
                <a:ext cx="117475" cy="3910013"/>
              </a:xfrm>
              <a:custGeom>
                <a:avLst/>
                <a:gdLst>
                  <a:gd name="T0" fmla="*/ 2147483647 w 74"/>
                  <a:gd name="T1" fmla="*/ 2147483647 h 2463"/>
                  <a:gd name="T2" fmla="*/ 0 w 74"/>
                  <a:gd name="T3" fmla="*/ 0 h 2463"/>
                  <a:gd name="T4" fmla="*/ 0 60000 65536"/>
                  <a:gd name="T5" fmla="*/ 0 60000 65536"/>
                  <a:gd name="T6" fmla="*/ 0 w 74"/>
                  <a:gd name="T7" fmla="*/ 0 h 2463"/>
                  <a:gd name="T8" fmla="*/ 74 w 74"/>
                  <a:gd name="T9" fmla="*/ 2463 h 246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4" h="2463">
                    <a:moveTo>
                      <a:pt x="74" y="246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9" name="Freeform 13"/>
              <p:cNvSpPr>
                <a:spLocks/>
              </p:cNvSpPr>
              <p:nvPr/>
            </p:nvSpPr>
            <p:spPr bwMode="auto">
              <a:xfrm>
                <a:off x="3803650" y="4208463"/>
                <a:ext cx="1220788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0" name="Line 14"/>
              <p:cNvSpPr>
                <a:spLocks noChangeShapeType="1"/>
              </p:cNvSpPr>
              <p:nvPr/>
            </p:nvSpPr>
            <p:spPr bwMode="auto">
              <a:xfrm flipV="1">
                <a:off x="890588" y="3681413"/>
                <a:ext cx="642937" cy="628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1" name="Line 15"/>
              <p:cNvSpPr>
                <a:spLocks noChangeShapeType="1"/>
              </p:cNvSpPr>
              <p:nvPr/>
            </p:nvSpPr>
            <p:spPr bwMode="auto">
              <a:xfrm flipH="1" flipV="1">
                <a:off x="4108450" y="5129213"/>
                <a:ext cx="33338" cy="1009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2" name="Freeform 18"/>
              <p:cNvSpPr>
                <a:spLocks/>
              </p:cNvSpPr>
              <p:nvPr/>
            </p:nvSpPr>
            <p:spPr bwMode="auto">
              <a:xfrm>
                <a:off x="533400" y="42608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3" name="Arc 19"/>
              <p:cNvSpPr>
                <a:spLocks/>
              </p:cNvSpPr>
              <p:nvPr/>
            </p:nvSpPr>
            <p:spPr bwMode="auto">
              <a:xfrm rot="720000">
                <a:off x="733425" y="42767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4" name="Line 20"/>
              <p:cNvSpPr>
                <a:spLocks noChangeShapeType="1"/>
              </p:cNvSpPr>
              <p:nvPr/>
            </p:nvSpPr>
            <p:spPr bwMode="auto">
              <a:xfrm flipH="1">
                <a:off x="533400" y="40957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" name="Oval 21"/>
              <p:cNvSpPr>
                <a:spLocks noChangeArrowheads="1"/>
              </p:cNvSpPr>
              <p:nvPr/>
            </p:nvSpPr>
            <p:spPr bwMode="auto">
              <a:xfrm rot="19740000">
                <a:off x="811213" y="42814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 flipV="1">
                <a:off x="533400" y="45021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7" name="Freeform 23"/>
              <p:cNvSpPr>
                <a:spLocks/>
              </p:cNvSpPr>
              <p:nvPr/>
            </p:nvSpPr>
            <p:spPr bwMode="auto">
              <a:xfrm>
                <a:off x="3784600" y="60896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8" name="Arc 24"/>
              <p:cNvSpPr>
                <a:spLocks/>
              </p:cNvSpPr>
              <p:nvPr/>
            </p:nvSpPr>
            <p:spPr bwMode="auto">
              <a:xfrm rot="720000">
                <a:off x="3984625" y="61055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9" name="Line 25"/>
              <p:cNvSpPr>
                <a:spLocks noChangeShapeType="1"/>
              </p:cNvSpPr>
              <p:nvPr/>
            </p:nvSpPr>
            <p:spPr bwMode="auto">
              <a:xfrm flipH="1">
                <a:off x="3784600" y="59245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0" name="Oval 26"/>
              <p:cNvSpPr>
                <a:spLocks noChangeArrowheads="1"/>
              </p:cNvSpPr>
              <p:nvPr/>
            </p:nvSpPr>
            <p:spPr bwMode="auto">
              <a:xfrm rot="19740000">
                <a:off x="4062413" y="61102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1" name="Line 27"/>
              <p:cNvSpPr>
                <a:spLocks noChangeShapeType="1"/>
              </p:cNvSpPr>
              <p:nvPr/>
            </p:nvSpPr>
            <p:spPr bwMode="auto">
              <a:xfrm flipV="1">
                <a:off x="3784600" y="63309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auto">
              <a:xfrm>
                <a:off x="4079875" y="5081588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auto">
              <a:xfrm>
                <a:off x="1504950" y="3649663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50" name="Text Box 26"/>
            <p:cNvSpPr txBox="1">
              <a:spLocks noChangeArrowheads="1"/>
            </p:cNvSpPr>
            <p:nvPr/>
          </p:nvSpPr>
          <p:spPr bwMode="auto">
            <a:xfrm>
              <a:off x="3657600" y="753824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867127" y="3092412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x</a:t>
              </a:r>
              <a:endParaRPr lang="en-US" sz="2000" baseline="-25000" dirty="0"/>
            </a:p>
          </p:txBody>
        </p:sp>
        <p:sp>
          <p:nvSpPr>
            <p:cNvPr id="52" name="Text Box 26"/>
            <p:cNvSpPr txBox="1">
              <a:spLocks noChangeArrowheads="1"/>
            </p:cNvSpPr>
            <p:nvPr/>
          </p:nvSpPr>
          <p:spPr bwMode="auto">
            <a:xfrm>
              <a:off x="3520189" y="4479002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x'</a:t>
              </a:r>
              <a:endParaRPr lang="en-US" sz="20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6565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58888</TotalTime>
  <Words>1221</Words>
  <Application>Microsoft Office PowerPoint</Application>
  <PresentationFormat>On-screen Show (4:3)</PresentationFormat>
  <Paragraphs>272</Paragraphs>
  <Slides>46</Slides>
  <Notes>13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Arial Unicode MS</vt:lpstr>
      <vt:lpstr>SimSun</vt:lpstr>
      <vt:lpstr>Arial</vt:lpstr>
      <vt:lpstr>Calibri</vt:lpstr>
      <vt:lpstr>Symbol</vt:lpstr>
      <vt:lpstr>Times New Roman</vt:lpstr>
      <vt:lpstr>Verdana</vt:lpstr>
      <vt:lpstr>2_Office Theme</vt:lpstr>
      <vt:lpstr>Equation</vt:lpstr>
      <vt:lpstr>Image</vt:lpstr>
      <vt:lpstr>PowerPoint Presentation</vt:lpstr>
      <vt:lpstr>Kinect Device</vt:lpstr>
      <vt:lpstr>Kinect Device</vt:lpstr>
      <vt:lpstr>What the Kinect does</vt:lpstr>
      <vt:lpstr>How Kinect Works: Overview</vt:lpstr>
      <vt:lpstr>Part 1: Stereo from projected dots</vt:lpstr>
      <vt:lpstr>Part 1: Stereo from projected dots</vt:lpstr>
      <vt:lpstr>Depth from Stereo Images</vt:lpstr>
      <vt:lpstr>Depth from Stereo Images</vt:lpstr>
      <vt:lpstr>Depth from disparity</vt:lpstr>
      <vt:lpstr>Stereo and the Epipolar constraint</vt:lpstr>
      <vt:lpstr>Simplest Case: Parallel images</vt:lpstr>
      <vt:lpstr>Basic stereo matching algorithm</vt:lpstr>
      <vt:lpstr>Basic stereo matching algorithm</vt:lpstr>
      <vt:lpstr>Correspondence search</vt:lpstr>
      <vt:lpstr>Correspondence search</vt:lpstr>
      <vt:lpstr>Correspondence search</vt:lpstr>
      <vt:lpstr>Results with window search</vt:lpstr>
      <vt:lpstr>Add constraints and solve with graph cuts</vt:lpstr>
      <vt:lpstr>Failures of correspondence search</vt:lpstr>
      <vt:lpstr>Dot Projections</vt:lpstr>
      <vt:lpstr>Depth from Projector-Sensor</vt:lpstr>
      <vt:lpstr>Same stereo algorithms apply</vt:lpstr>
      <vt:lpstr>Example: Book vs. No Book</vt:lpstr>
      <vt:lpstr>Example: Book vs. No Book</vt:lpstr>
      <vt:lpstr>Region-growing Random Dot Matching</vt:lpstr>
      <vt:lpstr>Projected IR vs. Natural Light Stereo</vt:lpstr>
      <vt:lpstr>Uses of Kinect (part 1)</vt:lpstr>
      <vt:lpstr>To learn more</vt:lpstr>
      <vt:lpstr>How does the Kinect v2 work?</vt:lpstr>
      <vt:lpstr>Part 2: Pose from depth</vt:lpstr>
      <vt:lpstr>Goal: estimate pose from depth image</vt:lpstr>
      <vt:lpstr>Goal: estimate pose from depth image</vt:lpstr>
      <vt:lpstr>Challenges</vt:lpstr>
      <vt:lpstr>Extract body pixels by thresholding depth</vt:lpstr>
      <vt:lpstr>Basic learning approach</vt:lpstr>
      <vt:lpstr>Features</vt:lpstr>
      <vt:lpstr>Get lots of training data</vt:lpstr>
      <vt:lpstr>Body models</vt:lpstr>
      <vt:lpstr>Part prediction with random forests</vt:lpstr>
      <vt:lpstr>Joint estimation</vt:lpstr>
      <vt:lpstr>Results</vt:lpstr>
      <vt:lpstr>More results</vt:lpstr>
      <vt:lpstr>Accuracy vs. Number of Training Examples</vt:lpstr>
      <vt:lpstr>Uses of Kinect (part 2)</vt:lpstr>
      <vt:lpstr>Next Tues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</cp:lastModifiedBy>
  <cp:revision>218</cp:revision>
  <dcterms:created xsi:type="dcterms:W3CDTF">2009-12-16T02:55:56Z</dcterms:created>
  <dcterms:modified xsi:type="dcterms:W3CDTF">2015-11-05T15:07:07Z</dcterms:modified>
</cp:coreProperties>
</file>