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9"/>
  </p:notesMasterIdLst>
  <p:sldIdLst>
    <p:sldId id="398" r:id="rId3"/>
    <p:sldId id="399" r:id="rId4"/>
    <p:sldId id="400" r:id="rId5"/>
    <p:sldId id="401" r:id="rId6"/>
    <p:sldId id="402" r:id="rId7"/>
    <p:sldId id="403" r:id="rId8"/>
    <p:sldId id="404" r:id="rId9"/>
    <p:sldId id="471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85" r:id="rId35"/>
    <p:sldId id="429" r:id="rId36"/>
    <p:sldId id="430" r:id="rId37"/>
    <p:sldId id="431" r:id="rId38"/>
    <p:sldId id="432" r:id="rId39"/>
    <p:sldId id="433" r:id="rId40"/>
    <p:sldId id="434" r:id="rId41"/>
    <p:sldId id="484" r:id="rId42"/>
    <p:sldId id="472" r:id="rId43"/>
    <p:sldId id="473" r:id="rId44"/>
    <p:sldId id="474" r:id="rId45"/>
    <p:sldId id="475" r:id="rId46"/>
    <p:sldId id="476" r:id="rId47"/>
    <p:sldId id="477" r:id="rId48"/>
    <p:sldId id="478" r:id="rId49"/>
    <p:sldId id="479" r:id="rId50"/>
    <p:sldId id="480" r:id="rId51"/>
    <p:sldId id="481" r:id="rId52"/>
    <p:sldId id="444" r:id="rId53"/>
    <p:sldId id="469" r:id="rId54"/>
    <p:sldId id="482" r:id="rId55"/>
    <p:sldId id="446" r:id="rId56"/>
    <p:sldId id="454" r:id="rId57"/>
    <p:sldId id="483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 varScale="1">
        <p:scale>
          <a:sx n="76" d="100"/>
          <a:sy n="76" d="100"/>
        </p:scale>
        <p:origin x="97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1509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4" Type="http://schemas.openxmlformats.org/officeDocument/2006/relationships/image" Target="../media/image6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8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07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8958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7485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5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85BA8-9F1F-4674-99F0-23342E48228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7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41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FD7F7-1920-4805-BDF5-F51AE1E0D4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Q: How does this transform the image?  A: 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4285939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291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 smtClean="0"/>
              <a:t> Parallel</a:t>
            </a:r>
            <a:r>
              <a:rPr lang="en-US" baseline="0" dirty="0" smtClean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6201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610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Where are</a:t>
            </a:r>
            <a:r>
              <a:rPr lang="en-US" baseline="0" dirty="0" smtClean="0"/>
              <a:t> the vanishing points?  </a:t>
            </a:r>
            <a:r>
              <a:rPr lang="en-US" dirty="0" smtClean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B7921-4F14-45E1-B6B7-A174312026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269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 = K [R t]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E52B99-EDBF-4226-8E1C-A41C4A3640B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2137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024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KlJzfsAzo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4.xml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8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6.png"/><Relationship Id="rId4" Type="http://schemas.openxmlformats.org/officeDocument/2006/relationships/image" Target="../media/image37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vimeo.com/2896254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8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2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2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6.png"/><Relationship Id="rId4" Type="http://schemas.openxmlformats.org/officeDocument/2006/relationships/image" Target="../media/image65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Pinhole Camera Model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4953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10/01/15</a:t>
            </a:r>
            <a:endParaRPr lang="en-US" dirty="0"/>
          </a:p>
        </p:txBody>
      </p:sp>
      <p:pic>
        <p:nvPicPr>
          <p:cNvPr id="520196" name="Picture 4" descr="http://mollymonochrome.com/wp-content/uploads/Camera_Obscura_box1.jpg"/>
          <p:cNvPicPr>
            <a:picLocks noChangeAspect="1" noChangeArrowheads="1"/>
          </p:cNvPicPr>
          <p:nvPr/>
        </p:nvPicPr>
        <p:blipFill>
          <a:blip r:embed="rId3" cstate="print"/>
          <a:srcRect b="3704"/>
          <a:stretch>
            <a:fillRect/>
          </a:stretch>
        </p:blipFill>
        <p:spPr bwMode="auto">
          <a:xfrm>
            <a:off x="1828800" y="976351"/>
            <a:ext cx="5334000" cy="4510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A lens focuses light onto the film</a:t>
            </a:r>
          </a:p>
        </p:txBody>
      </p:sp>
      <p:pic>
        <p:nvPicPr>
          <p:cNvPr id="28676" name="Picture 4" descr="image-l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28702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Line 10"/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700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1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698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9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8690" name="Line 21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1" name="Line 22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2" name="Line 24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3" name="Line 25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Line 27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Line 28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83" name="Oval 29"/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28686" name="Text Box 32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28687" name="Line 33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TextBox 30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smtClean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38481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  <a:p>
            <a:pPr eaLnBrk="1" hangingPunct="1"/>
            <a:r>
              <a:rPr lang="en-US" smtClean="0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Parallel lines are not parallel in the image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5000"/>
            <a:ext cx="73152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preserved?</a:t>
            </a:r>
          </a:p>
          <a:p>
            <a:pPr eaLnBrk="1" hangingPunct="1"/>
            <a:r>
              <a:rPr lang="en-US" smtClean="0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smtClean="0"/>
              <a:t>	Parallel lines in the world intersect in the image at a “vanishing point”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2052638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Next classes: Single-view Geometry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28956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771900" y="37719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464050" y="2590800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048000" y="2525713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57400" y="28956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437313" y="2576513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553200" y="24384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914400" y="28956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12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0" y="6629400"/>
            <a:ext cx="12666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Credit: </a:t>
            </a:r>
            <a:r>
              <a:rPr lang="en-US" sz="1200" dirty="0" err="1" smtClean="0"/>
              <a:t>Criminisi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 and lines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Note on estimating vanishing points</a:t>
            </a:r>
          </a:p>
        </p:txBody>
      </p:sp>
      <p:grpSp>
        <p:nvGrpSpPr>
          <p:cNvPr id="2" name="Group 29"/>
          <p:cNvGrpSpPr>
            <a:grpSpLocks noChangeAspect="1"/>
          </p:cNvGrpSpPr>
          <p:nvPr/>
        </p:nvGrpSpPr>
        <p:grpSpPr bwMode="auto">
          <a:xfrm>
            <a:off x="1905000" y="1143000"/>
            <a:ext cx="5486400" cy="4075113"/>
            <a:chOff x="1143000" y="1143000"/>
            <a:chExt cx="7239000" cy="5376863"/>
          </a:xfrm>
        </p:grpSpPr>
        <p:pic>
          <p:nvPicPr>
            <p:cNvPr id="409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143000"/>
              <a:ext cx="6934200" cy="537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734043" y="1980844"/>
              <a:ext cx="4647957" cy="37346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970565" y="1676070"/>
              <a:ext cx="5106658" cy="41913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2209161" y="4724782"/>
              <a:ext cx="5867025" cy="11436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 flipV="1">
              <a:off x="2896196" y="4037750"/>
              <a:ext cx="5257491" cy="16002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38200" y="5334000"/>
            <a:ext cx="7699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Use multiple lines for better accuracy</a:t>
            </a:r>
          </a:p>
          <a:p>
            <a:r>
              <a:rPr lang="en-US"/>
              <a:t>	… but lines will not intersect at exactly the same point in practice</a:t>
            </a:r>
          </a:p>
          <a:p>
            <a:r>
              <a:rPr lang="en-US"/>
              <a:t>One solution: take mean of intersecting pairs</a:t>
            </a:r>
          </a:p>
          <a:p>
            <a:r>
              <a:rPr lang="en-US"/>
              <a:t>	… bad idea!</a:t>
            </a:r>
          </a:p>
          <a:p>
            <a:r>
              <a:rPr lang="en-US"/>
              <a:t>Instead, minimize angular differences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(more vanishing points on board)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objects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matrix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752600" y="3200400"/>
            <a:ext cx="487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  <a:hlinkClick r:id="rId3"/>
              </a:rPr>
              <a:t>http://www.youtube.com/watch?v=6KlJzfsAzoY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smtClean="0"/>
              <a:t>Projection: world coordinates</a:t>
            </a:r>
            <a:r>
              <a:rPr lang="en-US" sz="3200" smtClean="0">
                <a:sym typeface="Wingdings" pitchFamily="2" charset="2"/>
              </a:rPr>
              <a:t>image coordinates</a:t>
            </a:r>
            <a:endParaRPr lang="en-US" sz="3200" smtClean="0"/>
          </a:p>
        </p:txBody>
      </p:sp>
      <p:grpSp>
        <p:nvGrpSpPr>
          <p:cNvPr id="5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7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41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42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 smtClean="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447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524000" y="3717925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05400" y="3706813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371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52355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0175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81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36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447800" y="4038600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267200" y="40386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Cartesian </a:t>
            </a:r>
            <a:r>
              <a:rPr lang="en-US" sz="2400" dirty="0">
                <a:latin typeface="Calibri" pitchFamily="34" charset="0"/>
              </a:rPr>
              <a:t>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class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 smtClean="0"/>
              <a:t>Pinhole camera model</a:t>
            </a:r>
          </a:p>
          <a:p>
            <a:pPr lvl="1" eaLnBrk="1" hangingPunct="1">
              <a:defRPr/>
            </a:pPr>
            <a:r>
              <a:rPr lang="en-US" dirty="0" smtClean="0"/>
              <a:t>Projective geometry</a:t>
            </a:r>
          </a:p>
          <a:p>
            <a:pPr lvl="2" eaLnBrk="1" hangingPunct="1">
              <a:defRPr/>
            </a:pPr>
            <a:r>
              <a:rPr lang="en-US" dirty="0" smtClean="0"/>
              <a:t>Vanishing points and lines</a:t>
            </a:r>
          </a:p>
          <a:p>
            <a:pPr lvl="1" eaLnBrk="1" hangingPunct="1">
              <a:defRPr/>
            </a:pPr>
            <a:r>
              <a:rPr lang="en-US" dirty="0" smtClean="0"/>
              <a:t>Projection matrix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 smtClean="0"/>
              <a:t>Line equation:  ax + by + c = 0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Append 1 to pixel coordinate to get homogeneous coordinate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Line given by cross product of two points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Intersection of two lines given by cross product of the lines</a:t>
            </a:r>
          </a:p>
          <a:p>
            <a:pPr eaLnBrk="1" hangingPunct="1"/>
            <a:endParaRPr lang="en-US" b="1" smtClean="0"/>
          </a:p>
          <a:p>
            <a:pPr eaLnBrk="1" hangingPunct="1"/>
            <a:endParaRPr lang="en-US" b="1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010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26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629400" y="48561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27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8561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324600" y="6151563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28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6151563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707188" y="1046163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29" name="Equation" r:id="rId9" imgW="711000" imgH="711000" progId="Equation.3">
                  <p:embed/>
                </p:oleObj>
              </mc:Choice>
              <mc:Fallback>
                <p:oleObj name="Equation" r:id="rId9" imgW="7110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188" y="1046163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00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05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2743200" y="22098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7600" cy="12192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5791200" y="21336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122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85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419600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dirty="0"/>
              <a:t>Image Coordinates: </a:t>
            </a:r>
            <a:r>
              <a:rPr lang="en-US" dirty="0" smtClean="0"/>
              <a:t>w(u,v,1</a:t>
            </a:r>
            <a:r>
              <a:rPr lang="en-US" dirty="0"/>
              <a:t>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 smtClean="0"/>
              <a:t>X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954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696200" y="1219200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62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696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696200" y="26670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20000" y="24987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34200" y="2971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01000" y="20574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72400" y="11430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67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81600" y="990600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R,T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</a:t>
            </a:r>
            <a:endParaRPr lang="en-US" dirty="0"/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1219200" y="545623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174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45623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495800" y="5380037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x</a:t>
            </a:r>
            <a:r>
              <a:rPr lang="en-US" dirty="0"/>
              <a:t>: 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/>
              <a:t>X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105" y="1831975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 flipV="1">
            <a:off x="7280705" y="1755775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6671105" y="2974975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7280705" y="2974975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280705" y="3203575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204505" y="3035300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518705" y="3508375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585505" y="2593975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356905" y="1679575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4" name="Straight Arrow Connector 13"/>
          <p:cNvCxnSpPr>
            <a:endCxn id="6" idx="0"/>
          </p:cNvCxnSpPr>
          <p:nvPr/>
        </p:nvCxnSpPr>
        <p:spPr>
          <a:xfrm flipV="1">
            <a:off x="3546905" y="2971800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5909105" y="2517775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6" name="Curved Left Arrow 15"/>
          <p:cNvSpPr/>
          <p:nvPr/>
        </p:nvSpPr>
        <p:spPr>
          <a:xfrm rot="19926854">
            <a:off x="8009368" y="1295400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7737905" y="765175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79951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Interlude: when have I used this stuff?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Object Recognition (CVPR 2006)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09800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Inserting photographed objects into images (SIGGRAPH 2007)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1981200" y="54102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Original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6019800" y="54102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Created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1" y="990600"/>
            <a:ext cx="9143999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Inserting synthetic objects into images: </a:t>
            </a: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vimeo.com/28962540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3" name="pooltable-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562595"/>
            <a:ext cx="7010400" cy="5257800"/>
          </a:xfrm>
          <a:prstGeom prst="rect">
            <a:avLst/>
          </a:prstGeom>
        </p:spPr>
      </p:pic>
      <p:pic>
        <p:nvPicPr>
          <p:cNvPr id="8" name="Picture 7" descr="orig.b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2595"/>
            <a:ext cx="7010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Do we get a reasonable image?</a:t>
            </a:r>
          </a:p>
        </p:txBody>
      </p:sp>
      <p:pic>
        <p:nvPicPr>
          <p:cNvPr id="23556" name="Picture 4" descr="image-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4206972" y="4739553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3204" y="3581400"/>
            <a:ext cx="4135356" cy="314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217905"/>
            <a:ext cx="1742483" cy="132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4" y="3581400"/>
            <a:ext cx="4164096" cy="31694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997783"/>
            <a:ext cx="856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Creating detailed and complete 3D scene models from a single view (ongoing)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76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066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94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500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95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12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31357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Principal point at </a:t>
            </a:r>
            <a:r>
              <a:rPr lang="en-US" sz="2000" dirty="0"/>
              <a:t>(0,0)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0" y="32766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8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known optical center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18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4645025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19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07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42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083246"/>
              </p:ext>
            </p:extLst>
          </p:nvPr>
        </p:nvGraphicFramePr>
        <p:xfrm>
          <a:off x="4652544" y="3107906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43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544" y="3107906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82756" y="3387306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non-skewed pixels</a:t>
            </a:r>
            <a:endParaRPr 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66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464343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67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8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488113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19448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805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4800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90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930650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91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276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8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33400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4038600" y="2276475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094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76475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8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2590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330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441325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89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38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747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39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62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63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276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257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85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 smtClean="0"/>
              <a:t>This reduces blurring</a:t>
            </a:r>
          </a:p>
          <a:p>
            <a:pPr lvl="1" eaLnBrk="1" hangingPunct="1">
              <a:defRPr/>
            </a:pPr>
            <a:r>
              <a:rPr lang="en-US" dirty="0" smtClean="0"/>
              <a:t>The opening known as the </a:t>
            </a:r>
            <a:r>
              <a:rPr lang="en-US" b="1" dirty="0" smtClean="0"/>
              <a:t>aperture</a:t>
            </a:r>
          </a:p>
        </p:txBody>
      </p:sp>
      <p:pic>
        <p:nvPicPr>
          <p:cNvPr id="24580" name="Picture 18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87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3" name="Oval 31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584" name="Oval 32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Vanishing Point = Projection from Infinity</a:t>
            </a:r>
            <a:endParaRPr lang="en-US" dirty="0"/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685800" y="1143000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26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43000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1855788" y="4419600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27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4419600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5943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28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5943600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29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58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Distance from the COP to the image plane is infinite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“parallel projection”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83213" y="4419600"/>
          <a:ext cx="3217862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00" name="Equation" r:id="rId3" imgW="1511280" imgH="914400" progId="Equation.3">
                  <p:embed/>
                </p:oleObj>
              </mc:Choice>
              <mc:Fallback>
                <p:oleObj name="Equation" r:id="rId3" imgW="1511280" imgH="914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419600"/>
                        <a:ext cx="3217862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Object dimensions are small compared to distance to camera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“weak perspective”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14950" y="4406900"/>
          <a:ext cx="33543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53" name="Equation" r:id="rId3" imgW="1574640" imgH="927000" progId="Equation.3">
                  <p:embed/>
                </p:oleObj>
              </mc:Choice>
              <mc:Fallback>
                <p:oleObj name="Equation" r:id="rId3" imgW="157464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50" y="4406900"/>
                        <a:ext cx="33543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69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5062537" cy="21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064" y="6533208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Illustration from George </a:t>
            </a:r>
            <a:r>
              <a:rPr lang="en-US" dirty="0" err="1" smtClean="0"/>
              <a:t>Bebis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would they look like in weak perspective? 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</a:t>
            </a:r>
          </a:p>
        </p:txBody>
      </p:sp>
      <p:pic>
        <p:nvPicPr>
          <p:cNvPr id="134146" name="Picture 2" descr="http://rememberwhen.gazettelive.co.uk/station%20road%20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124200"/>
            <a:ext cx="51435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24134" y="6581001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credit: GazetteLive.co.uk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90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1430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22813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6387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9694" name="Photo Editor Photo" r:id="rId3" imgW="9752381" imgH="7314286" progId="MSPhotoEd.3">
                    <p:embed/>
                  </p:oleObj>
                </mc:Choice>
                <mc:Fallback>
                  <p:oleObj name="Photo Editor Photo" r:id="rId3" imgW="9752381" imgH="7314286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3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4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7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8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9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0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1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2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6422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23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6420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6421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6417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6418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19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6415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6416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5638800" y="42672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695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2672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Tues: single-view metrology</a:t>
            </a:r>
          </a:p>
          <a:p>
            <a:pPr lvl="1"/>
            <a:r>
              <a:rPr lang="en-US" dirty="0" smtClean="0"/>
              <a:t>Measuring 3D distances from the image</a:t>
            </a:r>
          </a:p>
          <a:p>
            <a:pPr lvl="1"/>
            <a:endParaRPr lang="en-US" dirty="0"/>
          </a:p>
          <a:p>
            <a:r>
              <a:rPr lang="en-US" dirty="0" smtClean="0"/>
              <a:t>Thurs: single-view 3D reconstruction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25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365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First idea: </a:t>
            </a:r>
            <a:r>
              <a:rPr lang="en-US" sz="2800" dirty="0" err="1" smtClean="0"/>
              <a:t>Mozi</a:t>
            </a:r>
            <a:r>
              <a:rPr lang="en-US" sz="2800" dirty="0" smtClean="0"/>
              <a:t>, China (470BC to 390BC)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First built: </a:t>
            </a:r>
            <a:r>
              <a:rPr lang="en-US" sz="2800" dirty="0" err="1" smtClean="0"/>
              <a:t>Alhacen</a:t>
            </a:r>
            <a:r>
              <a:rPr lang="en-US" sz="2800" dirty="0" smtClean="0"/>
              <a:t>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00375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791200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7912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30740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905000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2400" smtClean="0"/>
              <a:t>	Oldest surviving photograph</a:t>
            </a:r>
          </a:p>
          <a:p>
            <a:pPr lvl="1" eaLnBrk="1" hangingPunct="1"/>
            <a:r>
              <a:rPr lang="en-US" sz="2000" smtClean="0"/>
              <a:t>Took 8 hours on pewter plate</a:t>
            </a:r>
            <a:endParaRPr 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Niepce</a:t>
            </a:r>
            <a:r>
              <a:rPr lang="en-US" dirty="0" smtClean="0"/>
              <a:t> later teamed up with Daguerre, who eventually created </a:t>
            </a:r>
            <a:r>
              <a:rPr lang="en-US" dirty="0" err="1" smtClean="0"/>
              <a:t>Daguerrotypes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18139</TotalTime>
  <Words>1244</Words>
  <Application>Microsoft Office PowerPoint</Application>
  <PresentationFormat>On-screen Show (4:3)</PresentationFormat>
  <Paragraphs>346</Paragraphs>
  <Slides>56</Slides>
  <Notes>15</Notes>
  <HiddenSlides>6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Arial</vt:lpstr>
      <vt:lpstr>Calibri</vt:lpstr>
      <vt:lpstr>Comic Sans MS</vt:lpstr>
      <vt:lpstr>EngraversGothic BT Regular</vt:lpstr>
      <vt:lpstr>Helvetica</vt:lpstr>
      <vt:lpstr>Palatino Linotype</vt:lpstr>
      <vt:lpstr>Symbol</vt:lpstr>
      <vt:lpstr>Tahoma</vt:lpstr>
      <vt:lpstr>Times New Roman</vt:lpstr>
      <vt:lpstr>Wingdings</vt:lpstr>
      <vt:lpstr>Lecture1 - Introduction - CP Fall 2010</vt:lpstr>
      <vt:lpstr>Custom Design</vt:lpstr>
      <vt:lpstr>Photo Editor Photo</vt:lpstr>
      <vt:lpstr>Equation</vt:lpstr>
      <vt:lpstr>Pinhole Camera Model</vt:lpstr>
      <vt:lpstr>Next classes: Single-view Geometry</vt:lpstr>
      <vt:lpstr>Today’s class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Pinhole camera</vt:lpstr>
      <vt:lpstr>Dimensionality Reduction Machine (3D to 2D)</vt:lpstr>
      <vt:lpstr>Projection can be tricky…</vt:lpstr>
      <vt:lpstr>Projection can be tricky…</vt:lpstr>
      <vt:lpstr>Projective Geometry</vt:lpstr>
      <vt:lpstr>Length is not preserved</vt:lpstr>
      <vt:lpstr>Projective Geometry</vt:lpstr>
      <vt:lpstr>Parallel lines are not parallel in the image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Note on estimating vanishing points</vt:lpstr>
      <vt:lpstr>(more vanishing points on board)</vt:lpstr>
      <vt:lpstr>Vanishing objects</vt:lpstr>
      <vt:lpstr>Camera matrix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PowerPoint Presentation</vt:lpstr>
      <vt:lpstr>Pinhole Camera Model</vt:lpstr>
      <vt:lpstr>Interlude: 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PowerPoint Presentation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Take-home question</vt:lpstr>
      <vt:lpstr>Beyond Pinholes: Radial Distortion</vt:lpstr>
      <vt:lpstr>Things to remember</vt:lpstr>
      <vt:lpstr>Next classes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54</cp:revision>
  <dcterms:created xsi:type="dcterms:W3CDTF">2010-08-30T03:58:01Z</dcterms:created>
  <dcterms:modified xsi:type="dcterms:W3CDTF">2015-10-01T14:09:42Z</dcterms:modified>
</cp:coreProperties>
</file>