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1.xml" ContentType="application/vnd.openxmlformats-officedocument.presentationml.tags+xml"/>
  <Override PartName="/ppt/notesSlides/notesSlide30.xml" ContentType="application/vnd.openxmlformats-officedocument.presentationml.notesSlide+xml"/>
  <Override PartName="/ppt/tags/tag2.xml" ContentType="application/vnd.openxmlformats-officedocument.presentationml.tags+xml"/>
  <Override PartName="/ppt/notesSlides/notesSlide31.xml" ContentType="application/vnd.openxmlformats-officedocument.presentationml.notesSlide+xml"/>
  <Override PartName="/ppt/tags/tag3.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ags/tag4.xml" ContentType="application/vnd.openxmlformats-officedocument.presentationml.tags+xml"/>
  <Override PartName="/ppt/notesSlides/notesSlide46.xml" ContentType="application/vnd.openxmlformats-officedocument.presentationml.notesSlide+xml"/>
  <Override PartName="/ppt/tags/tag5.xml" ContentType="application/vnd.openxmlformats-officedocument.presentationml.tags+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4"/>
  </p:notesMasterIdLst>
  <p:handoutMasterIdLst>
    <p:handoutMasterId r:id="rId85"/>
  </p:handoutMasterIdLst>
  <p:sldIdLst>
    <p:sldId id="912" r:id="rId2"/>
    <p:sldId id="1125" r:id="rId3"/>
    <p:sldId id="1126" r:id="rId4"/>
    <p:sldId id="1127" r:id="rId5"/>
    <p:sldId id="1128" r:id="rId6"/>
    <p:sldId id="1133" r:id="rId7"/>
    <p:sldId id="1129" r:id="rId8"/>
    <p:sldId id="1134" r:id="rId9"/>
    <p:sldId id="1130" r:id="rId10"/>
    <p:sldId id="1131" r:id="rId11"/>
    <p:sldId id="1135" r:id="rId12"/>
    <p:sldId id="1136" r:id="rId13"/>
    <p:sldId id="1138" r:id="rId14"/>
    <p:sldId id="1139" r:id="rId15"/>
    <p:sldId id="1137" r:id="rId16"/>
    <p:sldId id="1132" r:id="rId17"/>
    <p:sldId id="1140" r:id="rId18"/>
    <p:sldId id="1141" r:id="rId19"/>
    <p:sldId id="1144" r:id="rId20"/>
    <p:sldId id="1142" r:id="rId21"/>
    <p:sldId id="1163" r:id="rId22"/>
    <p:sldId id="1145" r:id="rId23"/>
    <p:sldId id="1161" r:id="rId24"/>
    <p:sldId id="1122" r:id="rId25"/>
    <p:sldId id="727" r:id="rId26"/>
    <p:sldId id="1114" r:id="rId27"/>
    <p:sldId id="1120" r:id="rId28"/>
    <p:sldId id="1090" r:id="rId29"/>
    <p:sldId id="1052" r:id="rId30"/>
    <p:sldId id="964" r:id="rId31"/>
    <p:sldId id="984" r:id="rId32"/>
    <p:sldId id="1077" r:id="rId33"/>
    <p:sldId id="1116" r:id="rId34"/>
    <p:sldId id="970" r:id="rId35"/>
    <p:sldId id="1115" r:id="rId36"/>
    <p:sldId id="974" r:id="rId37"/>
    <p:sldId id="1033" r:id="rId38"/>
    <p:sldId id="1104" r:id="rId39"/>
    <p:sldId id="1059" r:id="rId40"/>
    <p:sldId id="1069" r:id="rId41"/>
    <p:sldId id="907" r:id="rId42"/>
    <p:sldId id="1073" r:id="rId43"/>
    <p:sldId id="977" r:id="rId44"/>
    <p:sldId id="910" r:id="rId45"/>
    <p:sldId id="1146" r:id="rId46"/>
    <p:sldId id="1147" r:id="rId47"/>
    <p:sldId id="762" r:id="rId48"/>
    <p:sldId id="1105" r:id="rId49"/>
    <p:sldId id="1148" r:id="rId50"/>
    <p:sldId id="1149" r:id="rId51"/>
    <p:sldId id="1150" r:id="rId52"/>
    <p:sldId id="1151" r:id="rId53"/>
    <p:sldId id="1152" r:id="rId54"/>
    <p:sldId id="1153" r:id="rId55"/>
    <p:sldId id="1154" r:id="rId56"/>
    <p:sldId id="1155" r:id="rId57"/>
    <p:sldId id="1156" r:id="rId58"/>
    <p:sldId id="1157" r:id="rId59"/>
    <p:sldId id="1085" r:id="rId60"/>
    <p:sldId id="1109" r:id="rId61"/>
    <p:sldId id="735" r:id="rId62"/>
    <p:sldId id="1100" r:id="rId63"/>
    <p:sldId id="1023" r:id="rId64"/>
    <p:sldId id="1024" r:id="rId65"/>
    <p:sldId id="1080" r:id="rId66"/>
    <p:sldId id="1025" r:id="rId67"/>
    <p:sldId id="941" r:id="rId68"/>
    <p:sldId id="769" r:id="rId69"/>
    <p:sldId id="905" r:id="rId70"/>
    <p:sldId id="1043" r:id="rId71"/>
    <p:sldId id="1041" r:id="rId72"/>
    <p:sldId id="1017" r:id="rId73"/>
    <p:sldId id="1020" r:id="rId74"/>
    <p:sldId id="1019" r:id="rId75"/>
    <p:sldId id="1000" r:id="rId76"/>
    <p:sldId id="794" r:id="rId77"/>
    <p:sldId id="758" r:id="rId78"/>
    <p:sldId id="893" r:id="rId79"/>
    <p:sldId id="765" r:id="rId80"/>
    <p:sldId id="1091" r:id="rId81"/>
    <p:sldId id="1162" r:id="rId82"/>
    <p:sldId id="1158" r:id="rId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0070C1"/>
    <a:srgbClr val="767171"/>
    <a:srgbClr val="C1010D"/>
    <a:srgbClr val="3CA7D8"/>
    <a:srgbClr val="5B9BD5"/>
    <a:srgbClr val="F2F3F3"/>
    <a:srgbClr val="FFF2CC"/>
    <a:srgbClr val="FFE7E7"/>
    <a:srgbClr val="FFC9C9"/>
    <a:srgbClr val="FF9B9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468" autoAdjust="0"/>
    <p:restoredTop sz="78924" autoAdjust="0"/>
  </p:normalViewPr>
  <p:slideViewPr>
    <p:cSldViewPr snapToGrid="0" snapToObjects="1">
      <p:cViewPr varScale="1">
        <p:scale>
          <a:sx n="90" d="100"/>
          <a:sy n="90" d="100"/>
        </p:scale>
        <p:origin x="608" y="192"/>
      </p:cViewPr>
      <p:guideLst>
        <p:guide orient="horz" pos="2160"/>
        <p:guide pos="3840"/>
      </p:guideLst>
    </p:cSldViewPr>
  </p:slideViewPr>
  <p:outlineViewPr>
    <p:cViewPr>
      <p:scale>
        <a:sx n="33" d="100"/>
        <a:sy n="33" d="100"/>
      </p:scale>
      <p:origin x="0" y="-17840"/>
    </p:cViewPr>
  </p:outlineViewPr>
  <p:notesTextViewPr>
    <p:cViewPr>
      <p:scale>
        <a:sx n="1" d="1"/>
        <a:sy n="1" d="1"/>
      </p:scale>
      <p:origin x="0" y="0"/>
    </p:cViewPr>
  </p:notesTextViewPr>
  <p:sorterViewPr>
    <p:cViewPr>
      <p:scale>
        <a:sx n="120" d="100"/>
        <a:sy n="12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notesMaster" Target="notesMasters/notesMaster1.xml"/><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dirty="0">
              <a:latin typeface="Avenir Next LT Pro Light" panose="020B0304020202020204" pitchFamily="34" charset="0"/>
            </a:endParaRPr>
          </a:p>
        </p:txBody>
      </p:sp>
      <p:sp>
        <p:nvSpPr>
          <p:cNvPr id="3" name="Date Placeholder 2"/>
          <p:cNvSpPr>
            <a:spLocks noGrp="1"/>
          </p:cNvSpPr>
          <p:nvPr>
            <p:ph type="dt" sz="quarter" idx="1"/>
          </p:nvPr>
        </p:nvSpPr>
        <p:spPr>
          <a:xfrm>
            <a:off x="3884613" y="1"/>
            <a:ext cx="2971800" cy="458788"/>
          </a:xfrm>
          <a:prstGeom prst="rect">
            <a:avLst/>
          </a:prstGeom>
        </p:spPr>
        <p:txBody>
          <a:bodyPr vert="horz" lIns="91440" tIns="45720" rIns="91440" bIns="45720" rtlCol="0"/>
          <a:lstStyle>
            <a:lvl1pPr algn="r">
              <a:defRPr sz="1200"/>
            </a:lvl1pPr>
          </a:lstStyle>
          <a:p>
            <a:fld id="{C6C39B51-9DFA-2641-B18E-F7DD9B3EE82A}" type="datetimeFigureOut">
              <a:rPr lang="en-US" smtClean="0">
                <a:latin typeface="Avenir Next LT Pro Light" panose="020B0304020202020204" pitchFamily="34" charset="0"/>
              </a:rPr>
              <a:t>4/15/2024</a:t>
            </a:fld>
            <a:endParaRPr lang="en-US" dirty="0">
              <a:latin typeface="Avenir Next LT Pro Light" panose="020B0304020202020204" pitchFamily="34"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Avenir Next LT Pro Light" panose="020B0304020202020204" pitchFamily="34"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AD37C7E-0BE3-A440-998A-1AAE86173DC4}" type="slidenum">
              <a:rPr lang="en-US" smtClean="0">
                <a:latin typeface="Avenir Next LT Pro Light" panose="020B0304020202020204" pitchFamily="34" charset="0"/>
              </a:rPr>
              <a:t>‹#›</a:t>
            </a:fld>
            <a:endParaRPr lang="en-US" dirty="0">
              <a:latin typeface="Avenir Next LT Pro Light" panose="020B0304020202020204" pitchFamily="34" charset="0"/>
            </a:endParaRPr>
          </a:p>
        </p:txBody>
      </p:sp>
    </p:spTree>
    <p:extLst>
      <p:ext uri="{BB962C8B-B14F-4D97-AF65-F5344CB8AC3E}">
        <p14:creationId xmlns:p14="http://schemas.microsoft.com/office/powerpoint/2010/main" val="13903371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venir Next LT Pro Light" panose="020B03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venir Next LT Pro Light" panose="020B0304020202020204" pitchFamily="34" charset="0"/>
              </a:defRPr>
            </a:lvl1pPr>
          </a:lstStyle>
          <a:p>
            <a:fld id="{1065880B-60FB-459F-B650-C2C46BD8D8E6}" type="datetimeFigureOut">
              <a:rPr lang="en-US" smtClean="0"/>
              <a:pPr/>
              <a:t>4/15/2024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venir Next LT Pro Light" panose="020B03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venir Next LT Pro Light" panose="020B0304020202020204" pitchFamily="34" charset="0"/>
              </a:defRPr>
            </a:lvl1pPr>
          </a:lstStyle>
          <a:p>
            <a:fld id="{8DEF953A-C1F9-4263-86A1-BAD4146AB0CA}" type="slidenum">
              <a:rPr lang="en-US" smtClean="0"/>
              <a:pPr/>
              <a:t>‹#›</a:t>
            </a:fld>
            <a:endParaRPr lang="en-US" dirty="0"/>
          </a:p>
        </p:txBody>
      </p:sp>
    </p:spTree>
    <p:extLst>
      <p:ext uri="{BB962C8B-B14F-4D97-AF65-F5344CB8AC3E}">
        <p14:creationId xmlns:p14="http://schemas.microsoft.com/office/powerpoint/2010/main" val="2437757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venir Next LT Pro Light" panose="020B0304020202020204" pitchFamily="34" charset="0"/>
        <a:ea typeface="+mn-ea"/>
        <a:cs typeface="+mn-cs"/>
      </a:defRPr>
    </a:lvl1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PAUSE! SLOW DOWN!</a:t>
            </a:r>
          </a:p>
          <a:p>
            <a:endParaRPr lang="en-US" dirty="0"/>
          </a:p>
          <a:p>
            <a:r>
              <a:rPr lang="en-US" dirty="0"/>
              <a:t>Hi*, my name is Daniel Kang, a final year PhD student at Stanford University, co-advised by Professors Peter </a:t>
            </a:r>
            <a:r>
              <a:rPr lang="en-US" dirty="0" err="1"/>
              <a:t>Bailis</a:t>
            </a:r>
            <a:r>
              <a:rPr lang="en-US" dirty="0"/>
              <a:t>, </a:t>
            </a:r>
            <a:r>
              <a:rPr lang="en-US" dirty="0" err="1"/>
              <a:t>Matei</a:t>
            </a:r>
            <a:r>
              <a:rPr lang="en-US" dirty="0"/>
              <a:t> </a:t>
            </a:r>
            <a:r>
              <a:rPr lang="en-US" dirty="0" err="1"/>
              <a:t>Zaharia</a:t>
            </a:r>
            <a:r>
              <a:rPr lang="en-US" dirty="0"/>
              <a:t>, and </a:t>
            </a:r>
            <a:r>
              <a:rPr lang="en-US" dirty="0" err="1"/>
              <a:t>Tatsunori</a:t>
            </a:r>
            <a:r>
              <a:rPr lang="en-US" dirty="0"/>
              <a:t> Hashimoto. Today, I’ll be talking about “Efficient and Accurate Systems for Querying Unstructured Data.”</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F953A-C1F9-4263-86A1-BAD4146AB0CA}"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8162133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these errors may seem insignificant, one thing I want to point out is that similar errors were involved in the Uber self-driving crash: “as …” </a:t>
            </a:r>
          </a:p>
          <a:p>
            <a:endParaRPr lang="en-US" dirty="0"/>
          </a:p>
          <a:p>
            <a:r>
              <a:rPr lang="en-US" dirty="0"/>
              <a:t>And so as we can see from this example, seemingly simple errors can have compounding effects downstream.</a:t>
            </a:r>
          </a:p>
        </p:txBody>
      </p:sp>
      <p:sp>
        <p:nvSpPr>
          <p:cNvPr id="4" name="Slide Number Placeholder 3"/>
          <p:cNvSpPr>
            <a:spLocks noGrp="1"/>
          </p:cNvSpPr>
          <p:nvPr>
            <p:ph type="sldNum" sz="quarter" idx="5"/>
          </p:nvPr>
        </p:nvSpPr>
        <p:spPr/>
        <p:txBody>
          <a:bodyPr/>
          <a:lstStyle/>
          <a:p>
            <a:fld id="{8DEF953A-C1F9-4263-86A1-BAD4146AB0CA}" type="slidenum">
              <a:rPr lang="en-US" smtClean="0"/>
              <a:pPr/>
              <a:t>25</a:t>
            </a:fld>
            <a:endParaRPr lang="en-US" dirty="0"/>
          </a:p>
        </p:txBody>
      </p:sp>
    </p:spTree>
    <p:extLst>
      <p:ext uri="{BB962C8B-B14F-4D97-AF65-F5344CB8AC3E}">
        <p14:creationId xmlns:p14="http://schemas.microsoft.com/office/powerpoint/2010/main" val="38332213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we’ll use to find these errors is that we can often specify these errors despite opaque models! For example on the left, we can easily write down that cars should not flicker in and out of this video in this unrealistic way. And on the right, we can easily write down that cars should not overlap in unrealistic ways. Both of these in code.</a:t>
            </a:r>
          </a:p>
        </p:txBody>
      </p:sp>
      <p:sp>
        <p:nvSpPr>
          <p:cNvPr id="4" name="Slide Number Placeholder 3"/>
          <p:cNvSpPr>
            <a:spLocks noGrp="1"/>
          </p:cNvSpPr>
          <p:nvPr>
            <p:ph type="sldNum" sz="quarter" idx="5"/>
          </p:nvPr>
        </p:nvSpPr>
        <p:spPr/>
        <p:txBody>
          <a:bodyPr/>
          <a:lstStyle/>
          <a:p>
            <a:fld id="{8DEF953A-C1F9-4263-86A1-BAD4146AB0CA}" type="slidenum">
              <a:rPr lang="en-US" smtClean="0"/>
              <a:pPr/>
              <a:t>26</a:t>
            </a:fld>
            <a:endParaRPr lang="en-US" dirty="0"/>
          </a:p>
        </p:txBody>
      </p:sp>
    </p:spTree>
    <p:extLst>
      <p:ext uri="{BB962C8B-B14F-4D97-AF65-F5344CB8AC3E}">
        <p14:creationId xmlns:p14="http://schemas.microsoft.com/office/powerpoint/2010/main" val="39357627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might ask, both of these constraints seem kind of obvious? Why aren’t they being used?</a:t>
            </a:r>
          </a:p>
          <a:p>
            <a:endParaRPr lang="en-US" dirty="0"/>
          </a:p>
          <a:p>
            <a:r>
              <a:rPr lang="en-US" dirty="0"/>
              <a:t>Well I argue that we need new programming models for ML data management and also for improving these ML models continuously. </a:t>
            </a:r>
          </a:p>
        </p:txBody>
      </p:sp>
      <p:sp>
        <p:nvSpPr>
          <p:cNvPr id="4" name="Slide Number Placeholder 3"/>
          <p:cNvSpPr>
            <a:spLocks noGrp="1"/>
          </p:cNvSpPr>
          <p:nvPr>
            <p:ph type="sldNum" sz="quarter" idx="5"/>
          </p:nvPr>
        </p:nvSpPr>
        <p:spPr/>
        <p:txBody>
          <a:bodyPr/>
          <a:lstStyle/>
          <a:p>
            <a:fld id="{8DEF953A-C1F9-4263-86A1-BAD4146AB0CA}" type="slidenum">
              <a:rPr lang="en-US" smtClean="0"/>
              <a:pPr/>
              <a:t>27</a:t>
            </a:fld>
            <a:endParaRPr lang="en-US" dirty="0"/>
          </a:p>
        </p:txBody>
      </p:sp>
    </p:spTree>
    <p:extLst>
      <p:ext uri="{BB962C8B-B14F-4D97-AF65-F5344CB8AC3E}">
        <p14:creationId xmlns:p14="http://schemas.microsoft.com/office/powerpoint/2010/main" val="5255639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we’ll do to allow this is enable the user to express constraints. Taking a step back in structured data land, let’s say we have me and my advisors here and someone puts my age as 300 years old. Well this is obviously wrong and we don’t even need to know how it was input incorrectly to write down what’s known as a check constraint to say that age should be less than 100 years old. </a:t>
            </a:r>
          </a:p>
          <a:p>
            <a:endParaRPr lang="en-US" dirty="0"/>
          </a:p>
          <a:p>
            <a:r>
              <a:rPr lang="en-US" dirty="0"/>
              <a:t>Similarly, for ML models, we’ll enable users to write down assertions similar to what I’m showing here.</a:t>
            </a:r>
          </a:p>
        </p:txBody>
      </p:sp>
      <p:sp>
        <p:nvSpPr>
          <p:cNvPr id="4" name="Slide Number Placeholder 3"/>
          <p:cNvSpPr>
            <a:spLocks noGrp="1"/>
          </p:cNvSpPr>
          <p:nvPr>
            <p:ph type="sldNum" sz="quarter" idx="5"/>
          </p:nvPr>
        </p:nvSpPr>
        <p:spPr/>
        <p:txBody>
          <a:bodyPr/>
          <a:lstStyle/>
          <a:p>
            <a:fld id="{8DEF953A-C1F9-4263-86A1-BAD4146AB0CA}" type="slidenum">
              <a:rPr lang="en-US" smtClean="0"/>
              <a:pPr/>
              <a:t>28</a:t>
            </a:fld>
            <a:endParaRPr lang="en-US" dirty="0"/>
          </a:p>
        </p:txBody>
      </p:sp>
    </p:spTree>
    <p:extLst>
      <p:ext uri="{BB962C8B-B14F-4D97-AF65-F5344CB8AC3E}">
        <p14:creationId xmlns:p14="http://schemas.microsoft.com/office/powerpoint/2010/main" val="21724226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to give you a sneak preview of results, the methods I’ve developed have uncovered errors in over 70% of the scenes in the Lyft Level 5 validation set. And we also show that these assertions can automatically be used to improve models. </a:t>
            </a:r>
          </a:p>
        </p:txBody>
      </p:sp>
      <p:sp>
        <p:nvSpPr>
          <p:cNvPr id="4" name="Slide Number Placeholder 3"/>
          <p:cNvSpPr>
            <a:spLocks noGrp="1"/>
          </p:cNvSpPr>
          <p:nvPr>
            <p:ph type="sldNum" sz="quarter" idx="5"/>
          </p:nvPr>
        </p:nvSpPr>
        <p:spPr/>
        <p:txBody>
          <a:bodyPr/>
          <a:lstStyle/>
          <a:p>
            <a:fld id="{8DEF953A-C1F9-4263-86A1-BAD4146AB0CA}" type="slidenum">
              <a:rPr lang="en-US" smtClean="0"/>
              <a:pPr/>
              <a:t>29</a:t>
            </a:fld>
            <a:endParaRPr lang="en-US" dirty="0"/>
          </a:p>
        </p:txBody>
      </p:sp>
    </p:spTree>
    <p:extLst>
      <p:ext uri="{BB962C8B-B14F-4D97-AF65-F5344CB8AC3E}">
        <p14:creationId xmlns:p14="http://schemas.microsoft.com/office/powerpoint/2010/main" val="34416405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abstraction I developed to find errors are model assertions. The input to model assertions are a history of inputs to the model and predictions. For example, the recent frames and recent outputs for an object detection model. The outputs of model assertions are severity scores, where a zero is an abstention.</a:t>
            </a:r>
          </a:p>
          <a:p>
            <a:endParaRPr lang="en-US" dirty="0"/>
          </a:p>
          <a:p>
            <a:r>
              <a:rPr lang="en-US" dirty="0"/>
              <a:t>These model assertions are opaque functions provided by the user.</a:t>
            </a:r>
          </a:p>
        </p:txBody>
      </p:sp>
      <p:sp>
        <p:nvSpPr>
          <p:cNvPr id="4" name="Slide Number Placeholder 3"/>
          <p:cNvSpPr>
            <a:spLocks noGrp="1"/>
          </p:cNvSpPr>
          <p:nvPr>
            <p:ph type="sldNum" sz="quarter" idx="5"/>
          </p:nvPr>
        </p:nvSpPr>
        <p:spPr/>
        <p:txBody>
          <a:bodyPr/>
          <a:lstStyle/>
          <a:p>
            <a:fld id="{8DEF953A-C1F9-4263-86A1-BAD4146AB0CA}" type="slidenum">
              <a:rPr lang="en-US" smtClean="0"/>
              <a:pPr/>
              <a:t>30</a:t>
            </a:fld>
            <a:endParaRPr lang="en-US" dirty="0"/>
          </a:p>
        </p:txBody>
      </p:sp>
    </p:spTree>
    <p:extLst>
      <p:ext uri="{BB962C8B-B14F-4D97-AF65-F5344CB8AC3E}">
        <p14:creationId xmlns:p14="http://schemas.microsoft.com/office/powerpoint/2010/main" val="32480933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 showed is that model assertions can find errors with high true positive rate in a wide range of settings, including a video analytics setting, an autonomous vehicle setting, and a medical setting. We deployed five assertions and we show that the true positive rate for finding errors was at least 88% with very few lines of code. And here, by true positive rate, I mean fraction of data points that the assertion triggered that actually contained an error.</a:t>
            </a:r>
          </a:p>
        </p:txBody>
      </p:sp>
      <p:sp>
        <p:nvSpPr>
          <p:cNvPr id="4" name="Slide Number Placeholder 3"/>
          <p:cNvSpPr>
            <a:spLocks noGrp="1"/>
          </p:cNvSpPr>
          <p:nvPr>
            <p:ph type="sldNum" sz="quarter" idx="5"/>
          </p:nvPr>
        </p:nvSpPr>
        <p:spPr/>
        <p:txBody>
          <a:bodyPr/>
          <a:lstStyle/>
          <a:p>
            <a:fld id="{8DEF953A-C1F9-4263-86A1-BAD4146AB0CA}" type="slidenum">
              <a:rPr lang="en-US" smtClean="0"/>
              <a:pPr/>
              <a:t>31</a:t>
            </a:fld>
            <a:endParaRPr lang="en-US" dirty="0"/>
          </a:p>
        </p:txBody>
      </p:sp>
    </p:spTree>
    <p:extLst>
      <p:ext uri="{BB962C8B-B14F-4D97-AF65-F5344CB8AC3E}">
        <p14:creationId xmlns:p14="http://schemas.microsoft.com/office/powerpoint/2010/main" val="24531654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allowing users to manually specify assertions, I’ve also developed methods to learn assertions over data, which we call learned observation assertions, or LOA. Users simplify specify features over observations in the data, like I’m showing here: a simple feature for box volume.</a:t>
            </a:r>
          </a:p>
          <a:p>
            <a:endParaRPr lang="en-US" dirty="0"/>
          </a:p>
          <a:p>
            <a:r>
              <a:rPr lang="en-US" dirty="0"/>
              <a:t>LOA will then learn typical distributions to features and will learn which ones are likely to be errors. And for those familiar with outlier detection, you can view this as a new programming model to allow users to specify which features to focus on for finding errors in ML models and human labels.</a:t>
            </a:r>
          </a:p>
        </p:txBody>
      </p:sp>
      <p:sp>
        <p:nvSpPr>
          <p:cNvPr id="4" name="Slide Number Placeholder 3"/>
          <p:cNvSpPr>
            <a:spLocks noGrp="1"/>
          </p:cNvSpPr>
          <p:nvPr>
            <p:ph type="sldNum" sz="quarter" idx="5"/>
          </p:nvPr>
        </p:nvSpPr>
        <p:spPr/>
        <p:txBody>
          <a:bodyPr/>
          <a:lstStyle/>
          <a:p>
            <a:fld id="{8DEF953A-C1F9-4263-86A1-BAD4146AB0CA}" type="slidenum">
              <a:rPr lang="en-US" smtClean="0"/>
              <a:pPr/>
              <a:t>32</a:t>
            </a:fld>
            <a:endParaRPr lang="en-US" dirty="0"/>
          </a:p>
        </p:txBody>
      </p:sp>
    </p:spTree>
    <p:extLst>
      <p:ext uri="{BB962C8B-B14F-4D97-AF65-F5344CB8AC3E}">
        <p14:creationId xmlns:p14="http://schemas.microsoft.com/office/powerpoint/2010/main" val="19162988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Perhaps surprisingly, we show that LOA can find errors in human labels in real world datasets, and here I’m showing labels in the Lyft Level 5 dataset. We deployed LOA per scene in the Lyft validation set, where a scene is a 5 to 15 second clip. And we found errors in 70% of the Lyft validation scenes. This is particularly problematic because this dataset has been used to train models and host competitions. Just to give you a sense, this dataset has been cited hundreds of times!</a:t>
            </a:r>
          </a:p>
        </p:txBody>
      </p:sp>
      <p:sp>
        <p:nvSpPr>
          <p:cNvPr id="4" name="Slide Number Placeholder 3"/>
          <p:cNvSpPr>
            <a:spLocks noGrp="1"/>
          </p:cNvSpPr>
          <p:nvPr>
            <p:ph type="sldNum" sz="quarter" idx="5"/>
          </p:nvPr>
        </p:nvSpPr>
        <p:spPr/>
        <p:txBody>
          <a:bodyPr/>
          <a:lstStyle/>
          <a:p>
            <a:fld id="{8DEF953A-C1F9-4263-86A1-BAD4146AB0CA}" type="slidenum">
              <a:rPr lang="en-US" smtClean="0"/>
              <a:pPr/>
              <a:t>33</a:t>
            </a:fld>
            <a:endParaRPr lang="en-US" dirty="0"/>
          </a:p>
        </p:txBody>
      </p:sp>
    </p:spTree>
    <p:extLst>
      <p:ext uri="{BB962C8B-B14F-4D97-AF65-F5344CB8AC3E}">
        <p14:creationId xmlns:p14="http://schemas.microsoft.com/office/powerpoint/2010/main" val="18917281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deployed LOA internally at the Toyota Research Institute with our collaborators. And the labels that TRI uses are generated from a leading labeling vendor, Scale AI. We exhaustively examined one scene that contained a number of errors and we found 75% of the errors using LOA, show that it can have high recall for finding errors.</a:t>
            </a:r>
          </a:p>
          <a:p>
            <a:endParaRPr lang="en-US" dirty="0"/>
          </a:p>
          <a:p>
            <a:r>
              <a:rPr lang="en-US" dirty="0"/>
              <a:t>As you can see, some of these errors are egregious, for exampling a missing motorcycle on the road and a missing car within 20 meters of the vehicle. </a:t>
            </a:r>
          </a:p>
        </p:txBody>
      </p:sp>
      <p:sp>
        <p:nvSpPr>
          <p:cNvPr id="4" name="Slide Number Placeholder 3"/>
          <p:cNvSpPr>
            <a:spLocks noGrp="1"/>
          </p:cNvSpPr>
          <p:nvPr>
            <p:ph type="sldNum" sz="quarter" idx="5"/>
          </p:nvPr>
        </p:nvSpPr>
        <p:spPr/>
        <p:txBody>
          <a:bodyPr/>
          <a:lstStyle/>
          <a:p>
            <a:fld id="{8DEF953A-C1F9-4263-86A1-BAD4146AB0CA}" type="slidenum">
              <a:rPr lang="en-US" smtClean="0"/>
              <a:pPr/>
              <a:t>34</a:t>
            </a:fld>
            <a:endParaRPr lang="en-US" dirty="0"/>
          </a:p>
        </p:txBody>
      </p:sp>
    </p:spTree>
    <p:extLst>
      <p:ext uri="{BB962C8B-B14F-4D97-AF65-F5344CB8AC3E}">
        <p14:creationId xmlns:p14="http://schemas.microsoft.com/office/powerpoint/2010/main" val="6148182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3F7D19-026D-4420-60E6-0811E0299D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24A56A-EC8A-CDC7-8C23-C8A46F0FAC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DCE86C-20A3-1F29-6413-C259FC613B29}"/>
              </a:ext>
            </a:extLst>
          </p:cNvPr>
          <p:cNvSpPr>
            <a:spLocks noGrp="1"/>
          </p:cNvSpPr>
          <p:nvPr>
            <p:ph type="body" idx="1"/>
          </p:nvPr>
        </p:nvSpPr>
        <p:spPr/>
        <p:txBody>
          <a:bodyPr/>
          <a:lstStyle/>
          <a:p>
            <a:r>
              <a:rPr lang="en-US" dirty="0"/>
              <a:t>In this talk, I’ll focus on my research that begins to answer the question: …</a:t>
            </a:r>
          </a:p>
        </p:txBody>
      </p:sp>
      <p:sp>
        <p:nvSpPr>
          <p:cNvPr id="4" name="Slide Number Placeholder 3">
            <a:extLst>
              <a:ext uri="{FF2B5EF4-FFF2-40B4-BE49-F238E27FC236}">
                <a16:creationId xmlns:a16="http://schemas.microsoft.com/office/drawing/2014/main" id="{74D23422-090F-E228-52D0-DFBDFBD66202}"/>
              </a:ext>
            </a:extLst>
          </p:cNvPr>
          <p:cNvSpPr>
            <a:spLocks noGrp="1"/>
          </p:cNvSpPr>
          <p:nvPr>
            <p:ph type="sldNum" sz="quarter" idx="5"/>
          </p:nvPr>
        </p:nvSpPr>
        <p:spPr/>
        <p:txBody>
          <a:bodyPr/>
          <a:lstStyle/>
          <a:p>
            <a:fld id="{8DEF953A-C1F9-4263-86A1-BAD4146AB0CA}" type="slidenum">
              <a:rPr lang="en-US" smtClean="0"/>
              <a:pPr/>
              <a:t>10</a:t>
            </a:fld>
            <a:endParaRPr lang="en-US" dirty="0"/>
          </a:p>
        </p:txBody>
      </p:sp>
    </p:spTree>
    <p:extLst>
      <p:ext uri="{BB962C8B-B14F-4D97-AF65-F5344CB8AC3E}">
        <p14:creationId xmlns:p14="http://schemas.microsoft.com/office/powerpoint/2010/main" val="16106882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also show that assertions can be used to train models. This can be done in two ways, with the first being active learning, where we generate new human labels which can be used to retrain the model.</a:t>
            </a:r>
          </a:p>
          <a:p>
            <a:endParaRPr lang="en-US" dirty="0"/>
          </a:p>
          <a:p>
            <a:r>
              <a:rPr lang="en-US" dirty="0"/>
              <a:t>And the second is via weak supervision, where we generate weak labels, which can also be used to retrain the model.</a:t>
            </a:r>
          </a:p>
          <a:p>
            <a:endParaRPr lang="en-US" dirty="0"/>
          </a:p>
          <a:p>
            <a:r>
              <a:rPr lang="en-US" dirty="0"/>
              <a:t>This is agnostic to the data type, task, and model. Importantly, this is a new data collection API, where even non-experts can contribute to.</a:t>
            </a:r>
          </a:p>
        </p:txBody>
      </p:sp>
      <p:sp>
        <p:nvSpPr>
          <p:cNvPr id="4" name="Slide Number Placeholder 3"/>
          <p:cNvSpPr>
            <a:spLocks noGrp="1"/>
          </p:cNvSpPr>
          <p:nvPr>
            <p:ph type="sldNum" sz="quarter" idx="5"/>
          </p:nvPr>
        </p:nvSpPr>
        <p:spPr/>
        <p:txBody>
          <a:bodyPr/>
          <a:lstStyle/>
          <a:p>
            <a:fld id="{8DEF953A-C1F9-4263-86A1-BAD4146AB0CA}" type="slidenum">
              <a:rPr lang="en-US" smtClean="0"/>
              <a:pPr/>
              <a:t>35</a:t>
            </a:fld>
            <a:endParaRPr lang="en-US" dirty="0"/>
          </a:p>
        </p:txBody>
      </p:sp>
    </p:spTree>
    <p:extLst>
      <p:ext uri="{BB962C8B-B14F-4D97-AF65-F5344CB8AC3E}">
        <p14:creationId xmlns:p14="http://schemas.microsoft.com/office/powerpoint/2010/main" val="25962316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this raises a number of questions, including how should we select data points for labeling for active learning. To see why this is an issue, given a set of data points, one assertion might flag these two data points and another assertion might flag these two data points.</a:t>
            </a:r>
          </a:p>
          <a:p>
            <a:endParaRPr lang="en-US" dirty="0"/>
          </a:p>
          <a:p>
            <a:r>
              <a:rPr lang="en-US" dirty="0"/>
              <a:t>This example shows that many assertions can flag the same data point and that the same assertion can flag many data points. So, a key question is which points we should label. We developed an assertion-based bandit algorithm to address this issue.</a:t>
            </a:r>
          </a:p>
        </p:txBody>
      </p:sp>
      <p:sp>
        <p:nvSpPr>
          <p:cNvPr id="4" name="Slide Number Placeholder 3"/>
          <p:cNvSpPr>
            <a:spLocks noGrp="1"/>
          </p:cNvSpPr>
          <p:nvPr>
            <p:ph type="sldNum" sz="quarter" idx="5"/>
          </p:nvPr>
        </p:nvSpPr>
        <p:spPr/>
        <p:txBody>
          <a:bodyPr/>
          <a:lstStyle/>
          <a:p>
            <a:fld id="{8DEF953A-C1F9-4263-86A1-BAD4146AB0CA}" type="slidenum">
              <a:rPr lang="en-US" smtClean="0"/>
              <a:pPr/>
              <a:t>36</a:t>
            </a:fld>
            <a:endParaRPr lang="en-US" dirty="0"/>
          </a:p>
        </p:txBody>
      </p:sp>
    </p:spTree>
    <p:extLst>
      <p:ext uri="{BB962C8B-B14F-4D97-AF65-F5344CB8AC3E}">
        <p14:creationId xmlns:p14="http://schemas.microsoft.com/office/powerpoint/2010/main" val="17857591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evaluate this, we deployed assertion-based active learning for a video analytics use case, with SSD as the model. We show that using assertions outperform the baselines of using random sampling and uncertainty sampling.</a:t>
            </a:r>
          </a:p>
        </p:txBody>
      </p:sp>
      <p:sp>
        <p:nvSpPr>
          <p:cNvPr id="4" name="Slide Number Placeholder 3"/>
          <p:cNvSpPr>
            <a:spLocks noGrp="1"/>
          </p:cNvSpPr>
          <p:nvPr>
            <p:ph type="sldNum" sz="quarter" idx="5"/>
          </p:nvPr>
        </p:nvSpPr>
        <p:spPr/>
        <p:txBody>
          <a:bodyPr/>
          <a:lstStyle/>
          <a:p>
            <a:fld id="{8DEF953A-C1F9-4263-86A1-BAD4146AB0CA}" type="slidenum">
              <a:rPr lang="en-US" smtClean="0"/>
              <a:pPr/>
              <a:t>37</a:t>
            </a:fld>
            <a:endParaRPr lang="en-US" dirty="0"/>
          </a:p>
        </p:txBody>
      </p:sp>
    </p:spTree>
    <p:extLst>
      <p:ext uri="{BB962C8B-B14F-4D97-AF65-F5344CB8AC3E}">
        <p14:creationId xmlns:p14="http://schemas.microsoft.com/office/powerpoint/2010/main" val="40662207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recap, in many cases, errors in ML models and human labels can be specified despite the opaque nature of how they were generated. I developed new programming interfaces in the form of assertions that can find errors in a wide range of real-world settings. Furthermore, they can be used as a new data collection API.</a:t>
            </a:r>
          </a:p>
        </p:txBody>
      </p:sp>
      <p:sp>
        <p:nvSpPr>
          <p:cNvPr id="4" name="Slide Number Placeholder 3"/>
          <p:cNvSpPr>
            <a:spLocks noGrp="1"/>
          </p:cNvSpPr>
          <p:nvPr>
            <p:ph type="sldNum" sz="quarter" idx="5"/>
          </p:nvPr>
        </p:nvSpPr>
        <p:spPr/>
        <p:txBody>
          <a:bodyPr/>
          <a:lstStyle/>
          <a:p>
            <a:fld id="{8DEF953A-C1F9-4263-86A1-BAD4146AB0CA}" type="slidenum">
              <a:rPr lang="en-US" smtClean="0"/>
              <a:pPr/>
              <a:t>38</a:t>
            </a:fld>
            <a:endParaRPr lang="en-US" dirty="0"/>
          </a:p>
        </p:txBody>
      </p:sp>
    </p:spTree>
    <p:extLst>
      <p:ext uri="{BB962C8B-B14F-4D97-AF65-F5344CB8AC3E}">
        <p14:creationId xmlns:p14="http://schemas.microsoft.com/office/powerpoint/2010/main" val="16242841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 the past 50 years, databases have been a runaway success. Databases are widely deployed from enterprise, to mobile, to even in nuclear power plants, and they </a:t>
            </a:r>
          </a:p>
          <a:p>
            <a:r>
              <a:rPr lang="en-US" dirty="0"/>
              <a:t>generate tens of billions in revenue each year.</a:t>
            </a:r>
          </a:p>
          <a:p>
            <a:r>
              <a:rPr lang="en-US" dirty="0"/>
              <a:t>&lt;pause&gt;</a:t>
            </a:r>
          </a:p>
          <a:p>
            <a:r>
              <a:rPr lang="en-US" sz="1200" b="0" i="0" kern="1200" dirty="0">
                <a:solidFill>
                  <a:schemeClr val="tx1"/>
                </a:solidFill>
                <a:effectLst/>
                <a:latin typeface="Avenir Next LT Pro Light" panose="020B0304020202020204" pitchFamily="34" charset="0"/>
                <a:ea typeface="+mn-ea"/>
                <a:cs typeface="+mn-cs"/>
              </a:rPr>
              <a:t>All these databases work on structured data, which means records with named fields.</a:t>
            </a:r>
            <a:endParaRPr lang="en-US" dirty="0"/>
          </a:p>
          <a:p>
            <a:endParaRPr lang="en-US" dirty="0"/>
          </a:p>
          <a:p>
            <a:endParaRPr lang="en-US" dirty="0"/>
          </a:p>
          <a:p>
            <a:endParaRPr lang="en-US" dirty="0"/>
          </a:p>
          <a:p>
            <a:endParaRPr lang="en-US" dirty="0"/>
          </a:p>
          <a:p>
            <a:endParaRPr lang="en-US" dirty="0"/>
          </a:p>
          <a:p>
            <a:r>
              <a:rPr lang="en-US" dirty="0"/>
              <a:t>https://</a:t>
            </a:r>
            <a:r>
              <a:rPr lang="en-US" dirty="0" err="1"/>
              <a:t>seekingalpha.com</a:t>
            </a:r>
            <a:r>
              <a:rPr lang="en-US" dirty="0"/>
              <a:t>/article/4371635-snowflake-ipo-opportunity-risk-and-big-unknown</a:t>
            </a:r>
          </a:p>
        </p:txBody>
      </p:sp>
      <p:sp>
        <p:nvSpPr>
          <p:cNvPr id="4" name="Slide Number Placeholder 3"/>
          <p:cNvSpPr>
            <a:spLocks noGrp="1"/>
          </p:cNvSpPr>
          <p:nvPr>
            <p:ph type="sldNum" sz="quarter" idx="5"/>
          </p:nvPr>
        </p:nvSpPr>
        <p:spPr/>
        <p:txBody>
          <a:bodyPr/>
          <a:lstStyle/>
          <a:p>
            <a:fld id="{8DEF953A-C1F9-4263-86A1-BAD4146AB0CA}" type="slidenum">
              <a:rPr lang="en-US" smtClean="0"/>
              <a:pPr/>
              <a:t>39</a:t>
            </a:fld>
            <a:endParaRPr lang="en-US" dirty="0"/>
          </a:p>
        </p:txBody>
      </p:sp>
    </p:spTree>
    <p:extLst>
      <p:ext uri="{BB962C8B-B14F-4D97-AF65-F5344CB8AC3E}">
        <p14:creationId xmlns:p14="http://schemas.microsoft.com/office/powerpoint/2010/main" val="18835392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 the past few years, there’s be a huge change in terms of where data is coming from. Now, </a:t>
            </a:r>
            <a:r>
              <a:rPr lang="en-US" i="1" dirty="0"/>
              <a:t>unstructured</a:t>
            </a:r>
            <a:r>
              <a:rPr lang="en-US" dirty="0"/>
              <a:t> data in the form of videos, images, text, and audio far dominate structured data volumes! Sensors are now everywhere, from street corners to in our cars. Just as an example of the data volumes, the Tesla fleet of vehicles produce exabytes of data per day, today. As a comparison, a leading data warehouse company, Snowflake, manages 250 petabytes of data </a:t>
            </a:r>
            <a:r>
              <a:rPr lang="en-US" i="1" dirty="0"/>
              <a:t>total</a:t>
            </a:r>
            <a:r>
              <a:rPr lang="en-US" dirty="0"/>
              <a:t>, which is 30 times smaller than just the data produced by Tesla!</a:t>
            </a:r>
          </a:p>
          <a:p>
            <a:endParaRPr lang="en-US" dirty="0"/>
          </a:p>
          <a:p>
            <a:r>
              <a:rPr lang="en-US" dirty="0"/>
              <a:t>Given this rise in unstructured data volumes, analysts are becoming more interested in querying </a:t>
            </a:r>
            <a:r>
              <a:rPr lang="en-US" i="1" dirty="0"/>
              <a:t>semantic</a:t>
            </a:r>
            <a:r>
              <a:rPr lang="en-US" i="0" dirty="0"/>
              <a:t> information over this unstructured data.</a:t>
            </a:r>
            <a:endParaRPr lang="en-US" dirty="0"/>
          </a:p>
        </p:txBody>
      </p:sp>
      <p:sp>
        <p:nvSpPr>
          <p:cNvPr id="4" name="Slide Number Placeholder 3"/>
          <p:cNvSpPr>
            <a:spLocks noGrp="1"/>
          </p:cNvSpPr>
          <p:nvPr>
            <p:ph type="sldNum" sz="quarter" idx="5"/>
          </p:nvPr>
        </p:nvSpPr>
        <p:spPr/>
        <p:txBody>
          <a:bodyPr/>
          <a:lstStyle/>
          <a:p>
            <a:fld id="{8DEF953A-C1F9-4263-86A1-BAD4146AB0CA}" type="slidenum">
              <a:rPr lang="en-US" smtClean="0"/>
              <a:pPr/>
              <a:t>40</a:t>
            </a:fld>
            <a:endParaRPr lang="en-US" dirty="0"/>
          </a:p>
        </p:txBody>
      </p:sp>
    </p:spTree>
    <p:extLst>
      <p:ext uri="{BB962C8B-B14F-4D97-AF65-F5344CB8AC3E}">
        <p14:creationId xmlns:p14="http://schemas.microsoft.com/office/powerpoint/2010/main" val="37625880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Unfortunately, standard databases are not well suited for semantic queries over unstructured data. They can answer queries of the form compute the average pixel value of this video, but these queries aren’t what analysts generally want.</a:t>
            </a:r>
          </a:p>
          <a:p>
            <a:r>
              <a:rPr lang="en-US" i="0" dirty="0"/>
              <a:t>They’re much more interested in queries of the form how many cars passed by on Monday, as I’m showing here, which could be answered if we had semantic information about the video contents.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F953A-C1F9-4263-86A1-BAD4146AB0CA}"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8903659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Beyond traffic analysis, semantic queries over unstructured data are ubiquitous. For example, our collaborators in the Stanford ecology department want to answer queries of the form “find hummingbirds in this video” so they can match them with microbial field readings for ecological analysis.</a:t>
            </a:r>
          </a:p>
          <a:p>
            <a:r>
              <a:rPr lang="en-US" dirty="0"/>
              <a:t>Our social scientist collaborators at Harvard, NYU, and Northwestern have collected every newspaper scan from 1920 to the present and want to answer queries of the form “compute sentiments on science after the moon landing” to understand how major events affect trust in science.</a:t>
            </a:r>
          </a:p>
          <a:p>
            <a:r>
              <a:rPr lang="en-US" dirty="0"/>
              <a:t>And teams at autonomous vehicle companies want to answer queries of the form “find upside-down stop signs” to train their models.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F953A-C1F9-4263-86A1-BAD4146AB0CA}"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1563304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an ideal world, these queries would be as cheap and as efficient as SQL queries. Database researchers have spent 50 years optimizing queries over structured data, as I'm showing here. Ideally, we could answer semantic queries over unstructured data just as easily. </a:t>
            </a:r>
          </a:p>
          <a:p>
            <a:endParaRPr lang="en-US" dirty="0"/>
          </a:p>
          <a:p>
            <a:endParaRPr lang="en-US" dirty="0"/>
          </a:p>
          <a:p>
            <a:r>
              <a:rPr lang="en-US" dirty="0"/>
              <a:t>Signpost challenges?</a:t>
            </a:r>
          </a:p>
          <a:p>
            <a:endParaRPr lang="en-US" dirty="0"/>
          </a:p>
          <a:p>
            <a:r>
              <a:rPr lang="en-US" dirty="0"/>
              <a:t>Cites:</a:t>
            </a:r>
          </a:p>
          <a:p>
            <a:r>
              <a:rPr lang="en-US" dirty="0"/>
              <a:t>https://</a:t>
            </a:r>
            <a:r>
              <a:rPr lang="en-US" dirty="0" err="1"/>
              <a:t>www.jquery-az.com</a:t>
            </a:r>
            <a:r>
              <a:rPr lang="en-US" dirty="0"/>
              <a:t>/</a:t>
            </a:r>
            <a:r>
              <a:rPr lang="en-US" dirty="0" err="1"/>
              <a:t>sql</a:t>
            </a:r>
            <a:r>
              <a:rPr lang="en-US" dirty="0"/>
              <a:t>-insert-select/</a:t>
            </a:r>
          </a:p>
        </p:txBody>
      </p:sp>
      <p:sp>
        <p:nvSpPr>
          <p:cNvPr id="4" name="Slide Number Placeholder 3"/>
          <p:cNvSpPr>
            <a:spLocks noGrp="1"/>
          </p:cNvSpPr>
          <p:nvPr>
            <p:ph type="sldNum" sz="quarter" idx="5"/>
          </p:nvPr>
        </p:nvSpPr>
        <p:spPr/>
        <p:txBody>
          <a:bodyPr/>
          <a:lstStyle/>
          <a:p>
            <a:fld id="{8DEF953A-C1F9-4263-86A1-BAD4146AB0CA}" type="slidenum">
              <a:rPr lang="en-US" smtClean="0"/>
              <a:pPr/>
              <a:t>43</a:t>
            </a:fld>
            <a:endParaRPr lang="en-US" dirty="0"/>
          </a:p>
        </p:txBody>
      </p:sp>
    </p:spTree>
    <p:extLst>
      <p:ext uri="{BB962C8B-B14F-4D97-AF65-F5344CB8AC3E}">
        <p14:creationId xmlns:p14="http://schemas.microsoft.com/office/powerpoint/2010/main" val="1997141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Luckily for us, our colleagues in ML have developed capabilities to let us extract structured information from these unstructured data sources.</a:t>
            </a:r>
          </a:p>
          <a:p>
            <a:r>
              <a:rPr lang="en-US" dirty="0"/>
              <a:t>In the ideal case, let’s say for the ecological analysis example, we would find an off-the-shelf ML model, execute it over the data, and find all the hummingbirds. </a:t>
            </a:r>
          </a:p>
          <a:p>
            <a:r>
              <a:rPr lang="en-US" dirty="0"/>
              <a:t>Unfortunately, there are two major problems when deploying ML to answer queries.</a:t>
            </a:r>
          </a:p>
          <a:p>
            <a:endParaRPr lang="en-US" dirty="0"/>
          </a:p>
          <a:p>
            <a:endParaRPr lang="en-US" dirty="0"/>
          </a:p>
          <a:p>
            <a:r>
              <a:rPr lang="en-US" dirty="0"/>
              <a:t>Lu cull </a:t>
            </a:r>
            <a:r>
              <a:rPr lang="en-US" dirty="0" err="1"/>
              <a:t>ly</a:t>
            </a:r>
            <a:endParaRPr lang="en-US" dirty="0"/>
          </a:p>
          <a:p>
            <a:r>
              <a:rPr lang="en-US" dirty="0"/>
              <a:t>fine doll the hummingbirds</a:t>
            </a:r>
          </a:p>
          <a:p>
            <a:r>
              <a:rPr lang="en-US" dirty="0" err="1"/>
              <a:t>Unforcha</a:t>
            </a:r>
            <a:r>
              <a:rPr lang="en-US" dirty="0"/>
              <a:t> nut </a:t>
            </a:r>
            <a:r>
              <a:rPr lang="en-US" dirty="0" err="1"/>
              <a:t>ly</a:t>
            </a:r>
            <a:endParaRPr lang="en-US" dirty="0"/>
          </a:p>
        </p:txBody>
      </p:sp>
      <p:sp>
        <p:nvSpPr>
          <p:cNvPr id="4" name="Slide Number Placeholder 3"/>
          <p:cNvSpPr>
            <a:spLocks noGrp="1"/>
          </p:cNvSpPr>
          <p:nvPr>
            <p:ph type="sldNum" sz="quarter" idx="5"/>
          </p:nvPr>
        </p:nvSpPr>
        <p:spPr/>
        <p:txBody>
          <a:bodyPr/>
          <a:lstStyle/>
          <a:p>
            <a:fld id="{8DEF953A-C1F9-4263-86A1-BAD4146AB0CA}" type="slidenum">
              <a:rPr lang="en-US" smtClean="0"/>
              <a:pPr/>
              <a:t>44</a:t>
            </a:fld>
            <a:endParaRPr lang="en-US" dirty="0"/>
          </a:p>
        </p:txBody>
      </p:sp>
    </p:spTree>
    <p:extLst>
      <p:ext uri="{BB962C8B-B14F-4D97-AF65-F5344CB8AC3E}">
        <p14:creationId xmlns:p14="http://schemas.microsoft.com/office/powerpoint/2010/main" val="42917874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github.com</a:t>
            </a:r>
            <a:r>
              <a:rPr lang="en-US" dirty="0"/>
              <a:t>/</a:t>
            </a:r>
            <a:r>
              <a:rPr lang="en-US" dirty="0" err="1"/>
              <a:t>facebookresearch</a:t>
            </a:r>
            <a:r>
              <a:rPr lang="en-US" dirty="0"/>
              <a:t>/</a:t>
            </a:r>
            <a:r>
              <a:rPr lang="en-US" dirty="0" err="1"/>
              <a:t>metaseq</a:t>
            </a:r>
            <a:r>
              <a:rPr lang="en-US" dirty="0"/>
              <a:t>/blob/main/projects/OPT/chronicles/10_percent_update.md</a:t>
            </a:r>
          </a:p>
        </p:txBody>
      </p:sp>
      <p:sp>
        <p:nvSpPr>
          <p:cNvPr id="4" name="Slide Number Placeholder 3"/>
          <p:cNvSpPr>
            <a:spLocks noGrp="1"/>
          </p:cNvSpPr>
          <p:nvPr>
            <p:ph type="sldNum" sz="quarter" idx="5"/>
          </p:nvPr>
        </p:nvSpPr>
        <p:spPr/>
        <p:txBody>
          <a:bodyPr/>
          <a:lstStyle/>
          <a:p>
            <a:fld id="{8DEF953A-C1F9-4263-86A1-BAD4146AB0CA}" type="slidenum">
              <a:rPr lang="en-US" smtClean="0"/>
              <a:pPr/>
              <a:t>14</a:t>
            </a:fld>
            <a:endParaRPr lang="en-US" dirty="0"/>
          </a:p>
        </p:txBody>
      </p:sp>
    </p:spTree>
    <p:extLst>
      <p:ext uri="{BB962C8B-B14F-4D97-AF65-F5344CB8AC3E}">
        <p14:creationId xmlns:p14="http://schemas.microsoft.com/office/powerpoint/2010/main" val="6020380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challenge is that ML is expensive. State-of-the-art DNNs can execute as slow at 3.4 frames per second and executing these DNNs on accelerators can cost as much as $4.1/hr. In other words, analyzing a small town’s worth of video would cost over $1M in cloud compute credits, which is prohibitively expensive for many applications.</a:t>
            </a:r>
          </a:p>
          <a:p>
            <a:endParaRPr lang="en-US" dirty="0"/>
          </a:p>
          <a:p>
            <a:r>
              <a:rPr lang="en-US" dirty="0"/>
              <a:t>To put this in perspective, we can process around 3k records per dollar with a state-of-the-art detection model,</a:t>
            </a:r>
          </a:p>
          <a:p>
            <a:r>
              <a:rPr lang="en-US" dirty="0"/>
              <a:t>21M records per dollar with a standard classification model,</a:t>
            </a:r>
          </a:p>
          <a:p>
            <a:r>
              <a:rPr lang="en-US" dirty="0"/>
              <a:t>But almost 3T records per dollar over structured data.</a:t>
            </a:r>
          </a:p>
          <a:p>
            <a:r>
              <a:rPr lang="en-US" dirty="0"/>
              <a:t>There are over 10 orders of magnitude difference in costs, which necessitates new methods of answering queries!</a:t>
            </a:r>
          </a:p>
          <a:p>
            <a:r>
              <a:rPr lang="en-US" dirty="0"/>
              <a:t>&lt;pause&gt;</a:t>
            </a:r>
          </a:p>
          <a:p>
            <a:endParaRPr lang="en-US" dirty="0"/>
          </a:p>
          <a:p>
            <a:r>
              <a:rPr lang="en-US" dirty="0"/>
              <a:t>first challenge</a:t>
            </a:r>
          </a:p>
          <a:p>
            <a:r>
              <a:rPr lang="en-US" dirty="0"/>
              <a:t>cloud compute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www.singlestore.com</a:t>
            </a:r>
            <a:r>
              <a:rPr lang="en-US" dirty="0"/>
              <a:t>/blog/</a:t>
            </a:r>
            <a:r>
              <a:rPr lang="en-US" dirty="0" err="1"/>
              <a:t>memsql</a:t>
            </a:r>
            <a:r>
              <a:rPr lang="en-US" dirty="0"/>
              <a:t>-processing-shatters-trillion-rows-per-second-barrier/</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F953A-C1F9-4263-86A1-BAD4146AB0CA}"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470397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challenge is that ML is expensive. State-of-the-art DNNs can execute as slow at 3.4 frames per second and executing these DNNs on accelerators can cost as much as $4.1/hr. In other words, analyzing a small town’s worth of video would cost over $1M in cloud compute credits, which is prohibitively expensive for many applications.</a:t>
            </a:r>
          </a:p>
          <a:p>
            <a:endParaRPr lang="en-US" dirty="0"/>
          </a:p>
          <a:p>
            <a:r>
              <a:rPr lang="en-US" dirty="0"/>
              <a:t>To put this in perspective, we can process around 3k records per dollar with a state-of-the-art detection model,</a:t>
            </a:r>
          </a:p>
          <a:p>
            <a:r>
              <a:rPr lang="en-US" dirty="0"/>
              <a:t>21M records per dollar with a standard classification model,</a:t>
            </a:r>
          </a:p>
          <a:p>
            <a:r>
              <a:rPr lang="en-US" dirty="0"/>
              <a:t>But almost 3T records per dollar over structured data.</a:t>
            </a:r>
          </a:p>
          <a:p>
            <a:r>
              <a:rPr lang="en-US" dirty="0"/>
              <a:t>There are over 10 orders of magnitude difference in costs, which necessitates new methods of answering queries!</a:t>
            </a:r>
          </a:p>
          <a:p>
            <a:r>
              <a:rPr lang="en-US" dirty="0"/>
              <a:t>&lt;pause&gt;</a:t>
            </a:r>
          </a:p>
          <a:p>
            <a:endParaRPr lang="en-US" dirty="0"/>
          </a:p>
          <a:p>
            <a:r>
              <a:rPr lang="en-US" dirty="0"/>
              <a:t>first challenge</a:t>
            </a:r>
          </a:p>
          <a:p>
            <a:r>
              <a:rPr lang="en-US" dirty="0"/>
              <a:t>cloud compute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www.singlestore.com</a:t>
            </a:r>
            <a:r>
              <a:rPr lang="en-US" dirty="0"/>
              <a:t>/blog/</a:t>
            </a:r>
            <a:r>
              <a:rPr lang="en-US" dirty="0" err="1"/>
              <a:t>memsql</a:t>
            </a:r>
            <a:r>
              <a:rPr lang="en-US" dirty="0"/>
              <a:t>-processing-shatters-trillion-rows-per-second-barrier/</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F953A-C1F9-4263-86A1-BAD4146AB0CA}"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5544150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challenge is that ML models provide no guarantees.</a:t>
            </a:r>
          </a:p>
          <a:p>
            <a:r>
              <a:rPr lang="en-US" dirty="0"/>
              <a:t>What I’m showing here is the common case, where even a state-of-the-art DNN confuses a human hand with a bird.</a:t>
            </a:r>
          </a:p>
          <a:p>
            <a:r>
              <a:rPr lang="en-US" dirty="0"/>
              <a:t>More generally, errors in ML models can have cascading consequences in analytics and beyond!</a:t>
            </a:r>
          </a:p>
          <a:p>
            <a:endParaRPr lang="en-US" dirty="0"/>
          </a:p>
          <a:p>
            <a:r>
              <a:rPr lang="en-US" dirty="0"/>
              <a:t>substantially </a:t>
            </a:r>
          </a:p>
          <a:p>
            <a:r>
              <a:rPr lang="en-US" dirty="0"/>
              <a:t>state OF the art</a:t>
            </a:r>
          </a:p>
          <a:p>
            <a:endParaRPr lang="en-US" dirty="0"/>
          </a:p>
          <a:p>
            <a:r>
              <a:rPr lang="en-US" dirty="0"/>
              <a:t>after after </a:t>
            </a:r>
            <a:r>
              <a:rPr lang="en-US" dirty="0" err="1"/>
              <a:t>afts</a:t>
            </a:r>
            <a:r>
              <a:rPr lang="en-US" dirty="0"/>
              <a:t> </a:t>
            </a:r>
          </a:p>
          <a:p>
            <a:r>
              <a:rPr lang="en-US" dirty="0"/>
              <a:t>shifter shifter shifts</a:t>
            </a:r>
          </a:p>
        </p:txBody>
      </p:sp>
      <p:sp>
        <p:nvSpPr>
          <p:cNvPr id="4" name="Slide Number Placeholder 3"/>
          <p:cNvSpPr>
            <a:spLocks noGrp="1"/>
          </p:cNvSpPr>
          <p:nvPr>
            <p:ph type="sldNum" sz="quarter" idx="5"/>
          </p:nvPr>
        </p:nvSpPr>
        <p:spPr/>
        <p:txBody>
          <a:bodyPr/>
          <a:lstStyle/>
          <a:p>
            <a:fld id="{8DEF953A-C1F9-4263-86A1-BAD4146AB0CA}" type="slidenum">
              <a:rPr lang="en-US" smtClean="0"/>
              <a:pPr/>
              <a:t>47</a:t>
            </a:fld>
            <a:endParaRPr lang="en-US" dirty="0"/>
          </a:p>
        </p:txBody>
      </p:sp>
    </p:spTree>
    <p:extLst>
      <p:ext uri="{BB962C8B-B14F-4D97-AF65-F5344CB8AC3E}">
        <p14:creationId xmlns:p14="http://schemas.microsoft.com/office/powerpoint/2010/main" val="7405878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talk, I’ll focus on my research that begins to answer the question: …</a:t>
            </a:r>
          </a:p>
        </p:txBody>
      </p:sp>
      <p:sp>
        <p:nvSpPr>
          <p:cNvPr id="4" name="Slide Number Placeholder 3"/>
          <p:cNvSpPr>
            <a:spLocks noGrp="1"/>
          </p:cNvSpPr>
          <p:nvPr>
            <p:ph type="sldNum" sz="quarter" idx="5"/>
          </p:nvPr>
        </p:nvSpPr>
        <p:spPr/>
        <p:txBody>
          <a:bodyPr/>
          <a:lstStyle/>
          <a:p>
            <a:fld id="{8DEF953A-C1F9-4263-86A1-BAD4146AB0CA}" type="slidenum">
              <a:rPr lang="en-US" smtClean="0"/>
              <a:pPr/>
              <a:t>48</a:t>
            </a:fld>
            <a:endParaRPr lang="en-US" dirty="0"/>
          </a:p>
        </p:txBody>
      </p:sp>
    </p:spTree>
    <p:extLst>
      <p:ext uri="{BB962C8B-B14F-4D97-AF65-F5344CB8AC3E}">
        <p14:creationId xmlns:p14="http://schemas.microsoft.com/office/powerpoint/2010/main" val="19945487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remainder of the talk, I’ll focus on the colored parts of the the slide here: query processing algorithms, semantic indexes, and quality assurance.</a:t>
            </a:r>
          </a:p>
          <a:p>
            <a:endParaRPr lang="en-US" dirty="0"/>
          </a:p>
          <a:p>
            <a:r>
              <a:rPr lang="en-US" dirty="0"/>
              <a:t>The top part focuses on proxies, and the bottom part focuses on assertions.</a:t>
            </a:r>
          </a:p>
        </p:txBody>
      </p:sp>
      <p:sp>
        <p:nvSpPr>
          <p:cNvPr id="4" name="Slide Number Placeholder 3"/>
          <p:cNvSpPr>
            <a:spLocks noGrp="1"/>
          </p:cNvSpPr>
          <p:nvPr>
            <p:ph type="sldNum" sz="quarter" idx="5"/>
          </p:nvPr>
        </p:nvSpPr>
        <p:spPr/>
        <p:txBody>
          <a:bodyPr/>
          <a:lstStyle/>
          <a:p>
            <a:fld id="{8DEF953A-C1F9-4263-86A1-BAD4146AB0CA}" type="slidenum">
              <a:rPr lang="en-US" smtClean="0"/>
              <a:pPr/>
              <a:t>49</a:t>
            </a:fld>
            <a:endParaRPr lang="en-US" dirty="0"/>
          </a:p>
        </p:txBody>
      </p:sp>
    </p:spTree>
    <p:extLst>
      <p:ext uri="{BB962C8B-B14F-4D97-AF65-F5344CB8AC3E}">
        <p14:creationId xmlns:p14="http://schemas.microsoft.com/office/powerpoint/2010/main" val="975410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 first describe my work on accelerating selection queries.</a:t>
            </a:r>
          </a:p>
        </p:txBody>
      </p:sp>
      <p:sp>
        <p:nvSpPr>
          <p:cNvPr id="4" name="Slide Number Placeholder 3"/>
          <p:cNvSpPr>
            <a:spLocks noGrp="1"/>
          </p:cNvSpPr>
          <p:nvPr>
            <p:ph type="sldNum" sz="quarter" idx="5"/>
          </p:nvPr>
        </p:nvSpPr>
        <p:spPr/>
        <p:txBody>
          <a:bodyPr/>
          <a:lstStyle/>
          <a:p>
            <a:fld id="{8DEF953A-C1F9-4263-86A1-BAD4146AB0CA}" type="slidenum">
              <a:rPr lang="en-US" smtClean="0"/>
              <a:pPr/>
              <a:t>50</a:t>
            </a:fld>
            <a:endParaRPr lang="en-US" dirty="0"/>
          </a:p>
        </p:txBody>
      </p:sp>
    </p:spTree>
    <p:extLst>
      <p:ext uri="{BB962C8B-B14F-4D97-AF65-F5344CB8AC3E}">
        <p14:creationId xmlns:p14="http://schemas.microsoft.com/office/powerpoint/2010/main" val="10287439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 first describe my work on accelerating selection queries.</a:t>
            </a:r>
          </a:p>
        </p:txBody>
      </p:sp>
      <p:sp>
        <p:nvSpPr>
          <p:cNvPr id="4" name="Slide Number Placeholder 3"/>
          <p:cNvSpPr>
            <a:spLocks noGrp="1"/>
          </p:cNvSpPr>
          <p:nvPr>
            <p:ph type="sldNum" sz="quarter" idx="5"/>
          </p:nvPr>
        </p:nvSpPr>
        <p:spPr/>
        <p:txBody>
          <a:bodyPr/>
          <a:lstStyle/>
          <a:p>
            <a:fld id="{8DEF953A-C1F9-4263-86A1-BAD4146AB0CA}" type="slidenum">
              <a:rPr lang="en-US" smtClean="0"/>
              <a:pPr/>
              <a:t>59</a:t>
            </a:fld>
            <a:endParaRPr lang="en-US" dirty="0"/>
          </a:p>
        </p:txBody>
      </p:sp>
    </p:spTree>
    <p:extLst>
      <p:ext uri="{BB962C8B-B14F-4D97-AF65-F5344CB8AC3E}">
        <p14:creationId xmlns:p14="http://schemas.microsoft.com/office/powerpoint/2010/main" val="13308282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first, what are selection queries. Selection queries take the form "find the buses in this video." To answer such queries, we can exhaustively annotate the unstructured data with our most accurate method. This target can be a complex model, or for scientific applications, an expert human labeler. </a:t>
            </a:r>
          </a:p>
          <a:p>
            <a:endParaRPr lang="en-US" dirty="0"/>
          </a:p>
          <a:p>
            <a:r>
              <a:rPr lang="en-US" dirty="0"/>
              <a:t>Unfortunately, this exhaustive annotation is infeasible, especially when using human labelers. However, many applications can tolerate approximations, so we’ll focus on approximate selection. </a:t>
            </a:r>
          </a:p>
        </p:txBody>
      </p:sp>
      <p:sp>
        <p:nvSpPr>
          <p:cNvPr id="4" name="Slide Number Placeholder 3"/>
          <p:cNvSpPr>
            <a:spLocks noGrp="1"/>
          </p:cNvSpPr>
          <p:nvPr>
            <p:ph type="sldNum" sz="quarter" idx="5"/>
          </p:nvPr>
        </p:nvSpPr>
        <p:spPr/>
        <p:txBody>
          <a:bodyPr/>
          <a:lstStyle/>
          <a:p>
            <a:fld id="{8DEF953A-C1F9-4263-86A1-BAD4146AB0CA}" type="slidenum">
              <a:rPr lang="en-US" smtClean="0"/>
              <a:pPr/>
              <a:t>60</a:t>
            </a:fld>
            <a:endParaRPr lang="en-US" dirty="0"/>
          </a:p>
        </p:txBody>
      </p:sp>
    </p:spTree>
    <p:extLst>
      <p:ext uri="{BB962C8B-B14F-4D97-AF65-F5344CB8AC3E}">
        <p14:creationId xmlns:p14="http://schemas.microsoft.com/office/powerpoint/2010/main" val="25149150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Approximate selection queries take the form “find 90% of the buses in video.” In this part of the talk, I’ll describe two ways to accelerate approximate selection: by using proxies, and then ways to ensure guarantees on the recall of the desired events.</a:t>
            </a:r>
          </a:p>
        </p:txBody>
      </p:sp>
      <p:sp>
        <p:nvSpPr>
          <p:cNvPr id="4" name="Slide Number Placeholder 3"/>
          <p:cNvSpPr>
            <a:spLocks noGrp="1"/>
          </p:cNvSpPr>
          <p:nvPr>
            <p:ph type="sldNum" sz="quarter" idx="5"/>
          </p:nvPr>
        </p:nvSpPr>
        <p:spPr/>
        <p:txBody>
          <a:bodyPr/>
          <a:lstStyle/>
          <a:p>
            <a:fld id="{8DEF953A-C1F9-4263-86A1-BAD4146AB0CA}" type="slidenum">
              <a:rPr lang="en-US" smtClean="0"/>
              <a:pPr/>
              <a:t>61</a:t>
            </a:fld>
            <a:endParaRPr lang="en-US" dirty="0"/>
          </a:p>
        </p:txBody>
      </p:sp>
    </p:spTree>
    <p:extLst>
      <p:ext uri="{BB962C8B-B14F-4D97-AF65-F5344CB8AC3E}">
        <p14:creationId xmlns:p14="http://schemas.microsoft.com/office/powerpoint/2010/main" val="23451401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insight we’ll use to accelerate selection queries is that ML models do much more than we need for individual queries. For example, if we took Mask R-CNN trained on MS-COCO, it would be expected to identify buses, cats, kites, skis, and other classes in a variety of circumstances </a:t>
            </a:r>
            <a:r>
              <a:rPr lang="en-US" i="1" dirty="0"/>
              <a:t>and</a:t>
            </a:r>
            <a:r>
              <a:rPr lang="en-US" dirty="0"/>
              <a:t> their positions!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contrast, if we want to find buses in a particular street corner, we only need to identify buses from one angle and whether or not a bus is present.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leverage this, we’ll train specialized proxy models per-query. And here, proxies are cheap approximations to the target model for the query at hand.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8DEF953A-C1F9-4263-86A1-BAD4146AB0CA}" type="slidenum">
              <a:rPr lang="en-US" smtClean="0"/>
              <a:pPr/>
              <a:t>62</a:t>
            </a:fld>
            <a:endParaRPr lang="en-US" dirty="0"/>
          </a:p>
        </p:txBody>
      </p:sp>
    </p:spTree>
    <p:extLst>
      <p:ext uri="{BB962C8B-B14F-4D97-AF65-F5344CB8AC3E}">
        <p14:creationId xmlns:p14="http://schemas.microsoft.com/office/powerpoint/2010/main" val="24510452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github.com</a:t>
            </a:r>
            <a:r>
              <a:rPr lang="en-US" dirty="0"/>
              <a:t>/</a:t>
            </a:r>
            <a:r>
              <a:rPr lang="en-US" dirty="0" err="1"/>
              <a:t>facebookresearch</a:t>
            </a:r>
            <a:r>
              <a:rPr lang="en-US" dirty="0"/>
              <a:t>/</a:t>
            </a:r>
            <a:r>
              <a:rPr lang="en-US" dirty="0" err="1"/>
              <a:t>metaseq</a:t>
            </a:r>
            <a:r>
              <a:rPr lang="en-US" dirty="0"/>
              <a:t>/blob/main/projects/OPT/chronicles/10_percent_update.md</a:t>
            </a:r>
          </a:p>
        </p:txBody>
      </p:sp>
      <p:sp>
        <p:nvSpPr>
          <p:cNvPr id="4" name="Slide Number Placeholder 3"/>
          <p:cNvSpPr>
            <a:spLocks noGrp="1"/>
          </p:cNvSpPr>
          <p:nvPr>
            <p:ph type="sldNum" sz="quarter" idx="5"/>
          </p:nvPr>
        </p:nvSpPr>
        <p:spPr/>
        <p:txBody>
          <a:bodyPr/>
          <a:lstStyle/>
          <a:p>
            <a:fld id="{8DEF953A-C1F9-4263-86A1-BAD4146AB0CA}" type="slidenum">
              <a:rPr lang="en-US" smtClean="0"/>
              <a:pPr/>
              <a:t>15</a:t>
            </a:fld>
            <a:endParaRPr lang="en-US" dirty="0"/>
          </a:p>
        </p:txBody>
      </p:sp>
    </p:spTree>
    <p:extLst>
      <p:ext uri="{BB962C8B-B14F-4D97-AF65-F5344CB8AC3E}">
        <p14:creationId xmlns:p14="http://schemas.microsoft.com/office/powerpoint/2010/main" val="13513243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system I developed to leverage this idea is </a:t>
            </a:r>
            <a:r>
              <a:rPr lang="en-US" dirty="0" err="1"/>
              <a:t>NoScope</a:t>
            </a:r>
            <a:r>
              <a:rPr lang="en-US" dirty="0"/>
              <a:t>, early work I did in my PhD in 2017. </a:t>
            </a:r>
          </a:p>
          <a:p>
            <a:endParaRPr lang="en-US" dirty="0"/>
          </a:p>
          <a:p>
            <a:r>
              <a:rPr lang="en-US" dirty="0"/>
              <a:t>To generate these proxy models, </a:t>
            </a:r>
            <a:r>
              <a:rPr lang="en-US" dirty="0" err="1"/>
              <a:t>NoScope</a:t>
            </a:r>
            <a:r>
              <a:rPr lang="en-US" dirty="0"/>
              <a:t> will sample a portion of the data and annotate it with the target DNN to generate an annotated sample. Then, </a:t>
            </a:r>
            <a:r>
              <a:rPr lang="en-US" dirty="0" err="1"/>
              <a:t>NoScope</a:t>
            </a:r>
            <a:r>
              <a:rPr lang="en-US" dirty="0"/>
              <a:t> will take the annotated sample and train a proxy model.</a:t>
            </a:r>
          </a:p>
          <a:p>
            <a:endParaRPr lang="en-US" dirty="0"/>
          </a:p>
          <a:p>
            <a:r>
              <a:rPr lang="en-US" dirty="0"/>
              <a:t>These ideas are related to model distillation but go further in specializing the model for the specific query at hand. And as a result, these proxies can be up to 10,000 times faster to execute than the target models.</a:t>
            </a:r>
          </a:p>
        </p:txBody>
      </p:sp>
      <p:sp>
        <p:nvSpPr>
          <p:cNvPr id="4" name="Slide Number Placeholder 3"/>
          <p:cNvSpPr>
            <a:spLocks noGrp="1"/>
          </p:cNvSpPr>
          <p:nvPr>
            <p:ph type="sldNum" sz="quarter" idx="5"/>
          </p:nvPr>
        </p:nvSpPr>
        <p:spPr/>
        <p:txBody>
          <a:bodyPr/>
          <a:lstStyle/>
          <a:p>
            <a:fld id="{8DEF953A-C1F9-4263-86A1-BAD4146AB0CA}" type="slidenum">
              <a:rPr lang="en-US" smtClean="0"/>
              <a:pPr/>
              <a:t>63</a:t>
            </a:fld>
            <a:endParaRPr lang="en-US" dirty="0"/>
          </a:p>
        </p:txBody>
      </p:sp>
    </p:spTree>
    <p:extLst>
      <p:ext uri="{BB962C8B-B14F-4D97-AF65-F5344CB8AC3E}">
        <p14:creationId xmlns:p14="http://schemas.microsoft.com/office/powerpoint/2010/main" val="27751567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Given the proxy, </a:t>
            </a:r>
            <a:r>
              <a:rPr lang="en-US" dirty="0" err="1"/>
              <a:t>NoScope</a:t>
            </a:r>
            <a:r>
              <a:rPr lang="en-US" dirty="0"/>
              <a:t> first exhaustively execute the proxy model on all the data records to generate proxy scores. </a:t>
            </a:r>
            <a:r>
              <a:rPr lang="en-US" dirty="0" err="1"/>
              <a:t>NoScope</a:t>
            </a:r>
            <a:r>
              <a:rPr lang="en-US" dirty="0"/>
              <a:t> will return the proxy results for records it is sure of. In this example, </a:t>
            </a:r>
            <a:r>
              <a:rPr lang="en-US" dirty="0" err="1"/>
              <a:t>NoScope</a:t>
            </a:r>
            <a:r>
              <a:rPr lang="en-US" dirty="0"/>
              <a:t> would directly return answers on the top and middle records. Then, </a:t>
            </a:r>
            <a:r>
              <a:rPr lang="en-US" dirty="0" err="1"/>
              <a:t>NoScope</a:t>
            </a:r>
            <a:r>
              <a:rPr lang="en-US" dirty="0"/>
              <a:t> consults the oracle on the data records that the proxy is unsure on.</a:t>
            </a:r>
          </a:p>
          <a:p>
            <a:endParaRPr lang="en-US" dirty="0"/>
          </a:p>
          <a:p>
            <a:r>
              <a:rPr lang="en-US" dirty="0"/>
              <a:t>From this diagram, we can see that high quality proxies will produce high quality results, something we’ll return to later in this talk.</a:t>
            </a:r>
          </a:p>
        </p:txBody>
      </p:sp>
      <p:sp>
        <p:nvSpPr>
          <p:cNvPr id="4" name="Slide Number Placeholder 3"/>
          <p:cNvSpPr>
            <a:spLocks noGrp="1"/>
          </p:cNvSpPr>
          <p:nvPr>
            <p:ph type="sldNum" sz="quarter" idx="5"/>
          </p:nvPr>
        </p:nvSpPr>
        <p:spPr/>
        <p:txBody>
          <a:bodyPr/>
          <a:lstStyle/>
          <a:p>
            <a:fld id="{8DEF953A-C1F9-4263-86A1-BAD4146AB0CA}" type="slidenum">
              <a:rPr lang="en-US" smtClean="0"/>
              <a:pPr/>
              <a:t>64</a:t>
            </a:fld>
            <a:endParaRPr lang="en-US" dirty="0"/>
          </a:p>
        </p:txBody>
      </p:sp>
    </p:spTree>
    <p:extLst>
      <p:ext uri="{BB962C8B-B14F-4D97-AF65-F5344CB8AC3E}">
        <p14:creationId xmlns:p14="http://schemas.microsoft.com/office/powerpoint/2010/main" val="40074817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important question to answer when using proxies is which model architecture to use and which records to pass to the oracle. </a:t>
            </a:r>
            <a:r>
              <a:rPr lang="en-US" dirty="0" err="1"/>
              <a:t>NoScope</a:t>
            </a:r>
            <a:r>
              <a:rPr lang="en-US" dirty="0"/>
              <a:t> does this via cost optimization, in which it estimates the throughput of various plans by estimating the </a:t>
            </a:r>
            <a:r>
              <a:rPr lang="en-US" dirty="0" err="1"/>
              <a:t>selectivities</a:t>
            </a:r>
            <a:r>
              <a:rPr lang="en-US" dirty="0"/>
              <a:t> and costs of various specialized models. </a:t>
            </a:r>
          </a:p>
          <a:p>
            <a:endParaRPr lang="en-US" dirty="0"/>
          </a:p>
          <a:p>
            <a:r>
              <a:rPr lang="en-US" dirty="0"/>
              <a:t>Good choices of proxy models and thresholds are data-dependent, which necessitates the cost based optimization. If we take settings from one dataset to another, we can suffer up to a three times performance loss.</a:t>
            </a:r>
          </a:p>
        </p:txBody>
      </p:sp>
      <p:sp>
        <p:nvSpPr>
          <p:cNvPr id="4" name="Slide Number Placeholder 3"/>
          <p:cNvSpPr>
            <a:spLocks noGrp="1"/>
          </p:cNvSpPr>
          <p:nvPr>
            <p:ph type="sldNum" sz="quarter" idx="5"/>
          </p:nvPr>
        </p:nvSpPr>
        <p:spPr/>
        <p:txBody>
          <a:bodyPr/>
          <a:lstStyle/>
          <a:p>
            <a:fld id="{8DEF953A-C1F9-4263-86A1-BAD4146AB0CA}" type="slidenum">
              <a:rPr lang="en-US" smtClean="0"/>
              <a:pPr/>
              <a:t>65</a:t>
            </a:fld>
            <a:endParaRPr lang="en-US" dirty="0"/>
          </a:p>
        </p:txBody>
      </p:sp>
    </p:spTree>
    <p:extLst>
      <p:ext uri="{BB962C8B-B14F-4D97-AF65-F5344CB8AC3E}">
        <p14:creationId xmlns:p14="http://schemas.microsoft.com/office/powerpoint/2010/main" val="197434700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using these proxy models, </a:t>
            </a:r>
            <a:r>
              <a:rPr lang="en-US" dirty="0" err="1"/>
              <a:t>NoScope</a:t>
            </a:r>
            <a:r>
              <a:rPr lang="en-US" dirty="0"/>
              <a:t> enables accuracy and throughput tradeoffs. As we can see, </a:t>
            </a:r>
            <a:r>
              <a:rPr lang="en-US" dirty="0" err="1"/>
              <a:t>NoScope</a:t>
            </a:r>
            <a:r>
              <a:rPr lang="en-US" dirty="0"/>
              <a:t> can achieve 36 times improved throughput at 99.9% accuracy and 200 times improved throughput at 96% accuracy. </a:t>
            </a:r>
          </a:p>
          <a:p>
            <a:endParaRPr lang="en-US" dirty="0"/>
          </a:p>
          <a:p>
            <a:r>
              <a:rPr lang="en-US" dirty="0"/>
              <a:t>Roughly speaking, if we want slow but accurate results we defer to the oracle regularly. If we want fast results but can tolerate error, we can use the proxy model.</a:t>
            </a:r>
          </a:p>
        </p:txBody>
      </p:sp>
      <p:sp>
        <p:nvSpPr>
          <p:cNvPr id="4" name="Slide Number Placeholder 3"/>
          <p:cNvSpPr>
            <a:spLocks noGrp="1"/>
          </p:cNvSpPr>
          <p:nvPr>
            <p:ph type="sldNum" sz="quarter" idx="5"/>
          </p:nvPr>
        </p:nvSpPr>
        <p:spPr/>
        <p:txBody>
          <a:bodyPr/>
          <a:lstStyle/>
          <a:p>
            <a:fld id="{8DEF953A-C1F9-4263-86A1-BAD4146AB0CA}" type="slidenum">
              <a:rPr lang="en-US" smtClean="0"/>
              <a:pPr/>
              <a:t>66</a:t>
            </a:fld>
            <a:endParaRPr lang="en-US" dirty="0"/>
          </a:p>
        </p:txBody>
      </p:sp>
    </p:spTree>
    <p:extLst>
      <p:ext uri="{BB962C8B-B14F-4D97-AF65-F5344CB8AC3E}">
        <p14:creationId xmlns:p14="http://schemas.microsoft.com/office/powerpoint/2010/main" val="390167771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part of the talk, we'll focus on the question: can we ensure guarantees on query accuracy when using inexact proxies. To understand why we need these guarantees, let's return to the ecological analysis example.</a:t>
            </a:r>
          </a:p>
        </p:txBody>
      </p:sp>
      <p:sp>
        <p:nvSpPr>
          <p:cNvPr id="4" name="Slide Number Placeholder 3"/>
          <p:cNvSpPr>
            <a:spLocks noGrp="1"/>
          </p:cNvSpPr>
          <p:nvPr>
            <p:ph type="sldNum" sz="quarter" idx="5"/>
          </p:nvPr>
        </p:nvSpPr>
        <p:spPr/>
        <p:txBody>
          <a:bodyPr/>
          <a:lstStyle/>
          <a:p>
            <a:fld id="{8DEF953A-C1F9-4263-86A1-BAD4146AB0CA}" type="slidenum">
              <a:rPr lang="en-US" smtClean="0"/>
              <a:pPr/>
              <a:t>67</a:t>
            </a:fld>
            <a:endParaRPr lang="en-US" dirty="0"/>
          </a:p>
        </p:txBody>
      </p:sp>
    </p:spTree>
    <p:extLst>
      <p:ext uri="{BB962C8B-B14F-4D97-AF65-F5344CB8AC3E}">
        <p14:creationId xmlns:p14="http://schemas.microsoft.com/office/powerpoint/2010/main" val="193253461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collaborator, Professor </a:t>
            </a:r>
            <a:r>
              <a:rPr lang="en-US" dirty="0" err="1"/>
              <a:t>Fukami</a:t>
            </a:r>
            <a:r>
              <a:rPr lang="en-US" dirty="0"/>
              <a:t>, wants to find hummingbird visits in the video and match them with microbial field readings. As a result, he's interested in answering a query of the form ... </a:t>
            </a:r>
          </a:p>
          <a:p>
            <a:endParaRPr lang="en-US" dirty="0"/>
          </a:p>
          <a:p>
            <a:r>
              <a:rPr lang="en-US" dirty="0"/>
              <a:t>However, this query is missing a key requirement: "with failure probability at most 5%." This requirement is critical because scientists require high probability of success for robust conclusions.</a:t>
            </a:r>
          </a:p>
        </p:txBody>
      </p:sp>
      <p:sp>
        <p:nvSpPr>
          <p:cNvPr id="4" name="Slide Number Placeholder 3"/>
          <p:cNvSpPr>
            <a:spLocks noGrp="1"/>
          </p:cNvSpPr>
          <p:nvPr>
            <p:ph type="sldNum" sz="quarter" idx="5"/>
          </p:nvPr>
        </p:nvSpPr>
        <p:spPr/>
        <p:txBody>
          <a:bodyPr/>
          <a:lstStyle/>
          <a:p>
            <a:fld id="{8DEF953A-C1F9-4263-86A1-BAD4146AB0CA}" type="slidenum">
              <a:rPr lang="en-US" smtClean="0"/>
              <a:pPr/>
              <a:t>68</a:t>
            </a:fld>
            <a:endParaRPr lang="en-US" dirty="0"/>
          </a:p>
        </p:txBody>
      </p:sp>
    </p:spTree>
    <p:extLst>
      <p:ext uri="{BB962C8B-B14F-4D97-AF65-F5344CB8AC3E}">
        <p14:creationId xmlns:p14="http://schemas.microsoft.com/office/powerpoint/2010/main" val="372990836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first look at the semantics that prior work provides. Concretely, </a:t>
            </a:r>
            <a:r>
              <a:rPr lang="en-US" dirty="0" err="1"/>
              <a:t>NoScope</a:t>
            </a:r>
            <a:r>
              <a:rPr lang="en-US" dirty="0"/>
              <a:t> provides semantics for expected recall: it doesn’t have semantics for failure probability. In contrast, the desired semantics are to guaranteed recall with high probability. However, these are harder to ensure!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understand why we want these semantics, let's look at what happens when we execute these queries without these guarantees.</a:t>
            </a:r>
          </a:p>
        </p:txBody>
      </p:sp>
      <p:sp>
        <p:nvSpPr>
          <p:cNvPr id="4" name="Slide Number Placeholder 3"/>
          <p:cNvSpPr>
            <a:spLocks noGrp="1"/>
          </p:cNvSpPr>
          <p:nvPr>
            <p:ph type="sldNum" sz="quarter" idx="5"/>
          </p:nvPr>
        </p:nvSpPr>
        <p:spPr/>
        <p:txBody>
          <a:bodyPr/>
          <a:lstStyle/>
          <a:p>
            <a:fld id="{8DEF953A-C1F9-4263-86A1-BAD4146AB0CA}" type="slidenum">
              <a:rPr lang="en-US" smtClean="0"/>
              <a:pPr/>
              <a:t>69</a:t>
            </a:fld>
            <a:endParaRPr lang="en-US" dirty="0"/>
          </a:p>
        </p:txBody>
      </p:sp>
    </p:spTree>
    <p:extLst>
      <p:ext uri="{BB962C8B-B14F-4D97-AF65-F5344CB8AC3E}">
        <p14:creationId xmlns:p14="http://schemas.microsoft.com/office/powerpoint/2010/main" val="393089757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I'm showing here is the recall over multiple runs of </a:t>
            </a:r>
            <a:r>
              <a:rPr lang="en-US" dirty="0" err="1"/>
              <a:t>NoScope</a:t>
            </a:r>
            <a:r>
              <a:rPr lang="en-US" dirty="0"/>
              <a:t> to find hummingbirds in the Image Net dataset.</a:t>
            </a:r>
          </a:p>
          <a:p>
            <a:endParaRPr lang="en-US" dirty="0"/>
          </a:p>
          <a:p>
            <a:r>
              <a:rPr lang="en-US" dirty="0"/>
              <a:t>The recall target is 90% - as we can see, this prior work can return recalls below 20%. Imagine returning only 20% of the hummingbird visits when your collaborator asks for 90% of them – that would be terrible!</a:t>
            </a:r>
          </a:p>
          <a:p>
            <a:endParaRPr lang="en-US" dirty="0"/>
          </a:p>
          <a:p>
            <a:r>
              <a:rPr lang="en-US" dirty="0"/>
              <a:t>In contrast, we’ll show that our system, SUPG, can achieve the target recall with high probability and be over 200x cheaper than exhaustive labeling.</a:t>
            </a:r>
          </a:p>
        </p:txBody>
      </p:sp>
      <p:sp>
        <p:nvSpPr>
          <p:cNvPr id="4" name="Slide Number Placeholder 3"/>
          <p:cNvSpPr>
            <a:spLocks noGrp="1"/>
          </p:cNvSpPr>
          <p:nvPr>
            <p:ph type="sldNum" sz="quarter" idx="5"/>
          </p:nvPr>
        </p:nvSpPr>
        <p:spPr/>
        <p:txBody>
          <a:bodyPr/>
          <a:lstStyle/>
          <a:p>
            <a:fld id="{8DEF953A-C1F9-4263-86A1-BAD4146AB0CA}" type="slidenum">
              <a:rPr lang="en-US" smtClean="0"/>
              <a:pPr/>
              <a:t>70</a:t>
            </a:fld>
            <a:endParaRPr lang="en-US" dirty="0"/>
          </a:p>
        </p:txBody>
      </p:sp>
    </p:spTree>
    <p:extLst>
      <p:ext uri="{BB962C8B-B14F-4D97-AF65-F5344CB8AC3E}">
        <p14:creationId xmlns:p14="http://schemas.microsoft.com/office/powerpoint/2010/main" val="134083668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understand the desired semantics, let’s look at what SUPG queries guarantee, and here SUPG stands for selection using proxies with guarantees. What I’m showing here are data records, where blue records satisfy the predicate and red records do not. Higher proxy are on the left, and lower proxy scores are on the right.</a:t>
            </a:r>
          </a:p>
          <a:p>
            <a:endParaRPr lang="en-US" dirty="0"/>
          </a:p>
          <a:p>
            <a:r>
              <a:rPr lang="en-US" dirty="0"/>
              <a:t>Given a recall target, an oracle budget, and a success probability, &lt;pause&gt; we want to return a set that: satisfies the recall target, with as high precision as possible, and that satisfies the success probability over multiple runs of the algorithm. I want to emphasize that we’re returning sets here, which is in contrast to standard approximate query processing.</a:t>
            </a:r>
          </a:p>
          <a:p>
            <a:endParaRPr lang="en-US" dirty="0"/>
          </a:p>
          <a:p>
            <a:r>
              <a:rPr lang="en-US" dirty="0"/>
              <a:t>Let's say we want to achieve a recall of 50%. Then, returning the top two records would be invalid: it only achieves a recall of 25%. We could also return the entire dataset, which would be valid, but would have low precision, which is poor quality. In contrast, what I'm showing here achieves the recall target and achieves high precision.</a:t>
            </a:r>
          </a:p>
        </p:txBody>
      </p:sp>
      <p:sp>
        <p:nvSpPr>
          <p:cNvPr id="4" name="Slide Number Placeholder 3"/>
          <p:cNvSpPr>
            <a:spLocks noGrp="1"/>
          </p:cNvSpPr>
          <p:nvPr>
            <p:ph type="sldNum" sz="quarter" idx="5"/>
          </p:nvPr>
        </p:nvSpPr>
        <p:spPr/>
        <p:txBody>
          <a:bodyPr/>
          <a:lstStyle/>
          <a:p>
            <a:fld id="{8DEF953A-C1F9-4263-86A1-BAD4146AB0CA}" type="slidenum">
              <a:rPr lang="en-US" smtClean="0"/>
              <a:pPr/>
              <a:t>71</a:t>
            </a:fld>
            <a:endParaRPr lang="en-US" dirty="0"/>
          </a:p>
        </p:txBody>
      </p:sp>
    </p:spTree>
    <p:extLst>
      <p:ext uri="{BB962C8B-B14F-4D97-AF65-F5344CB8AC3E}">
        <p14:creationId xmlns:p14="http://schemas.microsoft.com/office/powerpoint/2010/main" val="303628461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understand why prior work only achieves expected recall, let's look at a toy example where we want to achieve a recall of 50% with a sampling budget of 10.</a:t>
            </a:r>
          </a:p>
          <a:p>
            <a:endParaRPr lang="en-US" dirty="0"/>
          </a:p>
          <a:p>
            <a:r>
              <a:rPr lang="en-US" dirty="0"/>
              <a:t>Here, we have the same dataset as before.</a:t>
            </a:r>
          </a:p>
          <a:p>
            <a:endParaRPr lang="en-US" dirty="0"/>
          </a:p>
          <a:p>
            <a:r>
              <a:rPr lang="en-US" dirty="0"/>
              <a:t>The first step would be sample the oracle uniformly at random, which would give us a data sample. Then, we would select the threshold based on the empirical cutoff </a:t>
            </a:r>
            <a:r>
              <a:rPr lang="en-US" i="1" dirty="0"/>
              <a:t>in the data sample, </a:t>
            </a:r>
            <a:r>
              <a:rPr lang="en-US" i="0" dirty="0"/>
              <a:t>and</a:t>
            </a:r>
            <a:r>
              <a:rPr lang="en-US" i="1" dirty="0"/>
              <a:t> </a:t>
            </a:r>
            <a:r>
              <a:rPr lang="en-US" i="0" dirty="0"/>
              <a:t>return records above this cutoff</a:t>
            </a:r>
            <a:r>
              <a:rPr lang="en-US" dirty="0"/>
              <a:t>. As we can see, prior work would fail to achieve the recall target in this example. </a:t>
            </a:r>
          </a:p>
        </p:txBody>
      </p:sp>
      <p:sp>
        <p:nvSpPr>
          <p:cNvPr id="4" name="Slide Number Placeholder 3"/>
          <p:cNvSpPr>
            <a:spLocks noGrp="1"/>
          </p:cNvSpPr>
          <p:nvPr>
            <p:ph type="sldNum" sz="quarter" idx="5"/>
          </p:nvPr>
        </p:nvSpPr>
        <p:spPr/>
        <p:txBody>
          <a:bodyPr/>
          <a:lstStyle/>
          <a:p>
            <a:fld id="{8DEF953A-C1F9-4263-86A1-BAD4146AB0CA}" type="slidenum">
              <a:rPr lang="en-US" smtClean="0"/>
              <a:pPr/>
              <a:t>72</a:t>
            </a:fld>
            <a:endParaRPr lang="en-US" dirty="0"/>
          </a:p>
        </p:txBody>
      </p:sp>
    </p:spTree>
    <p:extLst>
      <p:ext uri="{BB962C8B-B14F-4D97-AF65-F5344CB8AC3E}">
        <p14:creationId xmlns:p14="http://schemas.microsoft.com/office/powerpoint/2010/main" val="14607795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scale.com</a:t>
            </a:r>
            <a:r>
              <a:rPr lang="en-US" dirty="0"/>
              <a:t>/blog/</a:t>
            </a:r>
            <a:r>
              <a:rPr lang="en-US" dirty="0" err="1"/>
              <a:t>chatgpt</a:t>
            </a:r>
            <a:r>
              <a:rPr lang="en-US" dirty="0"/>
              <a:t>-reinforcement-learning</a:t>
            </a:r>
          </a:p>
          <a:p>
            <a:r>
              <a:rPr lang="en-US" dirty="0"/>
              <a:t>https://</a:t>
            </a:r>
            <a:r>
              <a:rPr lang="en-US" dirty="0" err="1"/>
              <a:t>arxiv.org</a:t>
            </a:r>
            <a:r>
              <a:rPr lang="en-US" dirty="0"/>
              <a:t>/pdf/2203.02155.pdf</a:t>
            </a:r>
          </a:p>
        </p:txBody>
      </p:sp>
      <p:sp>
        <p:nvSpPr>
          <p:cNvPr id="4" name="Slide Number Placeholder 3"/>
          <p:cNvSpPr>
            <a:spLocks noGrp="1"/>
          </p:cNvSpPr>
          <p:nvPr>
            <p:ph type="sldNum" sz="quarter" idx="5"/>
          </p:nvPr>
        </p:nvSpPr>
        <p:spPr/>
        <p:txBody>
          <a:bodyPr/>
          <a:lstStyle/>
          <a:p>
            <a:fld id="{8DEF953A-C1F9-4263-86A1-BAD4146AB0CA}" type="slidenum">
              <a:rPr lang="en-US" smtClean="0"/>
              <a:pPr/>
              <a:t>17</a:t>
            </a:fld>
            <a:endParaRPr lang="en-US" dirty="0"/>
          </a:p>
        </p:txBody>
      </p:sp>
    </p:spTree>
    <p:extLst>
      <p:ext uri="{BB962C8B-B14F-4D97-AF65-F5344CB8AC3E}">
        <p14:creationId xmlns:p14="http://schemas.microsoft.com/office/powerpoint/2010/main" val="103404511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fix this, we can use standard tools in the form of confidence intervals to correct for this problem. Unfortunately, there’s no free lunch here!</a:t>
            </a:r>
          </a:p>
          <a:p>
            <a:endParaRPr lang="en-US" dirty="0"/>
          </a:p>
          <a:p>
            <a:r>
              <a:rPr lang="en-US" dirty="0"/>
              <a:t>Especially in the case with selective predicates, we simply don’t get enough samples for tight intervals. While we get guarantees, our intervals are trivial, resulting in poor quality query results.</a:t>
            </a:r>
          </a:p>
        </p:txBody>
      </p:sp>
      <p:sp>
        <p:nvSpPr>
          <p:cNvPr id="4" name="Slide Number Placeholder 3"/>
          <p:cNvSpPr>
            <a:spLocks noGrp="1"/>
          </p:cNvSpPr>
          <p:nvPr>
            <p:ph type="sldNum" sz="quarter" idx="5"/>
          </p:nvPr>
        </p:nvSpPr>
        <p:spPr/>
        <p:txBody>
          <a:bodyPr/>
          <a:lstStyle/>
          <a:p>
            <a:fld id="{8DEF953A-C1F9-4263-86A1-BAD4146AB0CA}" type="slidenum">
              <a:rPr lang="en-US" smtClean="0"/>
              <a:pPr/>
              <a:t>73</a:t>
            </a:fld>
            <a:endParaRPr lang="en-US" dirty="0"/>
          </a:p>
        </p:txBody>
      </p:sp>
    </p:spTree>
    <p:extLst>
      <p:ext uri="{BB962C8B-B14F-4D97-AF65-F5344CB8AC3E}">
        <p14:creationId xmlns:p14="http://schemas.microsoft.com/office/powerpoint/2010/main" val="324166145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reason why both methods failed is that uniform sampling is a bad way to use the oracle. Most of the times, we’re just labeling negative examples that give us no information. </a:t>
            </a:r>
          </a:p>
          <a:p>
            <a:endParaRPr lang="en-US" dirty="0"/>
          </a:p>
          <a:p>
            <a:r>
              <a:rPr lang="en-US" dirty="0"/>
              <a:t>Our solution is to use importance sampling, which is a form of weighted sampling, with carefully designed weights. Intuitively, we sample more where the proxy scores are higher, as we assume the proxy scores tells us something about the predicate. </a:t>
            </a:r>
          </a:p>
          <a:p>
            <a:endParaRPr lang="en-US" dirty="0"/>
          </a:p>
          <a:p>
            <a:r>
              <a:rPr lang="en-US" dirty="0"/>
              <a:t>We will do the same correction, but adjusted with the importance weights, and return all records above the cutoff as before. As we can see here, importance sampling improves precision by almost 3 times compared to uniform sampling in this example. </a:t>
            </a:r>
          </a:p>
        </p:txBody>
      </p:sp>
      <p:sp>
        <p:nvSpPr>
          <p:cNvPr id="4" name="Slide Number Placeholder 3"/>
          <p:cNvSpPr>
            <a:spLocks noGrp="1"/>
          </p:cNvSpPr>
          <p:nvPr>
            <p:ph type="sldNum" sz="quarter" idx="5"/>
          </p:nvPr>
        </p:nvSpPr>
        <p:spPr/>
        <p:txBody>
          <a:bodyPr/>
          <a:lstStyle/>
          <a:p>
            <a:fld id="{8DEF953A-C1F9-4263-86A1-BAD4146AB0CA}" type="slidenum">
              <a:rPr lang="en-US" smtClean="0"/>
              <a:pPr/>
              <a:t>74</a:t>
            </a:fld>
            <a:endParaRPr lang="en-US" dirty="0"/>
          </a:p>
        </p:txBody>
      </p:sp>
    </p:spTree>
    <p:extLst>
      <p:ext uri="{BB962C8B-B14F-4D97-AF65-F5344CB8AC3E}">
        <p14:creationId xmlns:p14="http://schemas.microsoft.com/office/powerpoint/2010/main" val="144599726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studied the estimation error of our procedure and we found that fairly unusual weights were optimal in our setting. To briefly give you a flavor of our results, in standard importance sampling you generally want to sample proportional to the measure of importance, in other words the proxy.</a:t>
            </a:r>
          </a:p>
          <a:p>
            <a:endParaRPr lang="en-US" dirty="0"/>
          </a:p>
          <a:p>
            <a:r>
              <a:rPr lang="en-US" dirty="0"/>
              <a:t>In contrast, we found that taking the square root was optimal. I’ll defer the details and precise conditions, but it turns out it improve the precision of our algorithms. </a:t>
            </a:r>
          </a:p>
        </p:txBody>
      </p:sp>
      <p:sp>
        <p:nvSpPr>
          <p:cNvPr id="4" name="Slide Number Placeholder 3"/>
          <p:cNvSpPr>
            <a:spLocks noGrp="1"/>
          </p:cNvSpPr>
          <p:nvPr>
            <p:ph type="sldNum" sz="quarter" idx="5"/>
          </p:nvPr>
        </p:nvSpPr>
        <p:spPr/>
        <p:txBody>
          <a:bodyPr/>
          <a:lstStyle/>
          <a:p>
            <a:fld id="{8DEF953A-C1F9-4263-86A1-BAD4146AB0CA}" type="slidenum">
              <a:rPr lang="en-US" smtClean="0"/>
              <a:pPr/>
              <a:t>75</a:t>
            </a:fld>
            <a:endParaRPr lang="en-US" dirty="0"/>
          </a:p>
        </p:txBody>
      </p:sp>
    </p:spTree>
    <p:extLst>
      <p:ext uri="{BB962C8B-B14F-4D97-AF65-F5344CB8AC3E}">
        <p14:creationId xmlns:p14="http://schemas.microsoft.com/office/powerpoint/2010/main" val="134428388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evaluate SUPG, we used four real world datasets, spanning image, video, and text as modalities. The goals for SUPG were to achieve high probability guarantees, with good quality, and at low cost. So to measure this, we evaluated SUPG in three ways: coverage, precision, and cost. </a:t>
            </a:r>
          </a:p>
        </p:txBody>
      </p:sp>
      <p:sp>
        <p:nvSpPr>
          <p:cNvPr id="4" name="Slide Number Placeholder 3"/>
          <p:cNvSpPr>
            <a:spLocks noGrp="1"/>
          </p:cNvSpPr>
          <p:nvPr>
            <p:ph type="sldNum" sz="quarter" idx="5"/>
          </p:nvPr>
        </p:nvSpPr>
        <p:spPr/>
        <p:txBody>
          <a:bodyPr/>
          <a:lstStyle/>
          <a:p>
            <a:fld id="{8DEF953A-C1F9-4263-86A1-BAD4146AB0CA}" type="slidenum">
              <a:rPr lang="en-US" smtClean="0"/>
              <a:pPr/>
              <a:t>76</a:t>
            </a:fld>
            <a:endParaRPr lang="en-US" dirty="0"/>
          </a:p>
        </p:txBody>
      </p:sp>
    </p:spTree>
    <p:extLst>
      <p:ext uri="{BB962C8B-B14F-4D97-AF65-F5344CB8AC3E}">
        <p14:creationId xmlns:p14="http://schemas.microsoft.com/office/powerpoint/2010/main" val="293969209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first show that prior work, including </a:t>
            </a:r>
            <a:r>
              <a:rPr lang="en-US" dirty="0" err="1"/>
              <a:t>NoScope</a:t>
            </a:r>
            <a:r>
              <a:rPr lang="en-US" dirty="0"/>
              <a:t>, Probabilistic Predicates, and Tahoma, fail to achieve the recall targets with the guarantees we want. Here, we’re targeting 90% recall with a 5% failure probability. On each of these plots, the uniform sampling without correction is on the left and SUPG is on the right. I’m showing box-and-whisker plots of the achieved recall over 100 runs of each method.</a:t>
            </a:r>
          </a:p>
          <a:p>
            <a:endParaRPr lang="en-US" dirty="0"/>
          </a:p>
          <a:p>
            <a:r>
              <a:rPr lang="en-US" dirty="0"/>
              <a:t>As we can see, the prior work fails around 50% of the time, as expected. Importantly, for the most selective query, on the Image Net dataset, the naïve method can catastrophically fail, returning recalls below 20%. In contrast, SUPG achieves the target recall with high probability. </a:t>
            </a:r>
          </a:p>
          <a:p>
            <a:endParaRPr lang="en-US" dirty="0"/>
          </a:p>
          <a:p>
            <a:endParaRPr lang="en-US" dirty="0"/>
          </a:p>
          <a:p>
            <a:endParaRPr lang="en-US" dirty="0"/>
          </a:p>
          <a:p>
            <a:r>
              <a:rPr lang="en-US" dirty="0"/>
              <a:t>Say this is a validity plot</a:t>
            </a:r>
          </a:p>
          <a:p>
            <a:endParaRPr lang="en-US" dirty="0"/>
          </a:p>
          <a:p>
            <a:r>
              <a:rPr lang="en-US" dirty="0"/>
              <a:t>Talk about axes</a:t>
            </a:r>
          </a:p>
        </p:txBody>
      </p:sp>
      <p:sp>
        <p:nvSpPr>
          <p:cNvPr id="4" name="Slide Number Placeholder 3"/>
          <p:cNvSpPr>
            <a:spLocks noGrp="1"/>
          </p:cNvSpPr>
          <p:nvPr>
            <p:ph type="sldNum" sz="quarter" idx="5"/>
          </p:nvPr>
        </p:nvSpPr>
        <p:spPr/>
        <p:txBody>
          <a:bodyPr/>
          <a:lstStyle/>
          <a:p>
            <a:fld id="{8DEF953A-C1F9-4263-86A1-BAD4146AB0CA}" type="slidenum">
              <a:rPr lang="en-US" smtClean="0"/>
              <a:pPr/>
              <a:t>77</a:t>
            </a:fld>
            <a:endParaRPr lang="en-US" dirty="0"/>
          </a:p>
        </p:txBody>
      </p:sp>
    </p:spTree>
    <p:extLst>
      <p:ext uri="{BB962C8B-B14F-4D97-AF65-F5344CB8AC3E}">
        <p14:creationId xmlns:p14="http://schemas.microsoft.com/office/powerpoint/2010/main" val="412875933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also show that SUPG outperforms uniform sampling on query quality. Here, I’m varying the recall target on the x-axis and measuring the precision on the y-axis, where higher precisions are better.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 the bottom for each of these plots, I’m showing uniform sampling and on the top I’m showing SUPG. As a concrete example, let’s look at the recall target of 80% - SUPG achieves a precision of 50%, compared to a precision of under 5% for uniform sampling.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Similarly, for the other datasets, uniform sampling is sample inefficient, resulting in poor precision and importance sampling outperforms on all settings. </a:t>
            </a:r>
          </a:p>
        </p:txBody>
      </p:sp>
      <p:sp>
        <p:nvSpPr>
          <p:cNvPr id="4" name="Slide Number Placeholder 3"/>
          <p:cNvSpPr>
            <a:spLocks noGrp="1"/>
          </p:cNvSpPr>
          <p:nvPr>
            <p:ph type="sldNum" sz="quarter" idx="5"/>
          </p:nvPr>
        </p:nvSpPr>
        <p:spPr/>
        <p:txBody>
          <a:bodyPr/>
          <a:lstStyle/>
          <a:p>
            <a:fld id="{8DEF953A-C1F9-4263-86A1-BAD4146AB0CA}" type="slidenum">
              <a:rPr lang="en-US" smtClean="0"/>
              <a:pPr/>
              <a:t>78</a:t>
            </a:fld>
            <a:endParaRPr lang="en-US" dirty="0"/>
          </a:p>
        </p:txBody>
      </p:sp>
    </p:spTree>
    <p:extLst>
      <p:ext uri="{BB962C8B-B14F-4D97-AF65-F5344CB8AC3E}">
        <p14:creationId xmlns:p14="http://schemas.microsoft.com/office/powerpoint/2010/main" val="325960329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I show is that SUPG query costs are cheap relative to exhaustive labeling. This includes all part of SUPG execution, including proxy execution, sampling, and oracle execution. As we can see here, SUPG can be up to 200 times cheaper than exhaustive execution.</a:t>
            </a:r>
          </a:p>
          <a:p>
            <a:endParaRPr lang="en-US" dirty="0"/>
          </a:p>
          <a:p>
            <a:r>
              <a:rPr lang="en-US" dirty="0"/>
              <a:t>Cost of </a:t>
            </a:r>
            <a:r>
              <a:rPr lang="en-US" dirty="0" err="1"/>
              <a:t>NoScope</a:t>
            </a:r>
            <a:r>
              <a:rPr lang="en-US" dirty="0"/>
              <a:t>?</a:t>
            </a:r>
          </a:p>
        </p:txBody>
      </p:sp>
      <p:sp>
        <p:nvSpPr>
          <p:cNvPr id="4" name="Slide Number Placeholder 3"/>
          <p:cNvSpPr>
            <a:spLocks noGrp="1"/>
          </p:cNvSpPr>
          <p:nvPr>
            <p:ph type="sldNum" sz="quarter" idx="5"/>
          </p:nvPr>
        </p:nvSpPr>
        <p:spPr/>
        <p:txBody>
          <a:bodyPr/>
          <a:lstStyle/>
          <a:p>
            <a:fld id="{8DEF953A-C1F9-4263-86A1-BAD4146AB0CA}" type="slidenum">
              <a:rPr lang="en-US" smtClean="0"/>
              <a:pPr/>
              <a:t>79</a:t>
            </a:fld>
            <a:endParaRPr lang="en-US" dirty="0"/>
          </a:p>
        </p:txBody>
      </p:sp>
    </p:spTree>
    <p:extLst>
      <p:ext uri="{BB962C8B-B14F-4D97-AF65-F5344CB8AC3E}">
        <p14:creationId xmlns:p14="http://schemas.microsoft.com/office/powerpoint/2010/main" val="193249298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3F7D19-026D-4420-60E6-0811E0299D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24A56A-EC8A-CDC7-8C23-C8A46F0FAC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DCE86C-20A3-1F29-6413-C259FC613B29}"/>
              </a:ext>
            </a:extLst>
          </p:cNvPr>
          <p:cNvSpPr>
            <a:spLocks noGrp="1"/>
          </p:cNvSpPr>
          <p:nvPr>
            <p:ph type="body" idx="1"/>
          </p:nvPr>
        </p:nvSpPr>
        <p:spPr/>
        <p:txBody>
          <a:bodyPr/>
          <a:lstStyle/>
          <a:p>
            <a:r>
              <a:rPr lang="en-US" dirty="0"/>
              <a:t>In this talk, I’ll focus on my research that begins to answer the question: …</a:t>
            </a:r>
          </a:p>
        </p:txBody>
      </p:sp>
      <p:sp>
        <p:nvSpPr>
          <p:cNvPr id="4" name="Slide Number Placeholder 3">
            <a:extLst>
              <a:ext uri="{FF2B5EF4-FFF2-40B4-BE49-F238E27FC236}">
                <a16:creationId xmlns:a16="http://schemas.microsoft.com/office/drawing/2014/main" id="{74D23422-090F-E228-52D0-DFBDFBD66202}"/>
              </a:ext>
            </a:extLst>
          </p:cNvPr>
          <p:cNvSpPr>
            <a:spLocks noGrp="1"/>
          </p:cNvSpPr>
          <p:nvPr>
            <p:ph type="sldNum" sz="quarter" idx="5"/>
          </p:nvPr>
        </p:nvSpPr>
        <p:spPr/>
        <p:txBody>
          <a:bodyPr/>
          <a:lstStyle/>
          <a:p>
            <a:fld id="{8DEF953A-C1F9-4263-86A1-BAD4146AB0CA}" type="slidenum">
              <a:rPr lang="en-US" smtClean="0"/>
              <a:pPr/>
              <a:t>82</a:t>
            </a:fld>
            <a:endParaRPr lang="en-US" dirty="0"/>
          </a:p>
        </p:txBody>
      </p:sp>
    </p:spTree>
    <p:extLst>
      <p:ext uri="{BB962C8B-B14F-4D97-AF65-F5344CB8AC3E}">
        <p14:creationId xmlns:p14="http://schemas.microsoft.com/office/powerpoint/2010/main" val="1780526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EF953A-C1F9-4263-86A1-BAD4146AB0CA}" type="slidenum">
              <a:rPr lang="en-US" smtClean="0"/>
              <a:pPr/>
              <a:t>18</a:t>
            </a:fld>
            <a:endParaRPr lang="en-US" dirty="0"/>
          </a:p>
        </p:txBody>
      </p:sp>
    </p:spTree>
    <p:extLst>
      <p:ext uri="{BB962C8B-B14F-4D97-AF65-F5344CB8AC3E}">
        <p14:creationId xmlns:p14="http://schemas.microsoft.com/office/powerpoint/2010/main" val="17339786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twitter.com</a:t>
            </a:r>
            <a:r>
              <a:rPr lang="en-US" dirty="0"/>
              <a:t>/</a:t>
            </a:r>
            <a:r>
              <a:rPr lang="en-US" dirty="0" err="1"/>
              <a:t>venturetwins</a:t>
            </a:r>
            <a:r>
              <a:rPr lang="en-US" dirty="0"/>
              <a:t>/status/1762162374637932725</a:t>
            </a:r>
          </a:p>
        </p:txBody>
      </p:sp>
      <p:sp>
        <p:nvSpPr>
          <p:cNvPr id="4" name="Slide Number Placeholder 3"/>
          <p:cNvSpPr>
            <a:spLocks noGrp="1"/>
          </p:cNvSpPr>
          <p:nvPr>
            <p:ph type="sldNum" sz="quarter" idx="5"/>
          </p:nvPr>
        </p:nvSpPr>
        <p:spPr/>
        <p:txBody>
          <a:bodyPr/>
          <a:lstStyle/>
          <a:p>
            <a:fld id="{8DEF953A-C1F9-4263-86A1-BAD4146AB0CA}" type="slidenum">
              <a:rPr lang="en-US" smtClean="0"/>
              <a:pPr/>
              <a:t>19</a:t>
            </a:fld>
            <a:endParaRPr lang="en-US" dirty="0"/>
          </a:p>
        </p:txBody>
      </p:sp>
    </p:spTree>
    <p:extLst>
      <p:ext uri="{BB962C8B-B14F-4D97-AF65-F5344CB8AC3E}">
        <p14:creationId xmlns:p14="http://schemas.microsoft.com/office/powerpoint/2010/main" val="23201954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3F7D19-026D-4420-60E6-0811E0299D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24A56A-EC8A-CDC7-8C23-C8A46F0FAC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DCE86C-20A3-1F29-6413-C259FC613B29}"/>
              </a:ext>
            </a:extLst>
          </p:cNvPr>
          <p:cNvSpPr>
            <a:spLocks noGrp="1"/>
          </p:cNvSpPr>
          <p:nvPr>
            <p:ph type="body" idx="1"/>
          </p:nvPr>
        </p:nvSpPr>
        <p:spPr/>
        <p:txBody>
          <a:bodyPr/>
          <a:lstStyle/>
          <a:p>
            <a:r>
              <a:rPr lang="en-US" dirty="0"/>
              <a:t>In this talk, I’ll focus on my research that begins to answer the question: …</a:t>
            </a:r>
          </a:p>
        </p:txBody>
      </p:sp>
      <p:sp>
        <p:nvSpPr>
          <p:cNvPr id="4" name="Slide Number Placeholder 3">
            <a:extLst>
              <a:ext uri="{FF2B5EF4-FFF2-40B4-BE49-F238E27FC236}">
                <a16:creationId xmlns:a16="http://schemas.microsoft.com/office/drawing/2014/main" id="{74D23422-090F-E228-52D0-DFBDFBD66202}"/>
              </a:ext>
            </a:extLst>
          </p:cNvPr>
          <p:cNvSpPr>
            <a:spLocks noGrp="1"/>
          </p:cNvSpPr>
          <p:nvPr>
            <p:ph type="sldNum" sz="quarter" idx="5"/>
          </p:nvPr>
        </p:nvSpPr>
        <p:spPr/>
        <p:txBody>
          <a:bodyPr/>
          <a:lstStyle/>
          <a:p>
            <a:fld id="{8DEF953A-C1F9-4263-86A1-BAD4146AB0CA}" type="slidenum">
              <a:rPr lang="en-US" smtClean="0"/>
              <a:pPr/>
              <a:t>22</a:t>
            </a:fld>
            <a:endParaRPr lang="en-US" dirty="0"/>
          </a:p>
        </p:txBody>
      </p:sp>
    </p:spTree>
    <p:extLst>
      <p:ext uri="{BB962C8B-B14F-4D97-AF65-F5344CB8AC3E}">
        <p14:creationId xmlns:p14="http://schemas.microsoft.com/office/powerpoint/2010/main" val="14507759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understand why we need these assertions in the first place, there are many errors in ML models… and also in data used to train these models!</a:t>
            </a:r>
          </a:p>
          <a:p>
            <a:endParaRPr lang="en-US" dirty="0"/>
          </a:p>
          <a:p>
            <a:r>
              <a:rPr lang="en-US" dirty="0"/>
              <a:t>This is really problematic because errors can lead to bad consequences!</a:t>
            </a:r>
          </a:p>
        </p:txBody>
      </p:sp>
      <p:sp>
        <p:nvSpPr>
          <p:cNvPr id="4" name="Slide Number Placeholder 3"/>
          <p:cNvSpPr>
            <a:spLocks noGrp="1"/>
          </p:cNvSpPr>
          <p:nvPr>
            <p:ph type="sldNum" sz="quarter" idx="5"/>
          </p:nvPr>
        </p:nvSpPr>
        <p:spPr/>
        <p:txBody>
          <a:bodyPr/>
          <a:lstStyle/>
          <a:p>
            <a:fld id="{8DEF953A-C1F9-4263-86A1-BAD4146AB0CA}" type="slidenum">
              <a:rPr lang="en-US" smtClean="0"/>
              <a:pPr/>
              <a:t>24</a:t>
            </a:fld>
            <a:endParaRPr lang="en-US" dirty="0"/>
          </a:p>
        </p:txBody>
      </p:sp>
    </p:spTree>
    <p:extLst>
      <p:ext uri="{BB962C8B-B14F-4D97-AF65-F5344CB8AC3E}">
        <p14:creationId xmlns:p14="http://schemas.microsoft.com/office/powerpoint/2010/main" val="866236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b="0" i="0">
                <a:latin typeface="Avenir Next LT Pro Light" panose="020B0304020202020204" pitchFamily="34" charset="0"/>
                <a:ea typeface="Avenir Next LT Pro Light" panose="020B0304020202020204" pitchFamily="34" charset="0"/>
                <a:cs typeface="Avenir Next LT Pro Light" panose="020B03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b="0" i="0">
                <a:latin typeface="Avenir Next LT Pro Light" panose="020B0304020202020204" pitchFamily="34" charset="0"/>
                <a:ea typeface="Avenir Next LT Pro Light" panose="020B0304020202020204" pitchFamily="34" charset="0"/>
                <a:cs typeface="Avenir Next LT Pro Light" panose="020B03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770316-8B73-FC4C-ADE7-3F39872CBCAE}" type="slidenum">
              <a:rPr lang="en-US" smtClean="0"/>
              <a:t>‹#›</a:t>
            </a:fld>
            <a:endParaRPr lang="en-US"/>
          </a:p>
        </p:txBody>
      </p:sp>
    </p:spTree>
    <p:extLst>
      <p:ext uri="{BB962C8B-B14F-4D97-AF65-F5344CB8AC3E}">
        <p14:creationId xmlns:p14="http://schemas.microsoft.com/office/powerpoint/2010/main" val="3976761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C32F59-018D-2C45-B125-040441B6A07B}" type="datetime1">
              <a:rPr lang="en-US" smtClean="0"/>
              <a:t>4/15/2024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770316-8B73-FC4C-ADE7-3F39872CBCAE}" type="slidenum">
              <a:rPr lang="en-US" smtClean="0"/>
              <a:t>‹#›</a:t>
            </a:fld>
            <a:endParaRPr lang="en-US"/>
          </a:p>
        </p:txBody>
      </p:sp>
    </p:spTree>
    <p:extLst>
      <p:ext uri="{BB962C8B-B14F-4D97-AF65-F5344CB8AC3E}">
        <p14:creationId xmlns:p14="http://schemas.microsoft.com/office/powerpoint/2010/main" val="15208887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9AF29A-0073-DC4D-B5F0-360A21F44158}" type="datetime1">
              <a:rPr lang="en-US" smtClean="0"/>
              <a:t>4/15/2024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770316-8B73-FC4C-ADE7-3F39872CBCAE}" type="slidenum">
              <a:rPr lang="en-US" smtClean="0"/>
              <a:t>‹#›</a:t>
            </a:fld>
            <a:endParaRPr lang="en-US"/>
          </a:p>
        </p:txBody>
      </p:sp>
    </p:spTree>
    <p:extLst>
      <p:ext uri="{BB962C8B-B14F-4D97-AF65-F5344CB8AC3E}">
        <p14:creationId xmlns:p14="http://schemas.microsoft.com/office/powerpoint/2010/main" val="790852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509357"/>
            <a:ext cx="10515600" cy="1325563"/>
          </a:xfrm>
        </p:spPr>
        <p:txBody>
          <a:bodyPr anchor="t">
            <a:normAutofit/>
          </a:bodyPr>
          <a:lstStyle>
            <a:lvl1pPr>
              <a:defRPr sz="4000" b="0" i="0">
                <a:latin typeface="Avenir Next LT Pro" panose="020B0504020202020204" pitchFamily="34" charset="0"/>
                <a:ea typeface="Avenir Next LT Pro" panose="020B0504020202020204" pitchFamily="34" charset="0"/>
                <a:cs typeface="Avenir Next LT Pro" panose="020B05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normAutofit/>
          </a:bodyPr>
          <a:lstStyle>
            <a:lvl1pPr marL="0" indent="0">
              <a:lnSpc>
                <a:spcPct val="100000"/>
              </a:lnSpc>
              <a:spcBef>
                <a:spcPts val="1800"/>
              </a:spcBef>
              <a:buFontTx/>
              <a:buNone/>
              <a:defRPr sz="2800" b="0" i="0">
                <a:latin typeface="Avenir Next LT Pro Light" panose="020B0304020202020204" pitchFamily="34" charset="0"/>
                <a:ea typeface="Avenir Next LT Pro Light" panose="020B0304020202020204" pitchFamily="34" charset="0"/>
                <a:cs typeface="Avenir Next LT Pro Light" panose="020B0304020202020204" pitchFamily="34" charset="0"/>
              </a:defRPr>
            </a:lvl1pPr>
            <a:lvl2pPr marL="457200" indent="0">
              <a:lnSpc>
                <a:spcPct val="100000"/>
              </a:lnSpc>
              <a:spcBef>
                <a:spcPts val="1200"/>
              </a:spcBef>
              <a:spcAft>
                <a:spcPts val="1200"/>
              </a:spcAft>
              <a:buFontTx/>
              <a:buNone/>
              <a:defRPr lang="nb-NO" b="0" i="0" smtClean="0">
                <a:effectLst/>
                <a:latin typeface="Avenir Next LT Pro Light" panose="020B0304020202020204" pitchFamily="34" charset="0"/>
                <a:ea typeface="Avenir Next LT Pro Light" panose="020B0304020202020204" pitchFamily="34" charset="0"/>
                <a:cs typeface="Avenir Next LT Pro Light" panose="020B0304020202020204" pitchFamily="34" charset="0"/>
              </a:defRPr>
            </a:lvl2pPr>
            <a:lvl3pPr>
              <a:defRPr sz="2000" b="0" i="0">
                <a:latin typeface="Avenir Next LT Pro Light" panose="020B0304020202020204" pitchFamily="34" charset="0"/>
                <a:ea typeface="Avenir Next LT Pro Light" panose="020B0304020202020204" pitchFamily="34" charset="0"/>
                <a:cs typeface="Avenir Next LT Pro Light" panose="020B0304020202020204" pitchFamily="34" charset="0"/>
              </a:defRPr>
            </a:lvl3pPr>
            <a:lvl4pPr>
              <a:defRPr sz="2800" b="0" i="0">
                <a:latin typeface="Avenir Next LT Pro Light" panose="020B0304020202020204" pitchFamily="34" charset="0"/>
                <a:ea typeface="Avenir Next LT Pro Light" panose="020B0304020202020204" pitchFamily="34" charset="0"/>
                <a:cs typeface="Avenir Next LT Pro Light" panose="020B0304020202020204" pitchFamily="34" charset="0"/>
              </a:defRPr>
            </a:lvl4pPr>
            <a:lvl5pPr>
              <a:defRPr sz="2800" b="0" i="0">
                <a:latin typeface="Avenir Next LT Pro Light" panose="020B0304020202020204" pitchFamily="34" charset="0"/>
                <a:ea typeface="Avenir Next LT Pro Light" panose="020B0304020202020204" pitchFamily="34" charset="0"/>
                <a:cs typeface="Avenir Next LT Pro Light" panose="020B0304020202020204" pitchFamily="34" charset="0"/>
              </a:defRPr>
            </a:lvl5pPr>
          </a:lstStyle>
          <a:p>
            <a:pPr lvl="0"/>
            <a:r>
              <a:rPr lang="en-US" dirty="0"/>
              <a:t>Click to edit Master text styles</a:t>
            </a:r>
          </a:p>
          <a:p>
            <a:pPr lvl="1"/>
            <a:r>
              <a:rPr lang="nb-NO" b="0" i="0" dirty="0">
                <a:solidFill>
                  <a:srgbClr val="333333"/>
                </a:solidFill>
                <a:effectLst/>
                <a:latin typeface="Open Sans" charset="0"/>
              </a:rPr>
              <a:t>» </a:t>
            </a:r>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D5556E18-EF09-034C-BD6B-D558CD2AB4D0}" type="datetime1">
              <a:rPr lang="en-US" smtClean="0"/>
              <a:t>4/15/2024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latin typeface="Avenir Next LT Pro Light" panose="020B0304020202020204" pitchFamily="34" charset="0"/>
              </a:defRPr>
            </a:lvl1pPr>
          </a:lstStyle>
          <a:p>
            <a:fld id="{E8770316-8B73-FC4C-ADE7-3F39872CBCAE}" type="slidenum">
              <a:rPr lang="en-US" smtClean="0"/>
              <a:pPr/>
              <a:t>‹#›</a:t>
            </a:fld>
            <a:endParaRPr lang="en-US">
              <a:latin typeface="Avenir Next LT Pro Light" panose="020B0304020202020204" pitchFamily="34" charset="0"/>
            </a:endParaRPr>
          </a:p>
        </p:txBody>
      </p:sp>
    </p:spTree>
    <p:extLst>
      <p:ext uri="{BB962C8B-B14F-4D97-AF65-F5344CB8AC3E}">
        <p14:creationId xmlns:p14="http://schemas.microsoft.com/office/powerpoint/2010/main" val="12223692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15D20F9-83F4-3B46-A83F-E0024293A914}" type="datetime1">
              <a:rPr lang="en-US" smtClean="0"/>
              <a:t>4/15/2024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770316-8B73-FC4C-ADE7-3F39872CBCAE}" type="slidenum">
              <a:rPr lang="en-US" smtClean="0"/>
              <a:t>‹#›</a:t>
            </a:fld>
            <a:endParaRPr lang="en-US"/>
          </a:p>
        </p:txBody>
      </p:sp>
    </p:spTree>
    <p:extLst>
      <p:ext uri="{BB962C8B-B14F-4D97-AF65-F5344CB8AC3E}">
        <p14:creationId xmlns:p14="http://schemas.microsoft.com/office/powerpoint/2010/main" val="15317368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050E3F7-E699-5247-AE0A-7E41A9909C12}" type="datetime1">
              <a:rPr lang="en-US" smtClean="0"/>
              <a:t>4/15/2024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770316-8B73-FC4C-ADE7-3F39872CBCAE}" type="slidenum">
              <a:rPr lang="en-US" smtClean="0"/>
              <a:t>‹#›</a:t>
            </a:fld>
            <a:endParaRPr lang="en-US"/>
          </a:p>
        </p:txBody>
      </p:sp>
    </p:spTree>
    <p:extLst>
      <p:ext uri="{BB962C8B-B14F-4D97-AF65-F5344CB8AC3E}">
        <p14:creationId xmlns:p14="http://schemas.microsoft.com/office/powerpoint/2010/main" val="20152823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283616A-F2D7-1842-B99B-F693A78DDB97}" type="datetime1">
              <a:rPr lang="en-US" smtClean="0"/>
              <a:t>4/15/2024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8770316-8B73-FC4C-ADE7-3F39872CBCAE}" type="slidenum">
              <a:rPr lang="en-US" smtClean="0"/>
              <a:t>‹#›</a:t>
            </a:fld>
            <a:endParaRPr lang="en-US"/>
          </a:p>
        </p:txBody>
      </p:sp>
    </p:spTree>
    <p:extLst>
      <p:ext uri="{BB962C8B-B14F-4D97-AF65-F5344CB8AC3E}">
        <p14:creationId xmlns:p14="http://schemas.microsoft.com/office/powerpoint/2010/main" val="7388465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EE1E41B-9B9F-DB48-9D3D-768FB8F3819F}" type="datetime1">
              <a:rPr lang="en-US" smtClean="0"/>
              <a:t>4/15/2024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8770316-8B73-FC4C-ADE7-3F39872CBCAE}" type="slidenum">
              <a:rPr lang="en-US" smtClean="0"/>
              <a:t>‹#›</a:t>
            </a:fld>
            <a:endParaRPr lang="en-US"/>
          </a:p>
        </p:txBody>
      </p:sp>
    </p:spTree>
    <p:extLst>
      <p:ext uri="{BB962C8B-B14F-4D97-AF65-F5344CB8AC3E}">
        <p14:creationId xmlns:p14="http://schemas.microsoft.com/office/powerpoint/2010/main" val="10437205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2F0CF7-C02A-3544-A5E6-96C275320AAF}" type="datetime1">
              <a:rPr lang="en-US" smtClean="0"/>
              <a:t>4/15/2024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8770316-8B73-FC4C-ADE7-3F39872CBCAE}" type="slidenum">
              <a:rPr lang="en-US" smtClean="0"/>
              <a:t>‹#›</a:t>
            </a:fld>
            <a:endParaRPr lang="en-US"/>
          </a:p>
        </p:txBody>
      </p:sp>
    </p:spTree>
    <p:extLst>
      <p:ext uri="{BB962C8B-B14F-4D97-AF65-F5344CB8AC3E}">
        <p14:creationId xmlns:p14="http://schemas.microsoft.com/office/powerpoint/2010/main" val="11653593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54E89E8-F568-AA43-AACF-396F902D1353}" type="datetime1">
              <a:rPr lang="en-US" smtClean="0"/>
              <a:t>4/15/2024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770316-8B73-FC4C-ADE7-3F39872CBCAE}" type="slidenum">
              <a:rPr lang="en-US" smtClean="0"/>
              <a:t>‹#›</a:t>
            </a:fld>
            <a:endParaRPr lang="en-US"/>
          </a:p>
        </p:txBody>
      </p:sp>
    </p:spTree>
    <p:extLst>
      <p:ext uri="{BB962C8B-B14F-4D97-AF65-F5344CB8AC3E}">
        <p14:creationId xmlns:p14="http://schemas.microsoft.com/office/powerpoint/2010/main" val="11439701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DE7D273-0D33-544D-B664-A07D3186EE81}" type="datetime1">
              <a:rPr lang="en-US" smtClean="0"/>
              <a:t>4/15/2024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770316-8B73-FC4C-ADE7-3F39872CBCAE}" type="slidenum">
              <a:rPr lang="en-US" smtClean="0"/>
              <a:t>‹#›</a:t>
            </a:fld>
            <a:endParaRPr lang="en-US"/>
          </a:p>
        </p:txBody>
      </p:sp>
    </p:spTree>
    <p:extLst>
      <p:ext uri="{BB962C8B-B14F-4D97-AF65-F5344CB8AC3E}">
        <p14:creationId xmlns:p14="http://schemas.microsoft.com/office/powerpoint/2010/main" val="2845135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venir Next LT Pro Light" panose="020B0304020202020204" pitchFamily="34" charset="0"/>
              </a:defRPr>
            </a:lvl1pPr>
          </a:lstStyle>
          <a:p>
            <a:fld id="{380D572C-6535-AC47-8F45-EE749E98C931}" type="datetime1">
              <a:rPr lang="en-US" smtClean="0"/>
              <a:pPr/>
              <a:t>4/15/2024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venir Next LT Pro Light" panose="020B0304020202020204" pitchFamily="34" charset="0"/>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venir Next LT Pro Light" panose="020B0304020202020204" pitchFamily="34" charset="0"/>
              </a:defRPr>
            </a:lvl1pPr>
          </a:lstStyle>
          <a:p>
            <a:fld id="{E8770316-8B73-FC4C-ADE7-3F39872CBCAE}" type="slidenum">
              <a:rPr lang="en-US" smtClean="0"/>
              <a:pPr/>
              <a:t>‹#›</a:t>
            </a:fld>
            <a:endParaRPr lang="en-US" dirty="0"/>
          </a:p>
        </p:txBody>
      </p:sp>
    </p:spTree>
    <p:extLst>
      <p:ext uri="{BB962C8B-B14F-4D97-AF65-F5344CB8AC3E}">
        <p14:creationId xmlns:p14="http://schemas.microsoft.com/office/powerpoint/2010/main" val="9962710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Avenir Next LT Pro Light" panose="020B0304020202020204"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Avenir Next LT Pro Light" panose="020B0304020202020204"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Avenir Next LT Pro Light" panose="020B0304020202020204"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Avenir Next LT Pro Light" panose="020B0304020202020204"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Avenir Next LT Pro Light" panose="020B0304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9.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22.png"/><Relationship Id="rId5" Type="http://schemas.openxmlformats.org/officeDocument/2006/relationships/image" Target="../media/image18.png"/><Relationship Id="rId4" Type="http://schemas.openxmlformats.org/officeDocument/2006/relationships/notesSlide" Target="../notesSlides/notesSlide1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18.png"/><Relationship Id="rId4" Type="http://schemas.openxmlformats.org/officeDocument/2006/relationships/notesSlide" Target="../notesSlides/notesSlide13.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4.emf"/></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19.png"/></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www.expertmarketresearch.com/reports/database-management-system-market" TargetMode="External"/><Relationship Id="rId7"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hyperlink" Target="https://www.snowflake.com/company/" TargetMode="Externa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36.png"/><Relationship Id="rId5" Type="http://schemas.openxmlformats.org/officeDocument/2006/relationships/image" Target="../media/image35.tiff"/><Relationship Id="rId4" Type="http://schemas.openxmlformats.org/officeDocument/2006/relationships/notesSlide" Target="../notesSlides/notesSlide25.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37.png"/><Relationship Id="rId4" Type="http://schemas.openxmlformats.org/officeDocument/2006/relationships/notesSlide" Target="../notesSlides/notesSlide26.xml"/></Relationships>
</file>

<file path=ppt/slides/_rels/slide4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2.xml"/><Relationship Id="rId7" Type="http://schemas.openxmlformats.org/officeDocument/2006/relationships/image" Target="../media/image40.jpeg"/><Relationship Id="rId12" Type="http://schemas.openxmlformats.org/officeDocument/2006/relationships/image" Target="../media/image27.png"/><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39.tiff"/><Relationship Id="rId11" Type="http://schemas.openxmlformats.org/officeDocument/2006/relationships/image" Target="../media/image44.jpe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notesSlide" Target="../notesSlides/notesSlide27.xml"/><Relationship Id="rId9" Type="http://schemas.openxmlformats.org/officeDocument/2006/relationships/image" Target="../media/image42.png"/></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38.png"/><Relationship Id="rId4" Type="http://schemas.openxmlformats.org/officeDocument/2006/relationships/notesSlide" Target="../notesSlides/notesSlide29.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46.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46.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47.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2.jpg"/><Relationship Id="rId7" Type="http://schemas.openxmlformats.org/officeDocument/2006/relationships/image" Target="../media/image56.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6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45.png"/></Relationships>
</file>

<file path=ppt/slides/_rels/slide64.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58.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61.png"/><Relationship Id="rId4" Type="http://schemas.openxmlformats.org/officeDocument/2006/relationships/image" Target="../media/image60.png"/></Relationships>
</file>

<file path=ppt/slides/_rels/slide6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8" Type="http://schemas.openxmlformats.org/officeDocument/2006/relationships/image" Target="../media/image66.tiff"/><Relationship Id="rId3" Type="http://schemas.openxmlformats.org/officeDocument/2006/relationships/slideLayout" Target="../slideLayouts/slideLayout2.xml"/><Relationship Id="rId7" Type="http://schemas.openxmlformats.org/officeDocument/2006/relationships/image" Target="../media/image65.tiff"/><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38.png"/><Relationship Id="rId5" Type="http://schemas.openxmlformats.org/officeDocument/2006/relationships/image" Target="../media/image64.jpeg"/><Relationship Id="rId4" Type="http://schemas.openxmlformats.org/officeDocument/2006/relationships/notesSlide" Target="../notesSlides/notesSlide45.xml"/><Relationship Id="rId9" Type="http://schemas.openxmlformats.org/officeDocument/2006/relationships/image" Target="../media/image39.tiff"/></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67.emf"/></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450.png"/></Relationships>
</file>

<file path=ppt/slides/_rels/slide72.xml.rels><?xml version="1.0" encoding="UTF-8" standalone="yes"?>
<Relationships xmlns="http://schemas.openxmlformats.org/package/2006/relationships"><Relationship Id="rId3" Type="http://schemas.openxmlformats.org/officeDocument/2006/relationships/image" Target="../media/image440.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460.png"/><Relationship Id="rId4" Type="http://schemas.openxmlformats.org/officeDocument/2006/relationships/image" Target="../media/image450.png"/></Relationships>
</file>

<file path=ppt/slides/_rels/slide73.xml.rels><?xml version="1.0" encoding="UTF-8" standalone="yes"?>
<Relationships xmlns="http://schemas.openxmlformats.org/package/2006/relationships"><Relationship Id="rId3" Type="http://schemas.openxmlformats.org/officeDocument/2006/relationships/image" Target="../media/image450.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460.png"/></Relationships>
</file>

<file path=ppt/slides/_rels/slide74.xml.rels><?xml version="1.0" encoding="UTF-8" standalone="yes"?>
<Relationships xmlns="http://schemas.openxmlformats.org/package/2006/relationships"><Relationship Id="rId3" Type="http://schemas.openxmlformats.org/officeDocument/2006/relationships/image" Target="../media/image450.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460.png"/></Relationships>
</file>

<file path=ppt/slides/_rels/slide75.xml.rels><?xml version="1.0" encoding="UTF-8" standalone="yes"?>
<Relationships xmlns="http://schemas.openxmlformats.org/package/2006/relationships"><Relationship Id="rId3" Type="http://schemas.openxmlformats.org/officeDocument/2006/relationships/image" Target="../media/image420.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430.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70.emf"/></Relationships>
</file>

<file path=ppt/slides/_rels/slide79.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00325" y="2105270"/>
            <a:ext cx="10191344" cy="1556396"/>
          </a:xfrm>
        </p:spPr>
        <p:txBody>
          <a:bodyPr>
            <a:noAutofit/>
          </a:bodyPr>
          <a:lstStyle/>
          <a:p>
            <a:pPr fontAlgn="base">
              <a:spcBef>
                <a:spcPts val="0"/>
              </a:spcBef>
            </a:pPr>
            <a:r>
              <a:rPr lang="en-US" sz="4800" dirty="0"/>
              <a:t>CS411: Building and Deploying ML</a:t>
            </a:r>
            <a:endParaRPr lang="en-US" sz="4800" dirty="0">
              <a:solidFill>
                <a:schemeClr val="accent5"/>
              </a:solidFill>
              <a:latin typeface="Avenir Next LT Pro" panose="020B0504020202020204" pitchFamily="34" charset="0"/>
            </a:endParaRPr>
          </a:p>
        </p:txBody>
      </p:sp>
      <p:sp>
        <p:nvSpPr>
          <p:cNvPr id="3" name="Subtitle 2"/>
          <p:cNvSpPr>
            <a:spLocks noGrp="1"/>
          </p:cNvSpPr>
          <p:nvPr>
            <p:ph type="subTitle" idx="1"/>
          </p:nvPr>
        </p:nvSpPr>
        <p:spPr>
          <a:xfrm>
            <a:off x="3775729" y="4387983"/>
            <a:ext cx="4640536" cy="660794"/>
          </a:xfrm>
        </p:spPr>
        <p:txBody>
          <a:bodyPr>
            <a:noAutofit/>
          </a:bodyPr>
          <a:lstStyle/>
          <a:p>
            <a:r>
              <a:rPr lang="en-US" sz="3600" dirty="0">
                <a:latin typeface="Avenir Next LT Pro Light" panose="020B0304020202020204" pitchFamily="34" charset="0"/>
                <a:ea typeface="Helvetica Neue Light" panose="02000403000000020004" pitchFamily="2" charset="0"/>
                <a:cs typeface="Helvetica Neue" charset="0"/>
              </a:rPr>
              <a:t>Daniel Kang</a:t>
            </a:r>
          </a:p>
        </p:txBody>
      </p:sp>
      <p:sp>
        <p:nvSpPr>
          <p:cNvPr id="4" name="Slide Number Placeholder 3">
            <a:extLst>
              <a:ext uri="{FF2B5EF4-FFF2-40B4-BE49-F238E27FC236}">
                <a16:creationId xmlns:a16="http://schemas.microsoft.com/office/drawing/2014/main" id="{AFF2954B-277F-9943-8178-FEEA1C44199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770316-8B73-FC4C-ADE7-3F39872CBCAE}" type="slidenum">
              <a:rPr kumimoji="0" lang="en-US" sz="1200" b="0" i="0" u="none" strike="noStrike" kern="1200" cap="none" spc="0" normalizeH="0" baseline="0" noProof="0" smtClean="0">
                <a:ln>
                  <a:noFill/>
                </a:ln>
                <a:solidFill>
                  <a:prstClr val="black">
                    <a:tint val="75000"/>
                  </a:prstClr>
                </a:solidFill>
                <a:effectLst/>
                <a:uLnTx/>
                <a:uFillTx/>
                <a:latin typeface="Avenir Next LT Pro" panose="020B05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tint val="75000"/>
                </a:prstClr>
              </a:solidFill>
              <a:effectLst/>
              <a:uLnTx/>
              <a:uFillTx/>
              <a:latin typeface="Avenir Next LT Pro" panose="020B0504020202020204" pitchFamily="34" charset="0"/>
            </a:endParaRPr>
          </a:p>
        </p:txBody>
      </p:sp>
    </p:spTree>
    <p:extLst>
      <p:ext uri="{BB962C8B-B14F-4D97-AF65-F5344CB8AC3E}">
        <p14:creationId xmlns:p14="http://schemas.microsoft.com/office/powerpoint/2010/main" val="1136844183"/>
      </p:ext>
    </p:extLst>
  </p:cSld>
  <p:clrMapOvr>
    <a:masterClrMapping/>
  </p:clrMapOvr>
  <mc:AlternateContent xmlns:mc="http://schemas.openxmlformats.org/markup-compatibility/2006" xmlns:p14="http://schemas.microsoft.com/office/powerpoint/2010/main">
    <mc:Choice Requires="p14">
      <p:transition spd="slow" p14:dur="2000" advTm="15268"/>
    </mc:Choice>
    <mc:Fallback xmlns="">
      <p:transition spd="slow" advTm="15268"/>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7D39F9-95E0-2640-CDD2-D6FA831B06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EE0133-929C-AB18-B266-6135214744E3}"/>
              </a:ext>
            </a:extLst>
          </p:cNvPr>
          <p:cNvSpPr>
            <a:spLocks noGrp="1"/>
          </p:cNvSpPr>
          <p:nvPr>
            <p:ph type="title"/>
          </p:nvPr>
        </p:nvSpPr>
        <p:spPr>
          <a:xfrm>
            <a:off x="838200" y="2731508"/>
            <a:ext cx="10515600" cy="2290867"/>
          </a:xfrm>
        </p:spPr>
        <p:txBody>
          <a:bodyPr>
            <a:normAutofit/>
          </a:bodyPr>
          <a:lstStyle/>
          <a:p>
            <a:pPr algn="ctr"/>
            <a:r>
              <a:rPr lang="en-US" sz="5400" dirty="0"/>
              <a:t>High-impact ML applications happen in teams</a:t>
            </a:r>
          </a:p>
        </p:txBody>
      </p:sp>
      <p:sp>
        <p:nvSpPr>
          <p:cNvPr id="4" name="Slide Number Placeholder 3">
            <a:extLst>
              <a:ext uri="{FF2B5EF4-FFF2-40B4-BE49-F238E27FC236}">
                <a16:creationId xmlns:a16="http://schemas.microsoft.com/office/drawing/2014/main" id="{4B7FAE55-456E-281C-4798-2D85E3295AB4}"/>
              </a:ext>
            </a:extLst>
          </p:cNvPr>
          <p:cNvSpPr>
            <a:spLocks noGrp="1"/>
          </p:cNvSpPr>
          <p:nvPr>
            <p:ph type="sldNum" sz="quarter" idx="12"/>
          </p:nvPr>
        </p:nvSpPr>
        <p:spPr/>
        <p:txBody>
          <a:bodyPr/>
          <a:lstStyle/>
          <a:p>
            <a:fld id="{E8770316-8B73-FC4C-ADE7-3F39872CBCAE}" type="slidenum">
              <a:rPr lang="en-US" smtClean="0"/>
              <a:pPr/>
              <a:t>10</a:t>
            </a:fld>
            <a:endParaRPr lang="en-US">
              <a:latin typeface="Avenir Next LT Pro Light" panose="020B0304020202020204" pitchFamily="34" charset="0"/>
            </a:endParaRPr>
          </a:p>
        </p:txBody>
      </p:sp>
    </p:spTree>
    <p:extLst>
      <p:ext uri="{BB962C8B-B14F-4D97-AF65-F5344CB8AC3E}">
        <p14:creationId xmlns:p14="http://schemas.microsoft.com/office/powerpoint/2010/main" val="11955632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9303E-8BF9-C7F2-F095-C455EA3152D3}"/>
              </a:ext>
            </a:extLst>
          </p:cNvPr>
          <p:cNvSpPr>
            <a:spLocks noGrp="1"/>
          </p:cNvSpPr>
          <p:nvPr>
            <p:ph type="title"/>
          </p:nvPr>
        </p:nvSpPr>
        <p:spPr>
          <a:xfrm>
            <a:off x="838200" y="2766218"/>
            <a:ext cx="10515600" cy="1325563"/>
          </a:xfrm>
        </p:spPr>
        <p:txBody>
          <a:bodyPr/>
          <a:lstStyle/>
          <a:p>
            <a:r>
              <a:rPr lang="en-US" dirty="0"/>
              <a:t>Your boss wants you to make a chat bot</a:t>
            </a:r>
            <a:br>
              <a:rPr lang="en-US" dirty="0"/>
            </a:br>
            <a:r>
              <a:rPr lang="en-US" dirty="0"/>
              <a:t>… from scratch</a:t>
            </a:r>
          </a:p>
        </p:txBody>
      </p:sp>
      <p:sp>
        <p:nvSpPr>
          <p:cNvPr id="4" name="Slide Number Placeholder 3">
            <a:extLst>
              <a:ext uri="{FF2B5EF4-FFF2-40B4-BE49-F238E27FC236}">
                <a16:creationId xmlns:a16="http://schemas.microsoft.com/office/drawing/2014/main" id="{96FED50E-1CEE-6D06-C174-DDE8DEFEB135}"/>
              </a:ext>
            </a:extLst>
          </p:cNvPr>
          <p:cNvSpPr>
            <a:spLocks noGrp="1"/>
          </p:cNvSpPr>
          <p:nvPr>
            <p:ph type="sldNum" sz="quarter" idx="12"/>
          </p:nvPr>
        </p:nvSpPr>
        <p:spPr/>
        <p:txBody>
          <a:bodyPr/>
          <a:lstStyle/>
          <a:p>
            <a:fld id="{E8770316-8B73-FC4C-ADE7-3F39872CBCAE}" type="slidenum">
              <a:rPr lang="en-US" smtClean="0"/>
              <a:pPr/>
              <a:t>11</a:t>
            </a:fld>
            <a:endParaRPr lang="en-US">
              <a:latin typeface="Avenir Next LT Pro Light" panose="020B0304020202020204" pitchFamily="34" charset="0"/>
            </a:endParaRPr>
          </a:p>
        </p:txBody>
      </p:sp>
    </p:spTree>
    <p:extLst>
      <p:ext uri="{BB962C8B-B14F-4D97-AF65-F5344CB8AC3E}">
        <p14:creationId xmlns:p14="http://schemas.microsoft.com/office/powerpoint/2010/main" val="33694691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CBCD0-D960-BCC5-9974-DBB67625FDA7}"/>
              </a:ext>
            </a:extLst>
          </p:cNvPr>
          <p:cNvSpPr>
            <a:spLocks noGrp="1"/>
          </p:cNvSpPr>
          <p:nvPr>
            <p:ph type="title"/>
          </p:nvPr>
        </p:nvSpPr>
        <p:spPr/>
        <p:txBody>
          <a:bodyPr/>
          <a:lstStyle/>
          <a:p>
            <a:r>
              <a:rPr lang="en-US" dirty="0"/>
              <a:t>What goes into a chatbot?</a:t>
            </a:r>
          </a:p>
        </p:txBody>
      </p:sp>
      <p:sp>
        <p:nvSpPr>
          <p:cNvPr id="3" name="Content Placeholder 2">
            <a:extLst>
              <a:ext uri="{FF2B5EF4-FFF2-40B4-BE49-F238E27FC236}">
                <a16:creationId xmlns:a16="http://schemas.microsoft.com/office/drawing/2014/main" id="{5176294D-511D-AA77-E769-0162A9491CD3}"/>
              </a:ext>
            </a:extLst>
          </p:cNvPr>
          <p:cNvSpPr>
            <a:spLocks noGrp="1"/>
          </p:cNvSpPr>
          <p:nvPr>
            <p:ph idx="1"/>
          </p:nvPr>
        </p:nvSpPr>
        <p:spPr/>
        <p:txBody>
          <a:bodyPr/>
          <a:lstStyle/>
          <a:p>
            <a:pPr marL="514350" indent="-514350">
              <a:buFont typeface="+mj-lt"/>
              <a:buAutoNum type="arabicPeriod"/>
            </a:pPr>
            <a:r>
              <a:rPr lang="en-US" dirty="0"/>
              <a:t>Train a base model (LLM)</a:t>
            </a:r>
          </a:p>
          <a:p>
            <a:pPr marL="514350" indent="-514350">
              <a:buFont typeface="+mj-lt"/>
              <a:buAutoNum type="arabicPeriod"/>
            </a:pPr>
            <a:r>
              <a:rPr lang="en-US" dirty="0"/>
              <a:t>Instruction tune the LLM</a:t>
            </a:r>
          </a:p>
          <a:p>
            <a:pPr marL="514350" indent="-514350">
              <a:buFont typeface="+mj-lt"/>
              <a:buAutoNum type="arabicPeriod"/>
            </a:pPr>
            <a:r>
              <a:rPr lang="en-US" dirty="0"/>
              <a:t>Enable the LLM to read documents </a:t>
            </a:r>
          </a:p>
          <a:p>
            <a:pPr marL="514350" indent="-514350">
              <a:buFont typeface="+mj-lt"/>
              <a:buAutoNum type="arabicPeriod"/>
            </a:pPr>
            <a:r>
              <a:rPr lang="en-US" dirty="0"/>
              <a:t>Put guard rails in place</a:t>
            </a:r>
          </a:p>
          <a:p>
            <a:pPr marL="514350" indent="-514350">
              <a:buFont typeface="+mj-lt"/>
              <a:buAutoNum type="arabicPeriod"/>
            </a:pPr>
            <a:r>
              <a:rPr lang="en-US" dirty="0"/>
              <a:t>Set up serving infrastructure</a:t>
            </a:r>
          </a:p>
          <a:p>
            <a:pPr marL="514350" indent="-514350">
              <a:buFont typeface="+mj-lt"/>
              <a:buAutoNum type="arabicPeriod"/>
            </a:pPr>
            <a:r>
              <a:rPr lang="en-US" dirty="0"/>
              <a:t>…</a:t>
            </a:r>
          </a:p>
        </p:txBody>
      </p:sp>
      <p:sp>
        <p:nvSpPr>
          <p:cNvPr id="4" name="Slide Number Placeholder 3">
            <a:extLst>
              <a:ext uri="{FF2B5EF4-FFF2-40B4-BE49-F238E27FC236}">
                <a16:creationId xmlns:a16="http://schemas.microsoft.com/office/drawing/2014/main" id="{1A5C9326-160B-6E61-7CEE-3E238FB43AB9}"/>
              </a:ext>
            </a:extLst>
          </p:cNvPr>
          <p:cNvSpPr>
            <a:spLocks noGrp="1"/>
          </p:cNvSpPr>
          <p:nvPr>
            <p:ph type="sldNum" sz="quarter" idx="12"/>
          </p:nvPr>
        </p:nvSpPr>
        <p:spPr/>
        <p:txBody>
          <a:bodyPr/>
          <a:lstStyle/>
          <a:p>
            <a:fld id="{E8770316-8B73-FC4C-ADE7-3F39872CBCAE}" type="slidenum">
              <a:rPr lang="en-US" smtClean="0"/>
              <a:pPr/>
              <a:t>12</a:t>
            </a:fld>
            <a:endParaRPr lang="en-US">
              <a:latin typeface="Avenir Next LT Pro Light" panose="020B0304020202020204" pitchFamily="34" charset="0"/>
            </a:endParaRPr>
          </a:p>
        </p:txBody>
      </p:sp>
    </p:spTree>
    <p:extLst>
      <p:ext uri="{BB962C8B-B14F-4D97-AF65-F5344CB8AC3E}">
        <p14:creationId xmlns:p14="http://schemas.microsoft.com/office/powerpoint/2010/main" val="38367939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6D6DF-71EF-EB1A-8FEC-FD2C4D90416A}"/>
              </a:ext>
            </a:extLst>
          </p:cNvPr>
          <p:cNvSpPr>
            <a:spLocks noGrp="1"/>
          </p:cNvSpPr>
          <p:nvPr>
            <p:ph type="title"/>
          </p:nvPr>
        </p:nvSpPr>
        <p:spPr/>
        <p:txBody>
          <a:bodyPr/>
          <a:lstStyle/>
          <a:p>
            <a:r>
              <a:rPr lang="en-US" dirty="0"/>
              <a:t>Training an LLM from scratch</a:t>
            </a:r>
          </a:p>
        </p:txBody>
      </p:sp>
      <p:sp>
        <p:nvSpPr>
          <p:cNvPr id="4" name="Slide Number Placeholder 3">
            <a:extLst>
              <a:ext uri="{FF2B5EF4-FFF2-40B4-BE49-F238E27FC236}">
                <a16:creationId xmlns:a16="http://schemas.microsoft.com/office/drawing/2014/main" id="{DB5B863E-FAE3-21C0-3D09-DEEA3FB3B181}"/>
              </a:ext>
            </a:extLst>
          </p:cNvPr>
          <p:cNvSpPr>
            <a:spLocks noGrp="1"/>
          </p:cNvSpPr>
          <p:nvPr>
            <p:ph type="sldNum" sz="quarter" idx="12"/>
          </p:nvPr>
        </p:nvSpPr>
        <p:spPr/>
        <p:txBody>
          <a:bodyPr/>
          <a:lstStyle/>
          <a:p>
            <a:fld id="{E8770316-8B73-FC4C-ADE7-3F39872CBCAE}" type="slidenum">
              <a:rPr lang="en-US" smtClean="0"/>
              <a:pPr/>
              <a:t>13</a:t>
            </a:fld>
            <a:endParaRPr lang="en-US">
              <a:latin typeface="Avenir Next LT Pro Light" panose="020B0304020202020204" pitchFamily="34" charset="0"/>
            </a:endParaRPr>
          </a:p>
        </p:txBody>
      </p:sp>
      <p:pic>
        <p:nvPicPr>
          <p:cNvPr id="5" name="Picture 4">
            <a:extLst>
              <a:ext uri="{FF2B5EF4-FFF2-40B4-BE49-F238E27FC236}">
                <a16:creationId xmlns:a16="http://schemas.microsoft.com/office/drawing/2014/main" id="{D97EC8CF-3C29-AECC-B4D0-2C4539D38871}"/>
              </a:ext>
            </a:extLst>
          </p:cNvPr>
          <p:cNvPicPr>
            <a:picLocks noChangeAspect="1"/>
          </p:cNvPicPr>
          <p:nvPr/>
        </p:nvPicPr>
        <p:blipFill>
          <a:blip r:embed="rId2"/>
          <a:stretch>
            <a:fillRect/>
          </a:stretch>
        </p:blipFill>
        <p:spPr>
          <a:xfrm>
            <a:off x="2600722" y="1279012"/>
            <a:ext cx="6990555" cy="4299975"/>
          </a:xfrm>
          <a:prstGeom prst="rect">
            <a:avLst/>
          </a:prstGeom>
        </p:spPr>
      </p:pic>
      <p:sp>
        <p:nvSpPr>
          <p:cNvPr id="6" name="Rectangle 5">
            <a:extLst>
              <a:ext uri="{FF2B5EF4-FFF2-40B4-BE49-F238E27FC236}">
                <a16:creationId xmlns:a16="http://schemas.microsoft.com/office/drawing/2014/main" id="{7BD0F850-CC05-40B2-C937-EF1176D9901A}"/>
              </a:ext>
            </a:extLst>
          </p:cNvPr>
          <p:cNvSpPr/>
          <p:nvPr/>
        </p:nvSpPr>
        <p:spPr>
          <a:xfrm>
            <a:off x="3320156" y="5795613"/>
            <a:ext cx="5551685" cy="523220"/>
          </a:xfrm>
          <a:prstGeom prst="rect">
            <a:avLst/>
          </a:prstGeom>
        </p:spPr>
        <p:txBody>
          <a:bodyPr wrap="square">
            <a:spAutoFit/>
          </a:bodyPr>
          <a:lstStyle/>
          <a:p>
            <a:pPr algn="ctr"/>
            <a:r>
              <a:rPr lang="en-US" sz="2800" dirty="0">
                <a:latin typeface="Avenir Next LT Pro Light" panose="020B0304020202020204" pitchFamily="34" charset="0"/>
                <a:ea typeface="Helvetica Neue Light" charset="0"/>
                <a:cs typeface="Helvetica Neue Light" charset="0"/>
              </a:rPr>
              <a:t>300 LoC! Simple, right?</a:t>
            </a:r>
            <a:endParaRPr lang="en-US" sz="2800" dirty="0">
              <a:solidFill>
                <a:srgbClr val="EC2223"/>
              </a:solidFill>
              <a:latin typeface="Avenir Next LT Pro" panose="020B0504020202020204" pitchFamily="34" charset="0"/>
              <a:ea typeface="Helvetica Neue Light" charset="0"/>
              <a:cs typeface="Helvetica Neue Light" charset="0"/>
            </a:endParaRPr>
          </a:p>
        </p:txBody>
      </p:sp>
    </p:spTree>
    <p:extLst>
      <p:ext uri="{BB962C8B-B14F-4D97-AF65-F5344CB8AC3E}">
        <p14:creationId xmlns:p14="http://schemas.microsoft.com/office/powerpoint/2010/main" val="3103494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53E8A-4BC8-2EC2-A931-FB726EBEC6E8}"/>
              </a:ext>
            </a:extLst>
          </p:cNvPr>
          <p:cNvSpPr>
            <a:spLocks noGrp="1"/>
          </p:cNvSpPr>
          <p:nvPr>
            <p:ph type="title"/>
          </p:nvPr>
        </p:nvSpPr>
        <p:spPr/>
        <p:txBody>
          <a:bodyPr/>
          <a:lstStyle/>
          <a:p>
            <a:r>
              <a:rPr lang="en-US" dirty="0"/>
              <a:t>Training an LLM from scratch:</a:t>
            </a:r>
            <a:br>
              <a:rPr lang="en-US" dirty="0"/>
            </a:br>
            <a:r>
              <a:rPr lang="en-US" dirty="0"/>
              <a:t>horror stories</a:t>
            </a:r>
          </a:p>
        </p:txBody>
      </p:sp>
      <p:sp>
        <p:nvSpPr>
          <p:cNvPr id="3" name="Content Placeholder 2">
            <a:extLst>
              <a:ext uri="{FF2B5EF4-FFF2-40B4-BE49-F238E27FC236}">
                <a16:creationId xmlns:a16="http://schemas.microsoft.com/office/drawing/2014/main" id="{C0A3B561-40B3-34DB-97BF-94EF6A41EF0C}"/>
              </a:ext>
            </a:extLst>
          </p:cNvPr>
          <p:cNvSpPr>
            <a:spLocks noGrp="1"/>
          </p:cNvSpPr>
          <p:nvPr>
            <p:ph idx="1"/>
          </p:nvPr>
        </p:nvSpPr>
        <p:spPr>
          <a:xfrm>
            <a:off x="838200" y="1825626"/>
            <a:ext cx="10515600" cy="2146300"/>
          </a:xfrm>
        </p:spPr>
        <p:txBody>
          <a:bodyPr/>
          <a:lstStyle/>
          <a:p>
            <a:r>
              <a:rPr lang="en-US" dirty="0"/>
              <a:t>“In the first couple of runs where </a:t>
            </a:r>
            <a:r>
              <a:rPr lang="en-US" b="1" dirty="0">
                <a:latin typeface="Avenir Next LT Pro" panose="020B0504020202020204" pitchFamily="34" charset="77"/>
              </a:rPr>
              <a:t>loss would explode</a:t>
            </a:r>
            <a:r>
              <a:rPr lang="en-US" dirty="0"/>
              <a:t>, we were mainly focused on reducing LR, and increasing the frequency of clipping […]. There were also an </a:t>
            </a:r>
            <a:r>
              <a:rPr lang="en-US" b="1" dirty="0">
                <a:latin typeface="Avenir Next LT Pro" panose="020B0504020202020204" pitchFamily="34" charset="77"/>
              </a:rPr>
              <a:t>ECC failure in between</a:t>
            </a:r>
            <a:r>
              <a:rPr lang="en-US" dirty="0"/>
              <a:t>, which led to another restart.”</a:t>
            </a:r>
          </a:p>
        </p:txBody>
      </p:sp>
      <p:sp>
        <p:nvSpPr>
          <p:cNvPr id="4" name="Slide Number Placeholder 3">
            <a:extLst>
              <a:ext uri="{FF2B5EF4-FFF2-40B4-BE49-F238E27FC236}">
                <a16:creationId xmlns:a16="http://schemas.microsoft.com/office/drawing/2014/main" id="{078C6BD1-3974-0CEA-54C1-F3AB6007E53A}"/>
              </a:ext>
            </a:extLst>
          </p:cNvPr>
          <p:cNvSpPr>
            <a:spLocks noGrp="1"/>
          </p:cNvSpPr>
          <p:nvPr>
            <p:ph type="sldNum" sz="quarter" idx="12"/>
          </p:nvPr>
        </p:nvSpPr>
        <p:spPr/>
        <p:txBody>
          <a:bodyPr/>
          <a:lstStyle/>
          <a:p>
            <a:fld id="{E8770316-8B73-FC4C-ADE7-3F39872CBCAE}" type="slidenum">
              <a:rPr lang="en-US" smtClean="0"/>
              <a:pPr/>
              <a:t>14</a:t>
            </a:fld>
            <a:endParaRPr lang="en-US">
              <a:latin typeface="Avenir Next LT Pro Light" panose="020B0304020202020204" pitchFamily="34" charset="0"/>
            </a:endParaRPr>
          </a:p>
        </p:txBody>
      </p:sp>
      <p:pic>
        <p:nvPicPr>
          <p:cNvPr id="2050" name="Picture 2" descr="Ecc vs. Non Ecc Memory: Which One Is Better? | FS Community">
            <a:extLst>
              <a:ext uri="{FF2B5EF4-FFF2-40B4-BE49-F238E27FC236}">
                <a16:creationId xmlns:a16="http://schemas.microsoft.com/office/drawing/2014/main" id="{A36B8C67-F6BE-21E4-0A1F-6CE51F5A5F6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829" r="4531"/>
          <a:stretch/>
        </p:blipFill>
        <p:spPr bwMode="auto">
          <a:xfrm>
            <a:off x="1414463" y="3848622"/>
            <a:ext cx="4000500" cy="234891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9B680BD-C0D7-F6E0-B82E-2A124F4A70F5}"/>
              </a:ext>
            </a:extLst>
          </p:cNvPr>
          <p:cNvSpPr/>
          <p:nvPr/>
        </p:nvSpPr>
        <p:spPr>
          <a:xfrm>
            <a:off x="5414963" y="4902528"/>
            <a:ext cx="5551685" cy="523220"/>
          </a:xfrm>
          <a:prstGeom prst="rect">
            <a:avLst/>
          </a:prstGeom>
        </p:spPr>
        <p:txBody>
          <a:bodyPr wrap="square">
            <a:spAutoFit/>
          </a:bodyPr>
          <a:lstStyle/>
          <a:p>
            <a:pPr algn="ctr"/>
            <a:r>
              <a:rPr lang="en-US" sz="2800" dirty="0">
                <a:latin typeface="Avenir Next LT Pro Light" panose="020B0304020202020204" pitchFamily="34" charset="0"/>
                <a:ea typeface="Helvetica Neue Light" charset="0"/>
                <a:cs typeface="Helvetica Neue Light" charset="0"/>
              </a:rPr>
              <a:t>Literal memory failure!</a:t>
            </a:r>
            <a:endParaRPr lang="en-US" sz="2800" dirty="0">
              <a:solidFill>
                <a:srgbClr val="EC2223"/>
              </a:solidFill>
              <a:latin typeface="Avenir Next LT Pro" panose="020B0504020202020204" pitchFamily="34" charset="0"/>
              <a:ea typeface="Helvetica Neue Light" charset="0"/>
              <a:cs typeface="Helvetica Neue Light" charset="0"/>
            </a:endParaRPr>
          </a:p>
        </p:txBody>
      </p:sp>
    </p:spTree>
    <p:extLst>
      <p:ext uri="{BB962C8B-B14F-4D97-AF65-F5344CB8AC3E}">
        <p14:creationId xmlns:p14="http://schemas.microsoft.com/office/powerpoint/2010/main" val="2170831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5D2B6-7C46-8C12-C3B8-F81DC4099F2D}"/>
              </a:ext>
            </a:extLst>
          </p:cNvPr>
          <p:cNvSpPr>
            <a:spLocks noGrp="1"/>
          </p:cNvSpPr>
          <p:nvPr>
            <p:ph type="title"/>
          </p:nvPr>
        </p:nvSpPr>
        <p:spPr/>
        <p:txBody>
          <a:bodyPr/>
          <a:lstStyle/>
          <a:p>
            <a:r>
              <a:rPr lang="en-US" dirty="0"/>
              <a:t>Training an LLM from scratch</a:t>
            </a:r>
          </a:p>
        </p:txBody>
      </p:sp>
      <p:sp>
        <p:nvSpPr>
          <p:cNvPr id="4" name="Slide Number Placeholder 3">
            <a:extLst>
              <a:ext uri="{FF2B5EF4-FFF2-40B4-BE49-F238E27FC236}">
                <a16:creationId xmlns:a16="http://schemas.microsoft.com/office/drawing/2014/main" id="{0CCF08A7-E2B6-F2BC-C486-1B37F547B4CF}"/>
              </a:ext>
            </a:extLst>
          </p:cNvPr>
          <p:cNvSpPr>
            <a:spLocks noGrp="1"/>
          </p:cNvSpPr>
          <p:nvPr>
            <p:ph type="sldNum" sz="quarter" idx="12"/>
          </p:nvPr>
        </p:nvSpPr>
        <p:spPr/>
        <p:txBody>
          <a:bodyPr/>
          <a:lstStyle/>
          <a:p>
            <a:fld id="{E8770316-8B73-FC4C-ADE7-3F39872CBCAE}" type="slidenum">
              <a:rPr lang="en-US" smtClean="0"/>
              <a:pPr/>
              <a:t>15</a:t>
            </a:fld>
            <a:endParaRPr lang="en-US">
              <a:latin typeface="Avenir Next LT Pro Light" panose="020B0304020202020204" pitchFamily="34" charset="0"/>
            </a:endParaRPr>
          </a:p>
        </p:txBody>
      </p:sp>
      <p:pic>
        <p:nvPicPr>
          <p:cNvPr id="1026" name="Picture 2" descr="run11">
            <a:extLst>
              <a:ext uri="{FF2B5EF4-FFF2-40B4-BE49-F238E27FC236}">
                <a16:creationId xmlns:a16="http://schemas.microsoft.com/office/drawing/2014/main" id="{642F8BBD-660F-9FAB-E345-049CFEAF8B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319689"/>
            <a:ext cx="7331075" cy="5219223"/>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a:extLst>
              <a:ext uri="{FF2B5EF4-FFF2-40B4-BE49-F238E27FC236}">
                <a16:creationId xmlns:a16="http://schemas.microsoft.com/office/drawing/2014/main" id="{4BD0CCDD-F7C5-FD30-C822-C68086747037}"/>
              </a:ext>
            </a:extLst>
          </p:cNvPr>
          <p:cNvCxnSpPr>
            <a:cxnSpLocks/>
          </p:cNvCxnSpPr>
          <p:nvPr/>
        </p:nvCxnSpPr>
        <p:spPr>
          <a:xfrm flipH="1">
            <a:off x="6096000" y="1834920"/>
            <a:ext cx="2786743" cy="0"/>
          </a:xfrm>
          <a:prstGeom prst="straightConnector1">
            <a:avLst/>
          </a:prstGeom>
          <a:ln w="101600">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78E33F71-42C9-EFB7-44FD-651FE61B5E81}"/>
              </a:ext>
            </a:extLst>
          </p:cNvPr>
          <p:cNvSpPr/>
          <p:nvPr/>
        </p:nvSpPr>
        <p:spPr>
          <a:xfrm>
            <a:off x="8504237" y="1573311"/>
            <a:ext cx="2514600" cy="523220"/>
          </a:xfrm>
          <a:prstGeom prst="rect">
            <a:avLst/>
          </a:prstGeom>
        </p:spPr>
        <p:txBody>
          <a:bodyPr wrap="square">
            <a:spAutoFit/>
          </a:bodyPr>
          <a:lstStyle/>
          <a:p>
            <a:pPr algn="ctr"/>
            <a:r>
              <a:rPr lang="en-US" sz="2800" dirty="0">
                <a:latin typeface="Avenir Next LT Pro Light" panose="020B0304020202020204" pitchFamily="34" charset="0"/>
                <a:ea typeface="Helvetica Neue Light" charset="0"/>
                <a:cs typeface="Helvetica Neue Light" charset="0"/>
              </a:rPr>
              <a:t>Uh oh!</a:t>
            </a:r>
            <a:endParaRPr lang="en-US" sz="2800" dirty="0">
              <a:solidFill>
                <a:srgbClr val="EC2223"/>
              </a:solidFill>
              <a:latin typeface="Avenir Next LT Pro" panose="020B0504020202020204" pitchFamily="34" charset="0"/>
              <a:ea typeface="Helvetica Neue Light" charset="0"/>
              <a:cs typeface="Helvetica Neue Light" charset="0"/>
            </a:endParaRPr>
          </a:p>
        </p:txBody>
      </p:sp>
    </p:spTree>
    <p:extLst>
      <p:ext uri="{BB962C8B-B14F-4D97-AF65-F5344CB8AC3E}">
        <p14:creationId xmlns:p14="http://schemas.microsoft.com/office/powerpoint/2010/main" val="527518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F626B-531A-A5CE-8E79-DD8753284FA5}"/>
              </a:ext>
            </a:extLst>
          </p:cNvPr>
          <p:cNvSpPr>
            <a:spLocks noGrp="1"/>
          </p:cNvSpPr>
          <p:nvPr>
            <p:ph type="title"/>
          </p:nvPr>
        </p:nvSpPr>
        <p:spPr/>
        <p:txBody>
          <a:bodyPr/>
          <a:lstStyle/>
          <a:p>
            <a:r>
              <a:rPr lang="en-US" dirty="0"/>
              <a:t>Training an LLM from scratch</a:t>
            </a:r>
          </a:p>
        </p:txBody>
      </p:sp>
      <p:sp>
        <p:nvSpPr>
          <p:cNvPr id="3" name="Content Placeholder 2">
            <a:extLst>
              <a:ext uri="{FF2B5EF4-FFF2-40B4-BE49-F238E27FC236}">
                <a16:creationId xmlns:a16="http://schemas.microsoft.com/office/drawing/2014/main" id="{A2663F9E-4BC0-7D68-1505-335B51CE2869}"/>
              </a:ext>
            </a:extLst>
          </p:cNvPr>
          <p:cNvSpPr>
            <a:spLocks noGrp="1"/>
          </p:cNvSpPr>
          <p:nvPr>
            <p:ph idx="1"/>
          </p:nvPr>
        </p:nvSpPr>
        <p:spPr>
          <a:xfrm>
            <a:off x="838200" y="1825625"/>
            <a:ext cx="10515600" cy="2203450"/>
          </a:xfrm>
        </p:spPr>
        <p:txBody>
          <a:bodyPr/>
          <a:lstStyle/>
          <a:p>
            <a:r>
              <a:rPr lang="en-US" dirty="0"/>
              <a:t>“We chose this path due to the fact that we need 33 days to fully train at this scale with 1024 80GB A100s, and </a:t>
            </a:r>
            <a:r>
              <a:rPr lang="en-US" b="1" dirty="0">
                <a:latin typeface="Avenir Next LT Pro" panose="020B0504020202020204" pitchFamily="34" charset="77"/>
              </a:rPr>
              <a:t>time was running out before EOY hit</a:t>
            </a:r>
            <a:r>
              <a:rPr lang="en-US" dirty="0"/>
              <a:t>. We also needed to buffer in time to evaluate this model on downstream tasks before EOY as well.”</a:t>
            </a:r>
          </a:p>
        </p:txBody>
      </p:sp>
      <p:sp>
        <p:nvSpPr>
          <p:cNvPr id="4" name="Slide Number Placeholder 3">
            <a:extLst>
              <a:ext uri="{FF2B5EF4-FFF2-40B4-BE49-F238E27FC236}">
                <a16:creationId xmlns:a16="http://schemas.microsoft.com/office/drawing/2014/main" id="{1616DECB-A1C9-A3F2-58B6-226B6B076C49}"/>
              </a:ext>
            </a:extLst>
          </p:cNvPr>
          <p:cNvSpPr>
            <a:spLocks noGrp="1"/>
          </p:cNvSpPr>
          <p:nvPr>
            <p:ph type="sldNum" sz="quarter" idx="12"/>
          </p:nvPr>
        </p:nvSpPr>
        <p:spPr/>
        <p:txBody>
          <a:bodyPr/>
          <a:lstStyle/>
          <a:p>
            <a:fld id="{E8770316-8B73-FC4C-ADE7-3F39872CBCAE}" type="slidenum">
              <a:rPr lang="en-US" smtClean="0"/>
              <a:pPr/>
              <a:t>16</a:t>
            </a:fld>
            <a:endParaRPr lang="en-US">
              <a:latin typeface="Avenir Next LT Pro Light" panose="020B0304020202020204" pitchFamily="34" charset="0"/>
            </a:endParaRPr>
          </a:p>
        </p:txBody>
      </p:sp>
      <p:sp>
        <p:nvSpPr>
          <p:cNvPr id="5" name="Rectangle 4">
            <a:extLst>
              <a:ext uri="{FF2B5EF4-FFF2-40B4-BE49-F238E27FC236}">
                <a16:creationId xmlns:a16="http://schemas.microsoft.com/office/drawing/2014/main" id="{12DABBEC-2A62-5440-851F-185930503B9B}"/>
              </a:ext>
            </a:extLst>
          </p:cNvPr>
          <p:cNvSpPr/>
          <p:nvPr/>
        </p:nvSpPr>
        <p:spPr>
          <a:xfrm>
            <a:off x="3320157" y="5083733"/>
            <a:ext cx="5551685" cy="523220"/>
          </a:xfrm>
          <a:prstGeom prst="rect">
            <a:avLst/>
          </a:prstGeom>
        </p:spPr>
        <p:txBody>
          <a:bodyPr wrap="square">
            <a:spAutoFit/>
          </a:bodyPr>
          <a:lstStyle/>
          <a:p>
            <a:pPr algn="ctr"/>
            <a:r>
              <a:rPr lang="en-US" sz="2800" dirty="0">
                <a:latin typeface="Avenir Next LT Pro Light" panose="020B0304020202020204" pitchFamily="34" charset="0"/>
                <a:ea typeface="Helvetica Neue Light" charset="0"/>
                <a:cs typeface="Helvetica Neue Light" charset="0"/>
              </a:rPr>
              <a:t>Non-technical deadlines!</a:t>
            </a:r>
            <a:endParaRPr lang="en-US" sz="2800" dirty="0">
              <a:solidFill>
                <a:srgbClr val="EC2223"/>
              </a:solidFill>
              <a:latin typeface="Avenir Next LT Pro" panose="020B0504020202020204" pitchFamily="34" charset="0"/>
              <a:ea typeface="Helvetica Neue Light" charset="0"/>
              <a:cs typeface="Helvetica Neue Light" charset="0"/>
            </a:endParaRPr>
          </a:p>
        </p:txBody>
      </p:sp>
    </p:spTree>
    <p:extLst>
      <p:ext uri="{BB962C8B-B14F-4D97-AF65-F5344CB8AC3E}">
        <p14:creationId xmlns:p14="http://schemas.microsoft.com/office/powerpoint/2010/main" val="2164450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A5C27-76CD-118D-1944-AC15DB3088A4}"/>
              </a:ext>
            </a:extLst>
          </p:cNvPr>
          <p:cNvSpPr>
            <a:spLocks noGrp="1"/>
          </p:cNvSpPr>
          <p:nvPr>
            <p:ph type="title"/>
          </p:nvPr>
        </p:nvSpPr>
        <p:spPr/>
        <p:txBody>
          <a:bodyPr/>
          <a:lstStyle/>
          <a:p>
            <a:r>
              <a:rPr lang="en-US" dirty="0"/>
              <a:t>Instruction-tuning an LLM</a:t>
            </a:r>
          </a:p>
        </p:txBody>
      </p:sp>
      <p:sp>
        <p:nvSpPr>
          <p:cNvPr id="4" name="Slide Number Placeholder 3">
            <a:extLst>
              <a:ext uri="{FF2B5EF4-FFF2-40B4-BE49-F238E27FC236}">
                <a16:creationId xmlns:a16="http://schemas.microsoft.com/office/drawing/2014/main" id="{7E7CB897-7E61-4277-D7EF-86C995F9671A}"/>
              </a:ext>
            </a:extLst>
          </p:cNvPr>
          <p:cNvSpPr>
            <a:spLocks noGrp="1"/>
          </p:cNvSpPr>
          <p:nvPr>
            <p:ph type="sldNum" sz="quarter" idx="12"/>
          </p:nvPr>
        </p:nvSpPr>
        <p:spPr/>
        <p:txBody>
          <a:bodyPr/>
          <a:lstStyle/>
          <a:p>
            <a:fld id="{E8770316-8B73-FC4C-ADE7-3F39872CBCAE}" type="slidenum">
              <a:rPr lang="en-US" smtClean="0"/>
              <a:pPr/>
              <a:t>17</a:t>
            </a:fld>
            <a:endParaRPr lang="en-US">
              <a:latin typeface="Avenir Next LT Pro Light" panose="020B0304020202020204" pitchFamily="34" charset="0"/>
            </a:endParaRPr>
          </a:p>
        </p:txBody>
      </p:sp>
      <p:pic>
        <p:nvPicPr>
          <p:cNvPr id="1026" name="Picture 2">
            <a:extLst>
              <a:ext uri="{FF2B5EF4-FFF2-40B4-BE49-F238E27FC236}">
                <a16:creationId xmlns:a16="http://schemas.microsoft.com/office/drawing/2014/main" id="{A0783C65-1212-B050-E0E2-0DF708270F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9637" y="1325564"/>
            <a:ext cx="8492725" cy="50230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34294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A5CD5-5AF1-7F50-8AAE-FC56ADAC8E1D}"/>
              </a:ext>
            </a:extLst>
          </p:cNvPr>
          <p:cNvSpPr>
            <a:spLocks noGrp="1"/>
          </p:cNvSpPr>
          <p:nvPr>
            <p:ph type="title"/>
          </p:nvPr>
        </p:nvSpPr>
        <p:spPr/>
        <p:txBody>
          <a:bodyPr/>
          <a:lstStyle/>
          <a:p>
            <a:r>
              <a:rPr lang="en-US" dirty="0"/>
              <a:t>Instruction-tuning LLMs</a:t>
            </a:r>
          </a:p>
        </p:txBody>
      </p:sp>
      <p:sp>
        <p:nvSpPr>
          <p:cNvPr id="4" name="Slide Number Placeholder 3">
            <a:extLst>
              <a:ext uri="{FF2B5EF4-FFF2-40B4-BE49-F238E27FC236}">
                <a16:creationId xmlns:a16="http://schemas.microsoft.com/office/drawing/2014/main" id="{844DA2BC-5C5D-4CE8-3886-4A6796EA9B99}"/>
              </a:ext>
            </a:extLst>
          </p:cNvPr>
          <p:cNvSpPr>
            <a:spLocks noGrp="1"/>
          </p:cNvSpPr>
          <p:nvPr>
            <p:ph type="sldNum" sz="quarter" idx="12"/>
          </p:nvPr>
        </p:nvSpPr>
        <p:spPr/>
        <p:txBody>
          <a:bodyPr/>
          <a:lstStyle/>
          <a:p>
            <a:fld id="{E8770316-8B73-FC4C-ADE7-3F39872CBCAE}" type="slidenum">
              <a:rPr lang="en-US" smtClean="0"/>
              <a:pPr/>
              <a:t>18</a:t>
            </a:fld>
            <a:endParaRPr lang="en-US">
              <a:latin typeface="Avenir Next LT Pro Light" panose="020B0304020202020204" pitchFamily="34" charset="0"/>
            </a:endParaRPr>
          </a:p>
        </p:txBody>
      </p:sp>
      <p:pic>
        <p:nvPicPr>
          <p:cNvPr id="5" name="Picture 4">
            <a:extLst>
              <a:ext uri="{FF2B5EF4-FFF2-40B4-BE49-F238E27FC236}">
                <a16:creationId xmlns:a16="http://schemas.microsoft.com/office/drawing/2014/main" id="{9D5BB588-0442-993B-B6EF-2AE48150CC37}"/>
              </a:ext>
            </a:extLst>
          </p:cNvPr>
          <p:cNvPicPr>
            <a:picLocks noChangeAspect="1"/>
          </p:cNvPicPr>
          <p:nvPr/>
        </p:nvPicPr>
        <p:blipFill>
          <a:blip r:embed="rId3"/>
          <a:stretch>
            <a:fillRect/>
          </a:stretch>
        </p:blipFill>
        <p:spPr>
          <a:xfrm>
            <a:off x="2209800" y="1724065"/>
            <a:ext cx="7772400" cy="3409869"/>
          </a:xfrm>
          <a:prstGeom prst="rect">
            <a:avLst/>
          </a:prstGeom>
        </p:spPr>
      </p:pic>
      <p:sp>
        <p:nvSpPr>
          <p:cNvPr id="6" name="Rectangle 5">
            <a:extLst>
              <a:ext uri="{FF2B5EF4-FFF2-40B4-BE49-F238E27FC236}">
                <a16:creationId xmlns:a16="http://schemas.microsoft.com/office/drawing/2014/main" id="{331484AA-DD68-DECA-3A4D-0BB63BA94796}"/>
              </a:ext>
            </a:extLst>
          </p:cNvPr>
          <p:cNvSpPr/>
          <p:nvPr/>
        </p:nvSpPr>
        <p:spPr>
          <a:xfrm>
            <a:off x="3320157" y="5776440"/>
            <a:ext cx="5551685" cy="523220"/>
          </a:xfrm>
          <a:prstGeom prst="rect">
            <a:avLst/>
          </a:prstGeom>
        </p:spPr>
        <p:txBody>
          <a:bodyPr wrap="square">
            <a:spAutoFit/>
          </a:bodyPr>
          <a:lstStyle/>
          <a:p>
            <a:pPr algn="ctr"/>
            <a:r>
              <a:rPr lang="en-US" sz="2800" dirty="0">
                <a:latin typeface="Avenir Next LT Pro Light" panose="020B0304020202020204" pitchFamily="34" charset="0"/>
                <a:ea typeface="Helvetica Neue Light" charset="0"/>
                <a:cs typeface="Helvetica Neue Light" charset="0"/>
              </a:rPr>
              <a:t>Need lots of human labels!</a:t>
            </a:r>
            <a:endParaRPr lang="en-US" sz="2800" dirty="0">
              <a:solidFill>
                <a:srgbClr val="EC2223"/>
              </a:solidFill>
              <a:latin typeface="Avenir Next LT Pro" panose="020B0504020202020204" pitchFamily="34" charset="0"/>
              <a:ea typeface="Helvetica Neue Light" charset="0"/>
              <a:cs typeface="Helvetica Neue Light" charset="0"/>
            </a:endParaRPr>
          </a:p>
        </p:txBody>
      </p:sp>
    </p:spTree>
    <p:extLst>
      <p:ext uri="{BB962C8B-B14F-4D97-AF65-F5344CB8AC3E}">
        <p14:creationId xmlns:p14="http://schemas.microsoft.com/office/powerpoint/2010/main" val="821677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8A5D3-8D95-02FA-74A8-B0CA82EFB2CD}"/>
              </a:ext>
            </a:extLst>
          </p:cNvPr>
          <p:cNvSpPr>
            <a:spLocks noGrp="1"/>
          </p:cNvSpPr>
          <p:nvPr>
            <p:ph type="title"/>
          </p:nvPr>
        </p:nvSpPr>
        <p:spPr/>
        <p:txBody>
          <a:bodyPr/>
          <a:lstStyle/>
          <a:p>
            <a:r>
              <a:rPr lang="en-US" dirty="0"/>
              <a:t>Chatbots going off the rails</a:t>
            </a:r>
          </a:p>
        </p:txBody>
      </p:sp>
      <p:sp>
        <p:nvSpPr>
          <p:cNvPr id="4" name="Slide Number Placeholder 3">
            <a:extLst>
              <a:ext uri="{FF2B5EF4-FFF2-40B4-BE49-F238E27FC236}">
                <a16:creationId xmlns:a16="http://schemas.microsoft.com/office/drawing/2014/main" id="{191C07D1-1A40-0C2D-ED3A-E6B850E19437}"/>
              </a:ext>
            </a:extLst>
          </p:cNvPr>
          <p:cNvSpPr>
            <a:spLocks noGrp="1"/>
          </p:cNvSpPr>
          <p:nvPr>
            <p:ph type="sldNum" sz="quarter" idx="12"/>
          </p:nvPr>
        </p:nvSpPr>
        <p:spPr/>
        <p:txBody>
          <a:bodyPr/>
          <a:lstStyle/>
          <a:p>
            <a:fld id="{E8770316-8B73-FC4C-ADE7-3F39872CBCAE}" type="slidenum">
              <a:rPr lang="en-US" smtClean="0"/>
              <a:pPr/>
              <a:t>19</a:t>
            </a:fld>
            <a:endParaRPr lang="en-US">
              <a:latin typeface="Avenir Next LT Pro Light" panose="020B0304020202020204" pitchFamily="34" charset="0"/>
            </a:endParaRPr>
          </a:p>
        </p:txBody>
      </p:sp>
      <p:pic>
        <p:nvPicPr>
          <p:cNvPr id="2050" name="Picture 2" descr="Image">
            <a:extLst>
              <a:ext uri="{FF2B5EF4-FFF2-40B4-BE49-F238E27FC236}">
                <a16:creationId xmlns:a16="http://schemas.microsoft.com/office/drawing/2014/main" id="{2C2F3E16-9633-CB0C-E0E3-0EFDEE14CC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9481" y="1585910"/>
            <a:ext cx="3843840" cy="482441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a:extLst>
              <a:ext uri="{FF2B5EF4-FFF2-40B4-BE49-F238E27FC236}">
                <a16:creationId xmlns:a16="http://schemas.microsoft.com/office/drawing/2014/main" id="{942733F1-461E-0B06-1482-7C2DE11139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2" y="1585910"/>
            <a:ext cx="4315414" cy="4824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07863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CE1B8-BC88-1FBF-CD2F-7DBECFC75056}"/>
              </a:ext>
            </a:extLst>
          </p:cNvPr>
          <p:cNvSpPr>
            <a:spLocks noGrp="1"/>
          </p:cNvSpPr>
          <p:nvPr>
            <p:ph type="title"/>
          </p:nvPr>
        </p:nvSpPr>
        <p:spPr/>
        <p:txBody>
          <a:bodyPr/>
          <a:lstStyle/>
          <a:p>
            <a:r>
              <a:rPr lang="en-US" dirty="0"/>
              <a:t>2000 years ago, some librarians woke up to a nasty surprise…</a:t>
            </a:r>
          </a:p>
        </p:txBody>
      </p:sp>
      <p:sp>
        <p:nvSpPr>
          <p:cNvPr id="4" name="Slide Number Placeholder 3">
            <a:extLst>
              <a:ext uri="{FF2B5EF4-FFF2-40B4-BE49-F238E27FC236}">
                <a16:creationId xmlns:a16="http://schemas.microsoft.com/office/drawing/2014/main" id="{B6DC83D0-E96C-7C21-1F91-0C485471AFE1}"/>
              </a:ext>
            </a:extLst>
          </p:cNvPr>
          <p:cNvSpPr>
            <a:spLocks noGrp="1"/>
          </p:cNvSpPr>
          <p:nvPr>
            <p:ph type="sldNum" sz="quarter" idx="12"/>
          </p:nvPr>
        </p:nvSpPr>
        <p:spPr/>
        <p:txBody>
          <a:bodyPr/>
          <a:lstStyle/>
          <a:p>
            <a:fld id="{E8770316-8B73-FC4C-ADE7-3F39872CBCAE}" type="slidenum">
              <a:rPr lang="en-US" smtClean="0"/>
              <a:pPr/>
              <a:t>2</a:t>
            </a:fld>
            <a:endParaRPr lang="en-US">
              <a:latin typeface="Avenir Next LT Pro Light" panose="020B0304020202020204" pitchFamily="34" charset="0"/>
            </a:endParaRPr>
          </a:p>
        </p:txBody>
      </p:sp>
      <p:pic>
        <p:nvPicPr>
          <p:cNvPr id="6" name="library-lava-small.mp4">
            <a:hlinkClick r:id="" action="ppaction://media"/>
            <a:extLst>
              <a:ext uri="{FF2B5EF4-FFF2-40B4-BE49-F238E27FC236}">
                <a16:creationId xmlns:a16="http://schemas.microsoft.com/office/drawing/2014/main" id="{70A684A9-E100-0A2C-6ED8-A25241A2474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90700" y="1834920"/>
            <a:ext cx="8610600" cy="4843463"/>
          </a:xfrm>
          <a:prstGeom prst="rect">
            <a:avLst/>
          </a:prstGeom>
        </p:spPr>
      </p:pic>
    </p:spTree>
    <p:extLst>
      <p:ext uri="{BB962C8B-B14F-4D97-AF65-F5344CB8AC3E}">
        <p14:creationId xmlns:p14="http://schemas.microsoft.com/office/powerpoint/2010/main" val="1833456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CBCD0-D960-BCC5-9974-DBB67625FDA7}"/>
              </a:ext>
            </a:extLst>
          </p:cNvPr>
          <p:cNvSpPr>
            <a:spLocks noGrp="1"/>
          </p:cNvSpPr>
          <p:nvPr>
            <p:ph type="title"/>
          </p:nvPr>
        </p:nvSpPr>
        <p:spPr/>
        <p:txBody>
          <a:bodyPr/>
          <a:lstStyle/>
          <a:p>
            <a:r>
              <a:rPr lang="en-US" dirty="0"/>
              <a:t>What goes into a chatbot?</a:t>
            </a:r>
          </a:p>
        </p:txBody>
      </p:sp>
      <p:sp>
        <p:nvSpPr>
          <p:cNvPr id="3" name="Content Placeholder 2">
            <a:extLst>
              <a:ext uri="{FF2B5EF4-FFF2-40B4-BE49-F238E27FC236}">
                <a16:creationId xmlns:a16="http://schemas.microsoft.com/office/drawing/2014/main" id="{5176294D-511D-AA77-E769-0162A9491CD3}"/>
              </a:ext>
            </a:extLst>
          </p:cNvPr>
          <p:cNvSpPr>
            <a:spLocks noGrp="1"/>
          </p:cNvSpPr>
          <p:nvPr>
            <p:ph idx="1"/>
          </p:nvPr>
        </p:nvSpPr>
        <p:spPr/>
        <p:txBody>
          <a:bodyPr/>
          <a:lstStyle/>
          <a:p>
            <a:pPr marL="514350" indent="-514350">
              <a:buFont typeface="+mj-lt"/>
              <a:buAutoNum type="arabicPeriod"/>
            </a:pPr>
            <a:r>
              <a:rPr lang="en-US" dirty="0"/>
              <a:t>Train a base model (LLM)</a:t>
            </a:r>
          </a:p>
          <a:p>
            <a:pPr marL="514350" indent="-514350">
              <a:buFont typeface="+mj-lt"/>
              <a:buAutoNum type="arabicPeriod"/>
            </a:pPr>
            <a:r>
              <a:rPr lang="en-US" dirty="0"/>
              <a:t>Instruction tune the LLM</a:t>
            </a:r>
          </a:p>
          <a:p>
            <a:pPr marL="514350" indent="-514350">
              <a:buFont typeface="+mj-lt"/>
              <a:buAutoNum type="arabicPeriod"/>
            </a:pPr>
            <a:r>
              <a:rPr lang="en-US" dirty="0"/>
              <a:t>Enable the LLM to read documents </a:t>
            </a:r>
          </a:p>
          <a:p>
            <a:pPr marL="514350" indent="-514350">
              <a:buFont typeface="+mj-lt"/>
              <a:buAutoNum type="arabicPeriod"/>
            </a:pPr>
            <a:r>
              <a:rPr lang="en-US" dirty="0"/>
              <a:t>Put guard rails in place</a:t>
            </a:r>
          </a:p>
          <a:p>
            <a:pPr marL="514350" indent="-514350">
              <a:buFont typeface="+mj-lt"/>
              <a:buAutoNum type="arabicPeriod"/>
            </a:pPr>
            <a:r>
              <a:rPr lang="en-US" dirty="0"/>
              <a:t>Set up serving infrastructure</a:t>
            </a:r>
          </a:p>
          <a:p>
            <a:pPr marL="514350" indent="-514350">
              <a:buFont typeface="+mj-lt"/>
              <a:buAutoNum type="arabicPeriod"/>
            </a:pPr>
            <a:r>
              <a:rPr lang="en-US" dirty="0"/>
              <a:t>…</a:t>
            </a:r>
          </a:p>
        </p:txBody>
      </p:sp>
      <p:sp>
        <p:nvSpPr>
          <p:cNvPr id="4" name="Slide Number Placeholder 3">
            <a:extLst>
              <a:ext uri="{FF2B5EF4-FFF2-40B4-BE49-F238E27FC236}">
                <a16:creationId xmlns:a16="http://schemas.microsoft.com/office/drawing/2014/main" id="{1A5C9326-160B-6E61-7CEE-3E238FB43AB9}"/>
              </a:ext>
            </a:extLst>
          </p:cNvPr>
          <p:cNvSpPr>
            <a:spLocks noGrp="1"/>
          </p:cNvSpPr>
          <p:nvPr>
            <p:ph type="sldNum" sz="quarter" idx="12"/>
          </p:nvPr>
        </p:nvSpPr>
        <p:spPr/>
        <p:txBody>
          <a:bodyPr/>
          <a:lstStyle/>
          <a:p>
            <a:fld id="{E8770316-8B73-FC4C-ADE7-3F39872CBCAE}" type="slidenum">
              <a:rPr lang="en-US" smtClean="0"/>
              <a:pPr/>
              <a:t>20</a:t>
            </a:fld>
            <a:endParaRPr lang="en-US">
              <a:latin typeface="Avenir Next LT Pro Light" panose="020B0304020202020204" pitchFamily="34" charset="0"/>
            </a:endParaRPr>
          </a:p>
        </p:txBody>
      </p:sp>
    </p:spTree>
    <p:extLst>
      <p:ext uri="{BB962C8B-B14F-4D97-AF65-F5344CB8AC3E}">
        <p14:creationId xmlns:p14="http://schemas.microsoft.com/office/powerpoint/2010/main" val="18375829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2EBF1-CACC-BF92-1BDD-AEC12159A8C2}"/>
              </a:ext>
            </a:extLst>
          </p:cNvPr>
          <p:cNvSpPr>
            <a:spLocks noGrp="1"/>
          </p:cNvSpPr>
          <p:nvPr>
            <p:ph type="title"/>
          </p:nvPr>
        </p:nvSpPr>
        <p:spPr/>
        <p:txBody>
          <a:bodyPr/>
          <a:lstStyle/>
          <a:p>
            <a:r>
              <a:rPr lang="en-US" dirty="0"/>
              <a:t>What goes into ML?</a:t>
            </a:r>
          </a:p>
        </p:txBody>
      </p:sp>
      <p:sp>
        <p:nvSpPr>
          <p:cNvPr id="4" name="Slide Number Placeholder 3">
            <a:extLst>
              <a:ext uri="{FF2B5EF4-FFF2-40B4-BE49-F238E27FC236}">
                <a16:creationId xmlns:a16="http://schemas.microsoft.com/office/drawing/2014/main" id="{FC911587-E2D6-C953-9D55-88A66DA24D8B}"/>
              </a:ext>
            </a:extLst>
          </p:cNvPr>
          <p:cNvSpPr>
            <a:spLocks noGrp="1"/>
          </p:cNvSpPr>
          <p:nvPr>
            <p:ph type="sldNum" sz="quarter" idx="12"/>
          </p:nvPr>
        </p:nvSpPr>
        <p:spPr/>
        <p:txBody>
          <a:bodyPr/>
          <a:lstStyle/>
          <a:p>
            <a:fld id="{E8770316-8B73-FC4C-ADE7-3F39872CBCAE}" type="slidenum">
              <a:rPr lang="en-US" smtClean="0"/>
              <a:pPr/>
              <a:t>21</a:t>
            </a:fld>
            <a:endParaRPr lang="en-US">
              <a:latin typeface="Avenir Next LT Pro Light" panose="020B0304020202020204" pitchFamily="34" charset="0"/>
            </a:endParaRPr>
          </a:p>
        </p:txBody>
      </p:sp>
      <p:pic>
        <p:nvPicPr>
          <p:cNvPr id="5" name="Picture 4">
            <a:extLst>
              <a:ext uri="{FF2B5EF4-FFF2-40B4-BE49-F238E27FC236}">
                <a16:creationId xmlns:a16="http://schemas.microsoft.com/office/drawing/2014/main" id="{1453B359-DBF7-716C-FCFE-A62821EB1F52}"/>
              </a:ext>
            </a:extLst>
          </p:cNvPr>
          <p:cNvPicPr>
            <a:picLocks noChangeAspect="1"/>
          </p:cNvPicPr>
          <p:nvPr/>
        </p:nvPicPr>
        <p:blipFill>
          <a:blip r:embed="rId2"/>
          <a:stretch>
            <a:fillRect/>
          </a:stretch>
        </p:blipFill>
        <p:spPr>
          <a:xfrm>
            <a:off x="1089545" y="2027806"/>
            <a:ext cx="10012909" cy="3315719"/>
          </a:xfrm>
          <a:prstGeom prst="rect">
            <a:avLst/>
          </a:prstGeom>
        </p:spPr>
      </p:pic>
      <p:pic>
        <p:nvPicPr>
          <p:cNvPr id="3" name="Picture 2">
            <a:extLst>
              <a:ext uri="{FF2B5EF4-FFF2-40B4-BE49-F238E27FC236}">
                <a16:creationId xmlns:a16="http://schemas.microsoft.com/office/drawing/2014/main" id="{D96C305F-2762-7922-5B9E-6F7F1C266718}"/>
              </a:ext>
            </a:extLst>
          </p:cNvPr>
          <p:cNvPicPr>
            <a:picLocks noChangeAspect="1"/>
          </p:cNvPicPr>
          <p:nvPr/>
        </p:nvPicPr>
        <p:blipFill>
          <a:blip r:embed="rId3"/>
          <a:stretch>
            <a:fillRect/>
          </a:stretch>
        </p:blipFill>
        <p:spPr>
          <a:xfrm>
            <a:off x="2921792" y="5748877"/>
            <a:ext cx="6348413" cy="972598"/>
          </a:xfrm>
          <a:prstGeom prst="rect">
            <a:avLst/>
          </a:prstGeom>
        </p:spPr>
      </p:pic>
    </p:spTree>
    <p:extLst>
      <p:ext uri="{BB962C8B-B14F-4D97-AF65-F5344CB8AC3E}">
        <p14:creationId xmlns:p14="http://schemas.microsoft.com/office/powerpoint/2010/main" val="1871330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7D39F9-95E0-2640-CDD2-D6FA831B06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EE0133-929C-AB18-B266-6135214744E3}"/>
              </a:ext>
            </a:extLst>
          </p:cNvPr>
          <p:cNvSpPr>
            <a:spLocks noGrp="1"/>
          </p:cNvSpPr>
          <p:nvPr>
            <p:ph type="title"/>
          </p:nvPr>
        </p:nvSpPr>
        <p:spPr>
          <a:xfrm>
            <a:off x="838200" y="2731508"/>
            <a:ext cx="10515600" cy="2290867"/>
          </a:xfrm>
        </p:spPr>
        <p:txBody>
          <a:bodyPr>
            <a:normAutofit/>
          </a:bodyPr>
          <a:lstStyle/>
          <a:p>
            <a:pPr algn="ctr"/>
            <a:r>
              <a:rPr lang="en-US" sz="5400" dirty="0"/>
              <a:t>High-impact ML applications happen in teams</a:t>
            </a:r>
          </a:p>
        </p:txBody>
      </p:sp>
      <p:sp>
        <p:nvSpPr>
          <p:cNvPr id="4" name="Slide Number Placeholder 3">
            <a:extLst>
              <a:ext uri="{FF2B5EF4-FFF2-40B4-BE49-F238E27FC236}">
                <a16:creationId xmlns:a16="http://schemas.microsoft.com/office/drawing/2014/main" id="{4B7FAE55-456E-281C-4798-2D85E3295AB4}"/>
              </a:ext>
            </a:extLst>
          </p:cNvPr>
          <p:cNvSpPr>
            <a:spLocks noGrp="1"/>
          </p:cNvSpPr>
          <p:nvPr>
            <p:ph type="sldNum" sz="quarter" idx="12"/>
          </p:nvPr>
        </p:nvSpPr>
        <p:spPr/>
        <p:txBody>
          <a:bodyPr/>
          <a:lstStyle/>
          <a:p>
            <a:fld id="{E8770316-8B73-FC4C-ADE7-3F39872CBCAE}" type="slidenum">
              <a:rPr lang="en-US" smtClean="0"/>
              <a:pPr/>
              <a:t>22</a:t>
            </a:fld>
            <a:endParaRPr lang="en-US">
              <a:latin typeface="Avenir Next LT Pro Light" panose="020B0304020202020204" pitchFamily="34" charset="0"/>
            </a:endParaRPr>
          </a:p>
        </p:txBody>
      </p:sp>
    </p:spTree>
    <p:extLst>
      <p:ext uri="{BB962C8B-B14F-4D97-AF65-F5344CB8AC3E}">
        <p14:creationId xmlns:p14="http://schemas.microsoft.com/office/powerpoint/2010/main" val="21606805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9303E-8BF9-C7F2-F095-C455EA3152D3}"/>
              </a:ext>
            </a:extLst>
          </p:cNvPr>
          <p:cNvSpPr>
            <a:spLocks noGrp="1"/>
          </p:cNvSpPr>
          <p:nvPr>
            <p:ph type="title"/>
          </p:nvPr>
        </p:nvSpPr>
        <p:spPr>
          <a:xfrm>
            <a:off x="838200" y="2766218"/>
            <a:ext cx="10515600" cy="1325563"/>
          </a:xfrm>
        </p:spPr>
        <p:txBody>
          <a:bodyPr/>
          <a:lstStyle/>
          <a:p>
            <a:r>
              <a:rPr lang="en-US" dirty="0"/>
              <a:t>Let’s build an autonomous vehicle!*</a:t>
            </a:r>
            <a:br>
              <a:rPr lang="en-US" dirty="0"/>
            </a:br>
            <a:r>
              <a:rPr lang="en-US" sz="2000" dirty="0"/>
              <a:t>*not really</a:t>
            </a:r>
            <a:endParaRPr lang="en-US" dirty="0"/>
          </a:p>
        </p:txBody>
      </p:sp>
      <p:sp>
        <p:nvSpPr>
          <p:cNvPr id="4" name="Slide Number Placeholder 3">
            <a:extLst>
              <a:ext uri="{FF2B5EF4-FFF2-40B4-BE49-F238E27FC236}">
                <a16:creationId xmlns:a16="http://schemas.microsoft.com/office/drawing/2014/main" id="{96FED50E-1CEE-6D06-C174-DDE8DEFEB135}"/>
              </a:ext>
            </a:extLst>
          </p:cNvPr>
          <p:cNvSpPr>
            <a:spLocks noGrp="1"/>
          </p:cNvSpPr>
          <p:nvPr>
            <p:ph type="sldNum" sz="quarter" idx="12"/>
          </p:nvPr>
        </p:nvSpPr>
        <p:spPr/>
        <p:txBody>
          <a:bodyPr/>
          <a:lstStyle/>
          <a:p>
            <a:fld id="{E8770316-8B73-FC4C-ADE7-3F39872CBCAE}" type="slidenum">
              <a:rPr lang="en-US" smtClean="0"/>
              <a:pPr/>
              <a:t>23</a:t>
            </a:fld>
            <a:endParaRPr lang="en-US">
              <a:latin typeface="Avenir Next LT Pro Light" panose="020B0304020202020204" pitchFamily="34" charset="0"/>
            </a:endParaRPr>
          </a:p>
        </p:txBody>
      </p:sp>
    </p:spTree>
    <p:extLst>
      <p:ext uri="{BB962C8B-B14F-4D97-AF65-F5344CB8AC3E}">
        <p14:creationId xmlns:p14="http://schemas.microsoft.com/office/powerpoint/2010/main" val="24762798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CC129-7789-5D42-84CF-C2BB58AAB85D}"/>
              </a:ext>
            </a:extLst>
          </p:cNvPr>
          <p:cNvSpPr>
            <a:spLocks noGrp="1"/>
          </p:cNvSpPr>
          <p:nvPr>
            <p:ph type="title"/>
          </p:nvPr>
        </p:nvSpPr>
        <p:spPr>
          <a:xfrm>
            <a:off x="838200" y="509357"/>
            <a:ext cx="6477000" cy="1325563"/>
          </a:xfrm>
        </p:spPr>
        <p:txBody>
          <a:bodyPr/>
          <a:lstStyle/>
          <a:p>
            <a:r>
              <a:rPr lang="en-US" dirty="0"/>
              <a:t>Many errors in ML models</a:t>
            </a:r>
          </a:p>
        </p:txBody>
      </p:sp>
      <p:sp>
        <p:nvSpPr>
          <p:cNvPr id="4" name="Slide Number Placeholder 3">
            <a:extLst>
              <a:ext uri="{FF2B5EF4-FFF2-40B4-BE49-F238E27FC236}">
                <a16:creationId xmlns:a16="http://schemas.microsoft.com/office/drawing/2014/main" id="{EB3268C9-E5EE-DC43-9E27-90093EA1DF2F}"/>
              </a:ext>
            </a:extLst>
          </p:cNvPr>
          <p:cNvSpPr>
            <a:spLocks noGrp="1"/>
          </p:cNvSpPr>
          <p:nvPr>
            <p:ph type="sldNum" sz="quarter" idx="12"/>
          </p:nvPr>
        </p:nvSpPr>
        <p:spPr/>
        <p:txBody>
          <a:bodyPr/>
          <a:lstStyle/>
          <a:p>
            <a:fld id="{E8770316-8B73-FC4C-ADE7-3F39872CBCAE}" type="slidenum">
              <a:rPr lang="en-US" smtClean="0"/>
              <a:pPr/>
              <a:t>24</a:t>
            </a:fld>
            <a:endParaRPr lang="en-US">
              <a:latin typeface="Avenir Next LT Pro Light" panose="020B0304020202020204" pitchFamily="34" charset="0"/>
            </a:endParaRPr>
          </a:p>
        </p:txBody>
      </p:sp>
      <p:pic>
        <p:nvPicPr>
          <p:cNvPr id="6" name="flicker">
            <a:hlinkClick r:id="" action="ppaction://media"/>
            <a:extLst>
              <a:ext uri="{FF2B5EF4-FFF2-40B4-BE49-F238E27FC236}">
                <a16:creationId xmlns:a16="http://schemas.microsoft.com/office/drawing/2014/main" id="{242B53EB-C428-2B43-B919-6CAC33642B5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00986" y="1924767"/>
            <a:ext cx="4336161" cy="2890774"/>
          </a:xfrm>
          <a:prstGeom prst="rect">
            <a:avLst/>
          </a:prstGeom>
        </p:spPr>
      </p:pic>
      <p:sp>
        <p:nvSpPr>
          <p:cNvPr id="7" name="Title 1">
            <a:extLst>
              <a:ext uri="{FF2B5EF4-FFF2-40B4-BE49-F238E27FC236}">
                <a16:creationId xmlns:a16="http://schemas.microsoft.com/office/drawing/2014/main" id="{6CD0270B-1F61-374F-AC02-0DDDB4BFE57F}"/>
              </a:ext>
            </a:extLst>
          </p:cNvPr>
          <p:cNvSpPr txBox="1">
            <a:spLocks/>
          </p:cNvSpPr>
          <p:nvPr/>
        </p:nvSpPr>
        <p:spPr>
          <a:xfrm>
            <a:off x="5715000" y="509357"/>
            <a:ext cx="6477000" cy="13255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0" i="0" kern="1200">
                <a:solidFill>
                  <a:schemeClr val="tx1"/>
                </a:solidFill>
                <a:latin typeface="Avenir Next LT Pro" panose="020B0504020202020204" pitchFamily="34" charset="0"/>
                <a:ea typeface="Avenir Next LT Pro" panose="020B0504020202020204" pitchFamily="34" charset="0"/>
                <a:cs typeface="Avenir Next LT Pro" panose="020B0504020202020204" pitchFamily="34" charset="0"/>
              </a:defRPr>
            </a:lvl1pPr>
          </a:lstStyle>
          <a:p>
            <a:r>
              <a:rPr lang="en-US" dirty="0"/>
              <a:t>         … and data!</a:t>
            </a:r>
          </a:p>
        </p:txBody>
      </p:sp>
      <p:sp>
        <p:nvSpPr>
          <p:cNvPr id="8" name="TextBox 7">
            <a:extLst>
              <a:ext uri="{FF2B5EF4-FFF2-40B4-BE49-F238E27FC236}">
                <a16:creationId xmlns:a16="http://schemas.microsoft.com/office/drawing/2014/main" id="{724E3544-07D0-F94F-ABF3-C91EE08CA333}"/>
              </a:ext>
            </a:extLst>
          </p:cNvPr>
          <p:cNvSpPr txBox="1"/>
          <p:nvPr/>
        </p:nvSpPr>
        <p:spPr>
          <a:xfrm>
            <a:off x="1879967" y="4871114"/>
            <a:ext cx="2778197" cy="461665"/>
          </a:xfrm>
          <a:prstGeom prst="rect">
            <a:avLst/>
          </a:prstGeom>
          <a:noFill/>
        </p:spPr>
        <p:txBody>
          <a:bodyPr wrap="none" rtlCol="0">
            <a:spAutoFit/>
          </a:bodyPr>
          <a:lstStyle/>
          <a:p>
            <a:pPr algn="ctr"/>
            <a:r>
              <a:rPr lang="en-US" sz="2400" dirty="0">
                <a:latin typeface="Avenir Next LT Pro Light" panose="020B0304020202020204" pitchFamily="34" charset="77"/>
              </a:rPr>
              <a:t>Error in ML model</a:t>
            </a:r>
          </a:p>
        </p:txBody>
      </p:sp>
      <p:pic>
        <p:nvPicPr>
          <p:cNvPr id="9" name="Content Placeholder 4">
            <a:extLst>
              <a:ext uri="{FF2B5EF4-FFF2-40B4-BE49-F238E27FC236}">
                <a16:creationId xmlns:a16="http://schemas.microsoft.com/office/drawing/2014/main" id="{0F2EAF14-CFA5-C74A-828C-C95F3EFCC3EA}"/>
              </a:ext>
            </a:extLst>
          </p:cNvPr>
          <p:cNvPicPr>
            <a:picLocks noGrp="1" noChangeAspect="1"/>
          </p:cNvPicPr>
          <p:nvPr>
            <p:ph idx="1"/>
          </p:nvPr>
        </p:nvPicPr>
        <p:blipFill rotWithShape="1">
          <a:blip r:embed="rId6"/>
          <a:srcRect l="36776" t="53529" r="36350"/>
          <a:stretch/>
        </p:blipFill>
        <p:spPr>
          <a:xfrm>
            <a:off x="6096000" y="1908660"/>
            <a:ext cx="4832456" cy="2890774"/>
          </a:xfrm>
          <a:prstGeom prst="rect">
            <a:avLst/>
          </a:prstGeom>
        </p:spPr>
      </p:pic>
      <p:sp>
        <p:nvSpPr>
          <p:cNvPr id="10" name="TextBox 9">
            <a:extLst>
              <a:ext uri="{FF2B5EF4-FFF2-40B4-BE49-F238E27FC236}">
                <a16:creationId xmlns:a16="http://schemas.microsoft.com/office/drawing/2014/main" id="{AE8A214D-5259-E645-A02A-79DCE19F4FCF}"/>
              </a:ext>
            </a:extLst>
          </p:cNvPr>
          <p:cNvSpPr txBox="1"/>
          <p:nvPr/>
        </p:nvSpPr>
        <p:spPr>
          <a:xfrm>
            <a:off x="6581326" y="4873175"/>
            <a:ext cx="4058547" cy="461665"/>
          </a:xfrm>
          <a:prstGeom prst="rect">
            <a:avLst/>
          </a:prstGeom>
          <a:noFill/>
        </p:spPr>
        <p:txBody>
          <a:bodyPr wrap="none" rtlCol="0">
            <a:spAutoFit/>
          </a:bodyPr>
          <a:lstStyle/>
          <a:p>
            <a:pPr algn="ctr"/>
            <a:r>
              <a:rPr lang="en-US" sz="2400" dirty="0">
                <a:latin typeface="Avenir Next LT Pro Light" panose="020B0304020202020204" pitchFamily="34" charset="77"/>
              </a:rPr>
              <a:t>Missing label in training set</a:t>
            </a:r>
          </a:p>
        </p:txBody>
      </p:sp>
      <p:sp>
        <p:nvSpPr>
          <p:cNvPr id="11" name="TextBox 10">
            <a:extLst>
              <a:ext uri="{FF2B5EF4-FFF2-40B4-BE49-F238E27FC236}">
                <a16:creationId xmlns:a16="http://schemas.microsoft.com/office/drawing/2014/main" id="{65516CC8-A433-4A41-A311-CB023835CD90}"/>
              </a:ext>
            </a:extLst>
          </p:cNvPr>
          <p:cNvSpPr txBox="1"/>
          <p:nvPr/>
        </p:nvSpPr>
        <p:spPr>
          <a:xfrm>
            <a:off x="1149428" y="5862257"/>
            <a:ext cx="9893144" cy="553998"/>
          </a:xfrm>
          <a:prstGeom prst="rect">
            <a:avLst/>
          </a:prstGeom>
          <a:noFill/>
        </p:spPr>
        <p:txBody>
          <a:bodyPr wrap="square" rtlCol="0">
            <a:spAutoFit/>
          </a:bodyPr>
          <a:lstStyle/>
          <a:p>
            <a:pPr algn="ctr"/>
            <a:r>
              <a:rPr lang="en-US" sz="3000" dirty="0">
                <a:latin typeface="Avenir Next LT Pro Light" panose="020B0304020202020204" pitchFamily="34" charset="0"/>
                <a:ea typeface="Helvetica Neue Light" panose="02000403000000020004" pitchFamily="2" charset="0"/>
                <a:cs typeface="Helvetica Neue" panose="02000503000000020004" pitchFamily="2" charset="0"/>
              </a:rPr>
              <a:t>Errors can lead to bad consequences!</a:t>
            </a:r>
          </a:p>
        </p:txBody>
      </p:sp>
    </p:spTree>
    <p:extLst>
      <p:ext uri="{BB962C8B-B14F-4D97-AF65-F5344CB8AC3E}">
        <p14:creationId xmlns:p14="http://schemas.microsoft.com/office/powerpoint/2010/main" val="3618727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000"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6"/>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6"/>
                                        </p:tgtEl>
                                      </p:cBhvr>
                                    </p:cmd>
                                  </p:childTnLst>
                                </p:cTn>
                              </p:par>
                            </p:childTnLst>
                          </p:cTn>
                        </p:par>
                      </p:childTnLst>
                    </p:cTn>
                  </p:par>
                </p:childTnLst>
              </p:cTn>
              <p:nextCondLst>
                <p:cond evt="onClick" delay="0">
                  <p:tgtEl>
                    <p:spTgt spid="6"/>
                  </p:tgtEl>
                </p:cond>
              </p:nextCondLst>
            </p:seq>
            <p:video>
              <p:cMediaNode vol="80000">
                <p:cTn id="24" repeatCount="indefinite" fill="hold" display="0">
                  <p:stCondLst>
                    <p:cond delay="indefinite"/>
                  </p:stCondLst>
                </p:cTn>
                <p:tgtEl>
                  <p:spTgt spid="6"/>
                </p:tgtEl>
              </p:cMediaNode>
            </p:video>
          </p:childTnLst>
        </p:cTn>
      </p:par>
    </p:tnLst>
    <p:bldLst>
      <p:bldP spid="7" grpId="0"/>
      <p:bldP spid="10" grpId="0"/>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7F85553-C510-3246-9CEC-923BCF195916}"/>
              </a:ext>
            </a:extLst>
          </p:cNvPr>
          <p:cNvSpPr>
            <a:spLocks noGrp="1"/>
          </p:cNvSpPr>
          <p:nvPr>
            <p:ph type="sldNum" sz="quarter" idx="12"/>
          </p:nvPr>
        </p:nvSpPr>
        <p:spPr/>
        <p:txBody>
          <a:bodyPr/>
          <a:lstStyle/>
          <a:p>
            <a:fld id="{E8770316-8B73-FC4C-ADE7-3F39872CBCAE}" type="slidenum">
              <a:rPr lang="en-US" smtClean="0"/>
              <a:t>25</a:t>
            </a:fld>
            <a:endParaRPr lang="en-US"/>
          </a:p>
        </p:txBody>
      </p:sp>
      <p:pic>
        <p:nvPicPr>
          <p:cNvPr id="7" name="Picture 6">
            <a:extLst>
              <a:ext uri="{FF2B5EF4-FFF2-40B4-BE49-F238E27FC236}">
                <a16:creationId xmlns:a16="http://schemas.microsoft.com/office/drawing/2014/main" id="{0723B228-F23D-D44D-8017-EC00F024AD61}"/>
              </a:ext>
            </a:extLst>
          </p:cNvPr>
          <p:cNvPicPr>
            <a:picLocks noChangeAspect="1"/>
          </p:cNvPicPr>
          <p:nvPr/>
        </p:nvPicPr>
        <p:blipFill rotWithShape="1">
          <a:blip r:embed="rId3"/>
          <a:srcRect b="35168"/>
          <a:stretch/>
        </p:blipFill>
        <p:spPr>
          <a:xfrm>
            <a:off x="712107" y="1505860"/>
            <a:ext cx="10902950" cy="1876490"/>
          </a:xfrm>
          <a:prstGeom prst="rect">
            <a:avLst/>
          </a:prstGeom>
        </p:spPr>
      </p:pic>
      <p:pic>
        <p:nvPicPr>
          <p:cNvPr id="9" name="Picture 8">
            <a:extLst>
              <a:ext uri="{FF2B5EF4-FFF2-40B4-BE49-F238E27FC236}">
                <a16:creationId xmlns:a16="http://schemas.microsoft.com/office/drawing/2014/main" id="{5ADCD756-7B00-764B-B369-BB82E2742651}"/>
              </a:ext>
            </a:extLst>
          </p:cNvPr>
          <p:cNvPicPr>
            <a:picLocks noChangeAspect="1"/>
          </p:cNvPicPr>
          <p:nvPr/>
        </p:nvPicPr>
        <p:blipFill>
          <a:blip r:embed="rId4"/>
          <a:stretch>
            <a:fillRect/>
          </a:stretch>
        </p:blipFill>
        <p:spPr>
          <a:xfrm>
            <a:off x="712107" y="767591"/>
            <a:ext cx="3001477" cy="666995"/>
          </a:xfrm>
          <a:prstGeom prst="rect">
            <a:avLst/>
          </a:prstGeom>
        </p:spPr>
      </p:pic>
      <p:sp>
        <p:nvSpPr>
          <p:cNvPr id="10" name="Rectangle 9">
            <a:extLst>
              <a:ext uri="{FF2B5EF4-FFF2-40B4-BE49-F238E27FC236}">
                <a16:creationId xmlns:a16="http://schemas.microsoft.com/office/drawing/2014/main" id="{2421B10F-EBF3-0F4F-83FC-879693340D32}"/>
              </a:ext>
            </a:extLst>
          </p:cNvPr>
          <p:cNvSpPr/>
          <p:nvPr/>
        </p:nvSpPr>
        <p:spPr>
          <a:xfrm>
            <a:off x="712107" y="3833698"/>
            <a:ext cx="9831485" cy="1569660"/>
          </a:xfrm>
          <a:prstGeom prst="rect">
            <a:avLst/>
          </a:prstGeom>
        </p:spPr>
        <p:txBody>
          <a:bodyPr wrap="square">
            <a:spAutoFit/>
          </a:bodyPr>
          <a:lstStyle/>
          <a:p>
            <a:r>
              <a:rPr lang="en-US" sz="2400" dirty="0">
                <a:solidFill>
                  <a:srgbClr val="424242"/>
                </a:solidFill>
                <a:latin typeface="Helvetica" pitchFamily="2" charset="0"/>
              </a:rPr>
              <a:t>“As the [automated driving system] </a:t>
            </a:r>
            <a:r>
              <a:rPr lang="en-US" sz="2400" b="1" dirty="0">
                <a:solidFill>
                  <a:srgbClr val="424242"/>
                </a:solidFill>
                <a:latin typeface="Helvetica" pitchFamily="2" charset="0"/>
              </a:rPr>
              <a:t>changed the classification </a:t>
            </a:r>
            <a:r>
              <a:rPr lang="en-US" sz="2400" dirty="0">
                <a:solidFill>
                  <a:srgbClr val="424242"/>
                </a:solidFill>
                <a:latin typeface="Helvetica" pitchFamily="2" charset="0"/>
              </a:rPr>
              <a:t>of the pedestrian several times—</a:t>
            </a:r>
            <a:r>
              <a:rPr lang="en-US" sz="2400" b="1" dirty="0">
                <a:solidFill>
                  <a:srgbClr val="424242"/>
                </a:solidFill>
                <a:latin typeface="Helvetica" pitchFamily="2" charset="0"/>
              </a:rPr>
              <a:t>alternating between vehicle, bicycle, and an other </a:t>
            </a:r>
            <a:r>
              <a:rPr lang="en-US" sz="2400" dirty="0">
                <a:solidFill>
                  <a:srgbClr val="424242"/>
                </a:solidFill>
                <a:latin typeface="Helvetica" pitchFamily="2" charset="0"/>
              </a:rPr>
              <a:t>— the system was unable to correctly predict the path of the detected object,” the board’s report states.</a:t>
            </a:r>
          </a:p>
        </p:txBody>
      </p:sp>
    </p:spTree>
    <p:extLst>
      <p:ext uri="{BB962C8B-B14F-4D97-AF65-F5344CB8AC3E}">
        <p14:creationId xmlns:p14="http://schemas.microsoft.com/office/powerpoint/2010/main" val="17548687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21ACF-C86D-9B48-995E-47A523B56937}"/>
              </a:ext>
            </a:extLst>
          </p:cNvPr>
          <p:cNvSpPr>
            <a:spLocks noGrp="1"/>
          </p:cNvSpPr>
          <p:nvPr>
            <p:ph type="title"/>
          </p:nvPr>
        </p:nvSpPr>
        <p:spPr/>
        <p:txBody>
          <a:bodyPr/>
          <a:lstStyle/>
          <a:p>
            <a:r>
              <a:rPr lang="en-US" dirty="0"/>
              <a:t>Can specify errors despite opaque models!</a:t>
            </a:r>
          </a:p>
        </p:txBody>
      </p:sp>
      <p:sp>
        <p:nvSpPr>
          <p:cNvPr id="4" name="Slide Number Placeholder 3">
            <a:extLst>
              <a:ext uri="{FF2B5EF4-FFF2-40B4-BE49-F238E27FC236}">
                <a16:creationId xmlns:a16="http://schemas.microsoft.com/office/drawing/2014/main" id="{BBBE24C4-C99C-4344-8B6F-6DDF7B4F53D2}"/>
              </a:ext>
            </a:extLst>
          </p:cNvPr>
          <p:cNvSpPr>
            <a:spLocks noGrp="1"/>
          </p:cNvSpPr>
          <p:nvPr>
            <p:ph type="sldNum" sz="quarter" idx="12"/>
          </p:nvPr>
        </p:nvSpPr>
        <p:spPr/>
        <p:txBody>
          <a:bodyPr/>
          <a:lstStyle/>
          <a:p>
            <a:fld id="{E8770316-8B73-FC4C-ADE7-3F39872CBCAE}" type="slidenum">
              <a:rPr lang="en-US" smtClean="0"/>
              <a:pPr/>
              <a:t>26</a:t>
            </a:fld>
            <a:endParaRPr lang="en-US">
              <a:latin typeface="Avenir Next LT Pro Light" panose="020B0304020202020204" pitchFamily="34" charset="0"/>
            </a:endParaRPr>
          </a:p>
        </p:txBody>
      </p:sp>
      <p:pic>
        <p:nvPicPr>
          <p:cNvPr id="5" name="flicker">
            <a:hlinkClick r:id="" action="ppaction://media"/>
            <a:extLst>
              <a:ext uri="{FF2B5EF4-FFF2-40B4-BE49-F238E27FC236}">
                <a16:creationId xmlns:a16="http://schemas.microsoft.com/office/drawing/2014/main" id="{4E013DC9-88F7-E04C-9A12-181FB90F623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96008" y="1619346"/>
            <a:ext cx="4590852" cy="3060568"/>
          </a:xfrm>
          <a:prstGeom prst="rect">
            <a:avLst/>
          </a:prstGeom>
        </p:spPr>
      </p:pic>
      <p:sp>
        <p:nvSpPr>
          <p:cNvPr id="6" name="TextBox 5">
            <a:extLst>
              <a:ext uri="{FF2B5EF4-FFF2-40B4-BE49-F238E27FC236}">
                <a16:creationId xmlns:a16="http://schemas.microsoft.com/office/drawing/2014/main" id="{CCAF172E-80BB-D345-B6B9-6F7F94984DCC}"/>
              </a:ext>
            </a:extLst>
          </p:cNvPr>
          <p:cNvSpPr txBox="1"/>
          <p:nvPr/>
        </p:nvSpPr>
        <p:spPr>
          <a:xfrm>
            <a:off x="1278230" y="4734778"/>
            <a:ext cx="4026408" cy="830997"/>
          </a:xfrm>
          <a:prstGeom prst="rect">
            <a:avLst/>
          </a:prstGeom>
          <a:noFill/>
        </p:spPr>
        <p:txBody>
          <a:bodyPr wrap="square" rtlCol="0">
            <a:spAutoFit/>
          </a:bodyPr>
          <a:lstStyle/>
          <a:p>
            <a:pPr algn="ctr"/>
            <a:r>
              <a:rPr lang="en-US" sz="2400" dirty="0">
                <a:latin typeface="Avenir Next LT Pro Light" panose="020B0304020202020204" pitchFamily="34" charset="0"/>
                <a:ea typeface="Helvetica Neue Light" panose="02000403000000020004" pitchFamily="2" charset="0"/>
              </a:rPr>
              <a:t>Cars should not flicker in and out of a video</a:t>
            </a:r>
          </a:p>
        </p:txBody>
      </p:sp>
      <p:pic>
        <p:nvPicPr>
          <p:cNvPr id="7" name="Picture 6">
            <a:extLst>
              <a:ext uri="{FF2B5EF4-FFF2-40B4-BE49-F238E27FC236}">
                <a16:creationId xmlns:a16="http://schemas.microsoft.com/office/drawing/2014/main" id="{8FE9AF83-68AD-5C40-AB62-18E2AC14A566}"/>
              </a:ext>
            </a:extLst>
          </p:cNvPr>
          <p:cNvPicPr>
            <a:picLocks noChangeAspect="1"/>
          </p:cNvPicPr>
          <p:nvPr/>
        </p:nvPicPr>
        <p:blipFill rotWithShape="1">
          <a:blip r:embed="rId6"/>
          <a:srcRect l="9610" r="4186"/>
          <a:stretch/>
        </p:blipFill>
        <p:spPr>
          <a:xfrm>
            <a:off x="6072452" y="1993930"/>
            <a:ext cx="5003144" cy="2311400"/>
          </a:xfrm>
          <a:prstGeom prst="rect">
            <a:avLst/>
          </a:prstGeom>
        </p:spPr>
      </p:pic>
      <p:sp>
        <p:nvSpPr>
          <p:cNvPr id="8" name="TextBox 7">
            <a:extLst>
              <a:ext uri="{FF2B5EF4-FFF2-40B4-BE49-F238E27FC236}">
                <a16:creationId xmlns:a16="http://schemas.microsoft.com/office/drawing/2014/main" id="{F1769427-560A-594D-BF8C-7F5B86FB9EAE}"/>
              </a:ext>
            </a:extLst>
          </p:cNvPr>
          <p:cNvSpPr txBox="1"/>
          <p:nvPr/>
        </p:nvSpPr>
        <p:spPr>
          <a:xfrm>
            <a:off x="6560820" y="4734778"/>
            <a:ext cx="4026408" cy="830997"/>
          </a:xfrm>
          <a:prstGeom prst="rect">
            <a:avLst/>
          </a:prstGeom>
          <a:noFill/>
        </p:spPr>
        <p:txBody>
          <a:bodyPr wrap="square" rtlCol="0">
            <a:spAutoFit/>
          </a:bodyPr>
          <a:lstStyle/>
          <a:p>
            <a:pPr algn="ctr"/>
            <a:r>
              <a:rPr lang="en-US" sz="2400" dirty="0">
                <a:latin typeface="Avenir Next LT Pro Light" panose="020B0304020202020204" pitchFamily="34" charset="0"/>
                <a:ea typeface="Helvetica Neue Light" panose="02000403000000020004" pitchFamily="2" charset="0"/>
              </a:rPr>
              <a:t>Cars should not overlap in unrealistic ways</a:t>
            </a:r>
          </a:p>
        </p:txBody>
      </p:sp>
    </p:spTree>
    <p:extLst>
      <p:ext uri="{BB962C8B-B14F-4D97-AF65-F5344CB8AC3E}">
        <p14:creationId xmlns:p14="http://schemas.microsoft.com/office/powerpoint/2010/main" val="1534408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repeatCount="indefinite" fill="hold" display="0">
                  <p:stCondLst>
                    <p:cond delay="indefinite"/>
                  </p:stCondLst>
                </p:cTn>
                <p:tgtEl>
                  <p:spTgt spid="5"/>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EC727-E6C2-8948-AE09-905551320014}"/>
              </a:ext>
            </a:extLst>
          </p:cNvPr>
          <p:cNvSpPr>
            <a:spLocks noGrp="1"/>
          </p:cNvSpPr>
          <p:nvPr>
            <p:ph type="title"/>
          </p:nvPr>
        </p:nvSpPr>
        <p:spPr>
          <a:xfrm>
            <a:off x="838200" y="1557107"/>
            <a:ext cx="10515600" cy="1325563"/>
          </a:xfrm>
        </p:spPr>
        <p:txBody>
          <a:bodyPr>
            <a:normAutofit/>
          </a:bodyPr>
          <a:lstStyle/>
          <a:p>
            <a:r>
              <a:rPr lang="en-US" sz="3600" dirty="0"/>
              <a:t>Constraints are obvious!</a:t>
            </a:r>
            <a:br>
              <a:rPr lang="en-US" sz="3600" dirty="0"/>
            </a:br>
            <a:r>
              <a:rPr lang="en-US" sz="3600" dirty="0"/>
              <a:t>Why aren’t they used?</a:t>
            </a:r>
          </a:p>
        </p:txBody>
      </p:sp>
      <p:sp>
        <p:nvSpPr>
          <p:cNvPr id="4" name="Slide Number Placeholder 3">
            <a:extLst>
              <a:ext uri="{FF2B5EF4-FFF2-40B4-BE49-F238E27FC236}">
                <a16:creationId xmlns:a16="http://schemas.microsoft.com/office/drawing/2014/main" id="{4BDB06C8-41D2-2C4A-A9B3-A3187E6AE3B7}"/>
              </a:ext>
            </a:extLst>
          </p:cNvPr>
          <p:cNvSpPr>
            <a:spLocks noGrp="1"/>
          </p:cNvSpPr>
          <p:nvPr>
            <p:ph type="sldNum" sz="quarter" idx="12"/>
          </p:nvPr>
        </p:nvSpPr>
        <p:spPr/>
        <p:txBody>
          <a:bodyPr/>
          <a:lstStyle/>
          <a:p>
            <a:fld id="{E8770316-8B73-FC4C-ADE7-3F39872CBCAE}" type="slidenum">
              <a:rPr lang="en-US" smtClean="0"/>
              <a:pPr/>
              <a:t>27</a:t>
            </a:fld>
            <a:endParaRPr lang="en-US">
              <a:latin typeface="Avenir Next LT Pro Light" panose="020B0304020202020204" pitchFamily="34" charset="0"/>
            </a:endParaRPr>
          </a:p>
        </p:txBody>
      </p:sp>
      <p:sp>
        <p:nvSpPr>
          <p:cNvPr id="5" name="Title 1">
            <a:extLst>
              <a:ext uri="{FF2B5EF4-FFF2-40B4-BE49-F238E27FC236}">
                <a16:creationId xmlns:a16="http://schemas.microsoft.com/office/drawing/2014/main" id="{C02473E7-3744-E84F-BD7D-4588B9F93E86}"/>
              </a:ext>
            </a:extLst>
          </p:cNvPr>
          <p:cNvSpPr txBox="1">
            <a:spLocks/>
          </p:cNvSpPr>
          <p:nvPr/>
        </p:nvSpPr>
        <p:spPr>
          <a:xfrm>
            <a:off x="838200" y="3975331"/>
            <a:ext cx="10515600" cy="13255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0" i="0" kern="1200">
                <a:solidFill>
                  <a:schemeClr val="tx1"/>
                </a:solidFill>
                <a:latin typeface="Avenir Next LT Pro" panose="020B0504020202020204" pitchFamily="34" charset="0"/>
                <a:ea typeface="Avenir Next LT Pro" panose="020B0504020202020204" pitchFamily="34" charset="0"/>
                <a:cs typeface="Avenir Next LT Pro" panose="020B0504020202020204" pitchFamily="34" charset="0"/>
              </a:defRPr>
            </a:lvl1pPr>
          </a:lstStyle>
          <a:p>
            <a:r>
              <a:rPr lang="en-US" sz="3600" dirty="0"/>
              <a:t>Need new programming models for ML data management and improving ML models</a:t>
            </a:r>
          </a:p>
        </p:txBody>
      </p:sp>
    </p:spTree>
    <p:extLst>
      <p:ext uri="{BB962C8B-B14F-4D97-AF65-F5344CB8AC3E}">
        <p14:creationId xmlns:p14="http://schemas.microsoft.com/office/powerpoint/2010/main" val="3188973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D69E7-0255-9441-A4BE-CAB57E3BCD20}"/>
              </a:ext>
            </a:extLst>
          </p:cNvPr>
          <p:cNvSpPr>
            <a:spLocks noGrp="1"/>
          </p:cNvSpPr>
          <p:nvPr>
            <p:ph type="title"/>
          </p:nvPr>
        </p:nvSpPr>
        <p:spPr/>
        <p:txBody>
          <a:bodyPr/>
          <a:lstStyle/>
          <a:p>
            <a:r>
              <a:rPr lang="en-US" dirty="0"/>
              <a:t>Allow users to express constraints</a:t>
            </a:r>
          </a:p>
        </p:txBody>
      </p:sp>
      <p:sp>
        <p:nvSpPr>
          <p:cNvPr id="4" name="Slide Number Placeholder 3">
            <a:extLst>
              <a:ext uri="{FF2B5EF4-FFF2-40B4-BE49-F238E27FC236}">
                <a16:creationId xmlns:a16="http://schemas.microsoft.com/office/drawing/2014/main" id="{60388D72-BC41-0645-9569-4C85479FF5BA}"/>
              </a:ext>
            </a:extLst>
          </p:cNvPr>
          <p:cNvSpPr>
            <a:spLocks noGrp="1"/>
          </p:cNvSpPr>
          <p:nvPr>
            <p:ph type="sldNum" sz="quarter" idx="12"/>
          </p:nvPr>
        </p:nvSpPr>
        <p:spPr/>
        <p:txBody>
          <a:bodyPr/>
          <a:lstStyle/>
          <a:p>
            <a:fld id="{E8770316-8B73-FC4C-ADE7-3F39872CBCAE}" type="slidenum">
              <a:rPr lang="en-US" smtClean="0"/>
              <a:pPr/>
              <a:t>28</a:t>
            </a:fld>
            <a:endParaRPr lang="en-US" dirty="0">
              <a:latin typeface="Avenir Next LT Pro Light" panose="020B0304020202020204" pitchFamily="34" charset="0"/>
            </a:endParaRPr>
          </a:p>
        </p:txBody>
      </p:sp>
      <p:pic>
        <p:nvPicPr>
          <p:cNvPr id="5" name="flicker">
            <a:hlinkClick r:id="" action="ppaction://media"/>
            <a:extLst>
              <a:ext uri="{FF2B5EF4-FFF2-40B4-BE49-F238E27FC236}">
                <a16:creationId xmlns:a16="http://schemas.microsoft.com/office/drawing/2014/main" id="{C2D0FAE1-35A9-2A4A-A1EC-E197E65855D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508291" y="1962513"/>
            <a:ext cx="4590852" cy="3060568"/>
          </a:xfrm>
          <a:prstGeom prst="rect">
            <a:avLst/>
          </a:prstGeom>
        </p:spPr>
      </p:pic>
      <p:sp>
        <p:nvSpPr>
          <p:cNvPr id="6" name="TextBox 5">
            <a:extLst>
              <a:ext uri="{FF2B5EF4-FFF2-40B4-BE49-F238E27FC236}">
                <a16:creationId xmlns:a16="http://schemas.microsoft.com/office/drawing/2014/main" id="{06EC8DF3-0E4F-9A44-8462-7DD3CD9FC928}"/>
              </a:ext>
            </a:extLst>
          </p:cNvPr>
          <p:cNvSpPr txBox="1"/>
          <p:nvPr/>
        </p:nvSpPr>
        <p:spPr>
          <a:xfrm>
            <a:off x="6790513" y="5077945"/>
            <a:ext cx="4026408" cy="830997"/>
          </a:xfrm>
          <a:prstGeom prst="rect">
            <a:avLst/>
          </a:prstGeom>
          <a:noFill/>
        </p:spPr>
        <p:txBody>
          <a:bodyPr wrap="square" rtlCol="0">
            <a:spAutoFit/>
          </a:bodyPr>
          <a:lstStyle/>
          <a:p>
            <a:pPr algn="ctr"/>
            <a:r>
              <a:rPr lang="en-US" sz="2400" dirty="0">
                <a:latin typeface="Avenir Next LT Pro Light" panose="020B0304020202020204" pitchFamily="34" charset="0"/>
                <a:ea typeface="Helvetica Neue Light" panose="02000403000000020004" pitchFamily="2" charset="0"/>
              </a:rPr>
              <a:t>Cars should not flicker in and out of a video</a:t>
            </a:r>
          </a:p>
        </p:txBody>
      </p:sp>
      <p:graphicFrame>
        <p:nvGraphicFramePr>
          <p:cNvPr id="9" name="Table 7">
            <a:extLst>
              <a:ext uri="{FF2B5EF4-FFF2-40B4-BE49-F238E27FC236}">
                <a16:creationId xmlns:a16="http://schemas.microsoft.com/office/drawing/2014/main" id="{4EE4E5B1-BF64-1E4A-BE3E-4CE901A625BC}"/>
              </a:ext>
            </a:extLst>
          </p:cNvPr>
          <p:cNvGraphicFramePr>
            <a:graphicFrameLocks noGrp="1"/>
          </p:cNvGraphicFramePr>
          <p:nvPr/>
        </p:nvGraphicFramePr>
        <p:xfrm>
          <a:off x="1513810" y="2514600"/>
          <a:ext cx="4169900" cy="1828800"/>
        </p:xfrm>
        <a:graphic>
          <a:graphicData uri="http://schemas.openxmlformats.org/drawingml/2006/table">
            <a:tbl>
              <a:tblPr firstRow="1" bandRow="1">
                <a:tableStyleId>{5C22544A-7EE6-4342-B048-85BDC9FD1C3A}</a:tableStyleId>
              </a:tblPr>
              <a:tblGrid>
                <a:gridCol w="2084950">
                  <a:extLst>
                    <a:ext uri="{9D8B030D-6E8A-4147-A177-3AD203B41FA5}">
                      <a16:colId xmlns:a16="http://schemas.microsoft.com/office/drawing/2014/main" val="2891382038"/>
                    </a:ext>
                  </a:extLst>
                </a:gridCol>
                <a:gridCol w="2084950">
                  <a:extLst>
                    <a:ext uri="{9D8B030D-6E8A-4147-A177-3AD203B41FA5}">
                      <a16:colId xmlns:a16="http://schemas.microsoft.com/office/drawing/2014/main" val="435207548"/>
                    </a:ext>
                  </a:extLst>
                </a:gridCol>
              </a:tblGrid>
              <a:tr h="370840">
                <a:tc>
                  <a:txBody>
                    <a:bodyPr/>
                    <a:lstStyle/>
                    <a:p>
                      <a:r>
                        <a:rPr lang="en-US" sz="2400" b="0" i="0" dirty="0">
                          <a:latin typeface="Avenir Next LT Pro Light" panose="020B0304020202020204" pitchFamily="34" charset="77"/>
                        </a:rPr>
                        <a:t>Person</a:t>
                      </a:r>
                    </a:p>
                  </a:txBody>
                  <a:tcPr/>
                </a:tc>
                <a:tc>
                  <a:txBody>
                    <a:bodyPr/>
                    <a:lstStyle/>
                    <a:p>
                      <a:r>
                        <a:rPr lang="en-US" sz="2400" b="0" i="0" dirty="0">
                          <a:latin typeface="Avenir Next LT Pro Light" panose="020B0304020202020204" pitchFamily="34" charset="77"/>
                        </a:rPr>
                        <a:t>Age</a:t>
                      </a:r>
                    </a:p>
                  </a:txBody>
                  <a:tcPr/>
                </a:tc>
                <a:extLst>
                  <a:ext uri="{0D108BD9-81ED-4DB2-BD59-A6C34878D82A}">
                    <a16:rowId xmlns:a16="http://schemas.microsoft.com/office/drawing/2014/main" val="2479441357"/>
                  </a:ext>
                </a:extLst>
              </a:tr>
              <a:tr h="370840">
                <a:tc>
                  <a:txBody>
                    <a:bodyPr/>
                    <a:lstStyle/>
                    <a:p>
                      <a:r>
                        <a:rPr lang="en-US" sz="2400" b="0" i="0" dirty="0">
                          <a:latin typeface="Avenir Next LT Pro Light" panose="020B0304020202020204" pitchFamily="34" charset="77"/>
                        </a:rPr>
                        <a:t>Daniel</a:t>
                      </a:r>
                    </a:p>
                  </a:txBody>
                  <a:tcPr/>
                </a:tc>
                <a:tc>
                  <a:txBody>
                    <a:bodyPr/>
                    <a:lstStyle/>
                    <a:p>
                      <a:r>
                        <a:rPr lang="en-US" sz="2400" b="1" i="0" dirty="0">
                          <a:latin typeface="Avenir Next LT Pro" panose="020B0504020202020204" pitchFamily="34" charset="77"/>
                        </a:rPr>
                        <a:t>300</a:t>
                      </a:r>
                    </a:p>
                  </a:txBody>
                  <a:tcPr/>
                </a:tc>
                <a:extLst>
                  <a:ext uri="{0D108BD9-81ED-4DB2-BD59-A6C34878D82A}">
                    <a16:rowId xmlns:a16="http://schemas.microsoft.com/office/drawing/2014/main" val="4008630147"/>
                  </a:ext>
                </a:extLst>
              </a:tr>
              <a:tr h="370840">
                <a:tc>
                  <a:txBody>
                    <a:bodyPr/>
                    <a:lstStyle/>
                    <a:p>
                      <a:r>
                        <a:rPr lang="en-US" sz="2400" b="0" i="0" dirty="0">
                          <a:latin typeface="Avenir Next LT Pro Light" panose="020B0304020202020204" pitchFamily="34" charset="77"/>
                        </a:rPr>
                        <a:t>Peter</a:t>
                      </a:r>
                    </a:p>
                  </a:txBody>
                  <a:tcPr/>
                </a:tc>
                <a:tc>
                  <a:txBody>
                    <a:bodyPr/>
                    <a:lstStyle/>
                    <a:p>
                      <a:r>
                        <a:rPr lang="en-US" sz="2400" b="0" i="0" dirty="0">
                          <a:latin typeface="Avenir Next LT Pro Light" panose="020B0304020202020204" pitchFamily="34" charset="77"/>
                        </a:rPr>
                        <a:t>36</a:t>
                      </a:r>
                    </a:p>
                  </a:txBody>
                  <a:tcPr/>
                </a:tc>
                <a:extLst>
                  <a:ext uri="{0D108BD9-81ED-4DB2-BD59-A6C34878D82A}">
                    <a16:rowId xmlns:a16="http://schemas.microsoft.com/office/drawing/2014/main" val="3119923707"/>
                  </a:ext>
                </a:extLst>
              </a:tr>
              <a:tr h="370840">
                <a:tc>
                  <a:txBody>
                    <a:bodyPr/>
                    <a:lstStyle/>
                    <a:p>
                      <a:r>
                        <a:rPr lang="en-US" sz="2400" b="0" i="0" dirty="0" err="1">
                          <a:latin typeface="Avenir Next LT Pro Light" panose="020B0304020202020204" pitchFamily="34" charset="77"/>
                        </a:rPr>
                        <a:t>Matei</a:t>
                      </a:r>
                      <a:endParaRPr lang="en-US" sz="2400" b="0" i="0" dirty="0">
                        <a:latin typeface="Avenir Next LT Pro Light" panose="020B0304020202020204" pitchFamily="34" charset="77"/>
                      </a:endParaRPr>
                    </a:p>
                  </a:txBody>
                  <a:tcPr/>
                </a:tc>
                <a:tc>
                  <a:txBody>
                    <a:bodyPr/>
                    <a:lstStyle/>
                    <a:p>
                      <a:r>
                        <a:rPr lang="en-US" sz="2400" b="0" i="0" dirty="0">
                          <a:latin typeface="Avenir Next LT Pro Light" panose="020B0304020202020204" pitchFamily="34" charset="77"/>
                        </a:rPr>
                        <a:t>36</a:t>
                      </a:r>
                    </a:p>
                  </a:txBody>
                  <a:tcPr/>
                </a:tc>
                <a:extLst>
                  <a:ext uri="{0D108BD9-81ED-4DB2-BD59-A6C34878D82A}">
                    <a16:rowId xmlns:a16="http://schemas.microsoft.com/office/drawing/2014/main" val="1069613684"/>
                  </a:ext>
                </a:extLst>
              </a:tr>
            </a:tbl>
          </a:graphicData>
        </a:graphic>
      </p:graphicFrame>
      <p:sp>
        <p:nvSpPr>
          <p:cNvPr id="10" name="TextBox 9">
            <a:extLst>
              <a:ext uri="{FF2B5EF4-FFF2-40B4-BE49-F238E27FC236}">
                <a16:creationId xmlns:a16="http://schemas.microsoft.com/office/drawing/2014/main" id="{AD4C39B6-655B-5D46-9EBA-53949B1AF9EE}"/>
              </a:ext>
            </a:extLst>
          </p:cNvPr>
          <p:cNvSpPr txBox="1"/>
          <p:nvPr/>
        </p:nvSpPr>
        <p:spPr>
          <a:xfrm>
            <a:off x="1657302" y="5077945"/>
            <a:ext cx="4026408" cy="461665"/>
          </a:xfrm>
          <a:prstGeom prst="rect">
            <a:avLst/>
          </a:prstGeom>
          <a:noFill/>
        </p:spPr>
        <p:txBody>
          <a:bodyPr wrap="square" rtlCol="0">
            <a:spAutoFit/>
          </a:bodyPr>
          <a:lstStyle/>
          <a:p>
            <a:pPr algn="ctr"/>
            <a:r>
              <a:rPr lang="en-US" sz="2400" dirty="0">
                <a:latin typeface="Andale Mono" panose="020B0509000000000004" pitchFamily="49" charset="0"/>
                <a:ea typeface="Helvetica Neue Light" panose="02000403000000020004" pitchFamily="2" charset="0"/>
              </a:rPr>
              <a:t>CHECK(AGE &lt; 100)</a:t>
            </a:r>
          </a:p>
        </p:txBody>
      </p:sp>
      <p:sp>
        <p:nvSpPr>
          <p:cNvPr id="3" name="TextBox 2">
            <a:extLst>
              <a:ext uri="{FF2B5EF4-FFF2-40B4-BE49-F238E27FC236}">
                <a16:creationId xmlns:a16="http://schemas.microsoft.com/office/drawing/2014/main" id="{75E19A3E-A647-A846-8747-C658DE2B65F3}"/>
              </a:ext>
            </a:extLst>
          </p:cNvPr>
          <p:cNvSpPr txBox="1"/>
          <p:nvPr/>
        </p:nvSpPr>
        <p:spPr>
          <a:xfrm>
            <a:off x="28194" y="6914782"/>
            <a:ext cx="7284623" cy="923330"/>
          </a:xfrm>
          <a:prstGeom prst="rect">
            <a:avLst/>
          </a:prstGeom>
          <a:noFill/>
        </p:spPr>
        <p:txBody>
          <a:bodyPr wrap="none" rtlCol="0">
            <a:spAutoFit/>
          </a:bodyPr>
          <a:lstStyle/>
          <a:p>
            <a:r>
              <a:rPr lang="en-US" dirty="0"/>
              <a:t>We were thinking about this from a data management perspective</a:t>
            </a:r>
          </a:p>
          <a:p>
            <a:r>
              <a:rPr lang="en-US" dirty="0"/>
              <a:t>Highly cited checklist paper have instantiated this in NLP for interpretability </a:t>
            </a:r>
          </a:p>
          <a:p>
            <a:r>
              <a:rPr lang="en-US" dirty="0"/>
              <a:t>We think it should be tightly integrated in data management pipeline </a:t>
            </a:r>
          </a:p>
        </p:txBody>
      </p:sp>
    </p:spTree>
    <p:extLst>
      <p:ext uri="{BB962C8B-B14F-4D97-AF65-F5344CB8AC3E}">
        <p14:creationId xmlns:p14="http://schemas.microsoft.com/office/powerpoint/2010/main" val="1112224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mediacall" presetSubtype="0" fill="hold" nodeType="withEffect">
                                  <p:stCondLst>
                                    <p:cond delay="0"/>
                                  </p:stCondLst>
                                  <p:childTnLst>
                                    <p:cmd type="call" cmd="playFrom(0.0)">
                                      <p:cBhvr>
                                        <p:cTn id="12" dur="10000" fill="hold"/>
                                        <p:tgtEl>
                                          <p:spTgt spid="5"/>
                                        </p:tgtEl>
                                      </p:cBhvr>
                                    </p:cmd>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5"/>
                                        </p:tgtEl>
                                      </p:cBhvr>
                                    </p:cmd>
                                  </p:childTnLst>
                                </p:cTn>
                              </p:par>
                            </p:childTnLst>
                          </p:cTn>
                        </p:par>
                      </p:childTnLst>
                    </p:cTn>
                  </p:par>
                </p:childTnLst>
              </p:cTn>
              <p:nextCondLst>
                <p:cond evt="onClick" delay="0">
                  <p:tgtEl>
                    <p:spTgt spid="5"/>
                  </p:tgtEl>
                </p:cond>
              </p:nextCondLst>
            </p:seq>
            <p:video>
              <p:cMediaNode vol="80000">
                <p:cTn id="22" repeatCount="indefinite" fill="hold" display="0">
                  <p:stCondLst>
                    <p:cond delay="indefinite"/>
                  </p:stCondLst>
                </p:cTn>
                <p:tgtEl>
                  <p:spTgt spid="5"/>
                </p:tgtEl>
              </p:cMediaNode>
            </p:video>
          </p:childTnLst>
        </p:cTn>
      </p:par>
    </p:tnLst>
    <p:bldLst>
      <p:bldP spid="6" grpId="0"/>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2FC17-D911-B843-AC79-5C2CDE9458F4}"/>
              </a:ext>
            </a:extLst>
          </p:cNvPr>
          <p:cNvSpPr>
            <a:spLocks noGrp="1"/>
          </p:cNvSpPr>
          <p:nvPr>
            <p:ph type="title"/>
          </p:nvPr>
        </p:nvSpPr>
        <p:spPr/>
        <p:txBody>
          <a:bodyPr/>
          <a:lstStyle/>
          <a:p>
            <a:r>
              <a:rPr lang="en-US" dirty="0"/>
              <a:t>Sneak preview of results</a:t>
            </a:r>
          </a:p>
        </p:txBody>
      </p:sp>
      <p:sp>
        <p:nvSpPr>
          <p:cNvPr id="4" name="Slide Number Placeholder 3">
            <a:extLst>
              <a:ext uri="{FF2B5EF4-FFF2-40B4-BE49-F238E27FC236}">
                <a16:creationId xmlns:a16="http://schemas.microsoft.com/office/drawing/2014/main" id="{C711603D-6B22-2E4B-80A4-71B68F076038}"/>
              </a:ext>
            </a:extLst>
          </p:cNvPr>
          <p:cNvSpPr>
            <a:spLocks noGrp="1"/>
          </p:cNvSpPr>
          <p:nvPr>
            <p:ph type="sldNum" sz="quarter" idx="12"/>
          </p:nvPr>
        </p:nvSpPr>
        <p:spPr/>
        <p:txBody>
          <a:bodyPr/>
          <a:lstStyle/>
          <a:p>
            <a:fld id="{E8770316-8B73-FC4C-ADE7-3F39872CBCAE}" type="slidenum">
              <a:rPr lang="en-US" smtClean="0"/>
              <a:pPr/>
              <a:t>29</a:t>
            </a:fld>
            <a:endParaRPr lang="en-US">
              <a:latin typeface="Avenir Next LT Pro Light" panose="020B0304020202020204" pitchFamily="34" charset="0"/>
            </a:endParaRPr>
          </a:p>
        </p:txBody>
      </p:sp>
      <p:pic>
        <p:nvPicPr>
          <p:cNvPr id="5" name="Picture 4">
            <a:extLst>
              <a:ext uri="{FF2B5EF4-FFF2-40B4-BE49-F238E27FC236}">
                <a16:creationId xmlns:a16="http://schemas.microsoft.com/office/drawing/2014/main" id="{FDC92FB6-4AD0-B04C-B9BF-A3F3E25FC79B}"/>
              </a:ext>
            </a:extLst>
          </p:cNvPr>
          <p:cNvPicPr>
            <a:picLocks noChangeAspect="1"/>
          </p:cNvPicPr>
          <p:nvPr/>
        </p:nvPicPr>
        <p:blipFill rotWithShape="1">
          <a:blip r:embed="rId3"/>
          <a:srcRect r="6751"/>
          <a:stretch/>
        </p:blipFill>
        <p:spPr>
          <a:xfrm>
            <a:off x="1086375" y="1956840"/>
            <a:ext cx="4539259" cy="2588499"/>
          </a:xfrm>
          <a:prstGeom prst="rect">
            <a:avLst/>
          </a:prstGeom>
        </p:spPr>
      </p:pic>
      <p:sp>
        <p:nvSpPr>
          <p:cNvPr id="6" name="Rectangle 5">
            <a:extLst>
              <a:ext uri="{FF2B5EF4-FFF2-40B4-BE49-F238E27FC236}">
                <a16:creationId xmlns:a16="http://schemas.microsoft.com/office/drawing/2014/main" id="{FBEFBBEC-C286-DE4B-A16A-61CD0705D4BC}"/>
              </a:ext>
            </a:extLst>
          </p:cNvPr>
          <p:cNvSpPr/>
          <p:nvPr/>
        </p:nvSpPr>
        <p:spPr>
          <a:xfrm>
            <a:off x="864236" y="4810604"/>
            <a:ext cx="4983539" cy="830997"/>
          </a:xfrm>
          <a:prstGeom prst="rect">
            <a:avLst/>
          </a:prstGeom>
        </p:spPr>
        <p:txBody>
          <a:bodyPr wrap="square">
            <a:spAutoFit/>
          </a:bodyPr>
          <a:lstStyle/>
          <a:p>
            <a:pPr algn="ctr"/>
            <a:r>
              <a:rPr lang="en-US" sz="2400" dirty="0">
                <a:latin typeface="Avenir Next LT Pro" panose="020B0504020202020204" pitchFamily="34" charset="77"/>
                <a:ea typeface="Helvetica Neue Light" panose="02000403000000020004" pitchFamily="2" charset="0"/>
                <a:cs typeface="Helvetica Neue" charset="0"/>
              </a:rPr>
              <a:t>Found errors in 70% of the scenes in the Lyft Level 5 validation set!</a:t>
            </a:r>
          </a:p>
        </p:txBody>
      </p:sp>
      <p:sp>
        <p:nvSpPr>
          <p:cNvPr id="8" name="Rectangle 7">
            <a:extLst>
              <a:ext uri="{FF2B5EF4-FFF2-40B4-BE49-F238E27FC236}">
                <a16:creationId xmlns:a16="http://schemas.microsoft.com/office/drawing/2014/main" id="{E1F16CB3-BB12-6D48-A315-1EF687B6F73B}"/>
              </a:ext>
            </a:extLst>
          </p:cNvPr>
          <p:cNvSpPr/>
          <p:nvPr/>
        </p:nvSpPr>
        <p:spPr>
          <a:xfrm>
            <a:off x="6601968" y="4810604"/>
            <a:ext cx="4751832" cy="830997"/>
          </a:xfrm>
          <a:prstGeom prst="rect">
            <a:avLst/>
          </a:prstGeom>
        </p:spPr>
        <p:txBody>
          <a:bodyPr wrap="square">
            <a:spAutoFit/>
          </a:bodyPr>
          <a:lstStyle/>
          <a:p>
            <a:pPr algn="ctr"/>
            <a:r>
              <a:rPr lang="en-US" sz="2400" dirty="0">
                <a:latin typeface="Avenir Next LT Pro" panose="020B0504020202020204" pitchFamily="34" charset="77"/>
                <a:ea typeface="Helvetica Neue Light" panose="02000403000000020004" pitchFamily="2" charset="0"/>
                <a:cs typeface="Helvetica Neue" charset="0"/>
              </a:rPr>
              <a:t>Assertions can be used to  automatically improve models</a:t>
            </a:r>
          </a:p>
        </p:txBody>
      </p:sp>
      <p:pic>
        <p:nvPicPr>
          <p:cNvPr id="9" name="Picture 8">
            <a:extLst>
              <a:ext uri="{FF2B5EF4-FFF2-40B4-BE49-F238E27FC236}">
                <a16:creationId xmlns:a16="http://schemas.microsoft.com/office/drawing/2014/main" id="{5EA259D6-DC93-0F42-B577-9434D3F84839}"/>
              </a:ext>
            </a:extLst>
          </p:cNvPr>
          <p:cNvPicPr>
            <a:picLocks noChangeAspect="1"/>
          </p:cNvPicPr>
          <p:nvPr/>
        </p:nvPicPr>
        <p:blipFill>
          <a:blip r:embed="rId4"/>
          <a:stretch>
            <a:fillRect/>
          </a:stretch>
        </p:blipFill>
        <p:spPr>
          <a:xfrm>
            <a:off x="5974080" y="2023689"/>
            <a:ext cx="5654609" cy="2521650"/>
          </a:xfrm>
          <a:prstGeom prst="rect">
            <a:avLst/>
          </a:prstGeom>
        </p:spPr>
      </p:pic>
    </p:spTree>
    <p:extLst>
      <p:ext uri="{BB962C8B-B14F-4D97-AF65-F5344CB8AC3E}">
        <p14:creationId xmlns:p14="http://schemas.microsoft.com/office/powerpoint/2010/main" val="31910470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4B21C-733B-125B-0277-6CC0480D9675}"/>
              </a:ext>
            </a:extLst>
          </p:cNvPr>
          <p:cNvSpPr>
            <a:spLocks noGrp="1"/>
          </p:cNvSpPr>
          <p:nvPr>
            <p:ph type="title"/>
          </p:nvPr>
        </p:nvSpPr>
        <p:spPr/>
        <p:txBody>
          <a:bodyPr/>
          <a:lstStyle/>
          <a:p>
            <a:r>
              <a:rPr lang="en-US" dirty="0"/>
              <a:t>Now we have a treasure trove of scrolls</a:t>
            </a:r>
          </a:p>
        </p:txBody>
      </p:sp>
      <p:sp>
        <p:nvSpPr>
          <p:cNvPr id="4" name="Slide Number Placeholder 3">
            <a:extLst>
              <a:ext uri="{FF2B5EF4-FFF2-40B4-BE49-F238E27FC236}">
                <a16:creationId xmlns:a16="http://schemas.microsoft.com/office/drawing/2014/main" id="{6B1B3D0C-7281-E95C-1897-360753AD15F4}"/>
              </a:ext>
            </a:extLst>
          </p:cNvPr>
          <p:cNvSpPr>
            <a:spLocks noGrp="1"/>
          </p:cNvSpPr>
          <p:nvPr>
            <p:ph type="sldNum" sz="quarter" idx="12"/>
          </p:nvPr>
        </p:nvSpPr>
        <p:spPr/>
        <p:txBody>
          <a:bodyPr/>
          <a:lstStyle/>
          <a:p>
            <a:fld id="{E8770316-8B73-FC4C-ADE7-3F39872CBCAE}" type="slidenum">
              <a:rPr lang="en-US" smtClean="0"/>
              <a:pPr/>
              <a:t>3</a:t>
            </a:fld>
            <a:endParaRPr lang="en-US">
              <a:latin typeface="Avenir Next LT Pro Light" panose="020B0304020202020204" pitchFamily="34" charset="0"/>
            </a:endParaRPr>
          </a:p>
        </p:txBody>
      </p:sp>
      <p:pic>
        <p:nvPicPr>
          <p:cNvPr id="2050" name="Picture 2">
            <a:extLst>
              <a:ext uri="{FF2B5EF4-FFF2-40B4-BE49-F238E27FC236}">
                <a16:creationId xmlns:a16="http://schemas.microsoft.com/office/drawing/2014/main" id="{97ED0583-4BED-61ED-3198-79AB3A711A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834920"/>
            <a:ext cx="5249600" cy="350135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CCD31A0D-DBA3-8428-FAC2-5D681B4B7F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3172" y="1838285"/>
            <a:ext cx="4663987" cy="349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46760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F635C-12E1-5145-8754-4B4B425A2331}"/>
              </a:ext>
            </a:extLst>
          </p:cNvPr>
          <p:cNvSpPr>
            <a:spLocks noGrp="1"/>
          </p:cNvSpPr>
          <p:nvPr>
            <p:ph type="title"/>
          </p:nvPr>
        </p:nvSpPr>
        <p:spPr/>
        <p:txBody>
          <a:bodyPr/>
          <a:lstStyle/>
          <a:p>
            <a:r>
              <a:rPr lang="en-US" dirty="0"/>
              <a:t>Model assertions </a:t>
            </a:r>
            <a:r>
              <a:rPr lang="en-US" dirty="0">
                <a:solidFill>
                  <a:schemeClr val="bg2">
                    <a:lumMod val="75000"/>
                  </a:schemeClr>
                </a:solidFill>
              </a:rPr>
              <a:t>[</a:t>
            </a:r>
            <a:r>
              <a:rPr lang="en-US" dirty="0" err="1">
                <a:solidFill>
                  <a:schemeClr val="bg2">
                    <a:lumMod val="75000"/>
                  </a:schemeClr>
                </a:solidFill>
              </a:rPr>
              <a:t>MLSys</a:t>
            </a:r>
            <a:r>
              <a:rPr lang="en-US" dirty="0">
                <a:solidFill>
                  <a:schemeClr val="bg2">
                    <a:lumMod val="75000"/>
                  </a:schemeClr>
                </a:solidFill>
              </a:rPr>
              <a:t> ‘20]</a:t>
            </a:r>
          </a:p>
        </p:txBody>
      </p:sp>
      <p:sp>
        <p:nvSpPr>
          <p:cNvPr id="4" name="Slide Number Placeholder 3">
            <a:extLst>
              <a:ext uri="{FF2B5EF4-FFF2-40B4-BE49-F238E27FC236}">
                <a16:creationId xmlns:a16="http://schemas.microsoft.com/office/drawing/2014/main" id="{69500E04-3C4D-7947-961C-2D15396C1A95}"/>
              </a:ext>
            </a:extLst>
          </p:cNvPr>
          <p:cNvSpPr>
            <a:spLocks noGrp="1"/>
          </p:cNvSpPr>
          <p:nvPr>
            <p:ph type="sldNum" sz="quarter" idx="12"/>
          </p:nvPr>
        </p:nvSpPr>
        <p:spPr/>
        <p:txBody>
          <a:bodyPr/>
          <a:lstStyle/>
          <a:p>
            <a:fld id="{E8770316-8B73-FC4C-ADE7-3F39872CBCAE}" type="slidenum">
              <a:rPr lang="en-US" smtClean="0"/>
              <a:pPr/>
              <a:t>30</a:t>
            </a:fld>
            <a:endParaRPr lang="en-US">
              <a:latin typeface="Avenir Next LT Pro Light" panose="020B0304020202020204" pitchFamily="34" charset="0"/>
            </a:endParaRPr>
          </a:p>
        </p:txBody>
      </p:sp>
      <p:sp>
        <p:nvSpPr>
          <p:cNvPr id="5" name="Content Placeholder 3">
            <a:extLst>
              <a:ext uri="{FF2B5EF4-FFF2-40B4-BE49-F238E27FC236}">
                <a16:creationId xmlns:a16="http://schemas.microsoft.com/office/drawing/2014/main" id="{920E3408-7B55-234D-A098-8435A6A4DCE0}"/>
              </a:ext>
            </a:extLst>
          </p:cNvPr>
          <p:cNvSpPr txBox="1">
            <a:spLocks/>
          </p:cNvSpPr>
          <p:nvPr/>
        </p:nvSpPr>
        <p:spPr>
          <a:xfrm>
            <a:off x="1713372" y="2091212"/>
            <a:ext cx="8765255" cy="1293146"/>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buNone/>
            </a:pPr>
            <a:r>
              <a:rPr lang="en-US" dirty="0">
                <a:solidFill>
                  <a:schemeClr val="accent1">
                    <a:lumMod val="75000"/>
                  </a:schemeClr>
                </a:solidFill>
                <a:latin typeface="Andale Mono" panose="020B0509000000000004" pitchFamily="49" charset="0"/>
              </a:rPr>
              <a:t>def</a:t>
            </a:r>
            <a:r>
              <a:rPr lang="en-US" dirty="0">
                <a:latin typeface="Andale Mono" panose="020B0509000000000004" pitchFamily="49" charset="0"/>
              </a:rPr>
              <a:t> flickering(</a:t>
            </a:r>
          </a:p>
          <a:p>
            <a:pPr marL="0" indent="0">
              <a:lnSpc>
                <a:spcPct val="100000"/>
              </a:lnSpc>
              <a:buNone/>
            </a:pPr>
            <a:r>
              <a:rPr lang="en-US" dirty="0">
                <a:latin typeface="Andale Mono" panose="020B0509000000000004" pitchFamily="49" charset="0"/>
              </a:rPr>
              <a:t>	</a:t>
            </a:r>
            <a:r>
              <a:rPr lang="en-US" dirty="0" err="1">
                <a:latin typeface="Andale Mono" panose="020B0509000000000004" pitchFamily="49" charset="0"/>
              </a:rPr>
              <a:t>recent_frames</a:t>
            </a:r>
            <a:r>
              <a:rPr lang="en-US" dirty="0">
                <a:latin typeface="Andale Mono" panose="020B0509000000000004" pitchFamily="49" charset="0"/>
              </a:rPr>
              <a:t>: List[</a:t>
            </a:r>
            <a:r>
              <a:rPr lang="en-US" dirty="0" err="1">
                <a:latin typeface="Andale Mono" panose="020B0509000000000004" pitchFamily="49" charset="0"/>
              </a:rPr>
              <a:t>PixelBuf</a:t>
            </a:r>
            <a:r>
              <a:rPr lang="en-US" dirty="0">
                <a:latin typeface="Andale Mono" panose="020B0509000000000004" pitchFamily="49" charset="0"/>
              </a:rPr>
              <a:t>],</a:t>
            </a:r>
          </a:p>
          <a:p>
            <a:pPr marL="0" indent="0">
              <a:lnSpc>
                <a:spcPct val="100000"/>
              </a:lnSpc>
              <a:buNone/>
            </a:pPr>
            <a:r>
              <a:rPr lang="en-US" dirty="0">
                <a:latin typeface="Andale Mono" panose="020B0509000000000004" pitchFamily="49" charset="0"/>
              </a:rPr>
              <a:t>	</a:t>
            </a:r>
            <a:r>
              <a:rPr lang="en-US" dirty="0" err="1">
                <a:latin typeface="Andale Mono" panose="020B0509000000000004" pitchFamily="49" charset="0"/>
              </a:rPr>
              <a:t>recent_outputs</a:t>
            </a:r>
            <a:r>
              <a:rPr lang="en-US" dirty="0">
                <a:latin typeface="Andale Mono" panose="020B0509000000000004" pitchFamily="49" charset="0"/>
              </a:rPr>
              <a:t>: List[</a:t>
            </a:r>
            <a:r>
              <a:rPr lang="en-US" dirty="0" err="1">
                <a:latin typeface="Andale Mono" panose="020B0509000000000004" pitchFamily="49" charset="0"/>
              </a:rPr>
              <a:t>BoundingBox</a:t>
            </a:r>
            <a:r>
              <a:rPr lang="en-US" dirty="0">
                <a:latin typeface="Andale Mono" panose="020B0509000000000004" pitchFamily="49" charset="0"/>
              </a:rPr>
              <a:t>]</a:t>
            </a:r>
          </a:p>
          <a:p>
            <a:pPr marL="0" indent="0">
              <a:lnSpc>
                <a:spcPct val="100000"/>
              </a:lnSpc>
              <a:buNone/>
            </a:pPr>
            <a:r>
              <a:rPr lang="en-US" dirty="0">
                <a:latin typeface="Andale Mono" panose="020B0509000000000004" pitchFamily="49" charset="0"/>
              </a:rPr>
              <a:t>) -&gt; Float</a:t>
            </a:r>
          </a:p>
        </p:txBody>
      </p:sp>
      <p:sp>
        <p:nvSpPr>
          <p:cNvPr id="6" name="TextBox 5">
            <a:extLst>
              <a:ext uri="{FF2B5EF4-FFF2-40B4-BE49-F238E27FC236}">
                <a16:creationId xmlns:a16="http://schemas.microsoft.com/office/drawing/2014/main" id="{00276BFF-08AE-A448-98AD-D433FAF07C92}"/>
              </a:ext>
            </a:extLst>
          </p:cNvPr>
          <p:cNvSpPr txBox="1"/>
          <p:nvPr/>
        </p:nvSpPr>
        <p:spPr>
          <a:xfrm>
            <a:off x="838200" y="4991178"/>
            <a:ext cx="4965441" cy="830997"/>
          </a:xfrm>
          <a:prstGeom prst="rect">
            <a:avLst/>
          </a:prstGeom>
          <a:noFill/>
        </p:spPr>
        <p:txBody>
          <a:bodyPr wrap="square" rtlCol="0">
            <a:spAutoFit/>
          </a:bodyPr>
          <a:lstStyle/>
          <a:p>
            <a:r>
              <a:rPr lang="en-US" sz="2400" dirty="0">
                <a:latin typeface="Avenir Next LT Pro" panose="020B0504020202020204" pitchFamily="34" charset="77"/>
                <a:ea typeface="Helvetica Neue Light" panose="02000403000000020004" pitchFamily="2" charset="0"/>
              </a:rPr>
              <a:t>Assertion inputs are a </a:t>
            </a:r>
            <a:r>
              <a:rPr lang="en-US" sz="2400" dirty="0">
                <a:solidFill>
                  <a:schemeClr val="accent1"/>
                </a:solidFill>
                <a:latin typeface="Avenir Next LT Pro" panose="020B0504020202020204" pitchFamily="34" charset="77"/>
                <a:ea typeface="Helvetica Neue Light" panose="02000403000000020004" pitchFamily="2" charset="0"/>
              </a:rPr>
              <a:t>history of inputs and predictions</a:t>
            </a:r>
          </a:p>
        </p:txBody>
      </p:sp>
      <p:sp>
        <p:nvSpPr>
          <p:cNvPr id="7" name="TextBox 6">
            <a:extLst>
              <a:ext uri="{FF2B5EF4-FFF2-40B4-BE49-F238E27FC236}">
                <a16:creationId xmlns:a16="http://schemas.microsoft.com/office/drawing/2014/main" id="{9DE16099-EA08-084E-86F6-F8AA3296A910}"/>
              </a:ext>
            </a:extLst>
          </p:cNvPr>
          <p:cNvSpPr txBox="1"/>
          <p:nvPr/>
        </p:nvSpPr>
        <p:spPr>
          <a:xfrm>
            <a:off x="6290385" y="4991178"/>
            <a:ext cx="4965441" cy="830997"/>
          </a:xfrm>
          <a:prstGeom prst="rect">
            <a:avLst/>
          </a:prstGeom>
          <a:noFill/>
        </p:spPr>
        <p:txBody>
          <a:bodyPr wrap="square" rtlCol="0">
            <a:spAutoFit/>
          </a:bodyPr>
          <a:lstStyle/>
          <a:p>
            <a:pPr algn="r"/>
            <a:r>
              <a:rPr lang="en-US" sz="2400" dirty="0">
                <a:latin typeface="Avenir Next LT Pro" panose="020B0504020202020204" pitchFamily="34" charset="77"/>
                <a:ea typeface="Helvetica Neue Light" panose="02000403000000020004" pitchFamily="2" charset="0"/>
              </a:rPr>
              <a:t>Assertions </a:t>
            </a:r>
            <a:r>
              <a:rPr lang="en-US" sz="2400" dirty="0">
                <a:solidFill>
                  <a:schemeClr val="accent1"/>
                </a:solidFill>
                <a:latin typeface="Avenir Next LT Pro" panose="020B0504020202020204" pitchFamily="34" charset="77"/>
                <a:ea typeface="Helvetica Neue Light" panose="02000403000000020004" pitchFamily="2" charset="0"/>
              </a:rPr>
              <a:t>output a severity score</a:t>
            </a:r>
            <a:r>
              <a:rPr lang="en-US" sz="2400" dirty="0">
                <a:latin typeface="Avenir Next LT Pro" panose="020B0504020202020204" pitchFamily="34" charset="77"/>
                <a:ea typeface="Helvetica Neue Light" panose="02000403000000020004" pitchFamily="2" charset="0"/>
              </a:rPr>
              <a:t>, where a 0 is an abstention</a:t>
            </a:r>
            <a:endParaRPr lang="en-US" sz="2400" dirty="0">
              <a:solidFill>
                <a:schemeClr val="accent1"/>
              </a:solidFill>
              <a:latin typeface="Avenir Next LT Pro" panose="020B0504020202020204" pitchFamily="34" charset="77"/>
              <a:ea typeface="Helvetica Neue Light" panose="02000403000000020004" pitchFamily="2" charset="0"/>
            </a:endParaRPr>
          </a:p>
        </p:txBody>
      </p:sp>
      <p:sp>
        <p:nvSpPr>
          <p:cNvPr id="3" name="TextBox 2">
            <a:extLst>
              <a:ext uri="{FF2B5EF4-FFF2-40B4-BE49-F238E27FC236}">
                <a16:creationId xmlns:a16="http://schemas.microsoft.com/office/drawing/2014/main" id="{A04A7382-6430-0747-A189-45EC47D17DBB}"/>
              </a:ext>
            </a:extLst>
          </p:cNvPr>
          <p:cNvSpPr txBox="1"/>
          <p:nvPr/>
        </p:nvSpPr>
        <p:spPr>
          <a:xfrm>
            <a:off x="0" y="6967330"/>
            <a:ext cx="7267631" cy="923330"/>
          </a:xfrm>
          <a:prstGeom prst="rect">
            <a:avLst/>
          </a:prstGeom>
          <a:noFill/>
        </p:spPr>
        <p:txBody>
          <a:bodyPr wrap="none" rtlCol="0">
            <a:spAutoFit/>
          </a:bodyPr>
          <a:lstStyle/>
          <a:p>
            <a:r>
              <a:rPr lang="en-US" dirty="0"/>
              <a:t>Two interfaces for specifying assertions</a:t>
            </a:r>
          </a:p>
          <a:p>
            <a:r>
              <a:rPr lang="en-US" dirty="0"/>
              <a:t>Say somewhere they can be used for both human labels and model outputs</a:t>
            </a:r>
          </a:p>
          <a:p>
            <a:r>
              <a:rPr lang="en-US" dirty="0"/>
              <a:t>Can be used in a variety of domains</a:t>
            </a:r>
          </a:p>
        </p:txBody>
      </p:sp>
    </p:spTree>
    <p:extLst>
      <p:ext uri="{BB962C8B-B14F-4D97-AF65-F5344CB8AC3E}">
        <p14:creationId xmlns:p14="http://schemas.microsoft.com/office/powerpoint/2010/main" val="3017798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3EF63-8464-DE4D-81CC-328BCA4B4332}"/>
              </a:ext>
            </a:extLst>
          </p:cNvPr>
          <p:cNvSpPr>
            <a:spLocks noGrp="1"/>
          </p:cNvSpPr>
          <p:nvPr>
            <p:ph type="title"/>
          </p:nvPr>
        </p:nvSpPr>
        <p:spPr/>
        <p:txBody>
          <a:bodyPr/>
          <a:lstStyle/>
          <a:p>
            <a:r>
              <a:rPr lang="en-US" dirty="0"/>
              <a:t>Model assertions can find errors with high true positive rate</a:t>
            </a:r>
          </a:p>
        </p:txBody>
      </p:sp>
      <p:sp>
        <p:nvSpPr>
          <p:cNvPr id="4" name="Slide Number Placeholder 3">
            <a:extLst>
              <a:ext uri="{FF2B5EF4-FFF2-40B4-BE49-F238E27FC236}">
                <a16:creationId xmlns:a16="http://schemas.microsoft.com/office/drawing/2014/main" id="{15085B11-934B-6C40-BC27-4CE14824BAF5}"/>
              </a:ext>
            </a:extLst>
          </p:cNvPr>
          <p:cNvSpPr>
            <a:spLocks noGrp="1"/>
          </p:cNvSpPr>
          <p:nvPr>
            <p:ph type="sldNum" sz="quarter" idx="12"/>
          </p:nvPr>
        </p:nvSpPr>
        <p:spPr/>
        <p:txBody>
          <a:bodyPr/>
          <a:lstStyle/>
          <a:p>
            <a:fld id="{E8770316-8B73-FC4C-ADE7-3F39872CBCAE}" type="slidenum">
              <a:rPr lang="en-US" smtClean="0"/>
              <a:pPr/>
              <a:t>31</a:t>
            </a:fld>
            <a:endParaRPr lang="en-US">
              <a:latin typeface="Avenir Next LT Pro Light" panose="020B0304020202020204" pitchFamily="34" charset="0"/>
            </a:endParaRPr>
          </a:p>
        </p:txBody>
      </p:sp>
      <p:graphicFrame>
        <p:nvGraphicFramePr>
          <p:cNvPr id="5" name="Table 4">
            <a:extLst>
              <a:ext uri="{FF2B5EF4-FFF2-40B4-BE49-F238E27FC236}">
                <a16:creationId xmlns:a16="http://schemas.microsoft.com/office/drawing/2014/main" id="{3E05A30E-B2BB-6D49-B401-563B0733AFC6}"/>
              </a:ext>
            </a:extLst>
          </p:cNvPr>
          <p:cNvGraphicFramePr>
            <a:graphicFrameLocks noGrp="1"/>
          </p:cNvGraphicFramePr>
          <p:nvPr/>
        </p:nvGraphicFramePr>
        <p:xfrm>
          <a:off x="1423416" y="1955084"/>
          <a:ext cx="9345167" cy="4297658"/>
        </p:xfrm>
        <a:graphic>
          <a:graphicData uri="http://schemas.openxmlformats.org/drawingml/2006/table">
            <a:tbl>
              <a:tblPr firstRow="1" bandRow="1">
                <a:tableStyleId>{5C22544A-7EE6-4342-B048-85BDC9FD1C3A}</a:tableStyleId>
              </a:tblPr>
              <a:tblGrid>
                <a:gridCol w="2267712">
                  <a:extLst>
                    <a:ext uri="{9D8B030D-6E8A-4147-A177-3AD203B41FA5}">
                      <a16:colId xmlns:a16="http://schemas.microsoft.com/office/drawing/2014/main" val="3180996927"/>
                    </a:ext>
                  </a:extLst>
                </a:gridCol>
                <a:gridCol w="3730752">
                  <a:extLst>
                    <a:ext uri="{9D8B030D-6E8A-4147-A177-3AD203B41FA5}">
                      <a16:colId xmlns:a16="http://schemas.microsoft.com/office/drawing/2014/main" val="3593035799"/>
                    </a:ext>
                  </a:extLst>
                </a:gridCol>
                <a:gridCol w="2194560">
                  <a:extLst>
                    <a:ext uri="{9D8B030D-6E8A-4147-A177-3AD203B41FA5}">
                      <a16:colId xmlns:a16="http://schemas.microsoft.com/office/drawing/2014/main" val="3309516696"/>
                    </a:ext>
                  </a:extLst>
                </a:gridCol>
                <a:gridCol w="1152143">
                  <a:extLst>
                    <a:ext uri="{9D8B030D-6E8A-4147-A177-3AD203B41FA5}">
                      <a16:colId xmlns:a16="http://schemas.microsoft.com/office/drawing/2014/main" val="2910858971"/>
                    </a:ext>
                  </a:extLst>
                </a:gridCol>
              </a:tblGrid>
              <a:tr h="719473">
                <a:tc>
                  <a:txBody>
                    <a:bodyPr/>
                    <a:lstStyle/>
                    <a:p>
                      <a:pPr algn="ctr"/>
                      <a:r>
                        <a:rPr lang="en-US" sz="2400" dirty="0">
                          <a:latin typeface="Helvetica Neue" panose="02000503000000020004" pitchFamily="2" charset="0"/>
                          <a:ea typeface="Helvetica Neue" panose="02000503000000020004" pitchFamily="2" charset="0"/>
                          <a:cs typeface="Helvetica Neue" panose="02000503000000020004" pitchFamily="2" charset="0"/>
                        </a:rPr>
                        <a:t>Setting</a:t>
                      </a:r>
                    </a:p>
                  </a:txBody>
                  <a:tcPr/>
                </a:tc>
                <a:tc>
                  <a:txBody>
                    <a:bodyPr/>
                    <a:lstStyle/>
                    <a:p>
                      <a:pPr algn="ctr"/>
                      <a:r>
                        <a:rPr lang="en-US" sz="2400" dirty="0">
                          <a:latin typeface="Helvetica Neue" panose="02000503000000020004" pitchFamily="2" charset="0"/>
                          <a:ea typeface="Helvetica Neue" panose="02000503000000020004" pitchFamily="2" charset="0"/>
                          <a:cs typeface="Helvetica Neue" panose="02000503000000020004" pitchFamily="2" charset="0"/>
                        </a:rPr>
                        <a:t>Assertion</a:t>
                      </a:r>
                    </a:p>
                  </a:txBody>
                  <a:tcPr/>
                </a:tc>
                <a:tc>
                  <a:txBody>
                    <a:bodyPr/>
                    <a:lstStyle/>
                    <a:p>
                      <a:pPr algn="ctr"/>
                      <a:r>
                        <a:rPr lang="en-US" sz="2400" dirty="0">
                          <a:latin typeface="Helvetica Neue" panose="02000503000000020004" pitchFamily="2" charset="0"/>
                          <a:ea typeface="Helvetica Neue" panose="02000503000000020004" pitchFamily="2" charset="0"/>
                          <a:cs typeface="Helvetica Neue" panose="02000503000000020004" pitchFamily="2" charset="0"/>
                        </a:rPr>
                        <a:t>True Positive Rate</a:t>
                      </a:r>
                    </a:p>
                  </a:txBody>
                  <a:tcPr/>
                </a:tc>
                <a:tc>
                  <a:txBody>
                    <a:bodyPr/>
                    <a:lstStyle/>
                    <a:p>
                      <a:pPr algn="ctr"/>
                      <a:r>
                        <a:rPr lang="en-US" sz="2400" dirty="0">
                          <a:latin typeface="Helvetica Neue" panose="02000503000000020004" pitchFamily="2" charset="0"/>
                          <a:ea typeface="Helvetica Neue" panose="02000503000000020004" pitchFamily="2" charset="0"/>
                          <a:cs typeface="Helvetica Neue" panose="02000503000000020004" pitchFamily="2" charset="0"/>
                        </a:rPr>
                        <a:t>LOC</a:t>
                      </a:r>
                    </a:p>
                  </a:txBody>
                  <a:tcPr/>
                </a:tc>
                <a:extLst>
                  <a:ext uri="{0D108BD9-81ED-4DB2-BD59-A6C34878D82A}">
                    <a16:rowId xmlns:a16="http://schemas.microsoft.com/office/drawing/2014/main" val="755994377"/>
                  </a:ext>
                </a:extLst>
              </a:tr>
              <a:tr h="637760">
                <a:tc>
                  <a:txBody>
                    <a:bodyPr/>
                    <a:lstStyle/>
                    <a:p>
                      <a:pPr algn="ctr"/>
                      <a:r>
                        <a:rPr lang="en-US" sz="2400" dirty="0">
                          <a:latin typeface="Helvetica Neue" panose="02000503000000020004" pitchFamily="2" charset="0"/>
                          <a:ea typeface="Helvetica Neue" panose="02000503000000020004" pitchFamily="2" charset="0"/>
                          <a:cs typeface="Helvetica Neue" panose="02000503000000020004" pitchFamily="2" charset="0"/>
                        </a:rPr>
                        <a:t>Video analytics</a:t>
                      </a:r>
                    </a:p>
                  </a:txBody>
                  <a:tcPr/>
                </a:tc>
                <a:tc>
                  <a:txBody>
                    <a:bodyPr/>
                    <a:lstStyle/>
                    <a:p>
                      <a:pPr algn="ctr"/>
                      <a:r>
                        <a:rPr lang="en-US" sz="2400" dirty="0">
                          <a:latin typeface="Helvetica Neue" panose="02000503000000020004" pitchFamily="2" charset="0"/>
                          <a:ea typeface="Helvetica Neue" panose="02000503000000020004" pitchFamily="2" charset="0"/>
                          <a:cs typeface="Helvetica Neue" panose="02000503000000020004" pitchFamily="2" charset="0"/>
                        </a:rPr>
                        <a:t>Flickering</a:t>
                      </a:r>
                    </a:p>
                  </a:txBody>
                  <a:tcPr/>
                </a:tc>
                <a:tc>
                  <a:txBody>
                    <a:bodyPr/>
                    <a:lstStyle/>
                    <a:p>
                      <a:pPr algn="ctr"/>
                      <a:r>
                        <a:rPr lang="en-US" sz="2400" dirty="0">
                          <a:latin typeface="Helvetica Neue" panose="02000503000000020004" pitchFamily="2" charset="0"/>
                          <a:ea typeface="Helvetica Neue" panose="02000503000000020004" pitchFamily="2" charset="0"/>
                          <a:cs typeface="Helvetica Neue" panose="02000503000000020004" pitchFamily="2" charset="0"/>
                        </a:rPr>
                        <a:t>96%</a:t>
                      </a:r>
                    </a:p>
                  </a:txBody>
                  <a:tcPr/>
                </a:tc>
                <a:tc>
                  <a:txBody>
                    <a:bodyPr/>
                    <a:lstStyle/>
                    <a:p>
                      <a:pPr algn="ctr"/>
                      <a:r>
                        <a:rPr lang="en-US" sz="2400" dirty="0">
                          <a:latin typeface="Helvetica Neue" panose="02000503000000020004" pitchFamily="2" charset="0"/>
                          <a:ea typeface="Helvetica Neue" panose="02000503000000020004" pitchFamily="2" charset="0"/>
                          <a:cs typeface="Helvetica Neue" panose="02000503000000020004" pitchFamily="2" charset="0"/>
                        </a:rPr>
                        <a:t>18</a:t>
                      </a:r>
                    </a:p>
                  </a:txBody>
                  <a:tcPr/>
                </a:tc>
                <a:extLst>
                  <a:ext uri="{0D108BD9-81ED-4DB2-BD59-A6C34878D82A}">
                    <a16:rowId xmlns:a16="http://schemas.microsoft.com/office/drawing/2014/main" val="3067130514"/>
                  </a:ext>
                </a:extLst>
              </a:tr>
              <a:tr h="68810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latin typeface="Helvetica Neue" panose="02000503000000020004" pitchFamily="2" charset="0"/>
                          <a:ea typeface="Helvetica Neue" panose="02000503000000020004" pitchFamily="2" charset="0"/>
                          <a:cs typeface="Helvetica Neue" panose="02000503000000020004" pitchFamily="2" charset="0"/>
                        </a:rPr>
                        <a:t>Video analytics</a:t>
                      </a:r>
                    </a:p>
                  </a:txBody>
                  <a:tcPr/>
                </a:tc>
                <a:tc>
                  <a:txBody>
                    <a:bodyPr/>
                    <a:lstStyle/>
                    <a:p>
                      <a:pPr algn="ctr"/>
                      <a:r>
                        <a:rPr lang="en-US" sz="2400" dirty="0">
                          <a:latin typeface="Helvetica Neue" panose="02000503000000020004" pitchFamily="2" charset="0"/>
                          <a:ea typeface="Helvetica Neue" panose="02000503000000020004" pitchFamily="2" charset="0"/>
                          <a:cs typeface="Helvetica Neue" panose="02000503000000020004" pitchFamily="2" charset="0"/>
                        </a:rPr>
                        <a:t>Multibox</a:t>
                      </a:r>
                    </a:p>
                  </a:txBody>
                  <a:tcPr/>
                </a:tc>
                <a:tc>
                  <a:txBody>
                    <a:bodyPr/>
                    <a:lstStyle/>
                    <a:p>
                      <a:pPr algn="ctr"/>
                      <a:r>
                        <a:rPr lang="en-US" sz="2400" dirty="0">
                          <a:latin typeface="Helvetica Neue" panose="02000503000000020004" pitchFamily="2" charset="0"/>
                          <a:ea typeface="Helvetica Neue" panose="02000503000000020004" pitchFamily="2" charset="0"/>
                          <a:cs typeface="Helvetica Neue" panose="02000503000000020004" pitchFamily="2" charset="0"/>
                        </a:rPr>
                        <a:t>100%</a:t>
                      </a:r>
                    </a:p>
                  </a:txBody>
                  <a:tcPr/>
                </a:tc>
                <a:tc>
                  <a:txBody>
                    <a:bodyPr/>
                    <a:lstStyle/>
                    <a:p>
                      <a:pPr algn="ctr"/>
                      <a:r>
                        <a:rPr lang="en-US" sz="2400" dirty="0">
                          <a:latin typeface="Helvetica Neue" panose="02000503000000020004" pitchFamily="2" charset="0"/>
                          <a:ea typeface="Helvetica Neue" panose="02000503000000020004" pitchFamily="2" charset="0"/>
                          <a:cs typeface="Helvetica Neue" panose="02000503000000020004" pitchFamily="2" charset="0"/>
                        </a:rPr>
                        <a:t>14</a:t>
                      </a:r>
                    </a:p>
                  </a:txBody>
                  <a:tcPr/>
                </a:tc>
                <a:extLst>
                  <a:ext uri="{0D108BD9-81ED-4DB2-BD59-A6C34878D82A}">
                    <a16:rowId xmlns:a16="http://schemas.microsoft.com/office/drawing/2014/main" val="4152841201"/>
                  </a:ext>
                </a:extLst>
              </a:tr>
              <a:tr h="68810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latin typeface="Helvetica Neue" panose="02000503000000020004" pitchFamily="2" charset="0"/>
                          <a:ea typeface="Helvetica Neue" panose="02000503000000020004" pitchFamily="2" charset="0"/>
                          <a:cs typeface="Helvetica Neue" panose="02000503000000020004" pitchFamily="2" charset="0"/>
                        </a:rPr>
                        <a:t>Video analytics</a:t>
                      </a:r>
                    </a:p>
                  </a:txBody>
                  <a:tcPr/>
                </a:tc>
                <a:tc>
                  <a:txBody>
                    <a:bodyPr/>
                    <a:lstStyle/>
                    <a:p>
                      <a:pPr algn="ctr"/>
                      <a:r>
                        <a:rPr lang="en-US" sz="2400" dirty="0">
                          <a:latin typeface="Helvetica Neue" panose="02000503000000020004" pitchFamily="2" charset="0"/>
                          <a:ea typeface="Helvetica Neue" panose="02000503000000020004" pitchFamily="2" charset="0"/>
                          <a:cs typeface="Helvetica Neue" panose="02000503000000020004" pitchFamily="2" charset="0"/>
                        </a:rPr>
                        <a:t>No phantom cars</a:t>
                      </a:r>
                    </a:p>
                  </a:txBody>
                  <a:tcPr/>
                </a:tc>
                <a:tc>
                  <a:txBody>
                    <a:bodyPr/>
                    <a:lstStyle/>
                    <a:p>
                      <a:pPr algn="ctr"/>
                      <a:r>
                        <a:rPr lang="en-US" sz="2400" dirty="0">
                          <a:latin typeface="Helvetica Neue" panose="02000503000000020004" pitchFamily="2" charset="0"/>
                          <a:ea typeface="Helvetica Neue" panose="02000503000000020004" pitchFamily="2" charset="0"/>
                          <a:cs typeface="Helvetica Neue" panose="02000503000000020004" pitchFamily="2" charset="0"/>
                        </a:rPr>
                        <a:t>88%</a:t>
                      </a:r>
                    </a:p>
                  </a:txBody>
                  <a:tcPr/>
                </a:tc>
                <a:tc>
                  <a:txBody>
                    <a:bodyPr/>
                    <a:lstStyle/>
                    <a:p>
                      <a:pPr algn="ctr"/>
                      <a:r>
                        <a:rPr lang="en-US" sz="2400" dirty="0">
                          <a:latin typeface="Helvetica Neue" panose="02000503000000020004" pitchFamily="2" charset="0"/>
                          <a:ea typeface="Helvetica Neue" panose="02000503000000020004" pitchFamily="2" charset="0"/>
                          <a:cs typeface="Helvetica Neue" panose="02000503000000020004" pitchFamily="2" charset="0"/>
                        </a:rPr>
                        <a:t>18</a:t>
                      </a:r>
                    </a:p>
                  </a:txBody>
                  <a:tcPr/>
                </a:tc>
                <a:extLst>
                  <a:ext uri="{0D108BD9-81ED-4DB2-BD59-A6C34878D82A}">
                    <a16:rowId xmlns:a16="http://schemas.microsoft.com/office/drawing/2014/main" val="3095923370"/>
                  </a:ext>
                </a:extLst>
              </a:tr>
              <a:tr h="637760">
                <a:tc>
                  <a:txBody>
                    <a:bodyPr/>
                    <a:lstStyle/>
                    <a:p>
                      <a:pPr algn="ctr"/>
                      <a:r>
                        <a:rPr lang="en-US" sz="2400" dirty="0">
                          <a:latin typeface="Helvetica Neue" panose="02000503000000020004" pitchFamily="2" charset="0"/>
                          <a:ea typeface="Helvetica Neue" panose="02000503000000020004" pitchFamily="2" charset="0"/>
                          <a:cs typeface="Helvetica Neue" panose="02000503000000020004" pitchFamily="2" charset="0"/>
                        </a:rPr>
                        <a:t>AV</a:t>
                      </a:r>
                    </a:p>
                  </a:txBody>
                  <a:tcPr/>
                </a:tc>
                <a:tc>
                  <a:txBody>
                    <a:bodyPr/>
                    <a:lstStyle/>
                    <a:p>
                      <a:pPr algn="ctr"/>
                      <a:r>
                        <a:rPr lang="en-US" sz="2400" dirty="0">
                          <a:latin typeface="Helvetica Neue" panose="02000503000000020004" pitchFamily="2" charset="0"/>
                          <a:ea typeface="Helvetica Neue" panose="02000503000000020004" pitchFamily="2" charset="0"/>
                          <a:cs typeface="Helvetica Neue" panose="02000503000000020004" pitchFamily="2" charset="0"/>
                        </a:rPr>
                        <a:t>LIDAR/camera match</a:t>
                      </a:r>
                    </a:p>
                  </a:txBody>
                  <a:tcPr/>
                </a:tc>
                <a:tc>
                  <a:txBody>
                    <a:bodyPr/>
                    <a:lstStyle/>
                    <a:p>
                      <a:pPr algn="ctr"/>
                      <a:r>
                        <a:rPr lang="en-US" sz="2400" dirty="0">
                          <a:latin typeface="Helvetica Neue" panose="02000503000000020004" pitchFamily="2" charset="0"/>
                          <a:ea typeface="Helvetica Neue" panose="02000503000000020004" pitchFamily="2" charset="0"/>
                          <a:cs typeface="Helvetica Neue" panose="02000503000000020004" pitchFamily="2" charset="0"/>
                        </a:rPr>
                        <a:t>100%</a:t>
                      </a:r>
                    </a:p>
                  </a:txBody>
                  <a:tcPr/>
                </a:tc>
                <a:tc>
                  <a:txBody>
                    <a:bodyPr/>
                    <a:lstStyle/>
                    <a:p>
                      <a:pPr algn="ctr"/>
                      <a:r>
                        <a:rPr lang="en-US" sz="2400" dirty="0">
                          <a:latin typeface="Helvetica Neue" panose="02000503000000020004" pitchFamily="2" charset="0"/>
                          <a:ea typeface="Helvetica Neue" panose="02000503000000020004" pitchFamily="2" charset="0"/>
                          <a:cs typeface="Helvetica Neue" panose="02000503000000020004" pitchFamily="2" charset="0"/>
                        </a:rPr>
                        <a:t>11</a:t>
                      </a:r>
                    </a:p>
                  </a:txBody>
                  <a:tcPr/>
                </a:tc>
                <a:extLst>
                  <a:ext uri="{0D108BD9-81ED-4DB2-BD59-A6C34878D82A}">
                    <a16:rowId xmlns:a16="http://schemas.microsoft.com/office/drawing/2014/main" val="3800024303"/>
                  </a:ext>
                </a:extLst>
              </a:tr>
              <a:tr h="774020">
                <a:tc>
                  <a:txBody>
                    <a:bodyPr/>
                    <a:lstStyle/>
                    <a:p>
                      <a:pPr algn="ctr"/>
                      <a:r>
                        <a:rPr lang="en-US" sz="2400" dirty="0">
                          <a:latin typeface="Helvetica Neue" panose="02000503000000020004" pitchFamily="2" charset="0"/>
                          <a:ea typeface="Helvetica Neue" panose="02000503000000020004" pitchFamily="2" charset="0"/>
                          <a:cs typeface="Helvetica Neue" panose="02000503000000020004" pitchFamily="2" charset="0"/>
                        </a:rPr>
                        <a:t>Medical</a:t>
                      </a:r>
                    </a:p>
                  </a:txBody>
                  <a:tcPr/>
                </a:tc>
                <a:tc>
                  <a:txBody>
                    <a:bodyPr/>
                    <a:lstStyle/>
                    <a:p>
                      <a:pPr algn="ctr"/>
                      <a:r>
                        <a:rPr lang="en-US" sz="2400" dirty="0">
                          <a:latin typeface="Helvetica Neue" panose="02000503000000020004" pitchFamily="2" charset="0"/>
                          <a:ea typeface="Helvetica Neue" panose="02000503000000020004" pitchFamily="2" charset="0"/>
                          <a:cs typeface="Helvetica Neue" panose="02000503000000020004" pitchFamily="2" charset="0"/>
                        </a:rPr>
                        <a:t>ECG classification shouldn’t vary too quickly</a:t>
                      </a:r>
                    </a:p>
                  </a:txBody>
                  <a:tcPr/>
                </a:tc>
                <a:tc>
                  <a:txBody>
                    <a:bodyPr/>
                    <a:lstStyle/>
                    <a:p>
                      <a:pPr algn="ctr"/>
                      <a:r>
                        <a:rPr lang="en-US" sz="2400" dirty="0">
                          <a:latin typeface="Helvetica Neue" panose="02000503000000020004" pitchFamily="2" charset="0"/>
                          <a:ea typeface="Helvetica Neue" panose="02000503000000020004" pitchFamily="2" charset="0"/>
                          <a:cs typeface="Helvetica Neue" panose="02000503000000020004" pitchFamily="2" charset="0"/>
                        </a:rPr>
                        <a:t>100%</a:t>
                      </a:r>
                    </a:p>
                  </a:txBody>
                  <a:tcPr/>
                </a:tc>
                <a:tc>
                  <a:txBody>
                    <a:bodyPr/>
                    <a:lstStyle/>
                    <a:p>
                      <a:pPr algn="ctr"/>
                      <a:r>
                        <a:rPr lang="en-US" sz="2400" dirty="0">
                          <a:latin typeface="Helvetica Neue" panose="02000503000000020004" pitchFamily="2" charset="0"/>
                          <a:ea typeface="Helvetica Neue" panose="02000503000000020004" pitchFamily="2" charset="0"/>
                          <a:cs typeface="Helvetica Neue" panose="02000503000000020004" pitchFamily="2" charset="0"/>
                        </a:rPr>
                        <a:t>23</a:t>
                      </a:r>
                    </a:p>
                  </a:txBody>
                  <a:tcPr/>
                </a:tc>
                <a:extLst>
                  <a:ext uri="{0D108BD9-81ED-4DB2-BD59-A6C34878D82A}">
                    <a16:rowId xmlns:a16="http://schemas.microsoft.com/office/drawing/2014/main" val="105509279"/>
                  </a:ext>
                </a:extLst>
              </a:tr>
            </a:tbl>
          </a:graphicData>
        </a:graphic>
      </p:graphicFrame>
    </p:spTree>
    <p:extLst>
      <p:ext uri="{BB962C8B-B14F-4D97-AF65-F5344CB8AC3E}">
        <p14:creationId xmlns:p14="http://schemas.microsoft.com/office/powerpoint/2010/main" val="2234200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D0D07-72E0-DB44-B4BC-19ABF6B26357}"/>
              </a:ext>
            </a:extLst>
          </p:cNvPr>
          <p:cNvSpPr>
            <a:spLocks noGrp="1"/>
          </p:cNvSpPr>
          <p:nvPr>
            <p:ph type="title"/>
          </p:nvPr>
        </p:nvSpPr>
        <p:spPr/>
        <p:txBody>
          <a:bodyPr/>
          <a:lstStyle/>
          <a:p>
            <a:r>
              <a:rPr lang="en-US" dirty="0"/>
              <a:t>Learned observation assertions (LOA)</a:t>
            </a:r>
            <a:br>
              <a:rPr lang="en-US" dirty="0"/>
            </a:br>
            <a:r>
              <a:rPr lang="en-US" dirty="0">
                <a:solidFill>
                  <a:schemeClr val="bg2">
                    <a:lumMod val="75000"/>
                  </a:schemeClr>
                </a:solidFill>
              </a:rPr>
              <a:t>[SIGMOD ‘22]</a:t>
            </a:r>
            <a:endParaRPr lang="en-US" dirty="0"/>
          </a:p>
        </p:txBody>
      </p:sp>
      <p:sp>
        <p:nvSpPr>
          <p:cNvPr id="3" name="Content Placeholder 2">
            <a:extLst>
              <a:ext uri="{FF2B5EF4-FFF2-40B4-BE49-F238E27FC236}">
                <a16:creationId xmlns:a16="http://schemas.microsoft.com/office/drawing/2014/main" id="{FF7AAB6B-C040-9D46-9037-AAD8AAE96623}"/>
              </a:ext>
            </a:extLst>
          </p:cNvPr>
          <p:cNvSpPr>
            <a:spLocks noGrp="1"/>
          </p:cNvSpPr>
          <p:nvPr>
            <p:ph idx="1"/>
          </p:nvPr>
        </p:nvSpPr>
        <p:spPr>
          <a:xfrm>
            <a:off x="838200" y="2289360"/>
            <a:ext cx="10515600" cy="1841772"/>
          </a:xfrm>
        </p:spPr>
        <p:txBody>
          <a:bodyPr/>
          <a:lstStyle/>
          <a:p>
            <a:r>
              <a:rPr lang="en-US" dirty="0">
                <a:solidFill>
                  <a:schemeClr val="accent1"/>
                </a:solidFill>
                <a:latin typeface="Andale Mono" panose="020B0509000000000004" pitchFamily="49" charset="0"/>
              </a:rPr>
              <a:t>def</a:t>
            </a:r>
            <a:r>
              <a:rPr lang="en-US" dirty="0">
                <a:latin typeface="Andale Mono" panose="020B0509000000000004" pitchFamily="49" charset="0"/>
              </a:rPr>
              <a:t> </a:t>
            </a:r>
            <a:r>
              <a:rPr lang="en-US" dirty="0" err="1">
                <a:latin typeface="Andale Mono" panose="020B0509000000000004" pitchFamily="49" charset="0"/>
              </a:rPr>
              <a:t>VolumeFeature</a:t>
            </a:r>
            <a:r>
              <a:rPr lang="en-US" dirty="0">
                <a:latin typeface="Andale Mono" panose="020B0509000000000004" pitchFamily="49" charset="0"/>
              </a:rPr>
              <a:t>(box):</a:t>
            </a:r>
          </a:p>
          <a:p>
            <a:r>
              <a:rPr lang="en-US" dirty="0">
                <a:latin typeface="Andale Mono" panose="020B0509000000000004" pitchFamily="49" charset="0"/>
              </a:rPr>
              <a:t>  return </a:t>
            </a:r>
            <a:r>
              <a:rPr lang="en-US" dirty="0" err="1">
                <a:latin typeface="Andale Mono" panose="020B0509000000000004" pitchFamily="49" charset="0"/>
              </a:rPr>
              <a:t>box.width</a:t>
            </a:r>
            <a:r>
              <a:rPr lang="en-US" dirty="0">
                <a:latin typeface="Andale Mono" panose="020B0509000000000004" pitchFamily="49" charset="0"/>
              </a:rPr>
              <a:t> * </a:t>
            </a:r>
            <a:r>
              <a:rPr lang="en-US" dirty="0" err="1">
                <a:latin typeface="Andale Mono" panose="020B0509000000000004" pitchFamily="49" charset="0"/>
              </a:rPr>
              <a:t>box.height</a:t>
            </a:r>
            <a:r>
              <a:rPr lang="en-US" dirty="0">
                <a:latin typeface="Andale Mono" panose="020B0509000000000004" pitchFamily="49" charset="0"/>
              </a:rPr>
              <a:t> * </a:t>
            </a:r>
            <a:r>
              <a:rPr lang="en-US" dirty="0" err="1">
                <a:latin typeface="Andale Mono" panose="020B0509000000000004" pitchFamily="49" charset="0"/>
              </a:rPr>
              <a:t>box.length</a:t>
            </a:r>
            <a:endParaRPr lang="en-US" dirty="0">
              <a:latin typeface="Andale Mono" panose="020B0509000000000004" pitchFamily="49" charset="0"/>
            </a:endParaRPr>
          </a:p>
        </p:txBody>
      </p:sp>
      <p:sp>
        <p:nvSpPr>
          <p:cNvPr id="4" name="Slide Number Placeholder 3">
            <a:extLst>
              <a:ext uri="{FF2B5EF4-FFF2-40B4-BE49-F238E27FC236}">
                <a16:creationId xmlns:a16="http://schemas.microsoft.com/office/drawing/2014/main" id="{C1FCD1A1-8483-1D4E-9460-652B7C59B635}"/>
              </a:ext>
            </a:extLst>
          </p:cNvPr>
          <p:cNvSpPr>
            <a:spLocks noGrp="1"/>
          </p:cNvSpPr>
          <p:nvPr>
            <p:ph type="sldNum" sz="quarter" idx="12"/>
          </p:nvPr>
        </p:nvSpPr>
        <p:spPr/>
        <p:txBody>
          <a:bodyPr/>
          <a:lstStyle/>
          <a:p>
            <a:fld id="{E8770316-8B73-FC4C-ADE7-3F39872CBCAE}" type="slidenum">
              <a:rPr lang="en-US" smtClean="0"/>
              <a:pPr/>
              <a:t>32</a:t>
            </a:fld>
            <a:endParaRPr lang="en-US">
              <a:latin typeface="Avenir Next LT Pro Light" panose="020B0304020202020204" pitchFamily="34" charset="0"/>
            </a:endParaRPr>
          </a:p>
        </p:txBody>
      </p:sp>
      <p:sp>
        <p:nvSpPr>
          <p:cNvPr id="5" name="TextBox 4">
            <a:extLst>
              <a:ext uri="{FF2B5EF4-FFF2-40B4-BE49-F238E27FC236}">
                <a16:creationId xmlns:a16="http://schemas.microsoft.com/office/drawing/2014/main" id="{8E534904-AEF6-B945-ADF1-4F332CEF44DF}"/>
              </a:ext>
            </a:extLst>
          </p:cNvPr>
          <p:cNvSpPr txBox="1"/>
          <p:nvPr/>
        </p:nvSpPr>
        <p:spPr>
          <a:xfrm>
            <a:off x="838200" y="4912799"/>
            <a:ext cx="4965441" cy="954107"/>
          </a:xfrm>
          <a:prstGeom prst="rect">
            <a:avLst/>
          </a:prstGeom>
          <a:noFill/>
        </p:spPr>
        <p:txBody>
          <a:bodyPr wrap="square" rtlCol="0">
            <a:spAutoFit/>
          </a:bodyPr>
          <a:lstStyle/>
          <a:p>
            <a:r>
              <a:rPr lang="en-US" sz="2800" dirty="0">
                <a:latin typeface="Avenir Next LT Pro" panose="020B0504020202020204" pitchFamily="34" charset="77"/>
                <a:ea typeface="Helvetica Neue Light" panose="02000403000000020004" pitchFamily="2" charset="0"/>
              </a:rPr>
              <a:t>Users specify features over observations</a:t>
            </a:r>
            <a:endParaRPr lang="en-US" sz="2800" dirty="0">
              <a:solidFill>
                <a:schemeClr val="accent1"/>
              </a:solidFill>
              <a:latin typeface="Avenir Next LT Pro" panose="020B0504020202020204" pitchFamily="34" charset="77"/>
              <a:ea typeface="Helvetica Neue Light" panose="02000403000000020004" pitchFamily="2" charset="0"/>
            </a:endParaRPr>
          </a:p>
        </p:txBody>
      </p:sp>
      <p:sp>
        <p:nvSpPr>
          <p:cNvPr id="6" name="TextBox 5">
            <a:extLst>
              <a:ext uri="{FF2B5EF4-FFF2-40B4-BE49-F238E27FC236}">
                <a16:creationId xmlns:a16="http://schemas.microsoft.com/office/drawing/2014/main" id="{CA098C90-8DE6-894D-B1D5-DAFAAC160270}"/>
              </a:ext>
            </a:extLst>
          </p:cNvPr>
          <p:cNvSpPr txBox="1"/>
          <p:nvPr/>
        </p:nvSpPr>
        <p:spPr>
          <a:xfrm>
            <a:off x="6096000" y="4912799"/>
            <a:ext cx="4965442" cy="954107"/>
          </a:xfrm>
          <a:prstGeom prst="rect">
            <a:avLst/>
          </a:prstGeom>
          <a:noFill/>
        </p:spPr>
        <p:txBody>
          <a:bodyPr wrap="square" rtlCol="0">
            <a:spAutoFit/>
          </a:bodyPr>
          <a:lstStyle/>
          <a:p>
            <a:pPr algn="r"/>
            <a:r>
              <a:rPr lang="en-US" sz="2800" dirty="0">
                <a:latin typeface="Avenir Next LT Pro" panose="020B0504020202020204" pitchFamily="34" charset="77"/>
                <a:ea typeface="Helvetica Neue Light" panose="02000403000000020004" pitchFamily="2" charset="0"/>
              </a:rPr>
              <a:t>LOA learns typical distribution of features</a:t>
            </a:r>
            <a:endParaRPr lang="en-US" sz="2800" dirty="0">
              <a:solidFill>
                <a:schemeClr val="accent1"/>
              </a:solidFill>
              <a:latin typeface="Avenir Next LT Pro" panose="020B0504020202020204" pitchFamily="34" charset="77"/>
              <a:ea typeface="Helvetica Neue Light" panose="02000403000000020004" pitchFamily="2" charset="0"/>
            </a:endParaRPr>
          </a:p>
        </p:txBody>
      </p:sp>
    </p:spTree>
    <p:extLst>
      <p:ext uri="{BB962C8B-B14F-4D97-AF65-F5344CB8AC3E}">
        <p14:creationId xmlns:p14="http://schemas.microsoft.com/office/powerpoint/2010/main" val="3842054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05551-05F0-3B44-B7E9-A7EC929D9230}"/>
              </a:ext>
            </a:extLst>
          </p:cNvPr>
          <p:cNvSpPr>
            <a:spLocks noGrp="1"/>
          </p:cNvSpPr>
          <p:nvPr>
            <p:ph type="title"/>
          </p:nvPr>
        </p:nvSpPr>
        <p:spPr/>
        <p:txBody>
          <a:bodyPr/>
          <a:lstStyle/>
          <a:p>
            <a:r>
              <a:rPr lang="en-US" dirty="0"/>
              <a:t>LOA identifies errors in </a:t>
            </a:r>
            <a:r>
              <a:rPr lang="en-US" i="1" dirty="0"/>
              <a:t>human labels </a:t>
            </a:r>
            <a:r>
              <a:rPr lang="en-US" dirty="0"/>
              <a:t>in  real-world datasets: Lyft Level 5</a:t>
            </a:r>
          </a:p>
        </p:txBody>
      </p:sp>
      <p:sp>
        <p:nvSpPr>
          <p:cNvPr id="4" name="Slide Number Placeholder 3">
            <a:extLst>
              <a:ext uri="{FF2B5EF4-FFF2-40B4-BE49-F238E27FC236}">
                <a16:creationId xmlns:a16="http://schemas.microsoft.com/office/drawing/2014/main" id="{357F2704-16DD-CC4E-8BF1-03D0E5950E3E}"/>
              </a:ext>
            </a:extLst>
          </p:cNvPr>
          <p:cNvSpPr>
            <a:spLocks noGrp="1"/>
          </p:cNvSpPr>
          <p:nvPr>
            <p:ph type="sldNum" sz="quarter" idx="12"/>
          </p:nvPr>
        </p:nvSpPr>
        <p:spPr/>
        <p:txBody>
          <a:bodyPr/>
          <a:lstStyle/>
          <a:p>
            <a:fld id="{E8770316-8B73-FC4C-ADE7-3F39872CBCAE}" type="slidenum">
              <a:rPr lang="en-US" smtClean="0"/>
              <a:pPr/>
              <a:t>33</a:t>
            </a:fld>
            <a:endParaRPr lang="en-US">
              <a:latin typeface="Avenir Next LT Pro Light" panose="020B0304020202020204" pitchFamily="34" charset="0"/>
            </a:endParaRPr>
          </a:p>
        </p:txBody>
      </p:sp>
      <p:pic>
        <p:nvPicPr>
          <p:cNvPr id="5" name="Picture 4">
            <a:extLst>
              <a:ext uri="{FF2B5EF4-FFF2-40B4-BE49-F238E27FC236}">
                <a16:creationId xmlns:a16="http://schemas.microsoft.com/office/drawing/2014/main" id="{21605FF5-9CDE-E94C-9FC9-C88C8B528CFC}"/>
              </a:ext>
            </a:extLst>
          </p:cNvPr>
          <p:cNvPicPr>
            <a:picLocks noChangeAspect="1"/>
          </p:cNvPicPr>
          <p:nvPr/>
        </p:nvPicPr>
        <p:blipFill>
          <a:blip r:embed="rId3"/>
          <a:stretch>
            <a:fillRect/>
          </a:stretch>
        </p:blipFill>
        <p:spPr>
          <a:xfrm>
            <a:off x="995362" y="2015682"/>
            <a:ext cx="4003357" cy="1952301"/>
          </a:xfrm>
          <a:prstGeom prst="rect">
            <a:avLst/>
          </a:prstGeom>
        </p:spPr>
      </p:pic>
      <p:sp>
        <p:nvSpPr>
          <p:cNvPr id="6" name="Content Placeholder 3">
            <a:extLst>
              <a:ext uri="{FF2B5EF4-FFF2-40B4-BE49-F238E27FC236}">
                <a16:creationId xmlns:a16="http://schemas.microsoft.com/office/drawing/2014/main" id="{5C35C6F7-A098-214A-B1AE-EE75EEE5EC29}"/>
              </a:ext>
            </a:extLst>
          </p:cNvPr>
          <p:cNvSpPr txBox="1">
            <a:spLocks/>
          </p:cNvSpPr>
          <p:nvPr/>
        </p:nvSpPr>
        <p:spPr>
          <a:xfrm>
            <a:off x="5981699" y="2016354"/>
            <a:ext cx="4876801" cy="2502098"/>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20040" indent="-320040">
              <a:lnSpc>
                <a:spcPct val="100000"/>
              </a:lnSpc>
              <a:spcAft>
                <a:spcPts val="600"/>
              </a:spcAft>
              <a:buFont typeface="Lucida Grande"/>
              <a:buChar char="»"/>
            </a:pPr>
            <a:r>
              <a:rPr lang="en-US" dirty="0">
                <a:latin typeface="Avenir Next LT Pro" panose="020B0504020202020204" pitchFamily="34" charset="77"/>
              </a:rPr>
              <a:t>Deployed LOA per scene (5-15s clip)</a:t>
            </a:r>
          </a:p>
          <a:p>
            <a:pPr marL="320040" indent="-320040">
              <a:lnSpc>
                <a:spcPct val="100000"/>
              </a:lnSpc>
              <a:spcAft>
                <a:spcPts val="600"/>
              </a:spcAft>
              <a:buFont typeface="Lucida Grande"/>
              <a:buChar char="»"/>
            </a:pPr>
            <a:r>
              <a:rPr lang="en-US" dirty="0">
                <a:latin typeface="Avenir Next LT Pro" panose="020B0504020202020204" pitchFamily="34" charset="77"/>
              </a:rPr>
              <a:t>Found </a:t>
            </a:r>
            <a:r>
              <a:rPr lang="en-US" dirty="0">
                <a:solidFill>
                  <a:srgbClr val="FF0000"/>
                </a:solidFill>
                <a:latin typeface="Avenir Next LT Pro" panose="020B0504020202020204" pitchFamily="34" charset="77"/>
              </a:rPr>
              <a:t>errors in 70% </a:t>
            </a:r>
            <a:r>
              <a:rPr lang="en-US" dirty="0">
                <a:latin typeface="Avenir Next LT Pro" panose="020B0504020202020204" pitchFamily="34" charset="77"/>
              </a:rPr>
              <a:t>of the Lyft validation scenes</a:t>
            </a:r>
          </a:p>
        </p:txBody>
      </p:sp>
      <p:pic>
        <p:nvPicPr>
          <p:cNvPr id="9" name="Picture 8" descr="A picture containing text, sky, outdoor, decker&#10;&#10;Description automatically generated">
            <a:extLst>
              <a:ext uri="{FF2B5EF4-FFF2-40B4-BE49-F238E27FC236}">
                <a16:creationId xmlns:a16="http://schemas.microsoft.com/office/drawing/2014/main" id="{ADD6870E-6424-6840-A78E-1E8E40820E8E}"/>
              </a:ext>
            </a:extLst>
          </p:cNvPr>
          <p:cNvPicPr>
            <a:picLocks noChangeAspect="1"/>
          </p:cNvPicPr>
          <p:nvPr/>
        </p:nvPicPr>
        <p:blipFill>
          <a:blip r:embed="rId4"/>
          <a:stretch>
            <a:fillRect/>
          </a:stretch>
        </p:blipFill>
        <p:spPr>
          <a:xfrm>
            <a:off x="995362" y="4074231"/>
            <a:ext cx="4003357" cy="2502098"/>
          </a:xfrm>
          <a:prstGeom prst="rect">
            <a:avLst/>
          </a:prstGeom>
        </p:spPr>
      </p:pic>
      <p:sp>
        <p:nvSpPr>
          <p:cNvPr id="7" name="Content Placeholder 3">
            <a:extLst>
              <a:ext uri="{FF2B5EF4-FFF2-40B4-BE49-F238E27FC236}">
                <a16:creationId xmlns:a16="http://schemas.microsoft.com/office/drawing/2014/main" id="{7DA27300-15C3-CF47-8980-5D67537B5186}"/>
              </a:ext>
            </a:extLst>
          </p:cNvPr>
          <p:cNvSpPr txBox="1">
            <a:spLocks/>
          </p:cNvSpPr>
          <p:nvPr/>
        </p:nvSpPr>
        <p:spPr>
          <a:xfrm>
            <a:off x="5981699" y="4658865"/>
            <a:ext cx="5027677" cy="1332830"/>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Aft>
                <a:spcPts val="600"/>
              </a:spcAft>
              <a:buNone/>
            </a:pPr>
            <a:r>
              <a:rPr lang="en-US" dirty="0">
                <a:latin typeface="Avenir Next LT Pro" panose="020B0504020202020204" pitchFamily="34" charset="77"/>
              </a:rPr>
              <a:t>Dataset used to train models, host competitions, cited hundreds of times!</a:t>
            </a:r>
          </a:p>
        </p:txBody>
      </p:sp>
    </p:spTree>
    <p:extLst>
      <p:ext uri="{BB962C8B-B14F-4D97-AF65-F5344CB8AC3E}">
        <p14:creationId xmlns:p14="http://schemas.microsoft.com/office/powerpoint/2010/main" val="3033469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D1168-FC4A-A345-B13E-DED620887983}"/>
              </a:ext>
            </a:extLst>
          </p:cNvPr>
          <p:cNvSpPr>
            <a:spLocks noGrp="1"/>
          </p:cNvSpPr>
          <p:nvPr>
            <p:ph type="title"/>
          </p:nvPr>
        </p:nvSpPr>
        <p:spPr/>
        <p:txBody>
          <a:bodyPr/>
          <a:lstStyle/>
          <a:p>
            <a:r>
              <a:rPr lang="en-US" dirty="0"/>
              <a:t>LOA identifies errors in human labels in  real-world datasets: TRI</a:t>
            </a:r>
          </a:p>
        </p:txBody>
      </p:sp>
      <p:sp>
        <p:nvSpPr>
          <p:cNvPr id="4" name="Slide Number Placeholder 3">
            <a:extLst>
              <a:ext uri="{FF2B5EF4-FFF2-40B4-BE49-F238E27FC236}">
                <a16:creationId xmlns:a16="http://schemas.microsoft.com/office/drawing/2014/main" id="{0538E832-416E-C646-BC32-007861CC9BAB}"/>
              </a:ext>
            </a:extLst>
          </p:cNvPr>
          <p:cNvSpPr>
            <a:spLocks noGrp="1"/>
          </p:cNvSpPr>
          <p:nvPr>
            <p:ph type="sldNum" sz="quarter" idx="12"/>
          </p:nvPr>
        </p:nvSpPr>
        <p:spPr/>
        <p:txBody>
          <a:bodyPr/>
          <a:lstStyle/>
          <a:p>
            <a:fld id="{E8770316-8B73-FC4C-ADE7-3F39872CBCAE}" type="slidenum">
              <a:rPr lang="en-US" smtClean="0"/>
              <a:pPr/>
              <a:t>34</a:t>
            </a:fld>
            <a:endParaRPr lang="en-US">
              <a:latin typeface="Avenir Next LT Pro Light" panose="020B0304020202020204" pitchFamily="34" charset="0"/>
            </a:endParaRPr>
          </a:p>
        </p:txBody>
      </p:sp>
      <p:pic>
        <p:nvPicPr>
          <p:cNvPr id="8" name="Picture 2" descr="Toyota Research Institute | Innovating the Future of Mobility">
            <a:extLst>
              <a:ext uri="{FF2B5EF4-FFF2-40B4-BE49-F238E27FC236}">
                <a16:creationId xmlns:a16="http://schemas.microsoft.com/office/drawing/2014/main" id="{6537803D-D9D1-A94A-832E-B8E7A539770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892" t="25765" r="5179" b="27041"/>
          <a:stretch/>
        </p:blipFill>
        <p:spPr bwMode="auto">
          <a:xfrm>
            <a:off x="7300846" y="4834702"/>
            <a:ext cx="2743200" cy="764295"/>
          </a:xfrm>
          <a:prstGeom prst="rect">
            <a:avLst/>
          </a:prstGeom>
          <a:noFill/>
          <a:extLst>
            <a:ext uri="{909E8E84-426E-40DD-AFC4-6F175D3DCCD1}">
              <a14:hiddenFill xmlns:a14="http://schemas.microsoft.com/office/drawing/2010/main">
                <a:solidFill>
                  <a:srgbClr val="FFFFFF"/>
                </a:solidFill>
              </a14:hiddenFill>
            </a:ext>
          </a:extLst>
        </p:spPr>
      </p:pic>
      <p:pic>
        <p:nvPicPr>
          <p:cNvPr id="9" name="Content Placeholder 4">
            <a:extLst>
              <a:ext uri="{FF2B5EF4-FFF2-40B4-BE49-F238E27FC236}">
                <a16:creationId xmlns:a16="http://schemas.microsoft.com/office/drawing/2014/main" id="{76874E39-FC01-4643-A63B-122C399AA500}"/>
              </a:ext>
            </a:extLst>
          </p:cNvPr>
          <p:cNvPicPr>
            <a:picLocks noGrp="1" noChangeAspect="1"/>
          </p:cNvPicPr>
          <p:nvPr>
            <p:ph idx="1"/>
          </p:nvPr>
        </p:nvPicPr>
        <p:blipFill rotWithShape="1">
          <a:blip r:embed="rId4"/>
          <a:srcRect l="41192" t="59925" r="36350" b="6130"/>
          <a:stretch/>
        </p:blipFill>
        <p:spPr>
          <a:xfrm>
            <a:off x="838200" y="1993692"/>
            <a:ext cx="3927532" cy="2053652"/>
          </a:xfrm>
          <a:prstGeom prst="rect">
            <a:avLst/>
          </a:prstGeom>
        </p:spPr>
      </p:pic>
      <p:pic>
        <p:nvPicPr>
          <p:cNvPr id="7" name="Picture 6">
            <a:extLst>
              <a:ext uri="{FF2B5EF4-FFF2-40B4-BE49-F238E27FC236}">
                <a16:creationId xmlns:a16="http://schemas.microsoft.com/office/drawing/2014/main" id="{8315148B-C846-5F41-AA82-35B92AF3C3C3}"/>
              </a:ext>
            </a:extLst>
          </p:cNvPr>
          <p:cNvPicPr>
            <a:picLocks noChangeAspect="1"/>
          </p:cNvPicPr>
          <p:nvPr/>
        </p:nvPicPr>
        <p:blipFill rotWithShape="1">
          <a:blip r:embed="rId5"/>
          <a:srcRect l="27508" t="29097" r="31018" b="38885"/>
          <a:stretch/>
        </p:blipFill>
        <p:spPr>
          <a:xfrm>
            <a:off x="838200" y="4351758"/>
            <a:ext cx="3927532" cy="2177177"/>
          </a:xfrm>
          <a:prstGeom prst="rect">
            <a:avLst/>
          </a:prstGeom>
        </p:spPr>
      </p:pic>
      <p:sp>
        <p:nvSpPr>
          <p:cNvPr id="12" name="Rectangle 11">
            <a:extLst>
              <a:ext uri="{FF2B5EF4-FFF2-40B4-BE49-F238E27FC236}">
                <a16:creationId xmlns:a16="http://schemas.microsoft.com/office/drawing/2014/main" id="{36D7B13D-FFBE-7F46-8347-CB66C2B408CE}"/>
              </a:ext>
            </a:extLst>
          </p:cNvPr>
          <p:cNvSpPr/>
          <p:nvPr/>
        </p:nvSpPr>
        <p:spPr>
          <a:xfrm>
            <a:off x="2243344" y="5135651"/>
            <a:ext cx="935665" cy="935665"/>
          </a:xfrm>
          <a:prstGeom prst="rect">
            <a:avLst/>
          </a:prstGeom>
          <a:noFill/>
          <a:ln w="50800">
            <a:solidFill>
              <a:srgbClr val="C10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459B36CC-E264-D74A-AC19-6E5731DF12C3}"/>
              </a:ext>
            </a:extLst>
          </p:cNvPr>
          <p:cNvSpPr txBox="1"/>
          <p:nvPr/>
        </p:nvSpPr>
        <p:spPr>
          <a:xfrm>
            <a:off x="2158781" y="6048573"/>
            <a:ext cx="1104790" cy="307777"/>
          </a:xfrm>
          <a:prstGeom prst="rect">
            <a:avLst/>
          </a:prstGeom>
          <a:noFill/>
        </p:spPr>
        <p:txBody>
          <a:bodyPr wrap="none" rtlCol="0">
            <a:spAutoFit/>
          </a:bodyPr>
          <a:lstStyle/>
          <a:p>
            <a:r>
              <a:rPr lang="en-US"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Missing car</a:t>
            </a:r>
          </a:p>
        </p:txBody>
      </p:sp>
      <p:sp>
        <p:nvSpPr>
          <p:cNvPr id="14" name="Content Placeholder 3">
            <a:extLst>
              <a:ext uri="{FF2B5EF4-FFF2-40B4-BE49-F238E27FC236}">
                <a16:creationId xmlns:a16="http://schemas.microsoft.com/office/drawing/2014/main" id="{49534756-BD26-AC46-83E7-1989040D19F4}"/>
              </a:ext>
            </a:extLst>
          </p:cNvPr>
          <p:cNvSpPr txBox="1">
            <a:spLocks/>
          </p:cNvSpPr>
          <p:nvPr/>
        </p:nvSpPr>
        <p:spPr>
          <a:xfrm>
            <a:off x="5981699" y="2016354"/>
            <a:ext cx="5372101" cy="2825292"/>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20040" indent="-320040">
              <a:lnSpc>
                <a:spcPct val="100000"/>
              </a:lnSpc>
              <a:spcAft>
                <a:spcPts val="600"/>
              </a:spcAft>
              <a:buFont typeface="Lucida Grande"/>
              <a:buChar char="»"/>
            </a:pPr>
            <a:r>
              <a:rPr lang="en-US" dirty="0">
                <a:latin typeface="Avenir Next LT Pro" panose="020B0504020202020204" pitchFamily="34" charset="77"/>
              </a:rPr>
              <a:t>Labels generated from leading vendor!</a:t>
            </a:r>
          </a:p>
          <a:p>
            <a:pPr marL="320040" indent="-320040">
              <a:lnSpc>
                <a:spcPct val="100000"/>
              </a:lnSpc>
              <a:spcAft>
                <a:spcPts val="600"/>
              </a:spcAft>
              <a:buFont typeface="Lucida Grande"/>
              <a:buChar char="»"/>
            </a:pPr>
            <a:r>
              <a:rPr lang="en-US" dirty="0">
                <a:latin typeface="Avenir Next LT Pro" panose="020B0504020202020204" pitchFamily="34" charset="77"/>
              </a:rPr>
              <a:t>Recall of </a:t>
            </a:r>
            <a:r>
              <a:rPr lang="en-US" dirty="0">
                <a:solidFill>
                  <a:schemeClr val="accent1"/>
                </a:solidFill>
                <a:latin typeface="Avenir Next LT Pro" panose="020B0504020202020204" pitchFamily="34" charset="77"/>
              </a:rPr>
              <a:t>75%</a:t>
            </a:r>
            <a:r>
              <a:rPr lang="en-US" dirty="0">
                <a:latin typeface="Avenir Next LT Pro" panose="020B0504020202020204" pitchFamily="34" charset="77"/>
              </a:rPr>
              <a:t> for errors on an exhaustively examined scene</a:t>
            </a:r>
          </a:p>
        </p:txBody>
      </p:sp>
    </p:spTree>
    <p:extLst>
      <p:ext uri="{BB962C8B-B14F-4D97-AF65-F5344CB8AC3E}">
        <p14:creationId xmlns:p14="http://schemas.microsoft.com/office/powerpoint/2010/main" val="1717779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F33F5-8258-E047-9E37-AB1073F578C1}"/>
              </a:ext>
            </a:extLst>
          </p:cNvPr>
          <p:cNvSpPr>
            <a:spLocks noGrp="1"/>
          </p:cNvSpPr>
          <p:nvPr>
            <p:ph type="title"/>
          </p:nvPr>
        </p:nvSpPr>
        <p:spPr/>
        <p:txBody>
          <a:bodyPr/>
          <a:lstStyle/>
          <a:p>
            <a:r>
              <a:rPr lang="en-US" dirty="0">
                <a:latin typeface="Avenir Next LT Pro Light" panose="020B0304020202020204" pitchFamily="34" charset="77"/>
              </a:rPr>
              <a:t>Training models via assertions</a:t>
            </a:r>
          </a:p>
        </p:txBody>
      </p:sp>
      <p:sp>
        <p:nvSpPr>
          <p:cNvPr id="4" name="Slide Number Placeholder 3">
            <a:extLst>
              <a:ext uri="{FF2B5EF4-FFF2-40B4-BE49-F238E27FC236}">
                <a16:creationId xmlns:a16="http://schemas.microsoft.com/office/drawing/2014/main" id="{B982B369-6C60-5448-B3DB-C3872EC7E63F}"/>
              </a:ext>
            </a:extLst>
          </p:cNvPr>
          <p:cNvSpPr>
            <a:spLocks noGrp="1"/>
          </p:cNvSpPr>
          <p:nvPr>
            <p:ph type="sldNum" sz="quarter" idx="12"/>
          </p:nvPr>
        </p:nvSpPr>
        <p:spPr/>
        <p:txBody>
          <a:bodyPr/>
          <a:lstStyle/>
          <a:p>
            <a:fld id="{E8770316-8B73-FC4C-ADE7-3F39872CBCAE}" type="slidenum">
              <a:rPr lang="en-US" smtClean="0">
                <a:latin typeface="Avenir Next LT Pro Light" panose="020B0304020202020204" pitchFamily="34" charset="77"/>
              </a:rPr>
              <a:pPr/>
              <a:t>35</a:t>
            </a:fld>
            <a:endParaRPr lang="en-US">
              <a:latin typeface="Avenir Next LT Pro Light" panose="020B0304020202020204" pitchFamily="34" charset="77"/>
            </a:endParaRPr>
          </a:p>
        </p:txBody>
      </p:sp>
      <p:sp>
        <p:nvSpPr>
          <p:cNvPr id="5" name="Line">
            <a:extLst>
              <a:ext uri="{FF2B5EF4-FFF2-40B4-BE49-F238E27FC236}">
                <a16:creationId xmlns:a16="http://schemas.microsoft.com/office/drawing/2014/main" id="{66F98EC7-11D0-B449-B11B-D884614A1C6A}"/>
              </a:ext>
            </a:extLst>
          </p:cNvPr>
          <p:cNvSpPr/>
          <p:nvPr/>
        </p:nvSpPr>
        <p:spPr>
          <a:xfrm>
            <a:off x="8451238" y="2612772"/>
            <a:ext cx="576762" cy="392470"/>
          </a:xfrm>
          <a:prstGeom prst="line">
            <a:avLst/>
          </a:prstGeom>
          <a:ln w="76200">
            <a:solidFill>
              <a:srgbClr val="000000"/>
            </a:solidFill>
            <a:miter lim="400000"/>
            <a:tailEnd type="triangle"/>
          </a:ln>
        </p:spPr>
        <p:txBody>
          <a:bodyPr lIns="71437" tIns="71437" rIns="71437" bIns="71437" anchor="ctr"/>
          <a:lstStyle/>
          <a:p>
            <a:pPr>
              <a:defRPr sz="3200"/>
            </a:pPr>
            <a:endParaRPr>
              <a:latin typeface="Avenir Next LT Pro Light" panose="020B0304020202020204" pitchFamily="34" charset="77"/>
            </a:endParaRPr>
          </a:p>
        </p:txBody>
      </p:sp>
      <p:sp>
        <p:nvSpPr>
          <p:cNvPr id="6" name="Set of frames that triggered assertion">
            <a:extLst>
              <a:ext uri="{FF2B5EF4-FFF2-40B4-BE49-F238E27FC236}">
                <a16:creationId xmlns:a16="http://schemas.microsoft.com/office/drawing/2014/main" id="{99D14976-23DC-8B4F-A971-0EEBBCDB8C4E}"/>
              </a:ext>
            </a:extLst>
          </p:cNvPr>
          <p:cNvSpPr/>
          <p:nvPr/>
        </p:nvSpPr>
        <p:spPr>
          <a:xfrm>
            <a:off x="1543594" y="3165708"/>
            <a:ext cx="2205446" cy="1118136"/>
          </a:xfrm>
          <a:prstGeom prst="roundRect">
            <a:avLst>
              <a:gd name="adj" fmla="val 10764"/>
            </a:avLst>
          </a:prstGeom>
          <a:ln w="25400">
            <a:solidFill>
              <a:schemeClr val="accent5"/>
            </a:solidFill>
            <a:miter lim="400000"/>
          </a:ln>
          <a:extLst>
            <a:ext uri="{C572A759-6A51-4108-AA02-DFA0A04FC94B}">
              <ma14:wrappingTextBoxFlag xmlns="" xmlns:ma14="http://schemas.microsoft.com/office/mac/drawingml/2011/main" val="1"/>
            </a:ext>
          </a:extLst>
        </p:spPr>
        <p:txBody>
          <a:bodyPr lIns="71437" tIns="71437" rIns="71437" bIns="71437" anchor="ctr"/>
          <a:lstStyle>
            <a:lvl1pPr>
              <a:spcBef>
                <a:spcPts val="5900"/>
              </a:spcBef>
              <a:defRPr>
                <a:solidFill>
                  <a:schemeClr val="accent5"/>
                </a:solidFill>
                <a:latin typeface="IBM Plex Sans"/>
                <a:ea typeface="IBM Plex Sans"/>
                <a:cs typeface="IBM Plex Sans"/>
                <a:sym typeface="IBM Plex Sans"/>
              </a:defRPr>
            </a:lvl1pPr>
          </a:lstStyle>
          <a:p>
            <a:pPr algn="ctr"/>
            <a:r>
              <a:rPr sz="2000" dirty="0">
                <a:latin typeface="Avenir Next LT Pro Light" panose="020B0304020202020204" pitchFamily="34" charset="77"/>
                <a:ea typeface="Helvetica Neue Light" panose="02000403000000020004" pitchFamily="2" charset="0"/>
                <a:cs typeface="Helvetica Neue" panose="02000503000000020004" pitchFamily="2" charset="0"/>
              </a:rPr>
              <a:t>Set of </a:t>
            </a:r>
            <a:r>
              <a:rPr lang="en-US" sz="2000" dirty="0">
                <a:latin typeface="Avenir Next LT Pro Light" panose="020B0304020202020204" pitchFamily="34" charset="77"/>
                <a:ea typeface="Helvetica Neue Light" panose="02000403000000020004" pitchFamily="2" charset="0"/>
                <a:cs typeface="Helvetica Neue" panose="02000503000000020004" pitchFamily="2" charset="0"/>
              </a:rPr>
              <a:t>inputs</a:t>
            </a:r>
            <a:r>
              <a:rPr sz="2000" dirty="0">
                <a:latin typeface="Avenir Next LT Pro Light" panose="020B0304020202020204" pitchFamily="34" charset="77"/>
                <a:ea typeface="Helvetica Neue Light" panose="02000403000000020004" pitchFamily="2" charset="0"/>
                <a:cs typeface="Helvetica Neue" panose="02000503000000020004" pitchFamily="2" charset="0"/>
              </a:rPr>
              <a:t> that triggered assertion</a:t>
            </a:r>
          </a:p>
        </p:txBody>
      </p:sp>
      <p:sp>
        <p:nvSpPr>
          <p:cNvPr id="7" name="Line">
            <a:extLst>
              <a:ext uri="{FF2B5EF4-FFF2-40B4-BE49-F238E27FC236}">
                <a16:creationId xmlns:a16="http://schemas.microsoft.com/office/drawing/2014/main" id="{7BB838CE-3015-174A-972E-F0FBB82E65D4}"/>
              </a:ext>
            </a:extLst>
          </p:cNvPr>
          <p:cNvSpPr/>
          <p:nvPr/>
        </p:nvSpPr>
        <p:spPr>
          <a:xfrm flipV="1">
            <a:off x="8563249" y="4291138"/>
            <a:ext cx="576762" cy="409123"/>
          </a:xfrm>
          <a:prstGeom prst="line">
            <a:avLst/>
          </a:prstGeom>
          <a:ln w="76200">
            <a:solidFill>
              <a:srgbClr val="000000"/>
            </a:solidFill>
            <a:miter lim="400000"/>
            <a:tailEnd type="triangle"/>
          </a:ln>
        </p:spPr>
        <p:txBody>
          <a:bodyPr lIns="71437" tIns="71437" rIns="71437" bIns="71437" anchor="ctr"/>
          <a:lstStyle/>
          <a:p>
            <a:pPr>
              <a:defRPr sz="3200"/>
            </a:pPr>
            <a:endParaRPr>
              <a:latin typeface="Avenir Next LT Pro Light" panose="020B0304020202020204" pitchFamily="34" charset="77"/>
            </a:endParaRPr>
          </a:p>
        </p:txBody>
      </p:sp>
      <p:grpSp>
        <p:nvGrpSpPr>
          <p:cNvPr id="8" name="Group 7">
            <a:extLst>
              <a:ext uri="{FF2B5EF4-FFF2-40B4-BE49-F238E27FC236}">
                <a16:creationId xmlns:a16="http://schemas.microsoft.com/office/drawing/2014/main" id="{D959DDDA-31CB-D446-8485-44606772BE6E}"/>
              </a:ext>
            </a:extLst>
          </p:cNvPr>
          <p:cNvGrpSpPr/>
          <p:nvPr/>
        </p:nvGrpSpPr>
        <p:grpSpPr>
          <a:xfrm>
            <a:off x="3723366" y="1683406"/>
            <a:ext cx="3582127" cy="1708019"/>
            <a:chOff x="3906246" y="1927246"/>
            <a:chExt cx="3582127" cy="1708019"/>
          </a:xfrm>
        </p:grpSpPr>
        <p:sp>
          <p:nvSpPr>
            <p:cNvPr id="9" name="Line">
              <a:extLst>
                <a:ext uri="{FF2B5EF4-FFF2-40B4-BE49-F238E27FC236}">
                  <a16:creationId xmlns:a16="http://schemas.microsoft.com/office/drawing/2014/main" id="{11BF6864-4846-2241-9636-0FB6BEC74C6E}"/>
                </a:ext>
              </a:extLst>
            </p:cNvPr>
            <p:cNvSpPr/>
            <p:nvPr/>
          </p:nvSpPr>
          <p:spPr>
            <a:xfrm flipV="1">
              <a:off x="3906246" y="3069037"/>
              <a:ext cx="337618" cy="188701"/>
            </a:xfrm>
            <a:prstGeom prst="line">
              <a:avLst/>
            </a:prstGeom>
            <a:ln w="76200">
              <a:solidFill>
                <a:srgbClr val="000000"/>
              </a:solidFill>
              <a:miter lim="400000"/>
              <a:tailEnd type="triangle"/>
            </a:ln>
          </p:spPr>
          <p:txBody>
            <a:bodyPr lIns="71437" tIns="71437" rIns="71437" bIns="71437" anchor="ctr"/>
            <a:lstStyle/>
            <a:p>
              <a:pPr>
                <a:defRPr sz="3200"/>
              </a:pPr>
              <a:endParaRPr>
                <a:latin typeface="Avenir Next LT Pro Light" panose="020B0304020202020204" pitchFamily="34" charset="77"/>
              </a:endParaRPr>
            </a:p>
          </p:txBody>
        </p:sp>
        <p:pic>
          <p:nvPicPr>
            <p:cNvPr id="10" name="pasted-image.pdf" descr="pasted-image.pdf">
              <a:extLst>
                <a:ext uri="{FF2B5EF4-FFF2-40B4-BE49-F238E27FC236}">
                  <a16:creationId xmlns:a16="http://schemas.microsoft.com/office/drawing/2014/main" id="{9A7F0B28-9260-6C4D-9533-73C6D70F99CD}"/>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4514954" y="2517129"/>
              <a:ext cx="1003042" cy="1118136"/>
            </a:xfrm>
            <a:prstGeom prst="rect">
              <a:avLst/>
            </a:prstGeom>
            <a:ln w="12700">
              <a:miter lim="400000"/>
            </a:ln>
          </p:spPr>
        </p:pic>
        <p:sp>
          <p:nvSpPr>
            <p:cNvPr id="11" name="Content Placeholder 3">
              <a:extLst>
                <a:ext uri="{FF2B5EF4-FFF2-40B4-BE49-F238E27FC236}">
                  <a16:creationId xmlns:a16="http://schemas.microsoft.com/office/drawing/2014/main" id="{F1FD1DD0-ACC7-BD48-B655-4E4F171B4D95}"/>
                </a:ext>
              </a:extLst>
            </p:cNvPr>
            <p:cNvSpPr txBox="1">
              <a:spLocks/>
            </p:cNvSpPr>
            <p:nvPr/>
          </p:nvSpPr>
          <p:spPr>
            <a:xfrm>
              <a:off x="4808472" y="1927246"/>
              <a:ext cx="2679901" cy="698571"/>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buNone/>
              </a:pPr>
              <a:r>
                <a:rPr lang="en-US" sz="2400" dirty="0">
                  <a:latin typeface="Avenir Next LT Pro Light" panose="020B0304020202020204" pitchFamily="34" charset="77"/>
                </a:rPr>
                <a:t>Active learning</a:t>
              </a:r>
            </a:p>
          </p:txBody>
        </p:sp>
      </p:grpSp>
      <p:grpSp>
        <p:nvGrpSpPr>
          <p:cNvPr id="12" name="Group 11">
            <a:extLst>
              <a:ext uri="{FF2B5EF4-FFF2-40B4-BE49-F238E27FC236}">
                <a16:creationId xmlns:a16="http://schemas.microsoft.com/office/drawing/2014/main" id="{1421B58B-00F5-9C4A-87F3-D58CE11B521B}"/>
              </a:ext>
            </a:extLst>
          </p:cNvPr>
          <p:cNvGrpSpPr/>
          <p:nvPr/>
        </p:nvGrpSpPr>
        <p:grpSpPr>
          <a:xfrm>
            <a:off x="3758526" y="3800151"/>
            <a:ext cx="3607034" cy="1488073"/>
            <a:chOff x="3941406" y="4394511"/>
            <a:chExt cx="3607034" cy="1488073"/>
          </a:xfrm>
        </p:grpSpPr>
        <p:sp>
          <p:nvSpPr>
            <p:cNvPr id="13" name="Line">
              <a:extLst>
                <a:ext uri="{FF2B5EF4-FFF2-40B4-BE49-F238E27FC236}">
                  <a16:creationId xmlns:a16="http://schemas.microsoft.com/office/drawing/2014/main" id="{4E2B83F7-A7E4-7E4D-9CC8-179DB0E4AE12}"/>
                </a:ext>
              </a:extLst>
            </p:cNvPr>
            <p:cNvSpPr/>
            <p:nvPr/>
          </p:nvSpPr>
          <p:spPr>
            <a:xfrm>
              <a:off x="3941406" y="4990022"/>
              <a:ext cx="354242" cy="200073"/>
            </a:xfrm>
            <a:prstGeom prst="line">
              <a:avLst/>
            </a:prstGeom>
            <a:ln w="76200">
              <a:solidFill>
                <a:srgbClr val="000000"/>
              </a:solidFill>
              <a:miter lim="400000"/>
              <a:tailEnd type="triangle"/>
            </a:ln>
          </p:spPr>
          <p:txBody>
            <a:bodyPr lIns="71437" tIns="71437" rIns="71437" bIns="71437" anchor="ctr"/>
            <a:lstStyle/>
            <a:p>
              <a:pPr>
                <a:defRPr sz="3200"/>
              </a:pPr>
              <a:endParaRPr>
                <a:latin typeface="Avenir Next LT Pro Light" panose="020B0304020202020204" pitchFamily="34" charset="77"/>
              </a:endParaRPr>
            </a:p>
          </p:txBody>
        </p:sp>
        <p:pic>
          <p:nvPicPr>
            <p:cNvPr id="14" name="pasted-image.pdf" descr="pasted-image.pdf">
              <a:extLst>
                <a:ext uri="{FF2B5EF4-FFF2-40B4-BE49-F238E27FC236}">
                  <a16:creationId xmlns:a16="http://schemas.microsoft.com/office/drawing/2014/main" id="{33C6E79C-3E5D-2545-AB55-E341AB302FDB}"/>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4241655" y="4837556"/>
              <a:ext cx="1549640" cy="1045028"/>
            </a:xfrm>
            <a:prstGeom prst="rect">
              <a:avLst/>
            </a:prstGeom>
            <a:ln w="12700">
              <a:miter lim="400000"/>
            </a:ln>
          </p:spPr>
        </p:pic>
        <p:sp>
          <p:nvSpPr>
            <p:cNvPr id="15" name="Content Placeholder 3">
              <a:extLst>
                <a:ext uri="{FF2B5EF4-FFF2-40B4-BE49-F238E27FC236}">
                  <a16:creationId xmlns:a16="http://schemas.microsoft.com/office/drawing/2014/main" id="{B512B8D1-BE94-A04B-91E6-09D1B3E19728}"/>
                </a:ext>
              </a:extLst>
            </p:cNvPr>
            <p:cNvSpPr txBox="1">
              <a:spLocks/>
            </p:cNvSpPr>
            <p:nvPr/>
          </p:nvSpPr>
          <p:spPr>
            <a:xfrm>
              <a:off x="4868538" y="4394511"/>
              <a:ext cx="2679902" cy="698571"/>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buNone/>
              </a:pPr>
              <a:r>
                <a:rPr lang="en-US" sz="2400" dirty="0">
                  <a:latin typeface="Avenir Next LT Pro Light" panose="020B0304020202020204" pitchFamily="34" charset="77"/>
                </a:rPr>
                <a:t>Weak supervision</a:t>
              </a:r>
            </a:p>
          </p:txBody>
        </p:sp>
      </p:grpSp>
      <p:grpSp>
        <p:nvGrpSpPr>
          <p:cNvPr id="16" name="Group 15">
            <a:extLst>
              <a:ext uri="{FF2B5EF4-FFF2-40B4-BE49-F238E27FC236}">
                <a16:creationId xmlns:a16="http://schemas.microsoft.com/office/drawing/2014/main" id="{60734218-F28B-8A4F-81BF-FF2797745DC6}"/>
              </a:ext>
            </a:extLst>
          </p:cNvPr>
          <p:cNvGrpSpPr/>
          <p:nvPr/>
        </p:nvGrpSpPr>
        <p:grpSpPr>
          <a:xfrm>
            <a:off x="5698749" y="2184864"/>
            <a:ext cx="2568088" cy="1018956"/>
            <a:chOff x="5881629" y="2428704"/>
            <a:chExt cx="2568088" cy="1018956"/>
          </a:xfrm>
        </p:grpSpPr>
        <p:sp>
          <p:nvSpPr>
            <p:cNvPr id="17" name="Line">
              <a:extLst>
                <a:ext uri="{FF2B5EF4-FFF2-40B4-BE49-F238E27FC236}">
                  <a16:creationId xmlns:a16="http://schemas.microsoft.com/office/drawing/2014/main" id="{7A74FB23-05DE-8F4C-A655-8A93A42D749B}"/>
                </a:ext>
              </a:extLst>
            </p:cNvPr>
            <p:cNvSpPr/>
            <p:nvPr/>
          </p:nvSpPr>
          <p:spPr>
            <a:xfrm>
              <a:off x="5881629" y="2938182"/>
              <a:ext cx="548962" cy="11020"/>
            </a:xfrm>
            <a:prstGeom prst="line">
              <a:avLst/>
            </a:prstGeom>
            <a:ln w="76200">
              <a:solidFill>
                <a:srgbClr val="000000"/>
              </a:solidFill>
              <a:miter lim="400000"/>
              <a:tailEnd type="triangle"/>
            </a:ln>
          </p:spPr>
          <p:txBody>
            <a:bodyPr lIns="71437" tIns="71437" rIns="71437" bIns="71437" anchor="ctr"/>
            <a:lstStyle/>
            <a:p>
              <a:pPr>
                <a:defRPr sz="3200"/>
              </a:pPr>
              <a:endParaRPr sz="2800">
                <a:latin typeface="Avenir Next LT Pro Light" panose="020B0304020202020204" pitchFamily="34" charset="77"/>
              </a:endParaRPr>
            </a:p>
          </p:txBody>
        </p:sp>
        <p:sp>
          <p:nvSpPr>
            <p:cNvPr id="18" name="Set of frames that triggered assertion">
              <a:extLst>
                <a:ext uri="{FF2B5EF4-FFF2-40B4-BE49-F238E27FC236}">
                  <a16:creationId xmlns:a16="http://schemas.microsoft.com/office/drawing/2014/main" id="{741DDBA7-3EF0-AD43-AA36-E2227FA8AF5D}"/>
                </a:ext>
              </a:extLst>
            </p:cNvPr>
            <p:cNvSpPr/>
            <p:nvPr/>
          </p:nvSpPr>
          <p:spPr>
            <a:xfrm>
              <a:off x="6672614" y="2428704"/>
              <a:ext cx="1777103" cy="1018956"/>
            </a:xfrm>
            <a:prstGeom prst="roundRect">
              <a:avLst>
                <a:gd name="adj" fmla="val 10764"/>
              </a:avLst>
            </a:prstGeom>
            <a:ln w="25400">
              <a:solidFill>
                <a:schemeClr val="accent5"/>
              </a:solidFill>
              <a:miter lim="400000"/>
            </a:ln>
            <a:extLst>
              <a:ext uri="{C572A759-6A51-4108-AA02-DFA0A04FC94B}">
                <ma14:wrappingTextBoxFlag xmlns="" xmlns:ma14="http://schemas.microsoft.com/office/mac/drawingml/2011/main" val="1"/>
              </a:ext>
            </a:extLst>
          </p:spPr>
          <p:txBody>
            <a:bodyPr lIns="71437" tIns="71437" rIns="71437" bIns="71437" anchor="ctr"/>
            <a:lstStyle>
              <a:lvl1pPr>
                <a:spcBef>
                  <a:spcPts val="5900"/>
                </a:spcBef>
                <a:defRPr>
                  <a:solidFill>
                    <a:schemeClr val="accent5"/>
                  </a:solidFill>
                  <a:latin typeface="IBM Plex Sans"/>
                  <a:ea typeface="IBM Plex Sans"/>
                  <a:cs typeface="IBM Plex Sans"/>
                  <a:sym typeface="IBM Plex Sans"/>
                </a:defRPr>
              </a:lvl1pPr>
            </a:lstStyle>
            <a:p>
              <a:pPr algn="ctr"/>
              <a:r>
                <a:rPr lang="en-US" sz="2000" dirty="0">
                  <a:latin typeface="Avenir Next LT Pro Light" panose="020B0304020202020204" pitchFamily="34" charset="77"/>
                  <a:ea typeface="Helvetica Neue Light" panose="02000403000000020004" pitchFamily="2" charset="0"/>
                  <a:cs typeface="Helvetica Neue" panose="02000503000000020004" pitchFamily="2" charset="0"/>
                </a:rPr>
                <a:t>Human-generated labels</a:t>
              </a:r>
              <a:endParaRPr sz="2000" dirty="0">
                <a:latin typeface="Avenir Next LT Pro Light" panose="020B0304020202020204" pitchFamily="34" charset="77"/>
                <a:ea typeface="Helvetica Neue Light" panose="02000403000000020004" pitchFamily="2" charset="0"/>
                <a:cs typeface="Helvetica Neue" panose="02000503000000020004" pitchFamily="2" charset="0"/>
              </a:endParaRPr>
            </a:p>
          </p:txBody>
        </p:sp>
      </p:grpSp>
      <p:grpSp>
        <p:nvGrpSpPr>
          <p:cNvPr id="19" name="Group 18">
            <a:extLst>
              <a:ext uri="{FF2B5EF4-FFF2-40B4-BE49-F238E27FC236}">
                <a16:creationId xmlns:a16="http://schemas.microsoft.com/office/drawing/2014/main" id="{BD6759DC-7A50-B542-938D-5C58D077BBFA}"/>
              </a:ext>
            </a:extLst>
          </p:cNvPr>
          <p:cNvGrpSpPr/>
          <p:nvPr/>
        </p:nvGrpSpPr>
        <p:grpSpPr>
          <a:xfrm>
            <a:off x="5787521" y="4308630"/>
            <a:ext cx="2505171" cy="1090852"/>
            <a:chOff x="5970401" y="4902990"/>
            <a:chExt cx="2505171" cy="1090852"/>
          </a:xfrm>
        </p:grpSpPr>
        <p:sp>
          <p:nvSpPr>
            <p:cNvPr id="20" name="Line">
              <a:extLst>
                <a:ext uri="{FF2B5EF4-FFF2-40B4-BE49-F238E27FC236}">
                  <a16:creationId xmlns:a16="http://schemas.microsoft.com/office/drawing/2014/main" id="{EE643D98-EB13-284D-8A84-02F1EEA210AC}"/>
                </a:ext>
              </a:extLst>
            </p:cNvPr>
            <p:cNvSpPr/>
            <p:nvPr/>
          </p:nvSpPr>
          <p:spPr>
            <a:xfrm>
              <a:off x="5970401" y="5440365"/>
              <a:ext cx="548962" cy="11020"/>
            </a:xfrm>
            <a:prstGeom prst="line">
              <a:avLst/>
            </a:prstGeom>
            <a:ln w="76200">
              <a:solidFill>
                <a:srgbClr val="000000"/>
              </a:solidFill>
              <a:miter lim="400000"/>
              <a:tailEnd type="triangle"/>
            </a:ln>
          </p:spPr>
          <p:txBody>
            <a:bodyPr lIns="71437" tIns="71437" rIns="71437" bIns="71437" anchor="ctr"/>
            <a:lstStyle/>
            <a:p>
              <a:pPr>
                <a:defRPr sz="3200"/>
              </a:pPr>
              <a:endParaRPr sz="2800">
                <a:latin typeface="Avenir Next LT Pro Light" panose="020B0304020202020204" pitchFamily="34" charset="77"/>
              </a:endParaRPr>
            </a:p>
          </p:txBody>
        </p:sp>
        <p:sp>
          <p:nvSpPr>
            <p:cNvPr id="21" name="Set of frames that triggered assertion">
              <a:extLst>
                <a:ext uri="{FF2B5EF4-FFF2-40B4-BE49-F238E27FC236}">
                  <a16:creationId xmlns:a16="http://schemas.microsoft.com/office/drawing/2014/main" id="{BBC86ACD-3760-1446-88E2-7CD98DB4443E}"/>
                </a:ext>
              </a:extLst>
            </p:cNvPr>
            <p:cNvSpPr/>
            <p:nvPr/>
          </p:nvSpPr>
          <p:spPr>
            <a:xfrm>
              <a:off x="6698469" y="4902990"/>
              <a:ext cx="1777103" cy="1090852"/>
            </a:xfrm>
            <a:prstGeom prst="roundRect">
              <a:avLst>
                <a:gd name="adj" fmla="val 10764"/>
              </a:avLst>
            </a:prstGeom>
            <a:ln w="25400">
              <a:solidFill>
                <a:schemeClr val="accent5"/>
              </a:solidFill>
              <a:miter lim="400000"/>
            </a:ln>
            <a:extLst>
              <a:ext uri="{C572A759-6A51-4108-AA02-DFA0A04FC94B}">
                <ma14:wrappingTextBoxFlag xmlns="" xmlns:ma14="http://schemas.microsoft.com/office/mac/drawingml/2011/main" val="1"/>
              </a:ext>
            </a:extLst>
          </p:spPr>
          <p:txBody>
            <a:bodyPr lIns="71437" tIns="71437" rIns="71437" bIns="71437" anchor="ctr"/>
            <a:lstStyle>
              <a:lvl1pPr>
                <a:spcBef>
                  <a:spcPts val="5900"/>
                </a:spcBef>
                <a:defRPr>
                  <a:solidFill>
                    <a:schemeClr val="accent5"/>
                  </a:solidFill>
                  <a:latin typeface="IBM Plex Sans"/>
                  <a:ea typeface="IBM Plex Sans"/>
                  <a:cs typeface="IBM Plex Sans"/>
                  <a:sym typeface="IBM Plex Sans"/>
                </a:defRPr>
              </a:lvl1pPr>
            </a:lstStyle>
            <a:p>
              <a:pPr algn="ctr"/>
              <a:r>
                <a:rPr lang="en-US" sz="2000" dirty="0">
                  <a:latin typeface="Avenir Next LT Pro Light" panose="020B0304020202020204" pitchFamily="34" charset="77"/>
                  <a:ea typeface="Helvetica Neue Light" panose="02000403000000020004" pitchFamily="2" charset="0"/>
                  <a:cs typeface="Helvetica Neue" panose="02000503000000020004" pitchFamily="2" charset="0"/>
                </a:rPr>
                <a:t>Weak labels</a:t>
              </a:r>
              <a:endParaRPr sz="2000" dirty="0">
                <a:latin typeface="Avenir Next LT Pro Light" panose="020B0304020202020204" pitchFamily="34" charset="77"/>
                <a:ea typeface="Helvetica Neue Light" panose="02000403000000020004" pitchFamily="2" charset="0"/>
                <a:cs typeface="Helvetica Neue" panose="02000503000000020004" pitchFamily="2" charset="0"/>
              </a:endParaRPr>
            </a:p>
          </p:txBody>
        </p:sp>
      </p:grpSp>
      <p:sp>
        <p:nvSpPr>
          <p:cNvPr id="22" name="MODEL RETRAINING">
            <a:extLst>
              <a:ext uri="{FF2B5EF4-FFF2-40B4-BE49-F238E27FC236}">
                <a16:creationId xmlns:a16="http://schemas.microsoft.com/office/drawing/2014/main" id="{F3D2599B-9B35-3944-B6F4-10F102A28B3A}"/>
              </a:ext>
            </a:extLst>
          </p:cNvPr>
          <p:cNvSpPr/>
          <p:nvPr/>
        </p:nvSpPr>
        <p:spPr>
          <a:xfrm>
            <a:off x="9028000" y="3165708"/>
            <a:ext cx="1825446" cy="999938"/>
          </a:xfrm>
          <a:prstGeom prst="roundRect">
            <a:avLst>
              <a:gd name="adj" fmla="val 19739"/>
            </a:avLst>
          </a:prstGeom>
          <a:ln w="25400">
            <a:solidFill>
              <a:srgbClr val="000000"/>
            </a:solidFill>
            <a:miter lim="400000"/>
          </a:ln>
          <a:extLst>
            <a:ext uri="{C572A759-6A51-4108-AA02-DFA0A04FC94B}">
              <ma14:wrappingTextBoxFlag xmlns="" xmlns:ma14="http://schemas.microsoft.com/office/mac/drawingml/2011/main" val="1"/>
            </a:ext>
          </a:extLst>
        </p:spPr>
        <p:txBody>
          <a:bodyPr lIns="71437" tIns="71437" rIns="71437" bIns="71437" anchor="ctr"/>
          <a:lstStyle>
            <a:lvl1pPr>
              <a:spcBef>
                <a:spcPts val="5900"/>
              </a:spcBef>
              <a:defRPr b="1">
                <a:solidFill>
                  <a:srgbClr val="4C5A6A"/>
                </a:solidFill>
                <a:latin typeface="IBM Plex Sans"/>
                <a:ea typeface="IBM Plex Sans"/>
                <a:cs typeface="IBM Plex Sans"/>
                <a:sym typeface="IBM Plex Sans"/>
              </a:defRPr>
            </a:lvl1pPr>
          </a:lstStyle>
          <a:p>
            <a:pPr algn="ctr"/>
            <a:r>
              <a:rPr lang="en-US" sz="2000" b="0" dirty="0">
                <a:latin typeface="Avenir Next LT Pro Light" panose="020B0304020202020204" pitchFamily="34" charset="77"/>
                <a:ea typeface="Helvetica Neue Light" panose="02000403000000020004" pitchFamily="2" charset="0"/>
              </a:rPr>
              <a:t>Model retraining</a:t>
            </a:r>
            <a:endParaRPr sz="2000" b="0" dirty="0">
              <a:latin typeface="Avenir Next LT Pro Light" panose="020B0304020202020204" pitchFamily="34" charset="77"/>
              <a:ea typeface="Helvetica Neue Light" panose="02000403000000020004" pitchFamily="2" charset="0"/>
            </a:endParaRPr>
          </a:p>
        </p:txBody>
      </p:sp>
      <p:sp>
        <p:nvSpPr>
          <p:cNvPr id="23" name="TextBox 22">
            <a:extLst>
              <a:ext uri="{FF2B5EF4-FFF2-40B4-BE49-F238E27FC236}">
                <a16:creationId xmlns:a16="http://schemas.microsoft.com/office/drawing/2014/main" id="{514B181A-00D6-C54E-9BD1-9A90467DD88B}"/>
              </a:ext>
            </a:extLst>
          </p:cNvPr>
          <p:cNvSpPr txBox="1"/>
          <p:nvPr/>
        </p:nvSpPr>
        <p:spPr>
          <a:xfrm>
            <a:off x="2490599" y="5639158"/>
            <a:ext cx="7210802" cy="1015663"/>
          </a:xfrm>
          <a:prstGeom prst="rect">
            <a:avLst/>
          </a:prstGeom>
          <a:noFill/>
        </p:spPr>
        <p:txBody>
          <a:bodyPr wrap="square" rtlCol="0">
            <a:spAutoFit/>
          </a:bodyPr>
          <a:lstStyle/>
          <a:p>
            <a:pPr algn="ctr"/>
            <a:r>
              <a:rPr lang="en-US" sz="3000" dirty="0">
                <a:latin typeface="Avenir Next LT Pro Light" panose="020B0304020202020204" pitchFamily="34" charset="0"/>
                <a:ea typeface="Helvetica Neue Light" panose="02000403000000020004" pitchFamily="2" charset="0"/>
                <a:cs typeface="Helvetica Neue" panose="02000503000000020004" pitchFamily="2" charset="0"/>
              </a:rPr>
              <a:t>Agnostic to data type, task, and model!</a:t>
            </a:r>
          </a:p>
          <a:p>
            <a:pPr algn="ctr"/>
            <a:r>
              <a:rPr lang="en-US" sz="3000" dirty="0">
                <a:solidFill>
                  <a:schemeClr val="accent1"/>
                </a:solidFill>
                <a:latin typeface="Avenir Next LT Pro Light" panose="020B0304020202020204" pitchFamily="34" charset="0"/>
                <a:ea typeface="Helvetica Neue Light" panose="02000403000000020004" pitchFamily="2" charset="0"/>
                <a:cs typeface="Helvetica Neue" panose="02000503000000020004" pitchFamily="2" charset="0"/>
              </a:rPr>
              <a:t>New data collection API</a:t>
            </a:r>
          </a:p>
        </p:txBody>
      </p:sp>
    </p:spTree>
    <p:extLst>
      <p:ext uri="{BB962C8B-B14F-4D97-AF65-F5344CB8AC3E}">
        <p14:creationId xmlns:p14="http://schemas.microsoft.com/office/powerpoint/2010/main" val="1804430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22" grpId="0" animBg="1"/>
      <p:bldP spid="2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6F05E-EAE6-AF41-94FF-E2EF68FB836C}"/>
              </a:ext>
            </a:extLst>
          </p:cNvPr>
          <p:cNvSpPr>
            <a:spLocks noGrp="1"/>
          </p:cNvSpPr>
          <p:nvPr>
            <p:ph type="title"/>
          </p:nvPr>
        </p:nvSpPr>
        <p:spPr/>
        <p:txBody>
          <a:bodyPr/>
          <a:lstStyle/>
          <a:p>
            <a:r>
              <a:rPr lang="en-US" dirty="0"/>
              <a:t>How should we select data points to label for active learning?</a:t>
            </a:r>
          </a:p>
        </p:txBody>
      </p:sp>
      <p:sp>
        <p:nvSpPr>
          <p:cNvPr id="4" name="Slide Number Placeholder 3">
            <a:extLst>
              <a:ext uri="{FF2B5EF4-FFF2-40B4-BE49-F238E27FC236}">
                <a16:creationId xmlns:a16="http://schemas.microsoft.com/office/drawing/2014/main" id="{33232BDE-8C7A-D04E-8F5A-37911B4E39CF}"/>
              </a:ext>
            </a:extLst>
          </p:cNvPr>
          <p:cNvSpPr>
            <a:spLocks noGrp="1"/>
          </p:cNvSpPr>
          <p:nvPr>
            <p:ph type="sldNum" sz="quarter" idx="12"/>
          </p:nvPr>
        </p:nvSpPr>
        <p:spPr/>
        <p:txBody>
          <a:bodyPr/>
          <a:lstStyle/>
          <a:p>
            <a:fld id="{E8770316-8B73-FC4C-ADE7-3F39872CBCAE}" type="slidenum">
              <a:rPr lang="en-US" smtClean="0"/>
              <a:pPr/>
              <a:t>36</a:t>
            </a:fld>
            <a:endParaRPr lang="en-US">
              <a:latin typeface="Avenir Next LT Pro Light" panose="020B0304020202020204" pitchFamily="34" charset="0"/>
            </a:endParaRPr>
          </a:p>
        </p:txBody>
      </p:sp>
      <p:sp>
        <p:nvSpPr>
          <p:cNvPr id="5" name="Content Placeholder 3">
            <a:extLst>
              <a:ext uri="{FF2B5EF4-FFF2-40B4-BE49-F238E27FC236}">
                <a16:creationId xmlns:a16="http://schemas.microsoft.com/office/drawing/2014/main" id="{421E7511-C171-EA4A-89E5-ECD225B2E464}"/>
              </a:ext>
            </a:extLst>
          </p:cNvPr>
          <p:cNvSpPr txBox="1">
            <a:spLocks/>
          </p:cNvSpPr>
          <p:nvPr/>
        </p:nvSpPr>
        <p:spPr>
          <a:xfrm>
            <a:off x="6096000" y="1989943"/>
            <a:ext cx="4969452" cy="2825292"/>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20040" indent="-320040">
              <a:lnSpc>
                <a:spcPct val="100000"/>
              </a:lnSpc>
              <a:buFont typeface="Lucida Grande"/>
              <a:buChar char="»"/>
            </a:pPr>
            <a:r>
              <a:rPr lang="en-US" dirty="0">
                <a:latin typeface="Avenir Next LT Pro" panose="020B0504020202020204" pitchFamily="34" charset="77"/>
              </a:rPr>
              <a:t>Many assertions can flag the same data point</a:t>
            </a:r>
          </a:p>
          <a:p>
            <a:pPr marL="320040" indent="-320040">
              <a:lnSpc>
                <a:spcPct val="100000"/>
              </a:lnSpc>
              <a:buFont typeface="Lucida Grande"/>
              <a:buChar char="»"/>
            </a:pPr>
            <a:r>
              <a:rPr lang="en-US" dirty="0">
                <a:latin typeface="Avenir Next LT Pro" panose="020B0504020202020204" pitchFamily="34" charset="77"/>
              </a:rPr>
              <a:t>The same assertion can flag many data points</a:t>
            </a:r>
          </a:p>
          <a:p>
            <a:pPr marL="320040" indent="-320040">
              <a:lnSpc>
                <a:spcPct val="100000"/>
              </a:lnSpc>
              <a:buFont typeface="Lucida Grande"/>
              <a:buChar char="»"/>
            </a:pPr>
            <a:r>
              <a:rPr lang="en-US" dirty="0">
                <a:latin typeface="Avenir Next LT Pro" panose="020B0504020202020204" pitchFamily="34" charset="77"/>
              </a:rPr>
              <a:t>Which points should we label?</a:t>
            </a:r>
          </a:p>
        </p:txBody>
      </p:sp>
      <p:grpSp>
        <p:nvGrpSpPr>
          <p:cNvPr id="6" name="Group 5">
            <a:extLst>
              <a:ext uri="{FF2B5EF4-FFF2-40B4-BE49-F238E27FC236}">
                <a16:creationId xmlns:a16="http://schemas.microsoft.com/office/drawing/2014/main" id="{BFA08138-EE25-844E-868D-3F2CCBFF7F1E}"/>
              </a:ext>
            </a:extLst>
          </p:cNvPr>
          <p:cNvGrpSpPr/>
          <p:nvPr/>
        </p:nvGrpSpPr>
        <p:grpSpPr>
          <a:xfrm>
            <a:off x="1978090" y="2032420"/>
            <a:ext cx="1978860" cy="1451553"/>
            <a:chOff x="1978090" y="2167884"/>
            <a:chExt cx="1978860" cy="1451553"/>
          </a:xfrm>
        </p:grpSpPr>
        <p:sp>
          <p:nvSpPr>
            <p:cNvPr id="7" name="Content Placeholder 3">
              <a:extLst>
                <a:ext uri="{FF2B5EF4-FFF2-40B4-BE49-F238E27FC236}">
                  <a16:creationId xmlns:a16="http://schemas.microsoft.com/office/drawing/2014/main" id="{6BC1A105-6304-4540-B7E0-12CDE1F3643D}"/>
                </a:ext>
              </a:extLst>
            </p:cNvPr>
            <p:cNvSpPr txBox="1">
              <a:spLocks/>
            </p:cNvSpPr>
            <p:nvPr/>
          </p:nvSpPr>
          <p:spPr>
            <a:xfrm>
              <a:off x="1978090" y="2167884"/>
              <a:ext cx="1978860" cy="403074"/>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00000"/>
                </a:lnSpc>
                <a:buNone/>
              </a:pPr>
              <a:r>
                <a:rPr lang="en-US" sz="2400" dirty="0">
                  <a:latin typeface="Avenir Next LT Pro" panose="020B0504020202020204" pitchFamily="34" charset="77"/>
                </a:rPr>
                <a:t>Assertion 1</a:t>
              </a:r>
            </a:p>
          </p:txBody>
        </p:sp>
        <p:cxnSp>
          <p:nvCxnSpPr>
            <p:cNvPr id="8" name="Straight Arrow Connector 7">
              <a:extLst>
                <a:ext uri="{FF2B5EF4-FFF2-40B4-BE49-F238E27FC236}">
                  <a16:creationId xmlns:a16="http://schemas.microsoft.com/office/drawing/2014/main" id="{3791292B-EDDA-BF41-A1DC-1A410121AA24}"/>
                </a:ext>
              </a:extLst>
            </p:cNvPr>
            <p:cNvCxnSpPr>
              <a:cxnSpLocks/>
            </p:cNvCxnSpPr>
            <p:nvPr/>
          </p:nvCxnSpPr>
          <p:spPr>
            <a:xfrm flipH="1">
              <a:off x="2329188" y="2708272"/>
              <a:ext cx="419270" cy="42528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7ED99C22-7E1C-6144-B628-81EAF7F8D40F}"/>
                </a:ext>
              </a:extLst>
            </p:cNvPr>
            <p:cNvCxnSpPr>
              <a:cxnSpLocks/>
            </p:cNvCxnSpPr>
            <p:nvPr/>
          </p:nvCxnSpPr>
          <p:spPr>
            <a:xfrm>
              <a:off x="3094453" y="2758477"/>
              <a:ext cx="636741" cy="86096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FA396651-774C-F24D-A3FD-A6BA33385936}"/>
              </a:ext>
            </a:extLst>
          </p:cNvPr>
          <p:cNvGrpSpPr/>
          <p:nvPr/>
        </p:nvGrpSpPr>
        <p:grpSpPr>
          <a:xfrm>
            <a:off x="1669273" y="3848141"/>
            <a:ext cx="2287677" cy="1858196"/>
            <a:chOff x="1669273" y="3983605"/>
            <a:chExt cx="2287677" cy="1858196"/>
          </a:xfrm>
        </p:grpSpPr>
        <p:sp>
          <p:nvSpPr>
            <p:cNvPr id="11" name="Content Placeholder 3">
              <a:extLst>
                <a:ext uri="{FF2B5EF4-FFF2-40B4-BE49-F238E27FC236}">
                  <a16:creationId xmlns:a16="http://schemas.microsoft.com/office/drawing/2014/main" id="{3A4BD3C2-860E-1848-AE5F-A72709908B1D}"/>
                </a:ext>
              </a:extLst>
            </p:cNvPr>
            <p:cNvSpPr txBox="1">
              <a:spLocks/>
            </p:cNvSpPr>
            <p:nvPr/>
          </p:nvSpPr>
          <p:spPr>
            <a:xfrm>
              <a:off x="2125664" y="5438727"/>
              <a:ext cx="1831286" cy="403074"/>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00000"/>
                </a:lnSpc>
                <a:buNone/>
              </a:pPr>
              <a:r>
                <a:rPr lang="en-US" sz="2400" dirty="0">
                  <a:latin typeface="Avenir Next LT Pro" panose="020B0504020202020204" pitchFamily="34" charset="77"/>
                </a:rPr>
                <a:t>Assertion 2</a:t>
              </a:r>
            </a:p>
          </p:txBody>
        </p:sp>
        <p:cxnSp>
          <p:nvCxnSpPr>
            <p:cNvPr id="12" name="Straight Arrow Connector 11">
              <a:extLst>
                <a:ext uri="{FF2B5EF4-FFF2-40B4-BE49-F238E27FC236}">
                  <a16:creationId xmlns:a16="http://schemas.microsoft.com/office/drawing/2014/main" id="{2AF05BBE-0222-2145-A2F5-EB36916EFF57}"/>
                </a:ext>
              </a:extLst>
            </p:cNvPr>
            <p:cNvCxnSpPr>
              <a:cxnSpLocks/>
              <a:stCxn id="11" idx="0"/>
            </p:cNvCxnSpPr>
            <p:nvPr/>
          </p:nvCxnSpPr>
          <p:spPr>
            <a:xfrm flipH="1" flipV="1">
              <a:off x="1669273" y="3983605"/>
              <a:ext cx="1372034" cy="1455122"/>
            </a:xfrm>
            <a:prstGeom prst="straightConnector1">
              <a:avLst/>
            </a:prstGeom>
            <a:ln w="38100">
              <a:solidFill>
                <a:srgbClr val="9C3A4A"/>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70D7C97A-194A-474C-8163-BDB467F772AF}"/>
                </a:ext>
              </a:extLst>
            </p:cNvPr>
            <p:cNvCxnSpPr>
              <a:cxnSpLocks/>
            </p:cNvCxnSpPr>
            <p:nvPr/>
          </p:nvCxnSpPr>
          <p:spPr>
            <a:xfrm flipV="1">
              <a:off x="3412823" y="4159825"/>
              <a:ext cx="318371" cy="1236425"/>
            </a:xfrm>
            <a:prstGeom prst="straightConnector1">
              <a:avLst/>
            </a:prstGeom>
            <a:ln w="38100">
              <a:solidFill>
                <a:srgbClr val="9C3A4A"/>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0EC9F628-19F9-3A4E-B731-9C582B9D0847}"/>
              </a:ext>
            </a:extLst>
          </p:cNvPr>
          <p:cNvGrpSpPr/>
          <p:nvPr/>
        </p:nvGrpSpPr>
        <p:grpSpPr>
          <a:xfrm>
            <a:off x="1425575" y="3085928"/>
            <a:ext cx="3331152" cy="1267706"/>
            <a:chOff x="1425575" y="3221392"/>
            <a:chExt cx="3331152" cy="1267706"/>
          </a:xfrm>
        </p:grpSpPr>
        <p:sp>
          <p:nvSpPr>
            <p:cNvPr id="15" name="Oval 14">
              <a:extLst>
                <a:ext uri="{FF2B5EF4-FFF2-40B4-BE49-F238E27FC236}">
                  <a16:creationId xmlns:a16="http://schemas.microsoft.com/office/drawing/2014/main" id="{96C81EE6-620E-764B-9824-24036CF98A28}"/>
                </a:ext>
              </a:extLst>
            </p:cNvPr>
            <p:cNvSpPr/>
            <p:nvPr/>
          </p:nvSpPr>
          <p:spPr>
            <a:xfrm>
              <a:off x="4480431" y="3254873"/>
              <a:ext cx="276296" cy="28265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50C158A8-1BF5-FC4B-9B4F-C4FD5E9EC623}"/>
                </a:ext>
              </a:extLst>
            </p:cNvPr>
            <p:cNvSpPr/>
            <p:nvPr/>
          </p:nvSpPr>
          <p:spPr>
            <a:xfrm>
              <a:off x="3593046" y="3700950"/>
              <a:ext cx="276296" cy="28265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5A61E0F5-ADA8-E047-A777-4071A8E19EB5}"/>
                </a:ext>
              </a:extLst>
            </p:cNvPr>
            <p:cNvSpPr/>
            <p:nvPr/>
          </p:nvSpPr>
          <p:spPr>
            <a:xfrm>
              <a:off x="2752624" y="4206444"/>
              <a:ext cx="276296" cy="28265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DF7FB81D-E26A-944B-BE8F-6F4BF3F75A9C}"/>
                </a:ext>
              </a:extLst>
            </p:cNvPr>
            <p:cNvSpPr/>
            <p:nvPr/>
          </p:nvSpPr>
          <p:spPr>
            <a:xfrm>
              <a:off x="2125664" y="3221392"/>
              <a:ext cx="276296" cy="28265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F8574D23-759B-6F4B-ACEC-58DB22348697}"/>
                </a:ext>
              </a:extLst>
            </p:cNvPr>
            <p:cNvSpPr/>
            <p:nvPr/>
          </p:nvSpPr>
          <p:spPr>
            <a:xfrm>
              <a:off x="1425575" y="3660194"/>
              <a:ext cx="276296" cy="28265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grpSp>
      <p:grpSp>
        <p:nvGrpSpPr>
          <p:cNvPr id="3" name="Group 2">
            <a:extLst>
              <a:ext uri="{FF2B5EF4-FFF2-40B4-BE49-F238E27FC236}">
                <a16:creationId xmlns:a16="http://schemas.microsoft.com/office/drawing/2014/main" id="{1EECA75E-F0AA-D54C-8F10-1A09CA8AA5C8}"/>
              </a:ext>
            </a:extLst>
          </p:cNvPr>
          <p:cNvGrpSpPr/>
          <p:nvPr/>
        </p:nvGrpSpPr>
        <p:grpSpPr>
          <a:xfrm>
            <a:off x="6383868" y="4905053"/>
            <a:ext cx="4681584" cy="1276798"/>
            <a:chOff x="6383868" y="4905053"/>
            <a:chExt cx="4681584" cy="1276798"/>
          </a:xfrm>
        </p:grpSpPr>
        <p:sp>
          <p:nvSpPr>
            <p:cNvPr id="20" name="Content Placeholder 3">
              <a:extLst>
                <a:ext uri="{FF2B5EF4-FFF2-40B4-BE49-F238E27FC236}">
                  <a16:creationId xmlns:a16="http://schemas.microsoft.com/office/drawing/2014/main" id="{6FBC3D29-9F20-DA44-A692-288126BAB408}"/>
                </a:ext>
              </a:extLst>
            </p:cNvPr>
            <p:cNvSpPr txBox="1">
              <a:spLocks/>
            </p:cNvSpPr>
            <p:nvPr/>
          </p:nvSpPr>
          <p:spPr>
            <a:xfrm>
              <a:off x="6383868" y="5230822"/>
              <a:ext cx="4681584" cy="951029"/>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buNone/>
              </a:pPr>
              <a:r>
                <a:rPr lang="en-US" dirty="0">
                  <a:latin typeface="Avenir Next LT Pro" panose="020B0504020202020204" pitchFamily="34" charset="77"/>
                </a:rPr>
                <a:t>Assertion-based bandit algorithm</a:t>
              </a:r>
            </a:p>
          </p:txBody>
        </p:sp>
        <p:sp>
          <p:nvSpPr>
            <p:cNvPr id="21" name="Line">
              <a:extLst>
                <a:ext uri="{FF2B5EF4-FFF2-40B4-BE49-F238E27FC236}">
                  <a16:creationId xmlns:a16="http://schemas.microsoft.com/office/drawing/2014/main" id="{8F545875-17A7-F447-903F-2220EDE27803}"/>
                </a:ext>
              </a:extLst>
            </p:cNvPr>
            <p:cNvSpPr/>
            <p:nvPr/>
          </p:nvSpPr>
          <p:spPr>
            <a:xfrm>
              <a:off x="8460808" y="4905053"/>
              <a:ext cx="0" cy="333004"/>
            </a:xfrm>
            <a:prstGeom prst="line">
              <a:avLst/>
            </a:prstGeom>
            <a:ln w="57150">
              <a:solidFill>
                <a:srgbClr val="000000"/>
              </a:solidFill>
              <a:miter lim="400000"/>
              <a:tailEnd type="triangle"/>
            </a:ln>
          </p:spPr>
          <p:txBody>
            <a:bodyPr lIns="71437" tIns="71437" rIns="71437" bIns="71437" anchor="ctr"/>
            <a:lstStyle/>
            <a:p>
              <a:pPr>
                <a:defRPr sz="3200"/>
              </a:pPr>
              <a:endParaRPr dirty="0">
                <a:latin typeface="Avenir Next LT Pro" panose="020B0504020202020204" pitchFamily="34" charset="77"/>
              </a:endParaRPr>
            </a:p>
          </p:txBody>
        </p:sp>
      </p:grpSp>
    </p:spTree>
    <p:extLst>
      <p:ext uri="{BB962C8B-B14F-4D97-AF65-F5344CB8AC3E}">
        <p14:creationId xmlns:p14="http://schemas.microsoft.com/office/powerpoint/2010/main" val="30048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BFBFA-1CAA-7448-BD55-7FBED7605E0E}"/>
              </a:ext>
            </a:extLst>
          </p:cNvPr>
          <p:cNvSpPr>
            <a:spLocks noGrp="1"/>
          </p:cNvSpPr>
          <p:nvPr>
            <p:ph type="title"/>
          </p:nvPr>
        </p:nvSpPr>
        <p:spPr/>
        <p:txBody>
          <a:bodyPr/>
          <a:lstStyle/>
          <a:p>
            <a:r>
              <a:rPr lang="en-US" dirty="0"/>
              <a:t>Assertion-based AL outperforms baselines</a:t>
            </a:r>
          </a:p>
        </p:txBody>
      </p:sp>
      <p:sp>
        <p:nvSpPr>
          <p:cNvPr id="4" name="Slide Number Placeholder 3">
            <a:extLst>
              <a:ext uri="{FF2B5EF4-FFF2-40B4-BE49-F238E27FC236}">
                <a16:creationId xmlns:a16="http://schemas.microsoft.com/office/drawing/2014/main" id="{1569B391-F711-2449-AE99-72ACD299C1CB}"/>
              </a:ext>
            </a:extLst>
          </p:cNvPr>
          <p:cNvSpPr>
            <a:spLocks noGrp="1"/>
          </p:cNvSpPr>
          <p:nvPr>
            <p:ph type="sldNum" sz="quarter" idx="12"/>
          </p:nvPr>
        </p:nvSpPr>
        <p:spPr/>
        <p:txBody>
          <a:bodyPr/>
          <a:lstStyle/>
          <a:p>
            <a:fld id="{E8770316-8B73-FC4C-ADE7-3F39872CBCAE}" type="slidenum">
              <a:rPr lang="en-US" smtClean="0"/>
              <a:pPr/>
              <a:t>37</a:t>
            </a:fld>
            <a:endParaRPr lang="en-US">
              <a:latin typeface="Avenir Next LT Pro Light" panose="020B0304020202020204" pitchFamily="34" charset="0"/>
            </a:endParaRPr>
          </a:p>
        </p:txBody>
      </p:sp>
      <p:sp>
        <p:nvSpPr>
          <p:cNvPr id="6" name="Rectangle 5">
            <a:extLst>
              <a:ext uri="{FF2B5EF4-FFF2-40B4-BE49-F238E27FC236}">
                <a16:creationId xmlns:a16="http://schemas.microsoft.com/office/drawing/2014/main" id="{30EA3A9D-CC34-7444-AED0-2D72E11CB997}"/>
              </a:ext>
            </a:extLst>
          </p:cNvPr>
          <p:cNvSpPr/>
          <p:nvPr/>
        </p:nvSpPr>
        <p:spPr>
          <a:xfrm>
            <a:off x="2212910" y="5641072"/>
            <a:ext cx="7769290" cy="954107"/>
          </a:xfrm>
          <a:prstGeom prst="rect">
            <a:avLst/>
          </a:prstGeom>
        </p:spPr>
        <p:txBody>
          <a:bodyPr wrap="square">
            <a:spAutoFit/>
          </a:bodyPr>
          <a:lstStyle/>
          <a:p>
            <a:pPr algn="ctr"/>
            <a:r>
              <a:rPr lang="en-US" sz="2800" dirty="0">
                <a:latin typeface="Avenir Next LT Pro" panose="020B0504020202020204" pitchFamily="34" charset="77"/>
                <a:ea typeface="Helvetica Neue Light" panose="02000403000000020004" pitchFamily="2" charset="0"/>
                <a:cs typeface="Helvetica Neue" charset="0"/>
              </a:rPr>
              <a:t>Using</a:t>
            </a:r>
            <a:r>
              <a:rPr lang="en-US" sz="2800" dirty="0">
                <a:solidFill>
                  <a:schemeClr val="accent1"/>
                </a:solidFill>
                <a:latin typeface="Avenir Next LT Pro" panose="020B0504020202020204" pitchFamily="34" charset="77"/>
                <a:ea typeface="Helvetica Neue Light" panose="02000403000000020004" pitchFamily="2" charset="0"/>
                <a:cs typeface="Helvetica Neue" charset="0"/>
              </a:rPr>
              <a:t> assertions outperforms</a:t>
            </a:r>
            <a:r>
              <a:rPr lang="en-US" sz="2800" dirty="0">
                <a:latin typeface="Avenir Next LT Pro" panose="020B0504020202020204" pitchFamily="34" charset="77"/>
                <a:ea typeface="Helvetica Neue Light" panose="02000403000000020004" pitchFamily="2" charset="0"/>
                <a:cs typeface="Helvetica Neue" charset="0"/>
              </a:rPr>
              <a:t> uncertainty and random sampling (video analytics, SSD)</a:t>
            </a:r>
          </a:p>
        </p:txBody>
      </p:sp>
      <p:pic>
        <p:nvPicPr>
          <p:cNvPr id="8" name="Picture 7">
            <a:extLst>
              <a:ext uri="{FF2B5EF4-FFF2-40B4-BE49-F238E27FC236}">
                <a16:creationId xmlns:a16="http://schemas.microsoft.com/office/drawing/2014/main" id="{355FE3BA-3502-A646-905F-7679B2343D3D}"/>
              </a:ext>
            </a:extLst>
          </p:cNvPr>
          <p:cNvPicPr>
            <a:picLocks noChangeAspect="1"/>
          </p:cNvPicPr>
          <p:nvPr/>
        </p:nvPicPr>
        <p:blipFill>
          <a:blip r:embed="rId3"/>
          <a:stretch>
            <a:fillRect/>
          </a:stretch>
        </p:blipFill>
        <p:spPr>
          <a:xfrm>
            <a:off x="2338547" y="1906559"/>
            <a:ext cx="7514905" cy="3351241"/>
          </a:xfrm>
          <a:prstGeom prst="rect">
            <a:avLst/>
          </a:prstGeom>
        </p:spPr>
      </p:pic>
    </p:spTree>
    <p:extLst>
      <p:ext uri="{BB962C8B-B14F-4D97-AF65-F5344CB8AC3E}">
        <p14:creationId xmlns:p14="http://schemas.microsoft.com/office/powerpoint/2010/main" val="17245979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CC58A-E0E8-2842-A4B3-AC1307162A78}"/>
              </a:ext>
            </a:extLst>
          </p:cNvPr>
          <p:cNvSpPr>
            <a:spLocks noGrp="1"/>
          </p:cNvSpPr>
          <p:nvPr>
            <p:ph type="title"/>
          </p:nvPr>
        </p:nvSpPr>
        <p:spPr/>
        <p:txBody>
          <a:bodyPr/>
          <a:lstStyle/>
          <a:p>
            <a:r>
              <a:rPr lang="en-US" dirty="0"/>
              <a:t>Assertions for finding errors</a:t>
            </a:r>
          </a:p>
        </p:txBody>
      </p:sp>
      <p:sp>
        <p:nvSpPr>
          <p:cNvPr id="3" name="Content Placeholder 2">
            <a:extLst>
              <a:ext uri="{FF2B5EF4-FFF2-40B4-BE49-F238E27FC236}">
                <a16:creationId xmlns:a16="http://schemas.microsoft.com/office/drawing/2014/main" id="{5351BCFC-AFBF-B145-B919-466C6F7AE6B9}"/>
              </a:ext>
            </a:extLst>
          </p:cNvPr>
          <p:cNvSpPr>
            <a:spLocks noGrp="1"/>
          </p:cNvSpPr>
          <p:nvPr>
            <p:ph idx="1"/>
          </p:nvPr>
        </p:nvSpPr>
        <p:spPr/>
        <p:txBody>
          <a:bodyPr>
            <a:normAutofit/>
          </a:bodyPr>
          <a:lstStyle/>
          <a:p>
            <a:pPr marL="320040" indent="-320040">
              <a:spcBef>
                <a:spcPts val="1200"/>
              </a:spcBef>
              <a:spcAft>
                <a:spcPts val="1200"/>
              </a:spcAft>
              <a:buFont typeface="Lucida Grande"/>
              <a:buChar char="»"/>
            </a:pPr>
            <a:r>
              <a:rPr lang="en-US" sz="3200" dirty="0"/>
              <a:t>Errors can be easily specified despite opaque models!</a:t>
            </a:r>
          </a:p>
          <a:p>
            <a:pPr marL="320040" indent="-320040">
              <a:spcBef>
                <a:spcPts val="1200"/>
              </a:spcBef>
              <a:spcAft>
                <a:spcPts val="1200"/>
              </a:spcAft>
              <a:buFont typeface="Lucida Grande"/>
              <a:buChar char="»"/>
            </a:pPr>
            <a:r>
              <a:rPr lang="en-US" sz="3200" dirty="0"/>
              <a:t>New programming interfaces in the form of assertions</a:t>
            </a:r>
          </a:p>
          <a:p>
            <a:pPr marL="320040" indent="-320040">
              <a:spcBef>
                <a:spcPts val="1200"/>
              </a:spcBef>
              <a:spcAft>
                <a:spcPts val="1200"/>
              </a:spcAft>
              <a:buFont typeface="Lucida Grande"/>
              <a:buChar char="»"/>
            </a:pPr>
            <a:r>
              <a:rPr lang="en-US" sz="3200" dirty="0"/>
              <a:t>Can find errors in a range of real-world settings</a:t>
            </a:r>
          </a:p>
          <a:p>
            <a:pPr marL="320040" indent="-320040">
              <a:spcBef>
                <a:spcPts val="1200"/>
              </a:spcBef>
              <a:spcAft>
                <a:spcPts val="1200"/>
              </a:spcAft>
              <a:buFont typeface="Lucida Grande"/>
              <a:buChar char="»"/>
            </a:pPr>
            <a:r>
              <a:rPr lang="en-US" sz="3200" dirty="0"/>
              <a:t>New data collection API</a:t>
            </a:r>
          </a:p>
        </p:txBody>
      </p:sp>
      <p:sp>
        <p:nvSpPr>
          <p:cNvPr id="4" name="Slide Number Placeholder 3">
            <a:extLst>
              <a:ext uri="{FF2B5EF4-FFF2-40B4-BE49-F238E27FC236}">
                <a16:creationId xmlns:a16="http://schemas.microsoft.com/office/drawing/2014/main" id="{8ECA24DD-9F8C-584B-89F4-31A80C159376}"/>
              </a:ext>
            </a:extLst>
          </p:cNvPr>
          <p:cNvSpPr>
            <a:spLocks noGrp="1"/>
          </p:cNvSpPr>
          <p:nvPr>
            <p:ph type="sldNum" sz="quarter" idx="12"/>
          </p:nvPr>
        </p:nvSpPr>
        <p:spPr/>
        <p:txBody>
          <a:bodyPr/>
          <a:lstStyle/>
          <a:p>
            <a:fld id="{E8770316-8B73-FC4C-ADE7-3F39872CBCAE}" type="slidenum">
              <a:rPr lang="en-US" smtClean="0"/>
              <a:pPr/>
              <a:t>38</a:t>
            </a:fld>
            <a:endParaRPr lang="en-US">
              <a:latin typeface="Avenir Next LT Pro Light" panose="020B0304020202020204" pitchFamily="34" charset="0"/>
            </a:endParaRPr>
          </a:p>
        </p:txBody>
      </p:sp>
    </p:spTree>
    <p:extLst>
      <p:ext uri="{BB962C8B-B14F-4D97-AF65-F5344CB8AC3E}">
        <p14:creationId xmlns:p14="http://schemas.microsoft.com/office/powerpoint/2010/main" val="41710756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82456-0599-DD40-9917-6B5228EC1378}"/>
              </a:ext>
            </a:extLst>
          </p:cNvPr>
          <p:cNvSpPr>
            <a:spLocks noGrp="1"/>
          </p:cNvSpPr>
          <p:nvPr>
            <p:ph type="title"/>
          </p:nvPr>
        </p:nvSpPr>
        <p:spPr/>
        <p:txBody>
          <a:bodyPr/>
          <a:lstStyle/>
          <a:p>
            <a:r>
              <a:rPr lang="en-US" dirty="0"/>
              <a:t>Databases are a runaway success!</a:t>
            </a:r>
          </a:p>
        </p:txBody>
      </p:sp>
      <p:sp>
        <p:nvSpPr>
          <p:cNvPr id="4" name="Slide Number Placeholder 3">
            <a:extLst>
              <a:ext uri="{FF2B5EF4-FFF2-40B4-BE49-F238E27FC236}">
                <a16:creationId xmlns:a16="http://schemas.microsoft.com/office/drawing/2014/main" id="{58985F93-86B8-744A-94BE-F737E29ADEED}"/>
              </a:ext>
            </a:extLst>
          </p:cNvPr>
          <p:cNvSpPr>
            <a:spLocks noGrp="1"/>
          </p:cNvSpPr>
          <p:nvPr>
            <p:ph type="sldNum" sz="quarter" idx="12"/>
          </p:nvPr>
        </p:nvSpPr>
        <p:spPr/>
        <p:txBody>
          <a:bodyPr/>
          <a:lstStyle/>
          <a:p>
            <a:fld id="{E8770316-8B73-FC4C-ADE7-3F39872CBCAE}" type="slidenum">
              <a:rPr lang="en-US" smtClean="0"/>
              <a:pPr/>
              <a:t>39</a:t>
            </a:fld>
            <a:endParaRPr lang="en-US">
              <a:latin typeface="Avenir Next LT Pro Light" panose="020B0304020202020204" pitchFamily="34" charset="0"/>
            </a:endParaRPr>
          </a:p>
        </p:txBody>
      </p:sp>
      <p:sp>
        <p:nvSpPr>
          <p:cNvPr id="7" name="Content Placeholder 3">
            <a:extLst>
              <a:ext uri="{FF2B5EF4-FFF2-40B4-BE49-F238E27FC236}">
                <a16:creationId xmlns:a16="http://schemas.microsoft.com/office/drawing/2014/main" id="{BAEEA9C9-4330-B64D-A8CA-577DC1D203B6}"/>
              </a:ext>
            </a:extLst>
          </p:cNvPr>
          <p:cNvSpPr txBox="1">
            <a:spLocks/>
          </p:cNvSpPr>
          <p:nvPr/>
        </p:nvSpPr>
        <p:spPr>
          <a:xfrm>
            <a:off x="5826578" y="1668429"/>
            <a:ext cx="5568043" cy="3521141"/>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20040" marR="0" lvl="0" indent="-320040" algn="l" defTabSz="914400" rtl="0" eaLnBrk="1" fontAlgn="auto" latinLnBrk="0" hangingPunct="1">
              <a:lnSpc>
                <a:spcPct val="100000"/>
              </a:lnSpc>
              <a:spcBef>
                <a:spcPts val="3600"/>
              </a:spcBef>
              <a:spcAft>
                <a:spcPts val="0"/>
              </a:spcAft>
              <a:buClrTx/>
              <a:buSzTx/>
              <a:buFont typeface="Lucida Grande"/>
              <a:buChar char="»"/>
              <a:tabLst/>
              <a:defRPr/>
            </a:pPr>
            <a:r>
              <a:rPr kumimoji="0" lang="en-US" sz="2400" b="0" i="0" u="none" strike="noStrike" kern="1200" cap="none" spc="0" normalizeH="0" baseline="0" noProof="0" dirty="0">
                <a:ln>
                  <a:noFill/>
                </a:ln>
                <a:solidFill>
                  <a:prstClr val="black"/>
                </a:solidFill>
                <a:effectLst/>
                <a:uLnTx/>
                <a:uFillTx/>
                <a:latin typeface="Avenir Next LT Pro Light" panose="020B0304020202020204" pitchFamily="34" charset="0"/>
              </a:rPr>
              <a:t>Widely deployed from enterprise, mobile, nuclear power plants, … </a:t>
            </a:r>
            <a:endParaRPr kumimoji="0" lang="en-US" sz="2400" b="0" i="0" u="none" strike="noStrike" kern="1200" cap="none" spc="0" normalizeH="0" noProof="0" dirty="0">
              <a:ln>
                <a:noFill/>
              </a:ln>
              <a:solidFill>
                <a:prstClr val="black"/>
              </a:solidFill>
              <a:effectLst/>
              <a:uLnTx/>
              <a:uFillTx/>
              <a:latin typeface="Avenir Next LT Pro Light" panose="020B0304020202020204" pitchFamily="34" charset="0"/>
            </a:endParaRPr>
          </a:p>
          <a:p>
            <a:pPr marL="320040" marR="0" lvl="0" indent="-320040" algn="l" defTabSz="914400" rtl="0" eaLnBrk="1" fontAlgn="auto" latinLnBrk="0" hangingPunct="1">
              <a:lnSpc>
                <a:spcPct val="100000"/>
              </a:lnSpc>
              <a:spcBef>
                <a:spcPts val="3600"/>
              </a:spcBef>
              <a:spcAft>
                <a:spcPts val="0"/>
              </a:spcAft>
              <a:buClrTx/>
              <a:buSzTx/>
              <a:buFont typeface="Lucida Grande"/>
              <a:buChar char="»"/>
              <a:tabLst/>
              <a:defRPr/>
            </a:pPr>
            <a:r>
              <a:rPr lang="en-US" sz="2400" baseline="0" dirty="0">
                <a:solidFill>
                  <a:prstClr val="black"/>
                </a:solidFill>
                <a:latin typeface="Avenir Next LT Pro Light" panose="020B0304020202020204" pitchFamily="34" charset="0"/>
              </a:rPr>
              <a:t>Tens of billions in revenue*     (Oracle, </a:t>
            </a:r>
            <a:r>
              <a:rPr lang="en-US" sz="2400" baseline="0" dirty="0" err="1">
                <a:solidFill>
                  <a:prstClr val="black"/>
                </a:solidFill>
                <a:latin typeface="Avenir Next LT Pro Light" panose="020B0304020202020204" pitchFamily="34" charset="0"/>
              </a:rPr>
              <a:t>DataBricks</a:t>
            </a:r>
            <a:r>
              <a:rPr lang="en-US" sz="2400" baseline="0" dirty="0">
                <a:solidFill>
                  <a:prstClr val="black"/>
                </a:solidFill>
                <a:latin typeface="Avenir Next LT Pro Light" panose="020B0304020202020204" pitchFamily="34" charset="0"/>
              </a:rPr>
              <a:t>, Snowflake, …)!</a:t>
            </a:r>
            <a:endParaRPr lang="en-US" sz="2400" dirty="0">
              <a:solidFill>
                <a:prstClr val="black"/>
              </a:solidFill>
              <a:latin typeface="Avenir Next LT Pro Light" panose="020B0304020202020204" pitchFamily="34" charset="0"/>
            </a:endParaRPr>
          </a:p>
        </p:txBody>
      </p:sp>
      <p:sp>
        <p:nvSpPr>
          <p:cNvPr id="5" name="Rectangle 4">
            <a:extLst>
              <a:ext uri="{FF2B5EF4-FFF2-40B4-BE49-F238E27FC236}">
                <a16:creationId xmlns:a16="http://schemas.microsoft.com/office/drawing/2014/main" id="{9A267DD6-9A10-5249-800F-C69678EADC3E}"/>
              </a:ext>
            </a:extLst>
          </p:cNvPr>
          <p:cNvSpPr/>
          <p:nvPr/>
        </p:nvSpPr>
        <p:spPr>
          <a:xfrm>
            <a:off x="0" y="6623872"/>
            <a:ext cx="4262034" cy="215444"/>
          </a:xfrm>
          <a:prstGeom prst="rect">
            <a:avLst/>
          </a:prstGeom>
        </p:spPr>
        <p:txBody>
          <a:bodyPr wrap="square">
            <a:spAutoFit/>
          </a:bodyPr>
          <a:lstStyle/>
          <a:p>
            <a:r>
              <a:rPr lang="en-US" sz="800" dirty="0"/>
              <a:t>* </a:t>
            </a:r>
            <a:r>
              <a:rPr lang="en-US" sz="800" dirty="0">
                <a:hlinkClick r:id="rId3"/>
              </a:rPr>
              <a:t>https://www.expertmarketresearch.com/reports/database-management-system-market</a:t>
            </a:r>
            <a:r>
              <a:rPr lang="en-US" sz="800" dirty="0"/>
              <a:t> </a:t>
            </a:r>
          </a:p>
        </p:txBody>
      </p:sp>
      <p:pic>
        <p:nvPicPr>
          <p:cNvPr id="1026" name="Picture 2">
            <a:extLst>
              <a:ext uri="{FF2B5EF4-FFF2-40B4-BE49-F238E27FC236}">
                <a16:creationId xmlns:a16="http://schemas.microsoft.com/office/drawing/2014/main" id="{AB596848-18A5-664C-A256-3426D54D54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8700" y="1957584"/>
            <a:ext cx="2533650" cy="32858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6398836-A5B4-B946-9E80-51066C1454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95525" y="2835969"/>
            <a:ext cx="2828863" cy="6762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atabricks | Adaltas">
            <a:extLst>
              <a:ext uri="{FF2B5EF4-FFF2-40B4-BE49-F238E27FC236}">
                <a16:creationId xmlns:a16="http://schemas.microsoft.com/office/drawing/2014/main" id="{0FC953E8-8921-B24F-B1E7-62F1B115C6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9685" y="3942469"/>
            <a:ext cx="2214016" cy="123500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resto &amp;amp; PostgreSQL | PostgreSQL &amp;amp; Presto Support | Ahana">
            <a:extLst>
              <a:ext uri="{FF2B5EF4-FFF2-40B4-BE49-F238E27FC236}">
                <a16:creationId xmlns:a16="http://schemas.microsoft.com/office/drawing/2014/main" id="{5BD5AA44-EDD3-ED42-B9C3-F49A1B8F3A3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55979" y="4441416"/>
            <a:ext cx="1993344" cy="1496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8943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2121E-B511-B528-DECB-4A3264763DC5}"/>
              </a:ext>
            </a:extLst>
          </p:cNvPr>
          <p:cNvSpPr>
            <a:spLocks noGrp="1"/>
          </p:cNvSpPr>
          <p:nvPr>
            <p:ph type="title"/>
          </p:nvPr>
        </p:nvSpPr>
        <p:spPr/>
        <p:txBody>
          <a:bodyPr/>
          <a:lstStyle/>
          <a:p>
            <a:r>
              <a:rPr lang="en-US" dirty="0"/>
              <a:t>But now we can read them!</a:t>
            </a:r>
          </a:p>
        </p:txBody>
      </p:sp>
      <p:sp>
        <p:nvSpPr>
          <p:cNvPr id="4" name="Slide Number Placeholder 3">
            <a:extLst>
              <a:ext uri="{FF2B5EF4-FFF2-40B4-BE49-F238E27FC236}">
                <a16:creationId xmlns:a16="http://schemas.microsoft.com/office/drawing/2014/main" id="{3735D8E4-2151-EF7D-BD6E-4A796984871D}"/>
              </a:ext>
            </a:extLst>
          </p:cNvPr>
          <p:cNvSpPr>
            <a:spLocks noGrp="1"/>
          </p:cNvSpPr>
          <p:nvPr>
            <p:ph type="sldNum" sz="quarter" idx="12"/>
          </p:nvPr>
        </p:nvSpPr>
        <p:spPr/>
        <p:txBody>
          <a:bodyPr/>
          <a:lstStyle/>
          <a:p>
            <a:fld id="{E8770316-8B73-FC4C-ADE7-3F39872CBCAE}" type="slidenum">
              <a:rPr lang="en-US" smtClean="0"/>
              <a:pPr/>
              <a:t>4</a:t>
            </a:fld>
            <a:endParaRPr lang="en-US">
              <a:latin typeface="Avenir Next LT Pro Light" panose="020B0304020202020204" pitchFamily="34" charset="0"/>
            </a:endParaRPr>
          </a:p>
        </p:txBody>
      </p:sp>
      <p:pic>
        <p:nvPicPr>
          <p:cNvPr id="1026" name="Picture 2">
            <a:extLst>
              <a:ext uri="{FF2B5EF4-FFF2-40B4-BE49-F238E27FC236}">
                <a16:creationId xmlns:a16="http://schemas.microsoft.com/office/drawing/2014/main" id="{C38CC5A1-782B-4EA6-C6F7-49151803C3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088" y="1501253"/>
            <a:ext cx="4877823" cy="47289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75734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06943-FA66-3E44-BE7E-7091A128C67C}"/>
              </a:ext>
            </a:extLst>
          </p:cNvPr>
          <p:cNvSpPr>
            <a:spLocks noGrp="1"/>
          </p:cNvSpPr>
          <p:nvPr>
            <p:ph type="title"/>
          </p:nvPr>
        </p:nvSpPr>
        <p:spPr/>
        <p:txBody>
          <a:bodyPr/>
          <a:lstStyle/>
          <a:p>
            <a:r>
              <a:rPr lang="en-US" i="1" dirty="0"/>
              <a:t>Unstructured</a:t>
            </a:r>
            <a:r>
              <a:rPr lang="en-US" dirty="0"/>
              <a:t> </a:t>
            </a:r>
            <a:r>
              <a:rPr lang="en-US"/>
              <a:t>data &gt;&gt; </a:t>
            </a:r>
            <a:r>
              <a:rPr lang="en-US" dirty="0"/>
              <a:t>structured data!</a:t>
            </a:r>
          </a:p>
        </p:txBody>
      </p:sp>
      <p:sp>
        <p:nvSpPr>
          <p:cNvPr id="4" name="Slide Number Placeholder 3">
            <a:extLst>
              <a:ext uri="{FF2B5EF4-FFF2-40B4-BE49-F238E27FC236}">
                <a16:creationId xmlns:a16="http://schemas.microsoft.com/office/drawing/2014/main" id="{DEAF11E4-727C-0947-A4DC-9C3831E2593F}"/>
              </a:ext>
            </a:extLst>
          </p:cNvPr>
          <p:cNvSpPr>
            <a:spLocks noGrp="1"/>
          </p:cNvSpPr>
          <p:nvPr>
            <p:ph type="sldNum" sz="quarter" idx="12"/>
          </p:nvPr>
        </p:nvSpPr>
        <p:spPr/>
        <p:txBody>
          <a:bodyPr/>
          <a:lstStyle/>
          <a:p>
            <a:fld id="{E8770316-8B73-FC4C-ADE7-3F39872CBCAE}" type="slidenum">
              <a:rPr lang="en-US" smtClean="0"/>
              <a:pPr/>
              <a:t>40</a:t>
            </a:fld>
            <a:endParaRPr lang="en-US">
              <a:latin typeface="Avenir Next LT Pro Light" panose="020B0304020202020204" pitchFamily="34" charset="0"/>
            </a:endParaRPr>
          </a:p>
        </p:txBody>
      </p:sp>
      <p:pic>
        <p:nvPicPr>
          <p:cNvPr id="5" name="Picture 4">
            <a:extLst>
              <a:ext uri="{FF2B5EF4-FFF2-40B4-BE49-F238E27FC236}">
                <a16:creationId xmlns:a16="http://schemas.microsoft.com/office/drawing/2014/main" id="{C8C98EEE-A4CD-754C-80A0-4123882135D7}"/>
              </a:ext>
            </a:extLst>
          </p:cNvPr>
          <p:cNvPicPr>
            <a:picLocks noChangeAspect="1"/>
          </p:cNvPicPr>
          <p:nvPr/>
        </p:nvPicPr>
        <p:blipFill rotWithShape="1">
          <a:blip r:embed="rId5"/>
          <a:srcRect l="14094"/>
          <a:stretch/>
        </p:blipFill>
        <p:spPr>
          <a:xfrm>
            <a:off x="988332" y="4006321"/>
            <a:ext cx="3234046" cy="1843393"/>
          </a:xfrm>
          <a:prstGeom prst="rect">
            <a:avLst/>
          </a:prstGeom>
        </p:spPr>
      </p:pic>
      <p:pic>
        <p:nvPicPr>
          <p:cNvPr id="6" name="taipei-1m">
            <a:hlinkClick r:id="" action="ppaction://media"/>
            <a:extLst>
              <a:ext uri="{FF2B5EF4-FFF2-40B4-BE49-F238E27FC236}">
                <a16:creationId xmlns:a16="http://schemas.microsoft.com/office/drawing/2014/main" id="{72196E26-1F98-C84E-AFEE-BF8D2ED2514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88332" y="1984861"/>
            <a:ext cx="3234044" cy="1843392"/>
          </a:xfrm>
          <a:prstGeom prst="rect">
            <a:avLst/>
          </a:prstGeom>
        </p:spPr>
      </p:pic>
      <p:sp>
        <p:nvSpPr>
          <p:cNvPr id="7" name="Content Placeholder 3">
            <a:extLst>
              <a:ext uri="{FF2B5EF4-FFF2-40B4-BE49-F238E27FC236}">
                <a16:creationId xmlns:a16="http://schemas.microsoft.com/office/drawing/2014/main" id="{6C231117-48BB-EE44-9BA1-CAF8A91A988F}"/>
              </a:ext>
            </a:extLst>
          </p:cNvPr>
          <p:cNvSpPr txBox="1">
            <a:spLocks/>
          </p:cNvSpPr>
          <p:nvPr/>
        </p:nvSpPr>
        <p:spPr>
          <a:xfrm>
            <a:off x="5367298" y="1984861"/>
            <a:ext cx="5295260" cy="3864853"/>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20040" marR="0" lvl="0" indent="-320040" algn="l" defTabSz="914400" rtl="0" eaLnBrk="1" fontAlgn="auto" latinLnBrk="0" hangingPunct="1">
              <a:lnSpc>
                <a:spcPct val="100000"/>
              </a:lnSpc>
              <a:spcBef>
                <a:spcPts val="3600"/>
              </a:spcBef>
              <a:spcAft>
                <a:spcPts val="0"/>
              </a:spcAft>
              <a:buClrTx/>
              <a:buSzTx/>
              <a:buFont typeface="Lucida Grande"/>
              <a:buChar char="»"/>
              <a:tabLst/>
              <a:defRPr/>
            </a:pPr>
            <a:r>
              <a:rPr kumimoji="0" lang="en-US" sz="2400" b="0" i="0" u="none" strike="noStrike" kern="1200" cap="none" spc="0" normalizeH="0" baseline="0" noProof="0" dirty="0">
                <a:ln>
                  <a:noFill/>
                </a:ln>
                <a:solidFill>
                  <a:prstClr val="black"/>
                </a:solidFill>
                <a:effectLst/>
                <a:uLnTx/>
                <a:uFillTx/>
                <a:latin typeface="Avenir Next LT Pro Light" panose="020B0304020202020204" pitchFamily="34" charset="0"/>
              </a:rPr>
              <a:t>Video, images, text, audio, etc. exploding in volumes</a:t>
            </a:r>
          </a:p>
          <a:p>
            <a:pPr marL="320040" marR="0" lvl="0" indent="-320040" algn="l" defTabSz="914400" rtl="0" eaLnBrk="1" fontAlgn="auto" latinLnBrk="0" hangingPunct="1">
              <a:lnSpc>
                <a:spcPct val="100000"/>
              </a:lnSpc>
              <a:spcBef>
                <a:spcPts val="3600"/>
              </a:spcBef>
              <a:spcAft>
                <a:spcPts val="0"/>
              </a:spcAft>
              <a:buClrTx/>
              <a:buSzTx/>
              <a:buFont typeface="Lucida Grande"/>
              <a:buChar char="»"/>
              <a:tabLst/>
              <a:defRPr/>
            </a:pPr>
            <a:r>
              <a:rPr lang="en-US" sz="2400" dirty="0">
                <a:solidFill>
                  <a:prstClr val="black"/>
                </a:solidFill>
                <a:latin typeface="Avenir Next LT Pro Light" panose="020B0304020202020204" pitchFamily="34" charset="0"/>
              </a:rPr>
              <a:t>Cheap sensors, cheap storage!</a:t>
            </a:r>
            <a:endParaRPr kumimoji="0" lang="en-US" sz="2400" b="0" i="0" u="none" strike="noStrike" kern="1200" cap="none" spc="0" normalizeH="0" baseline="0" noProof="0" dirty="0">
              <a:ln>
                <a:noFill/>
              </a:ln>
              <a:solidFill>
                <a:prstClr val="black"/>
              </a:solidFill>
              <a:effectLst/>
              <a:uLnTx/>
              <a:uFillTx/>
              <a:latin typeface="Avenir Next LT Pro Light" panose="020B0304020202020204" pitchFamily="34" charset="0"/>
            </a:endParaRPr>
          </a:p>
          <a:p>
            <a:pPr marL="320040" marR="0" lvl="0" indent="-320040" algn="l" defTabSz="914400" rtl="0" eaLnBrk="1" fontAlgn="auto" latinLnBrk="0" hangingPunct="1">
              <a:lnSpc>
                <a:spcPct val="100000"/>
              </a:lnSpc>
              <a:spcBef>
                <a:spcPts val="3600"/>
              </a:spcBef>
              <a:spcAft>
                <a:spcPts val="0"/>
              </a:spcAft>
              <a:buClrTx/>
              <a:buSzTx/>
              <a:buFont typeface="Lucida Grande"/>
              <a:buChar char="»"/>
              <a:tabLst/>
              <a:defRPr/>
            </a:pPr>
            <a:r>
              <a:rPr kumimoji="0" lang="en-US" sz="2400" b="0" i="0" u="none" strike="noStrike" kern="1200" cap="none" spc="0" normalizeH="0" baseline="0" noProof="0" dirty="0">
                <a:ln>
                  <a:noFill/>
                </a:ln>
                <a:solidFill>
                  <a:prstClr val="black"/>
                </a:solidFill>
                <a:effectLst/>
                <a:uLnTx/>
                <a:uFillTx/>
                <a:latin typeface="Avenir Next LT Pro Light" panose="020B0304020202020204" pitchFamily="34" charset="0"/>
              </a:rPr>
              <a:t>Example: Tesla alone produces   &gt;7 exabytes / day of sensor data!</a:t>
            </a:r>
          </a:p>
          <a:p>
            <a:pPr marL="320040" marR="0" lvl="0" indent="-320040" algn="l" defTabSz="914400" rtl="0" eaLnBrk="1" fontAlgn="auto" latinLnBrk="0" hangingPunct="1">
              <a:lnSpc>
                <a:spcPct val="100000"/>
              </a:lnSpc>
              <a:spcBef>
                <a:spcPts val="3600"/>
              </a:spcBef>
              <a:spcAft>
                <a:spcPts val="0"/>
              </a:spcAft>
              <a:buClrTx/>
              <a:buSzTx/>
              <a:buFont typeface="Lucida Grande"/>
              <a:buChar char="»"/>
              <a:tabLst/>
              <a:defRPr/>
            </a:pPr>
            <a:r>
              <a:rPr lang="en-US" sz="2400" dirty="0">
                <a:solidFill>
                  <a:prstClr val="black"/>
                </a:solidFill>
                <a:latin typeface="Avenir Next LT Pro Light" panose="020B0304020202020204" pitchFamily="34" charset="0"/>
              </a:rPr>
              <a:t>Snowflake </a:t>
            </a:r>
            <a:r>
              <a:rPr lang="en-US" sz="2400" i="1" dirty="0">
                <a:solidFill>
                  <a:prstClr val="black"/>
                </a:solidFill>
                <a:latin typeface="Avenir Next LT Pro Light" panose="020B0304020202020204" pitchFamily="34" charset="0"/>
              </a:rPr>
              <a:t>total</a:t>
            </a:r>
            <a:r>
              <a:rPr lang="en-US" sz="2400" dirty="0">
                <a:solidFill>
                  <a:prstClr val="black"/>
                </a:solidFill>
                <a:latin typeface="Avenir Next LT Pro Light" panose="020B0304020202020204" pitchFamily="34" charset="0"/>
              </a:rPr>
              <a:t> data: 250 PB*</a:t>
            </a:r>
            <a:endParaRPr kumimoji="0" lang="en-US" sz="2400" b="0" i="1" u="none" strike="noStrike" kern="1200" cap="none" spc="0" normalizeH="0" baseline="0" noProof="0" dirty="0">
              <a:ln>
                <a:noFill/>
              </a:ln>
              <a:solidFill>
                <a:prstClr val="black"/>
              </a:solidFill>
              <a:effectLst/>
              <a:uLnTx/>
              <a:uFillTx/>
              <a:latin typeface="Avenir Next LT Pro Light" panose="020B0304020202020204" pitchFamily="34" charset="0"/>
            </a:endParaRPr>
          </a:p>
        </p:txBody>
      </p:sp>
      <p:sp>
        <p:nvSpPr>
          <p:cNvPr id="8" name="Rectangle 7">
            <a:extLst>
              <a:ext uri="{FF2B5EF4-FFF2-40B4-BE49-F238E27FC236}">
                <a16:creationId xmlns:a16="http://schemas.microsoft.com/office/drawing/2014/main" id="{F882B410-DA44-EA46-BA76-61AB4753A03B}"/>
              </a:ext>
            </a:extLst>
          </p:cNvPr>
          <p:cNvSpPr/>
          <p:nvPr/>
        </p:nvSpPr>
        <p:spPr>
          <a:xfrm>
            <a:off x="11374" y="6555104"/>
            <a:ext cx="2593980" cy="261610"/>
          </a:xfrm>
          <a:prstGeom prst="rect">
            <a:avLst/>
          </a:prstGeom>
        </p:spPr>
        <p:txBody>
          <a:bodyPr wrap="none">
            <a:spAutoFit/>
          </a:bodyPr>
          <a:lstStyle/>
          <a:p>
            <a:r>
              <a:rPr lang="en-US" sz="1100" dirty="0"/>
              <a:t>* </a:t>
            </a:r>
            <a:r>
              <a:rPr lang="en-US" sz="1100" dirty="0">
                <a:hlinkClick r:id="rId7"/>
              </a:rPr>
              <a:t>https://www.snowflake.com/company/</a:t>
            </a:r>
            <a:r>
              <a:rPr lang="en-US" sz="1100" dirty="0"/>
              <a:t> </a:t>
            </a:r>
          </a:p>
        </p:txBody>
      </p:sp>
    </p:spTree>
    <p:extLst>
      <p:ext uri="{BB962C8B-B14F-4D97-AF65-F5344CB8AC3E}">
        <p14:creationId xmlns:p14="http://schemas.microsoft.com/office/powerpoint/2010/main" val="1281973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067" fill="hold"/>
                                        <p:tgtEl>
                                          <p:spTgt spid="6"/>
                                        </p:tgtEl>
                                      </p:cBhvr>
                                    </p:cmd>
                                  </p:childTnLst>
                                </p:cTn>
                              </p:par>
                              <p:par>
                                <p:cTn id="7" presetID="1" presetClass="entr" presetSubtype="0" fill="hold" grpId="0"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6"/>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6"/>
                                        </p:tgtEl>
                                      </p:cBhvr>
                                    </p:cmd>
                                  </p:childTnLst>
                                </p:cTn>
                              </p:par>
                            </p:childTnLst>
                          </p:cTn>
                        </p:par>
                      </p:childTnLst>
                    </p:cTn>
                  </p:par>
                </p:childTnLst>
              </p:cTn>
              <p:nextCondLst>
                <p:cond evt="onClick" delay="0">
                  <p:tgtEl>
                    <p:spTgt spid="6"/>
                  </p:tgtEl>
                </p:cond>
              </p:nextCondLst>
            </p:seq>
            <p:video>
              <p:cMediaNode vol="80000">
                <p:cTn id="26" fill="hold" display="0">
                  <p:stCondLst>
                    <p:cond delay="indefinite"/>
                  </p:stCondLst>
                </p:cTn>
                <p:tgtEl>
                  <p:spTgt spid="6"/>
                </p:tgtEl>
              </p:cMediaNode>
            </p:video>
          </p:childTnLst>
        </p:cTn>
      </p:par>
    </p:tnLst>
    <p:bldLst>
      <p:bldP spid="7"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C4058-CC2E-9A47-9E9C-7C0D7D5D3A30}"/>
              </a:ext>
            </a:extLst>
          </p:cNvPr>
          <p:cNvSpPr>
            <a:spLocks noGrp="1"/>
          </p:cNvSpPr>
          <p:nvPr>
            <p:ph type="title"/>
          </p:nvPr>
        </p:nvSpPr>
        <p:spPr>
          <a:xfrm>
            <a:off x="838199" y="501293"/>
            <a:ext cx="10515601" cy="1325563"/>
          </a:xfrm>
        </p:spPr>
        <p:txBody>
          <a:bodyPr anchor="t">
            <a:normAutofit/>
          </a:bodyPr>
          <a:lstStyle/>
          <a:p>
            <a:r>
              <a:rPr lang="en-US" dirty="0"/>
              <a:t>Standard DBs unsuited for unstructured data</a:t>
            </a:r>
            <a:endParaRPr lang="en-US" sz="4000" dirty="0">
              <a:latin typeface="Avenir Next LT Pro" panose="020B0504020202020204" pitchFamily="34" charset="0"/>
              <a:cs typeface="Cavolini" panose="020B0502040204020203" pitchFamily="66" charset="0"/>
            </a:endParaRPr>
          </a:p>
        </p:txBody>
      </p:sp>
      <p:sp>
        <p:nvSpPr>
          <p:cNvPr id="4" name="Slide Number Placeholder 3">
            <a:extLst>
              <a:ext uri="{FF2B5EF4-FFF2-40B4-BE49-F238E27FC236}">
                <a16:creationId xmlns:a16="http://schemas.microsoft.com/office/drawing/2014/main" id="{3288D5EA-EEC5-4349-A1B7-589BE217F1D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770316-8B73-FC4C-ADE7-3F39872CBCAE}" type="slidenum">
              <a:rPr kumimoji="0" lang="en-US" sz="1200" b="0" i="0" u="none" strike="noStrike" kern="1200" cap="none" spc="0" normalizeH="0" baseline="0" noProof="0" smtClean="0">
                <a:ln>
                  <a:noFill/>
                </a:ln>
                <a:solidFill>
                  <a:prstClr val="black">
                    <a:tint val="75000"/>
                  </a:prstClr>
                </a:solidFill>
                <a:effectLst/>
                <a:uLnTx/>
                <a:uFillTx/>
                <a:latin typeface="Avenir Next LT Pro Light" panose="020B03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tint val="75000"/>
                </a:prstClr>
              </a:solidFill>
              <a:effectLst/>
              <a:uLnTx/>
              <a:uFillTx/>
              <a:latin typeface="Avenir Next LT Pro Light" panose="020B0304020202020204" pitchFamily="34" charset="0"/>
            </a:endParaRPr>
          </a:p>
        </p:txBody>
      </p:sp>
      <p:sp>
        <p:nvSpPr>
          <p:cNvPr id="11" name="TextBox 10">
            <a:extLst>
              <a:ext uri="{FF2B5EF4-FFF2-40B4-BE49-F238E27FC236}">
                <a16:creationId xmlns:a16="http://schemas.microsoft.com/office/drawing/2014/main" id="{852BD48D-0A3C-F644-9E06-E8AF008840DF}"/>
              </a:ext>
            </a:extLst>
          </p:cNvPr>
          <p:cNvSpPr txBox="1"/>
          <p:nvPr/>
        </p:nvSpPr>
        <p:spPr>
          <a:xfrm>
            <a:off x="1027788" y="4311511"/>
            <a:ext cx="357731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venir Next LT Pro Light" panose="020B0304020202020204" pitchFamily="34" charset="0"/>
                <a:ea typeface="Helvetica Neue Light" panose="02000403000000020004" pitchFamily="2" charset="0"/>
              </a:rPr>
              <a:t>“How many cars passed by on Monday?”</a:t>
            </a:r>
          </a:p>
        </p:txBody>
      </p:sp>
      <p:pic>
        <p:nvPicPr>
          <p:cNvPr id="13" name="jackson_cropped.mp4">
            <a:hlinkClick r:id="" action="ppaction://media"/>
            <a:extLst>
              <a:ext uri="{FF2B5EF4-FFF2-40B4-BE49-F238E27FC236}">
                <a16:creationId xmlns:a16="http://schemas.microsoft.com/office/drawing/2014/main" id="{59FAA7E7-A4FB-CB44-8C45-6B01B83ACF9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601540" y="2084295"/>
            <a:ext cx="1909465" cy="1432099"/>
          </a:xfrm>
          <a:prstGeom prst="rect">
            <a:avLst/>
          </a:prstGeom>
        </p:spPr>
      </p:pic>
      <p:sp>
        <p:nvSpPr>
          <p:cNvPr id="15" name="Content Placeholder 2">
            <a:extLst>
              <a:ext uri="{FF2B5EF4-FFF2-40B4-BE49-F238E27FC236}">
                <a16:creationId xmlns:a16="http://schemas.microsoft.com/office/drawing/2014/main" id="{6960187D-CE25-A649-8C9C-3C185424EA13}"/>
              </a:ext>
            </a:extLst>
          </p:cNvPr>
          <p:cNvSpPr txBox="1">
            <a:spLocks/>
          </p:cNvSpPr>
          <p:nvPr/>
        </p:nvSpPr>
        <p:spPr>
          <a:xfrm>
            <a:off x="4515959" y="2074444"/>
            <a:ext cx="2620766" cy="731278"/>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800"/>
              </a:spcBef>
              <a:buFontTx/>
              <a:buNone/>
              <a:defRPr sz="2800" b="0" i="0" kern="1200">
                <a:solidFill>
                  <a:schemeClr val="tx1"/>
                </a:solidFill>
                <a:latin typeface="Helvetica Neue Light" charset="0"/>
                <a:ea typeface="Helvetica Neue Light" charset="0"/>
                <a:cs typeface="Helvetica Neue Light" charset="0"/>
              </a:defRPr>
            </a:lvl1pPr>
            <a:lvl2pPr marL="457200" indent="0" algn="l" defTabSz="914400" rtl="0" eaLnBrk="1" latinLnBrk="0" hangingPunct="1">
              <a:lnSpc>
                <a:spcPct val="100000"/>
              </a:lnSpc>
              <a:spcBef>
                <a:spcPts val="1200"/>
              </a:spcBef>
              <a:spcAft>
                <a:spcPts val="1200"/>
              </a:spcAft>
              <a:buFontTx/>
              <a:buNone/>
              <a:defRPr lang="nb-NO" sz="2400" b="0" i="0" kern="1200" smtClean="0">
                <a:solidFill>
                  <a:schemeClr val="tx1"/>
                </a:solidFill>
                <a:effectLst/>
                <a:latin typeface="Helvetica Neue Light" charset="0"/>
                <a:ea typeface="Helvetica Neue Light" charset="0"/>
                <a:cs typeface="Helvetica Neue Light"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Helvetica Neue Light" charset="0"/>
                <a:ea typeface="Helvetica Neue Light" charset="0"/>
                <a:cs typeface="Helvetica Neue Light" charset="0"/>
              </a:defRPr>
            </a:lvl3pPr>
            <a:lvl4pPr marL="1600200" indent="-228600" algn="l" defTabSz="914400" rtl="0" eaLnBrk="1" latinLnBrk="0" hangingPunct="1">
              <a:lnSpc>
                <a:spcPct val="90000"/>
              </a:lnSpc>
              <a:spcBef>
                <a:spcPts val="500"/>
              </a:spcBef>
              <a:buFont typeface="Arial"/>
              <a:buChar char="•"/>
              <a:defRPr sz="2800" b="0" i="0" kern="1200">
                <a:solidFill>
                  <a:schemeClr val="tx1"/>
                </a:solidFill>
                <a:latin typeface="Helvetica Neue Light" charset="0"/>
                <a:ea typeface="Helvetica Neue Light" charset="0"/>
                <a:cs typeface="Helvetica Neue Light" charset="0"/>
              </a:defRPr>
            </a:lvl4pPr>
            <a:lvl5pPr marL="2057400" indent="-228600" algn="l" defTabSz="914400" rtl="0" eaLnBrk="1" latinLnBrk="0" hangingPunct="1">
              <a:lnSpc>
                <a:spcPct val="90000"/>
              </a:lnSpc>
              <a:spcBef>
                <a:spcPts val="500"/>
              </a:spcBef>
              <a:buFont typeface="Arial"/>
              <a:buChar char="•"/>
              <a:defRPr sz="2800" b="0" i="0" kern="1200">
                <a:solidFill>
                  <a:schemeClr val="tx1"/>
                </a:solidFill>
                <a:latin typeface="Helvetica Neue Light" charset="0"/>
                <a:ea typeface="Helvetica Neue Light" charset="0"/>
                <a:cs typeface="Helvetica Neue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Bef>
                <a:spcPts val="0"/>
              </a:spcBef>
            </a:pPr>
            <a:r>
              <a:rPr lang="en-US" sz="1600" dirty="0">
                <a:latin typeface="Andale Mono" panose="020B0509000000000004" pitchFamily="49" charset="0"/>
              </a:rPr>
              <a:t>SELECT AVG(pixels)</a:t>
            </a:r>
          </a:p>
          <a:p>
            <a:pPr>
              <a:spcBef>
                <a:spcPts val="0"/>
              </a:spcBef>
            </a:pPr>
            <a:r>
              <a:rPr lang="en-US" sz="1600" dirty="0">
                <a:latin typeface="Andale Mono" panose="020B0509000000000004" pitchFamily="49" charset="0"/>
              </a:rPr>
              <a:t>FROM video</a:t>
            </a:r>
          </a:p>
        </p:txBody>
      </p:sp>
      <p:cxnSp>
        <p:nvCxnSpPr>
          <p:cNvPr id="17" name="Straight Arrow Connector 16">
            <a:extLst>
              <a:ext uri="{FF2B5EF4-FFF2-40B4-BE49-F238E27FC236}">
                <a16:creationId xmlns:a16="http://schemas.microsoft.com/office/drawing/2014/main" id="{E35BCFBF-1664-244D-8582-E462558E1D3A}"/>
              </a:ext>
            </a:extLst>
          </p:cNvPr>
          <p:cNvCxnSpPr>
            <a:cxnSpLocks/>
          </p:cNvCxnSpPr>
          <p:nvPr/>
        </p:nvCxnSpPr>
        <p:spPr>
          <a:xfrm>
            <a:off x="5578260" y="2800344"/>
            <a:ext cx="768058" cy="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ED0CE1B2-0804-4C49-83C6-60EE39F7EB20}"/>
              </a:ext>
            </a:extLst>
          </p:cNvPr>
          <p:cNvSpPr txBox="1"/>
          <p:nvPr/>
        </p:nvSpPr>
        <p:spPr>
          <a:xfrm>
            <a:off x="7136725" y="2370096"/>
            <a:ext cx="3228769" cy="769441"/>
          </a:xfrm>
          <a:prstGeom prst="rect">
            <a:avLst/>
          </a:prstGeom>
          <a:noFill/>
        </p:spPr>
        <p:txBody>
          <a:bodyPr wrap="none" rtlCol="0">
            <a:spAutoFit/>
          </a:bodyPr>
          <a:lstStyle/>
          <a:p>
            <a:r>
              <a:rPr lang="en-US" sz="4400" dirty="0">
                <a:latin typeface="Andale Mono" panose="020B0509000000000004" pitchFamily="49" charset="0"/>
              </a:rPr>
              <a:t>36.8% red</a:t>
            </a:r>
          </a:p>
        </p:txBody>
      </p:sp>
      <p:cxnSp>
        <p:nvCxnSpPr>
          <p:cNvPr id="22" name="Straight Arrow Connector 21">
            <a:extLst>
              <a:ext uri="{FF2B5EF4-FFF2-40B4-BE49-F238E27FC236}">
                <a16:creationId xmlns:a16="http://schemas.microsoft.com/office/drawing/2014/main" id="{F80DBF50-A4D3-8C47-9624-E36172A04834}"/>
              </a:ext>
            </a:extLst>
          </p:cNvPr>
          <p:cNvCxnSpPr>
            <a:cxnSpLocks/>
          </p:cNvCxnSpPr>
          <p:nvPr/>
        </p:nvCxnSpPr>
        <p:spPr>
          <a:xfrm>
            <a:off x="5680324" y="5142508"/>
            <a:ext cx="768058" cy="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B4F24B57-4863-9C4D-957E-76A36CE44CAB}"/>
              </a:ext>
            </a:extLst>
          </p:cNvPr>
          <p:cNvSpPr txBox="1"/>
          <p:nvPr/>
        </p:nvSpPr>
        <p:spPr>
          <a:xfrm>
            <a:off x="7586897" y="4757787"/>
            <a:ext cx="2890535" cy="769441"/>
          </a:xfrm>
          <a:prstGeom prst="rect">
            <a:avLst/>
          </a:prstGeom>
          <a:noFill/>
        </p:spPr>
        <p:txBody>
          <a:bodyPr wrap="none" rtlCol="0">
            <a:spAutoFit/>
          </a:bodyPr>
          <a:lstStyle/>
          <a:p>
            <a:r>
              <a:rPr lang="en-US" sz="4400" dirty="0">
                <a:latin typeface="Andale Mono" panose="020B0509000000000004" pitchFamily="49" charset="0"/>
              </a:rPr>
              <a:t>523 cars</a:t>
            </a:r>
          </a:p>
        </p:txBody>
      </p:sp>
      <p:cxnSp>
        <p:nvCxnSpPr>
          <p:cNvPr id="24" name="Straight Connector 23">
            <a:extLst>
              <a:ext uri="{FF2B5EF4-FFF2-40B4-BE49-F238E27FC236}">
                <a16:creationId xmlns:a16="http://schemas.microsoft.com/office/drawing/2014/main" id="{667DAABE-4DF0-6A4E-B7C6-3495634F7356}"/>
              </a:ext>
            </a:extLst>
          </p:cNvPr>
          <p:cNvCxnSpPr>
            <a:cxnSpLocks/>
          </p:cNvCxnSpPr>
          <p:nvPr/>
        </p:nvCxnSpPr>
        <p:spPr>
          <a:xfrm>
            <a:off x="0" y="3987194"/>
            <a:ext cx="12093055" cy="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14" name="Table 5">
            <a:extLst>
              <a:ext uri="{FF2B5EF4-FFF2-40B4-BE49-F238E27FC236}">
                <a16:creationId xmlns:a16="http://schemas.microsoft.com/office/drawing/2014/main" id="{A1BD62A7-5997-944F-9407-034B9AC0943D}"/>
              </a:ext>
            </a:extLst>
          </p:cNvPr>
          <p:cNvGraphicFramePr>
            <a:graphicFrameLocks noGrp="1"/>
          </p:cNvGraphicFramePr>
          <p:nvPr/>
        </p:nvGraphicFramePr>
        <p:xfrm>
          <a:off x="596956" y="5142507"/>
          <a:ext cx="4438979" cy="1112520"/>
        </p:xfrm>
        <a:graphic>
          <a:graphicData uri="http://schemas.openxmlformats.org/drawingml/2006/table">
            <a:tbl>
              <a:tblPr firstRow="1" bandRow="1">
                <a:tableStyleId>{8799B23B-EC83-4686-B30A-512413B5E67A}</a:tableStyleId>
              </a:tblPr>
              <a:tblGrid>
                <a:gridCol w="1099431">
                  <a:extLst>
                    <a:ext uri="{9D8B030D-6E8A-4147-A177-3AD203B41FA5}">
                      <a16:colId xmlns:a16="http://schemas.microsoft.com/office/drawing/2014/main" val="2058918909"/>
                    </a:ext>
                  </a:extLst>
                </a:gridCol>
                <a:gridCol w="1245704">
                  <a:extLst>
                    <a:ext uri="{9D8B030D-6E8A-4147-A177-3AD203B41FA5}">
                      <a16:colId xmlns:a16="http://schemas.microsoft.com/office/drawing/2014/main" val="3557361332"/>
                    </a:ext>
                  </a:extLst>
                </a:gridCol>
                <a:gridCol w="1007165">
                  <a:extLst>
                    <a:ext uri="{9D8B030D-6E8A-4147-A177-3AD203B41FA5}">
                      <a16:colId xmlns:a16="http://schemas.microsoft.com/office/drawing/2014/main" val="1442097488"/>
                    </a:ext>
                  </a:extLst>
                </a:gridCol>
                <a:gridCol w="1086679">
                  <a:extLst>
                    <a:ext uri="{9D8B030D-6E8A-4147-A177-3AD203B41FA5}">
                      <a16:colId xmlns:a16="http://schemas.microsoft.com/office/drawing/2014/main" val="4121454713"/>
                    </a:ext>
                  </a:extLst>
                </a:gridCol>
              </a:tblGrid>
              <a:tr h="370840">
                <a:tc>
                  <a:txBody>
                    <a:bodyPr/>
                    <a:lstStyle/>
                    <a:p>
                      <a:pPr algn="ctr"/>
                      <a:r>
                        <a:rPr lang="en-US" dirty="0">
                          <a:latin typeface="Andale Mono" panose="020B0509000000000004" pitchFamily="49" charset="0"/>
                        </a:rPr>
                        <a:t>class</a:t>
                      </a:r>
                    </a:p>
                  </a:txBody>
                  <a:tcPr/>
                </a:tc>
                <a:tc>
                  <a:txBody>
                    <a:bodyPr/>
                    <a:lstStyle/>
                    <a:p>
                      <a:pPr algn="ctr"/>
                      <a:r>
                        <a:rPr lang="en-US" dirty="0">
                          <a:latin typeface="Andale Mono" panose="020B0509000000000004" pitchFamily="49" charset="0"/>
                        </a:rPr>
                        <a:t>frame</a:t>
                      </a:r>
                    </a:p>
                  </a:txBody>
                  <a:tcPr/>
                </a:tc>
                <a:tc>
                  <a:txBody>
                    <a:bodyPr/>
                    <a:lstStyle/>
                    <a:p>
                      <a:pPr algn="ctr"/>
                      <a:r>
                        <a:rPr lang="en-US" dirty="0">
                          <a:latin typeface="Andale Mono" panose="020B0509000000000004" pitchFamily="49" charset="0"/>
                        </a:rPr>
                        <a:t>x</a:t>
                      </a:r>
                    </a:p>
                  </a:txBody>
                  <a:tcPr/>
                </a:tc>
                <a:tc>
                  <a:txBody>
                    <a:bodyPr/>
                    <a:lstStyle/>
                    <a:p>
                      <a:pPr algn="ctr"/>
                      <a:r>
                        <a:rPr lang="en-US" dirty="0">
                          <a:latin typeface="Andale Mono" panose="020B0509000000000004" pitchFamily="49" charset="0"/>
                        </a:rPr>
                        <a:t>y</a:t>
                      </a:r>
                    </a:p>
                  </a:txBody>
                  <a:tcPr/>
                </a:tc>
                <a:extLst>
                  <a:ext uri="{0D108BD9-81ED-4DB2-BD59-A6C34878D82A}">
                    <a16:rowId xmlns:a16="http://schemas.microsoft.com/office/drawing/2014/main" val="803694141"/>
                  </a:ext>
                </a:extLst>
              </a:tr>
              <a:tr h="370840">
                <a:tc>
                  <a:txBody>
                    <a:bodyPr/>
                    <a:lstStyle/>
                    <a:p>
                      <a:r>
                        <a:rPr lang="en-US" dirty="0">
                          <a:latin typeface="Andale Mono" panose="020B0509000000000004" pitchFamily="49" charset="0"/>
                        </a:rPr>
                        <a:t>car</a:t>
                      </a:r>
                    </a:p>
                  </a:txBody>
                  <a:tcPr/>
                </a:tc>
                <a:tc>
                  <a:txBody>
                    <a:bodyPr/>
                    <a:lstStyle/>
                    <a:p>
                      <a:r>
                        <a:rPr lang="en-US" dirty="0">
                          <a:latin typeface="Andale Mono" panose="020B0509000000000004" pitchFamily="49" charset="0"/>
                        </a:rPr>
                        <a:t>1</a:t>
                      </a:r>
                    </a:p>
                  </a:txBody>
                  <a:tcPr/>
                </a:tc>
                <a:tc>
                  <a:txBody>
                    <a:bodyPr/>
                    <a:lstStyle/>
                    <a:p>
                      <a:r>
                        <a:rPr lang="en-US" dirty="0">
                          <a:latin typeface="Andale Mono" panose="020B0509000000000004" pitchFamily="49" charset="0"/>
                        </a:rPr>
                        <a:t>0</a:t>
                      </a:r>
                    </a:p>
                  </a:txBody>
                  <a:tcPr/>
                </a:tc>
                <a:tc>
                  <a:txBody>
                    <a:bodyPr/>
                    <a:lstStyle/>
                    <a:p>
                      <a:r>
                        <a:rPr lang="en-US" dirty="0">
                          <a:latin typeface="Andale Mono" panose="020B0509000000000004" pitchFamily="49" charset="0"/>
                        </a:rPr>
                        <a:t>55</a:t>
                      </a:r>
                    </a:p>
                  </a:txBody>
                  <a:tcPr/>
                </a:tc>
                <a:extLst>
                  <a:ext uri="{0D108BD9-81ED-4DB2-BD59-A6C34878D82A}">
                    <a16:rowId xmlns:a16="http://schemas.microsoft.com/office/drawing/2014/main" val="3602669006"/>
                  </a:ext>
                </a:extLst>
              </a:tr>
              <a:tr h="370840">
                <a:tc>
                  <a:txBody>
                    <a:bodyPr/>
                    <a:lstStyle/>
                    <a:p>
                      <a:r>
                        <a:rPr lang="en-US" dirty="0">
                          <a:latin typeface="Andale Mono" panose="020B0509000000000004" pitchFamily="49" charset="0"/>
                        </a:rPr>
                        <a:t>bus</a:t>
                      </a:r>
                    </a:p>
                  </a:txBody>
                  <a:tcPr/>
                </a:tc>
                <a:tc>
                  <a:txBody>
                    <a:bodyPr/>
                    <a:lstStyle/>
                    <a:p>
                      <a:r>
                        <a:rPr lang="en-US" dirty="0">
                          <a:latin typeface="Andale Mono" panose="020B0509000000000004" pitchFamily="49" charset="0"/>
                        </a:rPr>
                        <a:t>2</a:t>
                      </a:r>
                    </a:p>
                  </a:txBody>
                  <a:tcPr/>
                </a:tc>
                <a:tc>
                  <a:txBody>
                    <a:bodyPr/>
                    <a:lstStyle/>
                    <a:p>
                      <a:r>
                        <a:rPr lang="en-US" dirty="0">
                          <a:latin typeface="Andale Mono" panose="020B0509000000000004" pitchFamily="49" charset="0"/>
                        </a:rPr>
                        <a:t>30</a:t>
                      </a:r>
                    </a:p>
                  </a:txBody>
                  <a:tcPr/>
                </a:tc>
                <a:tc>
                  <a:txBody>
                    <a:bodyPr/>
                    <a:lstStyle/>
                    <a:p>
                      <a:r>
                        <a:rPr lang="en-US" dirty="0">
                          <a:latin typeface="Andale Mono" panose="020B0509000000000004" pitchFamily="49" charset="0"/>
                        </a:rPr>
                        <a:t>62</a:t>
                      </a:r>
                    </a:p>
                  </a:txBody>
                  <a:tcPr/>
                </a:tc>
                <a:extLst>
                  <a:ext uri="{0D108BD9-81ED-4DB2-BD59-A6C34878D82A}">
                    <a16:rowId xmlns:a16="http://schemas.microsoft.com/office/drawing/2014/main" val="2201709417"/>
                  </a:ext>
                </a:extLst>
              </a:tr>
            </a:tbl>
          </a:graphicData>
        </a:graphic>
      </p:graphicFrame>
      <p:sp>
        <p:nvSpPr>
          <p:cNvPr id="16" name="TextBox 15">
            <a:extLst>
              <a:ext uri="{FF2B5EF4-FFF2-40B4-BE49-F238E27FC236}">
                <a16:creationId xmlns:a16="http://schemas.microsoft.com/office/drawing/2014/main" id="{2149AA21-4A78-3243-BAB2-6EDB31565AFA}"/>
              </a:ext>
            </a:extLst>
          </p:cNvPr>
          <p:cNvSpPr txBox="1"/>
          <p:nvPr/>
        </p:nvSpPr>
        <p:spPr>
          <a:xfrm>
            <a:off x="838199" y="1624212"/>
            <a:ext cx="357731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venir Next LT Pro Light" panose="020B0304020202020204" pitchFamily="34" charset="0"/>
                <a:ea typeface="Helvetica Neue Light" panose="02000403000000020004" pitchFamily="2" charset="0"/>
              </a:rPr>
              <a:t>“Average pixel value?”</a:t>
            </a:r>
          </a:p>
        </p:txBody>
      </p:sp>
      <p:sp>
        <p:nvSpPr>
          <p:cNvPr id="19" name="Content Placeholder 2">
            <a:extLst>
              <a:ext uri="{FF2B5EF4-FFF2-40B4-BE49-F238E27FC236}">
                <a16:creationId xmlns:a16="http://schemas.microsoft.com/office/drawing/2014/main" id="{756A4E05-E467-F04F-A8B1-2CB214BA8446}"/>
              </a:ext>
            </a:extLst>
          </p:cNvPr>
          <p:cNvSpPr txBox="1">
            <a:spLocks/>
          </p:cNvSpPr>
          <p:nvPr/>
        </p:nvSpPr>
        <p:spPr>
          <a:xfrm>
            <a:off x="5035935" y="4403956"/>
            <a:ext cx="2620766" cy="731278"/>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800"/>
              </a:spcBef>
              <a:buFontTx/>
              <a:buNone/>
              <a:defRPr sz="2800" b="0" i="0" kern="1200">
                <a:solidFill>
                  <a:schemeClr val="tx1"/>
                </a:solidFill>
                <a:latin typeface="Helvetica Neue Light" charset="0"/>
                <a:ea typeface="Helvetica Neue Light" charset="0"/>
                <a:cs typeface="Helvetica Neue Light" charset="0"/>
              </a:defRPr>
            </a:lvl1pPr>
            <a:lvl2pPr marL="457200" indent="0" algn="l" defTabSz="914400" rtl="0" eaLnBrk="1" latinLnBrk="0" hangingPunct="1">
              <a:lnSpc>
                <a:spcPct val="100000"/>
              </a:lnSpc>
              <a:spcBef>
                <a:spcPts val="1200"/>
              </a:spcBef>
              <a:spcAft>
                <a:spcPts val="1200"/>
              </a:spcAft>
              <a:buFontTx/>
              <a:buNone/>
              <a:defRPr lang="nb-NO" sz="2400" b="0" i="0" kern="1200" smtClean="0">
                <a:solidFill>
                  <a:schemeClr val="tx1"/>
                </a:solidFill>
                <a:effectLst/>
                <a:latin typeface="Helvetica Neue Light" charset="0"/>
                <a:ea typeface="Helvetica Neue Light" charset="0"/>
                <a:cs typeface="Helvetica Neue Light"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Helvetica Neue Light" charset="0"/>
                <a:ea typeface="Helvetica Neue Light" charset="0"/>
                <a:cs typeface="Helvetica Neue Light" charset="0"/>
              </a:defRPr>
            </a:lvl3pPr>
            <a:lvl4pPr marL="1600200" indent="-228600" algn="l" defTabSz="914400" rtl="0" eaLnBrk="1" latinLnBrk="0" hangingPunct="1">
              <a:lnSpc>
                <a:spcPct val="90000"/>
              </a:lnSpc>
              <a:spcBef>
                <a:spcPts val="500"/>
              </a:spcBef>
              <a:buFont typeface="Arial"/>
              <a:buChar char="•"/>
              <a:defRPr sz="2800" b="0" i="0" kern="1200">
                <a:solidFill>
                  <a:schemeClr val="tx1"/>
                </a:solidFill>
                <a:latin typeface="Helvetica Neue Light" charset="0"/>
                <a:ea typeface="Helvetica Neue Light" charset="0"/>
                <a:cs typeface="Helvetica Neue Light" charset="0"/>
              </a:defRPr>
            </a:lvl4pPr>
            <a:lvl5pPr marL="2057400" indent="-228600" algn="l" defTabSz="914400" rtl="0" eaLnBrk="1" latinLnBrk="0" hangingPunct="1">
              <a:lnSpc>
                <a:spcPct val="90000"/>
              </a:lnSpc>
              <a:spcBef>
                <a:spcPts val="500"/>
              </a:spcBef>
              <a:buFont typeface="Arial"/>
              <a:buChar char="•"/>
              <a:defRPr sz="2800" b="0" i="0" kern="1200">
                <a:solidFill>
                  <a:schemeClr val="tx1"/>
                </a:solidFill>
                <a:latin typeface="Helvetica Neue Light" charset="0"/>
                <a:ea typeface="Helvetica Neue Light" charset="0"/>
                <a:cs typeface="Helvetica Neue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Bef>
                <a:spcPts val="0"/>
              </a:spcBef>
            </a:pPr>
            <a:r>
              <a:rPr lang="en-US" sz="1600" dirty="0">
                <a:latin typeface="Andale Mono" panose="020B0509000000000004" pitchFamily="49" charset="0"/>
              </a:rPr>
              <a:t>SELECT COUNT(car)</a:t>
            </a:r>
          </a:p>
          <a:p>
            <a:pPr>
              <a:spcBef>
                <a:spcPts val="0"/>
              </a:spcBef>
            </a:pPr>
            <a:r>
              <a:rPr lang="en-US" sz="1600" dirty="0">
                <a:latin typeface="Andale Mono" panose="020B0509000000000004" pitchFamily="49" charset="0"/>
              </a:rPr>
              <a:t>FROM video</a:t>
            </a:r>
          </a:p>
        </p:txBody>
      </p:sp>
    </p:spTree>
    <p:extLst>
      <p:ext uri="{BB962C8B-B14F-4D97-AF65-F5344CB8AC3E}">
        <p14:creationId xmlns:p14="http://schemas.microsoft.com/office/powerpoint/2010/main" val="3185586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00"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3"/>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13"/>
                                        </p:tgtEl>
                                      </p:cBhvr>
                                    </p:cmd>
                                  </p:childTnLst>
                                </p:cTn>
                              </p:par>
                            </p:childTnLst>
                          </p:cTn>
                        </p:par>
                      </p:childTnLst>
                    </p:cTn>
                  </p:par>
                </p:childTnLst>
              </p:cTn>
              <p:nextCondLst>
                <p:cond evt="onClick" delay="0">
                  <p:tgtEl>
                    <p:spTgt spid="13"/>
                  </p:tgtEl>
                </p:cond>
              </p:nextCondLst>
            </p:seq>
            <p:video>
              <p:cMediaNode vol="80000">
                <p:cTn id="24" repeatCount="indefinite" fill="hold" display="0">
                  <p:stCondLst>
                    <p:cond delay="indefinite"/>
                  </p:stCondLst>
                </p:cTn>
                <p:tgtEl>
                  <p:spTgt spid="13"/>
                </p:tgtEl>
              </p:cMediaNode>
            </p:video>
          </p:childTnLst>
        </p:cTn>
      </p:par>
    </p:tnLst>
    <p:bldLst>
      <p:bldP spid="11" grpId="0"/>
      <p:bldP spid="23" grpId="0"/>
      <p:bldP spid="1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C4058-CC2E-9A47-9E9C-7C0D7D5D3A30}"/>
              </a:ext>
            </a:extLst>
          </p:cNvPr>
          <p:cNvSpPr>
            <a:spLocks noGrp="1"/>
          </p:cNvSpPr>
          <p:nvPr>
            <p:ph type="title"/>
          </p:nvPr>
        </p:nvSpPr>
        <p:spPr>
          <a:xfrm>
            <a:off x="838199" y="501293"/>
            <a:ext cx="10452308" cy="1325563"/>
          </a:xfrm>
        </p:spPr>
        <p:txBody>
          <a:bodyPr anchor="t">
            <a:normAutofit/>
          </a:bodyPr>
          <a:lstStyle/>
          <a:p>
            <a:r>
              <a:rPr lang="en-US" dirty="0">
                <a:cs typeface="Cavolini" panose="020B0502040204020203" pitchFamily="66" charset="0"/>
              </a:rPr>
              <a:t>Semantic queries are ubiquitous!</a:t>
            </a:r>
            <a:endParaRPr lang="en-US" sz="4000" dirty="0">
              <a:latin typeface="Avenir Next LT Pro" panose="020B0504020202020204" pitchFamily="34" charset="0"/>
              <a:cs typeface="Cavolini" panose="020B0502040204020203" pitchFamily="66" charset="0"/>
            </a:endParaRPr>
          </a:p>
        </p:txBody>
      </p:sp>
      <p:sp>
        <p:nvSpPr>
          <p:cNvPr id="4" name="Slide Number Placeholder 3">
            <a:extLst>
              <a:ext uri="{FF2B5EF4-FFF2-40B4-BE49-F238E27FC236}">
                <a16:creationId xmlns:a16="http://schemas.microsoft.com/office/drawing/2014/main" id="{3288D5EA-EEC5-4349-A1B7-589BE217F1D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770316-8B73-FC4C-ADE7-3F39872CBCAE}" type="slidenum">
              <a:rPr kumimoji="0" lang="en-US" sz="1200" b="0" i="0" u="none" strike="noStrike" kern="1200" cap="none" spc="0" normalizeH="0" baseline="0" noProof="0" smtClean="0">
                <a:ln>
                  <a:noFill/>
                </a:ln>
                <a:solidFill>
                  <a:prstClr val="black">
                    <a:tint val="75000"/>
                  </a:prstClr>
                </a:solidFill>
                <a:effectLst/>
                <a:uLnTx/>
                <a:uFillTx/>
                <a:latin typeface="Avenir Next LT Pro Light" panose="020B03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tint val="75000"/>
                </a:prstClr>
              </a:solidFill>
              <a:effectLst/>
              <a:uLnTx/>
              <a:uFillTx/>
              <a:latin typeface="Avenir Next LT Pro Light" panose="020B0304020202020204" pitchFamily="34" charset="0"/>
            </a:endParaRPr>
          </a:p>
        </p:txBody>
      </p:sp>
      <p:pic>
        <p:nvPicPr>
          <p:cNvPr id="6" name="test">
            <a:hlinkClick r:id="" action="ppaction://media"/>
            <a:extLst>
              <a:ext uri="{FF2B5EF4-FFF2-40B4-BE49-F238E27FC236}">
                <a16:creationId xmlns:a16="http://schemas.microsoft.com/office/drawing/2014/main" id="{14479D83-12F4-1D46-B0AC-0CB7F6C561E2}"/>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7411"/>
          <a:stretch/>
        </p:blipFill>
        <p:spPr>
          <a:xfrm>
            <a:off x="1005845" y="1932088"/>
            <a:ext cx="3088744" cy="2335192"/>
          </a:xfrm>
          <a:prstGeom prst="rect">
            <a:avLst/>
          </a:prstGeom>
        </p:spPr>
      </p:pic>
      <p:sp>
        <p:nvSpPr>
          <p:cNvPr id="7" name="TextBox 6">
            <a:extLst>
              <a:ext uri="{FF2B5EF4-FFF2-40B4-BE49-F238E27FC236}">
                <a16:creationId xmlns:a16="http://schemas.microsoft.com/office/drawing/2014/main" id="{87784F1E-67A6-2B42-A535-7263D2A9880D}"/>
              </a:ext>
            </a:extLst>
          </p:cNvPr>
          <p:cNvSpPr txBox="1"/>
          <p:nvPr/>
        </p:nvSpPr>
        <p:spPr>
          <a:xfrm>
            <a:off x="807950" y="4299444"/>
            <a:ext cx="338652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venir Next LT Pro Light" panose="020B0304020202020204" pitchFamily="34" charset="0"/>
                <a:ea typeface="Helvetica Neue Light" panose="02000403000000020004" pitchFamily="2" charset="0"/>
              </a:rPr>
              <a:t>“Find hummingbirds for ecological analysis”</a:t>
            </a:r>
          </a:p>
        </p:txBody>
      </p:sp>
      <p:pic>
        <p:nvPicPr>
          <p:cNvPr id="9" name="Picture 8">
            <a:extLst>
              <a:ext uri="{FF2B5EF4-FFF2-40B4-BE49-F238E27FC236}">
                <a16:creationId xmlns:a16="http://schemas.microsoft.com/office/drawing/2014/main" id="{3ED83164-7A63-8749-AAF9-085BEBC33836}"/>
              </a:ext>
            </a:extLst>
          </p:cNvPr>
          <p:cNvPicPr>
            <a:picLocks noChangeAspect="1"/>
          </p:cNvPicPr>
          <p:nvPr/>
        </p:nvPicPr>
        <p:blipFill>
          <a:blip r:embed="rId6"/>
          <a:stretch>
            <a:fillRect/>
          </a:stretch>
        </p:blipFill>
        <p:spPr>
          <a:xfrm>
            <a:off x="1421797" y="5600373"/>
            <a:ext cx="1843905" cy="513251"/>
          </a:xfrm>
          <a:prstGeom prst="rect">
            <a:avLst/>
          </a:prstGeom>
        </p:spPr>
      </p:pic>
      <p:grpSp>
        <p:nvGrpSpPr>
          <p:cNvPr id="3" name="Group 2">
            <a:extLst>
              <a:ext uri="{FF2B5EF4-FFF2-40B4-BE49-F238E27FC236}">
                <a16:creationId xmlns:a16="http://schemas.microsoft.com/office/drawing/2014/main" id="{AA8D53F2-EDC2-36A2-8511-6E983C4E13AD}"/>
              </a:ext>
            </a:extLst>
          </p:cNvPr>
          <p:cNvGrpSpPr/>
          <p:nvPr/>
        </p:nvGrpSpPr>
        <p:grpSpPr>
          <a:xfrm>
            <a:off x="4634881" y="1932087"/>
            <a:ext cx="3625199" cy="4283725"/>
            <a:chOff x="4634881" y="1932087"/>
            <a:chExt cx="3625199" cy="4283725"/>
          </a:xfrm>
        </p:grpSpPr>
        <p:pic>
          <p:nvPicPr>
            <p:cNvPr id="13" name="Picture 2" descr="New York Times Historical Newspapers | Worthington Libraries">
              <a:extLst>
                <a:ext uri="{FF2B5EF4-FFF2-40B4-BE49-F238E27FC236}">
                  <a16:creationId xmlns:a16="http://schemas.microsoft.com/office/drawing/2014/main" id="{BEA8C087-DD6A-564A-99DE-8654D2D86B9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762" r="2590"/>
            <a:stretch/>
          </p:blipFill>
          <p:spPr bwMode="auto">
            <a:xfrm>
              <a:off x="4634881" y="1932087"/>
              <a:ext cx="3508787" cy="2367008"/>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6FCE0383-7ED5-4242-B3C4-5673C2B83769}"/>
                </a:ext>
              </a:extLst>
            </p:cNvPr>
            <p:cNvSpPr txBox="1"/>
            <p:nvPr/>
          </p:nvSpPr>
          <p:spPr>
            <a:xfrm>
              <a:off x="4751293" y="4299444"/>
              <a:ext cx="350878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venir Next LT Pro Light" panose="020B0304020202020204" pitchFamily="34" charset="0"/>
                  <a:ea typeface="Helvetica Neue Light" panose="02000403000000020004" pitchFamily="2" charset="0"/>
                </a:rPr>
                <a:t>“Compute sentiments</a:t>
              </a:r>
              <a:r>
                <a:rPr kumimoji="0" lang="en-US" sz="2000" b="0" i="0" u="none" strike="noStrike" kern="1200" cap="none" spc="0" normalizeH="0" noProof="0" dirty="0">
                  <a:ln>
                    <a:noFill/>
                  </a:ln>
                  <a:solidFill>
                    <a:prstClr val="black"/>
                  </a:solidFill>
                  <a:effectLst/>
                  <a:uLnTx/>
                  <a:uFillTx/>
                  <a:latin typeface="Avenir Next LT Pro Light" panose="020B0304020202020204" pitchFamily="34" charset="0"/>
                  <a:ea typeface="Helvetica Neue Light" panose="02000403000000020004" pitchFamily="2" charset="0"/>
                </a:rPr>
                <a:t> on science after moon landing”</a:t>
              </a:r>
              <a:endParaRPr kumimoji="0" lang="en-US" sz="2000" b="0" i="0" u="none" strike="noStrike" kern="1200" cap="none" spc="0" normalizeH="0" baseline="0" noProof="0" dirty="0">
                <a:ln>
                  <a:noFill/>
                </a:ln>
                <a:solidFill>
                  <a:prstClr val="black"/>
                </a:solidFill>
                <a:effectLst/>
                <a:uLnTx/>
                <a:uFillTx/>
                <a:latin typeface="Avenir Next LT Pro Light" panose="020B0304020202020204" pitchFamily="34" charset="0"/>
                <a:ea typeface="Helvetica Neue Light" panose="02000403000000020004" pitchFamily="2" charset="0"/>
              </a:endParaRPr>
            </a:p>
          </p:txBody>
        </p:sp>
        <p:pic>
          <p:nvPicPr>
            <p:cNvPr id="10" name="Picture 2" descr="NYU Permissions - Copyright - Research Guides at New York University">
              <a:extLst>
                <a:ext uri="{FF2B5EF4-FFF2-40B4-BE49-F238E27FC236}">
                  <a16:creationId xmlns:a16="http://schemas.microsoft.com/office/drawing/2014/main" id="{B30D884F-06A5-D64A-A4A6-6FE63CB3D7F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70823" y="5488417"/>
              <a:ext cx="637392" cy="63739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Northwestern Wildcats - Wikipedia">
              <a:extLst>
                <a:ext uri="{FF2B5EF4-FFF2-40B4-BE49-F238E27FC236}">
                  <a16:creationId xmlns:a16="http://schemas.microsoft.com/office/drawing/2014/main" id="{F0F96C4F-3519-D145-873C-C1945EB8B88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67273" y="5455329"/>
              <a:ext cx="459962" cy="70788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Harvard University - Wikipedia">
              <a:extLst>
                <a:ext uri="{FF2B5EF4-FFF2-40B4-BE49-F238E27FC236}">
                  <a16:creationId xmlns:a16="http://schemas.microsoft.com/office/drawing/2014/main" id="{3E8EBBCC-69CD-3448-813F-98BF12174A0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33622" y="5488417"/>
              <a:ext cx="748611" cy="72739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a:extLst>
              <a:ext uri="{FF2B5EF4-FFF2-40B4-BE49-F238E27FC236}">
                <a16:creationId xmlns:a16="http://schemas.microsoft.com/office/drawing/2014/main" id="{0AD57353-DB7B-CE2E-06C1-7D96D7D481F5}"/>
              </a:ext>
            </a:extLst>
          </p:cNvPr>
          <p:cNvGrpSpPr/>
          <p:nvPr/>
        </p:nvGrpSpPr>
        <p:grpSpPr>
          <a:xfrm>
            <a:off x="8504080" y="1932088"/>
            <a:ext cx="2573837" cy="4181536"/>
            <a:chOff x="8504080" y="1932088"/>
            <a:chExt cx="2573837" cy="4181536"/>
          </a:xfrm>
        </p:grpSpPr>
        <p:pic>
          <p:nvPicPr>
            <p:cNvPr id="1026" name="Picture 2" descr="Upside down stop sign : r/mildlyinteresting">
              <a:extLst>
                <a:ext uri="{FF2B5EF4-FFF2-40B4-BE49-F238E27FC236}">
                  <a16:creationId xmlns:a16="http://schemas.microsoft.com/office/drawing/2014/main" id="{B1F9E5BF-5700-DD43-8D4A-4EA116FC6B0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757407" y="1932088"/>
              <a:ext cx="2173566" cy="233519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D7BCA41A-D7C4-794C-B4C6-E2BBF2AF49B2}"/>
                </a:ext>
              </a:extLst>
            </p:cNvPr>
            <p:cNvSpPr txBox="1"/>
            <p:nvPr/>
          </p:nvSpPr>
          <p:spPr>
            <a:xfrm>
              <a:off x="8504080" y="4299444"/>
              <a:ext cx="257383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venir Next LT Pro Light" panose="020B0304020202020204" pitchFamily="34" charset="0"/>
                  <a:ea typeface="Helvetica Neue Light" panose="02000403000000020004" pitchFamily="2" charset="0"/>
                </a:rPr>
                <a:t>“Find upside-down stop signs”</a:t>
              </a:r>
            </a:p>
          </p:txBody>
        </p:sp>
        <p:pic>
          <p:nvPicPr>
            <p:cNvPr id="16" name="Picture 2" descr="Toyota Research Institute | Innovating the Future of Mobility">
              <a:extLst>
                <a:ext uri="{FF2B5EF4-FFF2-40B4-BE49-F238E27FC236}">
                  <a16:creationId xmlns:a16="http://schemas.microsoft.com/office/drawing/2014/main" id="{94F332B0-6230-1F4C-BFAD-BA8C2B44647E}"/>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5892" t="25765" r="5179" b="27041"/>
            <a:stretch/>
          </p:blipFill>
          <p:spPr bwMode="auto">
            <a:xfrm>
              <a:off x="8686989" y="5488417"/>
              <a:ext cx="2243984" cy="62520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01775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20"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repeatCount="indefinite" fill="hold" display="0">
                  <p:stCondLst>
                    <p:cond delay="indefinite"/>
                  </p:stCondLst>
                </p:cTn>
                <p:tgtEl>
                  <p:spTgt spid="6"/>
                </p:tgtEl>
              </p:cMediaNode>
            </p:vide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3C36B-04C6-D44A-9665-14626E852C0F}"/>
              </a:ext>
            </a:extLst>
          </p:cNvPr>
          <p:cNvSpPr>
            <a:spLocks noGrp="1"/>
          </p:cNvSpPr>
          <p:nvPr>
            <p:ph type="title"/>
          </p:nvPr>
        </p:nvSpPr>
        <p:spPr/>
        <p:txBody>
          <a:bodyPr/>
          <a:lstStyle/>
          <a:p>
            <a:r>
              <a:rPr lang="en-US" dirty="0"/>
              <a:t>Goal: make unstructured data queries as efficient and reliable as structured queries</a:t>
            </a:r>
          </a:p>
        </p:txBody>
      </p:sp>
      <p:sp>
        <p:nvSpPr>
          <p:cNvPr id="4" name="Slide Number Placeholder 3">
            <a:extLst>
              <a:ext uri="{FF2B5EF4-FFF2-40B4-BE49-F238E27FC236}">
                <a16:creationId xmlns:a16="http://schemas.microsoft.com/office/drawing/2014/main" id="{C39D31EE-3441-5045-BD28-406E27FCEA5D}"/>
              </a:ext>
            </a:extLst>
          </p:cNvPr>
          <p:cNvSpPr>
            <a:spLocks noGrp="1"/>
          </p:cNvSpPr>
          <p:nvPr>
            <p:ph type="sldNum" sz="quarter" idx="12"/>
          </p:nvPr>
        </p:nvSpPr>
        <p:spPr/>
        <p:txBody>
          <a:bodyPr/>
          <a:lstStyle/>
          <a:p>
            <a:fld id="{E8770316-8B73-FC4C-ADE7-3F39872CBCAE}" type="slidenum">
              <a:rPr lang="en-US" smtClean="0"/>
              <a:pPr/>
              <a:t>43</a:t>
            </a:fld>
            <a:endParaRPr lang="en-US">
              <a:latin typeface="Avenir Next LT Pro Light" panose="020B0304020202020204" pitchFamily="34" charset="0"/>
            </a:endParaRPr>
          </a:p>
        </p:txBody>
      </p:sp>
      <p:cxnSp>
        <p:nvCxnSpPr>
          <p:cNvPr id="22" name="Straight Connector 21">
            <a:extLst>
              <a:ext uri="{FF2B5EF4-FFF2-40B4-BE49-F238E27FC236}">
                <a16:creationId xmlns:a16="http://schemas.microsoft.com/office/drawing/2014/main" id="{7238936E-F89F-C947-A311-FCD978855609}"/>
              </a:ext>
            </a:extLst>
          </p:cNvPr>
          <p:cNvCxnSpPr>
            <a:cxnSpLocks/>
          </p:cNvCxnSpPr>
          <p:nvPr/>
        </p:nvCxnSpPr>
        <p:spPr>
          <a:xfrm>
            <a:off x="49472" y="3773834"/>
            <a:ext cx="12093055" cy="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6" name="Content Placeholder 2">
            <a:extLst>
              <a:ext uri="{FF2B5EF4-FFF2-40B4-BE49-F238E27FC236}">
                <a16:creationId xmlns:a16="http://schemas.microsoft.com/office/drawing/2014/main" id="{3F9ACB14-CB4F-CA41-8F21-073381548C2D}"/>
              </a:ext>
            </a:extLst>
          </p:cNvPr>
          <p:cNvSpPr txBox="1">
            <a:spLocks/>
          </p:cNvSpPr>
          <p:nvPr/>
        </p:nvSpPr>
        <p:spPr>
          <a:xfrm>
            <a:off x="990600" y="2261506"/>
            <a:ext cx="3291169" cy="1070050"/>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800"/>
              </a:spcBef>
              <a:buFontTx/>
              <a:buNone/>
              <a:defRPr sz="2800" b="0" i="0" kern="1200">
                <a:solidFill>
                  <a:schemeClr val="tx1"/>
                </a:solidFill>
                <a:latin typeface="Helvetica Neue Light" charset="0"/>
                <a:ea typeface="Helvetica Neue Light" charset="0"/>
                <a:cs typeface="Helvetica Neue Light" charset="0"/>
              </a:defRPr>
            </a:lvl1pPr>
            <a:lvl2pPr marL="457200" indent="0" algn="l" defTabSz="914400" rtl="0" eaLnBrk="1" latinLnBrk="0" hangingPunct="1">
              <a:lnSpc>
                <a:spcPct val="100000"/>
              </a:lnSpc>
              <a:spcBef>
                <a:spcPts val="1200"/>
              </a:spcBef>
              <a:spcAft>
                <a:spcPts val="1200"/>
              </a:spcAft>
              <a:buFontTx/>
              <a:buNone/>
              <a:defRPr lang="nb-NO" sz="2400" b="0" i="0" kern="1200" smtClean="0">
                <a:solidFill>
                  <a:schemeClr val="tx1"/>
                </a:solidFill>
                <a:effectLst/>
                <a:latin typeface="Helvetica Neue Light" charset="0"/>
                <a:ea typeface="Helvetica Neue Light" charset="0"/>
                <a:cs typeface="Helvetica Neue Light"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Helvetica Neue Light" charset="0"/>
                <a:ea typeface="Helvetica Neue Light" charset="0"/>
                <a:cs typeface="Helvetica Neue Light" charset="0"/>
              </a:defRPr>
            </a:lvl3pPr>
            <a:lvl4pPr marL="1600200" indent="-228600" algn="l" defTabSz="914400" rtl="0" eaLnBrk="1" latinLnBrk="0" hangingPunct="1">
              <a:lnSpc>
                <a:spcPct val="90000"/>
              </a:lnSpc>
              <a:spcBef>
                <a:spcPts val="500"/>
              </a:spcBef>
              <a:buFont typeface="Arial"/>
              <a:buChar char="•"/>
              <a:defRPr sz="2800" b="0" i="0" kern="1200">
                <a:solidFill>
                  <a:schemeClr val="tx1"/>
                </a:solidFill>
                <a:latin typeface="Helvetica Neue Light" charset="0"/>
                <a:ea typeface="Helvetica Neue Light" charset="0"/>
                <a:cs typeface="Helvetica Neue Light" charset="0"/>
              </a:defRPr>
            </a:lvl4pPr>
            <a:lvl5pPr marL="2057400" indent="-228600" algn="l" defTabSz="914400" rtl="0" eaLnBrk="1" latinLnBrk="0" hangingPunct="1">
              <a:lnSpc>
                <a:spcPct val="90000"/>
              </a:lnSpc>
              <a:spcBef>
                <a:spcPts val="500"/>
              </a:spcBef>
              <a:buFont typeface="Arial"/>
              <a:buChar char="•"/>
              <a:defRPr sz="2800" b="0" i="0" kern="1200">
                <a:solidFill>
                  <a:schemeClr val="tx1"/>
                </a:solidFill>
                <a:latin typeface="Helvetica Neue Light" charset="0"/>
                <a:ea typeface="Helvetica Neue Light" charset="0"/>
                <a:cs typeface="Helvetica Neue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Bef>
                <a:spcPts val="0"/>
              </a:spcBef>
            </a:pPr>
            <a:r>
              <a:rPr lang="en-US" sz="1800" dirty="0">
                <a:latin typeface="Andale Mono" panose="020B0509000000000004" pitchFamily="49" charset="0"/>
              </a:rPr>
              <a:t>SELECT</a:t>
            </a:r>
          </a:p>
          <a:p>
            <a:pPr>
              <a:spcBef>
                <a:spcPts val="0"/>
              </a:spcBef>
            </a:pPr>
            <a:r>
              <a:rPr lang="en-US" sz="1800" dirty="0">
                <a:latin typeface="Andale Mono" panose="020B0509000000000004" pitchFamily="49" charset="0"/>
              </a:rPr>
              <a:t>  AVG(</a:t>
            </a:r>
            <a:r>
              <a:rPr lang="en-US" sz="1800" dirty="0" err="1">
                <a:latin typeface="Andale Mono" panose="020B0509000000000004" pitchFamily="49" charset="0"/>
              </a:rPr>
              <a:t>emp_salary</a:t>
            </a:r>
            <a:r>
              <a:rPr lang="en-US" sz="1800" dirty="0">
                <a:latin typeface="Andale Mono" panose="020B0509000000000004" pitchFamily="49" charset="0"/>
              </a:rPr>
              <a:t>)</a:t>
            </a:r>
          </a:p>
          <a:p>
            <a:pPr>
              <a:spcBef>
                <a:spcPts val="0"/>
              </a:spcBef>
            </a:pPr>
            <a:r>
              <a:rPr lang="en-US" sz="1800" dirty="0">
                <a:latin typeface="Andale Mono" panose="020B0509000000000004" pitchFamily="49" charset="0"/>
              </a:rPr>
              <a:t>FROM table</a:t>
            </a:r>
          </a:p>
        </p:txBody>
      </p:sp>
      <p:sp>
        <p:nvSpPr>
          <p:cNvPr id="27" name="Content Placeholder 2">
            <a:extLst>
              <a:ext uri="{FF2B5EF4-FFF2-40B4-BE49-F238E27FC236}">
                <a16:creationId xmlns:a16="http://schemas.microsoft.com/office/drawing/2014/main" id="{025FE37E-1651-A04E-A84D-76C447F0B4C2}"/>
              </a:ext>
            </a:extLst>
          </p:cNvPr>
          <p:cNvSpPr txBox="1">
            <a:spLocks/>
          </p:cNvSpPr>
          <p:nvPr/>
        </p:nvSpPr>
        <p:spPr>
          <a:xfrm>
            <a:off x="9038113" y="2451168"/>
            <a:ext cx="1637117" cy="365125"/>
          </a:xfrm>
          <a:prstGeom prst="rect">
            <a:avLst/>
          </a:prstGeom>
        </p:spPr>
        <p:txBody>
          <a:bodyPr vert="horz" lIns="91440" tIns="45720" rIns="91440" bIns="45720" rtlCol="0">
            <a:normAutofit lnSpcReduction="10000"/>
          </a:bodyPr>
          <a:lstStyle>
            <a:lvl1pPr marL="0" indent="0" algn="l" defTabSz="914400" rtl="0" eaLnBrk="1" latinLnBrk="0" hangingPunct="1">
              <a:lnSpc>
                <a:spcPct val="100000"/>
              </a:lnSpc>
              <a:spcBef>
                <a:spcPts val="1800"/>
              </a:spcBef>
              <a:buFontTx/>
              <a:buNone/>
              <a:defRPr sz="2800" b="0" i="0" kern="1200">
                <a:solidFill>
                  <a:schemeClr val="tx1"/>
                </a:solidFill>
                <a:latin typeface="Helvetica Neue Light" charset="0"/>
                <a:ea typeface="Helvetica Neue Light" charset="0"/>
                <a:cs typeface="Helvetica Neue Light" charset="0"/>
              </a:defRPr>
            </a:lvl1pPr>
            <a:lvl2pPr marL="457200" indent="0" algn="l" defTabSz="914400" rtl="0" eaLnBrk="1" latinLnBrk="0" hangingPunct="1">
              <a:lnSpc>
                <a:spcPct val="100000"/>
              </a:lnSpc>
              <a:spcBef>
                <a:spcPts val="1200"/>
              </a:spcBef>
              <a:spcAft>
                <a:spcPts val="1200"/>
              </a:spcAft>
              <a:buFontTx/>
              <a:buNone/>
              <a:defRPr lang="nb-NO" sz="2400" b="0" i="0" kern="1200" smtClean="0">
                <a:solidFill>
                  <a:schemeClr val="tx1"/>
                </a:solidFill>
                <a:effectLst/>
                <a:latin typeface="Helvetica Neue Light" charset="0"/>
                <a:ea typeface="Helvetica Neue Light" charset="0"/>
                <a:cs typeface="Helvetica Neue Light"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Helvetica Neue Light" charset="0"/>
                <a:ea typeface="Helvetica Neue Light" charset="0"/>
                <a:cs typeface="Helvetica Neue Light" charset="0"/>
              </a:defRPr>
            </a:lvl3pPr>
            <a:lvl4pPr marL="1600200" indent="-228600" algn="l" defTabSz="914400" rtl="0" eaLnBrk="1" latinLnBrk="0" hangingPunct="1">
              <a:lnSpc>
                <a:spcPct val="90000"/>
              </a:lnSpc>
              <a:spcBef>
                <a:spcPts val="500"/>
              </a:spcBef>
              <a:buFont typeface="Arial"/>
              <a:buChar char="•"/>
              <a:defRPr sz="2800" b="0" i="0" kern="1200">
                <a:solidFill>
                  <a:schemeClr val="tx1"/>
                </a:solidFill>
                <a:latin typeface="Helvetica Neue Light" charset="0"/>
                <a:ea typeface="Helvetica Neue Light" charset="0"/>
                <a:cs typeface="Helvetica Neue Light" charset="0"/>
              </a:defRPr>
            </a:lvl4pPr>
            <a:lvl5pPr marL="2057400" indent="-228600" algn="l" defTabSz="914400" rtl="0" eaLnBrk="1" latinLnBrk="0" hangingPunct="1">
              <a:lnSpc>
                <a:spcPct val="90000"/>
              </a:lnSpc>
              <a:spcBef>
                <a:spcPts val="500"/>
              </a:spcBef>
              <a:buFont typeface="Arial"/>
              <a:buChar char="•"/>
              <a:defRPr sz="2800" b="0" i="0" kern="1200">
                <a:solidFill>
                  <a:schemeClr val="tx1"/>
                </a:solidFill>
                <a:latin typeface="Helvetica Neue Light" charset="0"/>
                <a:ea typeface="Helvetica Neue Light" charset="0"/>
                <a:cs typeface="Helvetica Neue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spcBef>
                <a:spcPts val="0"/>
              </a:spcBef>
            </a:pPr>
            <a:r>
              <a:rPr lang="en-US" sz="1800" dirty="0">
                <a:latin typeface="Andale Mono" panose="020B0509000000000004" pitchFamily="49" charset="0"/>
              </a:rPr>
              <a:t>$4000</a:t>
            </a:r>
          </a:p>
        </p:txBody>
      </p:sp>
      <p:cxnSp>
        <p:nvCxnSpPr>
          <p:cNvPr id="28" name="Straight Arrow Connector 27">
            <a:extLst>
              <a:ext uri="{FF2B5EF4-FFF2-40B4-BE49-F238E27FC236}">
                <a16:creationId xmlns:a16="http://schemas.microsoft.com/office/drawing/2014/main" id="{AA3D5632-947D-5F4A-8A67-4AABDB67113A}"/>
              </a:ext>
            </a:extLst>
          </p:cNvPr>
          <p:cNvCxnSpPr>
            <a:cxnSpLocks/>
          </p:cNvCxnSpPr>
          <p:nvPr/>
        </p:nvCxnSpPr>
        <p:spPr>
          <a:xfrm>
            <a:off x="3963064" y="2633731"/>
            <a:ext cx="559351" cy="0"/>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AFB16BA4-61A3-7245-90FB-5E5F7D77A2A0}"/>
              </a:ext>
            </a:extLst>
          </p:cNvPr>
          <p:cNvCxnSpPr>
            <a:cxnSpLocks/>
          </p:cNvCxnSpPr>
          <p:nvPr/>
        </p:nvCxnSpPr>
        <p:spPr>
          <a:xfrm>
            <a:off x="8236193" y="2650819"/>
            <a:ext cx="559351" cy="0"/>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89B929A3-D41B-604B-B4D7-1C437993F0D6}"/>
              </a:ext>
            </a:extLst>
          </p:cNvPr>
          <p:cNvGrpSpPr/>
          <p:nvPr/>
        </p:nvGrpSpPr>
        <p:grpSpPr>
          <a:xfrm>
            <a:off x="990599" y="4374450"/>
            <a:ext cx="9635367" cy="1406093"/>
            <a:chOff x="990599" y="4374450"/>
            <a:chExt cx="9635367" cy="1406093"/>
          </a:xfrm>
        </p:grpSpPr>
        <p:sp>
          <p:nvSpPr>
            <p:cNvPr id="31" name="TextBox 30">
              <a:extLst>
                <a:ext uri="{FF2B5EF4-FFF2-40B4-BE49-F238E27FC236}">
                  <a16:creationId xmlns:a16="http://schemas.microsoft.com/office/drawing/2014/main" id="{E4681BFA-895D-AB49-A903-7BF7BDD4EACA}"/>
                </a:ext>
              </a:extLst>
            </p:cNvPr>
            <p:cNvSpPr txBox="1"/>
            <p:nvPr/>
          </p:nvSpPr>
          <p:spPr>
            <a:xfrm>
              <a:off x="9338434" y="4731376"/>
              <a:ext cx="1287532" cy="369332"/>
            </a:xfrm>
            <a:prstGeom prst="rect">
              <a:avLst/>
            </a:prstGeom>
            <a:noFill/>
          </p:spPr>
          <p:txBody>
            <a:bodyPr wrap="none" rtlCol="0">
              <a:spAutoFit/>
            </a:bodyPr>
            <a:lstStyle/>
            <a:p>
              <a:r>
                <a:rPr lang="en-US" dirty="0">
                  <a:latin typeface="Andale Mono" panose="020B0509000000000004" pitchFamily="49" charset="0"/>
                </a:rPr>
                <a:t>523 cars</a:t>
              </a:r>
            </a:p>
          </p:txBody>
        </p:sp>
        <p:sp>
          <p:nvSpPr>
            <p:cNvPr id="32" name="Content Placeholder 2">
              <a:extLst>
                <a:ext uri="{FF2B5EF4-FFF2-40B4-BE49-F238E27FC236}">
                  <a16:creationId xmlns:a16="http://schemas.microsoft.com/office/drawing/2014/main" id="{DA368FCC-2F21-6D4A-9F29-F921CF1040CE}"/>
                </a:ext>
              </a:extLst>
            </p:cNvPr>
            <p:cNvSpPr txBox="1">
              <a:spLocks/>
            </p:cNvSpPr>
            <p:nvPr/>
          </p:nvSpPr>
          <p:spPr>
            <a:xfrm>
              <a:off x="990599" y="4416204"/>
              <a:ext cx="3077817" cy="1349450"/>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800"/>
                </a:spcBef>
                <a:buFontTx/>
                <a:buNone/>
                <a:defRPr sz="2800" b="0" i="0" kern="1200">
                  <a:solidFill>
                    <a:schemeClr val="tx1"/>
                  </a:solidFill>
                  <a:latin typeface="Helvetica Neue Light" charset="0"/>
                  <a:ea typeface="Helvetica Neue Light" charset="0"/>
                  <a:cs typeface="Helvetica Neue Light" charset="0"/>
                </a:defRPr>
              </a:lvl1pPr>
              <a:lvl2pPr marL="457200" indent="0" algn="l" defTabSz="914400" rtl="0" eaLnBrk="1" latinLnBrk="0" hangingPunct="1">
                <a:lnSpc>
                  <a:spcPct val="100000"/>
                </a:lnSpc>
                <a:spcBef>
                  <a:spcPts val="1200"/>
                </a:spcBef>
                <a:spcAft>
                  <a:spcPts val="1200"/>
                </a:spcAft>
                <a:buFontTx/>
                <a:buNone/>
                <a:defRPr lang="nb-NO" sz="2400" b="0" i="0" kern="1200" smtClean="0">
                  <a:solidFill>
                    <a:schemeClr val="tx1"/>
                  </a:solidFill>
                  <a:effectLst/>
                  <a:latin typeface="Helvetica Neue Light" charset="0"/>
                  <a:ea typeface="Helvetica Neue Light" charset="0"/>
                  <a:cs typeface="Helvetica Neue Light"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Helvetica Neue Light" charset="0"/>
                  <a:ea typeface="Helvetica Neue Light" charset="0"/>
                  <a:cs typeface="Helvetica Neue Light" charset="0"/>
                </a:defRPr>
              </a:lvl3pPr>
              <a:lvl4pPr marL="1600200" indent="-228600" algn="l" defTabSz="914400" rtl="0" eaLnBrk="1" latinLnBrk="0" hangingPunct="1">
                <a:lnSpc>
                  <a:spcPct val="90000"/>
                </a:lnSpc>
                <a:spcBef>
                  <a:spcPts val="500"/>
                </a:spcBef>
                <a:buFont typeface="Arial"/>
                <a:buChar char="•"/>
                <a:defRPr sz="2800" b="0" i="0" kern="1200">
                  <a:solidFill>
                    <a:schemeClr val="tx1"/>
                  </a:solidFill>
                  <a:latin typeface="Helvetica Neue Light" charset="0"/>
                  <a:ea typeface="Helvetica Neue Light" charset="0"/>
                  <a:cs typeface="Helvetica Neue Light" charset="0"/>
                </a:defRPr>
              </a:lvl4pPr>
              <a:lvl5pPr marL="2057400" indent="-228600" algn="l" defTabSz="914400" rtl="0" eaLnBrk="1" latinLnBrk="0" hangingPunct="1">
                <a:lnSpc>
                  <a:spcPct val="90000"/>
                </a:lnSpc>
                <a:spcBef>
                  <a:spcPts val="500"/>
                </a:spcBef>
                <a:buFont typeface="Arial"/>
                <a:buChar char="•"/>
                <a:defRPr sz="2800" b="0" i="0" kern="1200">
                  <a:solidFill>
                    <a:schemeClr val="tx1"/>
                  </a:solidFill>
                  <a:latin typeface="Helvetica Neue Light" charset="0"/>
                  <a:ea typeface="Helvetica Neue Light" charset="0"/>
                  <a:cs typeface="Helvetica Neue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Bef>
                  <a:spcPts val="0"/>
                </a:spcBef>
              </a:pPr>
              <a:r>
                <a:rPr lang="en-US" sz="1800" dirty="0">
                  <a:latin typeface="Andale Mono" panose="020B0509000000000004" pitchFamily="49" charset="0"/>
                </a:rPr>
                <a:t>SELECT</a:t>
              </a:r>
            </a:p>
            <a:p>
              <a:pPr>
                <a:spcBef>
                  <a:spcPts val="0"/>
                </a:spcBef>
              </a:pPr>
              <a:r>
                <a:rPr lang="en-US" sz="1800" dirty="0">
                  <a:latin typeface="Andale Mono" panose="020B0509000000000004" pitchFamily="49" charset="0"/>
                </a:rPr>
                <a:t>  COUNT(</a:t>
              </a:r>
              <a:r>
                <a:rPr lang="en-US" sz="1800" dirty="0" err="1">
                  <a:latin typeface="Andale Mono" panose="020B0509000000000004" pitchFamily="49" charset="0"/>
                </a:rPr>
                <a:t>object_id</a:t>
              </a:r>
              <a:r>
                <a:rPr lang="en-US" sz="1800" dirty="0">
                  <a:latin typeface="Andale Mono" panose="020B0509000000000004" pitchFamily="49" charset="0"/>
                </a:rPr>
                <a:t>)</a:t>
              </a:r>
            </a:p>
            <a:p>
              <a:pPr>
                <a:spcBef>
                  <a:spcPts val="0"/>
                </a:spcBef>
              </a:pPr>
              <a:r>
                <a:rPr lang="en-US" sz="1800" dirty="0">
                  <a:latin typeface="Andale Mono" panose="020B0509000000000004" pitchFamily="49" charset="0"/>
                </a:rPr>
                <a:t>FROM </a:t>
              </a:r>
              <a:r>
                <a:rPr lang="en-US" sz="1800" dirty="0" err="1">
                  <a:latin typeface="Andale Mono" panose="020B0509000000000004" pitchFamily="49" charset="0"/>
                </a:rPr>
                <a:t>taipei</a:t>
              </a:r>
              <a:endParaRPr lang="en-US" sz="1800" dirty="0">
                <a:latin typeface="Andale Mono" panose="020B0509000000000004" pitchFamily="49" charset="0"/>
              </a:endParaRPr>
            </a:p>
            <a:p>
              <a:pPr>
                <a:spcBef>
                  <a:spcPts val="0"/>
                </a:spcBef>
              </a:pPr>
              <a:r>
                <a:rPr lang="en-US" sz="1800" dirty="0">
                  <a:latin typeface="Andale Mono" panose="020B0509000000000004" pitchFamily="49" charset="0"/>
                </a:rPr>
                <a:t>WHERE class = 'car'</a:t>
              </a:r>
            </a:p>
          </p:txBody>
        </p:sp>
        <p:grpSp>
          <p:nvGrpSpPr>
            <p:cNvPr id="33" name="Group 32">
              <a:extLst>
                <a:ext uri="{FF2B5EF4-FFF2-40B4-BE49-F238E27FC236}">
                  <a16:creationId xmlns:a16="http://schemas.microsoft.com/office/drawing/2014/main" id="{EFA40519-5692-0E42-9DE1-01C72478D8B4}"/>
                </a:ext>
              </a:extLst>
            </p:cNvPr>
            <p:cNvGrpSpPr/>
            <p:nvPr/>
          </p:nvGrpSpPr>
          <p:grpSpPr>
            <a:xfrm>
              <a:off x="5324320" y="4374450"/>
              <a:ext cx="1577383" cy="1406093"/>
              <a:chOff x="623018" y="2200083"/>
              <a:chExt cx="1181490" cy="1174293"/>
            </a:xfrm>
          </p:grpSpPr>
          <p:sp>
            <p:nvSpPr>
              <p:cNvPr id="36" name="Rectangle 35">
                <a:extLst>
                  <a:ext uri="{FF2B5EF4-FFF2-40B4-BE49-F238E27FC236}">
                    <a16:creationId xmlns:a16="http://schemas.microsoft.com/office/drawing/2014/main" id="{42B0DB1B-429F-CD4D-90B0-FF57BC3EE262}"/>
                  </a:ext>
                </a:extLst>
              </p:cNvPr>
              <p:cNvSpPr>
                <a:spLocks noChangeAspect="1"/>
              </p:cNvSpPr>
              <p:nvPr/>
            </p:nvSpPr>
            <p:spPr>
              <a:xfrm>
                <a:off x="623018" y="2200083"/>
                <a:ext cx="1055519" cy="711188"/>
              </a:xfrm>
              <a:prstGeom prst="rect">
                <a:avLst/>
              </a:prstGeom>
              <a:solidFill>
                <a:schemeClr val="bg1"/>
              </a:solid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7" name="Rectangle 36">
                <a:extLst>
                  <a:ext uri="{FF2B5EF4-FFF2-40B4-BE49-F238E27FC236}">
                    <a16:creationId xmlns:a16="http://schemas.microsoft.com/office/drawing/2014/main" id="{B43B99B1-AE3D-FB46-BA8E-4B1C8B7A1A1C}"/>
                  </a:ext>
                </a:extLst>
              </p:cNvPr>
              <p:cNvSpPr>
                <a:spLocks noChangeAspect="1"/>
              </p:cNvSpPr>
              <p:nvPr/>
            </p:nvSpPr>
            <p:spPr>
              <a:xfrm>
                <a:off x="652232" y="2233030"/>
                <a:ext cx="1055520" cy="711188"/>
              </a:xfrm>
              <a:prstGeom prst="rect">
                <a:avLst/>
              </a:prstGeom>
              <a:solidFill>
                <a:schemeClr val="bg1"/>
              </a:solid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8" name="Rectangle 37">
                <a:extLst>
                  <a:ext uri="{FF2B5EF4-FFF2-40B4-BE49-F238E27FC236}">
                    <a16:creationId xmlns:a16="http://schemas.microsoft.com/office/drawing/2014/main" id="{85A3FE04-3838-A64C-98A1-9E649709A221}"/>
                  </a:ext>
                </a:extLst>
              </p:cNvPr>
              <p:cNvSpPr>
                <a:spLocks noChangeAspect="1"/>
              </p:cNvSpPr>
              <p:nvPr/>
            </p:nvSpPr>
            <p:spPr>
              <a:xfrm>
                <a:off x="681448" y="2261582"/>
                <a:ext cx="1055520" cy="711188"/>
              </a:xfrm>
              <a:prstGeom prst="rect">
                <a:avLst/>
              </a:prstGeom>
              <a:solidFill>
                <a:schemeClr val="bg1"/>
              </a:solid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9" name="Rectangle 38">
                <a:extLst>
                  <a:ext uri="{FF2B5EF4-FFF2-40B4-BE49-F238E27FC236}">
                    <a16:creationId xmlns:a16="http://schemas.microsoft.com/office/drawing/2014/main" id="{4F663E47-CA16-1E4A-8F68-FCC764D8917C}"/>
                  </a:ext>
                </a:extLst>
              </p:cNvPr>
              <p:cNvSpPr>
                <a:spLocks noChangeAspect="1"/>
              </p:cNvSpPr>
              <p:nvPr/>
            </p:nvSpPr>
            <p:spPr>
              <a:xfrm>
                <a:off x="715058" y="2294529"/>
                <a:ext cx="1055520" cy="711188"/>
              </a:xfrm>
              <a:prstGeom prst="rect">
                <a:avLst/>
              </a:prstGeom>
              <a:solidFill>
                <a:schemeClr val="bg1"/>
              </a:solid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40" name="Picture 39" descr="vlcsnap-2017-08-29-09h52m37s169.png">
                <a:extLst>
                  <a:ext uri="{FF2B5EF4-FFF2-40B4-BE49-F238E27FC236}">
                    <a16:creationId xmlns:a16="http://schemas.microsoft.com/office/drawing/2014/main" id="{03A625CD-67F9-1B4A-AD36-E7433619F4F1}"/>
                  </a:ext>
                </a:extLst>
              </p:cNvPr>
              <p:cNvPicPr>
                <a:picLocks noChangeAspect="1"/>
              </p:cNvPicPr>
              <p:nvPr/>
            </p:nvPicPr>
            <p:blipFill>
              <a:blip r:embed="rId3">
                <a:alphaModFix/>
                <a:extLst>
                  <a:ext uri="{28A0092B-C50C-407E-A947-70E740481C1C}">
                    <a14:useLocalDpi xmlns:a14="http://schemas.microsoft.com/office/drawing/2010/main"/>
                  </a:ext>
                </a:extLst>
              </a:blip>
              <a:stretch>
                <a:fillRect/>
              </a:stretch>
            </p:blipFill>
            <p:spPr>
              <a:xfrm>
                <a:off x="749549" y="2333728"/>
                <a:ext cx="1054959" cy="711188"/>
              </a:xfrm>
              <a:prstGeom prst="rect">
                <a:avLst/>
              </a:prstGeom>
              <a:solidFill>
                <a:srgbClr val="FFFFFF">
                  <a:shade val="85000"/>
                </a:srgbClr>
              </a:solidFill>
              <a:ln w="12700" cap="sq" cmpd="sng">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1" name="Rectangle 40">
                <a:extLst>
                  <a:ext uri="{FF2B5EF4-FFF2-40B4-BE49-F238E27FC236}">
                    <a16:creationId xmlns:a16="http://schemas.microsoft.com/office/drawing/2014/main" id="{C99DAAA9-054C-4F45-BFE0-A70A6E8BE9C5}"/>
                  </a:ext>
                </a:extLst>
              </p:cNvPr>
              <p:cNvSpPr/>
              <p:nvPr/>
            </p:nvSpPr>
            <p:spPr>
              <a:xfrm>
                <a:off x="906172" y="3065930"/>
                <a:ext cx="601061" cy="308446"/>
              </a:xfrm>
              <a:prstGeom prst="rect">
                <a:avLst/>
              </a:prstGeom>
            </p:spPr>
            <p:txBody>
              <a:bodyPr wrap="none">
                <a:spAutoFit/>
              </a:bodyPr>
              <a:lstStyle/>
              <a:p>
                <a:pPr algn="ctr"/>
                <a:r>
                  <a:rPr lang="en-US" dirty="0">
                    <a:latin typeface="Avenir Next LT Pro" panose="020B0504020202020204" pitchFamily="34" charset="77"/>
                    <a:ea typeface="Helvetica Neue Medium" charset="0"/>
                    <a:cs typeface="Helvetica Neue Medium" charset="0"/>
                  </a:rPr>
                  <a:t>Video</a:t>
                </a:r>
                <a:endParaRPr lang="en-US" sz="2400" dirty="0">
                  <a:latin typeface="Avenir Next LT Pro" panose="020B0504020202020204" pitchFamily="34" charset="77"/>
                  <a:cs typeface="Helvetica Neue Light"/>
                </a:endParaRPr>
              </a:p>
            </p:txBody>
          </p:sp>
        </p:grpSp>
        <p:cxnSp>
          <p:nvCxnSpPr>
            <p:cNvPr id="34" name="Straight Arrow Connector 33">
              <a:extLst>
                <a:ext uri="{FF2B5EF4-FFF2-40B4-BE49-F238E27FC236}">
                  <a16:creationId xmlns:a16="http://schemas.microsoft.com/office/drawing/2014/main" id="{93F52396-125C-C242-8D7E-8F9D0E0B2969}"/>
                </a:ext>
              </a:extLst>
            </p:cNvPr>
            <p:cNvCxnSpPr>
              <a:cxnSpLocks/>
            </p:cNvCxnSpPr>
            <p:nvPr/>
          </p:nvCxnSpPr>
          <p:spPr>
            <a:xfrm>
              <a:off x="4002093" y="4962585"/>
              <a:ext cx="559351" cy="0"/>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1A021430-E59D-2342-9629-545BB81D58C2}"/>
                </a:ext>
              </a:extLst>
            </p:cNvPr>
            <p:cNvCxnSpPr>
              <a:cxnSpLocks/>
            </p:cNvCxnSpPr>
            <p:nvPr/>
          </p:nvCxnSpPr>
          <p:spPr>
            <a:xfrm>
              <a:off x="8236194" y="4916042"/>
              <a:ext cx="559351" cy="0"/>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aphicFrame>
        <p:nvGraphicFramePr>
          <p:cNvPr id="24" name="Table 5">
            <a:extLst>
              <a:ext uri="{FF2B5EF4-FFF2-40B4-BE49-F238E27FC236}">
                <a16:creationId xmlns:a16="http://schemas.microsoft.com/office/drawing/2014/main" id="{ECC4ACEC-C6CA-9A4C-99EB-64074EF942B3}"/>
              </a:ext>
            </a:extLst>
          </p:cNvPr>
          <p:cNvGraphicFramePr>
            <a:graphicFrameLocks noGrp="1"/>
          </p:cNvGraphicFramePr>
          <p:nvPr/>
        </p:nvGraphicFramePr>
        <p:xfrm>
          <a:off x="4866799" y="1926315"/>
          <a:ext cx="3043434" cy="1463040"/>
        </p:xfrm>
        <a:graphic>
          <a:graphicData uri="http://schemas.openxmlformats.org/drawingml/2006/table">
            <a:tbl>
              <a:tblPr firstRow="1" bandRow="1">
                <a:tableStyleId>{8799B23B-EC83-4686-B30A-512413B5E67A}</a:tableStyleId>
              </a:tblPr>
              <a:tblGrid>
                <a:gridCol w="1426803">
                  <a:extLst>
                    <a:ext uri="{9D8B030D-6E8A-4147-A177-3AD203B41FA5}">
                      <a16:colId xmlns:a16="http://schemas.microsoft.com/office/drawing/2014/main" val="2058918909"/>
                    </a:ext>
                  </a:extLst>
                </a:gridCol>
                <a:gridCol w="1616631">
                  <a:extLst>
                    <a:ext uri="{9D8B030D-6E8A-4147-A177-3AD203B41FA5}">
                      <a16:colId xmlns:a16="http://schemas.microsoft.com/office/drawing/2014/main" val="3557361332"/>
                    </a:ext>
                  </a:extLst>
                </a:gridCol>
              </a:tblGrid>
              <a:tr h="331391">
                <a:tc>
                  <a:txBody>
                    <a:bodyPr/>
                    <a:lstStyle/>
                    <a:p>
                      <a:pPr algn="ctr"/>
                      <a:r>
                        <a:rPr lang="en-US" dirty="0">
                          <a:latin typeface="Andale Mono" panose="020B0509000000000004" pitchFamily="49" charset="0"/>
                        </a:rPr>
                        <a:t>name</a:t>
                      </a:r>
                    </a:p>
                  </a:txBody>
                  <a:tcPr/>
                </a:tc>
                <a:tc>
                  <a:txBody>
                    <a:bodyPr/>
                    <a:lstStyle/>
                    <a:p>
                      <a:pPr algn="ctr"/>
                      <a:r>
                        <a:rPr lang="en-US" dirty="0">
                          <a:latin typeface="Andale Mono" panose="020B0509000000000004" pitchFamily="49" charset="0"/>
                        </a:rPr>
                        <a:t>salary</a:t>
                      </a:r>
                    </a:p>
                  </a:txBody>
                  <a:tcPr/>
                </a:tc>
                <a:extLst>
                  <a:ext uri="{0D108BD9-81ED-4DB2-BD59-A6C34878D82A}">
                    <a16:rowId xmlns:a16="http://schemas.microsoft.com/office/drawing/2014/main" val="803694141"/>
                  </a:ext>
                </a:extLst>
              </a:tr>
              <a:tr h="331391">
                <a:tc>
                  <a:txBody>
                    <a:bodyPr/>
                    <a:lstStyle/>
                    <a:p>
                      <a:r>
                        <a:rPr lang="en-US" dirty="0">
                          <a:latin typeface="Andale Mono" panose="020B0509000000000004" pitchFamily="49" charset="0"/>
                        </a:rPr>
                        <a:t>Daniel</a:t>
                      </a:r>
                    </a:p>
                  </a:txBody>
                  <a:tcPr/>
                </a:tc>
                <a:tc>
                  <a:txBody>
                    <a:bodyPr/>
                    <a:lstStyle/>
                    <a:p>
                      <a:r>
                        <a:rPr lang="en-US" dirty="0">
                          <a:latin typeface="Andale Mono" panose="020B0509000000000004" pitchFamily="49" charset="0"/>
                        </a:rPr>
                        <a:t>5000</a:t>
                      </a:r>
                    </a:p>
                  </a:txBody>
                  <a:tcPr/>
                </a:tc>
                <a:extLst>
                  <a:ext uri="{0D108BD9-81ED-4DB2-BD59-A6C34878D82A}">
                    <a16:rowId xmlns:a16="http://schemas.microsoft.com/office/drawing/2014/main" val="3602669006"/>
                  </a:ext>
                </a:extLst>
              </a:tr>
              <a:tr h="331391">
                <a:tc>
                  <a:txBody>
                    <a:bodyPr/>
                    <a:lstStyle/>
                    <a:p>
                      <a:r>
                        <a:rPr lang="en-US" dirty="0">
                          <a:latin typeface="Andale Mono" panose="020B0509000000000004" pitchFamily="49" charset="0"/>
                        </a:rPr>
                        <a:t>Peter</a:t>
                      </a:r>
                    </a:p>
                  </a:txBody>
                  <a:tcPr/>
                </a:tc>
                <a:tc>
                  <a:txBody>
                    <a:bodyPr/>
                    <a:lstStyle/>
                    <a:p>
                      <a:r>
                        <a:rPr lang="en-US" dirty="0">
                          <a:latin typeface="Andale Mono" panose="020B0509000000000004" pitchFamily="49" charset="0"/>
                        </a:rPr>
                        <a:t>4000</a:t>
                      </a:r>
                    </a:p>
                  </a:txBody>
                  <a:tcPr/>
                </a:tc>
                <a:extLst>
                  <a:ext uri="{0D108BD9-81ED-4DB2-BD59-A6C34878D82A}">
                    <a16:rowId xmlns:a16="http://schemas.microsoft.com/office/drawing/2014/main" val="2201709417"/>
                  </a:ext>
                </a:extLst>
              </a:tr>
              <a:tr h="331391">
                <a:tc>
                  <a:txBody>
                    <a:bodyPr/>
                    <a:lstStyle/>
                    <a:p>
                      <a:r>
                        <a:rPr lang="en-US" dirty="0" err="1">
                          <a:latin typeface="Andale Mono" panose="020B0509000000000004" pitchFamily="49" charset="0"/>
                        </a:rPr>
                        <a:t>Matei</a:t>
                      </a:r>
                      <a:endParaRPr lang="en-US" dirty="0">
                        <a:latin typeface="Andale Mono" panose="020B0509000000000004" pitchFamily="49" charset="0"/>
                      </a:endParaRPr>
                    </a:p>
                  </a:txBody>
                  <a:tcPr/>
                </a:tc>
                <a:tc>
                  <a:txBody>
                    <a:bodyPr/>
                    <a:lstStyle/>
                    <a:p>
                      <a:r>
                        <a:rPr lang="en-US" dirty="0">
                          <a:latin typeface="Andale Mono" panose="020B0509000000000004" pitchFamily="49" charset="0"/>
                        </a:rPr>
                        <a:t>3000</a:t>
                      </a:r>
                    </a:p>
                  </a:txBody>
                  <a:tcPr/>
                </a:tc>
                <a:extLst>
                  <a:ext uri="{0D108BD9-81ED-4DB2-BD59-A6C34878D82A}">
                    <a16:rowId xmlns:a16="http://schemas.microsoft.com/office/drawing/2014/main" val="2788622010"/>
                  </a:ext>
                </a:extLst>
              </a:tr>
            </a:tbl>
          </a:graphicData>
        </a:graphic>
      </p:graphicFrame>
      <p:sp>
        <p:nvSpPr>
          <p:cNvPr id="23" name="TextBox 22">
            <a:extLst>
              <a:ext uri="{FF2B5EF4-FFF2-40B4-BE49-F238E27FC236}">
                <a16:creationId xmlns:a16="http://schemas.microsoft.com/office/drawing/2014/main" id="{E7AB2059-7B19-484C-A5AB-8A12534E94F3}"/>
              </a:ext>
            </a:extLst>
          </p:cNvPr>
          <p:cNvSpPr txBox="1"/>
          <p:nvPr/>
        </p:nvSpPr>
        <p:spPr>
          <a:xfrm>
            <a:off x="-148636" y="6954404"/>
            <a:ext cx="4217052" cy="369332"/>
          </a:xfrm>
          <a:prstGeom prst="rect">
            <a:avLst/>
          </a:prstGeom>
          <a:noFill/>
        </p:spPr>
        <p:txBody>
          <a:bodyPr wrap="none" rtlCol="0">
            <a:spAutoFit/>
          </a:bodyPr>
          <a:lstStyle/>
          <a:p>
            <a:r>
              <a:rPr lang="en-US" dirty="0"/>
              <a:t>Row of table vs chunk of unstructured data</a:t>
            </a:r>
          </a:p>
        </p:txBody>
      </p:sp>
    </p:spTree>
    <p:extLst>
      <p:ext uri="{BB962C8B-B14F-4D97-AF65-F5344CB8AC3E}">
        <p14:creationId xmlns:p14="http://schemas.microsoft.com/office/powerpoint/2010/main" val="124052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6A315-715E-E74C-8832-0B5000D45B31}"/>
              </a:ext>
            </a:extLst>
          </p:cNvPr>
          <p:cNvSpPr>
            <a:spLocks noGrp="1"/>
          </p:cNvSpPr>
          <p:nvPr>
            <p:ph type="title"/>
          </p:nvPr>
        </p:nvSpPr>
        <p:spPr>
          <a:xfrm>
            <a:off x="838200" y="510680"/>
            <a:ext cx="10515600" cy="1325563"/>
          </a:xfrm>
        </p:spPr>
        <p:txBody>
          <a:bodyPr anchor="t">
            <a:normAutofit/>
          </a:bodyPr>
          <a:lstStyle/>
          <a:p>
            <a:r>
              <a:rPr lang="en-US" sz="4000" dirty="0">
                <a:latin typeface="Avenir Next LT Pro" panose="020B0504020202020204" pitchFamily="34" charset="0"/>
              </a:rPr>
              <a:t>Can we just run ML to answer queries?</a:t>
            </a:r>
          </a:p>
        </p:txBody>
      </p:sp>
      <p:sp>
        <p:nvSpPr>
          <p:cNvPr id="4" name="Slide Number Placeholder 3">
            <a:extLst>
              <a:ext uri="{FF2B5EF4-FFF2-40B4-BE49-F238E27FC236}">
                <a16:creationId xmlns:a16="http://schemas.microsoft.com/office/drawing/2014/main" id="{D09C58B2-D288-AA42-ADDA-3B336B06697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770316-8B73-FC4C-ADE7-3F39872CBCAE}" type="slidenum">
              <a:rPr kumimoji="0" lang="en-US" sz="1200" b="0" i="0" u="none" strike="noStrike" kern="1200" cap="none" spc="0" normalizeH="0" baseline="0" noProof="0" smtClean="0">
                <a:ln>
                  <a:noFill/>
                </a:ln>
                <a:solidFill>
                  <a:prstClr val="black">
                    <a:tint val="75000"/>
                  </a:prstClr>
                </a:solidFill>
                <a:effectLst/>
                <a:uLnTx/>
                <a:uFillTx/>
                <a:latin typeface="Avenir Next LT Pro" panose="020B05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tint val="75000"/>
                </a:prstClr>
              </a:solidFill>
              <a:effectLst/>
              <a:uLnTx/>
              <a:uFillTx/>
              <a:latin typeface="Avenir Next LT Pro" panose="020B0504020202020204" pitchFamily="34" charset="0"/>
            </a:endParaRPr>
          </a:p>
        </p:txBody>
      </p:sp>
      <p:pic>
        <p:nvPicPr>
          <p:cNvPr id="5" name="test">
            <a:hlinkClick r:id="" action="ppaction://media"/>
            <a:extLst>
              <a:ext uri="{FF2B5EF4-FFF2-40B4-BE49-F238E27FC236}">
                <a16:creationId xmlns:a16="http://schemas.microsoft.com/office/drawing/2014/main" id="{8A8D507E-ADEC-5741-B1D2-2E7A0CED5D7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80661" y="1830991"/>
            <a:ext cx="4875860" cy="3413102"/>
          </a:xfrm>
          <a:prstGeom prst="rect">
            <a:avLst/>
          </a:prstGeom>
        </p:spPr>
      </p:pic>
      <p:sp>
        <p:nvSpPr>
          <p:cNvPr id="6" name="TextBox 5">
            <a:extLst>
              <a:ext uri="{FF2B5EF4-FFF2-40B4-BE49-F238E27FC236}">
                <a16:creationId xmlns:a16="http://schemas.microsoft.com/office/drawing/2014/main" id="{BB0EC067-98DB-E94D-B841-B6ADA04C3F71}"/>
              </a:ext>
            </a:extLst>
          </p:cNvPr>
          <p:cNvSpPr txBox="1"/>
          <p:nvPr/>
        </p:nvSpPr>
        <p:spPr>
          <a:xfrm>
            <a:off x="6361131" y="1708597"/>
            <a:ext cx="4753286" cy="29546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36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venir Next LT Pro" panose="020B0504020202020204" pitchFamily="34" charset="0"/>
                <a:ea typeface="Helvetica Neue Light" panose="02000403000000020004" pitchFamily="2" charset="0"/>
              </a:rPr>
              <a:t>Ideal case:</a:t>
            </a:r>
          </a:p>
          <a:p>
            <a:pPr marL="514350" marR="0" lvl="0" indent="-514350" algn="l" defTabSz="914400" rtl="0" eaLnBrk="1" fontAlgn="auto" latinLnBrk="0" hangingPunct="1">
              <a:lnSpc>
                <a:spcPct val="100000"/>
              </a:lnSpc>
              <a:spcBef>
                <a:spcPts val="3600"/>
              </a:spcBef>
              <a:spcAft>
                <a:spcPts val="0"/>
              </a:spcAft>
              <a:buClrTx/>
              <a:buSzTx/>
              <a:buFont typeface="+mj-lt"/>
              <a:buAutoNum type="arabicPeriod"/>
              <a:tabLst/>
              <a:defRPr/>
            </a:pPr>
            <a:r>
              <a:rPr kumimoji="0" lang="en-US" sz="2400" b="0" i="0" u="none" strike="noStrike" kern="1200" cap="none" spc="0" normalizeH="0" baseline="0" noProof="0" dirty="0">
                <a:ln>
                  <a:noFill/>
                </a:ln>
                <a:solidFill>
                  <a:prstClr val="black"/>
                </a:solidFill>
                <a:effectLst/>
                <a:uLnTx/>
                <a:uFillTx/>
                <a:latin typeface="Avenir Next LT Pro Light" panose="020B0304020202020204" pitchFamily="34" charset="0"/>
                <a:ea typeface="Helvetica Neue Light" panose="02000403000000020004" pitchFamily="2" charset="0"/>
              </a:rPr>
              <a:t>Find off-the-shelf model</a:t>
            </a:r>
          </a:p>
          <a:p>
            <a:pPr marL="514350" marR="0" lvl="0" indent="-514350" algn="l" defTabSz="914400" rtl="0" eaLnBrk="1" fontAlgn="auto" latinLnBrk="0" hangingPunct="1">
              <a:lnSpc>
                <a:spcPct val="100000"/>
              </a:lnSpc>
              <a:spcBef>
                <a:spcPts val="3600"/>
              </a:spcBef>
              <a:spcAft>
                <a:spcPts val="0"/>
              </a:spcAft>
              <a:buClrTx/>
              <a:buSzTx/>
              <a:buFont typeface="+mj-lt"/>
              <a:buAutoNum type="arabicPeriod"/>
              <a:tabLst/>
              <a:defRPr/>
            </a:pPr>
            <a:r>
              <a:rPr kumimoji="0" lang="en-US" sz="2400" b="0" i="0" u="none" strike="noStrike" kern="1200" cap="none" spc="0" normalizeH="0" baseline="0" noProof="0" dirty="0">
                <a:ln>
                  <a:noFill/>
                </a:ln>
                <a:solidFill>
                  <a:prstClr val="black"/>
                </a:solidFill>
                <a:effectLst/>
                <a:uLnTx/>
                <a:uFillTx/>
                <a:latin typeface="Avenir Next LT Pro Light" panose="020B0304020202020204" pitchFamily="34" charset="0"/>
                <a:ea typeface="Helvetica Neue Light" panose="02000403000000020004" pitchFamily="2" charset="0"/>
              </a:rPr>
              <a:t>Execute over data</a:t>
            </a:r>
          </a:p>
          <a:p>
            <a:pPr marL="514350" marR="0" lvl="0" indent="-514350" algn="l" defTabSz="914400" rtl="0" eaLnBrk="1" fontAlgn="auto" latinLnBrk="0" hangingPunct="1">
              <a:lnSpc>
                <a:spcPct val="100000"/>
              </a:lnSpc>
              <a:spcBef>
                <a:spcPts val="3600"/>
              </a:spcBef>
              <a:spcAft>
                <a:spcPts val="0"/>
              </a:spcAft>
              <a:buClrTx/>
              <a:buSzTx/>
              <a:buFont typeface="+mj-lt"/>
              <a:buAutoNum type="arabicPeriod"/>
              <a:tabLst/>
              <a:defRPr/>
            </a:pPr>
            <a:r>
              <a:rPr kumimoji="0" lang="en-US" sz="2400" b="0" i="0" u="none" strike="noStrike" kern="1200" cap="none" spc="0" normalizeH="0" baseline="0" noProof="0" dirty="0">
                <a:ln>
                  <a:noFill/>
                </a:ln>
                <a:solidFill>
                  <a:prstClr val="black"/>
                </a:solidFill>
                <a:effectLst/>
                <a:uLnTx/>
                <a:uFillTx/>
                <a:latin typeface="Avenir Next LT Pro Light" panose="020B0304020202020204" pitchFamily="34" charset="0"/>
                <a:ea typeface="Helvetica Neue Light" panose="02000403000000020004" pitchFamily="2" charset="0"/>
              </a:rPr>
              <a:t>Find all the hummingbirds!</a:t>
            </a:r>
          </a:p>
        </p:txBody>
      </p:sp>
    </p:spTree>
    <p:extLst>
      <p:ext uri="{BB962C8B-B14F-4D97-AF65-F5344CB8AC3E}">
        <p14:creationId xmlns:p14="http://schemas.microsoft.com/office/powerpoint/2010/main" val="1040110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1120" fill="hold"/>
                                        <p:tgtEl>
                                          <p:spTgt spid="5"/>
                                        </p:tgtEl>
                                      </p:cBhvr>
                                    </p:cmd>
                                  </p:childTnLst>
                                </p:cTn>
                              </p:par>
                              <p:par>
                                <p:cTn id="9" presetID="1" presetClass="entr" presetSubtype="0" fill="hold" grpId="0" nodeType="with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repeatCount="indefinite" fill="hold" display="0">
                  <p:stCondLst>
                    <p:cond delay="indefinite"/>
                  </p:stCondLst>
                </p:cTn>
                <p:tgtEl>
                  <p:spTgt spid="5"/>
                </p:tgtEl>
              </p:cMediaNode>
            </p:video>
          </p:childTnLst>
        </p:cTn>
      </p:par>
    </p:tnLst>
    <p:bldLst>
      <p:bldP spid="6" grpId="0" uiExpand="1"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B0B30-9D8A-404E-BE69-4C15B01F0B4A}"/>
              </a:ext>
            </a:extLst>
          </p:cNvPr>
          <p:cNvSpPr>
            <a:spLocks noGrp="1"/>
          </p:cNvSpPr>
          <p:nvPr>
            <p:ph type="title"/>
          </p:nvPr>
        </p:nvSpPr>
        <p:spPr>
          <a:xfrm>
            <a:off x="838200" y="506474"/>
            <a:ext cx="10638184" cy="1430911"/>
          </a:xfrm>
        </p:spPr>
        <p:txBody>
          <a:bodyPr anchor="t">
            <a:normAutofit/>
          </a:bodyPr>
          <a:lstStyle/>
          <a:p>
            <a:r>
              <a:rPr lang="en-US" sz="4000" dirty="0">
                <a:latin typeface="Avenir Next LT Pro" panose="020B0504020202020204" pitchFamily="34" charset="0"/>
              </a:rPr>
              <a:t>Challenge 1: ML is expensive</a:t>
            </a:r>
          </a:p>
        </p:txBody>
      </p:sp>
      <p:sp>
        <p:nvSpPr>
          <p:cNvPr id="7" name="Slide Number Placeholder 6">
            <a:extLst>
              <a:ext uri="{FF2B5EF4-FFF2-40B4-BE49-F238E27FC236}">
                <a16:creationId xmlns:a16="http://schemas.microsoft.com/office/drawing/2014/main" id="{5F231C01-E831-4842-8D4F-D82CE9CD77C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770316-8B73-FC4C-ADE7-3F39872CBCAE}" type="slidenum">
              <a:rPr kumimoji="0" lang="en-US" sz="1200" b="0" i="0" u="none" strike="noStrike" kern="1200" cap="none" spc="0" normalizeH="0" baseline="0" noProof="0" smtClean="0">
                <a:ln>
                  <a:noFill/>
                </a:ln>
                <a:solidFill>
                  <a:prstClr val="black">
                    <a:tint val="75000"/>
                  </a:prstClr>
                </a:solidFill>
                <a:effectLst/>
                <a:uLnTx/>
                <a:uFillTx/>
                <a:latin typeface="Avenir Next LT Pro" panose="020B05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tint val="75000"/>
                </a:prstClr>
              </a:solidFill>
              <a:effectLst/>
              <a:uLnTx/>
              <a:uFillTx/>
              <a:latin typeface="Avenir Next LT Pro" panose="020B0504020202020204" pitchFamily="34" charset="0"/>
            </a:endParaRPr>
          </a:p>
        </p:txBody>
      </p:sp>
      <p:pic>
        <p:nvPicPr>
          <p:cNvPr id="3" name="Picture 2">
            <a:extLst>
              <a:ext uri="{FF2B5EF4-FFF2-40B4-BE49-F238E27FC236}">
                <a16:creationId xmlns:a16="http://schemas.microsoft.com/office/drawing/2014/main" id="{586D45F6-8949-EDBB-1112-E91B8C480AD2}"/>
              </a:ext>
            </a:extLst>
          </p:cNvPr>
          <p:cNvPicPr>
            <a:picLocks noChangeAspect="1"/>
          </p:cNvPicPr>
          <p:nvPr/>
        </p:nvPicPr>
        <p:blipFill rotWithShape="1">
          <a:blip r:embed="rId4"/>
          <a:srcRect b="59637"/>
          <a:stretch/>
        </p:blipFill>
        <p:spPr>
          <a:xfrm>
            <a:off x="1088844" y="2474196"/>
            <a:ext cx="9156700" cy="809917"/>
          </a:xfrm>
          <a:prstGeom prst="rect">
            <a:avLst/>
          </a:prstGeom>
        </p:spPr>
      </p:pic>
    </p:spTree>
    <p:custDataLst>
      <p:tags r:id="rId1"/>
    </p:custDataLst>
    <p:extLst>
      <p:ext uri="{BB962C8B-B14F-4D97-AF65-F5344CB8AC3E}">
        <p14:creationId xmlns:p14="http://schemas.microsoft.com/office/powerpoint/2010/main" val="3506428953"/>
      </p:ext>
    </p:extLst>
  </p:cSld>
  <p:clrMapOvr>
    <a:masterClrMapping/>
  </p:clrMapOvr>
  <mc:AlternateContent xmlns:mc="http://schemas.openxmlformats.org/markup-compatibility/2006" xmlns:p14="http://schemas.microsoft.com/office/powerpoint/2010/main">
    <mc:Choice Requires="p14">
      <p:transition spd="slow" p14:dur="2000" advTm="28635"/>
    </mc:Choice>
    <mc:Fallback xmlns="">
      <p:transition spd="slow" advTm="28635"/>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6D45F6-8949-EDBB-1112-E91B8C480AD2}"/>
              </a:ext>
            </a:extLst>
          </p:cNvPr>
          <p:cNvPicPr>
            <a:picLocks noChangeAspect="1"/>
          </p:cNvPicPr>
          <p:nvPr/>
        </p:nvPicPr>
        <p:blipFill>
          <a:blip r:embed="rId4"/>
          <a:stretch>
            <a:fillRect/>
          </a:stretch>
        </p:blipFill>
        <p:spPr>
          <a:xfrm>
            <a:off x="1088844" y="2474196"/>
            <a:ext cx="9156700" cy="2006600"/>
          </a:xfrm>
          <a:prstGeom prst="rect">
            <a:avLst/>
          </a:prstGeom>
        </p:spPr>
      </p:pic>
      <p:sp>
        <p:nvSpPr>
          <p:cNvPr id="2" name="Title 1">
            <a:extLst>
              <a:ext uri="{FF2B5EF4-FFF2-40B4-BE49-F238E27FC236}">
                <a16:creationId xmlns:a16="http://schemas.microsoft.com/office/drawing/2014/main" id="{B93B0B30-9D8A-404E-BE69-4C15B01F0B4A}"/>
              </a:ext>
            </a:extLst>
          </p:cNvPr>
          <p:cNvSpPr>
            <a:spLocks noGrp="1"/>
          </p:cNvSpPr>
          <p:nvPr>
            <p:ph type="title"/>
          </p:nvPr>
        </p:nvSpPr>
        <p:spPr>
          <a:xfrm>
            <a:off x="838200" y="506474"/>
            <a:ext cx="10638184" cy="1430911"/>
          </a:xfrm>
        </p:spPr>
        <p:txBody>
          <a:bodyPr anchor="t">
            <a:normAutofit/>
          </a:bodyPr>
          <a:lstStyle/>
          <a:p>
            <a:r>
              <a:rPr lang="en-US" sz="4000" dirty="0">
                <a:latin typeface="Avenir Next LT Pro" panose="020B0504020202020204" pitchFamily="34" charset="0"/>
              </a:rPr>
              <a:t>Challenge 1: ML is expensive</a:t>
            </a:r>
          </a:p>
        </p:txBody>
      </p:sp>
      <p:sp>
        <p:nvSpPr>
          <p:cNvPr id="7" name="Slide Number Placeholder 6">
            <a:extLst>
              <a:ext uri="{FF2B5EF4-FFF2-40B4-BE49-F238E27FC236}">
                <a16:creationId xmlns:a16="http://schemas.microsoft.com/office/drawing/2014/main" id="{5F231C01-E831-4842-8D4F-D82CE9CD77C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770316-8B73-FC4C-ADE7-3F39872CBCAE}" type="slidenum">
              <a:rPr kumimoji="0" lang="en-US" sz="1200" b="0" i="0" u="none" strike="noStrike" kern="1200" cap="none" spc="0" normalizeH="0" baseline="0" noProof="0" smtClean="0">
                <a:ln>
                  <a:noFill/>
                </a:ln>
                <a:solidFill>
                  <a:prstClr val="black">
                    <a:tint val="75000"/>
                  </a:prstClr>
                </a:solidFill>
                <a:effectLst/>
                <a:uLnTx/>
                <a:uFillTx/>
                <a:latin typeface="Avenir Next LT Pro" panose="020B05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tint val="75000"/>
                </a:prstClr>
              </a:solidFill>
              <a:effectLst/>
              <a:uLnTx/>
              <a:uFillTx/>
              <a:latin typeface="Avenir Next LT Pro" panose="020B0504020202020204" pitchFamily="34" charset="0"/>
            </a:endParaRPr>
          </a:p>
        </p:txBody>
      </p:sp>
      <p:grpSp>
        <p:nvGrpSpPr>
          <p:cNvPr id="16" name="Group 15">
            <a:extLst>
              <a:ext uri="{FF2B5EF4-FFF2-40B4-BE49-F238E27FC236}">
                <a16:creationId xmlns:a16="http://schemas.microsoft.com/office/drawing/2014/main" id="{2B5F7A5B-0740-184D-B098-30EDE0E3BCC4}"/>
              </a:ext>
            </a:extLst>
          </p:cNvPr>
          <p:cNvGrpSpPr/>
          <p:nvPr/>
        </p:nvGrpSpPr>
        <p:grpSpPr>
          <a:xfrm>
            <a:off x="9616554" y="2997531"/>
            <a:ext cx="2342027" cy="1923085"/>
            <a:chOff x="7757318" y="3822118"/>
            <a:chExt cx="2342027" cy="1923085"/>
          </a:xfrm>
        </p:grpSpPr>
        <p:cxnSp>
          <p:nvCxnSpPr>
            <p:cNvPr id="17" name="Straight Arrow Connector 16">
              <a:extLst>
                <a:ext uri="{FF2B5EF4-FFF2-40B4-BE49-F238E27FC236}">
                  <a16:creationId xmlns:a16="http://schemas.microsoft.com/office/drawing/2014/main" id="{F465E6BA-466F-D544-A364-2EF7761A3BF5}"/>
                </a:ext>
              </a:extLst>
            </p:cNvPr>
            <p:cNvCxnSpPr>
              <a:cxnSpLocks/>
            </p:cNvCxnSpPr>
            <p:nvPr/>
          </p:nvCxnSpPr>
          <p:spPr>
            <a:xfrm>
              <a:off x="8663168" y="3822118"/>
              <a:ext cx="0" cy="1063025"/>
            </a:xfrm>
            <a:prstGeom prst="straightConnector1">
              <a:avLst/>
            </a:prstGeom>
            <a:ln w="508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AE0019CB-AA6F-6A4C-854E-43D696B484C1}"/>
                </a:ext>
              </a:extLst>
            </p:cNvPr>
            <p:cNvSpPr/>
            <p:nvPr/>
          </p:nvSpPr>
          <p:spPr>
            <a:xfrm>
              <a:off x="7757318" y="4914206"/>
              <a:ext cx="2342027" cy="830997"/>
            </a:xfrm>
            <a:prstGeom prst="rect">
              <a:avLst/>
            </a:prstGeom>
          </p:spPr>
          <p:txBody>
            <a:bodyPr wrap="square">
              <a:spAutoFit/>
            </a:bodyPr>
            <a:lstStyle/>
            <a:p>
              <a:pPr algn="ctr"/>
              <a:r>
                <a:rPr lang="en-US" sz="2400" dirty="0">
                  <a:latin typeface="Avenir Next LT Pro Light" panose="020B0304020202020204" pitchFamily="34" charset="0"/>
                  <a:ea typeface="Helvetica Neue Light" charset="0"/>
                  <a:cs typeface="Helvetica Neue Light" charset="0"/>
                </a:rPr>
                <a:t>7-10 OOM cost differential!</a:t>
              </a:r>
              <a:endParaRPr lang="en-US" sz="2400" dirty="0">
                <a:solidFill>
                  <a:srgbClr val="EC2223"/>
                </a:solidFill>
                <a:latin typeface="Avenir Next LT Pro" panose="020B0504020202020204" pitchFamily="34" charset="0"/>
                <a:ea typeface="Helvetica Neue Light" charset="0"/>
                <a:cs typeface="Helvetica Neue Light" charset="0"/>
              </a:endParaRPr>
            </a:p>
          </p:txBody>
        </p:sp>
      </p:grpSp>
    </p:spTree>
    <p:custDataLst>
      <p:tags r:id="rId1"/>
    </p:custDataLst>
    <p:extLst>
      <p:ext uri="{BB962C8B-B14F-4D97-AF65-F5344CB8AC3E}">
        <p14:creationId xmlns:p14="http://schemas.microsoft.com/office/powerpoint/2010/main" val="1365477880"/>
      </p:ext>
    </p:extLst>
  </p:cSld>
  <p:clrMapOvr>
    <a:masterClrMapping/>
  </p:clrMapOvr>
  <mc:AlternateContent xmlns:mc="http://schemas.openxmlformats.org/markup-compatibility/2006" xmlns:p14="http://schemas.microsoft.com/office/powerpoint/2010/main">
    <mc:Choice Requires="p14">
      <p:transition spd="slow" p14:dur="2000" advTm="28635"/>
    </mc:Choice>
    <mc:Fallback xmlns="">
      <p:transition spd="slow" advTm="2863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0B2B5CD-9869-4703-8D3A-5069C9F26B40}"/>
              </a:ext>
            </a:extLst>
          </p:cNvPr>
          <p:cNvSpPr txBox="1">
            <a:spLocks/>
          </p:cNvSpPr>
          <p:nvPr/>
        </p:nvSpPr>
        <p:spPr>
          <a:xfrm>
            <a:off x="838200" y="506474"/>
            <a:ext cx="10638184" cy="143091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0" i="0" kern="1200">
                <a:solidFill>
                  <a:schemeClr val="tx1"/>
                </a:solidFill>
                <a:latin typeface="Helvetica Neue Light" charset="0"/>
                <a:ea typeface="Helvetica Neue Light" charset="0"/>
                <a:cs typeface="Helvetica Neue Light" charset="0"/>
              </a:defRPr>
            </a:lvl1pPr>
          </a:lstStyle>
          <a:p>
            <a:r>
              <a:rPr lang="en-US" sz="4000" dirty="0">
                <a:latin typeface="Avenir Next LT Pro" panose="020B0504020202020204" pitchFamily="34" charset="0"/>
              </a:rPr>
              <a:t>Challenge 2: expressing queries is difficult</a:t>
            </a:r>
          </a:p>
        </p:txBody>
      </p:sp>
      <p:sp>
        <p:nvSpPr>
          <p:cNvPr id="7" name="Slide Number Placeholder 6">
            <a:extLst>
              <a:ext uri="{FF2B5EF4-FFF2-40B4-BE49-F238E27FC236}">
                <a16:creationId xmlns:a16="http://schemas.microsoft.com/office/drawing/2014/main" id="{5F231C01-E831-4842-8D4F-D82CE9CD77C8}"/>
              </a:ext>
            </a:extLst>
          </p:cNvPr>
          <p:cNvSpPr>
            <a:spLocks noGrp="1"/>
          </p:cNvSpPr>
          <p:nvPr>
            <p:ph type="sldNum" sz="quarter" idx="12"/>
          </p:nvPr>
        </p:nvSpPr>
        <p:spPr/>
        <p:txBody>
          <a:bodyPr/>
          <a:lstStyle/>
          <a:p>
            <a:fld id="{E8770316-8B73-FC4C-ADE7-3F39872CBCAE}" type="slidenum">
              <a:rPr lang="en-US" smtClean="0"/>
              <a:t>47</a:t>
            </a:fld>
            <a:endParaRPr lang="en-US"/>
          </a:p>
        </p:txBody>
      </p:sp>
      <p:sp>
        <p:nvSpPr>
          <p:cNvPr id="2" name="TextBox 1">
            <a:extLst>
              <a:ext uri="{FF2B5EF4-FFF2-40B4-BE49-F238E27FC236}">
                <a16:creationId xmlns:a16="http://schemas.microsoft.com/office/drawing/2014/main" id="{2BC6EBFF-4CB9-DD4D-A2AD-8B62F4B1B036}"/>
              </a:ext>
            </a:extLst>
          </p:cNvPr>
          <p:cNvSpPr txBox="1"/>
          <p:nvPr/>
        </p:nvSpPr>
        <p:spPr>
          <a:xfrm>
            <a:off x="5810859" y="6858000"/>
            <a:ext cx="5665525" cy="369332"/>
          </a:xfrm>
          <a:prstGeom prst="rect">
            <a:avLst/>
          </a:prstGeom>
          <a:noFill/>
        </p:spPr>
        <p:txBody>
          <a:bodyPr wrap="none" rtlCol="0">
            <a:spAutoFit/>
          </a:bodyPr>
          <a:lstStyle/>
          <a:p>
            <a:r>
              <a:rPr lang="en-US" dirty="0"/>
              <a:t>Don’t say I’ll explain later – say safety issues + query issues</a:t>
            </a:r>
          </a:p>
        </p:txBody>
      </p:sp>
      <p:pic>
        <p:nvPicPr>
          <p:cNvPr id="3" name="Picture 2">
            <a:extLst>
              <a:ext uri="{FF2B5EF4-FFF2-40B4-BE49-F238E27FC236}">
                <a16:creationId xmlns:a16="http://schemas.microsoft.com/office/drawing/2014/main" id="{C2B7D250-1508-56DD-1485-D8222EAD05C4}"/>
              </a:ext>
            </a:extLst>
          </p:cNvPr>
          <p:cNvPicPr>
            <a:picLocks noChangeAspect="1"/>
          </p:cNvPicPr>
          <p:nvPr/>
        </p:nvPicPr>
        <p:blipFill>
          <a:blip r:embed="rId4"/>
          <a:stretch>
            <a:fillRect/>
          </a:stretch>
        </p:blipFill>
        <p:spPr>
          <a:xfrm>
            <a:off x="2540000" y="1854200"/>
            <a:ext cx="7112000" cy="3149600"/>
          </a:xfrm>
          <a:prstGeom prst="rect">
            <a:avLst/>
          </a:prstGeom>
        </p:spPr>
      </p:pic>
      <p:sp>
        <p:nvSpPr>
          <p:cNvPr id="4" name="TextBox 3">
            <a:extLst>
              <a:ext uri="{FF2B5EF4-FFF2-40B4-BE49-F238E27FC236}">
                <a16:creationId xmlns:a16="http://schemas.microsoft.com/office/drawing/2014/main" id="{929C849F-28B2-CF67-AE10-AA28C4CC78D6}"/>
              </a:ext>
            </a:extLst>
          </p:cNvPr>
          <p:cNvSpPr txBox="1"/>
          <p:nvPr/>
        </p:nvSpPr>
        <p:spPr>
          <a:xfrm>
            <a:off x="1431860" y="5503258"/>
            <a:ext cx="8757997" cy="523220"/>
          </a:xfrm>
          <a:prstGeom prst="rect">
            <a:avLst/>
          </a:prstGeom>
          <a:noFill/>
        </p:spPr>
        <p:txBody>
          <a:bodyPr wrap="square" rtlCol="0">
            <a:spAutoFit/>
          </a:bodyPr>
          <a:lstStyle/>
          <a:p>
            <a:pPr algn="ctr"/>
            <a:r>
              <a:rPr lang="en-US" sz="2800" dirty="0">
                <a:latin typeface="Avenir Next LT Pro Light" panose="020B0304020202020204" pitchFamily="34" charset="0"/>
                <a:ea typeface="Helvetica Neue Light" panose="02000403000000020004" pitchFamily="2" charset="0"/>
              </a:rPr>
              <a:t>Using ML models as UDFs is challenging!</a:t>
            </a:r>
            <a:endParaRPr lang="en-US" sz="2800" dirty="0">
              <a:solidFill>
                <a:srgbClr val="FF0000"/>
              </a:solidFill>
              <a:latin typeface="Avenir Next LT Pro Light" panose="020B0304020202020204" pitchFamily="34" charset="0"/>
              <a:ea typeface="Helvetica Neue Light" panose="02000403000000020004" pitchFamily="2" charset="0"/>
            </a:endParaRPr>
          </a:p>
        </p:txBody>
      </p:sp>
    </p:spTree>
    <p:custDataLst>
      <p:tags r:id="rId1"/>
    </p:custDataLst>
    <p:extLst>
      <p:ext uri="{BB962C8B-B14F-4D97-AF65-F5344CB8AC3E}">
        <p14:creationId xmlns:p14="http://schemas.microsoft.com/office/powerpoint/2010/main" val="2884057473"/>
      </p:ext>
    </p:extLst>
  </p:cSld>
  <p:clrMapOvr>
    <a:masterClrMapping/>
  </p:clrMapOvr>
  <mc:AlternateContent xmlns:mc="http://schemas.openxmlformats.org/markup-compatibility/2006" xmlns:p14="http://schemas.microsoft.com/office/powerpoint/2010/main">
    <mc:Choice Requires="p14">
      <p:transition spd="slow" p14:dur="2000" advTm="28635"/>
    </mc:Choice>
    <mc:Fallback xmlns="">
      <p:transition spd="slow" advTm="2863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56D1E-5656-FE4A-8826-171C38352845}"/>
              </a:ext>
            </a:extLst>
          </p:cNvPr>
          <p:cNvSpPr>
            <a:spLocks noGrp="1"/>
          </p:cNvSpPr>
          <p:nvPr>
            <p:ph type="title"/>
          </p:nvPr>
        </p:nvSpPr>
        <p:spPr>
          <a:xfrm>
            <a:off x="838200" y="2731509"/>
            <a:ext cx="10515600" cy="1394982"/>
          </a:xfrm>
        </p:spPr>
        <p:txBody>
          <a:bodyPr>
            <a:normAutofit/>
          </a:bodyPr>
          <a:lstStyle/>
          <a:p>
            <a:r>
              <a:rPr lang="en-US" dirty="0"/>
              <a:t>Can we make analytics over unstructured data as efficient and reliable as SQL?</a:t>
            </a:r>
          </a:p>
        </p:txBody>
      </p:sp>
      <p:sp>
        <p:nvSpPr>
          <p:cNvPr id="4" name="Slide Number Placeholder 3">
            <a:extLst>
              <a:ext uri="{FF2B5EF4-FFF2-40B4-BE49-F238E27FC236}">
                <a16:creationId xmlns:a16="http://schemas.microsoft.com/office/drawing/2014/main" id="{5BFD83FC-38F7-3940-A386-92B0B5371A04}"/>
              </a:ext>
            </a:extLst>
          </p:cNvPr>
          <p:cNvSpPr>
            <a:spLocks noGrp="1"/>
          </p:cNvSpPr>
          <p:nvPr>
            <p:ph type="sldNum" sz="quarter" idx="12"/>
          </p:nvPr>
        </p:nvSpPr>
        <p:spPr/>
        <p:txBody>
          <a:bodyPr/>
          <a:lstStyle/>
          <a:p>
            <a:fld id="{E8770316-8B73-FC4C-ADE7-3F39872CBCAE}" type="slidenum">
              <a:rPr lang="en-US" smtClean="0"/>
              <a:pPr/>
              <a:t>48</a:t>
            </a:fld>
            <a:endParaRPr lang="en-US">
              <a:latin typeface="Avenir Next LT Pro Light" panose="020B0304020202020204" pitchFamily="34" charset="0"/>
            </a:endParaRPr>
          </a:p>
        </p:txBody>
      </p:sp>
    </p:spTree>
    <p:extLst>
      <p:ext uri="{BB962C8B-B14F-4D97-AF65-F5344CB8AC3E}">
        <p14:creationId xmlns:p14="http://schemas.microsoft.com/office/powerpoint/2010/main" val="41859562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9AC90-C7B7-8841-A639-E0217FF5DD3E}"/>
              </a:ext>
            </a:extLst>
          </p:cNvPr>
          <p:cNvSpPr>
            <a:spLocks noGrp="1"/>
          </p:cNvSpPr>
          <p:nvPr>
            <p:ph type="title"/>
          </p:nvPr>
        </p:nvSpPr>
        <p:spPr/>
        <p:txBody>
          <a:bodyPr/>
          <a:lstStyle/>
          <a:p>
            <a:r>
              <a:rPr lang="en-US" dirty="0"/>
              <a:t>Systems for querying unstructured data</a:t>
            </a:r>
          </a:p>
        </p:txBody>
      </p:sp>
      <p:sp>
        <p:nvSpPr>
          <p:cNvPr id="4" name="Slide Number Placeholder 3">
            <a:extLst>
              <a:ext uri="{FF2B5EF4-FFF2-40B4-BE49-F238E27FC236}">
                <a16:creationId xmlns:a16="http://schemas.microsoft.com/office/drawing/2014/main" id="{8F21E73A-FAED-8F41-A8B2-58DA24F13DF8}"/>
              </a:ext>
            </a:extLst>
          </p:cNvPr>
          <p:cNvSpPr>
            <a:spLocks noGrp="1"/>
          </p:cNvSpPr>
          <p:nvPr>
            <p:ph type="sldNum" sz="quarter" idx="12"/>
          </p:nvPr>
        </p:nvSpPr>
        <p:spPr>
          <a:xfrm>
            <a:off x="8502312" y="6356350"/>
            <a:ext cx="2743200" cy="365125"/>
          </a:xfrm>
        </p:spPr>
        <p:txBody>
          <a:bodyPr/>
          <a:lstStyle/>
          <a:p>
            <a:fld id="{E8770316-8B73-FC4C-ADE7-3F39872CBCAE}" type="slidenum">
              <a:rPr lang="en-US" smtClean="0"/>
              <a:pPr/>
              <a:t>49</a:t>
            </a:fld>
            <a:endParaRPr lang="en-US" dirty="0">
              <a:latin typeface="Avenir Next LT Pro Light" panose="020B0304020202020204" pitchFamily="34" charset="0"/>
            </a:endParaRPr>
          </a:p>
        </p:txBody>
      </p:sp>
      <p:sp>
        <p:nvSpPr>
          <p:cNvPr id="3" name="Rectangle 2">
            <a:extLst>
              <a:ext uri="{FF2B5EF4-FFF2-40B4-BE49-F238E27FC236}">
                <a16:creationId xmlns:a16="http://schemas.microsoft.com/office/drawing/2014/main" id="{5A467C35-633A-4043-B68F-79A5F8044A80}"/>
              </a:ext>
            </a:extLst>
          </p:cNvPr>
          <p:cNvSpPr/>
          <p:nvPr/>
        </p:nvSpPr>
        <p:spPr>
          <a:xfrm>
            <a:off x="3412709" y="1767423"/>
            <a:ext cx="3406676" cy="3499356"/>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Avenir Next LT Pro" panose="020B0504020202020204" pitchFamily="34" charset="0"/>
              <a:ea typeface="Helvetica Neue Light" panose="02000403000000020004" pitchFamily="2" charset="0"/>
            </a:endParaRPr>
          </a:p>
          <a:p>
            <a:pPr algn="ctr"/>
            <a:r>
              <a:rPr lang="en-US" sz="2400" dirty="0">
                <a:solidFill>
                  <a:schemeClr val="tx1"/>
                </a:solidFill>
                <a:latin typeface="Avenir Next LT Pro" panose="020B0504020202020204" pitchFamily="34" charset="0"/>
                <a:ea typeface="Helvetica Neue Light" panose="02000403000000020004" pitchFamily="2" charset="0"/>
              </a:rPr>
              <a:t>Query processing </a:t>
            </a:r>
          </a:p>
          <a:p>
            <a:pPr algn="ctr"/>
            <a:r>
              <a:rPr lang="en-US" sz="2400" dirty="0">
                <a:solidFill>
                  <a:schemeClr val="tx1"/>
                </a:solidFill>
                <a:latin typeface="Avenir Next LT Pro" panose="020B0504020202020204" pitchFamily="34" charset="0"/>
                <a:ea typeface="Helvetica Neue Light" panose="02000403000000020004" pitchFamily="2" charset="0"/>
              </a:rPr>
              <a:t>with proxies</a:t>
            </a: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p:txBody>
      </p:sp>
      <p:sp>
        <p:nvSpPr>
          <p:cNvPr id="14" name="Rectangle 13">
            <a:extLst>
              <a:ext uri="{FF2B5EF4-FFF2-40B4-BE49-F238E27FC236}">
                <a16:creationId xmlns:a16="http://schemas.microsoft.com/office/drawing/2014/main" id="{2E30E424-0260-FD4B-9935-3F8FE5C525F4}"/>
              </a:ext>
            </a:extLst>
          </p:cNvPr>
          <p:cNvSpPr/>
          <p:nvPr/>
        </p:nvSpPr>
        <p:spPr>
          <a:xfrm>
            <a:off x="1530547" y="1775131"/>
            <a:ext cx="1518036" cy="3499356"/>
          </a:xfrm>
          <a:prstGeom prst="rect">
            <a:avLst/>
          </a:prstGeom>
          <a:solidFill>
            <a:srgbClr val="0070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venir Next LT Pro" panose="020B0504020202020204" pitchFamily="34" charset="0"/>
                <a:ea typeface="Helvetica Neue Light" panose="02000403000000020004" pitchFamily="2" charset="0"/>
              </a:rPr>
              <a:t>Query language</a:t>
            </a:r>
          </a:p>
          <a:p>
            <a:pPr algn="ctr"/>
            <a:r>
              <a:rPr lang="en-US" sz="1400" dirty="0">
                <a:latin typeface="Avenir Next LT Pro" panose="020B0504020202020204" pitchFamily="34" charset="0"/>
                <a:ea typeface="Helvetica Neue Light" panose="02000403000000020004" pitchFamily="2" charset="0"/>
              </a:rPr>
              <a:t>[VLDB ’19,  CIDR ‘23]</a:t>
            </a:r>
          </a:p>
          <a:p>
            <a:pPr algn="ctr"/>
            <a:endParaRPr lang="en-US" dirty="0">
              <a:latin typeface="Avenir Next LT Pro" panose="020B0504020202020204" pitchFamily="34" charset="0"/>
              <a:ea typeface="Helvetica Neue Light" panose="02000403000000020004" pitchFamily="2" charset="0"/>
            </a:endParaRPr>
          </a:p>
        </p:txBody>
      </p:sp>
      <p:sp>
        <p:nvSpPr>
          <p:cNvPr id="17" name="Rectangle 16">
            <a:extLst>
              <a:ext uri="{FF2B5EF4-FFF2-40B4-BE49-F238E27FC236}">
                <a16:creationId xmlns:a16="http://schemas.microsoft.com/office/drawing/2014/main" id="{5B96788E-E018-4041-8849-64A22B09AF3C}"/>
              </a:ext>
            </a:extLst>
          </p:cNvPr>
          <p:cNvSpPr/>
          <p:nvPr/>
        </p:nvSpPr>
        <p:spPr>
          <a:xfrm>
            <a:off x="3552836" y="2533637"/>
            <a:ext cx="3078441" cy="786915"/>
          </a:xfrm>
          <a:prstGeom prst="rect">
            <a:avLst/>
          </a:prstGeom>
          <a:solidFill>
            <a:srgbClr val="0070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Avenir Next LT Pro" panose="020B0504020202020204" pitchFamily="34" charset="0"/>
              <a:ea typeface="Helvetica Neue Light" panose="02000403000000020004" pitchFamily="2" charset="0"/>
            </a:endParaRPr>
          </a:p>
          <a:p>
            <a:pPr algn="ctr"/>
            <a:r>
              <a:rPr lang="en-US" sz="2400" dirty="0">
                <a:latin typeface="Avenir Next LT Pro" panose="020B0504020202020204" pitchFamily="34" charset="0"/>
                <a:ea typeface="Helvetica Neue Light" panose="02000403000000020004" pitchFamily="2" charset="0"/>
              </a:rPr>
              <a:t>Selection</a:t>
            </a:r>
          </a:p>
          <a:p>
            <a:pPr algn="ctr"/>
            <a:r>
              <a:rPr lang="en-US" sz="1400" dirty="0">
                <a:latin typeface="Avenir Next LT Pro" panose="020B0504020202020204" pitchFamily="34" charset="0"/>
                <a:ea typeface="Helvetica Neue Light" panose="02000403000000020004" pitchFamily="2" charset="0"/>
              </a:rPr>
              <a:t>[VLDB ‘17, VLDB ’20, </a:t>
            </a:r>
            <a:r>
              <a:rPr lang="en-US" sz="1400" dirty="0" err="1">
                <a:latin typeface="Avenir Next LT Pro" panose="020B0504020202020204" pitchFamily="34" charset="0"/>
                <a:ea typeface="Helvetica Neue Light" panose="02000403000000020004" pitchFamily="2" charset="0"/>
              </a:rPr>
              <a:t>MLSys</a:t>
            </a:r>
            <a:r>
              <a:rPr lang="en-US" sz="1400" dirty="0">
                <a:latin typeface="Avenir Next LT Pro" panose="020B0504020202020204" pitchFamily="34" charset="0"/>
                <a:ea typeface="Helvetica Neue Light" panose="02000403000000020004" pitchFamily="2" charset="0"/>
              </a:rPr>
              <a:t> ’20b]</a:t>
            </a:r>
            <a:endParaRPr lang="en-US" dirty="0">
              <a:latin typeface="Avenir Next LT Pro" panose="020B0504020202020204" pitchFamily="34" charset="0"/>
              <a:ea typeface="Helvetica Neue Light" panose="02000403000000020004" pitchFamily="2" charset="0"/>
            </a:endParaRPr>
          </a:p>
          <a:p>
            <a:pPr algn="ctr"/>
            <a:endParaRPr lang="en-US" dirty="0"/>
          </a:p>
        </p:txBody>
      </p:sp>
      <p:sp>
        <p:nvSpPr>
          <p:cNvPr id="20" name="Rectangle 19">
            <a:extLst>
              <a:ext uri="{FF2B5EF4-FFF2-40B4-BE49-F238E27FC236}">
                <a16:creationId xmlns:a16="http://schemas.microsoft.com/office/drawing/2014/main" id="{AD3F2E65-A8F6-8C46-8E08-D80C34C96E9B}"/>
              </a:ext>
            </a:extLst>
          </p:cNvPr>
          <p:cNvSpPr/>
          <p:nvPr/>
        </p:nvSpPr>
        <p:spPr>
          <a:xfrm>
            <a:off x="3552834" y="3415046"/>
            <a:ext cx="3078441" cy="786915"/>
          </a:xfrm>
          <a:prstGeom prst="rect">
            <a:avLst/>
          </a:prstGeom>
          <a:solidFill>
            <a:srgbClr val="0070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Avenir Next LT Pro" panose="020B0504020202020204" pitchFamily="34" charset="0"/>
              <a:ea typeface="Helvetica Neue Light" panose="02000403000000020004" pitchFamily="2" charset="0"/>
            </a:endParaRPr>
          </a:p>
          <a:p>
            <a:pPr algn="ctr"/>
            <a:r>
              <a:rPr lang="en-US" sz="2400" dirty="0">
                <a:latin typeface="Avenir Next LT Pro" panose="020B0504020202020204" pitchFamily="34" charset="0"/>
                <a:ea typeface="Helvetica Neue Light" panose="02000403000000020004" pitchFamily="2" charset="0"/>
              </a:rPr>
              <a:t>Aggregation + Limit</a:t>
            </a:r>
          </a:p>
          <a:p>
            <a:pPr algn="ctr"/>
            <a:r>
              <a:rPr lang="en-US" sz="1400" dirty="0">
                <a:latin typeface="Avenir Next LT Pro" panose="020B0504020202020204" pitchFamily="34" charset="0"/>
                <a:ea typeface="Helvetica Neue Light" panose="02000403000000020004" pitchFamily="2" charset="0"/>
              </a:rPr>
              <a:t>[VLDB ‘19]</a:t>
            </a:r>
            <a:endParaRPr lang="en-US" dirty="0">
              <a:latin typeface="Avenir Next LT Pro" panose="020B0504020202020204" pitchFamily="34" charset="0"/>
              <a:ea typeface="Helvetica Neue Light" panose="02000403000000020004" pitchFamily="2" charset="0"/>
            </a:endParaRPr>
          </a:p>
          <a:p>
            <a:pPr algn="ctr"/>
            <a:endParaRPr lang="en-US" dirty="0"/>
          </a:p>
        </p:txBody>
      </p:sp>
      <p:sp>
        <p:nvSpPr>
          <p:cNvPr id="22" name="Rectangle 21">
            <a:extLst>
              <a:ext uri="{FF2B5EF4-FFF2-40B4-BE49-F238E27FC236}">
                <a16:creationId xmlns:a16="http://schemas.microsoft.com/office/drawing/2014/main" id="{6F388DAB-CD0C-AF4F-AD93-7AE767F23FED}"/>
              </a:ext>
            </a:extLst>
          </p:cNvPr>
          <p:cNvSpPr/>
          <p:nvPr/>
        </p:nvSpPr>
        <p:spPr>
          <a:xfrm>
            <a:off x="3564986" y="4292311"/>
            <a:ext cx="3066289" cy="786915"/>
          </a:xfrm>
          <a:prstGeom prst="rect">
            <a:avLst/>
          </a:prstGeom>
          <a:solidFill>
            <a:srgbClr val="0070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Avenir Next LT Pro" panose="020B0504020202020204" pitchFamily="34" charset="0"/>
              <a:ea typeface="Helvetica Neue Light" panose="02000403000000020004" pitchFamily="2" charset="0"/>
            </a:endParaRPr>
          </a:p>
          <a:p>
            <a:pPr algn="ctr"/>
            <a:r>
              <a:rPr lang="en-US" sz="2400" dirty="0">
                <a:latin typeface="Avenir Next LT Pro" panose="020B0504020202020204" pitchFamily="34" charset="0"/>
                <a:ea typeface="Helvetica Neue Light" panose="02000403000000020004" pitchFamily="2" charset="0"/>
              </a:rPr>
              <a:t>Agg. w/ predicates</a:t>
            </a:r>
          </a:p>
          <a:p>
            <a:pPr algn="ctr"/>
            <a:r>
              <a:rPr lang="en-US" sz="1400" dirty="0">
                <a:latin typeface="Avenir Next LT Pro" panose="020B0504020202020204" pitchFamily="34" charset="0"/>
                <a:ea typeface="Helvetica Neue Light" panose="02000403000000020004" pitchFamily="2" charset="0"/>
              </a:rPr>
              <a:t>[VLDB ’21a]</a:t>
            </a:r>
            <a:endParaRPr lang="en-US" dirty="0">
              <a:latin typeface="Avenir Next LT Pro" panose="020B0504020202020204" pitchFamily="34" charset="0"/>
              <a:ea typeface="Helvetica Neue Light" panose="02000403000000020004" pitchFamily="2" charset="0"/>
            </a:endParaRPr>
          </a:p>
          <a:p>
            <a:pPr algn="ctr"/>
            <a:endParaRPr lang="en-US" dirty="0"/>
          </a:p>
        </p:txBody>
      </p:sp>
      <p:cxnSp>
        <p:nvCxnSpPr>
          <p:cNvPr id="24" name="Straight Arrow Connector 23">
            <a:extLst>
              <a:ext uri="{FF2B5EF4-FFF2-40B4-BE49-F238E27FC236}">
                <a16:creationId xmlns:a16="http://schemas.microsoft.com/office/drawing/2014/main" id="{A0B1A899-BC58-A540-BC11-9E070911B97B}"/>
              </a:ext>
            </a:extLst>
          </p:cNvPr>
          <p:cNvCxnSpPr>
            <a:cxnSpLocks/>
          </p:cNvCxnSpPr>
          <p:nvPr/>
        </p:nvCxnSpPr>
        <p:spPr>
          <a:xfrm>
            <a:off x="1244443" y="3450040"/>
            <a:ext cx="249259" cy="0"/>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Content Placeholder 10">
            <a:extLst>
              <a:ext uri="{FF2B5EF4-FFF2-40B4-BE49-F238E27FC236}">
                <a16:creationId xmlns:a16="http://schemas.microsoft.com/office/drawing/2014/main" id="{6AFE3210-52D1-0F45-983C-A8B228298E69}"/>
              </a:ext>
            </a:extLst>
          </p:cNvPr>
          <p:cNvSpPr txBox="1">
            <a:spLocks/>
          </p:cNvSpPr>
          <p:nvPr/>
        </p:nvSpPr>
        <p:spPr>
          <a:xfrm>
            <a:off x="141259" y="3211133"/>
            <a:ext cx="1182844" cy="477813"/>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800"/>
              </a:spcBef>
              <a:buFontTx/>
              <a:buNone/>
              <a:defRPr sz="2800" b="0" i="0" kern="1200">
                <a:solidFill>
                  <a:schemeClr val="tx1"/>
                </a:solidFill>
                <a:latin typeface="Helvetica Neue Light" charset="0"/>
                <a:ea typeface="Helvetica Neue Light" charset="0"/>
                <a:cs typeface="Helvetica Neue Light" charset="0"/>
              </a:defRPr>
            </a:lvl1pPr>
            <a:lvl2pPr marL="457200" indent="0" algn="l" defTabSz="914400" rtl="0" eaLnBrk="1" latinLnBrk="0" hangingPunct="1">
              <a:lnSpc>
                <a:spcPct val="100000"/>
              </a:lnSpc>
              <a:spcBef>
                <a:spcPts val="1200"/>
              </a:spcBef>
              <a:spcAft>
                <a:spcPts val="1200"/>
              </a:spcAft>
              <a:buFontTx/>
              <a:buNone/>
              <a:defRPr lang="nb-NO" sz="2400" b="0" i="0" kern="1200" smtClean="0">
                <a:solidFill>
                  <a:schemeClr val="tx1"/>
                </a:solidFill>
                <a:effectLst/>
                <a:latin typeface="Helvetica Neue Light" charset="0"/>
                <a:ea typeface="Helvetica Neue Light" charset="0"/>
                <a:cs typeface="Helvetica Neue Light"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Helvetica Neue Light" charset="0"/>
                <a:ea typeface="Helvetica Neue Light" charset="0"/>
                <a:cs typeface="Helvetica Neue Light" charset="0"/>
              </a:defRPr>
            </a:lvl3pPr>
            <a:lvl4pPr marL="1600200" indent="-228600" algn="l" defTabSz="914400" rtl="0" eaLnBrk="1" latinLnBrk="0" hangingPunct="1">
              <a:lnSpc>
                <a:spcPct val="90000"/>
              </a:lnSpc>
              <a:spcBef>
                <a:spcPts val="500"/>
              </a:spcBef>
              <a:buFont typeface="Arial"/>
              <a:buChar char="•"/>
              <a:defRPr sz="2800" b="0" i="0" kern="1200">
                <a:solidFill>
                  <a:schemeClr val="tx1"/>
                </a:solidFill>
                <a:latin typeface="Helvetica Neue Light" charset="0"/>
                <a:ea typeface="Helvetica Neue Light" charset="0"/>
                <a:cs typeface="Helvetica Neue Light" charset="0"/>
              </a:defRPr>
            </a:lvl4pPr>
            <a:lvl5pPr marL="2057400" indent="-228600" algn="l" defTabSz="914400" rtl="0" eaLnBrk="1" latinLnBrk="0" hangingPunct="1">
              <a:lnSpc>
                <a:spcPct val="90000"/>
              </a:lnSpc>
              <a:spcBef>
                <a:spcPts val="500"/>
              </a:spcBef>
              <a:buFont typeface="Arial"/>
              <a:buChar char="•"/>
              <a:defRPr sz="2800" b="0" i="0" kern="1200">
                <a:solidFill>
                  <a:schemeClr val="tx1"/>
                </a:solidFill>
                <a:latin typeface="Helvetica Neue Light" charset="0"/>
                <a:ea typeface="Helvetica Neue Light" charset="0"/>
                <a:cs typeface="Helvetica Neue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2400" dirty="0">
                <a:latin typeface="Avenir Next LT Pro" panose="020B0504020202020204" pitchFamily="34" charset="0"/>
              </a:rPr>
              <a:t>Query</a:t>
            </a:r>
            <a:endParaRPr lang="en-US" sz="1800" dirty="0">
              <a:latin typeface="Avenir Next LT Pro" panose="020B0504020202020204" pitchFamily="34" charset="0"/>
            </a:endParaRPr>
          </a:p>
        </p:txBody>
      </p:sp>
      <p:cxnSp>
        <p:nvCxnSpPr>
          <p:cNvPr id="26" name="Straight Arrow Connector 25">
            <a:extLst>
              <a:ext uri="{FF2B5EF4-FFF2-40B4-BE49-F238E27FC236}">
                <a16:creationId xmlns:a16="http://schemas.microsoft.com/office/drawing/2014/main" id="{28C32BC9-5DA9-FC45-AA81-AF458DC0C69C}"/>
              </a:ext>
            </a:extLst>
          </p:cNvPr>
          <p:cNvCxnSpPr>
            <a:cxnSpLocks/>
          </p:cNvCxnSpPr>
          <p:nvPr/>
        </p:nvCxnSpPr>
        <p:spPr>
          <a:xfrm>
            <a:off x="3102490" y="3453951"/>
            <a:ext cx="249259" cy="0"/>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727CFBEA-2E12-DD44-9787-6EC770C44851}"/>
              </a:ext>
            </a:extLst>
          </p:cNvPr>
          <p:cNvGrpSpPr/>
          <p:nvPr/>
        </p:nvGrpSpPr>
        <p:grpSpPr>
          <a:xfrm>
            <a:off x="10701750" y="3206152"/>
            <a:ext cx="1303602" cy="477813"/>
            <a:chOff x="10982652" y="3972345"/>
            <a:chExt cx="1303602" cy="477813"/>
          </a:xfrm>
        </p:grpSpPr>
        <p:sp>
          <p:nvSpPr>
            <p:cNvPr id="29" name="Content Placeholder 10">
              <a:extLst>
                <a:ext uri="{FF2B5EF4-FFF2-40B4-BE49-F238E27FC236}">
                  <a16:creationId xmlns:a16="http://schemas.microsoft.com/office/drawing/2014/main" id="{907BF8A7-7C83-1745-B1FF-D3B333220B72}"/>
                </a:ext>
              </a:extLst>
            </p:cNvPr>
            <p:cNvSpPr txBox="1">
              <a:spLocks/>
            </p:cNvSpPr>
            <p:nvPr/>
          </p:nvSpPr>
          <p:spPr>
            <a:xfrm>
              <a:off x="11103410" y="3972345"/>
              <a:ext cx="1182844" cy="477813"/>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800"/>
                </a:spcBef>
                <a:buFontTx/>
                <a:buNone/>
                <a:defRPr sz="2800" b="0" i="0" kern="1200">
                  <a:solidFill>
                    <a:schemeClr val="tx1"/>
                  </a:solidFill>
                  <a:latin typeface="Helvetica Neue Light" charset="0"/>
                  <a:ea typeface="Helvetica Neue Light" charset="0"/>
                  <a:cs typeface="Helvetica Neue Light" charset="0"/>
                </a:defRPr>
              </a:lvl1pPr>
              <a:lvl2pPr marL="457200" indent="0" algn="l" defTabSz="914400" rtl="0" eaLnBrk="1" latinLnBrk="0" hangingPunct="1">
                <a:lnSpc>
                  <a:spcPct val="100000"/>
                </a:lnSpc>
                <a:spcBef>
                  <a:spcPts val="1200"/>
                </a:spcBef>
                <a:spcAft>
                  <a:spcPts val="1200"/>
                </a:spcAft>
                <a:buFontTx/>
                <a:buNone/>
                <a:defRPr lang="nb-NO" sz="2400" b="0" i="0" kern="1200" smtClean="0">
                  <a:solidFill>
                    <a:schemeClr val="tx1"/>
                  </a:solidFill>
                  <a:effectLst/>
                  <a:latin typeface="Helvetica Neue Light" charset="0"/>
                  <a:ea typeface="Helvetica Neue Light" charset="0"/>
                  <a:cs typeface="Helvetica Neue Light"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Helvetica Neue Light" charset="0"/>
                  <a:ea typeface="Helvetica Neue Light" charset="0"/>
                  <a:cs typeface="Helvetica Neue Light" charset="0"/>
                </a:defRPr>
              </a:lvl3pPr>
              <a:lvl4pPr marL="1600200" indent="-228600" algn="l" defTabSz="914400" rtl="0" eaLnBrk="1" latinLnBrk="0" hangingPunct="1">
                <a:lnSpc>
                  <a:spcPct val="90000"/>
                </a:lnSpc>
                <a:spcBef>
                  <a:spcPts val="500"/>
                </a:spcBef>
                <a:buFont typeface="Arial"/>
                <a:buChar char="•"/>
                <a:defRPr sz="2800" b="0" i="0" kern="1200">
                  <a:solidFill>
                    <a:schemeClr val="tx1"/>
                  </a:solidFill>
                  <a:latin typeface="Helvetica Neue Light" charset="0"/>
                  <a:ea typeface="Helvetica Neue Light" charset="0"/>
                  <a:cs typeface="Helvetica Neue Light" charset="0"/>
                </a:defRPr>
              </a:lvl4pPr>
              <a:lvl5pPr marL="2057400" indent="-228600" algn="l" defTabSz="914400" rtl="0" eaLnBrk="1" latinLnBrk="0" hangingPunct="1">
                <a:lnSpc>
                  <a:spcPct val="90000"/>
                </a:lnSpc>
                <a:spcBef>
                  <a:spcPts val="500"/>
                </a:spcBef>
                <a:buFont typeface="Arial"/>
                <a:buChar char="•"/>
                <a:defRPr sz="2800" b="0" i="0" kern="1200">
                  <a:solidFill>
                    <a:schemeClr val="tx1"/>
                  </a:solidFill>
                  <a:latin typeface="Helvetica Neue Light" charset="0"/>
                  <a:ea typeface="Helvetica Neue Light" charset="0"/>
                  <a:cs typeface="Helvetica Neue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2400" dirty="0">
                  <a:latin typeface="Avenir Next LT Pro" panose="020B0504020202020204" pitchFamily="34" charset="0"/>
                </a:rPr>
                <a:t>Result</a:t>
              </a:r>
              <a:endParaRPr lang="en-US" sz="1800" dirty="0">
                <a:latin typeface="Avenir Next LT Pro" panose="020B0504020202020204" pitchFamily="34" charset="0"/>
              </a:endParaRPr>
            </a:p>
          </p:txBody>
        </p:sp>
        <p:cxnSp>
          <p:nvCxnSpPr>
            <p:cNvPr id="30" name="Straight Arrow Connector 29">
              <a:extLst>
                <a:ext uri="{FF2B5EF4-FFF2-40B4-BE49-F238E27FC236}">
                  <a16:creationId xmlns:a16="http://schemas.microsoft.com/office/drawing/2014/main" id="{A23F5484-D976-CF4C-BA1A-AF0FD0276217}"/>
                </a:ext>
              </a:extLst>
            </p:cNvPr>
            <p:cNvCxnSpPr>
              <a:cxnSpLocks/>
            </p:cNvCxnSpPr>
            <p:nvPr/>
          </p:nvCxnSpPr>
          <p:spPr>
            <a:xfrm>
              <a:off x="10982652" y="4216233"/>
              <a:ext cx="249259" cy="0"/>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811DA6C8-05C1-F649-B604-5D35320DFEF2}"/>
              </a:ext>
            </a:extLst>
          </p:cNvPr>
          <p:cNvGrpSpPr/>
          <p:nvPr/>
        </p:nvGrpSpPr>
        <p:grpSpPr>
          <a:xfrm>
            <a:off x="6932152" y="3180802"/>
            <a:ext cx="1759682" cy="2085975"/>
            <a:chOff x="7679499" y="3843517"/>
            <a:chExt cx="1932163" cy="2327568"/>
          </a:xfrm>
        </p:grpSpPr>
        <p:sp>
          <p:nvSpPr>
            <p:cNvPr id="12" name="Rectangle 11">
              <a:extLst>
                <a:ext uri="{FF2B5EF4-FFF2-40B4-BE49-F238E27FC236}">
                  <a16:creationId xmlns:a16="http://schemas.microsoft.com/office/drawing/2014/main" id="{8647251D-65DA-5945-AA99-5E864B4EC14C}"/>
                </a:ext>
              </a:extLst>
            </p:cNvPr>
            <p:cNvSpPr/>
            <p:nvPr/>
          </p:nvSpPr>
          <p:spPr>
            <a:xfrm>
              <a:off x="7984241" y="3843517"/>
              <a:ext cx="1627421" cy="232756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venir Next LT Pro" panose="020B0504020202020204" pitchFamily="34" charset="0"/>
                  <a:ea typeface="Helvetica Neue Light" panose="02000403000000020004" pitchFamily="2" charset="0"/>
                </a:rPr>
                <a:t>Semantic index</a:t>
              </a:r>
            </a:p>
            <a:p>
              <a:pPr algn="ctr"/>
              <a:r>
                <a:rPr lang="en-US" sz="1200" dirty="0">
                  <a:latin typeface="Avenir Next LT Pro" panose="020B0504020202020204" pitchFamily="34" charset="0"/>
                  <a:ea typeface="Helvetica Neue Light" panose="02000403000000020004" pitchFamily="2" charset="0"/>
                </a:rPr>
                <a:t>[SIGMOD ‘22]</a:t>
              </a:r>
            </a:p>
            <a:p>
              <a:pPr algn="ctr"/>
              <a:endParaRPr lang="en-US" sz="500" dirty="0">
                <a:latin typeface="Avenir Next LT Pro" panose="020B0504020202020204" pitchFamily="34" charset="0"/>
                <a:ea typeface="Helvetica Neue Light" panose="02000403000000020004" pitchFamily="2" charset="0"/>
              </a:endParaRPr>
            </a:p>
          </p:txBody>
        </p:sp>
        <p:cxnSp>
          <p:nvCxnSpPr>
            <p:cNvPr id="27" name="Straight Arrow Connector 26">
              <a:extLst>
                <a:ext uri="{FF2B5EF4-FFF2-40B4-BE49-F238E27FC236}">
                  <a16:creationId xmlns:a16="http://schemas.microsoft.com/office/drawing/2014/main" id="{BB81B513-727D-724C-87F8-8B928262D563}"/>
                </a:ext>
              </a:extLst>
            </p:cNvPr>
            <p:cNvCxnSpPr>
              <a:cxnSpLocks/>
            </p:cNvCxnSpPr>
            <p:nvPr/>
          </p:nvCxnSpPr>
          <p:spPr>
            <a:xfrm>
              <a:off x="7679499" y="5032960"/>
              <a:ext cx="249259" cy="0"/>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E03E890A-C053-584B-BCB8-97E929D0F245}"/>
              </a:ext>
            </a:extLst>
          </p:cNvPr>
          <p:cNvGrpSpPr/>
          <p:nvPr/>
        </p:nvGrpSpPr>
        <p:grpSpPr>
          <a:xfrm>
            <a:off x="7143946" y="1742251"/>
            <a:ext cx="3473733" cy="3532236"/>
            <a:chOff x="7483070" y="1990448"/>
            <a:chExt cx="3473733" cy="3532236"/>
          </a:xfrm>
        </p:grpSpPr>
        <p:grpSp>
          <p:nvGrpSpPr>
            <p:cNvPr id="11" name="Group 10">
              <a:extLst>
                <a:ext uri="{FF2B5EF4-FFF2-40B4-BE49-F238E27FC236}">
                  <a16:creationId xmlns:a16="http://schemas.microsoft.com/office/drawing/2014/main" id="{61C43566-C579-DB42-8829-5AFA22018441}"/>
                </a:ext>
              </a:extLst>
            </p:cNvPr>
            <p:cNvGrpSpPr/>
            <p:nvPr/>
          </p:nvGrpSpPr>
          <p:grpSpPr>
            <a:xfrm>
              <a:off x="7483070" y="1990448"/>
              <a:ext cx="3473733" cy="3532236"/>
              <a:chOff x="7710764" y="1990448"/>
              <a:chExt cx="3473733" cy="3532236"/>
            </a:xfrm>
          </p:grpSpPr>
          <p:sp>
            <p:nvSpPr>
              <p:cNvPr id="13" name="Rectangle 12">
                <a:extLst>
                  <a:ext uri="{FF2B5EF4-FFF2-40B4-BE49-F238E27FC236}">
                    <a16:creationId xmlns:a16="http://schemas.microsoft.com/office/drawing/2014/main" id="{7C82A86B-9DFE-6D45-BC11-C34950A36971}"/>
                  </a:ext>
                </a:extLst>
              </p:cNvPr>
              <p:cNvSpPr/>
              <p:nvPr/>
            </p:nvSpPr>
            <p:spPr>
              <a:xfrm>
                <a:off x="9600769" y="1990448"/>
                <a:ext cx="1583728" cy="353223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venir Next LT Pro" panose="020B0504020202020204" pitchFamily="34" charset="0"/>
                    <a:ea typeface="Helvetica Neue Light" panose="02000403000000020004" pitchFamily="2" charset="0"/>
                  </a:rPr>
                  <a:t>Query execution</a:t>
                </a:r>
              </a:p>
              <a:p>
                <a:pPr algn="ctr"/>
                <a:r>
                  <a:rPr lang="en-US" sz="1400" dirty="0">
                    <a:latin typeface="Avenir Next LT Pro" panose="020B0504020202020204" pitchFamily="34" charset="0"/>
                    <a:ea typeface="Helvetica Neue Light" panose="02000403000000020004" pitchFamily="2" charset="0"/>
                  </a:rPr>
                  <a:t>[VLDB ’21b]</a:t>
                </a:r>
              </a:p>
              <a:p>
                <a:pPr algn="ctr"/>
                <a:endParaRPr lang="en-US" dirty="0">
                  <a:latin typeface="Avenir Next LT Pro" panose="020B0504020202020204" pitchFamily="34" charset="0"/>
                  <a:ea typeface="Helvetica Neue Light" panose="02000403000000020004" pitchFamily="2" charset="0"/>
                </a:endParaRPr>
              </a:p>
            </p:txBody>
          </p:sp>
          <p:cxnSp>
            <p:nvCxnSpPr>
              <p:cNvPr id="28" name="Straight Arrow Connector 27">
                <a:extLst>
                  <a:ext uri="{FF2B5EF4-FFF2-40B4-BE49-F238E27FC236}">
                    <a16:creationId xmlns:a16="http://schemas.microsoft.com/office/drawing/2014/main" id="{36F7C58B-20F0-E54F-A7F6-0FDF457FE9C6}"/>
                  </a:ext>
                </a:extLst>
              </p:cNvPr>
              <p:cNvCxnSpPr>
                <a:cxnSpLocks/>
              </p:cNvCxnSpPr>
              <p:nvPr/>
            </p:nvCxnSpPr>
            <p:spPr>
              <a:xfrm>
                <a:off x="7710764" y="2596439"/>
                <a:ext cx="1829498" cy="0"/>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32" name="Straight Arrow Connector 31">
              <a:extLst>
                <a:ext uri="{FF2B5EF4-FFF2-40B4-BE49-F238E27FC236}">
                  <a16:creationId xmlns:a16="http://schemas.microsoft.com/office/drawing/2014/main" id="{A21D6379-A630-1A46-B295-48453355D505}"/>
                </a:ext>
              </a:extLst>
            </p:cNvPr>
            <p:cNvCxnSpPr>
              <a:cxnSpLocks/>
            </p:cNvCxnSpPr>
            <p:nvPr/>
          </p:nvCxnSpPr>
          <p:spPr>
            <a:xfrm>
              <a:off x="9085559" y="4484753"/>
              <a:ext cx="227009" cy="0"/>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3" name="Rectangle 32">
            <a:extLst>
              <a:ext uri="{FF2B5EF4-FFF2-40B4-BE49-F238E27FC236}">
                <a16:creationId xmlns:a16="http://schemas.microsoft.com/office/drawing/2014/main" id="{716278B9-8359-3042-BE2B-02EBC112AE35}"/>
              </a:ext>
            </a:extLst>
          </p:cNvPr>
          <p:cNvSpPr/>
          <p:nvPr/>
        </p:nvSpPr>
        <p:spPr>
          <a:xfrm>
            <a:off x="1530547" y="5528754"/>
            <a:ext cx="9061953" cy="78691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Avenir Next LT Pro" panose="020B0504020202020204" pitchFamily="34" charset="0"/>
              <a:ea typeface="Helvetica Neue Light" panose="02000403000000020004" pitchFamily="2" charset="0"/>
            </a:endParaRPr>
          </a:p>
          <a:p>
            <a:pPr algn="ctr"/>
            <a:r>
              <a:rPr lang="en-US" sz="2400" dirty="0">
                <a:latin typeface="Avenir Next LT Pro" panose="020B0504020202020204" pitchFamily="34" charset="0"/>
                <a:ea typeface="Helvetica Neue Light" panose="02000403000000020004" pitchFamily="2" charset="0"/>
              </a:rPr>
              <a:t>Quality assurance with assertions</a:t>
            </a:r>
          </a:p>
          <a:p>
            <a:pPr algn="ctr"/>
            <a:r>
              <a:rPr lang="en-US" sz="1400" dirty="0">
                <a:latin typeface="Avenir Next LT Pro" panose="020B0504020202020204" pitchFamily="34" charset="0"/>
                <a:ea typeface="Helvetica Neue Light" panose="02000403000000020004" pitchFamily="2" charset="0"/>
              </a:rPr>
              <a:t>[</a:t>
            </a:r>
            <a:r>
              <a:rPr lang="en-US" sz="1400" dirty="0" err="1">
                <a:latin typeface="Avenir Next LT Pro" panose="020B0504020202020204" pitchFamily="34" charset="0"/>
                <a:ea typeface="Helvetica Neue Light" panose="02000403000000020004" pitchFamily="2" charset="0"/>
              </a:rPr>
              <a:t>MLSys</a:t>
            </a:r>
            <a:r>
              <a:rPr lang="en-US" sz="1400" dirty="0">
                <a:latin typeface="Avenir Next LT Pro" panose="020B0504020202020204" pitchFamily="34" charset="0"/>
                <a:ea typeface="Helvetica Neue Light" panose="02000403000000020004" pitchFamily="2" charset="0"/>
              </a:rPr>
              <a:t> ’20a, SIGMOD’ 22]</a:t>
            </a:r>
            <a:endParaRPr lang="en-US" dirty="0">
              <a:latin typeface="Avenir Next LT Pro" panose="020B0504020202020204" pitchFamily="34" charset="0"/>
              <a:ea typeface="Helvetica Neue Light" panose="02000403000000020004" pitchFamily="2" charset="0"/>
            </a:endParaRPr>
          </a:p>
          <a:p>
            <a:pPr algn="ctr"/>
            <a:endParaRPr lang="en-US" dirty="0"/>
          </a:p>
        </p:txBody>
      </p:sp>
    </p:spTree>
    <p:extLst>
      <p:ext uri="{BB962C8B-B14F-4D97-AF65-F5344CB8AC3E}">
        <p14:creationId xmlns:p14="http://schemas.microsoft.com/office/powerpoint/2010/main" val="27208571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AE331-D43F-5B00-B15A-2C594BF1250B}"/>
              </a:ext>
            </a:extLst>
          </p:cNvPr>
          <p:cNvSpPr>
            <a:spLocks noGrp="1"/>
          </p:cNvSpPr>
          <p:nvPr>
            <p:ph type="title"/>
          </p:nvPr>
        </p:nvSpPr>
        <p:spPr/>
        <p:txBody>
          <a:bodyPr/>
          <a:lstStyle/>
          <a:p>
            <a:r>
              <a:rPr lang="en-US" dirty="0"/>
              <a:t>How do we read them?</a:t>
            </a:r>
          </a:p>
        </p:txBody>
      </p:sp>
      <p:sp>
        <p:nvSpPr>
          <p:cNvPr id="4" name="Slide Number Placeholder 3">
            <a:extLst>
              <a:ext uri="{FF2B5EF4-FFF2-40B4-BE49-F238E27FC236}">
                <a16:creationId xmlns:a16="http://schemas.microsoft.com/office/drawing/2014/main" id="{46A43F99-4601-C0F9-2281-440A4649420E}"/>
              </a:ext>
            </a:extLst>
          </p:cNvPr>
          <p:cNvSpPr>
            <a:spLocks noGrp="1"/>
          </p:cNvSpPr>
          <p:nvPr>
            <p:ph type="sldNum" sz="quarter" idx="12"/>
          </p:nvPr>
        </p:nvSpPr>
        <p:spPr/>
        <p:txBody>
          <a:bodyPr/>
          <a:lstStyle/>
          <a:p>
            <a:fld id="{E8770316-8B73-FC4C-ADE7-3F39872CBCAE}" type="slidenum">
              <a:rPr lang="en-US" smtClean="0"/>
              <a:pPr/>
              <a:t>5</a:t>
            </a:fld>
            <a:endParaRPr lang="en-US">
              <a:latin typeface="Avenir Next LT Pro Light" panose="020B0304020202020204" pitchFamily="34" charset="0"/>
            </a:endParaRPr>
          </a:p>
        </p:txBody>
      </p:sp>
      <p:pic>
        <p:nvPicPr>
          <p:cNvPr id="5" name="scroll1.mp4">
            <a:hlinkClick r:id="" action="ppaction://media"/>
            <a:extLst>
              <a:ext uri="{FF2B5EF4-FFF2-40B4-BE49-F238E27FC236}">
                <a16:creationId xmlns:a16="http://schemas.microsoft.com/office/drawing/2014/main" id="{8EB7F616-166C-C4FA-F171-3B060E496B3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34574" y="1725740"/>
            <a:ext cx="7122852" cy="4739791"/>
          </a:xfrm>
          <a:prstGeom prst="rect">
            <a:avLst/>
          </a:prstGeom>
        </p:spPr>
      </p:pic>
    </p:spTree>
    <p:extLst>
      <p:ext uri="{BB962C8B-B14F-4D97-AF65-F5344CB8AC3E}">
        <p14:creationId xmlns:p14="http://schemas.microsoft.com/office/powerpoint/2010/main" val="1191929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9AC90-C7B7-8841-A639-E0217FF5DD3E}"/>
              </a:ext>
            </a:extLst>
          </p:cNvPr>
          <p:cNvSpPr>
            <a:spLocks noGrp="1"/>
          </p:cNvSpPr>
          <p:nvPr>
            <p:ph type="title"/>
          </p:nvPr>
        </p:nvSpPr>
        <p:spPr/>
        <p:txBody>
          <a:bodyPr/>
          <a:lstStyle/>
          <a:p>
            <a:r>
              <a:rPr lang="en-US" dirty="0"/>
              <a:t>Systems for querying unstructured data</a:t>
            </a:r>
          </a:p>
        </p:txBody>
      </p:sp>
      <p:sp>
        <p:nvSpPr>
          <p:cNvPr id="4" name="Slide Number Placeholder 3">
            <a:extLst>
              <a:ext uri="{FF2B5EF4-FFF2-40B4-BE49-F238E27FC236}">
                <a16:creationId xmlns:a16="http://schemas.microsoft.com/office/drawing/2014/main" id="{8F21E73A-FAED-8F41-A8B2-58DA24F13DF8}"/>
              </a:ext>
            </a:extLst>
          </p:cNvPr>
          <p:cNvSpPr>
            <a:spLocks noGrp="1"/>
          </p:cNvSpPr>
          <p:nvPr>
            <p:ph type="sldNum" sz="quarter" idx="12"/>
          </p:nvPr>
        </p:nvSpPr>
        <p:spPr>
          <a:xfrm>
            <a:off x="8502312" y="6356350"/>
            <a:ext cx="2743200" cy="365125"/>
          </a:xfrm>
        </p:spPr>
        <p:txBody>
          <a:bodyPr/>
          <a:lstStyle/>
          <a:p>
            <a:fld id="{E8770316-8B73-FC4C-ADE7-3F39872CBCAE}" type="slidenum">
              <a:rPr lang="en-US" smtClean="0"/>
              <a:pPr/>
              <a:t>50</a:t>
            </a:fld>
            <a:endParaRPr lang="en-US" dirty="0">
              <a:latin typeface="Avenir Next LT Pro Light" panose="020B0304020202020204" pitchFamily="34" charset="0"/>
            </a:endParaRPr>
          </a:p>
        </p:txBody>
      </p:sp>
      <p:sp>
        <p:nvSpPr>
          <p:cNvPr id="3" name="Rectangle 2">
            <a:extLst>
              <a:ext uri="{FF2B5EF4-FFF2-40B4-BE49-F238E27FC236}">
                <a16:creationId xmlns:a16="http://schemas.microsoft.com/office/drawing/2014/main" id="{5A467C35-633A-4043-B68F-79A5F8044A80}"/>
              </a:ext>
            </a:extLst>
          </p:cNvPr>
          <p:cNvSpPr/>
          <p:nvPr/>
        </p:nvSpPr>
        <p:spPr>
          <a:xfrm>
            <a:off x="3412709" y="1767423"/>
            <a:ext cx="3406676" cy="3499356"/>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Avenir Next LT Pro" panose="020B0504020202020204" pitchFamily="34" charset="0"/>
              <a:ea typeface="Helvetica Neue Light" panose="02000403000000020004" pitchFamily="2" charset="0"/>
            </a:endParaRPr>
          </a:p>
          <a:p>
            <a:pPr algn="ctr"/>
            <a:r>
              <a:rPr lang="en-US" sz="2400" dirty="0">
                <a:solidFill>
                  <a:schemeClr val="tx1"/>
                </a:solidFill>
                <a:latin typeface="Avenir Next LT Pro" panose="020B0504020202020204" pitchFamily="34" charset="0"/>
                <a:ea typeface="Helvetica Neue Light" panose="02000403000000020004" pitchFamily="2" charset="0"/>
              </a:rPr>
              <a:t>Query processing </a:t>
            </a:r>
          </a:p>
          <a:p>
            <a:pPr algn="ctr"/>
            <a:r>
              <a:rPr lang="en-US" sz="2400" dirty="0">
                <a:solidFill>
                  <a:schemeClr val="tx1"/>
                </a:solidFill>
                <a:latin typeface="Avenir Next LT Pro" panose="020B0504020202020204" pitchFamily="34" charset="0"/>
                <a:ea typeface="Helvetica Neue Light" panose="02000403000000020004" pitchFamily="2" charset="0"/>
              </a:rPr>
              <a:t>with proxies</a:t>
            </a: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p:txBody>
      </p:sp>
      <p:sp>
        <p:nvSpPr>
          <p:cNvPr id="14" name="Rectangle 13">
            <a:extLst>
              <a:ext uri="{FF2B5EF4-FFF2-40B4-BE49-F238E27FC236}">
                <a16:creationId xmlns:a16="http://schemas.microsoft.com/office/drawing/2014/main" id="{2E30E424-0260-FD4B-9935-3F8FE5C525F4}"/>
              </a:ext>
            </a:extLst>
          </p:cNvPr>
          <p:cNvSpPr/>
          <p:nvPr/>
        </p:nvSpPr>
        <p:spPr>
          <a:xfrm>
            <a:off x="1530547" y="1775131"/>
            <a:ext cx="1518036" cy="3499356"/>
          </a:xfrm>
          <a:prstGeom prst="rect">
            <a:avLst/>
          </a:prstGeom>
          <a:solidFill>
            <a:srgbClr val="0070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venir Next LT Pro" panose="020B0504020202020204" pitchFamily="34" charset="0"/>
                <a:ea typeface="Helvetica Neue Light" panose="02000403000000020004" pitchFamily="2" charset="0"/>
              </a:rPr>
              <a:t>Query language</a:t>
            </a:r>
          </a:p>
          <a:p>
            <a:pPr algn="ctr"/>
            <a:r>
              <a:rPr lang="en-US" sz="1400" dirty="0">
                <a:latin typeface="Avenir Next LT Pro" panose="020B0504020202020204" pitchFamily="34" charset="0"/>
                <a:ea typeface="Helvetica Neue Light" panose="02000403000000020004" pitchFamily="2" charset="0"/>
              </a:rPr>
              <a:t>[VLDB ’19,  CIDR ‘23]</a:t>
            </a:r>
          </a:p>
          <a:p>
            <a:pPr algn="ctr"/>
            <a:endParaRPr lang="en-US" dirty="0">
              <a:latin typeface="Avenir Next LT Pro" panose="020B0504020202020204" pitchFamily="34" charset="0"/>
              <a:ea typeface="Helvetica Neue Light" panose="02000403000000020004" pitchFamily="2" charset="0"/>
            </a:endParaRPr>
          </a:p>
        </p:txBody>
      </p:sp>
      <p:sp>
        <p:nvSpPr>
          <p:cNvPr id="17" name="Rectangle 16">
            <a:extLst>
              <a:ext uri="{FF2B5EF4-FFF2-40B4-BE49-F238E27FC236}">
                <a16:creationId xmlns:a16="http://schemas.microsoft.com/office/drawing/2014/main" id="{5B96788E-E018-4041-8849-64A22B09AF3C}"/>
              </a:ext>
            </a:extLst>
          </p:cNvPr>
          <p:cNvSpPr/>
          <p:nvPr/>
        </p:nvSpPr>
        <p:spPr>
          <a:xfrm>
            <a:off x="3552836" y="2533637"/>
            <a:ext cx="3078441" cy="786915"/>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Avenir Next LT Pro" panose="020B0504020202020204" pitchFamily="34" charset="0"/>
              <a:ea typeface="Helvetica Neue Light" panose="02000403000000020004" pitchFamily="2" charset="0"/>
            </a:endParaRPr>
          </a:p>
          <a:p>
            <a:pPr algn="ctr"/>
            <a:r>
              <a:rPr lang="en-US" sz="2400" dirty="0">
                <a:latin typeface="Avenir Next LT Pro" panose="020B0504020202020204" pitchFamily="34" charset="0"/>
                <a:ea typeface="Helvetica Neue Light" panose="02000403000000020004" pitchFamily="2" charset="0"/>
              </a:rPr>
              <a:t>Selection</a:t>
            </a:r>
          </a:p>
          <a:p>
            <a:pPr algn="ctr"/>
            <a:r>
              <a:rPr lang="en-US" sz="1400" dirty="0">
                <a:latin typeface="Avenir Next LT Pro" panose="020B0504020202020204" pitchFamily="34" charset="0"/>
                <a:ea typeface="Helvetica Neue Light" panose="02000403000000020004" pitchFamily="2" charset="0"/>
              </a:rPr>
              <a:t>[VLDB ‘17, VLDB ’20, </a:t>
            </a:r>
            <a:r>
              <a:rPr lang="en-US" sz="1400" dirty="0" err="1">
                <a:latin typeface="Avenir Next LT Pro" panose="020B0504020202020204" pitchFamily="34" charset="0"/>
                <a:ea typeface="Helvetica Neue Light" panose="02000403000000020004" pitchFamily="2" charset="0"/>
              </a:rPr>
              <a:t>MLSys</a:t>
            </a:r>
            <a:r>
              <a:rPr lang="en-US" sz="1400" dirty="0">
                <a:latin typeface="Avenir Next LT Pro" panose="020B0504020202020204" pitchFamily="34" charset="0"/>
                <a:ea typeface="Helvetica Neue Light" panose="02000403000000020004" pitchFamily="2" charset="0"/>
              </a:rPr>
              <a:t> ’20b]</a:t>
            </a:r>
            <a:endParaRPr lang="en-US" dirty="0">
              <a:latin typeface="Avenir Next LT Pro" panose="020B0504020202020204" pitchFamily="34" charset="0"/>
              <a:ea typeface="Helvetica Neue Light" panose="02000403000000020004" pitchFamily="2" charset="0"/>
            </a:endParaRPr>
          </a:p>
          <a:p>
            <a:pPr algn="ctr"/>
            <a:endParaRPr lang="en-US" dirty="0"/>
          </a:p>
        </p:txBody>
      </p:sp>
      <p:sp>
        <p:nvSpPr>
          <p:cNvPr id="20" name="Rectangle 19">
            <a:extLst>
              <a:ext uri="{FF2B5EF4-FFF2-40B4-BE49-F238E27FC236}">
                <a16:creationId xmlns:a16="http://schemas.microsoft.com/office/drawing/2014/main" id="{AD3F2E65-A8F6-8C46-8E08-D80C34C96E9B}"/>
              </a:ext>
            </a:extLst>
          </p:cNvPr>
          <p:cNvSpPr/>
          <p:nvPr/>
        </p:nvSpPr>
        <p:spPr>
          <a:xfrm>
            <a:off x="3552834" y="3415046"/>
            <a:ext cx="3078441" cy="786915"/>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Avenir Next LT Pro" panose="020B0504020202020204" pitchFamily="34" charset="0"/>
              <a:ea typeface="Helvetica Neue Light" panose="02000403000000020004" pitchFamily="2" charset="0"/>
            </a:endParaRPr>
          </a:p>
          <a:p>
            <a:pPr algn="ctr"/>
            <a:r>
              <a:rPr lang="en-US" sz="2400" dirty="0">
                <a:latin typeface="Avenir Next LT Pro" panose="020B0504020202020204" pitchFamily="34" charset="0"/>
                <a:ea typeface="Helvetica Neue Light" panose="02000403000000020004" pitchFamily="2" charset="0"/>
              </a:rPr>
              <a:t>Aggregation + Limit</a:t>
            </a:r>
          </a:p>
          <a:p>
            <a:pPr algn="ctr"/>
            <a:r>
              <a:rPr lang="en-US" sz="1400" dirty="0">
                <a:latin typeface="Avenir Next LT Pro" panose="020B0504020202020204" pitchFamily="34" charset="0"/>
                <a:ea typeface="Helvetica Neue Light" panose="02000403000000020004" pitchFamily="2" charset="0"/>
              </a:rPr>
              <a:t>[VLDB ‘19]</a:t>
            </a:r>
            <a:endParaRPr lang="en-US" dirty="0">
              <a:latin typeface="Avenir Next LT Pro" panose="020B0504020202020204" pitchFamily="34" charset="0"/>
              <a:ea typeface="Helvetica Neue Light" panose="02000403000000020004" pitchFamily="2" charset="0"/>
            </a:endParaRPr>
          </a:p>
          <a:p>
            <a:pPr algn="ctr"/>
            <a:endParaRPr lang="en-US" dirty="0"/>
          </a:p>
        </p:txBody>
      </p:sp>
      <p:sp>
        <p:nvSpPr>
          <p:cNvPr id="22" name="Rectangle 21">
            <a:extLst>
              <a:ext uri="{FF2B5EF4-FFF2-40B4-BE49-F238E27FC236}">
                <a16:creationId xmlns:a16="http://schemas.microsoft.com/office/drawing/2014/main" id="{6F388DAB-CD0C-AF4F-AD93-7AE767F23FED}"/>
              </a:ext>
            </a:extLst>
          </p:cNvPr>
          <p:cNvSpPr/>
          <p:nvPr/>
        </p:nvSpPr>
        <p:spPr>
          <a:xfrm>
            <a:off x="3564986" y="4292311"/>
            <a:ext cx="3066289" cy="786915"/>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Avenir Next LT Pro" panose="020B0504020202020204" pitchFamily="34" charset="0"/>
              <a:ea typeface="Helvetica Neue Light" panose="02000403000000020004" pitchFamily="2" charset="0"/>
            </a:endParaRPr>
          </a:p>
          <a:p>
            <a:pPr algn="ctr"/>
            <a:r>
              <a:rPr lang="en-US" sz="2400" dirty="0">
                <a:latin typeface="Avenir Next LT Pro" panose="020B0504020202020204" pitchFamily="34" charset="0"/>
                <a:ea typeface="Helvetica Neue Light" panose="02000403000000020004" pitchFamily="2" charset="0"/>
              </a:rPr>
              <a:t>Agg. w/ predicates</a:t>
            </a:r>
          </a:p>
          <a:p>
            <a:pPr algn="ctr"/>
            <a:r>
              <a:rPr lang="en-US" sz="1400" dirty="0">
                <a:latin typeface="Avenir Next LT Pro" panose="020B0504020202020204" pitchFamily="34" charset="0"/>
                <a:ea typeface="Helvetica Neue Light" panose="02000403000000020004" pitchFamily="2" charset="0"/>
              </a:rPr>
              <a:t>[VLDB ’21a]</a:t>
            </a:r>
            <a:endParaRPr lang="en-US" dirty="0">
              <a:latin typeface="Avenir Next LT Pro" panose="020B0504020202020204" pitchFamily="34" charset="0"/>
              <a:ea typeface="Helvetica Neue Light" panose="02000403000000020004" pitchFamily="2" charset="0"/>
            </a:endParaRPr>
          </a:p>
          <a:p>
            <a:pPr algn="ctr"/>
            <a:endParaRPr lang="en-US" dirty="0"/>
          </a:p>
        </p:txBody>
      </p:sp>
      <p:cxnSp>
        <p:nvCxnSpPr>
          <p:cNvPr id="24" name="Straight Arrow Connector 23">
            <a:extLst>
              <a:ext uri="{FF2B5EF4-FFF2-40B4-BE49-F238E27FC236}">
                <a16:creationId xmlns:a16="http://schemas.microsoft.com/office/drawing/2014/main" id="{A0B1A899-BC58-A540-BC11-9E070911B97B}"/>
              </a:ext>
            </a:extLst>
          </p:cNvPr>
          <p:cNvCxnSpPr>
            <a:cxnSpLocks/>
          </p:cNvCxnSpPr>
          <p:nvPr/>
        </p:nvCxnSpPr>
        <p:spPr>
          <a:xfrm>
            <a:off x="1244443" y="3450040"/>
            <a:ext cx="249259" cy="0"/>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Content Placeholder 10">
            <a:extLst>
              <a:ext uri="{FF2B5EF4-FFF2-40B4-BE49-F238E27FC236}">
                <a16:creationId xmlns:a16="http://schemas.microsoft.com/office/drawing/2014/main" id="{6AFE3210-52D1-0F45-983C-A8B228298E69}"/>
              </a:ext>
            </a:extLst>
          </p:cNvPr>
          <p:cNvSpPr txBox="1">
            <a:spLocks/>
          </p:cNvSpPr>
          <p:nvPr/>
        </p:nvSpPr>
        <p:spPr>
          <a:xfrm>
            <a:off x="141259" y="3211133"/>
            <a:ext cx="1182844" cy="477813"/>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800"/>
              </a:spcBef>
              <a:buFontTx/>
              <a:buNone/>
              <a:defRPr sz="2800" b="0" i="0" kern="1200">
                <a:solidFill>
                  <a:schemeClr val="tx1"/>
                </a:solidFill>
                <a:latin typeface="Helvetica Neue Light" charset="0"/>
                <a:ea typeface="Helvetica Neue Light" charset="0"/>
                <a:cs typeface="Helvetica Neue Light" charset="0"/>
              </a:defRPr>
            </a:lvl1pPr>
            <a:lvl2pPr marL="457200" indent="0" algn="l" defTabSz="914400" rtl="0" eaLnBrk="1" latinLnBrk="0" hangingPunct="1">
              <a:lnSpc>
                <a:spcPct val="100000"/>
              </a:lnSpc>
              <a:spcBef>
                <a:spcPts val="1200"/>
              </a:spcBef>
              <a:spcAft>
                <a:spcPts val="1200"/>
              </a:spcAft>
              <a:buFontTx/>
              <a:buNone/>
              <a:defRPr lang="nb-NO" sz="2400" b="0" i="0" kern="1200" smtClean="0">
                <a:solidFill>
                  <a:schemeClr val="tx1"/>
                </a:solidFill>
                <a:effectLst/>
                <a:latin typeface="Helvetica Neue Light" charset="0"/>
                <a:ea typeface="Helvetica Neue Light" charset="0"/>
                <a:cs typeface="Helvetica Neue Light"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Helvetica Neue Light" charset="0"/>
                <a:ea typeface="Helvetica Neue Light" charset="0"/>
                <a:cs typeface="Helvetica Neue Light" charset="0"/>
              </a:defRPr>
            </a:lvl3pPr>
            <a:lvl4pPr marL="1600200" indent="-228600" algn="l" defTabSz="914400" rtl="0" eaLnBrk="1" latinLnBrk="0" hangingPunct="1">
              <a:lnSpc>
                <a:spcPct val="90000"/>
              </a:lnSpc>
              <a:spcBef>
                <a:spcPts val="500"/>
              </a:spcBef>
              <a:buFont typeface="Arial"/>
              <a:buChar char="•"/>
              <a:defRPr sz="2800" b="0" i="0" kern="1200">
                <a:solidFill>
                  <a:schemeClr val="tx1"/>
                </a:solidFill>
                <a:latin typeface="Helvetica Neue Light" charset="0"/>
                <a:ea typeface="Helvetica Neue Light" charset="0"/>
                <a:cs typeface="Helvetica Neue Light" charset="0"/>
              </a:defRPr>
            </a:lvl4pPr>
            <a:lvl5pPr marL="2057400" indent="-228600" algn="l" defTabSz="914400" rtl="0" eaLnBrk="1" latinLnBrk="0" hangingPunct="1">
              <a:lnSpc>
                <a:spcPct val="90000"/>
              </a:lnSpc>
              <a:spcBef>
                <a:spcPts val="500"/>
              </a:spcBef>
              <a:buFont typeface="Arial"/>
              <a:buChar char="•"/>
              <a:defRPr sz="2800" b="0" i="0" kern="1200">
                <a:solidFill>
                  <a:schemeClr val="tx1"/>
                </a:solidFill>
                <a:latin typeface="Helvetica Neue Light" charset="0"/>
                <a:ea typeface="Helvetica Neue Light" charset="0"/>
                <a:cs typeface="Helvetica Neue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2400" dirty="0">
                <a:latin typeface="Avenir Next LT Pro" panose="020B0504020202020204" pitchFamily="34" charset="0"/>
              </a:rPr>
              <a:t>Query</a:t>
            </a:r>
            <a:endParaRPr lang="en-US" sz="1800" dirty="0">
              <a:latin typeface="Avenir Next LT Pro" panose="020B0504020202020204" pitchFamily="34" charset="0"/>
            </a:endParaRPr>
          </a:p>
        </p:txBody>
      </p:sp>
      <p:cxnSp>
        <p:nvCxnSpPr>
          <p:cNvPr id="26" name="Straight Arrow Connector 25">
            <a:extLst>
              <a:ext uri="{FF2B5EF4-FFF2-40B4-BE49-F238E27FC236}">
                <a16:creationId xmlns:a16="http://schemas.microsoft.com/office/drawing/2014/main" id="{28C32BC9-5DA9-FC45-AA81-AF458DC0C69C}"/>
              </a:ext>
            </a:extLst>
          </p:cNvPr>
          <p:cNvCxnSpPr>
            <a:cxnSpLocks/>
          </p:cNvCxnSpPr>
          <p:nvPr/>
        </p:nvCxnSpPr>
        <p:spPr>
          <a:xfrm>
            <a:off x="3102490" y="3453951"/>
            <a:ext cx="249259" cy="0"/>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727CFBEA-2E12-DD44-9787-6EC770C44851}"/>
              </a:ext>
            </a:extLst>
          </p:cNvPr>
          <p:cNvGrpSpPr/>
          <p:nvPr/>
        </p:nvGrpSpPr>
        <p:grpSpPr>
          <a:xfrm>
            <a:off x="10701750" y="3206152"/>
            <a:ext cx="1303602" cy="477813"/>
            <a:chOff x="10982652" y="3972345"/>
            <a:chExt cx="1303602" cy="477813"/>
          </a:xfrm>
        </p:grpSpPr>
        <p:sp>
          <p:nvSpPr>
            <p:cNvPr id="29" name="Content Placeholder 10">
              <a:extLst>
                <a:ext uri="{FF2B5EF4-FFF2-40B4-BE49-F238E27FC236}">
                  <a16:creationId xmlns:a16="http://schemas.microsoft.com/office/drawing/2014/main" id="{907BF8A7-7C83-1745-B1FF-D3B333220B72}"/>
                </a:ext>
              </a:extLst>
            </p:cNvPr>
            <p:cNvSpPr txBox="1">
              <a:spLocks/>
            </p:cNvSpPr>
            <p:nvPr/>
          </p:nvSpPr>
          <p:spPr>
            <a:xfrm>
              <a:off x="11103410" y="3972345"/>
              <a:ext cx="1182844" cy="477813"/>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800"/>
                </a:spcBef>
                <a:buFontTx/>
                <a:buNone/>
                <a:defRPr sz="2800" b="0" i="0" kern="1200">
                  <a:solidFill>
                    <a:schemeClr val="tx1"/>
                  </a:solidFill>
                  <a:latin typeface="Helvetica Neue Light" charset="0"/>
                  <a:ea typeface="Helvetica Neue Light" charset="0"/>
                  <a:cs typeface="Helvetica Neue Light" charset="0"/>
                </a:defRPr>
              </a:lvl1pPr>
              <a:lvl2pPr marL="457200" indent="0" algn="l" defTabSz="914400" rtl="0" eaLnBrk="1" latinLnBrk="0" hangingPunct="1">
                <a:lnSpc>
                  <a:spcPct val="100000"/>
                </a:lnSpc>
                <a:spcBef>
                  <a:spcPts val="1200"/>
                </a:spcBef>
                <a:spcAft>
                  <a:spcPts val="1200"/>
                </a:spcAft>
                <a:buFontTx/>
                <a:buNone/>
                <a:defRPr lang="nb-NO" sz="2400" b="0" i="0" kern="1200" smtClean="0">
                  <a:solidFill>
                    <a:schemeClr val="tx1"/>
                  </a:solidFill>
                  <a:effectLst/>
                  <a:latin typeface="Helvetica Neue Light" charset="0"/>
                  <a:ea typeface="Helvetica Neue Light" charset="0"/>
                  <a:cs typeface="Helvetica Neue Light"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Helvetica Neue Light" charset="0"/>
                  <a:ea typeface="Helvetica Neue Light" charset="0"/>
                  <a:cs typeface="Helvetica Neue Light" charset="0"/>
                </a:defRPr>
              </a:lvl3pPr>
              <a:lvl4pPr marL="1600200" indent="-228600" algn="l" defTabSz="914400" rtl="0" eaLnBrk="1" latinLnBrk="0" hangingPunct="1">
                <a:lnSpc>
                  <a:spcPct val="90000"/>
                </a:lnSpc>
                <a:spcBef>
                  <a:spcPts val="500"/>
                </a:spcBef>
                <a:buFont typeface="Arial"/>
                <a:buChar char="•"/>
                <a:defRPr sz="2800" b="0" i="0" kern="1200">
                  <a:solidFill>
                    <a:schemeClr val="tx1"/>
                  </a:solidFill>
                  <a:latin typeface="Helvetica Neue Light" charset="0"/>
                  <a:ea typeface="Helvetica Neue Light" charset="0"/>
                  <a:cs typeface="Helvetica Neue Light" charset="0"/>
                </a:defRPr>
              </a:lvl4pPr>
              <a:lvl5pPr marL="2057400" indent="-228600" algn="l" defTabSz="914400" rtl="0" eaLnBrk="1" latinLnBrk="0" hangingPunct="1">
                <a:lnSpc>
                  <a:spcPct val="90000"/>
                </a:lnSpc>
                <a:spcBef>
                  <a:spcPts val="500"/>
                </a:spcBef>
                <a:buFont typeface="Arial"/>
                <a:buChar char="•"/>
                <a:defRPr sz="2800" b="0" i="0" kern="1200">
                  <a:solidFill>
                    <a:schemeClr val="tx1"/>
                  </a:solidFill>
                  <a:latin typeface="Helvetica Neue Light" charset="0"/>
                  <a:ea typeface="Helvetica Neue Light" charset="0"/>
                  <a:cs typeface="Helvetica Neue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2400" dirty="0">
                  <a:latin typeface="Avenir Next LT Pro" panose="020B0504020202020204" pitchFamily="34" charset="0"/>
                </a:rPr>
                <a:t>Result</a:t>
              </a:r>
              <a:endParaRPr lang="en-US" sz="1800" dirty="0">
                <a:latin typeface="Avenir Next LT Pro" panose="020B0504020202020204" pitchFamily="34" charset="0"/>
              </a:endParaRPr>
            </a:p>
          </p:txBody>
        </p:sp>
        <p:cxnSp>
          <p:nvCxnSpPr>
            <p:cNvPr id="30" name="Straight Arrow Connector 29">
              <a:extLst>
                <a:ext uri="{FF2B5EF4-FFF2-40B4-BE49-F238E27FC236}">
                  <a16:creationId xmlns:a16="http://schemas.microsoft.com/office/drawing/2014/main" id="{A23F5484-D976-CF4C-BA1A-AF0FD0276217}"/>
                </a:ext>
              </a:extLst>
            </p:cNvPr>
            <p:cNvCxnSpPr>
              <a:cxnSpLocks/>
            </p:cNvCxnSpPr>
            <p:nvPr/>
          </p:nvCxnSpPr>
          <p:spPr>
            <a:xfrm>
              <a:off x="10982652" y="4216233"/>
              <a:ext cx="249259" cy="0"/>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811DA6C8-05C1-F649-B604-5D35320DFEF2}"/>
              </a:ext>
            </a:extLst>
          </p:cNvPr>
          <p:cNvGrpSpPr/>
          <p:nvPr/>
        </p:nvGrpSpPr>
        <p:grpSpPr>
          <a:xfrm>
            <a:off x="6932152" y="3180802"/>
            <a:ext cx="1759682" cy="2085975"/>
            <a:chOff x="7679499" y="3843517"/>
            <a:chExt cx="1932163" cy="2327568"/>
          </a:xfrm>
        </p:grpSpPr>
        <p:sp>
          <p:nvSpPr>
            <p:cNvPr id="12" name="Rectangle 11">
              <a:extLst>
                <a:ext uri="{FF2B5EF4-FFF2-40B4-BE49-F238E27FC236}">
                  <a16:creationId xmlns:a16="http://schemas.microsoft.com/office/drawing/2014/main" id="{8647251D-65DA-5945-AA99-5E864B4EC14C}"/>
                </a:ext>
              </a:extLst>
            </p:cNvPr>
            <p:cNvSpPr/>
            <p:nvPr/>
          </p:nvSpPr>
          <p:spPr>
            <a:xfrm>
              <a:off x="7984241" y="3843517"/>
              <a:ext cx="1627421" cy="2327568"/>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venir Next LT Pro" panose="020B0504020202020204" pitchFamily="34" charset="0"/>
                  <a:ea typeface="Helvetica Neue Light" panose="02000403000000020004" pitchFamily="2" charset="0"/>
                </a:rPr>
                <a:t>Semantic index</a:t>
              </a:r>
            </a:p>
            <a:p>
              <a:pPr algn="ctr"/>
              <a:r>
                <a:rPr lang="en-US" sz="1200" dirty="0">
                  <a:latin typeface="Avenir Next LT Pro" panose="020B0504020202020204" pitchFamily="34" charset="0"/>
                  <a:ea typeface="Helvetica Neue Light" panose="02000403000000020004" pitchFamily="2" charset="0"/>
                </a:rPr>
                <a:t>[SIGMOD ‘22]</a:t>
              </a:r>
            </a:p>
            <a:p>
              <a:pPr algn="ctr"/>
              <a:endParaRPr lang="en-US" sz="500" dirty="0">
                <a:latin typeface="Avenir Next LT Pro" panose="020B0504020202020204" pitchFamily="34" charset="0"/>
                <a:ea typeface="Helvetica Neue Light" panose="02000403000000020004" pitchFamily="2" charset="0"/>
              </a:endParaRPr>
            </a:p>
          </p:txBody>
        </p:sp>
        <p:cxnSp>
          <p:nvCxnSpPr>
            <p:cNvPr id="27" name="Straight Arrow Connector 26">
              <a:extLst>
                <a:ext uri="{FF2B5EF4-FFF2-40B4-BE49-F238E27FC236}">
                  <a16:creationId xmlns:a16="http://schemas.microsoft.com/office/drawing/2014/main" id="{BB81B513-727D-724C-87F8-8B928262D563}"/>
                </a:ext>
              </a:extLst>
            </p:cNvPr>
            <p:cNvCxnSpPr>
              <a:cxnSpLocks/>
            </p:cNvCxnSpPr>
            <p:nvPr/>
          </p:nvCxnSpPr>
          <p:spPr>
            <a:xfrm>
              <a:off x="7679499" y="5032960"/>
              <a:ext cx="249259" cy="0"/>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E03E890A-C053-584B-BCB8-97E929D0F245}"/>
              </a:ext>
            </a:extLst>
          </p:cNvPr>
          <p:cNvGrpSpPr/>
          <p:nvPr/>
        </p:nvGrpSpPr>
        <p:grpSpPr>
          <a:xfrm>
            <a:off x="7143946" y="1742251"/>
            <a:ext cx="3473733" cy="3532236"/>
            <a:chOff x="7483070" y="1990448"/>
            <a:chExt cx="3473733" cy="3532236"/>
          </a:xfrm>
        </p:grpSpPr>
        <p:grpSp>
          <p:nvGrpSpPr>
            <p:cNvPr id="11" name="Group 10">
              <a:extLst>
                <a:ext uri="{FF2B5EF4-FFF2-40B4-BE49-F238E27FC236}">
                  <a16:creationId xmlns:a16="http://schemas.microsoft.com/office/drawing/2014/main" id="{61C43566-C579-DB42-8829-5AFA22018441}"/>
                </a:ext>
              </a:extLst>
            </p:cNvPr>
            <p:cNvGrpSpPr/>
            <p:nvPr/>
          </p:nvGrpSpPr>
          <p:grpSpPr>
            <a:xfrm>
              <a:off x="7483070" y="1990448"/>
              <a:ext cx="3473733" cy="3532236"/>
              <a:chOff x="7710764" y="1990448"/>
              <a:chExt cx="3473733" cy="3532236"/>
            </a:xfrm>
          </p:grpSpPr>
          <p:sp>
            <p:nvSpPr>
              <p:cNvPr id="13" name="Rectangle 12">
                <a:extLst>
                  <a:ext uri="{FF2B5EF4-FFF2-40B4-BE49-F238E27FC236}">
                    <a16:creationId xmlns:a16="http://schemas.microsoft.com/office/drawing/2014/main" id="{7C82A86B-9DFE-6D45-BC11-C34950A36971}"/>
                  </a:ext>
                </a:extLst>
              </p:cNvPr>
              <p:cNvSpPr/>
              <p:nvPr/>
            </p:nvSpPr>
            <p:spPr>
              <a:xfrm>
                <a:off x="9600769" y="1990448"/>
                <a:ext cx="1583728" cy="3532236"/>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venir Next LT Pro" panose="020B0504020202020204" pitchFamily="34" charset="0"/>
                    <a:ea typeface="Helvetica Neue Light" panose="02000403000000020004" pitchFamily="2" charset="0"/>
                  </a:rPr>
                  <a:t>Query execution</a:t>
                </a:r>
              </a:p>
              <a:p>
                <a:pPr algn="ctr"/>
                <a:r>
                  <a:rPr lang="en-US" sz="1400" dirty="0">
                    <a:latin typeface="Avenir Next LT Pro" panose="020B0504020202020204" pitchFamily="34" charset="0"/>
                    <a:ea typeface="Helvetica Neue Light" panose="02000403000000020004" pitchFamily="2" charset="0"/>
                  </a:rPr>
                  <a:t>[VLDB ’21b]</a:t>
                </a:r>
              </a:p>
              <a:p>
                <a:pPr algn="ctr"/>
                <a:endParaRPr lang="en-US" dirty="0">
                  <a:latin typeface="Avenir Next LT Pro" panose="020B0504020202020204" pitchFamily="34" charset="0"/>
                  <a:ea typeface="Helvetica Neue Light" panose="02000403000000020004" pitchFamily="2" charset="0"/>
                </a:endParaRPr>
              </a:p>
            </p:txBody>
          </p:sp>
          <p:cxnSp>
            <p:nvCxnSpPr>
              <p:cNvPr id="28" name="Straight Arrow Connector 27">
                <a:extLst>
                  <a:ext uri="{FF2B5EF4-FFF2-40B4-BE49-F238E27FC236}">
                    <a16:creationId xmlns:a16="http://schemas.microsoft.com/office/drawing/2014/main" id="{36F7C58B-20F0-E54F-A7F6-0FDF457FE9C6}"/>
                  </a:ext>
                </a:extLst>
              </p:cNvPr>
              <p:cNvCxnSpPr>
                <a:cxnSpLocks/>
              </p:cNvCxnSpPr>
              <p:nvPr/>
            </p:nvCxnSpPr>
            <p:spPr>
              <a:xfrm>
                <a:off x="7710764" y="2596439"/>
                <a:ext cx="1829498" cy="0"/>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32" name="Straight Arrow Connector 31">
              <a:extLst>
                <a:ext uri="{FF2B5EF4-FFF2-40B4-BE49-F238E27FC236}">
                  <a16:creationId xmlns:a16="http://schemas.microsoft.com/office/drawing/2014/main" id="{A21D6379-A630-1A46-B295-48453355D505}"/>
                </a:ext>
              </a:extLst>
            </p:cNvPr>
            <p:cNvCxnSpPr>
              <a:cxnSpLocks/>
            </p:cNvCxnSpPr>
            <p:nvPr/>
          </p:nvCxnSpPr>
          <p:spPr>
            <a:xfrm>
              <a:off x="9085559" y="4484753"/>
              <a:ext cx="227009" cy="0"/>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3" name="Rectangle 32">
            <a:extLst>
              <a:ext uri="{FF2B5EF4-FFF2-40B4-BE49-F238E27FC236}">
                <a16:creationId xmlns:a16="http://schemas.microsoft.com/office/drawing/2014/main" id="{716278B9-8359-3042-BE2B-02EBC112AE35}"/>
              </a:ext>
            </a:extLst>
          </p:cNvPr>
          <p:cNvSpPr/>
          <p:nvPr/>
        </p:nvSpPr>
        <p:spPr>
          <a:xfrm>
            <a:off x="1530547" y="5528754"/>
            <a:ext cx="9061953" cy="786915"/>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Avenir Next LT Pro" panose="020B0504020202020204" pitchFamily="34" charset="0"/>
              <a:ea typeface="Helvetica Neue Light" panose="02000403000000020004" pitchFamily="2" charset="0"/>
            </a:endParaRPr>
          </a:p>
          <a:p>
            <a:pPr algn="ctr"/>
            <a:r>
              <a:rPr lang="en-US" sz="2400" dirty="0">
                <a:latin typeface="Avenir Next LT Pro" panose="020B0504020202020204" pitchFamily="34" charset="0"/>
                <a:ea typeface="Helvetica Neue Light" panose="02000403000000020004" pitchFamily="2" charset="0"/>
              </a:rPr>
              <a:t>Quality assurance with assertions</a:t>
            </a:r>
          </a:p>
          <a:p>
            <a:pPr algn="ctr"/>
            <a:r>
              <a:rPr lang="en-US" sz="1400" dirty="0">
                <a:latin typeface="Avenir Next LT Pro" panose="020B0504020202020204" pitchFamily="34" charset="0"/>
                <a:ea typeface="Helvetica Neue Light" panose="02000403000000020004" pitchFamily="2" charset="0"/>
              </a:rPr>
              <a:t>[</a:t>
            </a:r>
            <a:r>
              <a:rPr lang="en-US" sz="1400" dirty="0" err="1">
                <a:latin typeface="Avenir Next LT Pro" panose="020B0504020202020204" pitchFamily="34" charset="0"/>
                <a:ea typeface="Helvetica Neue Light" panose="02000403000000020004" pitchFamily="2" charset="0"/>
              </a:rPr>
              <a:t>MLSys</a:t>
            </a:r>
            <a:r>
              <a:rPr lang="en-US" sz="1400" dirty="0">
                <a:latin typeface="Avenir Next LT Pro" panose="020B0504020202020204" pitchFamily="34" charset="0"/>
                <a:ea typeface="Helvetica Neue Light" panose="02000403000000020004" pitchFamily="2" charset="0"/>
              </a:rPr>
              <a:t> ’20a, SIGMOD’ 22]</a:t>
            </a:r>
            <a:endParaRPr lang="en-US" dirty="0">
              <a:latin typeface="Avenir Next LT Pro" panose="020B0504020202020204" pitchFamily="34" charset="0"/>
              <a:ea typeface="Helvetica Neue Light" panose="02000403000000020004" pitchFamily="2" charset="0"/>
            </a:endParaRPr>
          </a:p>
          <a:p>
            <a:pPr algn="ctr"/>
            <a:endParaRPr lang="en-US" dirty="0"/>
          </a:p>
        </p:txBody>
      </p:sp>
    </p:spTree>
    <p:extLst>
      <p:ext uri="{BB962C8B-B14F-4D97-AF65-F5344CB8AC3E}">
        <p14:creationId xmlns:p14="http://schemas.microsoft.com/office/powerpoint/2010/main" val="10588633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6FBF2-8DAC-1111-2F06-95B023F6D5CC}"/>
              </a:ext>
            </a:extLst>
          </p:cNvPr>
          <p:cNvSpPr>
            <a:spLocks noGrp="1"/>
          </p:cNvSpPr>
          <p:nvPr>
            <p:ph type="title"/>
          </p:nvPr>
        </p:nvSpPr>
        <p:spPr/>
        <p:txBody>
          <a:bodyPr/>
          <a:lstStyle/>
          <a:p>
            <a:r>
              <a:rPr lang="en-US" dirty="0"/>
              <a:t>API for ML models</a:t>
            </a:r>
          </a:p>
        </p:txBody>
      </p:sp>
      <p:sp>
        <p:nvSpPr>
          <p:cNvPr id="4" name="Slide Number Placeholder 3">
            <a:extLst>
              <a:ext uri="{FF2B5EF4-FFF2-40B4-BE49-F238E27FC236}">
                <a16:creationId xmlns:a16="http://schemas.microsoft.com/office/drawing/2014/main" id="{29464034-8B11-9891-0E17-54AE7045EFC4}"/>
              </a:ext>
            </a:extLst>
          </p:cNvPr>
          <p:cNvSpPr>
            <a:spLocks noGrp="1"/>
          </p:cNvSpPr>
          <p:nvPr>
            <p:ph type="sldNum" sz="quarter" idx="12"/>
          </p:nvPr>
        </p:nvSpPr>
        <p:spPr/>
        <p:txBody>
          <a:bodyPr/>
          <a:lstStyle/>
          <a:p>
            <a:fld id="{E8770316-8B73-FC4C-ADE7-3F39872CBCAE}" type="slidenum">
              <a:rPr lang="en-US" smtClean="0"/>
              <a:pPr/>
              <a:t>51</a:t>
            </a:fld>
            <a:endParaRPr lang="en-US">
              <a:latin typeface="Avenir Next LT Pro Light" panose="020B0304020202020204" pitchFamily="34" charset="0"/>
            </a:endParaRPr>
          </a:p>
        </p:txBody>
      </p:sp>
      <p:pic>
        <p:nvPicPr>
          <p:cNvPr id="6" name="Picture 5">
            <a:extLst>
              <a:ext uri="{FF2B5EF4-FFF2-40B4-BE49-F238E27FC236}">
                <a16:creationId xmlns:a16="http://schemas.microsoft.com/office/drawing/2014/main" id="{F5F26C09-8CDC-21D6-4829-1A873FBA7FFE}"/>
              </a:ext>
            </a:extLst>
          </p:cNvPr>
          <p:cNvPicPr>
            <a:picLocks noChangeAspect="1"/>
          </p:cNvPicPr>
          <p:nvPr/>
        </p:nvPicPr>
        <p:blipFill rotWithShape="1">
          <a:blip r:embed="rId2"/>
          <a:srcRect l="-1" r="38492" b="22115"/>
          <a:stretch/>
        </p:blipFill>
        <p:spPr>
          <a:xfrm>
            <a:off x="838200" y="2509781"/>
            <a:ext cx="4556284" cy="2727793"/>
          </a:xfrm>
          <a:prstGeom prst="rect">
            <a:avLst/>
          </a:prstGeom>
        </p:spPr>
      </p:pic>
      <p:cxnSp>
        <p:nvCxnSpPr>
          <p:cNvPr id="8" name="Straight Arrow Connector 7">
            <a:extLst>
              <a:ext uri="{FF2B5EF4-FFF2-40B4-BE49-F238E27FC236}">
                <a16:creationId xmlns:a16="http://schemas.microsoft.com/office/drawing/2014/main" id="{54DB62D8-376C-035C-4B06-A6F5EA5780F7}"/>
              </a:ext>
            </a:extLst>
          </p:cNvPr>
          <p:cNvCxnSpPr>
            <a:cxnSpLocks/>
          </p:cNvCxnSpPr>
          <p:nvPr/>
        </p:nvCxnSpPr>
        <p:spPr>
          <a:xfrm>
            <a:off x="5724939" y="3844427"/>
            <a:ext cx="1177355" cy="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D2A88978-188E-706D-55D6-4DFB9ABB3891}"/>
              </a:ext>
            </a:extLst>
          </p:cNvPr>
          <p:cNvSpPr txBox="1"/>
          <p:nvPr/>
        </p:nvSpPr>
        <p:spPr>
          <a:xfrm>
            <a:off x="5720560" y="3105834"/>
            <a:ext cx="1181734" cy="646331"/>
          </a:xfrm>
          <a:prstGeom prst="rect">
            <a:avLst/>
          </a:prstGeom>
          <a:noFill/>
        </p:spPr>
        <p:txBody>
          <a:bodyPr wrap="none" rtlCol="0">
            <a:spAutoFit/>
          </a:bodyPr>
          <a:lstStyle/>
          <a:p>
            <a:pPr algn="ctr"/>
            <a:r>
              <a:rPr lang="en-US" dirty="0">
                <a:latin typeface="Avenir Next LT Pro Light" panose="020B0304020202020204" pitchFamily="34" charset="77"/>
              </a:rPr>
              <a:t>Object</a:t>
            </a:r>
          </a:p>
          <a:p>
            <a:pPr algn="ctr"/>
            <a:r>
              <a:rPr lang="en-US" dirty="0">
                <a:latin typeface="Avenir Next LT Pro Light" panose="020B0304020202020204" pitchFamily="34" charset="77"/>
              </a:rPr>
              <a:t>detection</a:t>
            </a:r>
          </a:p>
        </p:txBody>
      </p:sp>
      <p:sp>
        <p:nvSpPr>
          <p:cNvPr id="12" name="TextBox 11">
            <a:extLst>
              <a:ext uri="{FF2B5EF4-FFF2-40B4-BE49-F238E27FC236}">
                <a16:creationId xmlns:a16="http://schemas.microsoft.com/office/drawing/2014/main" id="{F58BE90A-2A3E-6DF1-2B34-C33F04D71A9E}"/>
              </a:ext>
            </a:extLst>
          </p:cNvPr>
          <p:cNvSpPr txBox="1"/>
          <p:nvPr/>
        </p:nvSpPr>
        <p:spPr>
          <a:xfrm>
            <a:off x="1308283" y="5450770"/>
            <a:ext cx="3616118" cy="461665"/>
          </a:xfrm>
          <a:prstGeom prst="rect">
            <a:avLst/>
          </a:prstGeom>
          <a:noFill/>
        </p:spPr>
        <p:txBody>
          <a:bodyPr wrap="none" rtlCol="0">
            <a:spAutoFit/>
          </a:bodyPr>
          <a:lstStyle/>
          <a:p>
            <a:r>
              <a:rPr lang="en-US" sz="2400" b="1" dirty="0">
                <a:latin typeface="Avenir Next LT Pro" panose="020B0504020202020204" pitchFamily="34" charset="77"/>
              </a:rPr>
              <a:t>Input: </a:t>
            </a:r>
            <a:r>
              <a:rPr lang="en-US" sz="2400" dirty="0">
                <a:latin typeface="Avenir Next LT Pro Light" panose="020B0304020202020204" pitchFamily="34" charset="77"/>
              </a:rPr>
              <a:t>unstructured data</a:t>
            </a:r>
          </a:p>
        </p:txBody>
      </p:sp>
      <p:sp>
        <p:nvSpPr>
          <p:cNvPr id="14" name="TextBox 13">
            <a:extLst>
              <a:ext uri="{FF2B5EF4-FFF2-40B4-BE49-F238E27FC236}">
                <a16:creationId xmlns:a16="http://schemas.microsoft.com/office/drawing/2014/main" id="{DAD46E83-86DD-AEC6-4164-4B49A46BAF0C}"/>
              </a:ext>
            </a:extLst>
          </p:cNvPr>
          <p:cNvSpPr txBox="1"/>
          <p:nvPr/>
        </p:nvSpPr>
        <p:spPr>
          <a:xfrm>
            <a:off x="7737727" y="5450770"/>
            <a:ext cx="3537571" cy="461665"/>
          </a:xfrm>
          <a:prstGeom prst="rect">
            <a:avLst/>
          </a:prstGeom>
          <a:noFill/>
        </p:spPr>
        <p:txBody>
          <a:bodyPr wrap="none" rtlCol="0">
            <a:spAutoFit/>
          </a:bodyPr>
          <a:lstStyle/>
          <a:p>
            <a:r>
              <a:rPr lang="en-US" sz="2400" b="1" dirty="0">
                <a:latin typeface="Avenir Next LT Pro" panose="020B0504020202020204" pitchFamily="34" charset="77"/>
              </a:rPr>
              <a:t>Output: </a:t>
            </a:r>
            <a:r>
              <a:rPr lang="en-US" sz="2400" dirty="0">
                <a:latin typeface="Avenir Next LT Pro Light" panose="020B0304020202020204" pitchFamily="34" charset="77"/>
              </a:rPr>
              <a:t>structured data</a:t>
            </a:r>
          </a:p>
        </p:txBody>
      </p:sp>
      <p:grpSp>
        <p:nvGrpSpPr>
          <p:cNvPr id="3" name="Group 2">
            <a:extLst>
              <a:ext uri="{FF2B5EF4-FFF2-40B4-BE49-F238E27FC236}">
                <a16:creationId xmlns:a16="http://schemas.microsoft.com/office/drawing/2014/main" id="{D589EC5F-619B-C048-1D03-05212C87BB7D}"/>
              </a:ext>
            </a:extLst>
          </p:cNvPr>
          <p:cNvGrpSpPr/>
          <p:nvPr/>
        </p:nvGrpSpPr>
        <p:grpSpPr>
          <a:xfrm>
            <a:off x="7228371" y="2509780"/>
            <a:ext cx="4556284" cy="2727793"/>
            <a:chOff x="7228371" y="2509780"/>
            <a:chExt cx="4556284" cy="2727793"/>
          </a:xfrm>
        </p:grpSpPr>
        <p:pic>
          <p:nvPicPr>
            <p:cNvPr id="9" name="Picture 8">
              <a:extLst>
                <a:ext uri="{FF2B5EF4-FFF2-40B4-BE49-F238E27FC236}">
                  <a16:creationId xmlns:a16="http://schemas.microsoft.com/office/drawing/2014/main" id="{BB8DA64E-FCFC-F203-7F72-751368847AEE}"/>
                </a:ext>
              </a:extLst>
            </p:cNvPr>
            <p:cNvPicPr>
              <a:picLocks noChangeAspect="1"/>
            </p:cNvPicPr>
            <p:nvPr/>
          </p:nvPicPr>
          <p:blipFill rotWithShape="1">
            <a:blip r:embed="rId2"/>
            <a:srcRect l="-1" r="38492" b="22115"/>
            <a:stretch/>
          </p:blipFill>
          <p:spPr>
            <a:xfrm>
              <a:off x="7228371" y="2509780"/>
              <a:ext cx="4556284" cy="2727793"/>
            </a:xfrm>
            <a:prstGeom prst="rect">
              <a:avLst/>
            </a:prstGeom>
          </p:spPr>
        </p:pic>
        <p:sp>
          <p:nvSpPr>
            <p:cNvPr id="15" name="Rectangle 14">
              <a:extLst>
                <a:ext uri="{FF2B5EF4-FFF2-40B4-BE49-F238E27FC236}">
                  <a16:creationId xmlns:a16="http://schemas.microsoft.com/office/drawing/2014/main" id="{AE3D8C0D-AA83-3DB5-BB6D-54CA1BB0ECF2}"/>
                </a:ext>
              </a:extLst>
            </p:cNvPr>
            <p:cNvSpPr/>
            <p:nvPr/>
          </p:nvSpPr>
          <p:spPr>
            <a:xfrm>
              <a:off x="7253308" y="3752165"/>
              <a:ext cx="926416" cy="901478"/>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AD6743B-2B2A-3291-D3FB-FD0456BCC82A}"/>
                </a:ext>
              </a:extLst>
            </p:cNvPr>
            <p:cNvSpPr/>
            <p:nvPr/>
          </p:nvSpPr>
          <p:spPr>
            <a:xfrm>
              <a:off x="8483634" y="3301426"/>
              <a:ext cx="1416824" cy="901478"/>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8DFA7E89-BB4C-331B-6F55-2957CBFD77FB}"/>
                </a:ext>
              </a:extLst>
            </p:cNvPr>
            <p:cNvSpPr/>
            <p:nvPr/>
          </p:nvSpPr>
          <p:spPr>
            <a:xfrm>
              <a:off x="9192046" y="2760149"/>
              <a:ext cx="1182238" cy="901478"/>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694724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6FBF2-8DAC-1111-2F06-95B023F6D5CC}"/>
              </a:ext>
            </a:extLst>
          </p:cNvPr>
          <p:cNvSpPr>
            <a:spLocks noGrp="1"/>
          </p:cNvSpPr>
          <p:nvPr>
            <p:ph type="title"/>
          </p:nvPr>
        </p:nvSpPr>
        <p:spPr/>
        <p:txBody>
          <a:bodyPr/>
          <a:lstStyle/>
          <a:p>
            <a:r>
              <a:rPr lang="en-US" dirty="0"/>
              <a:t>API for ML models</a:t>
            </a:r>
          </a:p>
        </p:txBody>
      </p:sp>
      <p:sp>
        <p:nvSpPr>
          <p:cNvPr id="4" name="Slide Number Placeholder 3">
            <a:extLst>
              <a:ext uri="{FF2B5EF4-FFF2-40B4-BE49-F238E27FC236}">
                <a16:creationId xmlns:a16="http://schemas.microsoft.com/office/drawing/2014/main" id="{29464034-8B11-9891-0E17-54AE7045EFC4}"/>
              </a:ext>
            </a:extLst>
          </p:cNvPr>
          <p:cNvSpPr>
            <a:spLocks noGrp="1"/>
          </p:cNvSpPr>
          <p:nvPr>
            <p:ph type="sldNum" sz="quarter" idx="12"/>
          </p:nvPr>
        </p:nvSpPr>
        <p:spPr/>
        <p:txBody>
          <a:bodyPr/>
          <a:lstStyle/>
          <a:p>
            <a:fld id="{E8770316-8B73-FC4C-ADE7-3F39872CBCAE}" type="slidenum">
              <a:rPr lang="en-US" smtClean="0"/>
              <a:pPr/>
              <a:t>52</a:t>
            </a:fld>
            <a:endParaRPr lang="en-US">
              <a:latin typeface="Avenir Next LT Pro Light" panose="020B0304020202020204" pitchFamily="34" charset="0"/>
            </a:endParaRPr>
          </a:p>
        </p:txBody>
      </p:sp>
      <p:pic>
        <p:nvPicPr>
          <p:cNvPr id="6" name="Picture 5">
            <a:extLst>
              <a:ext uri="{FF2B5EF4-FFF2-40B4-BE49-F238E27FC236}">
                <a16:creationId xmlns:a16="http://schemas.microsoft.com/office/drawing/2014/main" id="{F5F26C09-8CDC-21D6-4829-1A873FBA7FFE}"/>
              </a:ext>
            </a:extLst>
          </p:cNvPr>
          <p:cNvPicPr>
            <a:picLocks noChangeAspect="1"/>
          </p:cNvPicPr>
          <p:nvPr/>
        </p:nvPicPr>
        <p:blipFill rotWithShape="1">
          <a:blip r:embed="rId2"/>
          <a:srcRect l="-1" r="38492" b="22115"/>
          <a:stretch/>
        </p:blipFill>
        <p:spPr>
          <a:xfrm>
            <a:off x="838200" y="2509781"/>
            <a:ext cx="4556284" cy="2727793"/>
          </a:xfrm>
          <a:prstGeom prst="rect">
            <a:avLst/>
          </a:prstGeom>
        </p:spPr>
      </p:pic>
      <p:cxnSp>
        <p:nvCxnSpPr>
          <p:cNvPr id="8" name="Straight Arrow Connector 7">
            <a:extLst>
              <a:ext uri="{FF2B5EF4-FFF2-40B4-BE49-F238E27FC236}">
                <a16:creationId xmlns:a16="http://schemas.microsoft.com/office/drawing/2014/main" id="{54DB62D8-376C-035C-4B06-A6F5EA5780F7}"/>
              </a:ext>
            </a:extLst>
          </p:cNvPr>
          <p:cNvCxnSpPr>
            <a:cxnSpLocks/>
          </p:cNvCxnSpPr>
          <p:nvPr/>
        </p:nvCxnSpPr>
        <p:spPr>
          <a:xfrm>
            <a:off x="5724939" y="3844427"/>
            <a:ext cx="1177355" cy="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D2A88978-188E-706D-55D6-4DFB9ABB3891}"/>
              </a:ext>
            </a:extLst>
          </p:cNvPr>
          <p:cNvSpPr txBox="1"/>
          <p:nvPr/>
        </p:nvSpPr>
        <p:spPr>
          <a:xfrm>
            <a:off x="5720560" y="3105834"/>
            <a:ext cx="1181734" cy="646331"/>
          </a:xfrm>
          <a:prstGeom prst="rect">
            <a:avLst/>
          </a:prstGeom>
          <a:noFill/>
        </p:spPr>
        <p:txBody>
          <a:bodyPr wrap="none" rtlCol="0">
            <a:spAutoFit/>
          </a:bodyPr>
          <a:lstStyle/>
          <a:p>
            <a:pPr algn="ctr"/>
            <a:r>
              <a:rPr lang="en-US" dirty="0">
                <a:latin typeface="Avenir Next LT Pro Light" panose="020B0304020202020204" pitchFamily="34" charset="77"/>
              </a:rPr>
              <a:t>Object</a:t>
            </a:r>
          </a:p>
          <a:p>
            <a:pPr algn="ctr"/>
            <a:r>
              <a:rPr lang="en-US" dirty="0">
                <a:latin typeface="Avenir Next LT Pro Light" panose="020B0304020202020204" pitchFamily="34" charset="77"/>
              </a:rPr>
              <a:t>detection</a:t>
            </a:r>
          </a:p>
        </p:txBody>
      </p:sp>
      <p:sp>
        <p:nvSpPr>
          <p:cNvPr id="12" name="TextBox 11">
            <a:extLst>
              <a:ext uri="{FF2B5EF4-FFF2-40B4-BE49-F238E27FC236}">
                <a16:creationId xmlns:a16="http://schemas.microsoft.com/office/drawing/2014/main" id="{F58BE90A-2A3E-6DF1-2B34-C33F04D71A9E}"/>
              </a:ext>
            </a:extLst>
          </p:cNvPr>
          <p:cNvSpPr txBox="1"/>
          <p:nvPr/>
        </p:nvSpPr>
        <p:spPr>
          <a:xfrm>
            <a:off x="1308283" y="5450770"/>
            <a:ext cx="3616118" cy="461665"/>
          </a:xfrm>
          <a:prstGeom prst="rect">
            <a:avLst/>
          </a:prstGeom>
          <a:noFill/>
        </p:spPr>
        <p:txBody>
          <a:bodyPr wrap="none" rtlCol="0">
            <a:spAutoFit/>
          </a:bodyPr>
          <a:lstStyle/>
          <a:p>
            <a:r>
              <a:rPr lang="en-US" sz="2400" b="1" dirty="0">
                <a:latin typeface="Avenir Next LT Pro" panose="020B0504020202020204" pitchFamily="34" charset="77"/>
              </a:rPr>
              <a:t>Input: </a:t>
            </a:r>
            <a:r>
              <a:rPr lang="en-US" sz="2400" dirty="0">
                <a:latin typeface="Avenir Next LT Pro Light" panose="020B0304020202020204" pitchFamily="34" charset="77"/>
              </a:rPr>
              <a:t>unstructured data</a:t>
            </a:r>
          </a:p>
        </p:txBody>
      </p:sp>
      <p:sp>
        <p:nvSpPr>
          <p:cNvPr id="14" name="TextBox 13">
            <a:extLst>
              <a:ext uri="{FF2B5EF4-FFF2-40B4-BE49-F238E27FC236}">
                <a16:creationId xmlns:a16="http://schemas.microsoft.com/office/drawing/2014/main" id="{DAD46E83-86DD-AEC6-4164-4B49A46BAF0C}"/>
              </a:ext>
            </a:extLst>
          </p:cNvPr>
          <p:cNvSpPr txBox="1"/>
          <p:nvPr/>
        </p:nvSpPr>
        <p:spPr>
          <a:xfrm>
            <a:off x="7737727" y="5450770"/>
            <a:ext cx="3537571" cy="461665"/>
          </a:xfrm>
          <a:prstGeom prst="rect">
            <a:avLst/>
          </a:prstGeom>
          <a:noFill/>
        </p:spPr>
        <p:txBody>
          <a:bodyPr wrap="none" rtlCol="0">
            <a:spAutoFit/>
          </a:bodyPr>
          <a:lstStyle/>
          <a:p>
            <a:r>
              <a:rPr lang="en-US" sz="2400" b="1" dirty="0">
                <a:latin typeface="Avenir Next LT Pro" panose="020B0504020202020204" pitchFamily="34" charset="77"/>
              </a:rPr>
              <a:t>Output: </a:t>
            </a:r>
            <a:r>
              <a:rPr lang="en-US" sz="2400" dirty="0">
                <a:latin typeface="Avenir Next LT Pro Light" panose="020B0304020202020204" pitchFamily="34" charset="77"/>
              </a:rPr>
              <a:t>structured data</a:t>
            </a:r>
          </a:p>
        </p:txBody>
      </p:sp>
      <p:graphicFrame>
        <p:nvGraphicFramePr>
          <p:cNvPr id="3" name="Table 5">
            <a:extLst>
              <a:ext uri="{FF2B5EF4-FFF2-40B4-BE49-F238E27FC236}">
                <a16:creationId xmlns:a16="http://schemas.microsoft.com/office/drawing/2014/main" id="{2FE44785-8ADA-AE5C-42A6-4F7700B131F2}"/>
              </a:ext>
            </a:extLst>
          </p:cNvPr>
          <p:cNvGraphicFramePr>
            <a:graphicFrameLocks noGrp="1"/>
          </p:cNvGraphicFramePr>
          <p:nvPr/>
        </p:nvGraphicFramePr>
        <p:xfrm>
          <a:off x="7458145" y="3288167"/>
          <a:ext cx="4096734" cy="1381760"/>
        </p:xfrm>
        <a:graphic>
          <a:graphicData uri="http://schemas.openxmlformats.org/drawingml/2006/table">
            <a:tbl>
              <a:tblPr firstRow="1" bandRow="1">
                <a:tableStyleId>{8799B23B-EC83-4686-B30A-512413B5E67A}</a:tableStyleId>
              </a:tblPr>
              <a:tblGrid>
                <a:gridCol w="1152679">
                  <a:extLst>
                    <a:ext uri="{9D8B030D-6E8A-4147-A177-3AD203B41FA5}">
                      <a16:colId xmlns:a16="http://schemas.microsoft.com/office/drawing/2014/main" val="2058918909"/>
                    </a:ext>
                  </a:extLst>
                </a:gridCol>
                <a:gridCol w="1083865">
                  <a:extLst>
                    <a:ext uri="{9D8B030D-6E8A-4147-A177-3AD203B41FA5}">
                      <a16:colId xmlns:a16="http://schemas.microsoft.com/office/drawing/2014/main" val="3557361332"/>
                    </a:ext>
                  </a:extLst>
                </a:gridCol>
                <a:gridCol w="935182">
                  <a:extLst>
                    <a:ext uri="{9D8B030D-6E8A-4147-A177-3AD203B41FA5}">
                      <a16:colId xmlns:a16="http://schemas.microsoft.com/office/drawing/2014/main" val="1442097488"/>
                    </a:ext>
                  </a:extLst>
                </a:gridCol>
                <a:gridCol w="925008">
                  <a:extLst>
                    <a:ext uri="{9D8B030D-6E8A-4147-A177-3AD203B41FA5}">
                      <a16:colId xmlns:a16="http://schemas.microsoft.com/office/drawing/2014/main" val="4121454713"/>
                    </a:ext>
                  </a:extLst>
                </a:gridCol>
              </a:tblGrid>
              <a:tr h="370840">
                <a:tc>
                  <a:txBody>
                    <a:bodyPr/>
                    <a:lstStyle/>
                    <a:p>
                      <a:pPr algn="ctr"/>
                      <a:r>
                        <a:rPr lang="en-US" dirty="0">
                          <a:latin typeface="Andale Mono" panose="020B0509000000000004" pitchFamily="49" charset="0"/>
                        </a:rPr>
                        <a:t>blob_id</a:t>
                      </a:r>
                    </a:p>
                  </a:txBody>
                  <a:tcPr/>
                </a:tc>
                <a:tc>
                  <a:txBody>
                    <a:bodyPr/>
                    <a:lstStyle/>
                    <a:p>
                      <a:pPr algn="ctr"/>
                      <a:r>
                        <a:rPr lang="en-US" dirty="0">
                          <a:latin typeface="Andale Mono" panose="020B0509000000000004" pitchFamily="49" charset="0"/>
                        </a:rPr>
                        <a:t>box_id</a:t>
                      </a:r>
                    </a:p>
                  </a:txBody>
                  <a:tcPr/>
                </a:tc>
                <a:tc>
                  <a:txBody>
                    <a:bodyPr/>
                    <a:lstStyle/>
                    <a:p>
                      <a:pPr algn="ctr"/>
                      <a:r>
                        <a:rPr lang="en-US" dirty="0">
                          <a:latin typeface="Andale Mono" panose="020B0509000000000004" pitchFamily="49" charset="0"/>
                        </a:rPr>
                        <a:t>xmin</a:t>
                      </a:r>
                    </a:p>
                  </a:txBody>
                  <a:tcPr/>
                </a:tc>
                <a:tc>
                  <a:txBody>
                    <a:bodyPr/>
                    <a:lstStyle/>
                    <a:p>
                      <a:pPr algn="ctr"/>
                      <a:r>
                        <a:rPr lang="en-US" dirty="0">
                          <a:latin typeface="Andale Mono" panose="020B0509000000000004" pitchFamily="49" charset="0"/>
                        </a:rPr>
                        <a:t>ymin</a:t>
                      </a:r>
                    </a:p>
                  </a:txBody>
                  <a:tcPr/>
                </a:tc>
                <a:extLst>
                  <a:ext uri="{0D108BD9-81ED-4DB2-BD59-A6C34878D82A}">
                    <a16:rowId xmlns:a16="http://schemas.microsoft.com/office/drawing/2014/main" val="803694141"/>
                  </a:ext>
                </a:extLst>
              </a:tr>
              <a:tr h="370840">
                <a:tc>
                  <a:txBody>
                    <a:bodyPr/>
                    <a:lstStyle/>
                    <a:p>
                      <a:r>
                        <a:rPr lang="en-US" dirty="0">
                          <a:latin typeface="Andale Mono" panose="020B0509000000000004" pitchFamily="49" charset="0"/>
                        </a:rPr>
                        <a:t>1</a:t>
                      </a:r>
                    </a:p>
                  </a:txBody>
                  <a:tcPr/>
                </a:tc>
                <a:tc>
                  <a:txBody>
                    <a:bodyPr/>
                    <a:lstStyle/>
                    <a:p>
                      <a:r>
                        <a:rPr lang="en-US" dirty="0">
                          <a:latin typeface="Andale Mono" panose="020B0509000000000004" pitchFamily="49" charset="0"/>
                        </a:rPr>
                        <a:t>1</a:t>
                      </a:r>
                    </a:p>
                  </a:txBody>
                  <a:tcPr/>
                </a:tc>
                <a:tc>
                  <a:txBody>
                    <a:bodyPr/>
                    <a:lstStyle/>
                    <a:p>
                      <a:r>
                        <a:rPr lang="en-US" dirty="0">
                          <a:latin typeface="Andale Mono" panose="020B0509000000000004" pitchFamily="49" charset="0"/>
                        </a:rPr>
                        <a:t>10</a:t>
                      </a:r>
                    </a:p>
                  </a:txBody>
                  <a:tcPr/>
                </a:tc>
                <a:tc>
                  <a:txBody>
                    <a:bodyPr/>
                    <a:lstStyle/>
                    <a:p>
                      <a:r>
                        <a:rPr lang="en-US" dirty="0">
                          <a:latin typeface="Andale Mono" panose="020B0509000000000004" pitchFamily="49" charset="0"/>
                        </a:rPr>
                        <a:t>10</a:t>
                      </a:r>
                    </a:p>
                  </a:txBody>
                  <a:tcPr/>
                </a:tc>
                <a:extLst>
                  <a:ext uri="{0D108BD9-81ED-4DB2-BD59-A6C34878D82A}">
                    <a16:rowId xmlns:a16="http://schemas.microsoft.com/office/drawing/2014/main" val="3602669006"/>
                  </a:ext>
                </a:extLst>
              </a:tr>
              <a:tr h="370840">
                <a:tc>
                  <a:txBody>
                    <a:bodyPr/>
                    <a:lstStyle/>
                    <a:p>
                      <a:r>
                        <a:rPr lang="en-US" dirty="0">
                          <a:latin typeface="Andale Mono" panose="020B0509000000000004" pitchFamily="49" charset="0"/>
                        </a:rPr>
                        <a:t>1</a:t>
                      </a:r>
                    </a:p>
                  </a:txBody>
                  <a:tcPr/>
                </a:tc>
                <a:tc>
                  <a:txBody>
                    <a:bodyPr/>
                    <a:lstStyle/>
                    <a:p>
                      <a:r>
                        <a:rPr lang="en-US" dirty="0">
                          <a:latin typeface="Andale Mono" panose="020B0509000000000004" pitchFamily="49" charset="0"/>
                        </a:rPr>
                        <a:t>2</a:t>
                      </a:r>
                    </a:p>
                  </a:txBody>
                  <a:tcPr/>
                </a:tc>
                <a:tc>
                  <a:txBody>
                    <a:bodyPr/>
                    <a:lstStyle/>
                    <a:p>
                      <a:r>
                        <a:rPr lang="en-US" dirty="0">
                          <a:latin typeface="Andale Mono" panose="020B0509000000000004" pitchFamily="49" charset="0"/>
                        </a:rPr>
                        <a:t>10</a:t>
                      </a:r>
                    </a:p>
                  </a:txBody>
                  <a:tcPr/>
                </a:tc>
                <a:tc>
                  <a:txBody>
                    <a:bodyPr/>
                    <a:lstStyle/>
                    <a:p>
                      <a:r>
                        <a:rPr lang="en-US" dirty="0">
                          <a:latin typeface="Andale Mono" panose="020B0509000000000004" pitchFamily="49" charset="0"/>
                        </a:rPr>
                        <a:t>50</a:t>
                      </a:r>
                    </a:p>
                  </a:txBody>
                  <a:tcPr/>
                </a:tc>
                <a:extLst>
                  <a:ext uri="{0D108BD9-81ED-4DB2-BD59-A6C34878D82A}">
                    <a16:rowId xmlns:a16="http://schemas.microsoft.com/office/drawing/2014/main" val="2201709417"/>
                  </a:ext>
                </a:extLst>
              </a:tr>
            </a:tbl>
          </a:graphicData>
        </a:graphic>
      </p:graphicFrame>
    </p:spTree>
    <p:extLst>
      <p:ext uri="{BB962C8B-B14F-4D97-AF65-F5344CB8AC3E}">
        <p14:creationId xmlns:p14="http://schemas.microsoft.com/office/powerpoint/2010/main" val="26536538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FB506-9654-0328-9749-F9F7D382F362}"/>
              </a:ext>
            </a:extLst>
          </p:cNvPr>
          <p:cNvSpPr>
            <a:spLocks noGrp="1"/>
          </p:cNvSpPr>
          <p:nvPr>
            <p:ph type="title"/>
          </p:nvPr>
        </p:nvSpPr>
        <p:spPr/>
        <p:txBody>
          <a:bodyPr/>
          <a:lstStyle/>
          <a:p>
            <a:r>
              <a:rPr lang="en-US" dirty="0"/>
              <a:t>AIDB: querying unstructured data </a:t>
            </a:r>
            <a:endParaRPr lang="en-US" dirty="0">
              <a:solidFill>
                <a:schemeClr val="bg1">
                  <a:lumMod val="65000"/>
                </a:schemeClr>
              </a:solidFill>
            </a:endParaRPr>
          </a:p>
        </p:txBody>
      </p:sp>
      <p:sp>
        <p:nvSpPr>
          <p:cNvPr id="4" name="Slide Number Placeholder 3">
            <a:extLst>
              <a:ext uri="{FF2B5EF4-FFF2-40B4-BE49-F238E27FC236}">
                <a16:creationId xmlns:a16="http://schemas.microsoft.com/office/drawing/2014/main" id="{3EB8B56B-A895-6950-3B42-224E3162070B}"/>
              </a:ext>
            </a:extLst>
          </p:cNvPr>
          <p:cNvSpPr>
            <a:spLocks noGrp="1"/>
          </p:cNvSpPr>
          <p:nvPr>
            <p:ph type="sldNum" sz="quarter" idx="12"/>
          </p:nvPr>
        </p:nvSpPr>
        <p:spPr/>
        <p:txBody>
          <a:bodyPr/>
          <a:lstStyle/>
          <a:p>
            <a:fld id="{E8770316-8B73-FC4C-ADE7-3F39872CBCAE}" type="slidenum">
              <a:rPr lang="en-US" smtClean="0"/>
              <a:pPr/>
              <a:t>53</a:t>
            </a:fld>
            <a:endParaRPr lang="en-US">
              <a:latin typeface="Avenir Next LT Pro Light" panose="020B0304020202020204" pitchFamily="34" charset="0"/>
            </a:endParaRPr>
          </a:p>
        </p:txBody>
      </p:sp>
      <p:pic>
        <p:nvPicPr>
          <p:cNvPr id="6" name="Picture 5">
            <a:extLst>
              <a:ext uri="{FF2B5EF4-FFF2-40B4-BE49-F238E27FC236}">
                <a16:creationId xmlns:a16="http://schemas.microsoft.com/office/drawing/2014/main" id="{A2D8BF99-E9DB-4F00-5E40-F40C66F220D0}"/>
              </a:ext>
            </a:extLst>
          </p:cNvPr>
          <p:cNvPicPr>
            <a:picLocks noChangeAspect="1"/>
          </p:cNvPicPr>
          <p:nvPr/>
        </p:nvPicPr>
        <p:blipFill rotWithShape="1">
          <a:blip r:embed="rId2"/>
          <a:srcRect r="76271"/>
          <a:stretch/>
        </p:blipFill>
        <p:spPr>
          <a:xfrm>
            <a:off x="599114" y="2505699"/>
            <a:ext cx="2608782" cy="2669998"/>
          </a:xfrm>
          <a:prstGeom prst="rect">
            <a:avLst/>
          </a:prstGeom>
        </p:spPr>
      </p:pic>
    </p:spTree>
    <p:extLst>
      <p:ext uri="{BB962C8B-B14F-4D97-AF65-F5344CB8AC3E}">
        <p14:creationId xmlns:p14="http://schemas.microsoft.com/office/powerpoint/2010/main" val="244626436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FB506-9654-0328-9749-F9F7D382F362}"/>
              </a:ext>
            </a:extLst>
          </p:cNvPr>
          <p:cNvSpPr>
            <a:spLocks noGrp="1"/>
          </p:cNvSpPr>
          <p:nvPr>
            <p:ph type="title"/>
          </p:nvPr>
        </p:nvSpPr>
        <p:spPr/>
        <p:txBody>
          <a:bodyPr/>
          <a:lstStyle/>
          <a:p>
            <a:r>
              <a:rPr lang="en-US" dirty="0"/>
              <a:t>AIDB: querying unstructured data </a:t>
            </a:r>
            <a:endParaRPr lang="en-US" dirty="0">
              <a:solidFill>
                <a:schemeClr val="bg1">
                  <a:lumMod val="65000"/>
                </a:schemeClr>
              </a:solidFill>
            </a:endParaRPr>
          </a:p>
        </p:txBody>
      </p:sp>
      <p:sp>
        <p:nvSpPr>
          <p:cNvPr id="4" name="Slide Number Placeholder 3">
            <a:extLst>
              <a:ext uri="{FF2B5EF4-FFF2-40B4-BE49-F238E27FC236}">
                <a16:creationId xmlns:a16="http://schemas.microsoft.com/office/drawing/2014/main" id="{3EB8B56B-A895-6950-3B42-224E3162070B}"/>
              </a:ext>
            </a:extLst>
          </p:cNvPr>
          <p:cNvSpPr>
            <a:spLocks noGrp="1"/>
          </p:cNvSpPr>
          <p:nvPr>
            <p:ph type="sldNum" sz="quarter" idx="12"/>
          </p:nvPr>
        </p:nvSpPr>
        <p:spPr/>
        <p:txBody>
          <a:bodyPr/>
          <a:lstStyle/>
          <a:p>
            <a:fld id="{E8770316-8B73-FC4C-ADE7-3F39872CBCAE}" type="slidenum">
              <a:rPr lang="en-US" smtClean="0"/>
              <a:pPr/>
              <a:t>54</a:t>
            </a:fld>
            <a:endParaRPr lang="en-US">
              <a:latin typeface="Avenir Next LT Pro Light" panose="020B0304020202020204" pitchFamily="34" charset="0"/>
            </a:endParaRPr>
          </a:p>
        </p:txBody>
      </p:sp>
      <p:pic>
        <p:nvPicPr>
          <p:cNvPr id="6" name="Picture 5">
            <a:extLst>
              <a:ext uri="{FF2B5EF4-FFF2-40B4-BE49-F238E27FC236}">
                <a16:creationId xmlns:a16="http://schemas.microsoft.com/office/drawing/2014/main" id="{A2D8BF99-E9DB-4F00-5E40-F40C66F220D0}"/>
              </a:ext>
            </a:extLst>
          </p:cNvPr>
          <p:cNvPicPr>
            <a:picLocks noChangeAspect="1"/>
          </p:cNvPicPr>
          <p:nvPr/>
        </p:nvPicPr>
        <p:blipFill rotWithShape="1">
          <a:blip r:embed="rId2"/>
          <a:srcRect r="40682"/>
          <a:stretch/>
        </p:blipFill>
        <p:spPr>
          <a:xfrm>
            <a:off x="599113" y="2505699"/>
            <a:ext cx="6521215" cy="2669998"/>
          </a:xfrm>
          <a:prstGeom prst="rect">
            <a:avLst/>
          </a:prstGeom>
        </p:spPr>
      </p:pic>
    </p:spTree>
    <p:extLst>
      <p:ext uri="{BB962C8B-B14F-4D97-AF65-F5344CB8AC3E}">
        <p14:creationId xmlns:p14="http://schemas.microsoft.com/office/powerpoint/2010/main" val="1149659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FB506-9654-0328-9749-F9F7D382F362}"/>
              </a:ext>
            </a:extLst>
          </p:cNvPr>
          <p:cNvSpPr>
            <a:spLocks noGrp="1"/>
          </p:cNvSpPr>
          <p:nvPr>
            <p:ph type="title"/>
          </p:nvPr>
        </p:nvSpPr>
        <p:spPr/>
        <p:txBody>
          <a:bodyPr/>
          <a:lstStyle/>
          <a:p>
            <a:r>
              <a:rPr lang="en-US" dirty="0"/>
              <a:t>AIDB: querying unstructured data </a:t>
            </a:r>
            <a:endParaRPr lang="en-US" dirty="0">
              <a:solidFill>
                <a:schemeClr val="bg1">
                  <a:lumMod val="65000"/>
                </a:schemeClr>
              </a:solidFill>
            </a:endParaRPr>
          </a:p>
        </p:txBody>
      </p:sp>
      <p:sp>
        <p:nvSpPr>
          <p:cNvPr id="4" name="Slide Number Placeholder 3">
            <a:extLst>
              <a:ext uri="{FF2B5EF4-FFF2-40B4-BE49-F238E27FC236}">
                <a16:creationId xmlns:a16="http://schemas.microsoft.com/office/drawing/2014/main" id="{3EB8B56B-A895-6950-3B42-224E3162070B}"/>
              </a:ext>
            </a:extLst>
          </p:cNvPr>
          <p:cNvSpPr>
            <a:spLocks noGrp="1"/>
          </p:cNvSpPr>
          <p:nvPr>
            <p:ph type="sldNum" sz="quarter" idx="12"/>
          </p:nvPr>
        </p:nvSpPr>
        <p:spPr/>
        <p:txBody>
          <a:bodyPr/>
          <a:lstStyle/>
          <a:p>
            <a:fld id="{E8770316-8B73-FC4C-ADE7-3F39872CBCAE}" type="slidenum">
              <a:rPr lang="en-US" smtClean="0"/>
              <a:pPr/>
              <a:t>55</a:t>
            </a:fld>
            <a:endParaRPr lang="en-US">
              <a:latin typeface="Avenir Next LT Pro Light" panose="020B0304020202020204" pitchFamily="34" charset="0"/>
            </a:endParaRPr>
          </a:p>
        </p:txBody>
      </p:sp>
      <p:pic>
        <p:nvPicPr>
          <p:cNvPr id="6" name="Picture 5">
            <a:extLst>
              <a:ext uri="{FF2B5EF4-FFF2-40B4-BE49-F238E27FC236}">
                <a16:creationId xmlns:a16="http://schemas.microsoft.com/office/drawing/2014/main" id="{A2D8BF99-E9DB-4F00-5E40-F40C66F220D0}"/>
              </a:ext>
            </a:extLst>
          </p:cNvPr>
          <p:cNvPicPr>
            <a:picLocks noChangeAspect="1"/>
          </p:cNvPicPr>
          <p:nvPr/>
        </p:nvPicPr>
        <p:blipFill>
          <a:blip r:embed="rId2"/>
          <a:stretch>
            <a:fillRect/>
          </a:stretch>
        </p:blipFill>
        <p:spPr>
          <a:xfrm>
            <a:off x="599113" y="2505699"/>
            <a:ext cx="10993773" cy="2669998"/>
          </a:xfrm>
          <a:prstGeom prst="rect">
            <a:avLst/>
          </a:prstGeom>
        </p:spPr>
      </p:pic>
    </p:spTree>
    <p:extLst>
      <p:ext uri="{BB962C8B-B14F-4D97-AF65-F5344CB8AC3E}">
        <p14:creationId xmlns:p14="http://schemas.microsoft.com/office/powerpoint/2010/main" val="4983716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2FB0E-DDAA-4584-3242-7834F9F2F1CC}"/>
              </a:ext>
            </a:extLst>
          </p:cNvPr>
          <p:cNvSpPr>
            <a:spLocks noGrp="1"/>
          </p:cNvSpPr>
          <p:nvPr>
            <p:ph type="title"/>
          </p:nvPr>
        </p:nvSpPr>
        <p:spPr/>
        <p:txBody>
          <a:bodyPr/>
          <a:lstStyle/>
          <a:p>
            <a:r>
              <a:rPr lang="en-US" dirty="0"/>
              <a:t>AIDB vs UDFs</a:t>
            </a:r>
          </a:p>
        </p:txBody>
      </p:sp>
      <p:sp>
        <p:nvSpPr>
          <p:cNvPr id="4" name="Slide Number Placeholder 3">
            <a:extLst>
              <a:ext uri="{FF2B5EF4-FFF2-40B4-BE49-F238E27FC236}">
                <a16:creationId xmlns:a16="http://schemas.microsoft.com/office/drawing/2014/main" id="{4547A136-7C48-F70E-2788-387E82D30330}"/>
              </a:ext>
            </a:extLst>
          </p:cNvPr>
          <p:cNvSpPr>
            <a:spLocks noGrp="1"/>
          </p:cNvSpPr>
          <p:nvPr>
            <p:ph type="sldNum" sz="quarter" idx="12"/>
          </p:nvPr>
        </p:nvSpPr>
        <p:spPr/>
        <p:txBody>
          <a:bodyPr/>
          <a:lstStyle/>
          <a:p>
            <a:fld id="{E8770316-8B73-FC4C-ADE7-3F39872CBCAE}" type="slidenum">
              <a:rPr lang="en-US" smtClean="0"/>
              <a:pPr/>
              <a:t>56</a:t>
            </a:fld>
            <a:endParaRPr lang="en-US">
              <a:latin typeface="Avenir Next LT Pro Light" panose="020B0304020202020204" pitchFamily="34" charset="0"/>
            </a:endParaRPr>
          </a:p>
        </p:txBody>
      </p:sp>
      <p:pic>
        <p:nvPicPr>
          <p:cNvPr id="5" name="Picture 4">
            <a:extLst>
              <a:ext uri="{FF2B5EF4-FFF2-40B4-BE49-F238E27FC236}">
                <a16:creationId xmlns:a16="http://schemas.microsoft.com/office/drawing/2014/main" id="{5429E0FA-46F0-D443-BAAB-00F6671DF107}"/>
              </a:ext>
            </a:extLst>
          </p:cNvPr>
          <p:cNvPicPr>
            <a:picLocks noChangeAspect="1"/>
          </p:cNvPicPr>
          <p:nvPr/>
        </p:nvPicPr>
        <p:blipFill>
          <a:blip r:embed="rId2"/>
          <a:stretch>
            <a:fillRect/>
          </a:stretch>
        </p:blipFill>
        <p:spPr>
          <a:xfrm>
            <a:off x="838200" y="1873481"/>
            <a:ext cx="7112000" cy="3149600"/>
          </a:xfrm>
          <a:prstGeom prst="rect">
            <a:avLst/>
          </a:prstGeom>
        </p:spPr>
      </p:pic>
      <p:pic>
        <p:nvPicPr>
          <p:cNvPr id="6" name="Picture 5">
            <a:extLst>
              <a:ext uri="{FF2B5EF4-FFF2-40B4-BE49-F238E27FC236}">
                <a16:creationId xmlns:a16="http://schemas.microsoft.com/office/drawing/2014/main" id="{AE187C47-4742-EA70-D7F0-F25C2DB7CFCD}"/>
              </a:ext>
            </a:extLst>
          </p:cNvPr>
          <p:cNvPicPr>
            <a:picLocks noChangeAspect="1"/>
          </p:cNvPicPr>
          <p:nvPr/>
        </p:nvPicPr>
        <p:blipFill>
          <a:blip r:embed="rId3"/>
          <a:stretch>
            <a:fillRect/>
          </a:stretch>
        </p:blipFill>
        <p:spPr>
          <a:xfrm>
            <a:off x="8610600" y="1903182"/>
            <a:ext cx="3276600" cy="279400"/>
          </a:xfrm>
          <a:prstGeom prst="rect">
            <a:avLst/>
          </a:prstGeom>
        </p:spPr>
      </p:pic>
      <p:cxnSp>
        <p:nvCxnSpPr>
          <p:cNvPr id="7" name="Straight Connector 6">
            <a:extLst>
              <a:ext uri="{FF2B5EF4-FFF2-40B4-BE49-F238E27FC236}">
                <a16:creationId xmlns:a16="http://schemas.microsoft.com/office/drawing/2014/main" id="{5572B2A4-C666-0328-ECEE-D02EE096C0DE}"/>
              </a:ext>
            </a:extLst>
          </p:cNvPr>
          <p:cNvCxnSpPr>
            <a:cxnSpLocks/>
          </p:cNvCxnSpPr>
          <p:nvPr/>
        </p:nvCxnSpPr>
        <p:spPr>
          <a:xfrm>
            <a:off x="8264525" y="1585913"/>
            <a:ext cx="0" cy="4586288"/>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7105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BCA46-4DF5-BB40-EB83-127BA10260E0}"/>
              </a:ext>
            </a:extLst>
          </p:cNvPr>
          <p:cNvSpPr>
            <a:spLocks noGrp="1"/>
          </p:cNvSpPr>
          <p:nvPr>
            <p:ph type="title"/>
          </p:nvPr>
        </p:nvSpPr>
        <p:spPr/>
        <p:txBody>
          <a:bodyPr/>
          <a:lstStyle/>
          <a:p>
            <a:r>
              <a:rPr lang="en-US" dirty="0"/>
              <a:t>Specifying queries: use standard SQL</a:t>
            </a:r>
          </a:p>
        </p:txBody>
      </p:sp>
      <p:sp>
        <p:nvSpPr>
          <p:cNvPr id="3" name="Content Placeholder 2">
            <a:extLst>
              <a:ext uri="{FF2B5EF4-FFF2-40B4-BE49-F238E27FC236}">
                <a16:creationId xmlns:a16="http://schemas.microsoft.com/office/drawing/2014/main" id="{6883C2B8-787A-473C-DF58-2F5E7D7B9C11}"/>
              </a:ext>
            </a:extLst>
          </p:cNvPr>
          <p:cNvSpPr>
            <a:spLocks noGrp="1"/>
          </p:cNvSpPr>
          <p:nvPr>
            <p:ph idx="1"/>
          </p:nvPr>
        </p:nvSpPr>
        <p:spPr>
          <a:xfrm>
            <a:off x="838200" y="1825625"/>
            <a:ext cx="4343400" cy="2654935"/>
          </a:xfrm>
        </p:spPr>
        <p:txBody>
          <a:bodyPr/>
          <a:lstStyle/>
          <a:p>
            <a:r>
              <a:rPr lang="en-US" dirty="0">
                <a:latin typeface="Avenir Next LT Pro Light" panose="020B0304020202020204" pitchFamily="34" charset="77"/>
              </a:rPr>
              <a:t>Select cars on the right:</a:t>
            </a:r>
          </a:p>
          <a:p>
            <a:endParaRPr lang="en-US" sz="800" dirty="0">
              <a:latin typeface="Avenir Next LT Pro Light" panose="020B0304020202020204" pitchFamily="34" charset="77"/>
            </a:endParaRPr>
          </a:p>
          <a:p>
            <a:pPr>
              <a:spcBef>
                <a:spcPts val="600"/>
              </a:spcBef>
            </a:pPr>
            <a:r>
              <a:rPr lang="en-US" sz="2400" dirty="0">
                <a:latin typeface="Andale Mono" panose="020B0509000000000004" pitchFamily="49" charset="0"/>
              </a:rPr>
              <a:t>SELECT </a:t>
            </a:r>
            <a:r>
              <a:rPr lang="en-US" sz="2400" dirty="0" err="1">
                <a:latin typeface="Andale Mono" panose="020B0509000000000004" pitchFamily="49" charset="0"/>
              </a:rPr>
              <a:t>frame_id</a:t>
            </a:r>
            <a:endParaRPr lang="en-US" sz="2400" dirty="0">
              <a:latin typeface="Andale Mono" panose="020B0509000000000004" pitchFamily="49" charset="0"/>
            </a:endParaRPr>
          </a:p>
          <a:p>
            <a:pPr>
              <a:spcBef>
                <a:spcPts val="600"/>
              </a:spcBef>
            </a:pPr>
            <a:r>
              <a:rPr lang="en-US" sz="2400" dirty="0">
                <a:latin typeface="Andale Mono" panose="020B0509000000000004" pitchFamily="49" charset="0"/>
              </a:rPr>
              <a:t>WHERE </a:t>
            </a:r>
            <a:r>
              <a:rPr lang="en-US" sz="2400" dirty="0" err="1">
                <a:latin typeface="Andale Mono" panose="020B0509000000000004" pitchFamily="49" charset="0"/>
              </a:rPr>
              <a:t>xmin</a:t>
            </a:r>
            <a:r>
              <a:rPr lang="en-US" sz="2400" dirty="0">
                <a:latin typeface="Andale Mono" panose="020B0509000000000004" pitchFamily="49" charset="0"/>
              </a:rPr>
              <a:t> &lt; 100</a:t>
            </a:r>
          </a:p>
          <a:p>
            <a:pPr>
              <a:spcBef>
                <a:spcPts val="600"/>
              </a:spcBef>
            </a:pPr>
            <a:r>
              <a:rPr lang="en-US" sz="2400" dirty="0">
                <a:latin typeface="Andale Mono" panose="020B0509000000000004" pitchFamily="49" charset="0"/>
              </a:rPr>
              <a:t>LIMIT 10;</a:t>
            </a:r>
          </a:p>
        </p:txBody>
      </p:sp>
      <p:sp>
        <p:nvSpPr>
          <p:cNvPr id="4" name="Slide Number Placeholder 3">
            <a:extLst>
              <a:ext uri="{FF2B5EF4-FFF2-40B4-BE49-F238E27FC236}">
                <a16:creationId xmlns:a16="http://schemas.microsoft.com/office/drawing/2014/main" id="{9BF0280A-8A00-B9AD-9AC2-6057800E0BBF}"/>
              </a:ext>
            </a:extLst>
          </p:cNvPr>
          <p:cNvSpPr>
            <a:spLocks noGrp="1"/>
          </p:cNvSpPr>
          <p:nvPr>
            <p:ph type="sldNum" sz="quarter" idx="12"/>
          </p:nvPr>
        </p:nvSpPr>
        <p:spPr/>
        <p:txBody>
          <a:bodyPr/>
          <a:lstStyle/>
          <a:p>
            <a:fld id="{E8770316-8B73-FC4C-ADE7-3F39872CBCAE}" type="slidenum">
              <a:rPr lang="en-US" smtClean="0"/>
              <a:pPr/>
              <a:t>57</a:t>
            </a:fld>
            <a:endParaRPr lang="en-US">
              <a:latin typeface="Avenir Next LT Pro Light" panose="020B0304020202020204" pitchFamily="34" charset="0"/>
            </a:endParaRPr>
          </a:p>
        </p:txBody>
      </p:sp>
      <p:sp>
        <p:nvSpPr>
          <p:cNvPr id="5" name="Content Placeholder 2">
            <a:extLst>
              <a:ext uri="{FF2B5EF4-FFF2-40B4-BE49-F238E27FC236}">
                <a16:creationId xmlns:a16="http://schemas.microsoft.com/office/drawing/2014/main" id="{10EE2CAC-A67F-78F5-7911-E1DDE3653255}"/>
              </a:ext>
            </a:extLst>
          </p:cNvPr>
          <p:cNvSpPr txBox="1">
            <a:spLocks/>
          </p:cNvSpPr>
          <p:nvPr/>
        </p:nvSpPr>
        <p:spPr>
          <a:xfrm>
            <a:off x="6438900" y="1834920"/>
            <a:ext cx="4343400" cy="2654935"/>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800"/>
              </a:spcBef>
              <a:buFontTx/>
              <a:buNone/>
              <a:defRPr sz="2800" b="0" i="0" kern="1200">
                <a:solidFill>
                  <a:schemeClr val="tx1"/>
                </a:solidFill>
                <a:latin typeface="Avenir Next LT Pro Light" panose="020B0304020202020204" pitchFamily="34" charset="0"/>
                <a:ea typeface="Avenir Next LT Pro Light" panose="020B0304020202020204" pitchFamily="34" charset="0"/>
                <a:cs typeface="Avenir Next LT Pro Light" panose="020B0304020202020204" pitchFamily="34" charset="0"/>
              </a:defRPr>
            </a:lvl1pPr>
            <a:lvl2pPr marL="457200" indent="0" algn="l" defTabSz="914400" rtl="0" eaLnBrk="1" latinLnBrk="0" hangingPunct="1">
              <a:lnSpc>
                <a:spcPct val="100000"/>
              </a:lnSpc>
              <a:spcBef>
                <a:spcPts val="1200"/>
              </a:spcBef>
              <a:spcAft>
                <a:spcPts val="1200"/>
              </a:spcAft>
              <a:buFontTx/>
              <a:buNone/>
              <a:defRPr lang="nb-NO" sz="2400" b="0" i="0" kern="1200" smtClean="0">
                <a:solidFill>
                  <a:schemeClr val="tx1"/>
                </a:solidFill>
                <a:effectLst/>
                <a:latin typeface="Avenir Next LT Pro Light" panose="020B0304020202020204" pitchFamily="34" charset="0"/>
                <a:ea typeface="Avenir Next LT Pro Light" panose="020B0304020202020204" pitchFamily="34" charset="0"/>
                <a:cs typeface="Avenir Next LT Pro Light" panose="020B0304020202020204" pitchFamily="34"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Avenir Next LT Pro Light" panose="020B0304020202020204" pitchFamily="34" charset="0"/>
                <a:ea typeface="Avenir Next LT Pro Light" panose="020B0304020202020204" pitchFamily="34" charset="0"/>
                <a:cs typeface="Avenir Next LT Pro Light" panose="020B0304020202020204" pitchFamily="34" charset="0"/>
              </a:defRPr>
            </a:lvl3pPr>
            <a:lvl4pPr marL="1600200" indent="-228600" algn="l" defTabSz="914400" rtl="0" eaLnBrk="1" latinLnBrk="0" hangingPunct="1">
              <a:lnSpc>
                <a:spcPct val="90000"/>
              </a:lnSpc>
              <a:spcBef>
                <a:spcPts val="500"/>
              </a:spcBef>
              <a:buFont typeface="Arial"/>
              <a:buChar char="•"/>
              <a:defRPr sz="2800" b="0" i="0" kern="1200">
                <a:solidFill>
                  <a:schemeClr val="tx1"/>
                </a:solidFill>
                <a:latin typeface="Avenir Next LT Pro Light" panose="020B0304020202020204" pitchFamily="34" charset="0"/>
                <a:ea typeface="Avenir Next LT Pro Light" panose="020B0304020202020204" pitchFamily="34" charset="0"/>
                <a:cs typeface="Avenir Next LT Pro Light" panose="020B0304020202020204" pitchFamily="34" charset="0"/>
              </a:defRPr>
            </a:lvl4pPr>
            <a:lvl5pPr marL="2057400" indent="-228600" algn="l" defTabSz="914400" rtl="0" eaLnBrk="1" latinLnBrk="0" hangingPunct="1">
              <a:lnSpc>
                <a:spcPct val="90000"/>
              </a:lnSpc>
              <a:spcBef>
                <a:spcPts val="500"/>
              </a:spcBef>
              <a:buFont typeface="Arial"/>
              <a:buChar char="•"/>
              <a:defRPr sz="2800" b="0" i="0" kern="1200">
                <a:solidFill>
                  <a:schemeClr val="tx1"/>
                </a:solidFill>
                <a:latin typeface="Avenir Next LT Pro Light" panose="020B0304020202020204" pitchFamily="34" charset="0"/>
                <a:ea typeface="Avenir Next LT Pro Light" panose="020B0304020202020204" pitchFamily="34" charset="0"/>
                <a:cs typeface="Avenir Next LT Pro Light" panose="020B03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latin typeface="Avenir Next LT Pro Light" panose="020B0304020202020204" pitchFamily="34" charset="77"/>
              </a:rPr>
              <a:t>Count white cars:</a:t>
            </a:r>
          </a:p>
          <a:p>
            <a:endParaRPr lang="en-US" sz="800" dirty="0">
              <a:latin typeface="Avenir Next LT Pro Light" panose="020B0304020202020204" pitchFamily="34" charset="77"/>
            </a:endParaRPr>
          </a:p>
          <a:p>
            <a:pPr>
              <a:spcBef>
                <a:spcPts val="600"/>
              </a:spcBef>
            </a:pPr>
            <a:r>
              <a:rPr lang="en-US" sz="2400" dirty="0">
                <a:latin typeface="Andale Mono" panose="020B0509000000000004" pitchFamily="49" charset="0"/>
              </a:rPr>
              <a:t>SELECT COUNT(</a:t>
            </a:r>
            <a:r>
              <a:rPr lang="en-US" sz="2400" dirty="0" err="1">
                <a:latin typeface="Andale Mono" panose="020B0509000000000004" pitchFamily="49" charset="0"/>
              </a:rPr>
              <a:t>box_id</a:t>
            </a:r>
            <a:r>
              <a:rPr lang="en-US" sz="2400" dirty="0">
                <a:latin typeface="Andale Mono" panose="020B0509000000000004" pitchFamily="49" charset="0"/>
              </a:rPr>
              <a:t>)</a:t>
            </a:r>
          </a:p>
          <a:p>
            <a:pPr>
              <a:spcBef>
                <a:spcPts val="600"/>
              </a:spcBef>
            </a:pPr>
            <a:r>
              <a:rPr lang="en-US" sz="2400" dirty="0">
                <a:latin typeface="Andale Mono" panose="020B0509000000000004" pitchFamily="49" charset="0"/>
              </a:rPr>
              <a:t>WHERE color = ‘white’</a:t>
            </a:r>
          </a:p>
          <a:p>
            <a:pPr>
              <a:spcBef>
                <a:spcPts val="600"/>
              </a:spcBef>
            </a:pPr>
            <a:r>
              <a:rPr lang="en-US" sz="2400" dirty="0">
                <a:latin typeface="Andale Mono" panose="020B0509000000000004" pitchFamily="49" charset="0"/>
              </a:rPr>
              <a:t>ERROR TARGET 5%;</a:t>
            </a:r>
          </a:p>
        </p:txBody>
      </p:sp>
    </p:spTree>
    <p:extLst>
      <p:ext uri="{BB962C8B-B14F-4D97-AF65-F5344CB8AC3E}">
        <p14:creationId xmlns:p14="http://schemas.microsoft.com/office/powerpoint/2010/main" val="1867583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F06B9-11C6-AC8B-7D08-5F261F43516A}"/>
              </a:ext>
            </a:extLst>
          </p:cNvPr>
          <p:cNvSpPr>
            <a:spLocks noGrp="1"/>
          </p:cNvSpPr>
          <p:nvPr>
            <p:ph type="title"/>
          </p:nvPr>
        </p:nvSpPr>
        <p:spPr/>
        <p:txBody>
          <a:bodyPr/>
          <a:lstStyle/>
          <a:p>
            <a:r>
              <a:rPr lang="en-US" dirty="0"/>
              <a:t>All rows and columns are</a:t>
            </a:r>
            <a:br>
              <a:rPr lang="en-US" dirty="0"/>
            </a:br>
            <a:r>
              <a:rPr lang="en-US" i="1" dirty="0"/>
              <a:t>virtual</a:t>
            </a:r>
            <a:r>
              <a:rPr lang="en-US" dirty="0"/>
              <a:t> until materialized!</a:t>
            </a:r>
          </a:p>
        </p:txBody>
      </p:sp>
      <p:sp>
        <p:nvSpPr>
          <p:cNvPr id="4" name="Slide Number Placeholder 3">
            <a:extLst>
              <a:ext uri="{FF2B5EF4-FFF2-40B4-BE49-F238E27FC236}">
                <a16:creationId xmlns:a16="http://schemas.microsoft.com/office/drawing/2014/main" id="{F7C34514-2D20-5E70-0930-60FA3EFBA07F}"/>
              </a:ext>
            </a:extLst>
          </p:cNvPr>
          <p:cNvSpPr>
            <a:spLocks noGrp="1"/>
          </p:cNvSpPr>
          <p:nvPr>
            <p:ph type="sldNum" sz="quarter" idx="12"/>
          </p:nvPr>
        </p:nvSpPr>
        <p:spPr/>
        <p:txBody>
          <a:bodyPr/>
          <a:lstStyle/>
          <a:p>
            <a:fld id="{E8770316-8B73-FC4C-ADE7-3F39872CBCAE}" type="slidenum">
              <a:rPr lang="en-US" smtClean="0"/>
              <a:pPr/>
              <a:t>58</a:t>
            </a:fld>
            <a:endParaRPr lang="en-US">
              <a:latin typeface="Avenir Next LT Pro Light" panose="020B0304020202020204" pitchFamily="34" charset="0"/>
            </a:endParaRPr>
          </a:p>
        </p:txBody>
      </p:sp>
      <p:graphicFrame>
        <p:nvGraphicFramePr>
          <p:cNvPr id="7" name="Table 5">
            <a:extLst>
              <a:ext uri="{FF2B5EF4-FFF2-40B4-BE49-F238E27FC236}">
                <a16:creationId xmlns:a16="http://schemas.microsoft.com/office/drawing/2014/main" id="{B219FC89-E0CF-7D19-F9F8-7E6484E52A0D}"/>
              </a:ext>
            </a:extLst>
          </p:cNvPr>
          <p:cNvGraphicFramePr>
            <a:graphicFrameLocks noGrp="1"/>
          </p:cNvGraphicFramePr>
          <p:nvPr/>
        </p:nvGraphicFramePr>
        <p:xfrm>
          <a:off x="3255364" y="2767729"/>
          <a:ext cx="5681271" cy="1828800"/>
        </p:xfrm>
        <a:graphic>
          <a:graphicData uri="http://schemas.openxmlformats.org/drawingml/2006/table">
            <a:tbl>
              <a:tblPr firstRow="1" bandRow="1">
                <a:tableStyleId>{8799B23B-EC83-4686-B30A-512413B5E67A}</a:tableStyleId>
              </a:tblPr>
              <a:tblGrid>
                <a:gridCol w="1598513">
                  <a:extLst>
                    <a:ext uri="{9D8B030D-6E8A-4147-A177-3AD203B41FA5}">
                      <a16:colId xmlns:a16="http://schemas.microsoft.com/office/drawing/2014/main" val="2058918909"/>
                    </a:ext>
                  </a:extLst>
                </a:gridCol>
                <a:gridCol w="1503083">
                  <a:extLst>
                    <a:ext uri="{9D8B030D-6E8A-4147-A177-3AD203B41FA5}">
                      <a16:colId xmlns:a16="http://schemas.microsoft.com/office/drawing/2014/main" val="3557361332"/>
                    </a:ext>
                  </a:extLst>
                </a:gridCol>
                <a:gridCol w="1296892">
                  <a:extLst>
                    <a:ext uri="{9D8B030D-6E8A-4147-A177-3AD203B41FA5}">
                      <a16:colId xmlns:a16="http://schemas.microsoft.com/office/drawing/2014/main" val="1442097488"/>
                    </a:ext>
                  </a:extLst>
                </a:gridCol>
                <a:gridCol w="1282783">
                  <a:extLst>
                    <a:ext uri="{9D8B030D-6E8A-4147-A177-3AD203B41FA5}">
                      <a16:colId xmlns:a16="http://schemas.microsoft.com/office/drawing/2014/main" val="4121454713"/>
                    </a:ext>
                  </a:extLst>
                </a:gridCol>
              </a:tblGrid>
              <a:tr h="370840">
                <a:tc>
                  <a:txBody>
                    <a:bodyPr/>
                    <a:lstStyle/>
                    <a:p>
                      <a:pPr algn="ctr"/>
                      <a:r>
                        <a:rPr lang="en-US" sz="2400" dirty="0">
                          <a:latin typeface="Andale Mono" panose="020B0509000000000004" pitchFamily="49" charset="0"/>
                        </a:rPr>
                        <a:t>blob_id</a:t>
                      </a:r>
                    </a:p>
                  </a:txBody>
                  <a:tcPr/>
                </a:tc>
                <a:tc>
                  <a:txBody>
                    <a:bodyPr/>
                    <a:lstStyle/>
                    <a:p>
                      <a:pPr algn="ctr"/>
                      <a:r>
                        <a:rPr lang="en-US" sz="2400" dirty="0">
                          <a:latin typeface="Andale Mono" panose="020B0509000000000004" pitchFamily="49" charset="0"/>
                        </a:rPr>
                        <a:t>box_id</a:t>
                      </a:r>
                    </a:p>
                  </a:txBody>
                  <a:tcPr/>
                </a:tc>
                <a:tc>
                  <a:txBody>
                    <a:bodyPr/>
                    <a:lstStyle/>
                    <a:p>
                      <a:pPr algn="ctr"/>
                      <a:r>
                        <a:rPr lang="en-US" sz="2400" dirty="0">
                          <a:latin typeface="Andale Mono" panose="020B0509000000000004" pitchFamily="49" charset="0"/>
                        </a:rPr>
                        <a:t>xmin</a:t>
                      </a:r>
                    </a:p>
                  </a:txBody>
                  <a:tcPr/>
                </a:tc>
                <a:tc>
                  <a:txBody>
                    <a:bodyPr/>
                    <a:lstStyle/>
                    <a:p>
                      <a:pPr algn="ctr"/>
                      <a:r>
                        <a:rPr lang="en-US" sz="2400" dirty="0">
                          <a:latin typeface="Andale Mono" panose="020B0509000000000004" pitchFamily="49" charset="0"/>
                        </a:rPr>
                        <a:t>ymin</a:t>
                      </a:r>
                    </a:p>
                  </a:txBody>
                  <a:tcPr/>
                </a:tc>
                <a:extLst>
                  <a:ext uri="{0D108BD9-81ED-4DB2-BD59-A6C34878D82A}">
                    <a16:rowId xmlns:a16="http://schemas.microsoft.com/office/drawing/2014/main" val="803694141"/>
                  </a:ext>
                </a:extLst>
              </a:tr>
              <a:tr h="370840">
                <a:tc>
                  <a:txBody>
                    <a:bodyPr/>
                    <a:lstStyle/>
                    <a:p>
                      <a:r>
                        <a:rPr lang="en-US" sz="2400" dirty="0">
                          <a:latin typeface="Andale Mono" panose="020B0509000000000004" pitchFamily="49" charset="0"/>
                        </a:rPr>
                        <a:t>1</a:t>
                      </a:r>
                    </a:p>
                  </a:txBody>
                  <a:tcPr/>
                </a:tc>
                <a:tc>
                  <a:txBody>
                    <a:bodyPr/>
                    <a:lstStyle/>
                    <a:p>
                      <a:r>
                        <a:rPr lang="en-US" sz="2400" dirty="0">
                          <a:latin typeface="Andale Mono" panose="020B0509000000000004" pitchFamily="49" charset="0"/>
                        </a:rPr>
                        <a:t>1</a:t>
                      </a:r>
                    </a:p>
                  </a:txBody>
                  <a:tcPr/>
                </a:tc>
                <a:tc>
                  <a:txBody>
                    <a:bodyPr/>
                    <a:lstStyle/>
                    <a:p>
                      <a:r>
                        <a:rPr lang="en-US" sz="2400" dirty="0">
                          <a:latin typeface="Andale Mono" panose="020B0509000000000004" pitchFamily="49" charset="0"/>
                        </a:rPr>
                        <a:t>10</a:t>
                      </a:r>
                    </a:p>
                  </a:txBody>
                  <a:tcPr/>
                </a:tc>
                <a:tc>
                  <a:txBody>
                    <a:bodyPr/>
                    <a:lstStyle/>
                    <a:p>
                      <a:r>
                        <a:rPr lang="en-US" sz="2400" dirty="0">
                          <a:latin typeface="Andale Mono" panose="020B0509000000000004" pitchFamily="49" charset="0"/>
                        </a:rPr>
                        <a:t>10</a:t>
                      </a:r>
                    </a:p>
                  </a:txBody>
                  <a:tcPr/>
                </a:tc>
                <a:extLst>
                  <a:ext uri="{0D108BD9-81ED-4DB2-BD59-A6C34878D82A}">
                    <a16:rowId xmlns:a16="http://schemas.microsoft.com/office/drawing/2014/main" val="3602669006"/>
                  </a:ext>
                </a:extLst>
              </a:tr>
              <a:tr h="370840">
                <a:tc>
                  <a:txBody>
                    <a:bodyPr/>
                    <a:lstStyle/>
                    <a:p>
                      <a:r>
                        <a:rPr lang="en-US" sz="2400" dirty="0">
                          <a:latin typeface="Andale Mono" panose="020B0509000000000004" pitchFamily="49" charset="0"/>
                        </a:rPr>
                        <a:t>1</a:t>
                      </a:r>
                    </a:p>
                  </a:txBody>
                  <a:tcPr/>
                </a:tc>
                <a:tc>
                  <a:txBody>
                    <a:bodyPr/>
                    <a:lstStyle/>
                    <a:p>
                      <a:r>
                        <a:rPr lang="en-US" sz="2400" dirty="0">
                          <a:latin typeface="Andale Mono" panose="020B0509000000000004" pitchFamily="49" charset="0"/>
                        </a:rPr>
                        <a:t>2</a:t>
                      </a:r>
                    </a:p>
                  </a:txBody>
                  <a:tcPr/>
                </a:tc>
                <a:tc>
                  <a:txBody>
                    <a:bodyPr/>
                    <a:lstStyle/>
                    <a:p>
                      <a:r>
                        <a:rPr lang="en-US" sz="2400" dirty="0">
                          <a:latin typeface="Andale Mono" panose="020B0509000000000004" pitchFamily="49" charset="0"/>
                        </a:rPr>
                        <a:t>10</a:t>
                      </a:r>
                    </a:p>
                  </a:txBody>
                  <a:tcPr/>
                </a:tc>
                <a:tc>
                  <a:txBody>
                    <a:bodyPr/>
                    <a:lstStyle/>
                    <a:p>
                      <a:r>
                        <a:rPr lang="en-US" sz="2400" dirty="0">
                          <a:latin typeface="Andale Mono" panose="020B0509000000000004" pitchFamily="49" charset="0"/>
                        </a:rPr>
                        <a:t>50</a:t>
                      </a:r>
                    </a:p>
                  </a:txBody>
                  <a:tcPr/>
                </a:tc>
                <a:extLst>
                  <a:ext uri="{0D108BD9-81ED-4DB2-BD59-A6C34878D82A}">
                    <a16:rowId xmlns:a16="http://schemas.microsoft.com/office/drawing/2014/main" val="2201709417"/>
                  </a:ext>
                </a:extLst>
              </a:tr>
              <a:tr h="370840">
                <a:tc>
                  <a:txBody>
                    <a:bodyPr/>
                    <a:lstStyle/>
                    <a:p>
                      <a:r>
                        <a:rPr lang="en-US" sz="2400" dirty="0">
                          <a:latin typeface="Andale Mono" panose="020B0509000000000004" pitchFamily="49" charset="0"/>
                        </a:rPr>
                        <a:t>2</a:t>
                      </a:r>
                    </a:p>
                  </a:txBody>
                  <a:tcPr/>
                </a:tc>
                <a:tc>
                  <a:txBody>
                    <a:bodyPr/>
                    <a:lstStyle/>
                    <a:p>
                      <a:r>
                        <a:rPr lang="en-US" sz="2400" dirty="0">
                          <a:latin typeface="Andale Mono" panose="020B0509000000000004" pitchFamily="49" charset="0"/>
                        </a:rPr>
                        <a:t>NULL</a:t>
                      </a:r>
                    </a:p>
                  </a:txBody>
                  <a:tcPr/>
                </a:tc>
                <a:tc>
                  <a:txBody>
                    <a:bodyPr/>
                    <a:lstStyle/>
                    <a:p>
                      <a:r>
                        <a:rPr lang="en-US" sz="2400" dirty="0">
                          <a:latin typeface="Andale Mono" panose="020B0509000000000004" pitchFamily="49" charset="0"/>
                        </a:rPr>
                        <a:t>NULL</a:t>
                      </a:r>
                    </a:p>
                  </a:txBody>
                  <a:tcPr/>
                </a:tc>
                <a:tc>
                  <a:txBody>
                    <a:bodyPr/>
                    <a:lstStyle/>
                    <a:p>
                      <a:r>
                        <a:rPr lang="en-US" sz="2400" dirty="0">
                          <a:latin typeface="Andale Mono" panose="020B0509000000000004" pitchFamily="49" charset="0"/>
                        </a:rPr>
                        <a:t>NULL</a:t>
                      </a:r>
                    </a:p>
                  </a:txBody>
                  <a:tcPr/>
                </a:tc>
                <a:extLst>
                  <a:ext uri="{0D108BD9-81ED-4DB2-BD59-A6C34878D82A}">
                    <a16:rowId xmlns:a16="http://schemas.microsoft.com/office/drawing/2014/main" val="463866069"/>
                  </a:ext>
                </a:extLst>
              </a:tr>
            </a:tbl>
          </a:graphicData>
        </a:graphic>
      </p:graphicFrame>
      <p:grpSp>
        <p:nvGrpSpPr>
          <p:cNvPr id="8" name="Group 7">
            <a:extLst>
              <a:ext uri="{FF2B5EF4-FFF2-40B4-BE49-F238E27FC236}">
                <a16:creationId xmlns:a16="http://schemas.microsoft.com/office/drawing/2014/main" id="{92321B63-3730-2D64-258F-AE6CC72EACDC}"/>
              </a:ext>
            </a:extLst>
          </p:cNvPr>
          <p:cNvGrpSpPr/>
          <p:nvPr/>
        </p:nvGrpSpPr>
        <p:grpSpPr>
          <a:xfrm>
            <a:off x="939605" y="4612027"/>
            <a:ext cx="2153588" cy="964735"/>
            <a:chOff x="939605" y="4612027"/>
            <a:chExt cx="2153588" cy="964735"/>
          </a:xfrm>
        </p:grpSpPr>
        <p:cxnSp>
          <p:nvCxnSpPr>
            <p:cNvPr id="3" name="Straight Arrow Connector 2">
              <a:extLst>
                <a:ext uri="{FF2B5EF4-FFF2-40B4-BE49-F238E27FC236}">
                  <a16:creationId xmlns:a16="http://schemas.microsoft.com/office/drawing/2014/main" id="{C7235B15-A475-617A-EDAF-D729B627BB50}"/>
                </a:ext>
              </a:extLst>
            </p:cNvPr>
            <p:cNvCxnSpPr>
              <a:cxnSpLocks/>
            </p:cNvCxnSpPr>
            <p:nvPr/>
          </p:nvCxnSpPr>
          <p:spPr>
            <a:xfrm flipV="1">
              <a:off x="1999282" y="4612027"/>
              <a:ext cx="1093911" cy="564407"/>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B98EFAC0-52FA-7739-0FF1-ABCEB8E3F508}"/>
                </a:ext>
              </a:extLst>
            </p:cNvPr>
            <p:cNvSpPr txBox="1"/>
            <p:nvPr/>
          </p:nvSpPr>
          <p:spPr>
            <a:xfrm>
              <a:off x="939605" y="5207430"/>
              <a:ext cx="1980992" cy="369332"/>
            </a:xfrm>
            <a:prstGeom prst="rect">
              <a:avLst/>
            </a:prstGeom>
            <a:noFill/>
          </p:spPr>
          <p:txBody>
            <a:bodyPr wrap="none" rtlCol="0">
              <a:spAutoFit/>
            </a:bodyPr>
            <a:lstStyle/>
            <a:p>
              <a:pPr algn="ctr"/>
              <a:r>
                <a:rPr lang="en-US" dirty="0">
                  <a:latin typeface="Avenir Next LT Pro Light" panose="020B0304020202020204" pitchFamily="34" charset="77"/>
                </a:rPr>
                <a:t>Not materialized!</a:t>
              </a:r>
            </a:p>
          </p:txBody>
        </p:sp>
      </p:grpSp>
    </p:spTree>
    <p:extLst>
      <p:ext uri="{BB962C8B-B14F-4D97-AF65-F5344CB8AC3E}">
        <p14:creationId xmlns:p14="http://schemas.microsoft.com/office/powerpoint/2010/main" val="999770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9AC90-C7B7-8841-A639-E0217FF5DD3E}"/>
              </a:ext>
            </a:extLst>
          </p:cNvPr>
          <p:cNvSpPr>
            <a:spLocks noGrp="1"/>
          </p:cNvSpPr>
          <p:nvPr>
            <p:ph type="title"/>
          </p:nvPr>
        </p:nvSpPr>
        <p:spPr/>
        <p:txBody>
          <a:bodyPr/>
          <a:lstStyle/>
          <a:p>
            <a:r>
              <a:rPr lang="en-US" dirty="0"/>
              <a:t>Systems for querying unstructured data</a:t>
            </a:r>
          </a:p>
        </p:txBody>
      </p:sp>
      <p:sp>
        <p:nvSpPr>
          <p:cNvPr id="4" name="Slide Number Placeholder 3">
            <a:extLst>
              <a:ext uri="{FF2B5EF4-FFF2-40B4-BE49-F238E27FC236}">
                <a16:creationId xmlns:a16="http://schemas.microsoft.com/office/drawing/2014/main" id="{8F21E73A-FAED-8F41-A8B2-58DA24F13DF8}"/>
              </a:ext>
            </a:extLst>
          </p:cNvPr>
          <p:cNvSpPr>
            <a:spLocks noGrp="1"/>
          </p:cNvSpPr>
          <p:nvPr>
            <p:ph type="sldNum" sz="quarter" idx="12"/>
          </p:nvPr>
        </p:nvSpPr>
        <p:spPr>
          <a:xfrm>
            <a:off x="8502312" y="6356350"/>
            <a:ext cx="2743200" cy="365125"/>
          </a:xfrm>
        </p:spPr>
        <p:txBody>
          <a:bodyPr/>
          <a:lstStyle/>
          <a:p>
            <a:fld id="{E8770316-8B73-FC4C-ADE7-3F39872CBCAE}" type="slidenum">
              <a:rPr lang="en-US" smtClean="0"/>
              <a:pPr/>
              <a:t>59</a:t>
            </a:fld>
            <a:endParaRPr lang="en-US" dirty="0">
              <a:latin typeface="Avenir Next LT Pro Light" panose="020B0304020202020204" pitchFamily="34" charset="0"/>
            </a:endParaRPr>
          </a:p>
        </p:txBody>
      </p:sp>
      <p:sp>
        <p:nvSpPr>
          <p:cNvPr id="3" name="Rectangle 2">
            <a:extLst>
              <a:ext uri="{FF2B5EF4-FFF2-40B4-BE49-F238E27FC236}">
                <a16:creationId xmlns:a16="http://schemas.microsoft.com/office/drawing/2014/main" id="{5A467C35-633A-4043-B68F-79A5F8044A80}"/>
              </a:ext>
            </a:extLst>
          </p:cNvPr>
          <p:cNvSpPr/>
          <p:nvPr/>
        </p:nvSpPr>
        <p:spPr>
          <a:xfrm>
            <a:off x="3412709" y="1767423"/>
            <a:ext cx="3406676" cy="3499356"/>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Avenir Next LT Pro" panose="020B0504020202020204" pitchFamily="34" charset="0"/>
              <a:ea typeface="Helvetica Neue Light" panose="02000403000000020004" pitchFamily="2" charset="0"/>
            </a:endParaRPr>
          </a:p>
          <a:p>
            <a:pPr algn="ctr"/>
            <a:r>
              <a:rPr lang="en-US" sz="2400" dirty="0">
                <a:solidFill>
                  <a:schemeClr val="tx1"/>
                </a:solidFill>
                <a:latin typeface="Avenir Next LT Pro" panose="020B0504020202020204" pitchFamily="34" charset="0"/>
                <a:ea typeface="Helvetica Neue Light" panose="02000403000000020004" pitchFamily="2" charset="0"/>
              </a:rPr>
              <a:t>Query processing </a:t>
            </a:r>
          </a:p>
          <a:p>
            <a:pPr algn="ctr"/>
            <a:r>
              <a:rPr lang="en-US" sz="2400" dirty="0">
                <a:solidFill>
                  <a:schemeClr val="tx1"/>
                </a:solidFill>
                <a:latin typeface="Avenir Next LT Pro" panose="020B0504020202020204" pitchFamily="34" charset="0"/>
                <a:ea typeface="Helvetica Neue Light" panose="02000403000000020004" pitchFamily="2" charset="0"/>
              </a:rPr>
              <a:t>with proxies</a:t>
            </a: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p:txBody>
      </p:sp>
      <p:sp>
        <p:nvSpPr>
          <p:cNvPr id="14" name="Rectangle 13">
            <a:extLst>
              <a:ext uri="{FF2B5EF4-FFF2-40B4-BE49-F238E27FC236}">
                <a16:creationId xmlns:a16="http://schemas.microsoft.com/office/drawing/2014/main" id="{2E30E424-0260-FD4B-9935-3F8FE5C525F4}"/>
              </a:ext>
            </a:extLst>
          </p:cNvPr>
          <p:cNvSpPr/>
          <p:nvPr/>
        </p:nvSpPr>
        <p:spPr>
          <a:xfrm>
            <a:off x="1530547" y="1775131"/>
            <a:ext cx="1518036" cy="3499356"/>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venir Next LT Pro" panose="020B0504020202020204" pitchFamily="34" charset="0"/>
                <a:ea typeface="Helvetica Neue Light" panose="02000403000000020004" pitchFamily="2" charset="0"/>
              </a:rPr>
              <a:t>Query language</a:t>
            </a:r>
          </a:p>
          <a:p>
            <a:pPr algn="ctr"/>
            <a:r>
              <a:rPr lang="en-US" sz="1400" dirty="0">
                <a:latin typeface="Avenir Next LT Pro" panose="020B0504020202020204" pitchFamily="34" charset="0"/>
                <a:ea typeface="Helvetica Neue Light" panose="02000403000000020004" pitchFamily="2" charset="0"/>
              </a:rPr>
              <a:t>[VLDB ’19]</a:t>
            </a:r>
          </a:p>
          <a:p>
            <a:pPr algn="ctr"/>
            <a:endParaRPr lang="en-US" dirty="0">
              <a:latin typeface="Avenir Next LT Pro" panose="020B0504020202020204" pitchFamily="34" charset="0"/>
              <a:ea typeface="Helvetica Neue Light" panose="02000403000000020004" pitchFamily="2" charset="0"/>
            </a:endParaRPr>
          </a:p>
        </p:txBody>
      </p:sp>
      <p:sp>
        <p:nvSpPr>
          <p:cNvPr id="17" name="Rectangle 16">
            <a:extLst>
              <a:ext uri="{FF2B5EF4-FFF2-40B4-BE49-F238E27FC236}">
                <a16:creationId xmlns:a16="http://schemas.microsoft.com/office/drawing/2014/main" id="{5B96788E-E018-4041-8849-64A22B09AF3C}"/>
              </a:ext>
            </a:extLst>
          </p:cNvPr>
          <p:cNvSpPr/>
          <p:nvPr/>
        </p:nvSpPr>
        <p:spPr>
          <a:xfrm>
            <a:off x="3552836" y="2533637"/>
            <a:ext cx="3078441" cy="786915"/>
          </a:xfrm>
          <a:prstGeom prst="rect">
            <a:avLst/>
          </a:prstGeom>
          <a:solidFill>
            <a:srgbClr val="0070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Avenir Next LT Pro" panose="020B0504020202020204" pitchFamily="34" charset="0"/>
              <a:ea typeface="Helvetica Neue Light" panose="02000403000000020004" pitchFamily="2" charset="0"/>
            </a:endParaRPr>
          </a:p>
          <a:p>
            <a:pPr algn="ctr"/>
            <a:r>
              <a:rPr lang="en-US" sz="2400" dirty="0">
                <a:latin typeface="Avenir Next LT Pro" panose="020B0504020202020204" pitchFamily="34" charset="0"/>
                <a:ea typeface="Helvetica Neue Light" panose="02000403000000020004" pitchFamily="2" charset="0"/>
              </a:rPr>
              <a:t>Selection</a:t>
            </a:r>
          </a:p>
          <a:p>
            <a:pPr algn="ctr"/>
            <a:r>
              <a:rPr lang="en-US" sz="1400" dirty="0">
                <a:latin typeface="Avenir Next LT Pro" panose="020B0504020202020204" pitchFamily="34" charset="0"/>
                <a:ea typeface="Helvetica Neue Light" panose="02000403000000020004" pitchFamily="2" charset="0"/>
              </a:rPr>
              <a:t>[VLDB ‘17, VLDB ’20, </a:t>
            </a:r>
            <a:r>
              <a:rPr lang="en-US" sz="1400" dirty="0" err="1">
                <a:latin typeface="Avenir Next LT Pro" panose="020B0504020202020204" pitchFamily="34" charset="0"/>
                <a:ea typeface="Helvetica Neue Light" panose="02000403000000020004" pitchFamily="2" charset="0"/>
              </a:rPr>
              <a:t>MLSys</a:t>
            </a:r>
            <a:r>
              <a:rPr lang="en-US" sz="1400" dirty="0">
                <a:latin typeface="Avenir Next LT Pro" panose="020B0504020202020204" pitchFamily="34" charset="0"/>
                <a:ea typeface="Helvetica Neue Light" panose="02000403000000020004" pitchFamily="2" charset="0"/>
              </a:rPr>
              <a:t> ’20b]</a:t>
            </a:r>
            <a:endParaRPr lang="en-US" dirty="0">
              <a:latin typeface="Avenir Next LT Pro" panose="020B0504020202020204" pitchFamily="34" charset="0"/>
              <a:ea typeface="Helvetica Neue Light" panose="02000403000000020004" pitchFamily="2" charset="0"/>
            </a:endParaRPr>
          </a:p>
          <a:p>
            <a:pPr algn="ctr"/>
            <a:endParaRPr lang="en-US" dirty="0"/>
          </a:p>
        </p:txBody>
      </p:sp>
      <p:sp>
        <p:nvSpPr>
          <p:cNvPr id="20" name="Rectangle 19">
            <a:extLst>
              <a:ext uri="{FF2B5EF4-FFF2-40B4-BE49-F238E27FC236}">
                <a16:creationId xmlns:a16="http://schemas.microsoft.com/office/drawing/2014/main" id="{AD3F2E65-A8F6-8C46-8E08-D80C34C96E9B}"/>
              </a:ext>
            </a:extLst>
          </p:cNvPr>
          <p:cNvSpPr/>
          <p:nvPr/>
        </p:nvSpPr>
        <p:spPr>
          <a:xfrm>
            <a:off x="3552834" y="3415046"/>
            <a:ext cx="3078441" cy="786915"/>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Avenir Next LT Pro" panose="020B0504020202020204" pitchFamily="34" charset="0"/>
              <a:ea typeface="Helvetica Neue Light" panose="02000403000000020004" pitchFamily="2" charset="0"/>
            </a:endParaRPr>
          </a:p>
          <a:p>
            <a:pPr algn="ctr"/>
            <a:r>
              <a:rPr lang="en-US" sz="2400" dirty="0">
                <a:latin typeface="Avenir Next LT Pro" panose="020B0504020202020204" pitchFamily="34" charset="0"/>
                <a:ea typeface="Helvetica Neue Light" panose="02000403000000020004" pitchFamily="2" charset="0"/>
              </a:rPr>
              <a:t>Aggregation + Limit</a:t>
            </a:r>
          </a:p>
          <a:p>
            <a:pPr algn="ctr"/>
            <a:r>
              <a:rPr lang="en-US" sz="1400" dirty="0">
                <a:latin typeface="Avenir Next LT Pro" panose="020B0504020202020204" pitchFamily="34" charset="0"/>
                <a:ea typeface="Helvetica Neue Light" panose="02000403000000020004" pitchFamily="2" charset="0"/>
              </a:rPr>
              <a:t>[VLDB ‘19]</a:t>
            </a:r>
            <a:endParaRPr lang="en-US" dirty="0">
              <a:latin typeface="Avenir Next LT Pro" panose="020B0504020202020204" pitchFamily="34" charset="0"/>
              <a:ea typeface="Helvetica Neue Light" panose="02000403000000020004" pitchFamily="2" charset="0"/>
            </a:endParaRPr>
          </a:p>
          <a:p>
            <a:pPr algn="ctr"/>
            <a:endParaRPr lang="en-US" dirty="0"/>
          </a:p>
        </p:txBody>
      </p:sp>
      <p:sp>
        <p:nvSpPr>
          <p:cNvPr id="22" name="Rectangle 21">
            <a:extLst>
              <a:ext uri="{FF2B5EF4-FFF2-40B4-BE49-F238E27FC236}">
                <a16:creationId xmlns:a16="http://schemas.microsoft.com/office/drawing/2014/main" id="{6F388DAB-CD0C-AF4F-AD93-7AE767F23FED}"/>
              </a:ext>
            </a:extLst>
          </p:cNvPr>
          <p:cNvSpPr/>
          <p:nvPr/>
        </p:nvSpPr>
        <p:spPr>
          <a:xfrm>
            <a:off x="3564986" y="4292311"/>
            <a:ext cx="3066289" cy="786915"/>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Avenir Next LT Pro" panose="020B0504020202020204" pitchFamily="34" charset="0"/>
              <a:ea typeface="Helvetica Neue Light" panose="02000403000000020004" pitchFamily="2" charset="0"/>
            </a:endParaRPr>
          </a:p>
          <a:p>
            <a:pPr algn="ctr"/>
            <a:r>
              <a:rPr lang="en-US" sz="2400" dirty="0">
                <a:latin typeface="Avenir Next LT Pro" panose="020B0504020202020204" pitchFamily="34" charset="0"/>
                <a:ea typeface="Helvetica Neue Light" panose="02000403000000020004" pitchFamily="2" charset="0"/>
              </a:rPr>
              <a:t>Agg. w/ predicates</a:t>
            </a:r>
          </a:p>
          <a:p>
            <a:pPr algn="ctr"/>
            <a:r>
              <a:rPr lang="en-US" sz="1400" dirty="0">
                <a:latin typeface="Avenir Next LT Pro" panose="020B0504020202020204" pitchFamily="34" charset="0"/>
                <a:ea typeface="Helvetica Neue Light" panose="02000403000000020004" pitchFamily="2" charset="0"/>
              </a:rPr>
              <a:t>[VLDB ’21a]</a:t>
            </a:r>
            <a:endParaRPr lang="en-US" dirty="0">
              <a:latin typeface="Avenir Next LT Pro" panose="020B0504020202020204" pitchFamily="34" charset="0"/>
              <a:ea typeface="Helvetica Neue Light" panose="02000403000000020004" pitchFamily="2" charset="0"/>
            </a:endParaRPr>
          </a:p>
          <a:p>
            <a:pPr algn="ctr"/>
            <a:endParaRPr lang="en-US" dirty="0"/>
          </a:p>
        </p:txBody>
      </p:sp>
      <p:cxnSp>
        <p:nvCxnSpPr>
          <p:cNvPr id="24" name="Straight Arrow Connector 23">
            <a:extLst>
              <a:ext uri="{FF2B5EF4-FFF2-40B4-BE49-F238E27FC236}">
                <a16:creationId xmlns:a16="http://schemas.microsoft.com/office/drawing/2014/main" id="{A0B1A899-BC58-A540-BC11-9E070911B97B}"/>
              </a:ext>
            </a:extLst>
          </p:cNvPr>
          <p:cNvCxnSpPr>
            <a:cxnSpLocks/>
          </p:cNvCxnSpPr>
          <p:nvPr/>
        </p:nvCxnSpPr>
        <p:spPr>
          <a:xfrm>
            <a:off x="1244443" y="3450040"/>
            <a:ext cx="249259" cy="0"/>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Content Placeholder 10">
            <a:extLst>
              <a:ext uri="{FF2B5EF4-FFF2-40B4-BE49-F238E27FC236}">
                <a16:creationId xmlns:a16="http://schemas.microsoft.com/office/drawing/2014/main" id="{6AFE3210-52D1-0F45-983C-A8B228298E69}"/>
              </a:ext>
            </a:extLst>
          </p:cNvPr>
          <p:cNvSpPr txBox="1">
            <a:spLocks/>
          </p:cNvSpPr>
          <p:nvPr/>
        </p:nvSpPr>
        <p:spPr>
          <a:xfrm>
            <a:off x="141259" y="3211133"/>
            <a:ext cx="1182844" cy="477813"/>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800"/>
              </a:spcBef>
              <a:buFontTx/>
              <a:buNone/>
              <a:defRPr sz="2800" b="0" i="0" kern="1200">
                <a:solidFill>
                  <a:schemeClr val="tx1"/>
                </a:solidFill>
                <a:latin typeface="Helvetica Neue Light" charset="0"/>
                <a:ea typeface="Helvetica Neue Light" charset="0"/>
                <a:cs typeface="Helvetica Neue Light" charset="0"/>
              </a:defRPr>
            </a:lvl1pPr>
            <a:lvl2pPr marL="457200" indent="0" algn="l" defTabSz="914400" rtl="0" eaLnBrk="1" latinLnBrk="0" hangingPunct="1">
              <a:lnSpc>
                <a:spcPct val="100000"/>
              </a:lnSpc>
              <a:spcBef>
                <a:spcPts val="1200"/>
              </a:spcBef>
              <a:spcAft>
                <a:spcPts val="1200"/>
              </a:spcAft>
              <a:buFontTx/>
              <a:buNone/>
              <a:defRPr lang="nb-NO" sz="2400" b="0" i="0" kern="1200" smtClean="0">
                <a:solidFill>
                  <a:schemeClr val="tx1"/>
                </a:solidFill>
                <a:effectLst/>
                <a:latin typeface="Helvetica Neue Light" charset="0"/>
                <a:ea typeface="Helvetica Neue Light" charset="0"/>
                <a:cs typeface="Helvetica Neue Light"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Helvetica Neue Light" charset="0"/>
                <a:ea typeface="Helvetica Neue Light" charset="0"/>
                <a:cs typeface="Helvetica Neue Light" charset="0"/>
              </a:defRPr>
            </a:lvl3pPr>
            <a:lvl4pPr marL="1600200" indent="-228600" algn="l" defTabSz="914400" rtl="0" eaLnBrk="1" latinLnBrk="0" hangingPunct="1">
              <a:lnSpc>
                <a:spcPct val="90000"/>
              </a:lnSpc>
              <a:spcBef>
                <a:spcPts val="500"/>
              </a:spcBef>
              <a:buFont typeface="Arial"/>
              <a:buChar char="•"/>
              <a:defRPr sz="2800" b="0" i="0" kern="1200">
                <a:solidFill>
                  <a:schemeClr val="tx1"/>
                </a:solidFill>
                <a:latin typeface="Helvetica Neue Light" charset="0"/>
                <a:ea typeface="Helvetica Neue Light" charset="0"/>
                <a:cs typeface="Helvetica Neue Light" charset="0"/>
              </a:defRPr>
            </a:lvl4pPr>
            <a:lvl5pPr marL="2057400" indent="-228600" algn="l" defTabSz="914400" rtl="0" eaLnBrk="1" latinLnBrk="0" hangingPunct="1">
              <a:lnSpc>
                <a:spcPct val="90000"/>
              </a:lnSpc>
              <a:spcBef>
                <a:spcPts val="500"/>
              </a:spcBef>
              <a:buFont typeface="Arial"/>
              <a:buChar char="•"/>
              <a:defRPr sz="2800" b="0" i="0" kern="1200">
                <a:solidFill>
                  <a:schemeClr val="tx1"/>
                </a:solidFill>
                <a:latin typeface="Helvetica Neue Light" charset="0"/>
                <a:ea typeface="Helvetica Neue Light" charset="0"/>
                <a:cs typeface="Helvetica Neue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2400" dirty="0">
                <a:latin typeface="Avenir Next LT Pro" panose="020B0504020202020204" pitchFamily="34" charset="0"/>
              </a:rPr>
              <a:t>Query</a:t>
            </a:r>
            <a:endParaRPr lang="en-US" sz="1800" dirty="0">
              <a:latin typeface="Avenir Next LT Pro" panose="020B0504020202020204" pitchFamily="34" charset="0"/>
            </a:endParaRPr>
          </a:p>
        </p:txBody>
      </p:sp>
      <p:cxnSp>
        <p:nvCxnSpPr>
          <p:cNvPr id="26" name="Straight Arrow Connector 25">
            <a:extLst>
              <a:ext uri="{FF2B5EF4-FFF2-40B4-BE49-F238E27FC236}">
                <a16:creationId xmlns:a16="http://schemas.microsoft.com/office/drawing/2014/main" id="{28C32BC9-5DA9-FC45-AA81-AF458DC0C69C}"/>
              </a:ext>
            </a:extLst>
          </p:cNvPr>
          <p:cNvCxnSpPr>
            <a:cxnSpLocks/>
          </p:cNvCxnSpPr>
          <p:nvPr/>
        </p:nvCxnSpPr>
        <p:spPr>
          <a:xfrm>
            <a:off x="3102490" y="3453951"/>
            <a:ext cx="249259" cy="0"/>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727CFBEA-2E12-DD44-9787-6EC770C44851}"/>
              </a:ext>
            </a:extLst>
          </p:cNvPr>
          <p:cNvGrpSpPr/>
          <p:nvPr/>
        </p:nvGrpSpPr>
        <p:grpSpPr>
          <a:xfrm>
            <a:off x="10701750" y="3206152"/>
            <a:ext cx="1303602" cy="477813"/>
            <a:chOff x="10982652" y="3972345"/>
            <a:chExt cx="1303602" cy="477813"/>
          </a:xfrm>
        </p:grpSpPr>
        <p:sp>
          <p:nvSpPr>
            <p:cNvPr id="29" name="Content Placeholder 10">
              <a:extLst>
                <a:ext uri="{FF2B5EF4-FFF2-40B4-BE49-F238E27FC236}">
                  <a16:creationId xmlns:a16="http://schemas.microsoft.com/office/drawing/2014/main" id="{907BF8A7-7C83-1745-B1FF-D3B333220B72}"/>
                </a:ext>
              </a:extLst>
            </p:cNvPr>
            <p:cNvSpPr txBox="1">
              <a:spLocks/>
            </p:cNvSpPr>
            <p:nvPr/>
          </p:nvSpPr>
          <p:spPr>
            <a:xfrm>
              <a:off x="11103410" y="3972345"/>
              <a:ext cx="1182844" cy="477813"/>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800"/>
                </a:spcBef>
                <a:buFontTx/>
                <a:buNone/>
                <a:defRPr sz="2800" b="0" i="0" kern="1200">
                  <a:solidFill>
                    <a:schemeClr val="tx1"/>
                  </a:solidFill>
                  <a:latin typeface="Helvetica Neue Light" charset="0"/>
                  <a:ea typeface="Helvetica Neue Light" charset="0"/>
                  <a:cs typeface="Helvetica Neue Light" charset="0"/>
                </a:defRPr>
              </a:lvl1pPr>
              <a:lvl2pPr marL="457200" indent="0" algn="l" defTabSz="914400" rtl="0" eaLnBrk="1" latinLnBrk="0" hangingPunct="1">
                <a:lnSpc>
                  <a:spcPct val="100000"/>
                </a:lnSpc>
                <a:spcBef>
                  <a:spcPts val="1200"/>
                </a:spcBef>
                <a:spcAft>
                  <a:spcPts val="1200"/>
                </a:spcAft>
                <a:buFontTx/>
                <a:buNone/>
                <a:defRPr lang="nb-NO" sz="2400" b="0" i="0" kern="1200" smtClean="0">
                  <a:solidFill>
                    <a:schemeClr val="tx1"/>
                  </a:solidFill>
                  <a:effectLst/>
                  <a:latin typeface="Helvetica Neue Light" charset="0"/>
                  <a:ea typeface="Helvetica Neue Light" charset="0"/>
                  <a:cs typeface="Helvetica Neue Light"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Helvetica Neue Light" charset="0"/>
                  <a:ea typeface="Helvetica Neue Light" charset="0"/>
                  <a:cs typeface="Helvetica Neue Light" charset="0"/>
                </a:defRPr>
              </a:lvl3pPr>
              <a:lvl4pPr marL="1600200" indent="-228600" algn="l" defTabSz="914400" rtl="0" eaLnBrk="1" latinLnBrk="0" hangingPunct="1">
                <a:lnSpc>
                  <a:spcPct val="90000"/>
                </a:lnSpc>
                <a:spcBef>
                  <a:spcPts val="500"/>
                </a:spcBef>
                <a:buFont typeface="Arial"/>
                <a:buChar char="•"/>
                <a:defRPr sz="2800" b="0" i="0" kern="1200">
                  <a:solidFill>
                    <a:schemeClr val="tx1"/>
                  </a:solidFill>
                  <a:latin typeface="Helvetica Neue Light" charset="0"/>
                  <a:ea typeface="Helvetica Neue Light" charset="0"/>
                  <a:cs typeface="Helvetica Neue Light" charset="0"/>
                </a:defRPr>
              </a:lvl4pPr>
              <a:lvl5pPr marL="2057400" indent="-228600" algn="l" defTabSz="914400" rtl="0" eaLnBrk="1" latinLnBrk="0" hangingPunct="1">
                <a:lnSpc>
                  <a:spcPct val="90000"/>
                </a:lnSpc>
                <a:spcBef>
                  <a:spcPts val="500"/>
                </a:spcBef>
                <a:buFont typeface="Arial"/>
                <a:buChar char="•"/>
                <a:defRPr sz="2800" b="0" i="0" kern="1200">
                  <a:solidFill>
                    <a:schemeClr val="tx1"/>
                  </a:solidFill>
                  <a:latin typeface="Helvetica Neue Light" charset="0"/>
                  <a:ea typeface="Helvetica Neue Light" charset="0"/>
                  <a:cs typeface="Helvetica Neue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2400" dirty="0">
                  <a:latin typeface="Avenir Next LT Pro" panose="020B0504020202020204" pitchFamily="34" charset="0"/>
                </a:rPr>
                <a:t>Result</a:t>
              </a:r>
              <a:endParaRPr lang="en-US" sz="1800" dirty="0">
                <a:latin typeface="Avenir Next LT Pro" panose="020B0504020202020204" pitchFamily="34" charset="0"/>
              </a:endParaRPr>
            </a:p>
          </p:txBody>
        </p:sp>
        <p:cxnSp>
          <p:nvCxnSpPr>
            <p:cNvPr id="30" name="Straight Arrow Connector 29">
              <a:extLst>
                <a:ext uri="{FF2B5EF4-FFF2-40B4-BE49-F238E27FC236}">
                  <a16:creationId xmlns:a16="http://schemas.microsoft.com/office/drawing/2014/main" id="{A23F5484-D976-CF4C-BA1A-AF0FD0276217}"/>
                </a:ext>
              </a:extLst>
            </p:cNvPr>
            <p:cNvCxnSpPr>
              <a:cxnSpLocks/>
            </p:cNvCxnSpPr>
            <p:nvPr/>
          </p:nvCxnSpPr>
          <p:spPr>
            <a:xfrm>
              <a:off x="10982652" y="4216233"/>
              <a:ext cx="249259" cy="0"/>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811DA6C8-05C1-F649-B604-5D35320DFEF2}"/>
              </a:ext>
            </a:extLst>
          </p:cNvPr>
          <p:cNvGrpSpPr/>
          <p:nvPr/>
        </p:nvGrpSpPr>
        <p:grpSpPr>
          <a:xfrm>
            <a:off x="6932152" y="3180802"/>
            <a:ext cx="1759682" cy="2085975"/>
            <a:chOff x="7679499" y="3843517"/>
            <a:chExt cx="1932163" cy="2327568"/>
          </a:xfrm>
        </p:grpSpPr>
        <p:sp>
          <p:nvSpPr>
            <p:cNvPr id="12" name="Rectangle 11">
              <a:extLst>
                <a:ext uri="{FF2B5EF4-FFF2-40B4-BE49-F238E27FC236}">
                  <a16:creationId xmlns:a16="http://schemas.microsoft.com/office/drawing/2014/main" id="{8647251D-65DA-5945-AA99-5E864B4EC14C}"/>
                </a:ext>
              </a:extLst>
            </p:cNvPr>
            <p:cNvSpPr/>
            <p:nvPr/>
          </p:nvSpPr>
          <p:spPr>
            <a:xfrm>
              <a:off x="7984241" y="3843517"/>
              <a:ext cx="1627421" cy="2327568"/>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venir Next LT Pro" panose="020B0504020202020204" pitchFamily="34" charset="0"/>
                  <a:ea typeface="Helvetica Neue Light" panose="02000403000000020004" pitchFamily="2" charset="0"/>
                </a:rPr>
                <a:t>Semantic index</a:t>
              </a:r>
            </a:p>
            <a:p>
              <a:pPr algn="ctr"/>
              <a:r>
                <a:rPr lang="en-US" sz="1200" dirty="0">
                  <a:latin typeface="Avenir Next LT Pro" panose="020B0504020202020204" pitchFamily="34" charset="0"/>
                  <a:ea typeface="Helvetica Neue Light" panose="02000403000000020004" pitchFamily="2" charset="0"/>
                </a:rPr>
                <a:t>[SIGMOD ‘22]</a:t>
              </a:r>
            </a:p>
            <a:p>
              <a:pPr algn="ctr"/>
              <a:endParaRPr lang="en-US" sz="500" dirty="0">
                <a:latin typeface="Avenir Next LT Pro" panose="020B0504020202020204" pitchFamily="34" charset="0"/>
                <a:ea typeface="Helvetica Neue Light" panose="02000403000000020004" pitchFamily="2" charset="0"/>
              </a:endParaRPr>
            </a:p>
          </p:txBody>
        </p:sp>
        <p:cxnSp>
          <p:nvCxnSpPr>
            <p:cNvPr id="27" name="Straight Arrow Connector 26">
              <a:extLst>
                <a:ext uri="{FF2B5EF4-FFF2-40B4-BE49-F238E27FC236}">
                  <a16:creationId xmlns:a16="http://schemas.microsoft.com/office/drawing/2014/main" id="{BB81B513-727D-724C-87F8-8B928262D563}"/>
                </a:ext>
              </a:extLst>
            </p:cNvPr>
            <p:cNvCxnSpPr>
              <a:cxnSpLocks/>
            </p:cNvCxnSpPr>
            <p:nvPr/>
          </p:nvCxnSpPr>
          <p:spPr>
            <a:xfrm>
              <a:off x="7679499" y="5032960"/>
              <a:ext cx="249259" cy="0"/>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E03E890A-C053-584B-BCB8-97E929D0F245}"/>
              </a:ext>
            </a:extLst>
          </p:cNvPr>
          <p:cNvGrpSpPr/>
          <p:nvPr/>
        </p:nvGrpSpPr>
        <p:grpSpPr>
          <a:xfrm>
            <a:off x="7143946" y="1742251"/>
            <a:ext cx="3473733" cy="3532236"/>
            <a:chOff x="7483070" y="1990448"/>
            <a:chExt cx="3473733" cy="3532236"/>
          </a:xfrm>
        </p:grpSpPr>
        <p:grpSp>
          <p:nvGrpSpPr>
            <p:cNvPr id="11" name="Group 10">
              <a:extLst>
                <a:ext uri="{FF2B5EF4-FFF2-40B4-BE49-F238E27FC236}">
                  <a16:creationId xmlns:a16="http://schemas.microsoft.com/office/drawing/2014/main" id="{61C43566-C579-DB42-8829-5AFA22018441}"/>
                </a:ext>
              </a:extLst>
            </p:cNvPr>
            <p:cNvGrpSpPr/>
            <p:nvPr/>
          </p:nvGrpSpPr>
          <p:grpSpPr>
            <a:xfrm>
              <a:off x="7483070" y="1990448"/>
              <a:ext cx="3473733" cy="3532236"/>
              <a:chOff x="7710764" y="1990448"/>
              <a:chExt cx="3473733" cy="3532236"/>
            </a:xfrm>
          </p:grpSpPr>
          <p:sp>
            <p:nvSpPr>
              <p:cNvPr id="13" name="Rectangle 12">
                <a:extLst>
                  <a:ext uri="{FF2B5EF4-FFF2-40B4-BE49-F238E27FC236}">
                    <a16:creationId xmlns:a16="http://schemas.microsoft.com/office/drawing/2014/main" id="{7C82A86B-9DFE-6D45-BC11-C34950A36971}"/>
                  </a:ext>
                </a:extLst>
              </p:cNvPr>
              <p:cNvSpPr/>
              <p:nvPr/>
            </p:nvSpPr>
            <p:spPr>
              <a:xfrm>
                <a:off x="9600769" y="1990448"/>
                <a:ext cx="1583728" cy="3532236"/>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venir Next LT Pro" panose="020B0504020202020204" pitchFamily="34" charset="0"/>
                    <a:ea typeface="Helvetica Neue Light" panose="02000403000000020004" pitchFamily="2" charset="0"/>
                  </a:rPr>
                  <a:t>Query execution</a:t>
                </a:r>
              </a:p>
              <a:p>
                <a:pPr algn="ctr"/>
                <a:r>
                  <a:rPr lang="en-US" sz="1400" dirty="0">
                    <a:latin typeface="Avenir Next LT Pro" panose="020B0504020202020204" pitchFamily="34" charset="0"/>
                    <a:ea typeface="Helvetica Neue Light" panose="02000403000000020004" pitchFamily="2" charset="0"/>
                  </a:rPr>
                  <a:t>[VLDB ’21b]</a:t>
                </a:r>
              </a:p>
              <a:p>
                <a:pPr algn="ctr"/>
                <a:endParaRPr lang="en-US" dirty="0">
                  <a:latin typeface="Avenir Next LT Pro" panose="020B0504020202020204" pitchFamily="34" charset="0"/>
                  <a:ea typeface="Helvetica Neue Light" panose="02000403000000020004" pitchFamily="2" charset="0"/>
                </a:endParaRPr>
              </a:p>
            </p:txBody>
          </p:sp>
          <p:cxnSp>
            <p:nvCxnSpPr>
              <p:cNvPr id="28" name="Straight Arrow Connector 27">
                <a:extLst>
                  <a:ext uri="{FF2B5EF4-FFF2-40B4-BE49-F238E27FC236}">
                    <a16:creationId xmlns:a16="http://schemas.microsoft.com/office/drawing/2014/main" id="{36F7C58B-20F0-E54F-A7F6-0FDF457FE9C6}"/>
                  </a:ext>
                </a:extLst>
              </p:cNvPr>
              <p:cNvCxnSpPr>
                <a:cxnSpLocks/>
              </p:cNvCxnSpPr>
              <p:nvPr/>
            </p:nvCxnSpPr>
            <p:spPr>
              <a:xfrm>
                <a:off x="7710764" y="2596439"/>
                <a:ext cx="1829498" cy="0"/>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32" name="Straight Arrow Connector 31">
              <a:extLst>
                <a:ext uri="{FF2B5EF4-FFF2-40B4-BE49-F238E27FC236}">
                  <a16:creationId xmlns:a16="http://schemas.microsoft.com/office/drawing/2014/main" id="{A21D6379-A630-1A46-B295-48453355D505}"/>
                </a:ext>
              </a:extLst>
            </p:cNvPr>
            <p:cNvCxnSpPr>
              <a:cxnSpLocks/>
            </p:cNvCxnSpPr>
            <p:nvPr/>
          </p:nvCxnSpPr>
          <p:spPr>
            <a:xfrm>
              <a:off x="9085559" y="4484753"/>
              <a:ext cx="227009" cy="0"/>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3" name="Rectangle 32">
            <a:extLst>
              <a:ext uri="{FF2B5EF4-FFF2-40B4-BE49-F238E27FC236}">
                <a16:creationId xmlns:a16="http://schemas.microsoft.com/office/drawing/2014/main" id="{716278B9-8359-3042-BE2B-02EBC112AE35}"/>
              </a:ext>
            </a:extLst>
          </p:cNvPr>
          <p:cNvSpPr/>
          <p:nvPr/>
        </p:nvSpPr>
        <p:spPr>
          <a:xfrm>
            <a:off x="1530547" y="5528754"/>
            <a:ext cx="9061953" cy="786915"/>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Avenir Next LT Pro" panose="020B0504020202020204" pitchFamily="34" charset="0"/>
              <a:ea typeface="Helvetica Neue Light" panose="02000403000000020004" pitchFamily="2" charset="0"/>
            </a:endParaRPr>
          </a:p>
          <a:p>
            <a:pPr algn="ctr"/>
            <a:r>
              <a:rPr lang="en-US" sz="2400" dirty="0">
                <a:latin typeface="Avenir Next LT Pro" panose="020B0504020202020204" pitchFamily="34" charset="0"/>
                <a:ea typeface="Helvetica Neue Light" panose="02000403000000020004" pitchFamily="2" charset="0"/>
              </a:rPr>
              <a:t>Quality assurance with assertions</a:t>
            </a:r>
          </a:p>
          <a:p>
            <a:pPr algn="ctr"/>
            <a:r>
              <a:rPr lang="en-US" sz="1400" dirty="0">
                <a:latin typeface="Avenir Next LT Pro" panose="020B0504020202020204" pitchFamily="34" charset="0"/>
                <a:ea typeface="Helvetica Neue Light" panose="02000403000000020004" pitchFamily="2" charset="0"/>
              </a:rPr>
              <a:t>[</a:t>
            </a:r>
            <a:r>
              <a:rPr lang="en-US" sz="1400" dirty="0" err="1">
                <a:latin typeface="Avenir Next LT Pro" panose="020B0504020202020204" pitchFamily="34" charset="0"/>
                <a:ea typeface="Helvetica Neue Light" panose="02000403000000020004" pitchFamily="2" charset="0"/>
              </a:rPr>
              <a:t>MLSys</a:t>
            </a:r>
            <a:r>
              <a:rPr lang="en-US" sz="1400" dirty="0">
                <a:latin typeface="Avenir Next LT Pro" panose="020B0504020202020204" pitchFamily="34" charset="0"/>
                <a:ea typeface="Helvetica Neue Light" panose="02000403000000020004" pitchFamily="2" charset="0"/>
              </a:rPr>
              <a:t> ’20a, SIGMOD’ 22]</a:t>
            </a:r>
            <a:endParaRPr lang="en-US" dirty="0">
              <a:latin typeface="Avenir Next LT Pro" panose="020B0504020202020204" pitchFamily="34" charset="0"/>
              <a:ea typeface="Helvetica Neue Light" panose="02000403000000020004" pitchFamily="2" charset="0"/>
            </a:endParaRPr>
          </a:p>
          <a:p>
            <a:pPr algn="ctr"/>
            <a:endParaRPr lang="en-US" dirty="0"/>
          </a:p>
        </p:txBody>
      </p:sp>
    </p:spTree>
    <p:extLst>
      <p:ext uri="{BB962C8B-B14F-4D97-AF65-F5344CB8AC3E}">
        <p14:creationId xmlns:p14="http://schemas.microsoft.com/office/powerpoint/2010/main" val="36456818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BD8372-D3A8-661F-A255-68210E958F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5A539C-FA6E-3E35-B674-BE2F35A664BA}"/>
              </a:ext>
            </a:extLst>
          </p:cNvPr>
          <p:cNvSpPr>
            <a:spLocks noGrp="1"/>
          </p:cNvSpPr>
          <p:nvPr>
            <p:ph type="title"/>
          </p:nvPr>
        </p:nvSpPr>
        <p:spPr/>
        <p:txBody>
          <a:bodyPr/>
          <a:lstStyle/>
          <a:p>
            <a:r>
              <a:rPr lang="en-US" dirty="0"/>
              <a:t>How do we read them?</a:t>
            </a:r>
          </a:p>
        </p:txBody>
      </p:sp>
      <p:sp>
        <p:nvSpPr>
          <p:cNvPr id="4" name="Slide Number Placeholder 3">
            <a:extLst>
              <a:ext uri="{FF2B5EF4-FFF2-40B4-BE49-F238E27FC236}">
                <a16:creationId xmlns:a16="http://schemas.microsoft.com/office/drawing/2014/main" id="{73DE5635-C54B-C308-47ED-A7DCD2B7D3AB}"/>
              </a:ext>
            </a:extLst>
          </p:cNvPr>
          <p:cNvSpPr>
            <a:spLocks noGrp="1"/>
          </p:cNvSpPr>
          <p:nvPr>
            <p:ph type="sldNum" sz="quarter" idx="12"/>
          </p:nvPr>
        </p:nvSpPr>
        <p:spPr/>
        <p:txBody>
          <a:bodyPr/>
          <a:lstStyle/>
          <a:p>
            <a:fld id="{E8770316-8B73-FC4C-ADE7-3F39872CBCAE}" type="slidenum">
              <a:rPr lang="en-US" smtClean="0"/>
              <a:pPr/>
              <a:t>6</a:t>
            </a:fld>
            <a:endParaRPr lang="en-US">
              <a:latin typeface="Avenir Next LT Pro Light" panose="020B0304020202020204" pitchFamily="34" charset="0"/>
            </a:endParaRPr>
          </a:p>
        </p:txBody>
      </p:sp>
      <p:pic>
        <p:nvPicPr>
          <p:cNvPr id="5" name="vc-extrapolation2.mp4">
            <a:hlinkClick r:id="" action="ppaction://media"/>
            <a:extLst>
              <a:ext uri="{FF2B5EF4-FFF2-40B4-BE49-F238E27FC236}">
                <a16:creationId xmlns:a16="http://schemas.microsoft.com/office/drawing/2014/main" id="{701BDEE3-0E3D-FC80-A61D-CF80031833D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71600" y="1406525"/>
            <a:ext cx="9448800" cy="5314950"/>
          </a:xfrm>
          <a:prstGeom prst="rect">
            <a:avLst/>
          </a:prstGeom>
        </p:spPr>
      </p:pic>
    </p:spTree>
    <p:extLst>
      <p:ext uri="{BB962C8B-B14F-4D97-AF65-F5344CB8AC3E}">
        <p14:creationId xmlns:p14="http://schemas.microsoft.com/office/powerpoint/2010/main" val="2702362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EAAD9-4AE2-5040-B059-260298F00C91}"/>
              </a:ext>
            </a:extLst>
          </p:cNvPr>
          <p:cNvSpPr>
            <a:spLocks noGrp="1"/>
          </p:cNvSpPr>
          <p:nvPr>
            <p:ph type="title"/>
          </p:nvPr>
        </p:nvSpPr>
        <p:spPr/>
        <p:txBody>
          <a:bodyPr/>
          <a:lstStyle/>
          <a:p>
            <a:r>
              <a:rPr lang="en-US" dirty="0"/>
              <a:t>Selection queries: exhaustive method</a:t>
            </a:r>
          </a:p>
        </p:txBody>
      </p:sp>
      <p:sp>
        <p:nvSpPr>
          <p:cNvPr id="4" name="Slide Number Placeholder 3">
            <a:extLst>
              <a:ext uri="{FF2B5EF4-FFF2-40B4-BE49-F238E27FC236}">
                <a16:creationId xmlns:a16="http://schemas.microsoft.com/office/drawing/2014/main" id="{220EBD78-C23F-854A-9007-6E577FF46356}"/>
              </a:ext>
            </a:extLst>
          </p:cNvPr>
          <p:cNvSpPr>
            <a:spLocks noGrp="1"/>
          </p:cNvSpPr>
          <p:nvPr>
            <p:ph type="sldNum" sz="quarter" idx="12"/>
          </p:nvPr>
        </p:nvSpPr>
        <p:spPr/>
        <p:txBody>
          <a:bodyPr/>
          <a:lstStyle/>
          <a:p>
            <a:fld id="{E8770316-8B73-FC4C-ADE7-3F39872CBCAE}" type="slidenum">
              <a:rPr lang="en-US" smtClean="0"/>
              <a:t>60</a:t>
            </a:fld>
            <a:endParaRPr lang="en-US"/>
          </a:p>
        </p:txBody>
      </p:sp>
      <p:grpSp>
        <p:nvGrpSpPr>
          <p:cNvPr id="3" name="Group 2">
            <a:extLst>
              <a:ext uri="{FF2B5EF4-FFF2-40B4-BE49-F238E27FC236}">
                <a16:creationId xmlns:a16="http://schemas.microsoft.com/office/drawing/2014/main" id="{59560386-71A6-E543-B38A-21212F07274D}"/>
              </a:ext>
            </a:extLst>
          </p:cNvPr>
          <p:cNvGrpSpPr/>
          <p:nvPr/>
        </p:nvGrpSpPr>
        <p:grpSpPr>
          <a:xfrm>
            <a:off x="986979" y="2049582"/>
            <a:ext cx="4465396" cy="3793915"/>
            <a:chOff x="986979" y="1984266"/>
            <a:chExt cx="4465396" cy="3793915"/>
          </a:xfrm>
        </p:grpSpPr>
        <p:pic>
          <p:nvPicPr>
            <p:cNvPr id="7" name="Picture 6">
              <a:extLst>
                <a:ext uri="{FF2B5EF4-FFF2-40B4-BE49-F238E27FC236}">
                  <a16:creationId xmlns:a16="http://schemas.microsoft.com/office/drawing/2014/main" id="{11FFF65B-D70F-9A42-9290-23EFACB7065B}"/>
                </a:ext>
              </a:extLst>
            </p:cNvPr>
            <p:cNvPicPr>
              <a:picLocks noChangeAspect="1"/>
            </p:cNvPicPr>
            <p:nvPr/>
          </p:nvPicPr>
          <p:blipFill rotWithShape="1">
            <a:blip r:embed="rId3"/>
            <a:srcRect r="66458"/>
            <a:stretch/>
          </p:blipFill>
          <p:spPr>
            <a:xfrm>
              <a:off x="986979" y="1984266"/>
              <a:ext cx="1457869" cy="3793915"/>
            </a:xfrm>
            <a:prstGeom prst="rect">
              <a:avLst/>
            </a:prstGeom>
          </p:spPr>
        </p:pic>
        <p:grpSp>
          <p:nvGrpSpPr>
            <p:cNvPr id="13" name="Group 12">
              <a:extLst>
                <a:ext uri="{FF2B5EF4-FFF2-40B4-BE49-F238E27FC236}">
                  <a16:creationId xmlns:a16="http://schemas.microsoft.com/office/drawing/2014/main" id="{13151343-B7AD-694B-8E34-CD17FB32C5F2}"/>
                </a:ext>
              </a:extLst>
            </p:cNvPr>
            <p:cNvGrpSpPr/>
            <p:nvPr/>
          </p:nvGrpSpPr>
          <p:grpSpPr>
            <a:xfrm>
              <a:off x="2699719" y="3118522"/>
              <a:ext cx="2752656" cy="2361975"/>
              <a:chOff x="5502106" y="2272362"/>
              <a:chExt cx="2752656" cy="2361975"/>
            </a:xfrm>
          </p:grpSpPr>
          <p:grpSp>
            <p:nvGrpSpPr>
              <p:cNvPr id="14" name="Group 13">
                <a:extLst>
                  <a:ext uri="{FF2B5EF4-FFF2-40B4-BE49-F238E27FC236}">
                    <a16:creationId xmlns:a16="http://schemas.microsoft.com/office/drawing/2014/main" id="{027187D6-55C1-014E-9CBA-BA4F72624850}"/>
                  </a:ext>
                </a:extLst>
              </p:cNvPr>
              <p:cNvGrpSpPr/>
              <p:nvPr/>
            </p:nvGrpSpPr>
            <p:grpSpPr>
              <a:xfrm>
                <a:off x="5596975" y="2272362"/>
                <a:ext cx="2657787" cy="2361975"/>
                <a:chOff x="5596975" y="2272362"/>
                <a:chExt cx="2657787" cy="2361975"/>
              </a:xfrm>
            </p:grpSpPr>
            <p:pic>
              <p:nvPicPr>
                <p:cNvPr id="16" name="pasted-image.pdf" descr="pasted-image.pdf">
                  <a:extLst>
                    <a:ext uri="{FF2B5EF4-FFF2-40B4-BE49-F238E27FC236}">
                      <a16:creationId xmlns:a16="http://schemas.microsoft.com/office/drawing/2014/main" id="{8965F55F-2A5E-EA41-973A-7B21DEE2E7E0}"/>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6239175" y="2272362"/>
                  <a:ext cx="1373389" cy="1530978"/>
                </a:xfrm>
                <a:prstGeom prst="rect">
                  <a:avLst/>
                </a:prstGeom>
                <a:ln w="12700">
                  <a:miter lim="400000"/>
                </a:ln>
              </p:spPr>
            </p:pic>
            <p:sp>
              <p:nvSpPr>
                <p:cNvPr id="17" name="TextBox 16">
                  <a:extLst>
                    <a:ext uri="{FF2B5EF4-FFF2-40B4-BE49-F238E27FC236}">
                      <a16:creationId xmlns:a16="http://schemas.microsoft.com/office/drawing/2014/main" id="{85C4A75E-E7DC-954A-9483-3A2AFBFF236E}"/>
                    </a:ext>
                  </a:extLst>
                </p:cNvPr>
                <p:cNvSpPr txBox="1"/>
                <p:nvPr/>
              </p:nvSpPr>
              <p:spPr>
                <a:xfrm>
                  <a:off x="5596975" y="3803340"/>
                  <a:ext cx="2657787" cy="830997"/>
                </a:xfrm>
                <a:prstGeom prst="rect">
                  <a:avLst/>
                </a:prstGeom>
                <a:noFill/>
              </p:spPr>
              <p:txBody>
                <a:bodyPr wrap="square" rtlCol="0">
                  <a:spAutoFit/>
                </a:bodyPr>
                <a:lstStyle/>
                <a:p>
                  <a:pPr algn="ctr"/>
                  <a:r>
                    <a:rPr lang="en-US" sz="2400" dirty="0">
                      <a:latin typeface="Avenir Next LT Pro Light" panose="020B0304020202020204" pitchFamily="34" charset="0"/>
                      <a:ea typeface="Helvetica Neue Light" panose="02000403000000020004" pitchFamily="2" charset="0"/>
                    </a:rPr>
                    <a:t>Human or complex model</a:t>
                  </a:r>
                </a:p>
              </p:txBody>
            </p:sp>
          </p:grpSp>
          <p:sp>
            <p:nvSpPr>
              <p:cNvPr id="15" name="Line">
                <a:extLst>
                  <a:ext uri="{FF2B5EF4-FFF2-40B4-BE49-F238E27FC236}">
                    <a16:creationId xmlns:a16="http://schemas.microsoft.com/office/drawing/2014/main" id="{CEBEF414-C600-3C46-BF9F-7B0B7D5CCFCC}"/>
                  </a:ext>
                </a:extLst>
              </p:cNvPr>
              <p:cNvSpPr/>
              <p:nvPr/>
            </p:nvSpPr>
            <p:spPr>
              <a:xfrm flipV="1">
                <a:off x="5502106" y="3046967"/>
                <a:ext cx="456463" cy="6682"/>
              </a:xfrm>
              <a:prstGeom prst="line">
                <a:avLst/>
              </a:prstGeom>
              <a:ln w="76200">
                <a:solidFill>
                  <a:srgbClr val="000000"/>
                </a:solidFill>
                <a:miter lim="400000"/>
                <a:tailEnd type="triangle"/>
              </a:ln>
            </p:spPr>
            <p:txBody>
              <a:bodyPr lIns="71437" tIns="71437" rIns="71437" bIns="71437" anchor="ctr"/>
              <a:lstStyle/>
              <a:p>
                <a:pPr>
                  <a:defRPr sz="3200"/>
                </a:pPr>
                <a:endParaRPr dirty="0"/>
              </a:p>
            </p:txBody>
          </p:sp>
        </p:grpSp>
      </p:grpSp>
      <p:sp>
        <p:nvSpPr>
          <p:cNvPr id="18" name="Content Placeholder 2">
            <a:extLst>
              <a:ext uri="{FF2B5EF4-FFF2-40B4-BE49-F238E27FC236}">
                <a16:creationId xmlns:a16="http://schemas.microsoft.com/office/drawing/2014/main" id="{B3B99E02-E4B8-204E-B3A6-B1D2A4B07191}"/>
              </a:ext>
            </a:extLst>
          </p:cNvPr>
          <p:cNvSpPr>
            <a:spLocks noGrp="1"/>
          </p:cNvSpPr>
          <p:nvPr>
            <p:ph idx="1"/>
          </p:nvPr>
        </p:nvSpPr>
        <p:spPr>
          <a:xfrm>
            <a:off x="6841502" y="1993195"/>
            <a:ext cx="4086836" cy="646332"/>
          </a:xfrm>
        </p:spPr>
        <p:txBody>
          <a:bodyPr>
            <a:normAutofit/>
          </a:bodyPr>
          <a:lstStyle/>
          <a:p>
            <a:pPr>
              <a:spcBef>
                <a:spcPts val="1200"/>
              </a:spcBef>
            </a:pPr>
            <a:r>
              <a:rPr lang="en-US" sz="2400" dirty="0">
                <a:solidFill>
                  <a:schemeClr val="tx1">
                    <a:lumMod val="95000"/>
                    <a:lumOff val="5000"/>
                  </a:schemeClr>
                </a:solidFill>
              </a:rPr>
              <a:t>“Find the buses”</a:t>
            </a:r>
          </a:p>
        </p:txBody>
      </p:sp>
      <p:sp>
        <p:nvSpPr>
          <p:cNvPr id="20" name="Rectangle 19">
            <a:extLst>
              <a:ext uri="{FF2B5EF4-FFF2-40B4-BE49-F238E27FC236}">
                <a16:creationId xmlns:a16="http://schemas.microsoft.com/office/drawing/2014/main" id="{809F50B2-8DE6-724B-8BAF-7156A2F5CCB7}"/>
              </a:ext>
            </a:extLst>
          </p:cNvPr>
          <p:cNvSpPr/>
          <p:nvPr/>
        </p:nvSpPr>
        <p:spPr>
          <a:xfrm>
            <a:off x="6826262" y="2580717"/>
            <a:ext cx="4086836" cy="707886"/>
          </a:xfrm>
          <a:prstGeom prst="rect">
            <a:avLst/>
          </a:prstGeom>
        </p:spPr>
        <p:txBody>
          <a:bodyPr wrap="square">
            <a:spAutoFit/>
          </a:bodyPr>
          <a:lstStyle/>
          <a:p>
            <a:r>
              <a:rPr lang="en-US" sz="2000" dirty="0">
                <a:solidFill>
                  <a:schemeClr val="accent2"/>
                </a:solidFill>
                <a:latin typeface="Andale Mono" panose="020B0509000000000004" pitchFamily="49" charset="0"/>
              </a:rPr>
              <a:t>SELECT</a:t>
            </a:r>
            <a:r>
              <a:rPr lang="en-US" sz="2000" dirty="0">
                <a:latin typeface="Andale Mono" panose="020B0509000000000004" pitchFamily="49" charset="0"/>
              </a:rPr>
              <a:t> * </a:t>
            </a:r>
            <a:r>
              <a:rPr lang="en-US" sz="2000" dirty="0">
                <a:solidFill>
                  <a:schemeClr val="accent2"/>
                </a:solidFill>
                <a:latin typeface="Andale Mono" panose="020B0509000000000004" pitchFamily="49" charset="0"/>
              </a:rPr>
              <a:t>FROM</a:t>
            </a:r>
            <a:r>
              <a:rPr lang="en-US" sz="2000" dirty="0">
                <a:latin typeface="Andale Mono" panose="020B0509000000000004" pitchFamily="49" charset="0"/>
              </a:rPr>
              <a:t> video</a:t>
            </a:r>
          </a:p>
          <a:p>
            <a:r>
              <a:rPr lang="en-US" sz="2000" dirty="0">
                <a:solidFill>
                  <a:schemeClr val="accent2"/>
                </a:solidFill>
                <a:latin typeface="Andale Mono" panose="020B0509000000000004" pitchFamily="49" charset="0"/>
              </a:rPr>
              <a:t>WHERE</a:t>
            </a:r>
            <a:r>
              <a:rPr lang="en-US" sz="2000" dirty="0">
                <a:latin typeface="Andale Mono" panose="020B0509000000000004" pitchFamily="49" charset="0"/>
              </a:rPr>
              <a:t> BUS(record)</a:t>
            </a:r>
          </a:p>
        </p:txBody>
      </p:sp>
      <p:sp>
        <p:nvSpPr>
          <p:cNvPr id="21" name="Rectangle 20">
            <a:extLst>
              <a:ext uri="{FF2B5EF4-FFF2-40B4-BE49-F238E27FC236}">
                <a16:creationId xmlns:a16="http://schemas.microsoft.com/office/drawing/2014/main" id="{9D092696-CDE5-7B44-8F1E-F1452DA5C7F5}"/>
              </a:ext>
            </a:extLst>
          </p:cNvPr>
          <p:cNvSpPr/>
          <p:nvPr/>
        </p:nvSpPr>
        <p:spPr>
          <a:xfrm>
            <a:off x="5802115" y="4093210"/>
            <a:ext cx="5551685" cy="954107"/>
          </a:xfrm>
          <a:prstGeom prst="rect">
            <a:avLst/>
          </a:prstGeom>
        </p:spPr>
        <p:txBody>
          <a:bodyPr wrap="square">
            <a:spAutoFit/>
          </a:bodyPr>
          <a:lstStyle/>
          <a:p>
            <a:pPr algn="ctr"/>
            <a:r>
              <a:rPr lang="en-US" sz="2800" dirty="0">
                <a:latin typeface="Avenir Next LT Pro Light" panose="020B0304020202020204" pitchFamily="34" charset="0"/>
                <a:ea typeface="Helvetica Neue Light" charset="0"/>
                <a:cs typeface="Helvetica Neue Light" charset="0"/>
              </a:rPr>
              <a:t>Target (oracle) can be a complex model </a:t>
            </a:r>
            <a:r>
              <a:rPr lang="en-US" sz="2800" i="1" dirty="0">
                <a:latin typeface="Avenir Next LT Pro Light" panose="020B0304020202020204" pitchFamily="34" charset="0"/>
                <a:ea typeface="Helvetica Neue Light" charset="0"/>
                <a:cs typeface="Helvetica Neue Light" charset="0"/>
              </a:rPr>
              <a:t>or</a:t>
            </a:r>
            <a:r>
              <a:rPr lang="en-US" sz="2800" dirty="0">
                <a:latin typeface="Avenir Next LT Pro Light" panose="020B0304020202020204" pitchFamily="34" charset="0"/>
                <a:ea typeface="Helvetica Neue Light" charset="0"/>
                <a:cs typeface="Helvetica Neue Light" charset="0"/>
              </a:rPr>
              <a:t> expert human labeler</a:t>
            </a:r>
            <a:endParaRPr lang="en-US" sz="2800" dirty="0">
              <a:solidFill>
                <a:srgbClr val="EC2223"/>
              </a:solidFill>
              <a:latin typeface="Avenir Next LT Pro" panose="020B0504020202020204" pitchFamily="34" charset="0"/>
              <a:ea typeface="Helvetica Neue Light" charset="0"/>
              <a:cs typeface="Helvetica Neue Light" charset="0"/>
            </a:endParaRPr>
          </a:p>
        </p:txBody>
      </p:sp>
    </p:spTree>
    <p:extLst>
      <p:ext uri="{BB962C8B-B14F-4D97-AF65-F5344CB8AC3E}">
        <p14:creationId xmlns:p14="http://schemas.microsoft.com/office/powerpoint/2010/main" val="896399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EAAD9-4AE2-5040-B059-260298F00C91}"/>
              </a:ext>
            </a:extLst>
          </p:cNvPr>
          <p:cNvSpPr>
            <a:spLocks noGrp="1"/>
          </p:cNvSpPr>
          <p:nvPr>
            <p:ph type="title"/>
          </p:nvPr>
        </p:nvSpPr>
        <p:spPr/>
        <p:txBody>
          <a:bodyPr/>
          <a:lstStyle/>
          <a:p>
            <a:r>
              <a:rPr lang="en-US" dirty="0"/>
              <a:t>Approximate selection queries</a:t>
            </a:r>
          </a:p>
        </p:txBody>
      </p:sp>
      <p:sp>
        <p:nvSpPr>
          <p:cNvPr id="4" name="Slide Number Placeholder 3">
            <a:extLst>
              <a:ext uri="{FF2B5EF4-FFF2-40B4-BE49-F238E27FC236}">
                <a16:creationId xmlns:a16="http://schemas.microsoft.com/office/drawing/2014/main" id="{220EBD78-C23F-854A-9007-6E577FF46356}"/>
              </a:ext>
            </a:extLst>
          </p:cNvPr>
          <p:cNvSpPr>
            <a:spLocks noGrp="1"/>
          </p:cNvSpPr>
          <p:nvPr>
            <p:ph type="sldNum" sz="quarter" idx="12"/>
          </p:nvPr>
        </p:nvSpPr>
        <p:spPr/>
        <p:txBody>
          <a:bodyPr/>
          <a:lstStyle/>
          <a:p>
            <a:fld id="{E8770316-8B73-FC4C-ADE7-3F39872CBCAE}" type="slidenum">
              <a:rPr lang="en-US" smtClean="0"/>
              <a:t>61</a:t>
            </a:fld>
            <a:endParaRPr lang="en-US"/>
          </a:p>
        </p:txBody>
      </p:sp>
      <p:sp>
        <p:nvSpPr>
          <p:cNvPr id="18" name="Content Placeholder 2">
            <a:extLst>
              <a:ext uri="{FF2B5EF4-FFF2-40B4-BE49-F238E27FC236}">
                <a16:creationId xmlns:a16="http://schemas.microsoft.com/office/drawing/2014/main" id="{B3B99E02-E4B8-204E-B3A6-B1D2A4B07191}"/>
              </a:ext>
            </a:extLst>
          </p:cNvPr>
          <p:cNvSpPr>
            <a:spLocks noGrp="1"/>
          </p:cNvSpPr>
          <p:nvPr>
            <p:ph idx="1"/>
          </p:nvPr>
        </p:nvSpPr>
        <p:spPr>
          <a:xfrm>
            <a:off x="1013875" y="2094186"/>
            <a:ext cx="4086836" cy="646332"/>
          </a:xfrm>
        </p:spPr>
        <p:txBody>
          <a:bodyPr>
            <a:normAutofit/>
          </a:bodyPr>
          <a:lstStyle/>
          <a:p>
            <a:pPr>
              <a:spcBef>
                <a:spcPts val="1200"/>
              </a:spcBef>
            </a:pPr>
            <a:r>
              <a:rPr lang="en-US" sz="2400" dirty="0">
                <a:solidFill>
                  <a:schemeClr val="tx1">
                    <a:lumMod val="95000"/>
                    <a:lumOff val="5000"/>
                  </a:schemeClr>
                </a:solidFill>
              </a:rPr>
              <a:t>“Find 90% of the buses”</a:t>
            </a:r>
          </a:p>
        </p:txBody>
      </p:sp>
      <p:sp>
        <p:nvSpPr>
          <p:cNvPr id="20" name="Rectangle 19">
            <a:extLst>
              <a:ext uri="{FF2B5EF4-FFF2-40B4-BE49-F238E27FC236}">
                <a16:creationId xmlns:a16="http://schemas.microsoft.com/office/drawing/2014/main" id="{809F50B2-8DE6-724B-8BAF-7156A2F5CCB7}"/>
              </a:ext>
            </a:extLst>
          </p:cNvPr>
          <p:cNvSpPr/>
          <p:nvPr/>
        </p:nvSpPr>
        <p:spPr>
          <a:xfrm>
            <a:off x="1013875" y="2618958"/>
            <a:ext cx="4086836" cy="1015663"/>
          </a:xfrm>
          <a:prstGeom prst="rect">
            <a:avLst/>
          </a:prstGeom>
        </p:spPr>
        <p:txBody>
          <a:bodyPr wrap="square">
            <a:spAutoFit/>
          </a:bodyPr>
          <a:lstStyle/>
          <a:p>
            <a:r>
              <a:rPr lang="en-US" sz="2000" dirty="0">
                <a:solidFill>
                  <a:schemeClr val="accent2"/>
                </a:solidFill>
                <a:latin typeface="Andale Mono" panose="020B0509000000000004" pitchFamily="49" charset="0"/>
              </a:rPr>
              <a:t>SELECT</a:t>
            </a:r>
            <a:r>
              <a:rPr lang="en-US" sz="2000" dirty="0">
                <a:latin typeface="Andale Mono" panose="020B0509000000000004" pitchFamily="49" charset="0"/>
              </a:rPr>
              <a:t> * </a:t>
            </a:r>
            <a:r>
              <a:rPr lang="en-US" sz="2000" dirty="0">
                <a:solidFill>
                  <a:schemeClr val="accent2"/>
                </a:solidFill>
                <a:latin typeface="Andale Mono" panose="020B0509000000000004" pitchFamily="49" charset="0"/>
              </a:rPr>
              <a:t>FROM</a:t>
            </a:r>
            <a:r>
              <a:rPr lang="en-US" sz="2000" dirty="0">
                <a:latin typeface="Andale Mono" panose="020B0509000000000004" pitchFamily="49" charset="0"/>
              </a:rPr>
              <a:t> video</a:t>
            </a:r>
          </a:p>
          <a:p>
            <a:r>
              <a:rPr lang="en-US" sz="2000" dirty="0">
                <a:solidFill>
                  <a:schemeClr val="accent2"/>
                </a:solidFill>
                <a:latin typeface="Andale Mono" panose="020B0509000000000004" pitchFamily="49" charset="0"/>
              </a:rPr>
              <a:t>WHERE</a:t>
            </a:r>
            <a:r>
              <a:rPr lang="en-US" sz="2000" dirty="0">
                <a:latin typeface="Andale Mono" panose="020B0509000000000004" pitchFamily="49" charset="0"/>
              </a:rPr>
              <a:t> BUS(record)</a:t>
            </a:r>
          </a:p>
          <a:p>
            <a:r>
              <a:rPr lang="en-US" sz="2000" dirty="0">
                <a:solidFill>
                  <a:schemeClr val="accent6"/>
                </a:solidFill>
                <a:latin typeface="Andale Mono" panose="020B0509000000000004" pitchFamily="49" charset="0"/>
              </a:rPr>
              <a:t>ACCURACY </a:t>
            </a:r>
            <a:r>
              <a:rPr lang="en-US" sz="2000" dirty="0">
                <a:latin typeface="Andale Mono" panose="020B0509000000000004" pitchFamily="49" charset="0"/>
              </a:rPr>
              <a:t>90%</a:t>
            </a:r>
          </a:p>
        </p:txBody>
      </p:sp>
      <p:sp>
        <p:nvSpPr>
          <p:cNvPr id="19" name="Content Placeholder 2">
            <a:extLst>
              <a:ext uri="{FF2B5EF4-FFF2-40B4-BE49-F238E27FC236}">
                <a16:creationId xmlns:a16="http://schemas.microsoft.com/office/drawing/2014/main" id="{A8C9CAF0-4217-DF4C-9A6A-C823C86F27A4}"/>
              </a:ext>
            </a:extLst>
          </p:cNvPr>
          <p:cNvSpPr txBox="1">
            <a:spLocks/>
          </p:cNvSpPr>
          <p:nvPr/>
        </p:nvSpPr>
        <p:spPr>
          <a:xfrm>
            <a:off x="6096000" y="2122608"/>
            <a:ext cx="4262509" cy="2493997"/>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800"/>
              </a:spcBef>
              <a:buFontTx/>
              <a:buNone/>
              <a:defRPr sz="2800" b="0" i="0" kern="1200">
                <a:solidFill>
                  <a:schemeClr val="tx1"/>
                </a:solidFill>
                <a:latin typeface="Avenir Next LT Pro Light" panose="020B0304020202020204" pitchFamily="34" charset="0"/>
                <a:ea typeface="Avenir Next LT Pro Light" panose="020B0304020202020204" pitchFamily="34" charset="0"/>
                <a:cs typeface="Avenir Next LT Pro Light" panose="020B0304020202020204" pitchFamily="34" charset="0"/>
              </a:defRPr>
            </a:lvl1pPr>
            <a:lvl2pPr marL="457200" indent="0" algn="l" defTabSz="914400" rtl="0" eaLnBrk="1" latinLnBrk="0" hangingPunct="1">
              <a:lnSpc>
                <a:spcPct val="100000"/>
              </a:lnSpc>
              <a:spcBef>
                <a:spcPts val="1200"/>
              </a:spcBef>
              <a:spcAft>
                <a:spcPts val="1200"/>
              </a:spcAft>
              <a:buFontTx/>
              <a:buNone/>
              <a:defRPr lang="nb-NO" sz="2400" b="0" i="0" kern="1200" smtClean="0">
                <a:solidFill>
                  <a:schemeClr val="tx1"/>
                </a:solidFill>
                <a:effectLst/>
                <a:latin typeface="Avenir Next LT Pro Light" panose="020B0304020202020204" pitchFamily="34" charset="0"/>
                <a:ea typeface="Avenir Next LT Pro Light" panose="020B0304020202020204" pitchFamily="34" charset="0"/>
                <a:cs typeface="Avenir Next LT Pro Light" panose="020B0304020202020204" pitchFamily="34"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Avenir Next LT Pro Light" panose="020B0304020202020204" pitchFamily="34" charset="0"/>
                <a:ea typeface="Avenir Next LT Pro Light" panose="020B0304020202020204" pitchFamily="34" charset="0"/>
                <a:cs typeface="Avenir Next LT Pro Light" panose="020B0304020202020204" pitchFamily="34" charset="0"/>
              </a:defRPr>
            </a:lvl3pPr>
            <a:lvl4pPr marL="1600200" indent="-228600" algn="l" defTabSz="914400" rtl="0" eaLnBrk="1" latinLnBrk="0" hangingPunct="1">
              <a:lnSpc>
                <a:spcPct val="90000"/>
              </a:lnSpc>
              <a:spcBef>
                <a:spcPts val="500"/>
              </a:spcBef>
              <a:buFont typeface="Arial"/>
              <a:buChar char="•"/>
              <a:defRPr sz="2800" b="0" i="0" kern="1200">
                <a:solidFill>
                  <a:schemeClr val="tx1"/>
                </a:solidFill>
                <a:latin typeface="Avenir Next LT Pro Light" panose="020B0304020202020204" pitchFamily="34" charset="0"/>
                <a:ea typeface="Avenir Next LT Pro Light" panose="020B0304020202020204" pitchFamily="34" charset="0"/>
                <a:cs typeface="Avenir Next LT Pro Light" panose="020B0304020202020204" pitchFamily="34" charset="0"/>
              </a:defRPr>
            </a:lvl4pPr>
            <a:lvl5pPr marL="2057400" indent="-228600" algn="l" defTabSz="914400" rtl="0" eaLnBrk="1" latinLnBrk="0" hangingPunct="1">
              <a:lnSpc>
                <a:spcPct val="90000"/>
              </a:lnSpc>
              <a:spcBef>
                <a:spcPts val="500"/>
              </a:spcBef>
              <a:buFont typeface="Arial"/>
              <a:buChar char="•"/>
              <a:defRPr sz="2800" b="0" i="0" kern="1200">
                <a:solidFill>
                  <a:schemeClr val="tx1"/>
                </a:solidFill>
                <a:latin typeface="Avenir Next LT Pro Light" panose="020B0304020202020204" pitchFamily="34" charset="0"/>
                <a:ea typeface="Avenir Next LT Pro Light" panose="020B0304020202020204" pitchFamily="34" charset="0"/>
                <a:cs typeface="Avenir Next LT Pro Light" panose="020B03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20040" indent="-320040">
              <a:spcBef>
                <a:spcPts val="1200"/>
              </a:spcBef>
              <a:spcAft>
                <a:spcPts val="1800"/>
              </a:spcAft>
              <a:buFont typeface="Lucida Grande"/>
              <a:buChar char="»"/>
            </a:pPr>
            <a:r>
              <a:rPr lang="en-US" dirty="0"/>
              <a:t>Accelerating selection with proxies</a:t>
            </a:r>
          </a:p>
          <a:p>
            <a:pPr marL="320040" indent="-320040">
              <a:spcBef>
                <a:spcPts val="1200"/>
              </a:spcBef>
              <a:spcAft>
                <a:spcPts val="1800"/>
              </a:spcAft>
              <a:buFont typeface="Lucida Grande"/>
              <a:buChar char="»"/>
            </a:pPr>
            <a:r>
              <a:rPr lang="en-US" dirty="0"/>
              <a:t>Providing guarantees on recall</a:t>
            </a:r>
          </a:p>
        </p:txBody>
      </p:sp>
    </p:spTree>
    <p:extLst>
      <p:ext uri="{BB962C8B-B14F-4D97-AF65-F5344CB8AC3E}">
        <p14:creationId xmlns:p14="http://schemas.microsoft.com/office/powerpoint/2010/main" val="131284351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1D7D9-CABF-7C47-92E5-C0817FD0EC8E}"/>
              </a:ext>
            </a:extLst>
          </p:cNvPr>
          <p:cNvSpPr>
            <a:spLocks noGrp="1"/>
          </p:cNvSpPr>
          <p:nvPr>
            <p:ph type="title"/>
          </p:nvPr>
        </p:nvSpPr>
        <p:spPr/>
        <p:txBody>
          <a:bodyPr/>
          <a:lstStyle/>
          <a:p>
            <a:r>
              <a:rPr lang="en-US" dirty="0"/>
              <a:t>Insight: ML models do much more than we need for individual queries!</a:t>
            </a:r>
          </a:p>
        </p:txBody>
      </p:sp>
      <p:sp>
        <p:nvSpPr>
          <p:cNvPr id="4" name="Slide Number Placeholder 3">
            <a:extLst>
              <a:ext uri="{FF2B5EF4-FFF2-40B4-BE49-F238E27FC236}">
                <a16:creationId xmlns:a16="http://schemas.microsoft.com/office/drawing/2014/main" id="{E1AFDAD3-F187-534D-9881-FBA8F7C32493}"/>
              </a:ext>
            </a:extLst>
          </p:cNvPr>
          <p:cNvSpPr>
            <a:spLocks noGrp="1"/>
          </p:cNvSpPr>
          <p:nvPr>
            <p:ph type="sldNum" sz="quarter" idx="12"/>
          </p:nvPr>
        </p:nvSpPr>
        <p:spPr/>
        <p:txBody>
          <a:bodyPr/>
          <a:lstStyle/>
          <a:p>
            <a:fld id="{E8770316-8B73-FC4C-ADE7-3F39872CBCAE}" type="slidenum">
              <a:rPr lang="en-US" smtClean="0"/>
              <a:pPr/>
              <a:t>62</a:t>
            </a:fld>
            <a:endParaRPr lang="en-US">
              <a:latin typeface="Avenir Next LT Pro Light" panose="020B0304020202020204" pitchFamily="34" charset="0"/>
            </a:endParaRPr>
          </a:p>
        </p:txBody>
      </p:sp>
      <p:pic>
        <p:nvPicPr>
          <p:cNvPr id="16" name="Content Placeholder 4" descr="Kites flying in the sky&#10;&#10;Description automatically generated with medium confidence">
            <a:extLst>
              <a:ext uri="{FF2B5EF4-FFF2-40B4-BE49-F238E27FC236}">
                <a16:creationId xmlns:a16="http://schemas.microsoft.com/office/drawing/2014/main" id="{01652C0D-DE60-D24E-8016-589C1F9889D9}"/>
              </a:ext>
            </a:extLst>
          </p:cNvPr>
          <p:cNvPicPr>
            <a:picLocks noGrp="1" noChangeAspect="1"/>
          </p:cNvPicPr>
          <p:nvPr>
            <p:ph idx="1"/>
          </p:nvPr>
        </p:nvPicPr>
        <p:blipFill rotWithShape="1">
          <a:blip r:embed="rId3"/>
          <a:srcRect l="60002" t="43339" r="-1"/>
          <a:stretch/>
        </p:blipFill>
        <p:spPr>
          <a:xfrm>
            <a:off x="1579053" y="2305870"/>
            <a:ext cx="1747476" cy="1396283"/>
          </a:xfrm>
          <a:prstGeom prst="rect">
            <a:avLst/>
          </a:prstGeom>
        </p:spPr>
      </p:pic>
      <p:pic>
        <p:nvPicPr>
          <p:cNvPr id="17" name="Picture 2" descr="http://farm8.staticflickr.com/7234/6911434720_ef1d658867.jpg">
            <a:extLst>
              <a:ext uri="{FF2B5EF4-FFF2-40B4-BE49-F238E27FC236}">
                <a16:creationId xmlns:a16="http://schemas.microsoft.com/office/drawing/2014/main" id="{30672A49-4D02-8941-B6A1-B0A57C1D4DA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79054" y="3899950"/>
            <a:ext cx="1747476" cy="1163819"/>
          </a:xfrm>
          <a:prstGeom prst="rect">
            <a:avLst/>
          </a:prstGeom>
          <a:noFill/>
          <a:extLst>
            <a:ext uri="{909E8E84-426E-40dd-AFC4-6F175D3DCCD1}">
              <a14:hiddenFill xmlns:a14="http://schemas.microsoft.com/office/drawing/2010/main" xmlns="">
                <a:solidFill>
                  <a:srgbClr val="FFFFFF"/>
                </a:solidFill>
              </a14:hiddenFill>
            </a:ext>
          </a:extLst>
        </p:spPr>
      </p:pic>
      <p:pic>
        <p:nvPicPr>
          <p:cNvPr id="18" name="Picture 4" descr="http://farm3.staticflickr.com/2150/2315944388_e2e1755ee3.jpg">
            <a:extLst>
              <a:ext uri="{FF2B5EF4-FFF2-40B4-BE49-F238E27FC236}">
                <a16:creationId xmlns:a16="http://schemas.microsoft.com/office/drawing/2014/main" id="{85A8BAAC-8D7A-EF41-BD77-1B20957A5B16}"/>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525711" y="2305870"/>
            <a:ext cx="1861711" cy="1396283"/>
          </a:xfrm>
          <a:prstGeom prst="rect">
            <a:avLst/>
          </a:prstGeom>
          <a:noFill/>
          <a:extLst>
            <a:ext uri="{909E8E84-426E-40dd-AFC4-6F175D3DCCD1}">
              <a14:hiddenFill xmlns:a14="http://schemas.microsoft.com/office/drawing/2010/main" xmlns="">
                <a:solidFill>
                  <a:srgbClr val="FFFFFF"/>
                </a:solidFill>
              </a14:hiddenFill>
            </a:ext>
          </a:extLst>
        </p:spPr>
      </p:pic>
      <p:pic>
        <p:nvPicPr>
          <p:cNvPr id="19" name="Picture 6" descr="http://farm3.staticflickr.com/2801/4345756559_d23468c319.jpg">
            <a:extLst>
              <a:ext uri="{FF2B5EF4-FFF2-40B4-BE49-F238E27FC236}">
                <a16:creationId xmlns:a16="http://schemas.microsoft.com/office/drawing/2014/main" id="{735A7AAE-4654-5D4C-8410-7FF1EDA27505}"/>
              </a:ext>
            </a:extLst>
          </p:cNvPr>
          <p:cNvPicPr>
            <a:picLocks noChangeAspect="1" noChangeArrowheads="1"/>
          </p:cNvPicPr>
          <p:nvPr/>
        </p:nvPicPr>
        <p:blipFill rotWithShape="1">
          <a:blip r:embed="rId6">
            <a:extLst>
              <a:ext uri="{28A0092B-C50C-407E-A947-70E740481C1C}">
                <a14:useLocalDpi xmlns:a14="http://schemas.microsoft.com/office/drawing/2010/main"/>
              </a:ext>
            </a:extLst>
          </a:blip>
          <a:srcRect t="4938" b="5420"/>
          <a:stretch/>
        </p:blipFill>
        <p:spPr bwMode="auto">
          <a:xfrm>
            <a:off x="3525711" y="3812112"/>
            <a:ext cx="1861711" cy="1251657"/>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0" name="Group 19">
            <a:extLst>
              <a:ext uri="{FF2B5EF4-FFF2-40B4-BE49-F238E27FC236}">
                <a16:creationId xmlns:a16="http://schemas.microsoft.com/office/drawing/2014/main" id="{4158042F-59DB-6649-85A5-59E9BDD1273F}"/>
              </a:ext>
            </a:extLst>
          </p:cNvPr>
          <p:cNvGrpSpPr/>
          <p:nvPr/>
        </p:nvGrpSpPr>
        <p:grpSpPr>
          <a:xfrm>
            <a:off x="7225688" y="2258571"/>
            <a:ext cx="2913081" cy="2747255"/>
            <a:chOff x="6955050" y="2420009"/>
            <a:chExt cx="2913081" cy="2747255"/>
          </a:xfrm>
        </p:grpSpPr>
        <p:pic>
          <p:nvPicPr>
            <p:cNvPr id="21" name="Picture 20">
              <a:extLst>
                <a:ext uri="{FF2B5EF4-FFF2-40B4-BE49-F238E27FC236}">
                  <a16:creationId xmlns:a16="http://schemas.microsoft.com/office/drawing/2014/main" id="{93F9D917-C9D8-354C-A944-A8D58E3E4A2A}"/>
                </a:ext>
              </a:extLst>
            </p:cNvPr>
            <p:cNvPicPr>
              <a:picLocks noChangeAspect="1"/>
            </p:cNvPicPr>
            <p:nvPr/>
          </p:nvPicPr>
          <p:blipFill rotWithShape="1">
            <a:blip r:embed="rId7">
              <a:extLst>
                <a:ext uri="{28A0092B-C50C-407E-A947-70E740481C1C}">
                  <a14:useLocalDpi xmlns:a14="http://schemas.microsoft.com/office/drawing/2010/main"/>
                </a:ext>
              </a:extLst>
            </a:blip>
            <a:srcRect r="48140"/>
            <a:stretch/>
          </p:blipFill>
          <p:spPr>
            <a:xfrm>
              <a:off x="6955050" y="2420009"/>
              <a:ext cx="2913081" cy="1324982"/>
            </a:xfrm>
            <a:prstGeom prst="rect">
              <a:avLst/>
            </a:prstGeom>
          </p:spPr>
        </p:pic>
        <p:pic>
          <p:nvPicPr>
            <p:cNvPr id="22" name="Picture 21">
              <a:extLst>
                <a:ext uri="{FF2B5EF4-FFF2-40B4-BE49-F238E27FC236}">
                  <a16:creationId xmlns:a16="http://schemas.microsoft.com/office/drawing/2014/main" id="{92A7F436-59DE-F64C-8BB3-FBDACE1E7955}"/>
                </a:ext>
              </a:extLst>
            </p:cNvPr>
            <p:cNvPicPr>
              <a:picLocks noChangeAspect="1"/>
            </p:cNvPicPr>
            <p:nvPr/>
          </p:nvPicPr>
          <p:blipFill rotWithShape="1">
            <a:blip r:embed="rId7">
              <a:extLst>
                <a:ext uri="{28A0092B-C50C-407E-A947-70E740481C1C}">
                  <a14:useLocalDpi xmlns:a14="http://schemas.microsoft.com/office/drawing/2010/main"/>
                </a:ext>
              </a:extLst>
            </a:blip>
            <a:srcRect r="48140"/>
            <a:stretch/>
          </p:blipFill>
          <p:spPr>
            <a:xfrm>
              <a:off x="6955051" y="3842282"/>
              <a:ext cx="2913080" cy="1324982"/>
            </a:xfrm>
            <a:prstGeom prst="rect">
              <a:avLst/>
            </a:prstGeom>
          </p:spPr>
        </p:pic>
      </p:grpSp>
      <p:sp>
        <p:nvSpPr>
          <p:cNvPr id="23" name="Content Placeholder 10">
            <a:extLst>
              <a:ext uri="{FF2B5EF4-FFF2-40B4-BE49-F238E27FC236}">
                <a16:creationId xmlns:a16="http://schemas.microsoft.com/office/drawing/2014/main" id="{95729845-6412-C64C-B148-10FA8E2384CA}"/>
              </a:ext>
            </a:extLst>
          </p:cNvPr>
          <p:cNvSpPr txBox="1">
            <a:spLocks/>
          </p:cNvSpPr>
          <p:nvPr/>
        </p:nvSpPr>
        <p:spPr>
          <a:xfrm>
            <a:off x="1083744" y="1844113"/>
            <a:ext cx="4784677" cy="474686"/>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800"/>
              </a:spcBef>
              <a:buFontTx/>
              <a:buNone/>
              <a:defRPr sz="2800" b="0" i="0" kern="1200">
                <a:solidFill>
                  <a:schemeClr val="tx1"/>
                </a:solidFill>
                <a:latin typeface="Helvetica Neue Light" charset="0"/>
                <a:ea typeface="Helvetica Neue Light" charset="0"/>
                <a:cs typeface="Helvetica Neue Light" charset="0"/>
              </a:defRPr>
            </a:lvl1pPr>
            <a:lvl2pPr marL="457200" indent="0" algn="l" defTabSz="914400" rtl="0" eaLnBrk="1" latinLnBrk="0" hangingPunct="1">
              <a:lnSpc>
                <a:spcPct val="100000"/>
              </a:lnSpc>
              <a:spcBef>
                <a:spcPts val="1200"/>
              </a:spcBef>
              <a:spcAft>
                <a:spcPts val="1200"/>
              </a:spcAft>
              <a:buFontTx/>
              <a:buNone/>
              <a:defRPr lang="nb-NO" sz="2400" b="0" i="0" kern="1200" smtClean="0">
                <a:solidFill>
                  <a:schemeClr val="tx1"/>
                </a:solidFill>
                <a:effectLst/>
                <a:latin typeface="Helvetica Neue Light" charset="0"/>
                <a:ea typeface="Helvetica Neue Light" charset="0"/>
                <a:cs typeface="Helvetica Neue Light"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Helvetica Neue Light" charset="0"/>
                <a:ea typeface="Helvetica Neue Light" charset="0"/>
                <a:cs typeface="Helvetica Neue Light" charset="0"/>
              </a:defRPr>
            </a:lvl3pPr>
            <a:lvl4pPr marL="1600200" indent="-228600" algn="l" defTabSz="914400" rtl="0" eaLnBrk="1" latinLnBrk="0" hangingPunct="1">
              <a:lnSpc>
                <a:spcPct val="90000"/>
              </a:lnSpc>
              <a:spcBef>
                <a:spcPts val="500"/>
              </a:spcBef>
              <a:buFont typeface="Arial"/>
              <a:buChar char="•"/>
              <a:defRPr sz="2800" b="0" i="0" kern="1200">
                <a:solidFill>
                  <a:schemeClr val="tx1"/>
                </a:solidFill>
                <a:latin typeface="Helvetica Neue Light" charset="0"/>
                <a:ea typeface="Helvetica Neue Light" charset="0"/>
                <a:cs typeface="Helvetica Neue Light" charset="0"/>
              </a:defRPr>
            </a:lvl4pPr>
            <a:lvl5pPr marL="2057400" indent="-228600" algn="l" defTabSz="914400" rtl="0" eaLnBrk="1" latinLnBrk="0" hangingPunct="1">
              <a:lnSpc>
                <a:spcPct val="90000"/>
              </a:lnSpc>
              <a:spcBef>
                <a:spcPts val="500"/>
              </a:spcBef>
              <a:buFont typeface="Arial"/>
              <a:buChar char="•"/>
              <a:defRPr sz="2800" b="0" i="0" kern="1200">
                <a:solidFill>
                  <a:schemeClr val="tx1"/>
                </a:solidFill>
                <a:latin typeface="Helvetica Neue Light" charset="0"/>
                <a:ea typeface="Helvetica Neue Light" charset="0"/>
                <a:cs typeface="Helvetica Neue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spcBef>
                <a:spcPts val="0"/>
              </a:spcBef>
            </a:pPr>
            <a:r>
              <a:rPr lang="en-US" sz="2400" b="1" dirty="0">
                <a:latin typeface="Avenir Next LT Pro" panose="020B0504020202020204" pitchFamily="34" charset="77"/>
              </a:rPr>
              <a:t>Detection with Mask R-CNN</a:t>
            </a:r>
            <a:endParaRPr lang="en-US" sz="2400" dirty="0">
              <a:latin typeface="Avenir Next LT Pro Light" panose="020B0304020202020204" pitchFamily="34" charset="0"/>
            </a:endParaRPr>
          </a:p>
        </p:txBody>
      </p:sp>
      <p:sp>
        <p:nvSpPr>
          <p:cNvPr id="24" name="Content Placeholder 10">
            <a:extLst>
              <a:ext uri="{FF2B5EF4-FFF2-40B4-BE49-F238E27FC236}">
                <a16:creationId xmlns:a16="http://schemas.microsoft.com/office/drawing/2014/main" id="{B0F83EB4-CF14-A645-88D1-2C536B847D3C}"/>
              </a:ext>
            </a:extLst>
          </p:cNvPr>
          <p:cNvSpPr txBox="1">
            <a:spLocks/>
          </p:cNvSpPr>
          <p:nvPr/>
        </p:nvSpPr>
        <p:spPr>
          <a:xfrm>
            <a:off x="1628594" y="5174313"/>
            <a:ext cx="3631706" cy="546485"/>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800"/>
              </a:spcBef>
              <a:buFontTx/>
              <a:buNone/>
              <a:defRPr sz="2800" b="0" i="0" kern="1200">
                <a:solidFill>
                  <a:schemeClr val="tx1"/>
                </a:solidFill>
                <a:latin typeface="Helvetica Neue Light" charset="0"/>
                <a:ea typeface="Helvetica Neue Light" charset="0"/>
                <a:cs typeface="Helvetica Neue Light" charset="0"/>
              </a:defRPr>
            </a:lvl1pPr>
            <a:lvl2pPr marL="457200" indent="0" algn="l" defTabSz="914400" rtl="0" eaLnBrk="1" latinLnBrk="0" hangingPunct="1">
              <a:lnSpc>
                <a:spcPct val="100000"/>
              </a:lnSpc>
              <a:spcBef>
                <a:spcPts val="1200"/>
              </a:spcBef>
              <a:spcAft>
                <a:spcPts val="1200"/>
              </a:spcAft>
              <a:buFontTx/>
              <a:buNone/>
              <a:defRPr lang="nb-NO" sz="2400" b="0" i="0" kern="1200" smtClean="0">
                <a:solidFill>
                  <a:schemeClr val="tx1"/>
                </a:solidFill>
                <a:effectLst/>
                <a:latin typeface="Helvetica Neue Light" charset="0"/>
                <a:ea typeface="Helvetica Neue Light" charset="0"/>
                <a:cs typeface="Helvetica Neue Light"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Helvetica Neue Light" charset="0"/>
                <a:ea typeface="Helvetica Neue Light" charset="0"/>
                <a:cs typeface="Helvetica Neue Light" charset="0"/>
              </a:defRPr>
            </a:lvl3pPr>
            <a:lvl4pPr marL="1600200" indent="-228600" algn="l" defTabSz="914400" rtl="0" eaLnBrk="1" latinLnBrk="0" hangingPunct="1">
              <a:lnSpc>
                <a:spcPct val="90000"/>
              </a:lnSpc>
              <a:spcBef>
                <a:spcPts val="500"/>
              </a:spcBef>
              <a:buFont typeface="Arial"/>
              <a:buChar char="•"/>
              <a:defRPr sz="2800" b="0" i="0" kern="1200">
                <a:solidFill>
                  <a:schemeClr val="tx1"/>
                </a:solidFill>
                <a:latin typeface="Helvetica Neue Light" charset="0"/>
                <a:ea typeface="Helvetica Neue Light" charset="0"/>
                <a:cs typeface="Helvetica Neue Light" charset="0"/>
              </a:defRPr>
            </a:lvl4pPr>
            <a:lvl5pPr marL="2057400" indent="-228600" algn="l" defTabSz="914400" rtl="0" eaLnBrk="1" latinLnBrk="0" hangingPunct="1">
              <a:lnSpc>
                <a:spcPct val="90000"/>
              </a:lnSpc>
              <a:spcBef>
                <a:spcPts val="500"/>
              </a:spcBef>
              <a:buFont typeface="Arial"/>
              <a:buChar char="•"/>
              <a:defRPr sz="2800" b="0" i="0" kern="1200">
                <a:solidFill>
                  <a:schemeClr val="tx1"/>
                </a:solidFill>
                <a:latin typeface="Helvetica Neue Light" charset="0"/>
                <a:ea typeface="Helvetica Neue Light" charset="0"/>
                <a:cs typeface="Helvetica Neue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spcBef>
                <a:spcPts val="0"/>
              </a:spcBef>
            </a:pPr>
            <a:r>
              <a:rPr lang="en-US" sz="2400" dirty="0">
                <a:latin typeface="Avenir Next LT Pro Light" panose="020B0304020202020204" pitchFamily="34" charset="0"/>
              </a:rPr>
              <a:t>Bus at 150, kite at 10,  …</a:t>
            </a:r>
          </a:p>
        </p:txBody>
      </p:sp>
      <p:sp>
        <p:nvSpPr>
          <p:cNvPr id="25" name="Content Placeholder 10">
            <a:extLst>
              <a:ext uri="{FF2B5EF4-FFF2-40B4-BE49-F238E27FC236}">
                <a16:creationId xmlns:a16="http://schemas.microsoft.com/office/drawing/2014/main" id="{BD1C79CA-AFFD-ED41-A697-22A534D3F8A7}"/>
              </a:ext>
            </a:extLst>
          </p:cNvPr>
          <p:cNvSpPr txBox="1">
            <a:spLocks/>
          </p:cNvSpPr>
          <p:nvPr/>
        </p:nvSpPr>
        <p:spPr>
          <a:xfrm>
            <a:off x="7628012" y="1831184"/>
            <a:ext cx="2239086" cy="474686"/>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800"/>
              </a:spcBef>
              <a:buFontTx/>
              <a:buNone/>
              <a:defRPr sz="2800" b="0" i="0" kern="1200">
                <a:solidFill>
                  <a:schemeClr val="tx1"/>
                </a:solidFill>
                <a:latin typeface="Helvetica Neue Light" charset="0"/>
                <a:ea typeface="Helvetica Neue Light" charset="0"/>
                <a:cs typeface="Helvetica Neue Light" charset="0"/>
              </a:defRPr>
            </a:lvl1pPr>
            <a:lvl2pPr marL="457200" indent="0" algn="l" defTabSz="914400" rtl="0" eaLnBrk="1" latinLnBrk="0" hangingPunct="1">
              <a:lnSpc>
                <a:spcPct val="100000"/>
              </a:lnSpc>
              <a:spcBef>
                <a:spcPts val="1200"/>
              </a:spcBef>
              <a:spcAft>
                <a:spcPts val="1200"/>
              </a:spcAft>
              <a:buFontTx/>
              <a:buNone/>
              <a:defRPr lang="nb-NO" sz="2400" b="0" i="0" kern="1200" smtClean="0">
                <a:solidFill>
                  <a:schemeClr val="tx1"/>
                </a:solidFill>
                <a:effectLst/>
                <a:latin typeface="Helvetica Neue Light" charset="0"/>
                <a:ea typeface="Helvetica Neue Light" charset="0"/>
                <a:cs typeface="Helvetica Neue Light"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Helvetica Neue Light" charset="0"/>
                <a:ea typeface="Helvetica Neue Light" charset="0"/>
                <a:cs typeface="Helvetica Neue Light" charset="0"/>
              </a:defRPr>
            </a:lvl3pPr>
            <a:lvl4pPr marL="1600200" indent="-228600" algn="l" defTabSz="914400" rtl="0" eaLnBrk="1" latinLnBrk="0" hangingPunct="1">
              <a:lnSpc>
                <a:spcPct val="90000"/>
              </a:lnSpc>
              <a:spcBef>
                <a:spcPts val="500"/>
              </a:spcBef>
              <a:buFont typeface="Arial"/>
              <a:buChar char="•"/>
              <a:defRPr sz="2800" b="0" i="0" kern="1200">
                <a:solidFill>
                  <a:schemeClr val="tx1"/>
                </a:solidFill>
                <a:latin typeface="Helvetica Neue Light" charset="0"/>
                <a:ea typeface="Helvetica Neue Light" charset="0"/>
                <a:cs typeface="Helvetica Neue Light" charset="0"/>
              </a:defRPr>
            </a:lvl4pPr>
            <a:lvl5pPr marL="2057400" indent="-228600" algn="l" defTabSz="914400" rtl="0" eaLnBrk="1" latinLnBrk="0" hangingPunct="1">
              <a:lnSpc>
                <a:spcPct val="90000"/>
              </a:lnSpc>
              <a:spcBef>
                <a:spcPts val="500"/>
              </a:spcBef>
              <a:buFont typeface="Arial"/>
              <a:buChar char="•"/>
              <a:defRPr sz="2800" b="0" i="0" kern="1200">
                <a:solidFill>
                  <a:schemeClr val="tx1"/>
                </a:solidFill>
                <a:latin typeface="Helvetica Neue Light" charset="0"/>
                <a:ea typeface="Helvetica Neue Light" charset="0"/>
                <a:cs typeface="Helvetica Neue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spcBef>
                <a:spcPts val="0"/>
              </a:spcBef>
            </a:pPr>
            <a:r>
              <a:rPr lang="en-US" sz="2400" b="1" dirty="0">
                <a:latin typeface="Avenir Next LT Pro" panose="020B0504020202020204" pitchFamily="34" charset="77"/>
              </a:rPr>
              <a:t>Target query</a:t>
            </a:r>
            <a:endParaRPr lang="en-US" sz="2400" dirty="0">
              <a:latin typeface="Avenir Next LT Pro Light" panose="020B0304020202020204" pitchFamily="34" charset="0"/>
            </a:endParaRPr>
          </a:p>
        </p:txBody>
      </p:sp>
      <p:sp>
        <p:nvSpPr>
          <p:cNvPr id="26" name="Content Placeholder 10">
            <a:extLst>
              <a:ext uri="{FF2B5EF4-FFF2-40B4-BE49-F238E27FC236}">
                <a16:creationId xmlns:a16="http://schemas.microsoft.com/office/drawing/2014/main" id="{1D4926E0-F8C3-4946-AFF3-A75978B45CAB}"/>
              </a:ext>
            </a:extLst>
          </p:cNvPr>
          <p:cNvSpPr txBox="1">
            <a:spLocks/>
          </p:cNvSpPr>
          <p:nvPr/>
        </p:nvSpPr>
        <p:spPr>
          <a:xfrm>
            <a:off x="6931701" y="5174312"/>
            <a:ext cx="3422947" cy="546485"/>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800"/>
              </a:spcBef>
              <a:buFontTx/>
              <a:buNone/>
              <a:defRPr sz="2800" b="0" i="0" kern="1200">
                <a:solidFill>
                  <a:schemeClr val="tx1"/>
                </a:solidFill>
                <a:latin typeface="Helvetica Neue Light" charset="0"/>
                <a:ea typeface="Helvetica Neue Light" charset="0"/>
                <a:cs typeface="Helvetica Neue Light" charset="0"/>
              </a:defRPr>
            </a:lvl1pPr>
            <a:lvl2pPr marL="457200" indent="0" algn="l" defTabSz="914400" rtl="0" eaLnBrk="1" latinLnBrk="0" hangingPunct="1">
              <a:lnSpc>
                <a:spcPct val="100000"/>
              </a:lnSpc>
              <a:spcBef>
                <a:spcPts val="1200"/>
              </a:spcBef>
              <a:spcAft>
                <a:spcPts val="1200"/>
              </a:spcAft>
              <a:buFontTx/>
              <a:buNone/>
              <a:defRPr lang="nb-NO" sz="2400" b="0" i="0" kern="1200" smtClean="0">
                <a:solidFill>
                  <a:schemeClr val="tx1"/>
                </a:solidFill>
                <a:effectLst/>
                <a:latin typeface="Helvetica Neue Light" charset="0"/>
                <a:ea typeface="Helvetica Neue Light" charset="0"/>
                <a:cs typeface="Helvetica Neue Light"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Helvetica Neue Light" charset="0"/>
                <a:ea typeface="Helvetica Neue Light" charset="0"/>
                <a:cs typeface="Helvetica Neue Light" charset="0"/>
              </a:defRPr>
            </a:lvl3pPr>
            <a:lvl4pPr marL="1600200" indent="-228600" algn="l" defTabSz="914400" rtl="0" eaLnBrk="1" latinLnBrk="0" hangingPunct="1">
              <a:lnSpc>
                <a:spcPct val="90000"/>
              </a:lnSpc>
              <a:spcBef>
                <a:spcPts val="500"/>
              </a:spcBef>
              <a:buFont typeface="Arial"/>
              <a:buChar char="•"/>
              <a:defRPr sz="2800" b="0" i="0" kern="1200">
                <a:solidFill>
                  <a:schemeClr val="tx1"/>
                </a:solidFill>
                <a:latin typeface="Helvetica Neue Light" charset="0"/>
                <a:ea typeface="Helvetica Neue Light" charset="0"/>
                <a:cs typeface="Helvetica Neue Light" charset="0"/>
              </a:defRPr>
            </a:lvl4pPr>
            <a:lvl5pPr marL="2057400" indent="-228600" algn="l" defTabSz="914400" rtl="0" eaLnBrk="1" latinLnBrk="0" hangingPunct="1">
              <a:lnSpc>
                <a:spcPct val="90000"/>
              </a:lnSpc>
              <a:spcBef>
                <a:spcPts val="500"/>
              </a:spcBef>
              <a:buFont typeface="Arial"/>
              <a:buChar char="•"/>
              <a:defRPr sz="2800" b="0" i="0" kern="1200">
                <a:solidFill>
                  <a:schemeClr val="tx1"/>
                </a:solidFill>
                <a:latin typeface="Helvetica Neue Light" charset="0"/>
                <a:ea typeface="Helvetica Neue Light" charset="0"/>
                <a:cs typeface="Helvetica Neue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spcBef>
                <a:spcPts val="0"/>
              </a:spcBef>
            </a:pPr>
            <a:r>
              <a:rPr lang="en-US" sz="2400" dirty="0">
                <a:latin typeface="Avenir Next LT Pro Light" panose="020B0304020202020204" pitchFamily="34" charset="0"/>
              </a:rPr>
              <a:t>Bus present</a:t>
            </a:r>
          </a:p>
        </p:txBody>
      </p:sp>
      <p:sp>
        <p:nvSpPr>
          <p:cNvPr id="27" name="TextBox 26">
            <a:extLst>
              <a:ext uri="{FF2B5EF4-FFF2-40B4-BE49-F238E27FC236}">
                <a16:creationId xmlns:a16="http://schemas.microsoft.com/office/drawing/2014/main" id="{65B62993-92E7-1C4E-9463-B404E7D2C099}"/>
              </a:ext>
            </a:extLst>
          </p:cNvPr>
          <p:cNvSpPr txBox="1"/>
          <p:nvPr/>
        </p:nvSpPr>
        <p:spPr>
          <a:xfrm>
            <a:off x="1579053" y="6017840"/>
            <a:ext cx="9091786" cy="523220"/>
          </a:xfrm>
          <a:prstGeom prst="rect">
            <a:avLst/>
          </a:prstGeom>
          <a:noFill/>
        </p:spPr>
        <p:txBody>
          <a:bodyPr wrap="square" rtlCol="0">
            <a:spAutoFit/>
          </a:bodyPr>
          <a:lstStyle/>
          <a:p>
            <a:pPr algn="ctr"/>
            <a:r>
              <a:rPr lang="en-US" sz="2800" dirty="0">
                <a:latin typeface="Avenir Next LT Pro Light" panose="020B0304020202020204" pitchFamily="34" charset="0"/>
                <a:ea typeface="Helvetica Neue Light" panose="02000403000000020004" pitchFamily="2" charset="0"/>
              </a:rPr>
              <a:t>Opportunity: train specialized </a:t>
            </a:r>
            <a:r>
              <a:rPr lang="en-US" sz="2800" i="1" dirty="0">
                <a:latin typeface="Avenir Next LT Pro Light" panose="020B0304020202020204" pitchFamily="34" charset="0"/>
                <a:ea typeface="Helvetica Neue Light" panose="02000403000000020004" pitchFamily="2" charset="0"/>
              </a:rPr>
              <a:t>proxy</a:t>
            </a:r>
            <a:r>
              <a:rPr lang="en-US" sz="2800" dirty="0">
                <a:latin typeface="Avenir Next LT Pro Light" panose="020B0304020202020204" pitchFamily="34" charset="0"/>
                <a:ea typeface="Helvetica Neue Light" panose="02000403000000020004" pitchFamily="2" charset="0"/>
              </a:rPr>
              <a:t> </a:t>
            </a:r>
            <a:r>
              <a:rPr lang="en-US" sz="2800" i="1" dirty="0">
                <a:latin typeface="Avenir Next LT Pro Light" panose="020B0304020202020204" pitchFamily="34" charset="0"/>
                <a:ea typeface="Helvetica Neue Light" panose="02000403000000020004" pitchFamily="2" charset="0"/>
              </a:rPr>
              <a:t>models</a:t>
            </a:r>
            <a:r>
              <a:rPr lang="en-US" sz="2800" dirty="0">
                <a:latin typeface="Avenir Next LT Pro Light" panose="020B0304020202020204" pitchFamily="34" charset="0"/>
                <a:ea typeface="Helvetica Neue Light" panose="02000403000000020004" pitchFamily="2" charset="0"/>
              </a:rPr>
              <a:t> per-query</a:t>
            </a:r>
            <a:endParaRPr lang="en-US" sz="2800" dirty="0">
              <a:solidFill>
                <a:srgbClr val="FF0000"/>
              </a:solidFill>
              <a:latin typeface="Avenir Next LT Pro Light" panose="020B0304020202020204" pitchFamily="34" charset="0"/>
              <a:ea typeface="Helvetica Neue Light" panose="02000403000000020004" pitchFamily="2" charset="0"/>
            </a:endParaRPr>
          </a:p>
        </p:txBody>
      </p:sp>
    </p:spTree>
    <p:extLst>
      <p:ext uri="{BB962C8B-B14F-4D97-AF65-F5344CB8AC3E}">
        <p14:creationId xmlns:p14="http://schemas.microsoft.com/office/powerpoint/2010/main" val="1267616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E7146-BBF5-C745-9754-0F1E4168671A}"/>
              </a:ext>
            </a:extLst>
          </p:cNvPr>
          <p:cNvSpPr>
            <a:spLocks noGrp="1"/>
          </p:cNvSpPr>
          <p:nvPr>
            <p:ph type="title"/>
          </p:nvPr>
        </p:nvSpPr>
        <p:spPr/>
        <p:txBody>
          <a:bodyPr/>
          <a:lstStyle/>
          <a:p>
            <a:r>
              <a:rPr lang="en-US" dirty="0"/>
              <a:t>Constructing proxies (</a:t>
            </a:r>
            <a:r>
              <a:rPr lang="en-US" dirty="0" err="1"/>
              <a:t>NoScope</a:t>
            </a:r>
            <a:r>
              <a:rPr lang="en-US" dirty="0"/>
              <a:t>) </a:t>
            </a:r>
            <a:r>
              <a:rPr lang="en-US" dirty="0">
                <a:solidFill>
                  <a:schemeClr val="bg2">
                    <a:lumMod val="75000"/>
                  </a:schemeClr>
                </a:solidFill>
                <a:cs typeface="Helvetica Neue Light"/>
              </a:rPr>
              <a:t>[VLDB ‘17]</a:t>
            </a:r>
            <a:endParaRPr lang="en-US" dirty="0"/>
          </a:p>
        </p:txBody>
      </p:sp>
      <p:sp>
        <p:nvSpPr>
          <p:cNvPr id="4" name="Slide Number Placeholder 3">
            <a:extLst>
              <a:ext uri="{FF2B5EF4-FFF2-40B4-BE49-F238E27FC236}">
                <a16:creationId xmlns:a16="http://schemas.microsoft.com/office/drawing/2014/main" id="{3754EB9F-B216-9949-9A7E-045B65324DAB}"/>
              </a:ext>
            </a:extLst>
          </p:cNvPr>
          <p:cNvSpPr>
            <a:spLocks noGrp="1"/>
          </p:cNvSpPr>
          <p:nvPr>
            <p:ph type="sldNum" sz="quarter" idx="12"/>
          </p:nvPr>
        </p:nvSpPr>
        <p:spPr/>
        <p:txBody>
          <a:bodyPr/>
          <a:lstStyle/>
          <a:p>
            <a:fld id="{E8770316-8B73-FC4C-ADE7-3F39872CBCAE}" type="slidenum">
              <a:rPr lang="en-US" smtClean="0"/>
              <a:pPr/>
              <a:t>63</a:t>
            </a:fld>
            <a:endParaRPr lang="en-US">
              <a:latin typeface="Avenir Next LT Pro Light" panose="020B0304020202020204" pitchFamily="34" charset="0"/>
            </a:endParaRPr>
          </a:p>
        </p:txBody>
      </p:sp>
      <p:grpSp>
        <p:nvGrpSpPr>
          <p:cNvPr id="55" name="Group 54">
            <a:extLst>
              <a:ext uri="{FF2B5EF4-FFF2-40B4-BE49-F238E27FC236}">
                <a16:creationId xmlns:a16="http://schemas.microsoft.com/office/drawing/2014/main" id="{A3102D09-2D7F-054D-98DD-BE589793563A}"/>
              </a:ext>
            </a:extLst>
          </p:cNvPr>
          <p:cNvGrpSpPr/>
          <p:nvPr/>
        </p:nvGrpSpPr>
        <p:grpSpPr>
          <a:xfrm>
            <a:off x="3434809" y="3032466"/>
            <a:ext cx="1643594" cy="1297836"/>
            <a:chOff x="7010202" y="2369664"/>
            <a:chExt cx="1643594" cy="1297836"/>
          </a:xfrm>
        </p:grpSpPr>
        <p:pic>
          <p:nvPicPr>
            <p:cNvPr id="40" name="Picture 39">
              <a:extLst>
                <a:ext uri="{FF2B5EF4-FFF2-40B4-BE49-F238E27FC236}">
                  <a16:creationId xmlns:a16="http://schemas.microsoft.com/office/drawing/2014/main" id="{444328EC-59A2-F74D-A251-9DDC3B9E46C9}"/>
                </a:ext>
              </a:extLst>
            </p:cNvPr>
            <p:cNvPicPr>
              <a:picLocks noChangeAspect="1"/>
            </p:cNvPicPr>
            <p:nvPr/>
          </p:nvPicPr>
          <p:blipFill>
            <a:blip r:embed="rId3"/>
            <a:stretch>
              <a:fillRect/>
            </a:stretch>
          </p:blipFill>
          <p:spPr>
            <a:xfrm>
              <a:off x="7606351" y="2880619"/>
              <a:ext cx="668849" cy="786881"/>
            </a:xfrm>
            <a:prstGeom prst="rect">
              <a:avLst/>
            </a:prstGeom>
          </p:spPr>
        </p:pic>
        <p:cxnSp>
          <p:nvCxnSpPr>
            <p:cNvPr id="48" name="Straight Arrow Connector 47">
              <a:extLst>
                <a:ext uri="{FF2B5EF4-FFF2-40B4-BE49-F238E27FC236}">
                  <a16:creationId xmlns:a16="http://schemas.microsoft.com/office/drawing/2014/main" id="{FED107CE-D783-FE44-97E5-93E37EBD0B15}"/>
                </a:ext>
              </a:extLst>
            </p:cNvPr>
            <p:cNvCxnSpPr>
              <a:cxnSpLocks/>
            </p:cNvCxnSpPr>
            <p:nvPr/>
          </p:nvCxnSpPr>
          <p:spPr>
            <a:xfrm>
              <a:off x="7404316" y="2767958"/>
              <a:ext cx="945087" cy="0"/>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9" name="Content Placeholder 10">
              <a:extLst>
                <a:ext uri="{FF2B5EF4-FFF2-40B4-BE49-F238E27FC236}">
                  <a16:creationId xmlns:a16="http://schemas.microsoft.com/office/drawing/2014/main" id="{6352D45D-6474-3249-B2ED-338D9290D55B}"/>
                </a:ext>
              </a:extLst>
            </p:cNvPr>
            <p:cNvSpPr txBox="1">
              <a:spLocks/>
            </p:cNvSpPr>
            <p:nvPr/>
          </p:nvSpPr>
          <p:spPr>
            <a:xfrm>
              <a:off x="7010202" y="2369664"/>
              <a:ext cx="1643594" cy="477813"/>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800"/>
                </a:spcBef>
                <a:buFontTx/>
                <a:buNone/>
                <a:defRPr sz="2800" b="0" i="0" kern="1200">
                  <a:solidFill>
                    <a:schemeClr val="tx1"/>
                  </a:solidFill>
                  <a:latin typeface="Helvetica Neue Light" charset="0"/>
                  <a:ea typeface="Helvetica Neue Light" charset="0"/>
                  <a:cs typeface="Helvetica Neue Light" charset="0"/>
                </a:defRPr>
              </a:lvl1pPr>
              <a:lvl2pPr marL="457200" indent="0" algn="l" defTabSz="914400" rtl="0" eaLnBrk="1" latinLnBrk="0" hangingPunct="1">
                <a:lnSpc>
                  <a:spcPct val="100000"/>
                </a:lnSpc>
                <a:spcBef>
                  <a:spcPts val="1200"/>
                </a:spcBef>
                <a:spcAft>
                  <a:spcPts val="1200"/>
                </a:spcAft>
                <a:buFontTx/>
                <a:buNone/>
                <a:defRPr lang="nb-NO" sz="2400" b="0" i="0" kern="1200" smtClean="0">
                  <a:solidFill>
                    <a:schemeClr val="tx1"/>
                  </a:solidFill>
                  <a:effectLst/>
                  <a:latin typeface="Helvetica Neue Light" charset="0"/>
                  <a:ea typeface="Helvetica Neue Light" charset="0"/>
                  <a:cs typeface="Helvetica Neue Light"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Helvetica Neue Light" charset="0"/>
                  <a:ea typeface="Helvetica Neue Light" charset="0"/>
                  <a:cs typeface="Helvetica Neue Light" charset="0"/>
                </a:defRPr>
              </a:lvl3pPr>
              <a:lvl4pPr marL="1600200" indent="-228600" algn="l" defTabSz="914400" rtl="0" eaLnBrk="1" latinLnBrk="0" hangingPunct="1">
                <a:lnSpc>
                  <a:spcPct val="90000"/>
                </a:lnSpc>
                <a:spcBef>
                  <a:spcPts val="500"/>
                </a:spcBef>
                <a:buFont typeface="Arial"/>
                <a:buChar char="•"/>
                <a:defRPr sz="2800" b="0" i="0" kern="1200">
                  <a:solidFill>
                    <a:schemeClr val="tx1"/>
                  </a:solidFill>
                  <a:latin typeface="Helvetica Neue Light" charset="0"/>
                  <a:ea typeface="Helvetica Neue Light" charset="0"/>
                  <a:cs typeface="Helvetica Neue Light" charset="0"/>
                </a:defRPr>
              </a:lvl4pPr>
              <a:lvl5pPr marL="2057400" indent="-228600" algn="l" defTabSz="914400" rtl="0" eaLnBrk="1" latinLnBrk="0" hangingPunct="1">
                <a:lnSpc>
                  <a:spcPct val="90000"/>
                </a:lnSpc>
                <a:spcBef>
                  <a:spcPts val="500"/>
                </a:spcBef>
                <a:buFont typeface="Arial"/>
                <a:buChar char="•"/>
                <a:defRPr sz="2800" b="0" i="0" kern="1200">
                  <a:solidFill>
                    <a:schemeClr val="tx1"/>
                  </a:solidFill>
                  <a:latin typeface="Helvetica Neue Light" charset="0"/>
                  <a:ea typeface="Helvetica Neue Light" charset="0"/>
                  <a:cs typeface="Helvetica Neue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1800" dirty="0">
                  <a:latin typeface="Avenir Next LT Pro Light" panose="020B0304020202020204" pitchFamily="34" charset="0"/>
                </a:rPr>
                <a:t>Target DNN</a:t>
              </a:r>
              <a:endParaRPr lang="en-US" sz="1400" dirty="0">
                <a:latin typeface="Avenir Next LT Pro Light" panose="020B0304020202020204" pitchFamily="34" charset="0"/>
              </a:endParaRPr>
            </a:p>
          </p:txBody>
        </p:sp>
      </p:grpSp>
      <p:grpSp>
        <p:nvGrpSpPr>
          <p:cNvPr id="56" name="Group 55">
            <a:extLst>
              <a:ext uri="{FF2B5EF4-FFF2-40B4-BE49-F238E27FC236}">
                <a16:creationId xmlns:a16="http://schemas.microsoft.com/office/drawing/2014/main" id="{1B5FB5C6-E135-C64D-8A21-17788AD61B11}"/>
              </a:ext>
            </a:extLst>
          </p:cNvPr>
          <p:cNvGrpSpPr/>
          <p:nvPr/>
        </p:nvGrpSpPr>
        <p:grpSpPr>
          <a:xfrm>
            <a:off x="7339945" y="3012500"/>
            <a:ext cx="1643594" cy="477813"/>
            <a:chOff x="3490046" y="4776896"/>
            <a:chExt cx="1643594" cy="477813"/>
          </a:xfrm>
        </p:grpSpPr>
        <p:cxnSp>
          <p:nvCxnSpPr>
            <p:cNvPr id="50" name="Straight Arrow Connector 49">
              <a:extLst>
                <a:ext uri="{FF2B5EF4-FFF2-40B4-BE49-F238E27FC236}">
                  <a16:creationId xmlns:a16="http://schemas.microsoft.com/office/drawing/2014/main" id="{8E45E916-EF33-8346-B575-CB438A2E3422}"/>
                </a:ext>
              </a:extLst>
            </p:cNvPr>
            <p:cNvCxnSpPr>
              <a:cxnSpLocks/>
            </p:cNvCxnSpPr>
            <p:nvPr/>
          </p:nvCxnSpPr>
          <p:spPr>
            <a:xfrm>
              <a:off x="3854607" y="5184041"/>
              <a:ext cx="945087" cy="0"/>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1" name="Content Placeholder 10">
              <a:extLst>
                <a:ext uri="{FF2B5EF4-FFF2-40B4-BE49-F238E27FC236}">
                  <a16:creationId xmlns:a16="http://schemas.microsoft.com/office/drawing/2014/main" id="{341887D2-CBDD-C14F-9A27-4018D4CB484C}"/>
                </a:ext>
              </a:extLst>
            </p:cNvPr>
            <p:cNvSpPr txBox="1">
              <a:spLocks/>
            </p:cNvSpPr>
            <p:nvPr/>
          </p:nvSpPr>
          <p:spPr>
            <a:xfrm>
              <a:off x="3490046" y="4776896"/>
              <a:ext cx="1643594" cy="477813"/>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800"/>
                </a:spcBef>
                <a:buFontTx/>
                <a:buNone/>
                <a:defRPr sz="2800" b="0" i="0" kern="1200">
                  <a:solidFill>
                    <a:schemeClr val="tx1"/>
                  </a:solidFill>
                  <a:latin typeface="Helvetica Neue Light" charset="0"/>
                  <a:ea typeface="Helvetica Neue Light" charset="0"/>
                  <a:cs typeface="Helvetica Neue Light" charset="0"/>
                </a:defRPr>
              </a:lvl1pPr>
              <a:lvl2pPr marL="457200" indent="0" algn="l" defTabSz="914400" rtl="0" eaLnBrk="1" latinLnBrk="0" hangingPunct="1">
                <a:lnSpc>
                  <a:spcPct val="100000"/>
                </a:lnSpc>
                <a:spcBef>
                  <a:spcPts val="1200"/>
                </a:spcBef>
                <a:spcAft>
                  <a:spcPts val="1200"/>
                </a:spcAft>
                <a:buFontTx/>
                <a:buNone/>
                <a:defRPr lang="nb-NO" sz="2400" b="0" i="0" kern="1200" smtClean="0">
                  <a:solidFill>
                    <a:schemeClr val="tx1"/>
                  </a:solidFill>
                  <a:effectLst/>
                  <a:latin typeface="Helvetica Neue Light" charset="0"/>
                  <a:ea typeface="Helvetica Neue Light" charset="0"/>
                  <a:cs typeface="Helvetica Neue Light"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Helvetica Neue Light" charset="0"/>
                  <a:ea typeface="Helvetica Neue Light" charset="0"/>
                  <a:cs typeface="Helvetica Neue Light" charset="0"/>
                </a:defRPr>
              </a:lvl3pPr>
              <a:lvl4pPr marL="1600200" indent="-228600" algn="l" defTabSz="914400" rtl="0" eaLnBrk="1" latinLnBrk="0" hangingPunct="1">
                <a:lnSpc>
                  <a:spcPct val="90000"/>
                </a:lnSpc>
                <a:spcBef>
                  <a:spcPts val="500"/>
                </a:spcBef>
                <a:buFont typeface="Arial"/>
                <a:buChar char="•"/>
                <a:defRPr sz="2800" b="0" i="0" kern="1200">
                  <a:solidFill>
                    <a:schemeClr val="tx1"/>
                  </a:solidFill>
                  <a:latin typeface="Helvetica Neue Light" charset="0"/>
                  <a:ea typeface="Helvetica Neue Light" charset="0"/>
                  <a:cs typeface="Helvetica Neue Light" charset="0"/>
                </a:defRPr>
              </a:lvl4pPr>
              <a:lvl5pPr marL="2057400" indent="-228600" algn="l" defTabSz="914400" rtl="0" eaLnBrk="1" latinLnBrk="0" hangingPunct="1">
                <a:lnSpc>
                  <a:spcPct val="90000"/>
                </a:lnSpc>
                <a:spcBef>
                  <a:spcPts val="500"/>
                </a:spcBef>
                <a:buFont typeface="Arial"/>
                <a:buChar char="•"/>
                <a:defRPr sz="2800" b="0" i="0" kern="1200">
                  <a:solidFill>
                    <a:schemeClr val="tx1"/>
                  </a:solidFill>
                  <a:latin typeface="Helvetica Neue Light" charset="0"/>
                  <a:ea typeface="Helvetica Neue Light" charset="0"/>
                  <a:cs typeface="Helvetica Neue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1800" dirty="0">
                  <a:latin typeface="Avenir Next LT Pro Light" panose="020B0304020202020204" pitchFamily="34" charset="0"/>
                </a:rPr>
                <a:t>Training</a:t>
              </a:r>
              <a:endParaRPr lang="en-US" sz="1400" dirty="0">
                <a:latin typeface="Avenir Next LT Pro Light" panose="020B0304020202020204" pitchFamily="34" charset="0"/>
              </a:endParaRPr>
            </a:p>
          </p:txBody>
        </p:sp>
      </p:grpSp>
      <p:grpSp>
        <p:nvGrpSpPr>
          <p:cNvPr id="3" name="Group 2">
            <a:extLst>
              <a:ext uri="{FF2B5EF4-FFF2-40B4-BE49-F238E27FC236}">
                <a16:creationId xmlns:a16="http://schemas.microsoft.com/office/drawing/2014/main" id="{032E8B62-5DFA-3243-BA64-D56C5DBF0359}"/>
              </a:ext>
            </a:extLst>
          </p:cNvPr>
          <p:cNvGrpSpPr/>
          <p:nvPr/>
        </p:nvGrpSpPr>
        <p:grpSpPr>
          <a:xfrm>
            <a:off x="1124305" y="2693383"/>
            <a:ext cx="2417913" cy="1906866"/>
            <a:chOff x="4682397" y="1768532"/>
            <a:chExt cx="2603805" cy="2053468"/>
          </a:xfrm>
        </p:grpSpPr>
        <p:grpSp>
          <p:nvGrpSpPr>
            <p:cNvPr id="17" name="Group 16">
              <a:extLst>
                <a:ext uri="{FF2B5EF4-FFF2-40B4-BE49-F238E27FC236}">
                  <a16:creationId xmlns:a16="http://schemas.microsoft.com/office/drawing/2014/main" id="{4072EC36-2B49-5241-9466-79BB5291717C}"/>
                </a:ext>
              </a:extLst>
            </p:cNvPr>
            <p:cNvGrpSpPr/>
            <p:nvPr/>
          </p:nvGrpSpPr>
          <p:grpSpPr>
            <a:xfrm>
              <a:off x="4891543" y="1768532"/>
              <a:ext cx="2231537" cy="1431865"/>
              <a:chOff x="870892" y="2147265"/>
              <a:chExt cx="2231537" cy="1431865"/>
            </a:xfrm>
          </p:grpSpPr>
          <p:sp>
            <p:nvSpPr>
              <p:cNvPr id="18" name="Rectangle 17">
                <a:extLst>
                  <a:ext uri="{FF2B5EF4-FFF2-40B4-BE49-F238E27FC236}">
                    <a16:creationId xmlns:a16="http://schemas.microsoft.com/office/drawing/2014/main" id="{89DB7106-F743-B04A-901A-5BFAAB69432A}"/>
                  </a:ext>
                </a:extLst>
              </p:cNvPr>
              <p:cNvSpPr>
                <a:spLocks noChangeAspect="1"/>
              </p:cNvSpPr>
              <p:nvPr/>
            </p:nvSpPr>
            <p:spPr>
              <a:xfrm>
                <a:off x="870892" y="2147265"/>
                <a:ext cx="1884509" cy="1115871"/>
              </a:xfrm>
              <a:prstGeom prst="rect">
                <a:avLst/>
              </a:prstGeom>
              <a:solidFill>
                <a:schemeClr val="bg1"/>
              </a:solid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nvGrpSpPr>
              <p:cNvPr id="20" name="Group 19">
                <a:extLst>
                  <a:ext uri="{FF2B5EF4-FFF2-40B4-BE49-F238E27FC236}">
                    <a16:creationId xmlns:a16="http://schemas.microsoft.com/office/drawing/2014/main" id="{9FD507E9-8C34-DE48-8598-219AC2D20290}"/>
                  </a:ext>
                </a:extLst>
              </p:cNvPr>
              <p:cNvGrpSpPr/>
              <p:nvPr/>
            </p:nvGrpSpPr>
            <p:grpSpPr>
              <a:xfrm>
                <a:off x="993015" y="2253567"/>
                <a:ext cx="2109414" cy="1325563"/>
                <a:chOff x="623018" y="2200083"/>
                <a:chExt cx="1181490" cy="844833"/>
              </a:xfrm>
            </p:grpSpPr>
            <p:sp>
              <p:nvSpPr>
                <p:cNvPr id="21" name="Rectangle 20">
                  <a:extLst>
                    <a:ext uri="{FF2B5EF4-FFF2-40B4-BE49-F238E27FC236}">
                      <a16:creationId xmlns:a16="http://schemas.microsoft.com/office/drawing/2014/main" id="{E2B16C39-0774-CA49-A3EE-4153EE5DB1C3}"/>
                    </a:ext>
                  </a:extLst>
                </p:cNvPr>
                <p:cNvSpPr>
                  <a:spLocks noChangeAspect="1"/>
                </p:cNvSpPr>
                <p:nvPr/>
              </p:nvSpPr>
              <p:spPr>
                <a:xfrm>
                  <a:off x="623018" y="2200083"/>
                  <a:ext cx="1055519" cy="711188"/>
                </a:xfrm>
                <a:prstGeom prst="rect">
                  <a:avLst/>
                </a:prstGeom>
                <a:solidFill>
                  <a:schemeClr val="bg1"/>
                </a:solid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a:t>
                  </a:r>
                </a:p>
              </p:txBody>
            </p:sp>
            <p:pic>
              <p:nvPicPr>
                <p:cNvPr id="25" name="Picture 24" descr="vlcsnap-2017-08-29-09h52m37s169.png">
                  <a:extLst>
                    <a:ext uri="{FF2B5EF4-FFF2-40B4-BE49-F238E27FC236}">
                      <a16:creationId xmlns:a16="http://schemas.microsoft.com/office/drawing/2014/main" id="{EEC75409-A3EF-5341-8F61-13951C4533B1}"/>
                    </a:ext>
                  </a:extLst>
                </p:cNvPr>
                <p:cNvPicPr>
                  <a:picLocks noChangeAspect="1"/>
                </p:cNvPicPr>
                <p:nvPr/>
              </p:nvPicPr>
              <p:blipFill>
                <a:blip r:embed="rId4">
                  <a:alphaModFix/>
                  <a:extLst>
                    <a:ext uri="{28A0092B-C50C-407E-A947-70E740481C1C}">
                      <a14:useLocalDpi xmlns:a14="http://schemas.microsoft.com/office/drawing/2010/main"/>
                    </a:ext>
                  </a:extLst>
                </a:blip>
                <a:stretch>
                  <a:fillRect/>
                </a:stretch>
              </p:blipFill>
              <p:spPr>
                <a:xfrm>
                  <a:off x="749549" y="2333728"/>
                  <a:ext cx="1054959" cy="711188"/>
                </a:xfrm>
                <a:prstGeom prst="rect">
                  <a:avLst/>
                </a:prstGeom>
                <a:solidFill>
                  <a:srgbClr val="FFFFFF">
                    <a:shade val="85000"/>
                  </a:srgbClr>
                </a:solidFill>
                <a:ln w="12700" cap="sq" cmpd="sng">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grpSp>
        <p:sp>
          <p:nvSpPr>
            <p:cNvPr id="60" name="Content Placeholder 10">
              <a:extLst>
                <a:ext uri="{FF2B5EF4-FFF2-40B4-BE49-F238E27FC236}">
                  <a16:creationId xmlns:a16="http://schemas.microsoft.com/office/drawing/2014/main" id="{6CF70EA0-4510-EA41-BE4E-008562FE682C}"/>
                </a:ext>
              </a:extLst>
            </p:cNvPr>
            <p:cNvSpPr txBox="1">
              <a:spLocks/>
            </p:cNvSpPr>
            <p:nvPr/>
          </p:nvSpPr>
          <p:spPr>
            <a:xfrm>
              <a:off x="4682397" y="3400254"/>
              <a:ext cx="2603805" cy="421746"/>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800"/>
                </a:spcBef>
                <a:buFontTx/>
                <a:buNone/>
                <a:defRPr sz="2800" b="0" i="0" kern="1200">
                  <a:solidFill>
                    <a:schemeClr val="tx1"/>
                  </a:solidFill>
                  <a:latin typeface="Helvetica Neue Light" charset="0"/>
                  <a:ea typeface="Helvetica Neue Light" charset="0"/>
                  <a:cs typeface="Helvetica Neue Light" charset="0"/>
                </a:defRPr>
              </a:lvl1pPr>
              <a:lvl2pPr marL="457200" indent="0" algn="l" defTabSz="914400" rtl="0" eaLnBrk="1" latinLnBrk="0" hangingPunct="1">
                <a:lnSpc>
                  <a:spcPct val="100000"/>
                </a:lnSpc>
                <a:spcBef>
                  <a:spcPts val="1200"/>
                </a:spcBef>
                <a:spcAft>
                  <a:spcPts val="1200"/>
                </a:spcAft>
                <a:buFontTx/>
                <a:buNone/>
                <a:defRPr lang="nb-NO" sz="2400" b="0" i="0" kern="1200" smtClean="0">
                  <a:solidFill>
                    <a:schemeClr val="tx1"/>
                  </a:solidFill>
                  <a:effectLst/>
                  <a:latin typeface="Helvetica Neue Light" charset="0"/>
                  <a:ea typeface="Helvetica Neue Light" charset="0"/>
                  <a:cs typeface="Helvetica Neue Light"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Helvetica Neue Light" charset="0"/>
                  <a:ea typeface="Helvetica Neue Light" charset="0"/>
                  <a:cs typeface="Helvetica Neue Light" charset="0"/>
                </a:defRPr>
              </a:lvl3pPr>
              <a:lvl4pPr marL="1600200" indent="-228600" algn="l" defTabSz="914400" rtl="0" eaLnBrk="1" latinLnBrk="0" hangingPunct="1">
                <a:lnSpc>
                  <a:spcPct val="90000"/>
                </a:lnSpc>
                <a:spcBef>
                  <a:spcPts val="500"/>
                </a:spcBef>
                <a:buFont typeface="Arial"/>
                <a:buChar char="•"/>
                <a:defRPr sz="2800" b="0" i="0" kern="1200">
                  <a:solidFill>
                    <a:schemeClr val="tx1"/>
                  </a:solidFill>
                  <a:latin typeface="Helvetica Neue Light" charset="0"/>
                  <a:ea typeface="Helvetica Neue Light" charset="0"/>
                  <a:cs typeface="Helvetica Neue Light" charset="0"/>
                </a:defRPr>
              </a:lvl4pPr>
              <a:lvl5pPr marL="2057400" indent="-228600" algn="l" defTabSz="914400" rtl="0" eaLnBrk="1" latinLnBrk="0" hangingPunct="1">
                <a:lnSpc>
                  <a:spcPct val="90000"/>
                </a:lnSpc>
                <a:spcBef>
                  <a:spcPts val="500"/>
                </a:spcBef>
                <a:buFont typeface="Arial"/>
                <a:buChar char="•"/>
                <a:defRPr sz="2800" b="0" i="0" kern="1200">
                  <a:solidFill>
                    <a:schemeClr val="tx1"/>
                  </a:solidFill>
                  <a:latin typeface="Helvetica Neue Light" charset="0"/>
                  <a:ea typeface="Helvetica Neue Light" charset="0"/>
                  <a:cs typeface="Helvetica Neue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1800" dirty="0">
                  <a:latin typeface="Avenir Next LT Pro Light" panose="020B0304020202020204" pitchFamily="34" charset="0"/>
                </a:rPr>
                <a:t>Unannotated Sample</a:t>
              </a:r>
              <a:endParaRPr lang="en-US" sz="1400" dirty="0">
                <a:latin typeface="Avenir Next LT Pro Light" panose="020B0304020202020204" pitchFamily="34" charset="0"/>
              </a:endParaRPr>
            </a:p>
          </p:txBody>
        </p:sp>
      </p:grpSp>
      <p:grpSp>
        <p:nvGrpSpPr>
          <p:cNvPr id="5" name="Group 4">
            <a:extLst>
              <a:ext uri="{FF2B5EF4-FFF2-40B4-BE49-F238E27FC236}">
                <a16:creationId xmlns:a16="http://schemas.microsoft.com/office/drawing/2014/main" id="{548BD15E-9132-B540-AAFC-4821E277DC19}"/>
              </a:ext>
            </a:extLst>
          </p:cNvPr>
          <p:cNvGrpSpPr/>
          <p:nvPr/>
        </p:nvGrpSpPr>
        <p:grpSpPr>
          <a:xfrm>
            <a:off x="5078403" y="2693383"/>
            <a:ext cx="2261542" cy="1955730"/>
            <a:chOff x="8368101" y="1677816"/>
            <a:chExt cx="2435412" cy="2106087"/>
          </a:xfrm>
        </p:grpSpPr>
        <p:grpSp>
          <p:nvGrpSpPr>
            <p:cNvPr id="32" name="Group 31">
              <a:extLst>
                <a:ext uri="{FF2B5EF4-FFF2-40B4-BE49-F238E27FC236}">
                  <a16:creationId xmlns:a16="http://schemas.microsoft.com/office/drawing/2014/main" id="{3A978EA5-2EF5-BE4F-8821-2A221925AE3C}"/>
                </a:ext>
              </a:extLst>
            </p:cNvPr>
            <p:cNvGrpSpPr/>
            <p:nvPr/>
          </p:nvGrpSpPr>
          <p:grpSpPr>
            <a:xfrm>
              <a:off x="8521431" y="1677816"/>
              <a:ext cx="2231537" cy="1522581"/>
              <a:chOff x="7342816" y="1906419"/>
              <a:chExt cx="2231537" cy="1522581"/>
            </a:xfrm>
          </p:grpSpPr>
          <p:grpSp>
            <p:nvGrpSpPr>
              <p:cNvPr id="26" name="Group 25">
                <a:extLst>
                  <a:ext uri="{FF2B5EF4-FFF2-40B4-BE49-F238E27FC236}">
                    <a16:creationId xmlns:a16="http://schemas.microsoft.com/office/drawing/2014/main" id="{1CA0579D-41F6-204E-B2BE-D5E4804F7118}"/>
                  </a:ext>
                </a:extLst>
              </p:cNvPr>
              <p:cNvGrpSpPr/>
              <p:nvPr/>
            </p:nvGrpSpPr>
            <p:grpSpPr>
              <a:xfrm>
                <a:off x="7342816" y="1906419"/>
                <a:ext cx="2231537" cy="1431866"/>
                <a:chOff x="870892" y="2081953"/>
                <a:chExt cx="2231537" cy="1431866"/>
              </a:xfrm>
            </p:grpSpPr>
            <p:sp>
              <p:nvSpPr>
                <p:cNvPr id="27" name="Rectangle 26">
                  <a:extLst>
                    <a:ext uri="{FF2B5EF4-FFF2-40B4-BE49-F238E27FC236}">
                      <a16:creationId xmlns:a16="http://schemas.microsoft.com/office/drawing/2014/main" id="{5907C56E-7B57-7E4F-AA33-E66D8179F903}"/>
                    </a:ext>
                  </a:extLst>
                </p:cNvPr>
                <p:cNvSpPr>
                  <a:spLocks noChangeAspect="1"/>
                </p:cNvSpPr>
                <p:nvPr/>
              </p:nvSpPr>
              <p:spPr>
                <a:xfrm>
                  <a:off x="870892" y="2081953"/>
                  <a:ext cx="1884509" cy="1115871"/>
                </a:xfrm>
                <a:prstGeom prst="rect">
                  <a:avLst/>
                </a:prstGeom>
                <a:solidFill>
                  <a:schemeClr val="bg1"/>
                </a:solid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nvGrpSpPr>
                <p:cNvPr id="28" name="Group 27">
                  <a:extLst>
                    <a:ext uri="{FF2B5EF4-FFF2-40B4-BE49-F238E27FC236}">
                      <a16:creationId xmlns:a16="http://schemas.microsoft.com/office/drawing/2014/main" id="{1D71C084-F4C0-E849-A230-88398025A53F}"/>
                    </a:ext>
                  </a:extLst>
                </p:cNvPr>
                <p:cNvGrpSpPr/>
                <p:nvPr/>
              </p:nvGrpSpPr>
              <p:grpSpPr>
                <a:xfrm>
                  <a:off x="993015" y="2188254"/>
                  <a:ext cx="2109414" cy="1325565"/>
                  <a:chOff x="623018" y="2158456"/>
                  <a:chExt cx="1181490" cy="844834"/>
                </a:xfrm>
              </p:grpSpPr>
              <p:sp>
                <p:nvSpPr>
                  <p:cNvPr id="29" name="Rectangle 28">
                    <a:extLst>
                      <a:ext uri="{FF2B5EF4-FFF2-40B4-BE49-F238E27FC236}">
                        <a16:creationId xmlns:a16="http://schemas.microsoft.com/office/drawing/2014/main" id="{B623647B-7514-6240-AA44-066893DA59B5}"/>
                      </a:ext>
                    </a:extLst>
                  </p:cNvPr>
                  <p:cNvSpPr>
                    <a:spLocks noChangeAspect="1"/>
                  </p:cNvSpPr>
                  <p:nvPr/>
                </p:nvSpPr>
                <p:spPr>
                  <a:xfrm>
                    <a:off x="623018" y="2158456"/>
                    <a:ext cx="1055519" cy="711188"/>
                  </a:xfrm>
                  <a:prstGeom prst="rect">
                    <a:avLst/>
                  </a:prstGeom>
                  <a:solidFill>
                    <a:schemeClr val="bg1"/>
                  </a:solid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a:t>
                    </a:r>
                  </a:p>
                </p:txBody>
              </p:sp>
              <p:pic>
                <p:nvPicPr>
                  <p:cNvPr id="30" name="Picture 29" descr="vlcsnap-2017-08-29-09h52m37s169.png">
                    <a:extLst>
                      <a:ext uri="{FF2B5EF4-FFF2-40B4-BE49-F238E27FC236}">
                        <a16:creationId xmlns:a16="http://schemas.microsoft.com/office/drawing/2014/main" id="{74AAB7D1-B255-2D4D-A839-2BD68D23CACA}"/>
                      </a:ext>
                    </a:extLst>
                  </p:cNvPr>
                  <p:cNvPicPr>
                    <a:picLocks noChangeAspect="1"/>
                  </p:cNvPicPr>
                  <p:nvPr/>
                </p:nvPicPr>
                <p:blipFill>
                  <a:blip r:embed="rId4">
                    <a:alphaModFix/>
                    <a:extLst>
                      <a:ext uri="{28A0092B-C50C-407E-A947-70E740481C1C}">
                        <a14:useLocalDpi xmlns:a14="http://schemas.microsoft.com/office/drawing/2010/main"/>
                      </a:ext>
                    </a:extLst>
                  </a:blip>
                  <a:stretch>
                    <a:fillRect/>
                  </a:stretch>
                </p:blipFill>
                <p:spPr>
                  <a:xfrm>
                    <a:off x="749549" y="2292102"/>
                    <a:ext cx="1054959" cy="711188"/>
                  </a:xfrm>
                  <a:prstGeom prst="rect">
                    <a:avLst/>
                  </a:prstGeom>
                  <a:solidFill>
                    <a:srgbClr val="FFFFFF">
                      <a:shade val="85000"/>
                    </a:srgbClr>
                  </a:solidFill>
                  <a:ln w="12700" cap="sq" cmpd="sng">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grpSp>
          <p:sp>
            <p:nvSpPr>
              <p:cNvPr id="31" name="Rectangle 30">
                <a:extLst>
                  <a:ext uri="{FF2B5EF4-FFF2-40B4-BE49-F238E27FC236}">
                    <a16:creationId xmlns:a16="http://schemas.microsoft.com/office/drawing/2014/main" id="{63EEE9FC-35E7-234B-953A-8FA2402D2ACA}"/>
                  </a:ext>
                </a:extLst>
              </p:cNvPr>
              <p:cNvSpPr/>
              <p:nvPr/>
            </p:nvSpPr>
            <p:spPr>
              <a:xfrm>
                <a:off x="7689844" y="2764617"/>
                <a:ext cx="669796" cy="664383"/>
              </a:xfrm>
              <a:prstGeom prst="rect">
                <a:avLst/>
              </a:prstGeom>
              <a:noFill/>
              <a:ln w="60325">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venir Next LT Pro" panose="020B0504020202020204" pitchFamily="34" charset="0"/>
                </a:endParaRPr>
              </a:p>
            </p:txBody>
          </p:sp>
        </p:grpSp>
        <p:sp>
          <p:nvSpPr>
            <p:cNvPr id="61" name="Content Placeholder 10">
              <a:extLst>
                <a:ext uri="{FF2B5EF4-FFF2-40B4-BE49-F238E27FC236}">
                  <a16:creationId xmlns:a16="http://schemas.microsoft.com/office/drawing/2014/main" id="{61693567-00BA-7045-8310-767AA9E2CA57}"/>
                </a:ext>
              </a:extLst>
            </p:cNvPr>
            <p:cNvSpPr txBox="1">
              <a:spLocks/>
            </p:cNvSpPr>
            <p:nvPr/>
          </p:nvSpPr>
          <p:spPr>
            <a:xfrm>
              <a:off x="8368101" y="3306090"/>
              <a:ext cx="2435412" cy="477813"/>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800"/>
                </a:spcBef>
                <a:buFontTx/>
                <a:buNone/>
                <a:defRPr sz="2800" b="0" i="0" kern="1200">
                  <a:solidFill>
                    <a:schemeClr val="tx1"/>
                  </a:solidFill>
                  <a:latin typeface="Helvetica Neue Light" charset="0"/>
                  <a:ea typeface="Helvetica Neue Light" charset="0"/>
                  <a:cs typeface="Helvetica Neue Light" charset="0"/>
                </a:defRPr>
              </a:lvl1pPr>
              <a:lvl2pPr marL="457200" indent="0" algn="l" defTabSz="914400" rtl="0" eaLnBrk="1" latinLnBrk="0" hangingPunct="1">
                <a:lnSpc>
                  <a:spcPct val="100000"/>
                </a:lnSpc>
                <a:spcBef>
                  <a:spcPts val="1200"/>
                </a:spcBef>
                <a:spcAft>
                  <a:spcPts val="1200"/>
                </a:spcAft>
                <a:buFontTx/>
                <a:buNone/>
                <a:defRPr lang="nb-NO" sz="2400" b="0" i="0" kern="1200" smtClean="0">
                  <a:solidFill>
                    <a:schemeClr val="tx1"/>
                  </a:solidFill>
                  <a:effectLst/>
                  <a:latin typeface="Helvetica Neue Light" charset="0"/>
                  <a:ea typeface="Helvetica Neue Light" charset="0"/>
                  <a:cs typeface="Helvetica Neue Light"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Helvetica Neue Light" charset="0"/>
                  <a:ea typeface="Helvetica Neue Light" charset="0"/>
                  <a:cs typeface="Helvetica Neue Light" charset="0"/>
                </a:defRPr>
              </a:lvl3pPr>
              <a:lvl4pPr marL="1600200" indent="-228600" algn="l" defTabSz="914400" rtl="0" eaLnBrk="1" latinLnBrk="0" hangingPunct="1">
                <a:lnSpc>
                  <a:spcPct val="90000"/>
                </a:lnSpc>
                <a:spcBef>
                  <a:spcPts val="500"/>
                </a:spcBef>
                <a:buFont typeface="Arial"/>
                <a:buChar char="•"/>
                <a:defRPr sz="2800" b="0" i="0" kern="1200">
                  <a:solidFill>
                    <a:schemeClr val="tx1"/>
                  </a:solidFill>
                  <a:latin typeface="Helvetica Neue Light" charset="0"/>
                  <a:ea typeface="Helvetica Neue Light" charset="0"/>
                  <a:cs typeface="Helvetica Neue Light" charset="0"/>
                </a:defRPr>
              </a:lvl4pPr>
              <a:lvl5pPr marL="2057400" indent="-228600" algn="l" defTabSz="914400" rtl="0" eaLnBrk="1" latinLnBrk="0" hangingPunct="1">
                <a:lnSpc>
                  <a:spcPct val="90000"/>
                </a:lnSpc>
                <a:spcBef>
                  <a:spcPts val="500"/>
                </a:spcBef>
                <a:buFont typeface="Arial"/>
                <a:buChar char="•"/>
                <a:defRPr sz="2800" b="0" i="0" kern="1200">
                  <a:solidFill>
                    <a:schemeClr val="tx1"/>
                  </a:solidFill>
                  <a:latin typeface="Helvetica Neue Light" charset="0"/>
                  <a:ea typeface="Helvetica Neue Light" charset="0"/>
                  <a:cs typeface="Helvetica Neue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1800" dirty="0">
                  <a:latin typeface="Avenir Next LT Pro Light" panose="020B0304020202020204" pitchFamily="34" charset="0"/>
                </a:rPr>
                <a:t>Annotated sample</a:t>
              </a:r>
              <a:endParaRPr lang="en-US" sz="1400" dirty="0">
                <a:latin typeface="Avenir Next LT Pro Light" panose="020B0304020202020204" pitchFamily="34" charset="0"/>
              </a:endParaRPr>
            </a:p>
          </p:txBody>
        </p:sp>
      </p:grpSp>
      <p:grpSp>
        <p:nvGrpSpPr>
          <p:cNvPr id="13" name="Group 12">
            <a:extLst>
              <a:ext uri="{FF2B5EF4-FFF2-40B4-BE49-F238E27FC236}">
                <a16:creationId xmlns:a16="http://schemas.microsoft.com/office/drawing/2014/main" id="{077825E1-22C5-724F-898A-E2A4D08B07BF}"/>
              </a:ext>
            </a:extLst>
          </p:cNvPr>
          <p:cNvGrpSpPr/>
          <p:nvPr/>
        </p:nvGrpSpPr>
        <p:grpSpPr>
          <a:xfrm>
            <a:off x="8649593" y="3133026"/>
            <a:ext cx="1691355" cy="974238"/>
            <a:chOff x="5260113" y="5182239"/>
            <a:chExt cx="1691355" cy="974238"/>
          </a:xfrm>
        </p:grpSpPr>
        <p:pic>
          <p:nvPicPr>
            <p:cNvPr id="41" name="Picture 40">
              <a:extLst>
                <a:ext uri="{FF2B5EF4-FFF2-40B4-BE49-F238E27FC236}">
                  <a16:creationId xmlns:a16="http://schemas.microsoft.com/office/drawing/2014/main" id="{732C0FAF-F7CE-B840-B851-5639FD55165B}"/>
                </a:ext>
              </a:extLst>
            </p:cNvPr>
            <p:cNvPicPr>
              <a:picLocks noChangeAspect="1"/>
            </p:cNvPicPr>
            <p:nvPr/>
          </p:nvPicPr>
          <p:blipFill rotWithShape="1">
            <a:blip r:embed="rId5"/>
            <a:srcRect l="39465" t="18474" b="20594"/>
            <a:stretch/>
          </p:blipFill>
          <p:spPr>
            <a:xfrm>
              <a:off x="5857294" y="5182239"/>
              <a:ext cx="572256" cy="496010"/>
            </a:xfrm>
            <a:prstGeom prst="rect">
              <a:avLst/>
            </a:prstGeom>
          </p:spPr>
        </p:pic>
        <p:sp>
          <p:nvSpPr>
            <p:cNvPr id="63" name="Content Placeholder 10">
              <a:extLst>
                <a:ext uri="{FF2B5EF4-FFF2-40B4-BE49-F238E27FC236}">
                  <a16:creationId xmlns:a16="http://schemas.microsoft.com/office/drawing/2014/main" id="{2DCCCB46-559E-E148-A032-464C4A33CDF4}"/>
                </a:ext>
              </a:extLst>
            </p:cNvPr>
            <p:cNvSpPr txBox="1">
              <a:spLocks/>
            </p:cNvSpPr>
            <p:nvPr/>
          </p:nvSpPr>
          <p:spPr>
            <a:xfrm>
              <a:off x="5260113" y="5678664"/>
              <a:ext cx="1691355" cy="477813"/>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800"/>
                </a:spcBef>
                <a:buFontTx/>
                <a:buNone/>
                <a:defRPr sz="2800" b="0" i="0" kern="1200">
                  <a:solidFill>
                    <a:schemeClr val="tx1"/>
                  </a:solidFill>
                  <a:latin typeface="Helvetica Neue Light" charset="0"/>
                  <a:ea typeface="Helvetica Neue Light" charset="0"/>
                  <a:cs typeface="Helvetica Neue Light" charset="0"/>
                </a:defRPr>
              </a:lvl1pPr>
              <a:lvl2pPr marL="457200" indent="0" algn="l" defTabSz="914400" rtl="0" eaLnBrk="1" latinLnBrk="0" hangingPunct="1">
                <a:lnSpc>
                  <a:spcPct val="100000"/>
                </a:lnSpc>
                <a:spcBef>
                  <a:spcPts val="1200"/>
                </a:spcBef>
                <a:spcAft>
                  <a:spcPts val="1200"/>
                </a:spcAft>
                <a:buFontTx/>
                <a:buNone/>
                <a:defRPr lang="nb-NO" sz="2400" b="0" i="0" kern="1200" smtClean="0">
                  <a:solidFill>
                    <a:schemeClr val="tx1"/>
                  </a:solidFill>
                  <a:effectLst/>
                  <a:latin typeface="Helvetica Neue Light" charset="0"/>
                  <a:ea typeface="Helvetica Neue Light" charset="0"/>
                  <a:cs typeface="Helvetica Neue Light"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Helvetica Neue Light" charset="0"/>
                  <a:ea typeface="Helvetica Neue Light" charset="0"/>
                  <a:cs typeface="Helvetica Neue Light" charset="0"/>
                </a:defRPr>
              </a:lvl3pPr>
              <a:lvl4pPr marL="1600200" indent="-228600" algn="l" defTabSz="914400" rtl="0" eaLnBrk="1" latinLnBrk="0" hangingPunct="1">
                <a:lnSpc>
                  <a:spcPct val="90000"/>
                </a:lnSpc>
                <a:spcBef>
                  <a:spcPts val="500"/>
                </a:spcBef>
                <a:buFont typeface="Arial"/>
                <a:buChar char="•"/>
                <a:defRPr sz="2800" b="0" i="0" kern="1200">
                  <a:solidFill>
                    <a:schemeClr val="tx1"/>
                  </a:solidFill>
                  <a:latin typeface="Helvetica Neue Light" charset="0"/>
                  <a:ea typeface="Helvetica Neue Light" charset="0"/>
                  <a:cs typeface="Helvetica Neue Light" charset="0"/>
                </a:defRPr>
              </a:lvl4pPr>
              <a:lvl5pPr marL="2057400" indent="-228600" algn="l" defTabSz="914400" rtl="0" eaLnBrk="1" latinLnBrk="0" hangingPunct="1">
                <a:lnSpc>
                  <a:spcPct val="90000"/>
                </a:lnSpc>
                <a:spcBef>
                  <a:spcPts val="500"/>
                </a:spcBef>
                <a:buFont typeface="Arial"/>
                <a:buChar char="•"/>
                <a:defRPr sz="2800" b="0" i="0" kern="1200">
                  <a:solidFill>
                    <a:schemeClr val="tx1"/>
                  </a:solidFill>
                  <a:latin typeface="Helvetica Neue Light" charset="0"/>
                  <a:ea typeface="Helvetica Neue Light" charset="0"/>
                  <a:cs typeface="Helvetica Neue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1800" dirty="0">
                  <a:latin typeface="Avenir Next LT Pro Light" panose="020B0304020202020204" pitchFamily="34" charset="0"/>
                </a:rPr>
                <a:t>Proxy model</a:t>
              </a:r>
              <a:endParaRPr lang="en-US" sz="1400" dirty="0">
                <a:latin typeface="Avenir Next LT Pro Light" panose="020B0304020202020204" pitchFamily="34" charset="0"/>
              </a:endParaRPr>
            </a:p>
          </p:txBody>
        </p:sp>
      </p:grpSp>
      <p:sp>
        <p:nvSpPr>
          <p:cNvPr id="68" name="TextBox 67">
            <a:extLst>
              <a:ext uri="{FF2B5EF4-FFF2-40B4-BE49-F238E27FC236}">
                <a16:creationId xmlns:a16="http://schemas.microsoft.com/office/drawing/2014/main" id="{D0D598C7-96E4-194E-8624-5427313F2CFB}"/>
              </a:ext>
            </a:extLst>
          </p:cNvPr>
          <p:cNvSpPr txBox="1"/>
          <p:nvPr/>
        </p:nvSpPr>
        <p:spPr>
          <a:xfrm>
            <a:off x="2116880" y="5805195"/>
            <a:ext cx="7865320" cy="523220"/>
          </a:xfrm>
          <a:prstGeom prst="rect">
            <a:avLst/>
          </a:prstGeom>
          <a:noFill/>
        </p:spPr>
        <p:txBody>
          <a:bodyPr wrap="square" rtlCol="0">
            <a:spAutoFit/>
          </a:bodyPr>
          <a:lstStyle/>
          <a:p>
            <a:pPr algn="ctr"/>
            <a:r>
              <a:rPr lang="en-US" sz="2800" dirty="0">
                <a:latin typeface="Avenir Next LT Pro Light" panose="020B0304020202020204" pitchFamily="34" charset="0"/>
                <a:ea typeface="Helvetica Neue Light" panose="02000403000000020004" pitchFamily="2" charset="0"/>
              </a:rPr>
              <a:t>Proxies can be </a:t>
            </a:r>
            <a:r>
              <a:rPr lang="en-US" sz="2800" b="1" dirty="0">
                <a:solidFill>
                  <a:schemeClr val="accent1"/>
                </a:solidFill>
                <a:latin typeface="Avenir Next LT Pro" panose="020B0504020202020204" pitchFamily="34" charset="77"/>
                <a:ea typeface="Helvetica Neue Light" panose="02000403000000020004" pitchFamily="2" charset="0"/>
              </a:rPr>
              <a:t>10,000x</a:t>
            </a:r>
            <a:r>
              <a:rPr lang="en-US" sz="2800" dirty="0">
                <a:latin typeface="Avenir Next LT Pro Light" panose="020B0304020202020204" pitchFamily="34" charset="0"/>
                <a:ea typeface="Helvetica Neue Light" panose="02000403000000020004" pitchFamily="2" charset="0"/>
              </a:rPr>
              <a:t> faster!</a:t>
            </a:r>
            <a:endParaRPr lang="en-US" sz="2800" dirty="0">
              <a:solidFill>
                <a:srgbClr val="FF0000"/>
              </a:solidFill>
              <a:latin typeface="Avenir Next LT Pro Light" panose="020B0304020202020204" pitchFamily="34" charset="0"/>
              <a:ea typeface="Helvetica Neue Light" panose="02000403000000020004" pitchFamily="2" charset="0"/>
            </a:endParaRPr>
          </a:p>
        </p:txBody>
      </p:sp>
      <p:sp>
        <p:nvSpPr>
          <p:cNvPr id="67" name="Content Placeholder 2">
            <a:extLst>
              <a:ext uri="{FF2B5EF4-FFF2-40B4-BE49-F238E27FC236}">
                <a16:creationId xmlns:a16="http://schemas.microsoft.com/office/drawing/2014/main" id="{C4E92CFC-C7DB-9542-B7BB-787D6A4F1E7B}"/>
              </a:ext>
            </a:extLst>
          </p:cNvPr>
          <p:cNvSpPr>
            <a:spLocks noGrp="1"/>
          </p:cNvSpPr>
          <p:nvPr>
            <p:ph idx="1"/>
          </p:nvPr>
        </p:nvSpPr>
        <p:spPr>
          <a:xfrm>
            <a:off x="4131545" y="1979776"/>
            <a:ext cx="4086836" cy="646332"/>
          </a:xfrm>
        </p:spPr>
        <p:txBody>
          <a:bodyPr>
            <a:normAutofit/>
          </a:bodyPr>
          <a:lstStyle/>
          <a:p>
            <a:pPr algn="ctr">
              <a:spcBef>
                <a:spcPts val="1200"/>
              </a:spcBef>
            </a:pPr>
            <a:r>
              <a:rPr lang="en-US" sz="2400" dirty="0">
                <a:solidFill>
                  <a:schemeClr val="tx1">
                    <a:lumMod val="95000"/>
                    <a:lumOff val="5000"/>
                  </a:schemeClr>
                </a:solidFill>
              </a:rPr>
              <a:t>“Find the buses”</a:t>
            </a:r>
          </a:p>
        </p:txBody>
      </p:sp>
      <p:sp>
        <p:nvSpPr>
          <p:cNvPr id="6" name="TextBox 5">
            <a:extLst>
              <a:ext uri="{FF2B5EF4-FFF2-40B4-BE49-F238E27FC236}">
                <a16:creationId xmlns:a16="http://schemas.microsoft.com/office/drawing/2014/main" id="{6A95054A-C4EA-5B48-9D6E-FB424326A54F}"/>
              </a:ext>
            </a:extLst>
          </p:cNvPr>
          <p:cNvSpPr txBox="1"/>
          <p:nvPr/>
        </p:nvSpPr>
        <p:spPr>
          <a:xfrm>
            <a:off x="5504173" y="3136575"/>
            <a:ext cx="572593" cy="369332"/>
          </a:xfrm>
          <a:prstGeom prst="rect">
            <a:avLst/>
          </a:prstGeom>
          <a:noFill/>
        </p:spPr>
        <p:txBody>
          <a:bodyPr wrap="none" rtlCol="0">
            <a:spAutoFit/>
          </a:bodyPr>
          <a:lstStyle/>
          <a:p>
            <a:r>
              <a:rPr lang="en-US" dirty="0">
                <a:solidFill>
                  <a:schemeClr val="bg1"/>
                </a:solidFill>
                <a:latin typeface="Helvetica Neue Light" panose="02000403000000020004" pitchFamily="2" charset="0"/>
                <a:ea typeface="Helvetica Neue Light" panose="02000403000000020004" pitchFamily="2" charset="0"/>
              </a:rPr>
              <a:t>Bus</a:t>
            </a:r>
          </a:p>
        </p:txBody>
      </p:sp>
    </p:spTree>
    <p:extLst>
      <p:ext uri="{BB962C8B-B14F-4D97-AF65-F5344CB8AC3E}">
        <p14:creationId xmlns:p14="http://schemas.microsoft.com/office/powerpoint/2010/main" val="668879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032DE-DA39-5740-A851-264F58C5BCA8}"/>
              </a:ext>
            </a:extLst>
          </p:cNvPr>
          <p:cNvSpPr>
            <a:spLocks noGrp="1"/>
          </p:cNvSpPr>
          <p:nvPr>
            <p:ph type="title"/>
          </p:nvPr>
        </p:nvSpPr>
        <p:spPr/>
        <p:txBody>
          <a:bodyPr/>
          <a:lstStyle/>
          <a:p>
            <a:r>
              <a:rPr lang="en-US" dirty="0"/>
              <a:t>Many images are easy!</a:t>
            </a:r>
          </a:p>
        </p:txBody>
      </p:sp>
      <p:sp>
        <p:nvSpPr>
          <p:cNvPr id="4" name="Slide Number Placeholder 3">
            <a:extLst>
              <a:ext uri="{FF2B5EF4-FFF2-40B4-BE49-F238E27FC236}">
                <a16:creationId xmlns:a16="http://schemas.microsoft.com/office/drawing/2014/main" id="{AB1A0916-0046-2043-9896-916C09F399C4}"/>
              </a:ext>
            </a:extLst>
          </p:cNvPr>
          <p:cNvSpPr>
            <a:spLocks noGrp="1"/>
          </p:cNvSpPr>
          <p:nvPr>
            <p:ph type="sldNum" sz="quarter" idx="12"/>
          </p:nvPr>
        </p:nvSpPr>
        <p:spPr/>
        <p:txBody>
          <a:bodyPr/>
          <a:lstStyle/>
          <a:p>
            <a:fld id="{E8770316-8B73-FC4C-ADE7-3F39872CBCAE}" type="slidenum">
              <a:rPr lang="en-US" smtClean="0"/>
              <a:pPr/>
              <a:t>64</a:t>
            </a:fld>
            <a:endParaRPr lang="en-US" dirty="0">
              <a:latin typeface="Avenir Next LT Pro Light" panose="020B0304020202020204" pitchFamily="34" charset="0"/>
            </a:endParaRPr>
          </a:p>
        </p:txBody>
      </p:sp>
      <p:pic>
        <p:nvPicPr>
          <p:cNvPr id="6" name="Picture 5" descr="A picture containing road, outdoor, scene, sport&#10;&#10;Description generated with very high confidence">
            <a:extLst>
              <a:ext uri="{FF2B5EF4-FFF2-40B4-BE49-F238E27FC236}">
                <a16:creationId xmlns:a16="http://schemas.microsoft.com/office/drawing/2014/main" id="{E599758C-71E5-DC4D-85D3-3E3C345F067F}"/>
              </a:ext>
            </a:extLst>
          </p:cNvPr>
          <p:cNvPicPr>
            <a:picLocks noChangeAspect="1"/>
          </p:cNvPicPr>
          <p:nvPr/>
        </p:nvPicPr>
        <p:blipFill>
          <a:blip r:embed="rId3"/>
          <a:stretch>
            <a:fillRect/>
          </a:stretch>
        </p:blipFill>
        <p:spPr>
          <a:xfrm>
            <a:off x="2946291" y="3521111"/>
            <a:ext cx="1572943" cy="896577"/>
          </a:xfrm>
          <a:prstGeom prst="rect">
            <a:avLst/>
          </a:prstGeom>
        </p:spPr>
      </p:pic>
      <p:pic>
        <p:nvPicPr>
          <p:cNvPr id="7" name="Picture 6" descr="A picture containing road, bus&#10;&#10;Description generated with high confidence">
            <a:extLst>
              <a:ext uri="{FF2B5EF4-FFF2-40B4-BE49-F238E27FC236}">
                <a16:creationId xmlns:a16="http://schemas.microsoft.com/office/drawing/2014/main" id="{A83A24DD-5ED4-6145-842D-93432C0748BB}"/>
              </a:ext>
            </a:extLst>
          </p:cNvPr>
          <p:cNvPicPr>
            <a:picLocks noChangeAspect="1"/>
          </p:cNvPicPr>
          <p:nvPr/>
        </p:nvPicPr>
        <p:blipFill>
          <a:blip r:embed="rId4"/>
          <a:stretch>
            <a:fillRect/>
          </a:stretch>
        </p:blipFill>
        <p:spPr>
          <a:xfrm>
            <a:off x="2960184" y="2407182"/>
            <a:ext cx="1562198" cy="890453"/>
          </a:xfrm>
          <a:prstGeom prst="rect">
            <a:avLst/>
          </a:prstGeom>
        </p:spPr>
      </p:pic>
      <p:pic>
        <p:nvPicPr>
          <p:cNvPr id="8" name="Picture 7" descr="A picture containing road, truck, outdoor, way&#10;&#10;Description generated with very high confidence">
            <a:extLst>
              <a:ext uri="{FF2B5EF4-FFF2-40B4-BE49-F238E27FC236}">
                <a16:creationId xmlns:a16="http://schemas.microsoft.com/office/drawing/2014/main" id="{965BB1BC-94E0-2D47-AAB2-77BF246F2005}"/>
              </a:ext>
            </a:extLst>
          </p:cNvPr>
          <p:cNvPicPr>
            <a:picLocks noChangeAspect="1"/>
          </p:cNvPicPr>
          <p:nvPr/>
        </p:nvPicPr>
        <p:blipFill>
          <a:blip r:embed="rId5"/>
          <a:stretch>
            <a:fillRect/>
          </a:stretch>
        </p:blipFill>
        <p:spPr>
          <a:xfrm>
            <a:off x="2951662" y="4639804"/>
            <a:ext cx="1562199" cy="890453"/>
          </a:xfrm>
          <a:prstGeom prst="rect">
            <a:avLst/>
          </a:prstGeom>
        </p:spPr>
      </p:pic>
      <p:sp>
        <p:nvSpPr>
          <p:cNvPr id="9" name="TextBox 8">
            <a:extLst>
              <a:ext uri="{FF2B5EF4-FFF2-40B4-BE49-F238E27FC236}">
                <a16:creationId xmlns:a16="http://schemas.microsoft.com/office/drawing/2014/main" id="{5F572C20-DAC9-F748-9C8A-79BF0C89F418}"/>
              </a:ext>
            </a:extLst>
          </p:cNvPr>
          <p:cNvSpPr txBox="1"/>
          <p:nvPr/>
        </p:nvSpPr>
        <p:spPr>
          <a:xfrm>
            <a:off x="2960182" y="1732000"/>
            <a:ext cx="1562199" cy="400110"/>
          </a:xfrm>
          <a:prstGeom prst="rect">
            <a:avLst/>
          </a:prstGeom>
          <a:noFill/>
          <a:ln>
            <a:solidFill>
              <a:schemeClr val="bg1">
                <a:lumMod val="75000"/>
              </a:schemeClr>
            </a:solidFill>
          </a:ln>
        </p:spPr>
        <p:txBody>
          <a:bodyPr wrap="square" rtlCol="0">
            <a:spAutoFit/>
          </a:bodyPr>
          <a:lstStyle/>
          <a:p>
            <a:pPr algn="ctr"/>
            <a:r>
              <a:rPr lang="en-US" sz="2000" dirty="0">
                <a:latin typeface="Avenir Next LT Pro Light" panose="020F0302020204030204" pitchFamily="34" charset="0"/>
                <a:ea typeface="Helvetica Neue Light" panose="02000403000000020004" pitchFamily="2" charset="0"/>
                <a:cs typeface="Avenir Next LT Pro Light" panose="020F0302020204030204" pitchFamily="34" charset="0"/>
              </a:rPr>
              <a:t>Data record</a:t>
            </a:r>
          </a:p>
        </p:txBody>
      </p:sp>
      <p:grpSp>
        <p:nvGrpSpPr>
          <p:cNvPr id="3" name="Group 2">
            <a:extLst>
              <a:ext uri="{FF2B5EF4-FFF2-40B4-BE49-F238E27FC236}">
                <a16:creationId xmlns:a16="http://schemas.microsoft.com/office/drawing/2014/main" id="{69C5AF60-5EE7-7B42-9572-86471F086659}"/>
              </a:ext>
            </a:extLst>
          </p:cNvPr>
          <p:cNvGrpSpPr/>
          <p:nvPr/>
        </p:nvGrpSpPr>
        <p:grpSpPr>
          <a:xfrm>
            <a:off x="5377030" y="1733662"/>
            <a:ext cx="1831827" cy="3617417"/>
            <a:chOff x="3205958" y="1981529"/>
            <a:chExt cx="1831827" cy="3617417"/>
          </a:xfrm>
        </p:grpSpPr>
        <p:sp>
          <p:nvSpPr>
            <p:cNvPr id="10" name="TextBox 9">
              <a:extLst>
                <a:ext uri="{FF2B5EF4-FFF2-40B4-BE49-F238E27FC236}">
                  <a16:creationId xmlns:a16="http://schemas.microsoft.com/office/drawing/2014/main" id="{28A492B1-3BF8-4143-A196-633652E042F5}"/>
                </a:ext>
              </a:extLst>
            </p:cNvPr>
            <p:cNvSpPr txBox="1"/>
            <p:nvPr/>
          </p:nvSpPr>
          <p:spPr>
            <a:xfrm>
              <a:off x="3205958" y="1981529"/>
              <a:ext cx="1671035" cy="400110"/>
            </a:xfrm>
            <a:prstGeom prst="rect">
              <a:avLst/>
            </a:prstGeom>
            <a:noFill/>
            <a:ln>
              <a:solidFill>
                <a:schemeClr val="bg1">
                  <a:lumMod val="75000"/>
                </a:schemeClr>
              </a:solidFill>
            </a:ln>
          </p:spPr>
          <p:txBody>
            <a:bodyPr wrap="square" rtlCol="0">
              <a:spAutoFit/>
            </a:bodyPr>
            <a:lstStyle/>
            <a:p>
              <a:pPr algn="ctr"/>
              <a:r>
                <a:rPr lang="en-US" sz="2000" dirty="0">
                  <a:latin typeface="Avenir Next LT Pro Light" panose="020F0302020204030204" pitchFamily="34" charset="0"/>
                  <a:ea typeface="Helvetica Neue Light" panose="02000403000000020004" pitchFamily="2" charset="0"/>
                  <a:cs typeface="Avenir Next LT Pro Light" panose="020F0302020204030204" pitchFamily="34" charset="0"/>
                </a:rPr>
                <a:t>Proxy</a:t>
              </a:r>
            </a:p>
          </p:txBody>
        </p:sp>
        <p:sp>
          <p:nvSpPr>
            <p:cNvPr id="11" name="TextBox 10">
              <a:extLst>
                <a:ext uri="{FF2B5EF4-FFF2-40B4-BE49-F238E27FC236}">
                  <a16:creationId xmlns:a16="http://schemas.microsoft.com/office/drawing/2014/main" id="{757D1AEF-6F63-E64C-872E-53D0F8EB1D8A}"/>
                </a:ext>
              </a:extLst>
            </p:cNvPr>
            <p:cNvSpPr txBox="1"/>
            <p:nvPr/>
          </p:nvSpPr>
          <p:spPr>
            <a:xfrm>
              <a:off x="3243880" y="2876966"/>
              <a:ext cx="1793905" cy="400110"/>
            </a:xfrm>
            <a:prstGeom prst="rect">
              <a:avLst/>
            </a:prstGeom>
            <a:noFill/>
          </p:spPr>
          <p:txBody>
            <a:bodyPr wrap="square" rtlCol="0">
              <a:spAutoFit/>
            </a:bodyPr>
            <a:lstStyle/>
            <a:p>
              <a:pPr algn="ctr"/>
              <a:r>
                <a:rPr lang="en-US" sz="2000" dirty="0">
                  <a:latin typeface="Avenir Next LT Pro Light" panose="020B0304020202020204" pitchFamily="34" charset="77"/>
                </a:rPr>
                <a:t>Yes</a:t>
              </a:r>
            </a:p>
          </p:txBody>
        </p:sp>
        <p:sp>
          <p:nvSpPr>
            <p:cNvPr id="12" name="TextBox 11">
              <a:extLst>
                <a:ext uri="{FF2B5EF4-FFF2-40B4-BE49-F238E27FC236}">
                  <a16:creationId xmlns:a16="http://schemas.microsoft.com/office/drawing/2014/main" id="{762A93CF-95FB-DF45-BC83-B5A59D177072}"/>
                </a:ext>
              </a:extLst>
            </p:cNvPr>
            <p:cNvSpPr txBox="1"/>
            <p:nvPr/>
          </p:nvSpPr>
          <p:spPr>
            <a:xfrm>
              <a:off x="3209968" y="5198836"/>
              <a:ext cx="1793905" cy="400110"/>
            </a:xfrm>
            <a:prstGeom prst="rect">
              <a:avLst/>
            </a:prstGeom>
            <a:noFill/>
          </p:spPr>
          <p:txBody>
            <a:bodyPr wrap="square" rtlCol="0">
              <a:spAutoFit/>
            </a:bodyPr>
            <a:lstStyle/>
            <a:p>
              <a:pPr algn="ctr"/>
              <a:r>
                <a:rPr lang="en-US" sz="2000" dirty="0">
                  <a:latin typeface="Avenir Next LT Pro Light" panose="020B0304020202020204" pitchFamily="34" charset="77"/>
                </a:rPr>
                <a:t>Unsure</a:t>
              </a:r>
            </a:p>
          </p:txBody>
        </p:sp>
        <p:sp>
          <p:nvSpPr>
            <p:cNvPr id="13" name="TextBox 12">
              <a:extLst>
                <a:ext uri="{FF2B5EF4-FFF2-40B4-BE49-F238E27FC236}">
                  <a16:creationId xmlns:a16="http://schemas.microsoft.com/office/drawing/2014/main" id="{B760FE4E-1BFA-7B45-8E5E-91AB93A21EA6}"/>
                </a:ext>
              </a:extLst>
            </p:cNvPr>
            <p:cNvSpPr txBox="1"/>
            <p:nvPr/>
          </p:nvSpPr>
          <p:spPr>
            <a:xfrm>
              <a:off x="3243879" y="4023564"/>
              <a:ext cx="1793905" cy="400110"/>
            </a:xfrm>
            <a:prstGeom prst="rect">
              <a:avLst/>
            </a:prstGeom>
            <a:noFill/>
          </p:spPr>
          <p:txBody>
            <a:bodyPr wrap="square" rtlCol="0">
              <a:spAutoFit/>
            </a:bodyPr>
            <a:lstStyle/>
            <a:p>
              <a:pPr algn="ctr"/>
              <a:r>
                <a:rPr lang="en-US" sz="2000" dirty="0">
                  <a:latin typeface="Avenir Next LT Pro Light" panose="020B0304020202020204" pitchFamily="34" charset="77"/>
                </a:rPr>
                <a:t>No</a:t>
              </a:r>
            </a:p>
          </p:txBody>
        </p:sp>
      </p:grpSp>
      <p:grpSp>
        <p:nvGrpSpPr>
          <p:cNvPr id="20" name="Group 19">
            <a:extLst>
              <a:ext uri="{FF2B5EF4-FFF2-40B4-BE49-F238E27FC236}">
                <a16:creationId xmlns:a16="http://schemas.microsoft.com/office/drawing/2014/main" id="{A81E8E10-F680-B445-ABC9-93D104F44492}"/>
              </a:ext>
            </a:extLst>
          </p:cNvPr>
          <p:cNvGrpSpPr/>
          <p:nvPr/>
        </p:nvGrpSpPr>
        <p:grpSpPr>
          <a:xfrm>
            <a:off x="7448269" y="1732000"/>
            <a:ext cx="1793905" cy="3643356"/>
            <a:chOff x="5241984" y="1982247"/>
            <a:chExt cx="1793905" cy="3643356"/>
          </a:xfrm>
        </p:grpSpPr>
        <p:sp>
          <p:nvSpPr>
            <p:cNvPr id="16" name="TextBox 15">
              <a:extLst>
                <a:ext uri="{FF2B5EF4-FFF2-40B4-BE49-F238E27FC236}">
                  <a16:creationId xmlns:a16="http://schemas.microsoft.com/office/drawing/2014/main" id="{34DFA2DB-EF46-C14C-8D87-3659BDE74874}"/>
                </a:ext>
              </a:extLst>
            </p:cNvPr>
            <p:cNvSpPr txBox="1"/>
            <p:nvPr/>
          </p:nvSpPr>
          <p:spPr>
            <a:xfrm>
              <a:off x="5241984" y="5163938"/>
              <a:ext cx="1793905" cy="461665"/>
            </a:xfrm>
            <a:prstGeom prst="rect">
              <a:avLst/>
            </a:prstGeom>
            <a:noFill/>
          </p:spPr>
          <p:txBody>
            <a:bodyPr wrap="square" rtlCol="0">
              <a:spAutoFit/>
            </a:bodyPr>
            <a:lstStyle/>
            <a:p>
              <a:pPr algn="ctr"/>
              <a:r>
                <a:rPr lang="en-US" sz="2400" dirty="0">
                  <a:latin typeface="Avenir Next LT Pro" panose="020B0504020202020204" pitchFamily="34" charset="77"/>
                </a:rPr>
                <a:t>No</a:t>
              </a:r>
            </a:p>
          </p:txBody>
        </p:sp>
        <p:sp>
          <p:nvSpPr>
            <p:cNvPr id="27" name="TextBox 26">
              <a:extLst>
                <a:ext uri="{FF2B5EF4-FFF2-40B4-BE49-F238E27FC236}">
                  <a16:creationId xmlns:a16="http://schemas.microsoft.com/office/drawing/2014/main" id="{3167D040-CEB0-9B46-8C9D-46E7CDC458E2}"/>
                </a:ext>
              </a:extLst>
            </p:cNvPr>
            <p:cNvSpPr txBox="1"/>
            <p:nvPr/>
          </p:nvSpPr>
          <p:spPr>
            <a:xfrm>
              <a:off x="5552675" y="1982247"/>
              <a:ext cx="1172524" cy="400110"/>
            </a:xfrm>
            <a:prstGeom prst="rect">
              <a:avLst/>
            </a:prstGeom>
            <a:noFill/>
            <a:ln>
              <a:solidFill>
                <a:schemeClr val="bg1">
                  <a:lumMod val="75000"/>
                </a:schemeClr>
              </a:solidFill>
            </a:ln>
          </p:spPr>
          <p:txBody>
            <a:bodyPr wrap="square" rtlCol="0">
              <a:spAutoFit/>
            </a:bodyPr>
            <a:lstStyle/>
            <a:p>
              <a:pPr algn="ctr"/>
              <a:r>
                <a:rPr lang="en-US" sz="2000" dirty="0">
                  <a:latin typeface="Avenir Next LT Pro Light" panose="020F0302020204030204" pitchFamily="34" charset="0"/>
                  <a:ea typeface="Helvetica Neue Light" panose="02000403000000020004" pitchFamily="2" charset="0"/>
                  <a:cs typeface="Avenir Next LT Pro Light" panose="020F0302020204030204" pitchFamily="34" charset="0"/>
                </a:rPr>
                <a:t>Oracle</a:t>
              </a:r>
            </a:p>
          </p:txBody>
        </p:sp>
      </p:grpSp>
      <p:grpSp>
        <p:nvGrpSpPr>
          <p:cNvPr id="14" name="Group 13">
            <a:extLst>
              <a:ext uri="{FF2B5EF4-FFF2-40B4-BE49-F238E27FC236}">
                <a16:creationId xmlns:a16="http://schemas.microsoft.com/office/drawing/2014/main" id="{DEE0D165-C55D-B442-9555-93BC3DE21F27}"/>
              </a:ext>
            </a:extLst>
          </p:cNvPr>
          <p:cNvGrpSpPr/>
          <p:nvPr/>
        </p:nvGrpSpPr>
        <p:grpSpPr>
          <a:xfrm>
            <a:off x="6842424" y="4803330"/>
            <a:ext cx="1211690" cy="726927"/>
            <a:chOff x="4651676" y="3998649"/>
            <a:chExt cx="1211690" cy="726927"/>
          </a:xfrm>
        </p:grpSpPr>
        <p:pic>
          <p:nvPicPr>
            <p:cNvPr id="37" name="Picture 36">
              <a:extLst>
                <a:ext uri="{FF2B5EF4-FFF2-40B4-BE49-F238E27FC236}">
                  <a16:creationId xmlns:a16="http://schemas.microsoft.com/office/drawing/2014/main" id="{31812B72-12E1-6248-A1B5-6C0D83F56E99}"/>
                </a:ext>
              </a:extLst>
            </p:cNvPr>
            <p:cNvPicPr>
              <a:picLocks noChangeAspect="1"/>
            </p:cNvPicPr>
            <p:nvPr/>
          </p:nvPicPr>
          <p:blipFill>
            <a:blip r:embed="rId6"/>
            <a:stretch>
              <a:fillRect/>
            </a:stretch>
          </p:blipFill>
          <p:spPr>
            <a:xfrm>
              <a:off x="4939878" y="3998649"/>
              <a:ext cx="617889" cy="726927"/>
            </a:xfrm>
            <a:prstGeom prst="rect">
              <a:avLst/>
            </a:prstGeom>
          </p:spPr>
        </p:pic>
        <p:cxnSp>
          <p:nvCxnSpPr>
            <p:cNvPr id="38" name="Straight Arrow Connector 37">
              <a:extLst>
                <a:ext uri="{FF2B5EF4-FFF2-40B4-BE49-F238E27FC236}">
                  <a16:creationId xmlns:a16="http://schemas.microsoft.com/office/drawing/2014/main" id="{67138CEE-38F3-A246-9BD2-A6F17C725CE7}"/>
                </a:ext>
              </a:extLst>
            </p:cNvPr>
            <p:cNvCxnSpPr>
              <a:cxnSpLocks/>
            </p:cNvCxnSpPr>
            <p:nvPr/>
          </p:nvCxnSpPr>
          <p:spPr>
            <a:xfrm>
              <a:off x="4651676" y="4354328"/>
              <a:ext cx="239894" cy="0"/>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7B181285-94EC-E44B-A301-ABC838075811}"/>
                </a:ext>
              </a:extLst>
            </p:cNvPr>
            <p:cNvCxnSpPr>
              <a:cxnSpLocks/>
            </p:cNvCxnSpPr>
            <p:nvPr/>
          </p:nvCxnSpPr>
          <p:spPr>
            <a:xfrm>
              <a:off x="5623472" y="4354328"/>
              <a:ext cx="239894" cy="0"/>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40" name="TextBox 39">
            <a:extLst>
              <a:ext uri="{FF2B5EF4-FFF2-40B4-BE49-F238E27FC236}">
                <a16:creationId xmlns:a16="http://schemas.microsoft.com/office/drawing/2014/main" id="{75B13F50-ACA5-C244-987B-367406059CA3}"/>
              </a:ext>
            </a:extLst>
          </p:cNvPr>
          <p:cNvSpPr txBox="1"/>
          <p:nvPr/>
        </p:nvSpPr>
        <p:spPr>
          <a:xfrm>
            <a:off x="1329428" y="6056582"/>
            <a:ext cx="8757997" cy="523220"/>
          </a:xfrm>
          <a:prstGeom prst="rect">
            <a:avLst/>
          </a:prstGeom>
          <a:noFill/>
        </p:spPr>
        <p:txBody>
          <a:bodyPr wrap="square" rtlCol="0">
            <a:spAutoFit/>
          </a:bodyPr>
          <a:lstStyle/>
          <a:p>
            <a:pPr algn="ctr"/>
            <a:r>
              <a:rPr lang="en-US" sz="2800" dirty="0">
                <a:latin typeface="Avenir Next LT Pro Light" panose="020B0304020202020204" pitchFamily="34" charset="0"/>
                <a:ea typeface="Helvetica Neue Light" panose="02000403000000020004" pitchFamily="2" charset="0"/>
              </a:rPr>
              <a:t>High quality proxies will produce high quality results*</a:t>
            </a:r>
            <a:endParaRPr lang="en-US" sz="2800" dirty="0">
              <a:solidFill>
                <a:srgbClr val="FF0000"/>
              </a:solidFill>
              <a:latin typeface="Avenir Next LT Pro Light" panose="020B0304020202020204" pitchFamily="34" charset="0"/>
              <a:ea typeface="Helvetica Neue Light" panose="02000403000000020004" pitchFamily="2" charset="0"/>
            </a:endParaRPr>
          </a:p>
        </p:txBody>
      </p:sp>
      <p:grpSp>
        <p:nvGrpSpPr>
          <p:cNvPr id="19" name="Group 18">
            <a:extLst>
              <a:ext uri="{FF2B5EF4-FFF2-40B4-BE49-F238E27FC236}">
                <a16:creationId xmlns:a16="http://schemas.microsoft.com/office/drawing/2014/main" id="{50569B12-8096-CD42-AD03-C1B3B4C78725}"/>
              </a:ext>
            </a:extLst>
          </p:cNvPr>
          <p:cNvGrpSpPr/>
          <p:nvPr/>
        </p:nvGrpSpPr>
        <p:grpSpPr>
          <a:xfrm>
            <a:off x="4593524" y="2744468"/>
            <a:ext cx="1117684" cy="235323"/>
            <a:chOff x="4567886" y="2744468"/>
            <a:chExt cx="1117684" cy="235323"/>
          </a:xfrm>
        </p:grpSpPr>
        <p:grpSp>
          <p:nvGrpSpPr>
            <p:cNvPr id="28" name="Group 27">
              <a:extLst>
                <a:ext uri="{FF2B5EF4-FFF2-40B4-BE49-F238E27FC236}">
                  <a16:creationId xmlns:a16="http://schemas.microsoft.com/office/drawing/2014/main" id="{FC40D09E-58F1-E445-B3A2-C379364630CF}"/>
                </a:ext>
              </a:extLst>
            </p:cNvPr>
            <p:cNvGrpSpPr/>
            <p:nvPr/>
          </p:nvGrpSpPr>
          <p:grpSpPr>
            <a:xfrm>
              <a:off x="4567886" y="2844593"/>
              <a:ext cx="1117684" cy="5481"/>
              <a:chOff x="2586686" y="3094840"/>
              <a:chExt cx="1117684" cy="5481"/>
            </a:xfrm>
          </p:grpSpPr>
          <p:cxnSp>
            <p:nvCxnSpPr>
              <p:cNvPr id="25" name="Straight Arrow Connector 24">
                <a:extLst>
                  <a:ext uri="{FF2B5EF4-FFF2-40B4-BE49-F238E27FC236}">
                    <a16:creationId xmlns:a16="http://schemas.microsoft.com/office/drawing/2014/main" id="{D27BF190-20E1-4146-9A87-AF1B6CAE141E}"/>
                  </a:ext>
                </a:extLst>
              </p:cNvPr>
              <p:cNvCxnSpPr>
                <a:cxnSpLocks/>
              </p:cNvCxnSpPr>
              <p:nvPr/>
            </p:nvCxnSpPr>
            <p:spPr>
              <a:xfrm>
                <a:off x="2586686" y="3094840"/>
                <a:ext cx="239894" cy="0"/>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A69B702B-B75C-2F4F-9BD7-52CB715EEE1A}"/>
                  </a:ext>
                </a:extLst>
              </p:cNvPr>
              <p:cNvCxnSpPr>
                <a:cxnSpLocks/>
              </p:cNvCxnSpPr>
              <p:nvPr/>
            </p:nvCxnSpPr>
            <p:spPr>
              <a:xfrm>
                <a:off x="3464476" y="3100321"/>
                <a:ext cx="239894" cy="0"/>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41" name="Picture 40">
              <a:extLst>
                <a:ext uri="{FF2B5EF4-FFF2-40B4-BE49-F238E27FC236}">
                  <a16:creationId xmlns:a16="http://schemas.microsoft.com/office/drawing/2014/main" id="{18520782-AA61-EB45-B692-FC9A3917DFAB}"/>
                </a:ext>
              </a:extLst>
            </p:cNvPr>
            <p:cNvPicPr>
              <a:picLocks noChangeAspect="1"/>
            </p:cNvPicPr>
            <p:nvPr/>
          </p:nvPicPr>
          <p:blipFill rotWithShape="1">
            <a:blip r:embed="rId7"/>
            <a:srcRect l="39465" t="18474" b="20594"/>
            <a:stretch/>
          </p:blipFill>
          <p:spPr>
            <a:xfrm>
              <a:off x="5005109" y="2744468"/>
              <a:ext cx="271497" cy="235323"/>
            </a:xfrm>
            <a:prstGeom prst="rect">
              <a:avLst/>
            </a:prstGeom>
          </p:spPr>
        </p:pic>
      </p:grpSp>
      <p:grpSp>
        <p:nvGrpSpPr>
          <p:cNvPr id="53" name="Group 52">
            <a:extLst>
              <a:ext uri="{FF2B5EF4-FFF2-40B4-BE49-F238E27FC236}">
                <a16:creationId xmlns:a16="http://schemas.microsoft.com/office/drawing/2014/main" id="{781197BD-B0A4-D145-9E5D-2EB2777AC926}"/>
              </a:ext>
            </a:extLst>
          </p:cNvPr>
          <p:cNvGrpSpPr/>
          <p:nvPr/>
        </p:nvGrpSpPr>
        <p:grpSpPr>
          <a:xfrm>
            <a:off x="4602841" y="3864230"/>
            <a:ext cx="1117684" cy="235323"/>
            <a:chOff x="4567886" y="2744468"/>
            <a:chExt cx="1117684" cy="235323"/>
          </a:xfrm>
        </p:grpSpPr>
        <p:grpSp>
          <p:nvGrpSpPr>
            <p:cNvPr id="54" name="Group 53">
              <a:extLst>
                <a:ext uri="{FF2B5EF4-FFF2-40B4-BE49-F238E27FC236}">
                  <a16:creationId xmlns:a16="http://schemas.microsoft.com/office/drawing/2014/main" id="{A9CD170A-C3C4-F042-8710-D0625AB5749E}"/>
                </a:ext>
              </a:extLst>
            </p:cNvPr>
            <p:cNvGrpSpPr/>
            <p:nvPr/>
          </p:nvGrpSpPr>
          <p:grpSpPr>
            <a:xfrm>
              <a:off x="4567886" y="2844593"/>
              <a:ext cx="1117684" cy="5481"/>
              <a:chOff x="2586686" y="3094840"/>
              <a:chExt cx="1117684" cy="5481"/>
            </a:xfrm>
          </p:grpSpPr>
          <p:cxnSp>
            <p:nvCxnSpPr>
              <p:cNvPr id="56" name="Straight Arrow Connector 55">
                <a:extLst>
                  <a:ext uri="{FF2B5EF4-FFF2-40B4-BE49-F238E27FC236}">
                    <a16:creationId xmlns:a16="http://schemas.microsoft.com/office/drawing/2014/main" id="{4EB90A10-CA7E-3242-9327-1E23FD9BD73B}"/>
                  </a:ext>
                </a:extLst>
              </p:cNvPr>
              <p:cNvCxnSpPr>
                <a:cxnSpLocks/>
              </p:cNvCxnSpPr>
              <p:nvPr/>
            </p:nvCxnSpPr>
            <p:spPr>
              <a:xfrm>
                <a:off x="2586686" y="3094840"/>
                <a:ext cx="239894" cy="0"/>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B5D350E9-5399-D743-996D-311A1CC725EB}"/>
                  </a:ext>
                </a:extLst>
              </p:cNvPr>
              <p:cNvCxnSpPr>
                <a:cxnSpLocks/>
              </p:cNvCxnSpPr>
              <p:nvPr/>
            </p:nvCxnSpPr>
            <p:spPr>
              <a:xfrm>
                <a:off x="3464476" y="3100321"/>
                <a:ext cx="239894" cy="0"/>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55" name="Picture 54">
              <a:extLst>
                <a:ext uri="{FF2B5EF4-FFF2-40B4-BE49-F238E27FC236}">
                  <a16:creationId xmlns:a16="http://schemas.microsoft.com/office/drawing/2014/main" id="{1BFD349C-682F-0A44-8675-5348AD3236CB}"/>
                </a:ext>
              </a:extLst>
            </p:cNvPr>
            <p:cNvPicPr>
              <a:picLocks noChangeAspect="1"/>
            </p:cNvPicPr>
            <p:nvPr/>
          </p:nvPicPr>
          <p:blipFill rotWithShape="1">
            <a:blip r:embed="rId7"/>
            <a:srcRect l="39465" t="18474" b="20594"/>
            <a:stretch/>
          </p:blipFill>
          <p:spPr>
            <a:xfrm>
              <a:off x="5005109" y="2744468"/>
              <a:ext cx="271497" cy="235323"/>
            </a:xfrm>
            <a:prstGeom prst="rect">
              <a:avLst/>
            </a:prstGeom>
          </p:spPr>
        </p:pic>
      </p:grpSp>
      <p:grpSp>
        <p:nvGrpSpPr>
          <p:cNvPr id="58" name="Group 57">
            <a:extLst>
              <a:ext uri="{FF2B5EF4-FFF2-40B4-BE49-F238E27FC236}">
                <a16:creationId xmlns:a16="http://schemas.microsoft.com/office/drawing/2014/main" id="{C7F3FA3D-CA3F-444E-85CA-27DCDE4134EF}"/>
              </a:ext>
            </a:extLst>
          </p:cNvPr>
          <p:cNvGrpSpPr/>
          <p:nvPr/>
        </p:nvGrpSpPr>
        <p:grpSpPr>
          <a:xfrm>
            <a:off x="4644199" y="5032532"/>
            <a:ext cx="1117684" cy="235323"/>
            <a:chOff x="4567886" y="2744468"/>
            <a:chExt cx="1117684" cy="235323"/>
          </a:xfrm>
        </p:grpSpPr>
        <p:grpSp>
          <p:nvGrpSpPr>
            <p:cNvPr id="59" name="Group 58">
              <a:extLst>
                <a:ext uri="{FF2B5EF4-FFF2-40B4-BE49-F238E27FC236}">
                  <a16:creationId xmlns:a16="http://schemas.microsoft.com/office/drawing/2014/main" id="{CFC9BC23-FA51-8D43-A713-9DD500105B09}"/>
                </a:ext>
              </a:extLst>
            </p:cNvPr>
            <p:cNvGrpSpPr/>
            <p:nvPr/>
          </p:nvGrpSpPr>
          <p:grpSpPr>
            <a:xfrm>
              <a:off x="4567886" y="2844593"/>
              <a:ext cx="1117684" cy="5481"/>
              <a:chOff x="2586686" y="3094840"/>
              <a:chExt cx="1117684" cy="5481"/>
            </a:xfrm>
          </p:grpSpPr>
          <p:cxnSp>
            <p:nvCxnSpPr>
              <p:cNvPr id="61" name="Straight Arrow Connector 60">
                <a:extLst>
                  <a:ext uri="{FF2B5EF4-FFF2-40B4-BE49-F238E27FC236}">
                    <a16:creationId xmlns:a16="http://schemas.microsoft.com/office/drawing/2014/main" id="{C3B558CC-66EB-7F49-8EA8-4ADAD1BE2509}"/>
                  </a:ext>
                </a:extLst>
              </p:cNvPr>
              <p:cNvCxnSpPr>
                <a:cxnSpLocks/>
              </p:cNvCxnSpPr>
              <p:nvPr/>
            </p:nvCxnSpPr>
            <p:spPr>
              <a:xfrm>
                <a:off x="2586686" y="3094840"/>
                <a:ext cx="239894" cy="0"/>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5E570E28-BA61-E44F-996F-662327BA366D}"/>
                  </a:ext>
                </a:extLst>
              </p:cNvPr>
              <p:cNvCxnSpPr>
                <a:cxnSpLocks/>
              </p:cNvCxnSpPr>
              <p:nvPr/>
            </p:nvCxnSpPr>
            <p:spPr>
              <a:xfrm>
                <a:off x="3464476" y="3100321"/>
                <a:ext cx="239894" cy="0"/>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60" name="Picture 59">
              <a:extLst>
                <a:ext uri="{FF2B5EF4-FFF2-40B4-BE49-F238E27FC236}">
                  <a16:creationId xmlns:a16="http://schemas.microsoft.com/office/drawing/2014/main" id="{44535B5F-890C-F64D-A321-FDF920BF85FD}"/>
                </a:ext>
              </a:extLst>
            </p:cNvPr>
            <p:cNvPicPr>
              <a:picLocks noChangeAspect="1"/>
            </p:cNvPicPr>
            <p:nvPr/>
          </p:nvPicPr>
          <p:blipFill rotWithShape="1">
            <a:blip r:embed="rId7"/>
            <a:srcRect l="39465" t="18474" b="20594"/>
            <a:stretch/>
          </p:blipFill>
          <p:spPr>
            <a:xfrm>
              <a:off x="5005109" y="2744468"/>
              <a:ext cx="271497" cy="235323"/>
            </a:xfrm>
            <a:prstGeom prst="rect">
              <a:avLst/>
            </a:prstGeom>
          </p:spPr>
        </p:pic>
      </p:grpSp>
    </p:spTree>
    <p:extLst>
      <p:ext uri="{BB962C8B-B14F-4D97-AF65-F5344CB8AC3E}">
        <p14:creationId xmlns:p14="http://schemas.microsoft.com/office/powerpoint/2010/main" val="1992259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8763D-AACC-8247-917A-695CBA8C9F3E}"/>
              </a:ext>
            </a:extLst>
          </p:cNvPr>
          <p:cNvSpPr>
            <a:spLocks noGrp="1"/>
          </p:cNvSpPr>
          <p:nvPr>
            <p:ph type="title"/>
          </p:nvPr>
        </p:nvSpPr>
        <p:spPr/>
        <p:txBody>
          <a:bodyPr/>
          <a:lstStyle/>
          <a:p>
            <a:r>
              <a:rPr lang="en-US" dirty="0"/>
              <a:t>Cost-based optimization to select cascade</a:t>
            </a:r>
          </a:p>
        </p:txBody>
      </p:sp>
      <p:sp>
        <p:nvSpPr>
          <p:cNvPr id="4" name="Slide Number Placeholder 3">
            <a:extLst>
              <a:ext uri="{FF2B5EF4-FFF2-40B4-BE49-F238E27FC236}">
                <a16:creationId xmlns:a16="http://schemas.microsoft.com/office/drawing/2014/main" id="{0DCB4011-F303-9644-A703-52A7E75FA33C}"/>
              </a:ext>
            </a:extLst>
          </p:cNvPr>
          <p:cNvSpPr>
            <a:spLocks noGrp="1"/>
          </p:cNvSpPr>
          <p:nvPr>
            <p:ph type="sldNum" sz="quarter" idx="12"/>
          </p:nvPr>
        </p:nvSpPr>
        <p:spPr/>
        <p:txBody>
          <a:bodyPr/>
          <a:lstStyle/>
          <a:p>
            <a:fld id="{E8770316-8B73-FC4C-ADE7-3F39872CBCAE}" type="slidenum">
              <a:rPr lang="en-US" smtClean="0"/>
              <a:pPr/>
              <a:t>65</a:t>
            </a:fld>
            <a:endParaRPr lang="en-US">
              <a:latin typeface="Avenir Next LT Pro Light" panose="020B0304020202020204" pitchFamily="34" charset="0"/>
            </a:endParaRPr>
          </a:p>
        </p:txBody>
      </p:sp>
      <p:pic>
        <p:nvPicPr>
          <p:cNvPr id="5" name="Content Placeholder 4">
            <a:extLst>
              <a:ext uri="{FF2B5EF4-FFF2-40B4-BE49-F238E27FC236}">
                <a16:creationId xmlns:a16="http://schemas.microsoft.com/office/drawing/2014/main" id="{616E2746-E180-4944-8582-F7EBF0079159}"/>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1143946" y="1526572"/>
            <a:ext cx="4191000" cy="4829778"/>
          </a:xfrm>
          <a:prstGeom prst="rect">
            <a:avLst/>
          </a:prstGeom>
        </p:spPr>
      </p:pic>
      <p:sp>
        <p:nvSpPr>
          <p:cNvPr id="6" name="Content Placeholder 2">
            <a:extLst>
              <a:ext uri="{FF2B5EF4-FFF2-40B4-BE49-F238E27FC236}">
                <a16:creationId xmlns:a16="http://schemas.microsoft.com/office/drawing/2014/main" id="{0971D9EB-A45B-B64F-8A26-7CCEE5EA88EF}"/>
              </a:ext>
            </a:extLst>
          </p:cNvPr>
          <p:cNvSpPr txBox="1">
            <a:spLocks/>
          </p:cNvSpPr>
          <p:nvPr/>
        </p:nvSpPr>
        <p:spPr>
          <a:xfrm>
            <a:off x="5704114" y="1526572"/>
            <a:ext cx="5154386" cy="4283678"/>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800"/>
              </a:spcBef>
              <a:buFontTx/>
              <a:buNone/>
              <a:defRPr sz="2800" b="0" i="0" kern="1200">
                <a:solidFill>
                  <a:schemeClr val="tx1"/>
                </a:solidFill>
                <a:latin typeface="Avenir Next LT Pro Light" panose="020B0304020202020204" pitchFamily="34" charset="0"/>
                <a:ea typeface="Avenir Next LT Pro Light" panose="020B0304020202020204" pitchFamily="34" charset="0"/>
                <a:cs typeface="Avenir Next LT Pro Light" panose="020B0304020202020204" pitchFamily="34" charset="0"/>
              </a:defRPr>
            </a:lvl1pPr>
            <a:lvl2pPr marL="457200" indent="0" algn="l" defTabSz="914400" rtl="0" eaLnBrk="1" latinLnBrk="0" hangingPunct="1">
              <a:lnSpc>
                <a:spcPct val="100000"/>
              </a:lnSpc>
              <a:spcBef>
                <a:spcPts val="1200"/>
              </a:spcBef>
              <a:spcAft>
                <a:spcPts val="1200"/>
              </a:spcAft>
              <a:buFontTx/>
              <a:buNone/>
              <a:defRPr lang="nb-NO" sz="2400" b="0" i="0" kern="1200" smtClean="0">
                <a:solidFill>
                  <a:schemeClr val="tx1"/>
                </a:solidFill>
                <a:effectLst/>
                <a:latin typeface="Avenir Next LT Pro Light" panose="020B0304020202020204" pitchFamily="34" charset="0"/>
                <a:ea typeface="Avenir Next LT Pro Light" panose="020B0304020202020204" pitchFamily="34" charset="0"/>
                <a:cs typeface="Avenir Next LT Pro Light" panose="020B0304020202020204" pitchFamily="34"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Avenir Next LT Pro Light" panose="020B0304020202020204" pitchFamily="34" charset="0"/>
                <a:ea typeface="Avenir Next LT Pro Light" panose="020B0304020202020204" pitchFamily="34" charset="0"/>
                <a:cs typeface="Avenir Next LT Pro Light" panose="020B0304020202020204" pitchFamily="34" charset="0"/>
              </a:defRPr>
            </a:lvl3pPr>
            <a:lvl4pPr marL="1600200" indent="-228600" algn="l" defTabSz="914400" rtl="0" eaLnBrk="1" latinLnBrk="0" hangingPunct="1">
              <a:lnSpc>
                <a:spcPct val="90000"/>
              </a:lnSpc>
              <a:spcBef>
                <a:spcPts val="500"/>
              </a:spcBef>
              <a:buFont typeface="Arial"/>
              <a:buChar char="•"/>
              <a:defRPr sz="2800" b="0" i="0" kern="1200">
                <a:solidFill>
                  <a:schemeClr val="tx1"/>
                </a:solidFill>
                <a:latin typeface="Avenir Next LT Pro Light" panose="020B0304020202020204" pitchFamily="34" charset="0"/>
                <a:ea typeface="Avenir Next LT Pro Light" panose="020B0304020202020204" pitchFamily="34" charset="0"/>
                <a:cs typeface="Avenir Next LT Pro Light" panose="020B0304020202020204" pitchFamily="34" charset="0"/>
              </a:defRPr>
            </a:lvl4pPr>
            <a:lvl5pPr marL="2057400" indent="-228600" algn="l" defTabSz="914400" rtl="0" eaLnBrk="1" latinLnBrk="0" hangingPunct="1">
              <a:lnSpc>
                <a:spcPct val="90000"/>
              </a:lnSpc>
              <a:spcBef>
                <a:spcPts val="500"/>
              </a:spcBef>
              <a:buFont typeface="Arial"/>
              <a:buChar char="•"/>
              <a:defRPr sz="2800" b="0" i="0" kern="1200">
                <a:solidFill>
                  <a:schemeClr val="tx1"/>
                </a:solidFill>
                <a:latin typeface="Avenir Next LT Pro Light" panose="020B0304020202020204" pitchFamily="34" charset="0"/>
                <a:ea typeface="Avenir Next LT Pro Light" panose="020B0304020202020204" pitchFamily="34" charset="0"/>
                <a:cs typeface="Avenir Next LT Pro Light" panose="020B03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err="1"/>
              <a:t>NoScope</a:t>
            </a:r>
            <a:r>
              <a:rPr lang="en-US" dirty="0"/>
              <a:t> performs:</a:t>
            </a:r>
          </a:p>
          <a:p>
            <a:pPr marL="320040" indent="-320040">
              <a:spcBef>
                <a:spcPts val="600"/>
              </a:spcBef>
              <a:buFont typeface="Lucida Grande"/>
              <a:buChar char="»"/>
            </a:pPr>
            <a:r>
              <a:rPr lang="en-US" dirty="0"/>
              <a:t>Model search</a:t>
            </a:r>
          </a:p>
          <a:p>
            <a:pPr marL="320040" indent="-320040">
              <a:spcBef>
                <a:spcPts val="600"/>
              </a:spcBef>
              <a:buFont typeface="Lucida Grande"/>
              <a:buChar char="»"/>
            </a:pPr>
            <a:r>
              <a:rPr lang="en-US" dirty="0"/>
              <a:t>Cascade search</a:t>
            </a:r>
          </a:p>
          <a:p>
            <a:pPr>
              <a:spcBef>
                <a:spcPts val="600"/>
              </a:spcBef>
            </a:pPr>
            <a:r>
              <a:rPr lang="en-US" dirty="0"/>
              <a:t>via cost modeling</a:t>
            </a:r>
          </a:p>
          <a:p>
            <a:pPr>
              <a:spcBef>
                <a:spcPts val="600"/>
              </a:spcBef>
            </a:pPr>
            <a:endParaRPr lang="en-US" dirty="0"/>
          </a:p>
          <a:p>
            <a:r>
              <a:rPr lang="en-US" dirty="0">
                <a:solidFill>
                  <a:srgbClr val="0C74B0"/>
                </a:solidFill>
                <a:latin typeface="Avenir Next LT Pro" panose="020B0504020202020204" pitchFamily="34" charset="77"/>
                <a:ea typeface="Helvetica Neue Medium" charset="0"/>
                <a:cs typeface="Helvetica Neue Medium" charset="0"/>
              </a:rPr>
              <a:t>Data-dependent process!     </a:t>
            </a:r>
            <a:r>
              <a:rPr lang="en-US" dirty="0">
                <a:latin typeface="Avenir Next LT Pro" panose="020B0504020202020204" pitchFamily="34" charset="77"/>
                <a:ea typeface="Helvetica Neue Medium" charset="0"/>
                <a:cs typeface="Helvetica Neue Medium" charset="0"/>
              </a:rPr>
              <a:t>Up to 3x performance improvements</a:t>
            </a:r>
          </a:p>
        </p:txBody>
      </p:sp>
      <p:sp>
        <p:nvSpPr>
          <p:cNvPr id="3" name="TextBox 2">
            <a:extLst>
              <a:ext uri="{FF2B5EF4-FFF2-40B4-BE49-F238E27FC236}">
                <a16:creationId xmlns:a16="http://schemas.microsoft.com/office/drawing/2014/main" id="{E98A6014-8F50-F041-B8DB-0A4DF7120738}"/>
              </a:ext>
            </a:extLst>
          </p:cNvPr>
          <p:cNvSpPr txBox="1"/>
          <p:nvPr/>
        </p:nvSpPr>
        <p:spPr>
          <a:xfrm>
            <a:off x="5152957" y="6835371"/>
            <a:ext cx="7039043" cy="1477328"/>
          </a:xfrm>
          <a:prstGeom prst="rect">
            <a:avLst/>
          </a:prstGeom>
          <a:noFill/>
        </p:spPr>
        <p:txBody>
          <a:bodyPr wrap="none" rtlCol="0">
            <a:spAutoFit/>
          </a:bodyPr>
          <a:lstStyle/>
          <a:p>
            <a:r>
              <a:rPr lang="en-US" dirty="0"/>
              <a:t>Upgrade diagram</a:t>
            </a:r>
          </a:p>
          <a:p>
            <a:r>
              <a:rPr lang="en-US" dirty="0"/>
              <a:t>Style is different, fix them</a:t>
            </a:r>
          </a:p>
          <a:p>
            <a:r>
              <a:rPr lang="en-US" dirty="0"/>
              <a:t>Just show pipeline?</a:t>
            </a:r>
          </a:p>
          <a:p>
            <a:r>
              <a:rPr lang="en-US" dirty="0"/>
              <a:t>Talk about impact of CBO? We do X% better w/, best vs worst, vs greedy?</a:t>
            </a:r>
          </a:p>
          <a:p>
            <a:r>
              <a:rPr lang="en-US" dirty="0"/>
              <a:t>How big space is?</a:t>
            </a:r>
          </a:p>
        </p:txBody>
      </p:sp>
    </p:spTree>
    <p:extLst>
      <p:ext uri="{BB962C8B-B14F-4D97-AF65-F5344CB8AC3E}">
        <p14:creationId xmlns:p14="http://schemas.microsoft.com/office/powerpoint/2010/main" val="11195345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B9E13-9EE1-BE4C-8BDE-3F23CAA39A85}"/>
              </a:ext>
            </a:extLst>
          </p:cNvPr>
          <p:cNvSpPr>
            <a:spLocks noGrp="1"/>
          </p:cNvSpPr>
          <p:nvPr>
            <p:ph type="title"/>
          </p:nvPr>
        </p:nvSpPr>
        <p:spPr/>
        <p:txBody>
          <a:bodyPr/>
          <a:lstStyle/>
          <a:p>
            <a:r>
              <a:rPr lang="en-US" dirty="0" err="1"/>
              <a:t>NoScope</a:t>
            </a:r>
            <a:r>
              <a:rPr lang="en-US" dirty="0"/>
              <a:t> enables accuracy/speed tradeoffs</a:t>
            </a:r>
          </a:p>
        </p:txBody>
      </p:sp>
      <p:sp>
        <p:nvSpPr>
          <p:cNvPr id="4" name="Slide Number Placeholder 3">
            <a:extLst>
              <a:ext uri="{FF2B5EF4-FFF2-40B4-BE49-F238E27FC236}">
                <a16:creationId xmlns:a16="http://schemas.microsoft.com/office/drawing/2014/main" id="{CDD5CC1F-5207-464B-A680-2E88E5C7AE90}"/>
              </a:ext>
            </a:extLst>
          </p:cNvPr>
          <p:cNvSpPr>
            <a:spLocks noGrp="1"/>
          </p:cNvSpPr>
          <p:nvPr>
            <p:ph type="sldNum" sz="quarter" idx="12"/>
          </p:nvPr>
        </p:nvSpPr>
        <p:spPr/>
        <p:txBody>
          <a:bodyPr/>
          <a:lstStyle/>
          <a:p>
            <a:fld id="{E8770316-8B73-FC4C-ADE7-3F39872CBCAE}" type="slidenum">
              <a:rPr lang="en-US" smtClean="0"/>
              <a:pPr/>
              <a:t>66</a:t>
            </a:fld>
            <a:endParaRPr lang="en-US">
              <a:latin typeface="Avenir Next LT Pro Light" panose="020B0304020202020204" pitchFamily="34" charset="0"/>
            </a:endParaRPr>
          </a:p>
        </p:txBody>
      </p:sp>
      <p:sp>
        <p:nvSpPr>
          <p:cNvPr id="9" name="Rectangle 8">
            <a:extLst>
              <a:ext uri="{FF2B5EF4-FFF2-40B4-BE49-F238E27FC236}">
                <a16:creationId xmlns:a16="http://schemas.microsoft.com/office/drawing/2014/main" id="{49C63FDE-3793-2D4E-AD51-BD4046EA9278}"/>
              </a:ext>
            </a:extLst>
          </p:cNvPr>
          <p:cNvSpPr/>
          <p:nvPr/>
        </p:nvSpPr>
        <p:spPr>
          <a:xfrm>
            <a:off x="1457434" y="5617177"/>
            <a:ext cx="4927038" cy="830997"/>
          </a:xfrm>
          <a:prstGeom prst="rect">
            <a:avLst/>
          </a:prstGeom>
        </p:spPr>
        <p:txBody>
          <a:bodyPr wrap="square">
            <a:spAutoFit/>
          </a:bodyPr>
          <a:lstStyle/>
          <a:p>
            <a:r>
              <a:rPr lang="en-US" sz="2400" dirty="0">
                <a:latin typeface="Avenir Next LT Pro" panose="020B0504020202020204" pitchFamily="34" charset="77"/>
                <a:ea typeface="Helvetica Neue Light" charset="0"/>
                <a:cs typeface="Helvetica Neue Light" charset="0"/>
              </a:rPr>
              <a:t>36.5x faster </a:t>
            </a:r>
            <a:r>
              <a:rPr lang="en-US" sz="1400" dirty="0">
                <a:latin typeface="Avenir Next LT Pro" panose="020B0504020202020204" pitchFamily="34" charset="77"/>
                <a:ea typeface="Helvetica Neue Light" charset="0"/>
                <a:cs typeface="Helvetica Neue Light" charset="0"/>
              </a:rPr>
              <a:t> </a:t>
            </a:r>
            <a:r>
              <a:rPr lang="en-US" sz="2400" dirty="0">
                <a:latin typeface="Avenir Next LT Pro" panose="020B0504020202020204" pitchFamily="34" charset="77"/>
                <a:ea typeface="Helvetica Neue Light" charset="0"/>
                <a:cs typeface="Helvetica Neue Light" charset="0"/>
              </a:rPr>
              <a:t>  @ 99.9% accuracy</a:t>
            </a:r>
          </a:p>
          <a:p>
            <a:r>
              <a:rPr lang="en-US" sz="2400" dirty="0">
                <a:latin typeface="Avenir Next LT Pro" panose="020B0504020202020204" pitchFamily="34" charset="77"/>
                <a:ea typeface="Helvetica Neue Light" charset="0"/>
                <a:cs typeface="Helvetica Neue Light" charset="0"/>
              </a:rPr>
              <a:t>206x faster    </a:t>
            </a:r>
            <a:r>
              <a:rPr lang="en-US" sz="1600" dirty="0">
                <a:latin typeface="Avenir Next LT Pro" panose="020B0504020202020204" pitchFamily="34" charset="77"/>
                <a:ea typeface="Helvetica Neue Light" charset="0"/>
                <a:cs typeface="Helvetica Neue Light" charset="0"/>
              </a:rPr>
              <a:t> </a:t>
            </a:r>
            <a:r>
              <a:rPr lang="en-US" sz="2400" dirty="0">
                <a:latin typeface="Avenir Next LT Pro" panose="020B0504020202020204" pitchFamily="34" charset="77"/>
                <a:ea typeface="Helvetica Neue Light" charset="0"/>
                <a:cs typeface="Helvetica Neue Light" charset="0"/>
              </a:rPr>
              <a:t>@ 96% accuracy</a:t>
            </a:r>
            <a:endParaRPr lang="en-US" sz="2400" dirty="0">
              <a:latin typeface="Avenir Next LT Pro" panose="020B0504020202020204" pitchFamily="34" charset="77"/>
            </a:endParaRPr>
          </a:p>
        </p:txBody>
      </p:sp>
      <p:sp>
        <p:nvSpPr>
          <p:cNvPr id="11" name="TextBox 10">
            <a:extLst>
              <a:ext uri="{FF2B5EF4-FFF2-40B4-BE49-F238E27FC236}">
                <a16:creationId xmlns:a16="http://schemas.microsoft.com/office/drawing/2014/main" id="{88D70B4B-B85E-1949-85C8-BED31D78C76B}"/>
              </a:ext>
            </a:extLst>
          </p:cNvPr>
          <p:cNvSpPr txBox="1"/>
          <p:nvPr/>
        </p:nvSpPr>
        <p:spPr>
          <a:xfrm>
            <a:off x="6601733" y="1956488"/>
            <a:ext cx="4017733" cy="1877437"/>
          </a:xfrm>
          <a:prstGeom prst="rect">
            <a:avLst/>
          </a:prstGeom>
          <a:noFill/>
        </p:spPr>
        <p:txBody>
          <a:bodyPr wrap="square" rtlCol="0">
            <a:spAutoFit/>
          </a:bodyPr>
          <a:lstStyle/>
          <a:p>
            <a:pPr marL="320040" indent="-320040">
              <a:spcBef>
                <a:spcPts val="1200"/>
              </a:spcBef>
              <a:spcAft>
                <a:spcPts val="1200"/>
              </a:spcAft>
              <a:buFont typeface="Lucida Grande"/>
              <a:buChar char="»"/>
            </a:pPr>
            <a:r>
              <a:rPr lang="en-US" sz="2400" dirty="0">
                <a:latin typeface="Avenir Next LT Pro Light" panose="020B0304020202020204" pitchFamily="34" charset="0"/>
              </a:rPr>
              <a:t>Slow but accurate: defer to oracle regularly</a:t>
            </a:r>
          </a:p>
          <a:p>
            <a:pPr marL="320040" indent="-320040">
              <a:spcBef>
                <a:spcPts val="1200"/>
              </a:spcBef>
              <a:spcAft>
                <a:spcPts val="1200"/>
              </a:spcAft>
              <a:buFont typeface="Lucida Grande"/>
              <a:buChar char="»"/>
            </a:pPr>
            <a:r>
              <a:rPr lang="en-US" sz="2400" dirty="0">
                <a:latin typeface="Avenir Next LT Pro Light" panose="020B0304020202020204" pitchFamily="34" charset="0"/>
              </a:rPr>
              <a:t>Fast but inaccurate: use proxy model</a:t>
            </a:r>
          </a:p>
        </p:txBody>
      </p:sp>
      <p:pic>
        <p:nvPicPr>
          <p:cNvPr id="8" name="Picture 7" descr="A close up of a map&#10;&#10;Description generated with very high confidence">
            <a:extLst>
              <a:ext uri="{FF2B5EF4-FFF2-40B4-BE49-F238E27FC236}">
                <a16:creationId xmlns:a16="http://schemas.microsoft.com/office/drawing/2014/main" id="{C21B89D5-4639-684D-85CA-B01D4C0D8D5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43561" y="2168610"/>
            <a:ext cx="4746124" cy="3287030"/>
          </a:xfrm>
          <a:prstGeom prst="rect">
            <a:avLst/>
          </a:prstGeom>
        </p:spPr>
      </p:pic>
      <p:sp>
        <p:nvSpPr>
          <p:cNvPr id="5" name="TextBox 4">
            <a:extLst>
              <a:ext uri="{FF2B5EF4-FFF2-40B4-BE49-F238E27FC236}">
                <a16:creationId xmlns:a16="http://schemas.microsoft.com/office/drawing/2014/main" id="{CCBF8F77-FD00-174A-A228-F9DA437D803B}"/>
              </a:ext>
            </a:extLst>
          </p:cNvPr>
          <p:cNvSpPr txBox="1"/>
          <p:nvPr/>
        </p:nvSpPr>
        <p:spPr>
          <a:xfrm>
            <a:off x="1832957" y="1660964"/>
            <a:ext cx="3367332" cy="461665"/>
          </a:xfrm>
          <a:prstGeom prst="rect">
            <a:avLst/>
          </a:prstGeom>
          <a:noFill/>
        </p:spPr>
        <p:txBody>
          <a:bodyPr wrap="none" rtlCol="0">
            <a:spAutoFit/>
          </a:bodyPr>
          <a:lstStyle/>
          <a:p>
            <a:pPr algn="ctr"/>
            <a:r>
              <a:rPr lang="en-US" sz="2400" dirty="0">
                <a:latin typeface="Avenir Next LT Pro Light" panose="020B0304020202020204" pitchFamily="34" charset="77"/>
              </a:rPr>
              <a:t>Finding buses in Taipei</a:t>
            </a:r>
          </a:p>
        </p:txBody>
      </p:sp>
    </p:spTree>
    <p:extLst>
      <p:ext uri="{BB962C8B-B14F-4D97-AF65-F5344CB8AC3E}">
        <p14:creationId xmlns:p14="http://schemas.microsoft.com/office/powerpoint/2010/main" val="389557821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99483-398A-934C-8707-7FC0BF1D60C0}"/>
              </a:ext>
            </a:extLst>
          </p:cNvPr>
          <p:cNvSpPr>
            <a:spLocks noGrp="1"/>
          </p:cNvSpPr>
          <p:nvPr>
            <p:ph type="title"/>
          </p:nvPr>
        </p:nvSpPr>
        <p:spPr>
          <a:xfrm>
            <a:off x="838200" y="2338157"/>
            <a:ext cx="10515600" cy="1325563"/>
          </a:xfrm>
        </p:spPr>
        <p:txBody>
          <a:bodyPr>
            <a:noAutofit/>
          </a:bodyPr>
          <a:lstStyle/>
          <a:p>
            <a:br>
              <a:rPr lang="en-US" sz="4400" dirty="0"/>
            </a:br>
            <a:r>
              <a:rPr lang="en-US" sz="4400" dirty="0"/>
              <a:t>Can we ensure </a:t>
            </a:r>
            <a:r>
              <a:rPr lang="en-US" sz="4400" b="1" dirty="0"/>
              <a:t>guarantees</a:t>
            </a:r>
            <a:r>
              <a:rPr lang="en-US" sz="4400" dirty="0"/>
              <a:t> on query accuracy when using inexact proxies?</a:t>
            </a:r>
          </a:p>
        </p:txBody>
      </p:sp>
      <p:sp>
        <p:nvSpPr>
          <p:cNvPr id="4" name="Slide Number Placeholder 3">
            <a:extLst>
              <a:ext uri="{FF2B5EF4-FFF2-40B4-BE49-F238E27FC236}">
                <a16:creationId xmlns:a16="http://schemas.microsoft.com/office/drawing/2014/main" id="{35C9B465-2BA5-584A-AB93-0FEC0D629BB7}"/>
              </a:ext>
            </a:extLst>
          </p:cNvPr>
          <p:cNvSpPr>
            <a:spLocks noGrp="1"/>
          </p:cNvSpPr>
          <p:nvPr>
            <p:ph type="sldNum" sz="quarter" idx="12"/>
          </p:nvPr>
        </p:nvSpPr>
        <p:spPr/>
        <p:txBody>
          <a:bodyPr/>
          <a:lstStyle/>
          <a:p>
            <a:fld id="{E8770316-8B73-FC4C-ADE7-3F39872CBCAE}" type="slidenum">
              <a:rPr lang="en-US" smtClean="0"/>
              <a:pPr/>
              <a:t>67</a:t>
            </a:fld>
            <a:endParaRPr lang="en-US">
              <a:latin typeface="Avenir Next LT Pro Light" panose="020B0304020202020204" pitchFamily="34" charset="0"/>
            </a:endParaRPr>
          </a:p>
        </p:txBody>
      </p:sp>
    </p:spTree>
    <p:extLst>
      <p:ext uri="{BB962C8B-B14F-4D97-AF65-F5344CB8AC3E}">
        <p14:creationId xmlns:p14="http://schemas.microsoft.com/office/powerpoint/2010/main" val="405642361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68FF1-A43C-8E40-A2C5-C9312D44B49A}"/>
              </a:ext>
            </a:extLst>
          </p:cNvPr>
          <p:cNvSpPr>
            <a:spLocks noGrp="1"/>
          </p:cNvSpPr>
          <p:nvPr>
            <p:ph type="title"/>
          </p:nvPr>
        </p:nvSpPr>
        <p:spPr/>
        <p:txBody>
          <a:bodyPr/>
          <a:lstStyle/>
          <a:p>
            <a:r>
              <a:rPr lang="en-US" dirty="0"/>
              <a:t>Example: ecological analysis</a:t>
            </a:r>
          </a:p>
        </p:txBody>
      </p:sp>
      <p:sp>
        <p:nvSpPr>
          <p:cNvPr id="4" name="Slide Number Placeholder 3">
            <a:extLst>
              <a:ext uri="{FF2B5EF4-FFF2-40B4-BE49-F238E27FC236}">
                <a16:creationId xmlns:a16="http://schemas.microsoft.com/office/drawing/2014/main" id="{96B080DB-6824-FA48-984E-147B0CA30EF3}"/>
              </a:ext>
            </a:extLst>
          </p:cNvPr>
          <p:cNvSpPr>
            <a:spLocks noGrp="1"/>
          </p:cNvSpPr>
          <p:nvPr>
            <p:ph type="sldNum" sz="quarter" idx="12"/>
          </p:nvPr>
        </p:nvSpPr>
        <p:spPr/>
        <p:txBody>
          <a:bodyPr/>
          <a:lstStyle/>
          <a:p>
            <a:fld id="{E8770316-8B73-FC4C-ADE7-3F39872CBCAE}" type="slidenum">
              <a:rPr lang="en-US" smtClean="0"/>
              <a:t>68</a:t>
            </a:fld>
            <a:endParaRPr lang="en-US"/>
          </a:p>
        </p:txBody>
      </p:sp>
      <p:sp>
        <p:nvSpPr>
          <p:cNvPr id="6" name="Content Placeholder 3">
            <a:extLst>
              <a:ext uri="{FF2B5EF4-FFF2-40B4-BE49-F238E27FC236}">
                <a16:creationId xmlns:a16="http://schemas.microsoft.com/office/drawing/2014/main" id="{70671A59-2D41-BA4C-95F1-E286C7F62586}"/>
              </a:ext>
            </a:extLst>
          </p:cNvPr>
          <p:cNvSpPr txBox="1">
            <a:spLocks/>
          </p:cNvSpPr>
          <p:nvPr/>
        </p:nvSpPr>
        <p:spPr>
          <a:xfrm>
            <a:off x="6096000" y="1703337"/>
            <a:ext cx="5855348" cy="2415447"/>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2400" dirty="0">
                <a:latin typeface="Avenir Next LT Pro Light" panose="020B0304020202020204" pitchFamily="34" charset="0"/>
              </a:rPr>
              <a:t>Find </a:t>
            </a:r>
            <a:r>
              <a:rPr lang="en-US" sz="2400" b="1" dirty="0">
                <a:latin typeface="Avenir Next LT Pro Light" panose="020B0304020202020204" pitchFamily="34" charset="0"/>
              </a:rPr>
              <a:t>90%</a:t>
            </a:r>
            <a:r>
              <a:rPr lang="en-US" sz="2400" dirty="0">
                <a:latin typeface="Avenir Next LT Pro Light" panose="020B0304020202020204" pitchFamily="34" charset="0"/>
              </a:rPr>
              <a:t> of the </a:t>
            </a:r>
            <a:r>
              <a:rPr lang="en-US" sz="2400" b="1" dirty="0">
                <a:latin typeface="Avenir Next LT Pro Light" panose="020B0304020202020204" pitchFamily="34" charset="0"/>
              </a:rPr>
              <a:t>hummingbirds</a:t>
            </a:r>
          </a:p>
          <a:p>
            <a:pPr marL="0" indent="0">
              <a:lnSpc>
                <a:spcPct val="100000"/>
              </a:lnSpc>
              <a:spcBef>
                <a:spcPts val="0"/>
              </a:spcBef>
              <a:spcAft>
                <a:spcPts val="600"/>
              </a:spcAft>
              <a:buNone/>
            </a:pPr>
            <a:r>
              <a:rPr lang="en-US" sz="2400" dirty="0">
                <a:latin typeface="Avenir Next LT Pro Light" panose="020B0304020202020204" pitchFamily="34" charset="0"/>
              </a:rPr>
              <a:t>with </a:t>
            </a:r>
            <a:r>
              <a:rPr lang="en-US" sz="2400" b="1" dirty="0">
                <a:latin typeface="Avenir Next LT Pro Light" panose="020B0304020202020204" pitchFamily="34" charset="0"/>
              </a:rPr>
              <a:t>human labels </a:t>
            </a:r>
            <a:r>
              <a:rPr lang="en-US" sz="2400" dirty="0">
                <a:latin typeface="Avenir Next LT Pro Light" panose="020B0304020202020204" pitchFamily="34" charset="0"/>
              </a:rPr>
              <a:t>as ground truth</a:t>
            </a:r>
          </a:p>
          <a:p>
            <a:pPr marL="0" indent="0">
              <a:lnSpc>
                <a:spcPct val="100000"/>
              </a:lnSpc>
              <a:spcBef>
                <a:spcPts val="0"/>
              </a:spcBef>
              <a:spcAft>
                <a:spcPts val="600"/>
              </a:spcAft>
              <a:buNone/>
            </a:pPr>
            <a:r>
              <a:rPr lang="en-US" sz="2400" dirty="0">
                <a:latin typeface="Avenir Next LT Pro Light" panose="020B0304020202020204" pitchFamily="34" charset="0"/>
              </a:rPr>
              <a:t>using </a:t>
            </a:r>
            <a:r>
              <a:rPr lang="en-US" sz="2400" b="1" dirty="0">
                <a:latin typeface="Avenir Next LT Pro Light" panose="020B0304020202020204" pitchFamily="34" charset="0"/>
              </a:rPr>
              <a:t>Mask R-CNN </a:t>
            </a:r>
            <a:r>
              <a:rPr lang="en-US" sz="2400" dirty="0">
                <a:latin typeface="Avenir Next LT Pro Light" panose="020B0304020202020204" pitchFamily="34" charset="0"/>
              </a:rPr>
              <a:t>as a proxy</a:t>
            </a:r>
          </a:p>
          <a:p>
            <a:pPr marL="0" indent="0">
              <a:lnSpc>
                <a:spcPct val="100000"/>
              </a:lnSpc>
              <a:spcBef>
                <a:spcPts val="0"/>
              </a:spcBef>
              <a:spcAft>
                <a:spcPts val="600"/>
              </a:spcAft>
              <a:buNone/>
            </a:pPr>
            <a:r>
              <a:rPr lang="en-US" sz="2400" dirty="0">
                <a:solidFill>
                  <a:srgbClr val="FF0000"/>
                </a:solidFill>
                <a:latin typeface="Avenir Next LT Pro Light" panose="020B0304020202020204" pitchFamily="34" charset="0"/>
              </a:rPr>
              <a:t>… with failure probability at most 5%</a:t>
            </a:r>
          </a:p>
          <a:p>
            <a:pPr marL="0" indent="0">
              <a:lnSpc>
                <a:spcPct val="100000"/>
              </a:lnSpc>
              <a:spcBef>
                <a:spcPts val="0"/>
              </a:spcBef>
              <a:spcAft>
                <a:spcPts val="600"/>
              </a:spcAft>
              <a:buNone/>
            </a:pPr>
            <a:endParaRPr lang="en-US" sz="2400" dirty="0">
              <a:solidFill>
                <a:srgbClr val="FF0000"/>
              </a:solidFill>
              <a:latin typeface="Avenir Next LT Pro Light" panose="020B0304020202020204" pitchFamily="34" charset="0"/>
            </a:endParaRPr>
          </a:p>
          <a:p>
            <a:pPr marL="0" indent="0">
              <a:lnSpc>
                <a:spcPct val="100000"/>
              </a:lnSpc>
              <a:spcBef>
                <a:spcPts val="0"/>
              </a:spcBef>
              <a:spcAft>
                <a:spcPts val="600"/>
              </a:spcAft>
              <a:buNone/>
            </a:pPr>
            <a:endParaRPr lang="en-US" sz="2400" dirty="0">
              <a:solidFill>
                <a:srgbClr val="FF0000"/>
              </a:solidFill>
              <a:latin typeface="Avenir Next LT Pro Light" panose="020B0304020202020204" pitchFamily="34" charset="0"/>
            </a:endParaRPr>
          </a:p>
          <a:p>
            <a:pPr marL="0" indent="0">
              <a:lnSpc>
                <a:spcPct val="100000"/>
              </a:lnSpc>
              <a:spcBef>
                <a:spcPts val="0"/>
              </a:spcBef>
              <a:spcAft>
                <a:spcPts val="600"/>
              </a:spcAft>
              <a:buNone/>
            </a:pPr>
            <a:r>
              <a:rPr lang="en-US" sz="2400" dirty="0">
                <a:latin typeface="Avenir Next LT Pro Light" panose="020B0304020202020204" pitchFamily="34" charset="0"/>
              </a:rPr>
              <a:t>Scientists </a:t>
            </a:r>
            <a:r>
              <a:rPr lang="en-US" sz="2400" dirty="0">
                <a:solidFill>
                  <a:srgbClr val="FF0000"/>
                </a:solidFill>
                <a:latin typeface="Avenir Next LT Pro Light" panose="020B0304020202020204" pitchFamily="34" charset="0"/>
              </a:rPr>
              <a:t>require</a:t>
            </a:r>
            <a:r>
              <a:rPr lang="en-US" sz="2400" dirty="0">
                <a:latin typeface="Avenir Next LT Pro Light" panose="020B0304020202020204" pitchFamily="34" charset="0"/>
              </a:rPr>
              <a:t> high probability for robust conclusions, publication</a:t>
            </a:r>
          </a:p>
        </p:txBody>
      </p:sp>
      <p:pic>
        <p:nvPicPr>
          <p:cNvPr id="9218" name="Picture 2" descr="pbs.twimg.com/profile_images/957272435870412800...">
            <a:extLst>
              <a:ext uri="{FF2B5EF4-FFF2-40B4-BE49-F238E27FC236}">
                <a16:creationId xmlns:a16="http://schemas.microsoft.com/office/drawing/2014/main" id="{F7DC720E-28AD-7D42-8CF2-64820EB248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0661" y="5397199"/>
            <a:ext cx="993270" cy="99327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718C8FE-7B3A-094A-A6BF-200B70A52DB6}"/>
              </a:ext>
            </a:extLst>
          </p:cNvPr>
          <p:cNvSpPr txBox="1"/>
          <p:nvPr/>
        </p:nvSpPr>
        <p:spPr>
          <a:xfrm>
            <a:off x="900289" y="6375293"/>
            <a:ext cx="1167179" cy="307777"/>
          </a:xfrm>
          <a:prstGeom prst="rect">
            <a:avLst/>
          </a:prstGeom>
          <a:noFill/>
        </p:spPr>
        <p:txBody>
          <a:bodyPr wrap="none" rtlCol="0">
            <a:spAutoFit/>
          </a:bodyPr>
          <a:lstStyle/>
          <a:p>
            <a:pPr algn="ctr"/>
            <a:r>
              <a:rPr lang="en-US" sz="1400" dirty="0">
                <a:latin typeface="Avenir Next LT Pro Light" panose="020B0304020202020204" pitchFamily="34" charset="0"/>
                <a:ea typeface="Helvetica Neue Light" panose="02000403000000020004" pitchFamily="2" charset="0"/>
              </a:rPr>
              <a:t>Prof. </a:t>
            </a:r>
            <a:r>
              <a:rPr lang="en-US" sz="1400" dirty="0" err="1">
                <a:latin typeface="Avenir Next LT Pro Light" panose="020B0304020202020204" pitchFamily="34" charset="0"/>
                <a:ea typeface="Helvetica Neue Light" panose="02000403000000020004" pitchFamily="2" charset="0"/>
              </a:rPr>
              <a:t>Fukami</a:t>
            </a:r>
            <a:endParaRPr lang="en-US" sz="1400" dirty="0">
              <a:latin typeface="Avenir Next LT Pro Light" panose="020B0304020202020204" pitchFamily="34" charset="0"/>
              <a:ea typeface="Helvetica Neue Light" panose="02000403000000020004" pitchFamily="2" charset="0"/>
            </a:endParaRPr>
          </a:p>
        </p:txBody>
      </p:sp>
      <p:pic>
        <p:nvPicPr>
          <p:cNvPr id="12" name="test">
            <a:hlinkClick r:id="" action="ppaction://media"/>
            <a:extLst>
              <a:ext uri="{FF2B5EF4-FFF2-40B4-BE49-F238E27FC236}">
                <a16:creationId xmlns:a16="http://schemas.microsoft.com/office/drawing/2014/main" id="{520F69D2-DFBF-4E1F-8AE7-3E17C3848AE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80661" y="1830991"/>
            <a:ext cx="4875860" cy="3413102"/>
          </a:xfrm>
          <a:prstGeom prst="rect">
            <a:avLst/>
          </a:prstGeom>
        </p:spPr>
      </p:pic>
      <p:grpSp>
        <p:nvGrpSpPr>
          <p:cNvPr id="13" name="Group 12">
            <a:extLst>
              <a:ext uri="{FF2B5EF4-FFF2-40B4-BE49-F238E27FC236}">
                <a16:creationId xmlns:a16="http://schemas.microsoft.com/office/drawing/2014/main" id="{F0C35935-6C61-4483-BDB1-0ABC20EEFD5F}"/>
              </a:ext>
            </a:extLst>
          </p:cNvPr>
          <p:cNvGrpSpPr/>
          <p:nvPr/>
        </p:nvGrpSpPr>
        <p:grpSpPr>
          <a:xfrm>
            <a:off x="2082932" y="5327749"/>
            <a:ext cx="3745499" cy="1126751"/>
            <a:chOff x="7291063" y="5485931"/>
            <a:chExt cx="3991992" cy="1235544"/>
          </a:xfrm>
        </p:grpSpPr>
        <p:pic>
          <p:nvPicPr>
            <p:cNvPr id="14" name="Picture 13">
              <a:extLst>
                <a:ext uri="{FF2B5EF4-FFF2-40B4-BE49-F238E27FC236}">
                  <a16:creationId xmlns:a16="http://schemas.microsoft.com/office/drawing/2014/main" id="{73962363-59DF-4D9A-A917-345CD68D63F0}"/>
                </a:ext>
              </a:extLst>
            </p:cNvPr>
            <p:cNvPicPr>
              <a:picLocks noChangeAspect="1"/>
            </p:cNvPicPr>
            <p:nvPr/>
          </p:nvPicPr>
          <p:blipFill>
            <a:blip r:embed="rId7"/>
            <a:stretch>
              <a:fillRect/>
            </a:stretch>
          </p:blipFill>
          <p:spPr>
            <a:xfrm>
              <a:off x="7291063" y="5485931"/>
              <a:ext cx="823696" cy="1235544"/>
            </a:xfrm>
            <a:prstGeom prst="rect">
              <a:avLst/>
            </a:prstGeom>
          </p:spPr>
        </p:pic>
        <p:pic>
          <p:nvPicPr>
            <p:cNvPr id="15" name="Picture 14">
              <a:extLst>
                <a:ext uri="{FF2B5EF4-FFF2-40B4-BE49-F238E27FC236}">
                  <a16:creationId xmlns:a16="http://schemas.microsoft.com/office/drawing/2014/main" id="{D5AA4245-4C10-4AF5-B680-0FD9293DCB20}"/>
                </a:ext>
              </a:extLst>
            </p:cNvPr>
            <p:cNvPicPr>
              <a:picLocks noChangeAspect="1"/>
            </p:cNvPicPr>
            <p:nvPr/>
          </p:nvPicPr>
          <p:blipFill>
            <a:blip r:embed="rId8"/>
            <a:stretch>
              <a:fillRect/>
            </a:stretch>
          </p:blipFill>
          <p:spPr>
            <a:xfrm>
              <a:off x="8127095" y="5506196"/>
              <a:ext cx="823696" cy="1195013"/>
            </a:xfrm>
            <a:prstGeom prst="rect">
              <a:avLst/>
            </a:prstGeom>
          </p:spPr>
        </p:pic>
        <p:pic>
          <p:nvPicPr>
            <p:cNvPr id="16" name="Picture 15">
              <a:extLst>
                <a:ext uri="{FF2B5EF4-FFF2-40B4-BE49-F238E27FC236}">
                  <a16:creationId xmlns:a16="http://schemas.microsoft.com/office/drawing/2014/main" id="{8BA45099-0129-4C71-871C-9DF276802B16}"/>
                </a:ext>
              </a:extLst>
            </p:cNvPr>
            <p:cNvPicPr>
              <a:picLocks noChangeAspect="1"/>
            </p:cNvPicPr>
            <p:nvPr/>
          </p:nvPicPr>
          <p:blipFill>
            <a:blip r:embed="rId9"/>
            <a:stretch>
              <a:fillRect/>
            </a:stretch>
          </p:blipFill>
          <p:spPr>
            <a:xfrm>
              <a:off x="8950791" y="5779109"/>
              <a:ext cx="2332264" cy="649187"/>
            </a:xfrm>
            <a:prstGeom prst="rect">
              <a:avLst/>
            </a:prstGeom>
          </p:spPr>
        </p:pic>
      </p:grpSp>
      <p:sp>
        <p:nvSpPr>
          <p:cNvPr id="5" name="TextBox 4">
            <a:extLst>
              <a:ext uri="{FF2B5EF4-FFF2-40B4-BE49-F238E27FC236}">
                <a16:creationId xmlns:a16="http://schemas.microsoft.com/office/drawing/2014/main" id="{4769CE4E-7271-6541-8A1A-9A52112DDAEC}"/>
              </a:ext>
            </a:extLst>
          </p:cNvPr>
          <p:cNvSpPr txBox="1"/>
          <p:nvPr/>
        </p:nvSpPr>
        <p:spPr>
          <a:xfrm>
            <a:off x="5480897" y="6858000"/>
            <a:ext cx="6259406" cy="923330"/>
          </a:xfrm>
          <a:prstGeom prst="rect">
            <a:avLst/>
          </a:prstGeom>
          <a:noFill/>
        </p:spPr>
        <p:txBody>
          <a:bodyPr wrap="none" rtlCol="0">
            <a:spAutoFit/>
          </a:bodyPr>
          <a:lstStyle/>
          <a:p>
            <a:r>
              <a:rPr lang="en-US" dirty="0"/>
              <a:t>Why they want to find the hummingbirds</a:t>
            </a:r>
          </a:p>
          <a:p>
            <a:r>
              <a:rPr lang="en-US" dirty="0"/>
              <a:t>For whatever kind of analysis</a:t>
            </a:r>
          </a:p>
          <a:p>
            <a:r>
              <a:rPr lang="en-US" dirty="0"/>
              <a:t>Call out that there’s a different setup, where all techniques apply</a:t>
            </a:r>
          </a:p>
        </p:txBody>
      </p:sp>
    </p:spTree>
    <p:extLst>
      <p:ext uri="{BB962C8B-B14F-4D97-AF65-F5344CB8AC3E}">
        <p14:creationId xmlns:p14="http://schemas.microsoft.com/office/powerpoint/2010/main" val="2346408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1120" fill="hold"/>
                                        <p:tgtEl>
                                          <p:spTgt spid="12"/>
                                        </p:tgtEl>
                                      </p:cBhvr>
                                    </p:cmd>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9" repeatCount="indefinite" fill="hold" display="0">
                  <p:stCondLst>
                    <p:cond delay="indefinite"/>
                  </p:stCondLst>
                </p:cTn>
                <p:tgtEl>
                  <p:spTgt spid="12"/>
                </p:tgtEl>
              </p:cMediaNode>
            </p:video>
          </p:childTnLst>
        </p:cTn>
      </p:par>
    </p:tnLst>
    <p:bldLst>
      <p:bldP spid="6" grpId="0" uiExpand="1"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20E0B-B60F-9147-9EE9-3C1F56EBEEBB}"/>
              </a:ext>
            </a:extLst>
          </p:cNvPr>
          <p:cNvSpPr>
            <a:spLocks noGrp="1"/>
          </p:cNvSpPr>
          <p:nvPr>
            <p:ph type="title"/>
          </p:nvPr>
        </p:nvSpPr>
        <p:spPr>
          <a:xfrm>
            <a:off x="838200" y="509357"/>
            <a:ext cx="10515600" cy="1325563"/>
          </a:xfrm>
        </p:spPr>
        <p:txBody>
          <a:bodyPr>
            <a:normAutofit/>
          </a:bodyPr>
          <a:lstStyle/>
          <a:p>
            <a:r>
              <a:rPr lang="en-US" dirty="0" err="1"/>
              <a:t>NoScope</a:t>
            </a:r>
            <a:r>
              <a:rPr lang="en-US" dirty="0"/>
              <a:t>* has semantics for </a:t>
            </a:r>
            <a:r>
              <a:rPr lang="en-US" dirty="0">
                <a:solidFill>
                  <a:srgbClr val="FF0000"/>
                </a:solidFill>
              </a:rPr>
              <a:t>expected</a:t>
            </a:r>
            <a:r>
              <a:rPr lang="en-US" dirty="0"/>
              <a:t> recall</a:t>
            </a:r>
          </a:p>
        </p:txBody>
      </p:sp>
      <p:sp>
        <p:nvSpPr>
          <p:cNvPr id="3" name="Slide Number Placeholder 2">
            <a:extLst>
              <a:ext uri="{FF2B5EF4-FFF2-40B4-BE49-F238E27FC236}">
                <a16:creationId xmlns:a16="http://schemas.microsoft.com/office/drawing/2014/main" id="{1892DD7C-ADA1-0848-88B9-9B4A910FC6E0}"/>
              </a:ext>
            </a:extLst>
          </p:cNvPr>
          <p:cNvSpPr>
            <a:spLocks noGrp="1"/>
          </p:cNvSpPr>
          <p:nvPr>
            <p:ph type="sldNum" sz="quarter" idx="12"/>
          </p:nvPr>
        </p:nvSpPr>
        <p:spPr/>
        <p:txBody>
          <a:bodyPr/>
          <a:lstStyle/>
          <a:p>
            <a:fld id="{E8770316-8B73-FC4C-ADE7-3F39872CBCAE}" type="slidenum">
              <a:rPr lang="en-US" smtClean="0"/>
              <a:t>69</a:t>
            </a:fld>
            <a:endParaRPr lang="en-US"/>
          </a:p>
        </p:txBody>
      </p:sp>
      <p:sp>
        <p:nvSpPr>
          <p:cNvPr id="15" name="Content Placeholder 10">
            <a:extLst>
              <a:ext uri="{FF2B5EF4-FFF2-40B4-BE49-F238E27FC236}">
                <a16:creationId xmlns:a16="http://schemas.microsoft.com/office/drawing/2014/main" id="{8D0B85CA-9AD2-8E4A-9A4A-7154133BA975}"/>
              </a:ext>
            </a:extLst>
          </p:cNvPr>
          <p:cNvSpPr>
            <a:spLocks noGrp="1"/>
          </p:cNvSpPr>
          <p:nvPr>
            <p:ph idx="1"/>
          </p:nvPr>
        </p:nvSpPr>
        <p:spPr>
          <a:xfrm>
            <a:off x="902957" y="5068257"/>
            <a:ext cx="4691353" cy="782691"/>
          </a:xfrm>
        </p:spPr>
        <p:txBody>
          <a:bodyPr>
            <a:noAutofit/>
          </a:bodyPr>
          <a:lstStyle/>
          <a:p>
            <a:r>
              <a:rPr lang="en-US" sz="2400" dirty="0"/>
              <a:t>Prior work </a:t>
            </a:r>
            <a:r>
              <a:rPr lang="en-US" sz="2400" dirty="0">
                <a:solidFill>
                  <a:srgbClr val="FF0000"/>
                </a:solidFill>
              </a:rPr>
              <a:t>does not have semantics </a:t>
            </a:r>
            <a:r>
              <a:rPr lang="en-US" sz="2400" dirty="0"/>
              <a:t>for failure probability!</a:t>
            </a:r>
          </a:p>
        </p:txBody>
      </p:sp>
      <p:grpSp>
        <p:nvGrpSpPr>
          <p:cNvPr id="4" name="Group 3">
            <a:extLst>
              <a:ext uri="{FF2B5EF4-FFF2-40B4-BE49-F238E27FC236}">
                <a16:creationId xmlns:a16="http://schemas.microsoft.com/office/drawing/2014/main" id="{EF90B4EE-705C-B24C-9303-0A8F499F1B79}"/>
              </a:ext>
            </a:extLst>
          </p:cNvPr>
          <p:cNvGrpSpPr/>
          <p:nvPr/>
        </p:nvGrpSpPr>
        <p:grpSpPr>
          <a:xfrm>
            <a:off x="838197" y="1673521"/>
            <a:ext cx="4730265" cy="2666864"/>
            <a:chOff x="838197" y="1990051"/>
            <a:chExt cx="4730265" cy="2666864"/>
          </a:xfrm>
        </p:grpSpPr>
        <p:sp>
          <p:nvSpPr>
            <p:cNvPr id="12" name="Rectangle 11">
              <a:extLst>
                <a:ext uri="{FF2B5EF4-FFF2-40B4-BE49-F238E27FC236}">
                  <a16:creationId xmlns:a16="http://schemas.microsoft.com/office/drawing/2014/main" id="{5B8FA6BC-2FD4-744E-8F5D-E32C0AD0DB81}"/>
                </a:ext>
              </a:extLst>
            </p:cNvPr>
            <p:cNvSpPr/>
            <p:nvPr/>
          </p:nvSpPr>
          <p:spPr>
            <a:xfrm>
              <a:off x="877110" y="2717923"/>
              <a:ext cx="4691352" cy="1938992"/>
            </a:xfrm>
            <a:prstGeom prst="rect">
              <a:avLst/>
            </a:prstGeom>
          </p:spPr>
          <p:txBody>
            <a:bodyPr wrap="square">
              <a:spAutoFit/>
            </a:bodyPr>
            <a:lstStyle/>
            <a:p>
              <a:r>
                <a:rPr lang="en-US" sz="2000" dirty="0">
                  <a:latin typeface="Andale Mono" panose="020B0509000000000004" pitchFamily="49" charset="0"/>
                </a:rPr>
                <a:t>SELECT * FROM dataset</a:t>
              </a:r>
            </a:p>
            <a:p>
              <a:r>
                <a:rPr lang="en-US" sz="2000" dirty="0">
                  <a:latin typeface="Andale Mono" panose="020B0509000000000004" pitchFamily="49" charset="0"/>
                </a:rPr>
                <a:t>WHERE</a:t>
              </a:r>
            </a:p>
            <a:p>
              <a:r>
                <a:rPr lang="en-US" sz="2000" dirty="0">
                  <a:latin typeface="Andale Mono" panose="020B0509000000000004" pitchFamily="49" charset="0"/>
                </a:rPr>
                <a:t>  ORACLE_PREDICATE(record)</a:t>
              </a:r>
            </a:p>
            <a:p>
              <a:r>
                <a:rPr lang="en-US" sz="2000" dirty="0">
                  <a:latin typeface="Andale Mono" panose="020B0509000000000004" pitchFamily="49" charset="0"/>
                </a:rPr>
                <a:t>ORACLE LIMIT 10,000</a:t>
              </a:r>
            </a:p>
            <a:p>
              <a:r>
                <a:rPr lang="en-US" sz="2000" dirty="0">
                  <a:latin typeface="Andale Mono" panose="020B0509000000000004" pitchFamily="49" charset="0"/>
                </a:rPr>
                <a:t>USING PROXY(record)</a:t>
              </a:r>
            </a:p>
            <a:p>
              <a:r>
                <a:rPr lang="en-US" sz="2000" b="1" dirty="0">
                  <a:solidFill>
                    <a:srgbClr val="FF0000"/>
                  </a:solidFill>
                  <a:latin typeface="Andale Mono" panose="020B0509000000000004" pitchFamily="49" charset="0"/>
                </a:rPr>
                <a:t>WITH EXPECTED RECALL 90%</a:t>
              </a:r>
            </a:p>
          </p:txBody>
        </p:sp>
        <p:sp>
          <p:nvSpPr>
            <p:cNvPr id="16" name="Content Placeholder 10">
              <a:extLst>
                <a:ext uri="{FF2B5EF4-FFF2-40B4-BE49-F238E27FC236}">
                  <a16:creationId xmlns:a16="http://schemas.microsoft.com/office/drawing/2014/main" id="{488542E8-FBA8-2847-B253-3D3943A6705A}"/>
                </a:ext>
              </a:extLst>
            </p:cNvPr>
            <p:cNvSpPr txBox="1">
              <a:spLocks/>
            </p:cNvSpPr>
            <p:nvPr/>
          </p:nvSpPr>
          <p:spPr>
            <a:xfrm>
              <a:off x="838197" y="1990051"/>
              <a:ext cx="3573382" cy="782691"/>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800"/>
                </a:spcBef>
                <a:buFontTx/>
                <a:buNone/>
                <a:defRPr sz="2800" b="0" i="0" kern="1200">
                  <a:solidFill>
                    <a:schemeClr val="tx1"/>
                  </a:solidFill>
                  <a:latin typeface="Helvetica Neue Light" charset="0"/>
                  <a:ea typeface="Helvetica Neue Light" charset="0"/>
                  <a:cs typeface="Helvetica Neue Light" charset="0"/>
                </a:defRPr>
              </a:lvl1pPr>
              <a:lvl2pPr marL="457200" indent="0" algn="l" defTabSz="914400" rtl="0" eaLnBrk="1" latinLnBrk="0" hangingPunct="1">
                <a:lnSpc>
                  <a:spcPct val="100000"/>
                </a:lnSpc>
                <a:spcBef>
                  <a:spcPts val="1200"/>
                </a:spcBef>
                <a:spcAft>
                  <a:spcPts val="1200"/>
                </a:spcAft>
                <a:buFontTx/>
                <a:buNone/>
                <a:defRPr lang="nb-NO" sz="2400" b="0" i="0" kern="1200" smtClean="0">
                  <a:solidFill>
                    <a:schemeClr val="tx1"/>
                  </a:solidFill>
                  <a:effectLst/>
                  <a:latin typeface="Helvetica Neue Light" charset="0"/>
                  <a:ea typeface="Helvetica Neue Light" charset="0"/>
                  <a:cs typeface="Helvetica Neue Light"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Helvetica Neue Light" charset="0"/>
                  <a:ea typeface="Helvetica Neue Light" charset="0"/>
                  <a:cs typeface="Helvetica Neue Light" charset="0"/>
                </a:defRPr>
              </a:lvl3pPr>
              <a:lvl4pPr marL="1600200" indent="-228600" algn="l" defTabSz="914400" rtl="0" eaLnBrk="1" latinLnBrk="0" hangingPunct="1">
                <a:lnSpc>
                  <a:spcPct val="90000"/>
                </a:lnSpc>
                <a:spcBef>
                  <a:spcPts val="500"/>
                </a:spcBef>
                <a:buFont typeface="Arial"/>
                <a:buChar char="•"/>
                <a:defRPr sz="2800" b="0" i="0" kern="1200">
                  <a:solidFill>
                    <a:schemeClr val="tx1"/>
                  </a:solidFill>
                  <a:latin typeface="Helvetica Neue Light" charset="0"/>
                  <a:ea typeface="Helvetica Neue Light" charset="0"/>
                  <a:cs typeface="Helvetica Neue Light" charset="0"/>
                </a:defRPr>
              </a:lvl4pPr>
              <a:lvl5pPr marL="2057400" indent="-228600" algn="l" defTabSz="914400" rtl="0" eaLnBrk="1" latinLnBrk="0" hangingPunct="1">
                <a:lnSpc>
                  <a:spcPct val="90000"/>
                </a:lnSpc>
                <a:spcBef>
                  <a:spcPts val="500"/>
                </a:spcBef>
                <a:buFont typeface="Arial"/>
                <a:buChar char="•"/>
                <a:defRPr sz="2800" b="0" i="0" kern="1200">
                  <a:solidFill>
                    <a:schemeClr val="tx1"/>
                  </a:solidFill>
                  <a:latin typeface="Helvetica Neue Light" charset="0"/>
                  <a:ea typeface="Helvetica Neue Light" charset="0"/>
                  <a:cs typeface="Helvetica Neue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latin typeface="Avenir Next LT Pro Light" panose="020B0304020202020204" pitchFamily="34" charset="0"/>
                </a:rPr>
                <a:t>Prior work semantics:</a:t>
              </a:r>
              <a:endParaRPr lang="en-US" sz="2000" dirty="0">
                <a:latin typeface="Avenir Next LT Pro Light" panose="020B0304020202020204" pitchFamily="34" charset="0"/>
              </a:endParaRPr>
            </a:p>
          </p:txBody>
        </p:sp>
      </p:grpSp>
      <p:grpSp>
        <p:nvGrpSpPr>
          <p:cNvPr id="5" name="Group 4">
            <a:extLst>
              <a:ext uri="{FF2B5EF4-FFF2-40B4-BE49-F238E27FC236}">
                <a16:creationId xmlns:a16="http://schemas.microsoft.com/office/drawing/2014/main" id="{48154BB9-B34B-B34A-84B1-2C5872750B65}"/>
              </a:ext>
            </a:extLst>
          </p:cNvPr>
          <p:cNvGrpSpPr/>
          <p:nvPr/>
        </p:nvGrpSpPr>
        <p:grpSpPr>
          <a:xfrm>
            <a:off x="6256421" y="1673521"/>
            <a:ext cx="5097379" cy="2971092"/>
            <a:chOff x="6256421" y="1990051"/>
            <a:chExt cx="5097379" cy="2971092"/>
          </a:xfrm>
        </p:grpSpPr>
        <p:sp>
          <p:nvSpPr>
            <p:cNvPr id="14" name="Rectangle 13">
              <a:extLst>
                <a:ext uri="{FF2B5EF4-FFF2-40B4-BE49-F238E27FC236}">
                  <a16:creationId xmlns:a16="http://schemas.microsoft.com/office/drawing/2014/main" id="{2AA41256-2ADC-D74C-BE0A-B3B21004F142}"/>
                </a:ext>
              </a:extLst>
            </p:cNvPr>
            <p:cNvSpPr/>
            <p:nvPr/>
          </p:nvSpPr>
          <p:spPr>
            <a:xfrm>
              <a:off x="6256421" y="2714374"/>
              <a:ext cx="5097379" cy="2246769"/>
            </a:xfrm>
            <a:prstGeom prst="rect">
              <a:avLst/>
            </a:prstGeom>
          </p:spPr>
          <p:txBody>
            <a:bodyPr wrap="square">
              <a:spAutoFit/>
            </a:bodyPr>
            <a:lstStyle/>
            <a:p>
              <a:r>
                <a:rPr lang="en-US" sz="2000" dirty="0">
                  <a:latin typeface="Andale Mono" panose="020B0509000000000004" pitchFamily="49" charset="0"/>
                </a:rPr>
                <a:t>SELECT * FROM dataset</a:t>
              </a:r>
            </a:p>
            <a:p>
              <a:r>
                <a:rPr lang="en-US" sz="2000" dirty="0">
                  <a:latin typeface="Andale Mono" panose="020B0509000000000004" pitchFamily="49" charset="0"/>
                </a:rPr>
                <a:t>WHERE</a:t>
              </a:r>
            </a:p>
            <a:p>
              <a:r>
                <a:rPr lang="en-US" sz="2000" dirty="0">
                  <a:latin typeface="Andale Mono" panose="020B0509000000000004" pitchFamily="49" charset="0"/>
                </a:rPr>
                <a:t>  ORACLE_PREDICATE(record)</a:t>
              </a:r>
            </a:p>
            <a:p>
              <a:r>
                <a:rPr lang="en-US" sz="2000" dirty="0">
                  <a:latin typeface="Andale Mono" panose="020B0509000000000004" pitchFamily="49" charset="0"/>
                </a:rPr>
                <a:t>ORACLE LIMIT 10,000</a:t>
              </a:r>
            </a:p>
            <a:p>
              <a:r>
                <a:rPr lang="en-US" sz="2000" dirty="0">
                  <a:latin typeface="Andale Mono" panose="020B0509000000000004" pitchFamily="49" charset="0"/>
                </a:rPr>
                <a:t>USING PROXY(record)</a:t>
              </a:r>
            </a:p>
            <a:p>
              <a:r>
                <a:rPr lang="en-US" sz="2000" b="1" dirty="0">
                  <a:solidFill>
                    <a:schemeClr val="accent1"/>
                  </a:solidFill>
                  <a:latin typeface="Andale Mono" panose="020B0509000000000004" pitchFamily="49" charset="0"/>
                </a:rPr>
                <a:t>WITH RECALL 90%</a:t>
              </a:r>
            </a:p>
            <a:p>
              <a:r>
                <a:rPr lang="en-US" sz="2000" b="1" dirty="0">
                  <a:solidFill>
                    <a:schemeClr val="accent1"/>
                  </a:solidFill>
                  <a:latin typeface="Andale Mono" panose="020B0509000000000004" pitchFamily="49" charset="0"/>
                </a:rPr>
                <a:t>WITH SUCCESS PROBABILITY 95%</a:t>
              </a:r>
            </a:p>
          </p:txBody>
        </p:sp>
        <p:sp>
          <p:nvSpPr>
            <p:cNvPr id="17" name="Content Placeholder 10">
              <a:extLst>
                <a:ext uri="{FF2B5EF4-FFF2-40B4-BE49-F238E27FC236}">
                  <a16:creationId xmlns:a16="http://schemas.microsoft.com/office/drawing/2014/main" id="{BE67E1BF-5E80-E641-8E3B-013E039A5A74}"/>
                </a:ext>
              </a:extLst>
            </p:cNvPr>
            <p:cNvSpPr txBox="1">
              <a:spLocks/>
            </p:cNvSpPr>
            <p:nvPr/>
          </p:nvSpPr>
          <p:spPr>
            <a:xfrm>
              <a:off x="6256421" y="1990051"/>
              <a:ext cx="3573382" cy="782691"/>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800"/>
                </a:spcBef>
                <a:buFontTx/>
                <a:buNone/>
                <a:defRPr sz="2800" b="0" i="0" kern="1200">
                  <a:solidFill>
                    <a:schemeClr val="tx1"/>
                  </a:solidFill>
                  <a:latin typeface="Helvetica Neue Light" charset="0"/>
                  <a:ea typeface="Helvetica Neue Light" charset="0"/>
                  <a:cs typeface="Helvetica Neue Light" charset="0"/>
                </a:defRPr>
              </a:lvl1pPr>
              <a:lvl2pPr marL="457200" indent="0" algn="l" defTabSz="914400" rtl="0" eaLnBrk="1" latinLnBrk="0" hangingPunct="1">
                <a:lnSpc>
                  <a:spcPct val="100000"/>
                </a:lnSpc>
                <a:spcBef>
                  <a:spcPts val="1200"/>
                </a:spcBef>
                <a:spcAft>
                  <a:spcPts val="1200"/>
                </a:spcAft>
                <a:buFontTx/>
                <a:buNone/>
                <a:defRPr lang="nb-NO" sz="2400" b="0" i="0" kern="1200" smtClean="0">
                  <a:solidFill>
                    <a:schemeClr val="tx1"/>
                  </a:solidFill>
                  <a:effectLst/>
                  <a:latin typeface="Helvetica Neue Light" charset="0"/>
                  <a:ea typeface="Helvetica Neue Light" charset="0"/>
                  <a:cs typeface="Helvetica Neue Light"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Helvetica Neue Light" charset="0"/>
                  <a:ea typeface="Helvetica Neue Light" charset="0"/>
                  <a:cs typeface="Helvetica Neue Light" charset="0"/>
                </a:defRPr>
              </a:lvl3pPr>
              <a:lvl4pPr marL="1600200" indent="-228600" algn="l" defTabSz="914400" rtl="0" eaLnBrk="1" latinLnBrk="0" hangingPunct="1">
                <a:lnSpc>
                  <a:spcPct val="90000"/>
                </a:lnSpc>
                <a:spcBef>
                  <a:spcPts val="500"/>
                </a:spcBef>
                <a:buFont typeface="Arial"/>
                <a:buChar char="•"/>
                <a:defRPr sz="2800" b="0" i="0" kern="1200">
                  <a:solidFill>
                    <a:schemeClr val="tx1"/>
                  </a:solidFill>
                  <a:latin typeface="Helvetica Neue Light" charset="0"/>
                  <a:ea typeface="Helvetica Neue Light" charset="0"/>
                  <a:cs typeface="Helvetica Neue Light" charset="0"/>
                </a:defRPr>
              </a:lvl4pPr>
              <a:lvl5pPr marL="2057400" indent="-228600" algn="l" defTabSz="914400" rtl="0" eaLnBrk="1" latinLnBrk="0" hangingPunct="1">
                <a:lnSpc>
                  <a:spcPct val="90000"/>
                </a:lnSpc>
                <a:spcBef>
                  <a:spcPts val="500"/>
                </a:spcBef>
                <a:buFont typeface="Arial"/>
                <a:buChar char="•"/>
                <a:defRPr sz="2800" b="0" i="0" kern="1200">
                  <a:solidFill>
                    <a:schemeClr val="tx1"/>
                  </a:solidFill>
                  <a:latin typeface="Helvetica Neue Light" charset="0"/>
                  <a:ea typeface="Helvetica Neue Light" charset="0"/>
                  <a:cs typeface="Helvetica Neue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latin typeface="Avenir Next LT Pro Light" panose="020B0304020202020204" pitchFamily="34" charset="0"/>
                </a:rPr>
                <a:t>Desired semantics:</a:t>
              </a:r>
              <a:endParaRPr lang="en-US" sz="2000" dirty="0">
                <a:latin typeface="Avenir Next LT Pro Light" panose="020B0304020202020204" pitchFamily="34" charset="0"/>
              </a:endParaRPr>
            </a:p>
          </p:txBody>
        </p:sp>
      </p:grpSp>
      <p:sp>
        <p:nvSpPr>
          <p:cNvPr id="11" name="Content Placeholder 10">
            <a:extLst>
              <a:ext uri="{FF2B5EF4-FFF2-40B4-BE49-F238E27FC236}">
                <a16:creationId xmlns:a16="http://schemas.microsoft.com/office/drawing/2014/main" id="{A9B89ECD-76B7-AB4F-9830-9CABF03CB504}"/>
              </a:ext>
            </a:extLst>
          </p:cNvPr>
          <p:cNvSpPr txBox="1">
            <a:spLocks/>
          </p:cNvSpPr>
          <p:nvPr/>
        </p:nvSpPr>
        <p:spPr>
          <a:xfrm>
            <a:off x="5933868" y="5068257"/>
            <a:ext cx="5353464" cy="782691"/>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800"/>
              </a:spcBef>
              <a:buFontTx/>
              <a:buNone/>
              <a:defRPr sz="2800" b="0" i="0" kern="1200">
                <a:solidFill>
                  <a:schemeClr val="tx1"/>
                </a:solidFill>
                <a:latin typeface="Avenir Next LT Pro Light" panose="020B0304020202020204" pitchFamily="34" charset="0"/>
                <a:ea typeface="Avenir Next LT Pro Light" panose="020B0304020202020204" pitchFamily="34" charset="0"/>
                <a:cs typeface="Avenir Next LT Pro Light" panose="020B0304020202020204" pitchFamily="34" charset="0"/>
              </a:defRPr>
            </a:lvl1pPr>
            <a:lvl2pPr marL="457200" indent="0" algn="l" defTabSz="914400" rtl="0" eaLnBrk="1" latinLnBrk="0" hangingPunct="1">
              <a:lnSpc>
                <a:spcPct val="100000"/>
              </a:lnSpc>
              <a:spcBef>
                <a:spcPts val="1200"/>
              </a:spcBef>
              <a:spcAft>
                <a:spcPts val="1200"/>
              </a:spcAft>
              <a:buFontTx/>
              <a:buNone/>
              <a:defRPr lang="nb-NO" sz="2400" b="0" i="0" kern="1200" smtClean="0">
                <a:solidFill>
                  <a:schemeClr val="tx1"/>
                </a:solidFill>
                <a:effectLst/>
                <a:latin typeface="Avenir Next LT Pro Light" panose="020B0304020202020204" pitchFamily="34" charset="0"/>
                <a:ea typeface="Avenir Next LT Pro Light" panose="020B0304020202020204" pitchFamily="34" charset="0"/>
                <a:cs typeface="Avenir Next LT Pro Light" panose="020B0304020202020204" pitchFamily="34"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Avenir Next LT Pro Light" panose="020B0304020202020204" pitchFamily="34" charset="0"/>
                <a:ea typeface="Avenir Next LT Pro Light" panose="020B0304020202020204" pitchFamily="34" charset="0"/>
                <a:cs typeface="Avenir Next LT Pro Light" panose="020B0304020202020204" pitchFamily="34" charset="0"/>
              </a:defRPr>
            </a:lvl3pPr>
            <a:lvl4pPr marL="1600200" indent="-228600" algn="l" defTabSz="914400" rtl="0" eaLnBrk="1" latinLnBrk="0" hangingPunct="1">
              <a:lnSpc>
                <a:spcPct val="90000"/>
              </a:lnSpc>
              <a:spcBef>
                <a:spcPts val="500"/>
              </a:spcBef>
              <a:buFont typeface="Arial"/>
              <a:buChar char="•"/>
              <a:defRPr sz="2800" b="0" i="0" kern="1200">
                <a:solidFill>
                  <a:schemeClr val="tx1"/>
                </a:solidFill>
                <a:latin typeface="Avenir Next LT Pro Light" panose="020B0304020202020204" pitchFamily="34" charset="0"/>
                <a:ea typeface="Avenir Next LT Pro Light" panose="020B0304020202020204" pitchFamily="34" charset="0"/>
                <a:cs typeface="Avenir Next LT Pro Light" panose="020B0304020202020204" pitchFamily="34" charset="0"/>
              </a:defRPr>
            </a:lvl4pPr>
            <a:lvl5pPr marL="2057400" indent="-228600" algn="l" defTabSz="914400" rtl="0" eaLnBrk="1" latinLnBrk="0" hangingPunct="1">
              <a:lnSpc>
                <a:spcPct val="90000"/>
              </a:lnSpc>
              <a:spcBef>
                <a:spcPts val="500"/>
              </a:spcBef>
              <a:buFont typeface="Arial"/>
              <a:buChar char="•"/>
              <a:defRPr sz="2800" b="0" i="0" kern="1200">
                <a:solidFill>
                  <a:schemeClr val="tx1"/>
                </a:solidFill>
                <a:latin typeface="Avenir Next LT Pro Light" panose="020B0304020202020204" pitchFamily="34" charset="0"/>
                <a:ea typeface="Avenir Next LT Pro Light" panose="020B0304020202020204" pitchFamily="34" charset="0"/>
                <a:cs typeface="Avenir Next LT Pro Light" panose="020B03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r"/>
            <a:r>
              <a:rPr lang="en-US" sz="2400" dirty="0"/>
              <a:t>We want guarantees with high probability but  harder to ensure</a:t>
            </a:r>
          </a:p>
        </p:txBody>
      </p:sp>
      <p:sp>
        <p:nvSpPr>
          <p:cNvPr id="13" name="TextBox 12">
            <a:extLst>
              <a:ext uri="{FF2B5EF4-FFF2-40B4-BE49-F238E27FC236}">
                <a16:creationId xmlns:a16="http://schemas.microsoft.com/office/drawing/2014/main" id="{892596B4-012A-5948-BAE9-F9B06D4F9713}"/>
              </a:ext>
            </a:extLst>
          </p:cNvPr>
          <p:cNvSpPr txBox="1"/>
          <p:nvPr/>
        </p:nvSpPr>
        <p:spPr>
          <a:xfrm>
            <a:off x="877110" y="6209488"/>
            <a:ext cx="6674071" cy="369332"/>
          </a:xfrm>
          <a:prstGeom prst="rect">
            <a:avLst/>
          </a:prstGeom>
          <a:noFill/>
        </p:spPr>
        <p:txBody>
          <a:bodyPr wrap="none" rtlCol="0">
            <a:spAutoFit/>
          </a:bodyPr>
          <a:lstStyle/>
          <a:p>
            <a:r>
              <a:rPr lang="en-US" dirty="0">
                <a:latin typeface="Avenir Next LT Pro Light" panose="020B0304020202020204" pitchFamily="34" charset="77"/>
              </a:rPr>
              <a:t>* and other existing work (Tahoma, Probabilistic predicates, …)</a:t>
            </a:r>
          </a:p>
        </p:txBody>
      </p:sp>
    </p:spTree>
    <p:custDataLst>
      <p:tags r:id="rId1"/>
    </p:custDataLst>
    <p:extLst>
      <p:ext uri="{BB962C8B-B14F-4D97-AF65-F5344CB8AC3E}">
        <p14:creationId xmlns:p14="http://schemas.microsoft.com/office/powerpoint/2010/main" val="1895755086"/>
      </p:ext>
    </p:extLst>
  </p:cSld>
  <p:clrMapOvr>
    <a:masterClrMapping/>
  </p:clrMapOvr>
  <mc:AlternateContent xmlns:mc="http://schemas.openxmlformats.org/markup-compatibility/2006" xmlns:p14="http://schemas.microsoft.com/office/powerpoint/2010/main">
    <mc:Choice Requires="p14">
      <p:transition spd="slow" p14:dur="2000" advTm="28312"/>
    </mc:Choice>
    <mc:Fallback xmlns="">
      <p:transition spd="slow" advTm="2831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1E179E-2E30-1E32-5911-E6BCD0A9A6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40C1FD-90D3-D53B-3326-4281F4BABBC3}"/>
              </a:ext>
            </a:extLst>
          </p:cNvPr>
          <p:cNvSpPr>
            <a:spLocks noGrp="1"/>
          </p:cNvSpPr>
          <p:nvPr>
            <p:ph type="title"/>
          </p:nvPr>
        </p:nvSpPr>
        <p:spPr/>
        <p:txBody>
          <a:bodyPr/>
          <a:lstStyle/>
          <a:p>
            <a:r>
              <a:rPr lang="en-US" dirty="0"/>
              <a:t>How do we read them?</a:t>
            </a:r>
          </a:p>
        </p:txBody>
      </p:sp>
      <p:sp>
        <p:nvSpPr>
          <p:cNvPr id="4" name="Slide Number Placeholder 3">
            <a:extLst>
              <a:ext uri="{FF2B5EF4-FFF2-40B4-BE49-F238E27FC236}">
                <a16:creationId xmlns:a16="http://schemas.microsoft.com/office/drawing/2014/main" id="{3B6B5465-D886-E2F5-5A26-56E882319619}"/>
              </a:ext>
            </a:extLst>
          </p:cNvPr>
          <p:cNvSpPr>
            <a:spLocks noGrp="1"/>
          </p:cNvSpPr>
          <p:nvPr>
            <p:ph type="sldNum" sz="quarter" idx="12"/>
          </p:nvPr>
        </p:nvSpPr>
        <p:spPr/>
        <p:txBody>
          <a:bodyPr/>
          <a:lstStyle/>
          <a:p>
            <a:fld id="{E8770316-8B73-FC4C-ADE7-3F39872CBCAE}" type="slidenum">
              <a:rPr lang="en-US" smtClean="0"/>
              <a:pPr/>
              <a:t>7</a:t>
            </a:fld>
            <a:endParaRPr lang="en-US">
              <a:latin typeface="Avenir Next LT Pro Light" panose="020B0304020202020204" pitchFamily="34" charset="0"/>
            </a:endParaRPr>
          </a:p>
        </p:txBody>
      </p:sp>
      <p:pic>
        <p:nvPicPr>
          <p:cNvPr id="5" name="ink-detection-anim3-dark.mp4">
            <a:hlinkClick r:id="" action="ppaction://media"/>
            <a:extLst>
              <a:ext uri="{FF2B5EF4-FFF2-40B4-BE49-F238E27FC236}">
                <a16:creationId xmlns:a16="http://schemas.microsoft.com/office/drawing/2014/main" id="{F89941F9-535A-93A8-BC65-C8C7D2248A6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38200" y="1834920"/>
            <a:ext cx="10494680" cy="3935505"/>
          </a:xfrm>
          <a:prstGeom prst="rect">
            <a:avLst/>
          </a:prstGeom>
        </p:spPr>
      </p:pic>
    </p:spTree>
    <p:extLst>
      <p:ext uri="{BB962C8B-B14F-4D97-AF65-F5344CB8AC3E}">
        <p14:creationId xmlns:p14="http://schemas.microsoft.com/office/powerpoint/2010/main" val="1793876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3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20E0B-B60F-9147-9EE9-3C1F56EBEEBB}"/>
              </a:ext>
            </a:extLst>
          </p:cNvPr>
          <p:cNvSpPr>
            <a:spLocks noGrp="1"/>
          </p:cNvSpPr>
          <p:nvPr>
            <p:ph type="title"/>
          </p:nvPr>
        </p:nvSpPr>
        <p:spPr>
          <a:xfrm>
            <a:off x="838200" y="509357"/>
            <a:ext cx="10515600" cy="1325563"/>
          </a:xfrm>
        </p:spPr>
        <p:txBody>
          <a:bodyPr>
            <a:normAutofit/>
          </a:bodyPr>
          <a:lstStyle/>
          <a:p>
            <a:r>
              <a:rPr lang="en-US" dirty="0"/>
              <a:t>Guarantees on failure probability are critical!</a:t>
            </a:r>
          </a:p>
        </p:txBody>
      </p:sp>
      <p:sp>
        <p:nvSpPr>
          <p:cNvPr id="3" name="Slide Number Placeholder 2">
            <a:extLst>
              <a:ext uri="{FF2B5EF4-FFF2-40B4-BE49-F238E27FC236}">
                <a16:creationId xmlns:a16="http://schemas.microsoft.com/office/drawing/2014/main" id="{1892DD7C-ADA1-0848-88B9-9B4A910FC6E0}"/>
              </a:ext>
            </a:extLst>
          </p:cNvPr>
          <p:cNvSpPr>
            <a:spLocks noGrp="1"/>
          </p:cNvSpPr>
          <p:nvPr>
            <p:ph type="sldNum" sz="quarter" idx="12"/>
          </p:nvPr>
        </p:nvSpPr>
        <p:spPr/>
        <p:txBody>
          <a:bodyPr/>
          <a:lstStyle/>
          <a:p>
            <a:fld id="{E8770316-8B73-FC4C-ADE7-3F39872CBCAE}" type="slidenum">
              <a:rPr lang="en-US" smtClean="0"/>
              <a:t>70</a:t>
            </a:fld>
            <a:endParaRPr lang="en-US"/>
          </a:p>
        </p:txBody>
      </p:sp>
      <p:sp>
        <p:nvSpPr>
          <p:cNvPr id="8" name="Content Placeholder 10">
            <a:extLst>
              <a:ext uri="{FF2B5EF4-FFF2-40B4-BE49-F238E27FC236}">
                <a16:creationId xmlns:a16="http://schemas.microsoft.com/office/drawing/2014/main" id="{10E1F457-9B4F-A14D-B686-CDF97380614B}"/>
              </a:ext>
            </a:extLst>
          </p:cNvPr>
          <p:cNvSpPr>
            <a:spLocks noGrp="1"/>
          </p:cNvSpPr>
          <p:nvPr>
            <p:ph idx="1"/>
          </p:nvPr>
        </p:nvSpPr>
        <p:spPr>
          <a:xfrm>
            <a:off x="1228929" y="5404717"/>
            <a:ext cx="9734142" cy="1147918"/>
          </a:xfrm>
        </p:spPr>
        <p:txBody>
          <a:bodyPr>
            <a:noAutofit/>
          </a:bodyPr>
          <a:lstStyle/>
          <a:p>
            <a:pPr algn="ctr"/>
            <a:r>
              <a:rPr lang="en-US" dirty="0"/>
              <a:t>Prior work (</a:t>
            </a:r>
            <a:r>
              <a:rPr lang="en-US" dirty="0" err="1"/>
              <a:t>NoScope</a:t>
            </a:r>
            <a:r>
              <a:rPr lang="en-US" dirty="0"/>
              <a:t>, Tahoma, Probabilistic Predicates, …) can return </a:t>
            </a:r>
            <a:r>
              <a:rPr lang="en-US" dirty="0">
                <a:solidFill>
                  <a:srgbClr val="FF0000"/>
                </a:solidFill>
              </a:rPr>
              <a:t>recalls below 20%</a:t>
            </a:r>
            <a:endParaRPr lang="en-US" dirty="0">
              <a:solidFill>
                <a:srgbClr val="FF0000"/>
              </a:solidFill>
              <a:latin typeface="Avenir Next LT Pro" panose="020B0504020202020204" pitchFamily="34" charset="0"/>
            </a:endParaRPr>
          </a:p>
        </p:txBody>
      </p:sp>
      <p:grpSp>
        <p:nvGrpSpPr>
          <p:cNvPr id="9" name="Group 8">
            <a:extLst>
              <a:ext uri="{FF2B5EF4-FFF2-40B4-BE49-F238E27FC236}">
                <a16:creationId xmlns:a16="http://schemas.microsoft.com/office/drawing/2014/main" id="{5B8C66ED-C116-6545-814C-8DB2FEFBCEAA}"/>
              </a:ext>
            </a:extLst>
          </p:cNvPr>
          <p:cNvGrpSpPr/>
          <p:nvPr/>
        </p:nvGrpSpPr>
        <p:grpSpPr>
          <a:xfrm>
            <a:off x="8357435" y="3745340"/>
            <a:ext cx="2920165" cy="859820"/>
            <a:chOff x="8321489" y="4044462"/>
            <a:chExt cx="2920165" cy="859820"/>
          </a:xfrm>
        </p:grpSpPr>
        <p:cxnSp>
          <p:nvCxnSpPr>
            <p:cNvPr id="11" name="Straight Arrow Connector 10">
              <a:extLst>
                <a:ext uri="{FF2B5EF4-FFF2-40B4-BE49-F238E27FC236}">
                  <a16:creationId xmlns:a16="http://schemas.microsoft.com/office/drawing/2014/main" id="{A4CADCD3-887C-684B-A55B-E103C3614B22}"/>
                </a:ext>
              </a:extLst>
            </p:cNvPr>
            <p:cNvCxnSpPr>
              <a:cxnSpLocks/>
            </p:cNvCxnSpPr>
            <p:nvPr/>
          </p:nvCxnSpPr>
          <p:spPr>
            <a:xfrm flipH="1" flipV="1">
              <a:off x="8321489" y="4044462"/>
              <a:ext cx="618372" cy="426979"/>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2FEA09DC-9397-0341-B412-44BDD62CD727}"/>
                </a:ext>
              </a:extLst>
            </p:cNvPr>
            <p:cNvSpPr txBox="1"/>
            <p:nvPr/>
          </p:nvSpPr>
          <p:spPr>
            <a:xfrm>
              <a:off x="9076521" y="4257951"/>
              <a:ext cx="2165133" cy="646331"/>
            </a:xfrm>
            <a:prstGeom prst="rect">
              <a:avLst/>
            </a:prstGeom>
            <a:noFill/>
          </p:spPr>
          <p:txBody>
            <a:bodyPr wrap="square" rtlCol="0">
              <a:spAutoFit/>
            </a:bodyPr>
            <a:lstStyle/>
            <a:p>
              <a:r>
                <a:rPr lang="en-US" dirty="0">
                  <a:latin typeface="Avenir Next LT Pro" panose="020B0504020202020204" pitchFamily="34" charset="0"/>
                </a:rPr>
                <a:t>Guarantees on failure probability!</a:t>
              </a:r>
            </a:p>
          </p:txBody>
        </p:sp>
      </p:grpSp>
      <p:pic>
        <p:nvPicPr>
          <p:cNvPr id="10" name="Picture 9">
            <a:extLst>
              <a:ext uri="{FF2B5EF4-FFF2-40B4-BE49-F238E27FC236}">
                <a16:creationId xmlns:a16="http://schemas.microsoft.com/office/drawing/2014/main" id="{634AE2D5-090E-FB45-8A03-9CFDB97F5D9F}"/>
              </a:ext>
            </a:extLst>
          </p:cNvPr>
          <p:cNvPicPr>
            <a:picLocks noChangeAspect="1"/>
          </p:cNvPicPr>
          <p:nvPr/>
        </p:nvPicPr>
        <p:blipFill>
          <a:blip r:embed="rId4"/>
          <a:stretch>
            <a:fillRect/>
          </a:stretch>
        </p:blipFill>
        <p:spPr>
          <a:xfrm>
            <a:off x="1231274" y="1808782"/>
            <a:ext cx="6977116" cy="3157066"/>
          </a:xfrm>
          <a:prstGeom prst="rect">
            <a:avLst/>
          </a:prstGeom>
        </p:spPr>
      </p:pic>
      <p:grpSp>
        <p:nvGrpSpPr>
          <p:cNvPr id="15" name="Group 14">
            <a:extLst>
              <a:ext uri="{FF2B5EF4-FFF2-40B4-BE49-F238E27FC236}">
                <a16:creationId xmlns:a16="http://schemas.microsoft.com/office/drawing/2014/main" id="{7BEC6CCC-7537-BE45-B042-59D0FC47B60C}"/>
              </a:ext>
            </a:extLst>
          </p:cNvPr>
          <p:cNvGrpSpPr/>
          <p:nvPr/>
        </p:nvGrpSpPr>
        <p:grpSpPr>
          <a:xfrm>
            <a:off x="1593355" y="3215076"/>
            <a:ext cx="6412661" cy="972483"/>
            <a:chOff x="1608595" y="3219027"/>
            <a:chExt cx="6412661" cy="972483"/>
          </a:xfrm>
        </p:grpSpPr>
        <p:sp>
          <p:nvSpPr>
            <p:cNvPr id="12" name="Rectangle 11">
              <a:extLst>
                <a:ext uri="{FF2B5EF4-FFF2-40B4-BE49-F238E27FC236}">
                  <a16:creationId xmlns:a16="http://schemas.microsoft.com/office/drawing/2014/main" id="{8DAF2FA1-D5DE-4C44-9D63-7B349FD963B7}"/>
                </a:ext>
              </a:extLst>
            </p:cNvPr>
            <p:cNvSpPr/>
            <p:nvPr/>
          </p:nvSpPr>
          <p:spPr>
            <a:xfrm>
              <a:off x="2569579" y="3219027"/>
              <a:ext cx="5451677" cy="9572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16A93F4-9400-5942-9BC3-6320F8375996}"/>
                </a:ext>
              </a:extLst>
            </p:cNvPr>
            <p:cNvSpPr/>
            <p:nvPr/>
          </p:nvSpPr>
          <p:spPr>
            <a:xfrm>
              <a:off x="1608595" y="3234267"/>
              <a:ext cx="811939" cy="9572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a16="http://schemas.microsoft.com/office/drawing/2014/main" id="{6564B05B-AC54-6C4B-83A0-127BDC3F36C4}"/>
              </a:ext>
            </a:extLst>
          </p:cNvPr>
          <p:cNvGrpSpPr/>
          <p:nvPr/>
        </p:nvGrpSpPr>
        <p:grpSpPr>
          <a:xfrm>
            <a:off x="3048449" y="3046236"/>
            <a:ext cx="2512365" cy="814607"/>
            <a:chOff x="8321489" y="2826395"/>
            <a:chExt cx="2512365" cy="814607"/>
          </a:xfrm>
        </p:grpSpPr>
        <p:sp>
          <p:nvSpPr>
            <p:cNvPr id="4" name="TextBox 3">
              <a:extLst>
                <a:ext uri="{FF2B5EF4-FFF2-40B4-BE49-F238E27FC236}">
                  <a16:creationId xmlns:a16="http://schemas.microsoft.com/office/drawing/2014/main" id="{DA7382BF-7BCD-4587-88E6-D9D108CB5E27}"/>
                </a:ext>
              </a:extLst>
            </p:cNvPr>
            <p:cNvSpPr txBox="1"/>
            <p:nvPr/>
          </p:nvSpPr>
          <p:spPr>
            <a:xfrm>
              <a:off x="9001399" y="2994671"/>
              <a:ext cx="1832455" cy="646331"/>
            </a:xfrm>
            <a:prstGeom prst="rect">
              <a:avLst/>
            </a:prstGeom>
            <a:noFill/>
          </p:spPr>
          <p:txBody>
            <a:bodyPr wrap="square" rtlCol="0">
              <a:spAutoFit/>
            </a:bodyPr>
            <a:lstStyle/>
            <a:p>
              <a:r>
                <a:rPr lang="en-US" dirty="0">
                  <a:latin typeface="Avenir Next LT Pro" panose="020B0504020202020204" pitchFamily="34" charset="0"/>
                </a:rPr>
                <a:t>Catastrophic failures!</a:t>
              </a:r>
            </a:p>
          </p:txBody>
        </p:sp>
        <p:cxnSp>
          <p:nvCxnSpPr>
            <p:cNvPr id="6" name="Straight Arrow Connector 5">
              <a:extLst>
                <a:ext uri="{FF2B5EF4-FFF2-40B4-BE49-F238E27FC236}">
                  <a16:creationId xmlns:a16="http://schemas.microsoft.com/office/drawing/2014/main" id="{3DDF6CF1-6593-4834-BC05-8E6B3230580A}"/>
                </a:ext>
              </a:extLst>
            </p:cNvPr>
            <p:cNvCxnSpPr>
              <a:cxnSpLocks/>
            </p:cNvCxnSpPr>
            <p:nvPr/>
          </p:nvCxnSpPr>
          <p:spPr>
            <a:xfrm flipH="1" flipV="1">
              <a:off x="8321489" y="2826395"/>
              <a:ext cx="670111" cy="367524"/>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2280404672"/>
      </p:ext>
    </p:extLst>
  </p:cSld>
  <p:clrMapOvr>
    <a:masterClrMapping/>
  </p:clrMapOvr>
  <mc:AlternateContent xmlns:mc="http://schemas.openxmlformats.org/markup-compatibility/2006" xmlns:p14="http://schemas.microsoft.com/office/powerpoint/2010/main">
    <mc:Choice Requires="p14">
      <p:transition spd="slow" p14:dur="2000" advTm="28312"/>
    </mc:Choice>
    <mc:Fallback xmlns="">
      <p:transition spd="slow" advTm="2831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5"/>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9D646-855E-434C-B799-EB01FD4ABD8D}"/>
              </a:ext>
            </a:extLst>
          </p:cNvPr>
          <p:cNvSpPr>
            <a:spLocks noGrp="1"/>
          </p:cNvSpPr>
          <p:nvPr>
            <p:ph type="title"/>
          </p:nvPr>
        </p:nvSpPr>
        <p:spPr/>
        <p:txBody>
          <a:bodyPr/>
          <a:lstStyle/>
          <a:p>
            <a:r>
              <a:rPr lang="en-US" dirty="0"/>
              <a:t>Selection Using Proxies with Guarantees (SUPG) </a:t>
            </a:r>
            <a:r>
              <a:rPr lang="en-US" dirty="0">
                <a:solidFill>
                  <a:schemeClr val="bg2">
                    <a:lumMod val="75000"/>
                  </a:schemeClr>
                </a:solidFill>
              </a:rPr>
              <a:t>[VLDB ‘20]</a:t>
            </a:r>
          </a:p>
        </p:txBody>
      </p:sp>
      <p:sp>
        <p:nvSpPr>
          <p:cNvPr id="4" name="Slide Number Placeholder 3">
            <a:extLst>
              <a:ext uri="{FF2B5EF4-FFF2-40B4-BE49-F238E27FC236}">
                <a16:creationId xmlns:a16="http://schemas.microsoft.com/office/drawing/2014/main" id="{CC3D6719-8C71-FA47-AF39-A0F41BF0E9A4}"/>
              </a:ext>
            </a:extLst>
          </p:cNvPr>
          <p:cNvSpPr>
            <a:spLocks noGrp="1"/>
          </p:cNvSpPr>
          <p:nvPr>
            <p:ph type="sldNum" sz="quarter" idx="12"/>
          </p:nvPr>
        </p:nvSpPr>
        <p:spPr/>
        <p:txBody>
          <a:bodyPr/>
          <a:lstStyle/>
          <a:p>
            <a:fld id="{E8770316-8B73-FC4C-ADE7-3F39872CBCAE}" type="slidenum">
              <a:rPr lang="en-US" smtClean="0"/>
              <a:pPr/>
              <a:t>71</a:t>
            </a:fld>
            <a:endParaRPr lang="en-US">
              <a:latin typeface="Avenir Next LT Pro Light" panose="020B0304020202020204" pitchFamily="34" charset="0"/>
            </a:endParaRPr>
          </a:p>
        </p:txBody>
      </p:sp>
      <p:sp>
        <p:nvSpPr>
          <p:cNvPr id="5" name="Content Placeholder 3">
            <a:extLst>
              <a:ext uri="{FF2B5EF4-FFF2-40B4-BE49-F238E27FC236}">
                <a16:creationId xmlns:a16="http://schemas.microsoft.com/office/drawing/2014/main" id="{018E817C-0718-3949-AF4D-54DF0598EC35}"/>
              </a:ext>
            </a:extLst>
          </p:cNvPr>
          <p:cNvSpPr txBox="1">
            <a:spLocks/>
          </p:cNvSpPr>
          <p:nvPr/>
        </p:nvSpPr>
        <p:spPr>
          <a:xfrm>
            <a:off x="984683" y="4920987"/>
            <a:ext cx="4274306" cy="1747926"/>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Bef>
                <a:spcPts val="400"/>
              </a:spcBef>
              <a:buNone/>
            </a:pPr>
            <a:r>
              <a:rPr lang="en-US" sz="2400" dirty="0">
                <a:latin typeface="Avenir Next LT Pro Light" panose="020B0304020202020204" pitchFamily="34" charset="0"/>
              </a:rPr>
              <a:t>Given:</a:t>
            </a:r>
          </a:p>
          <a:p>
            <a:pPr marL="320040" indent="-320040">
              <a:lnSpc>
                <a:spcPct val="100000"/>
              </a:lnSpc>
              <a:spcBef>
                <a:spcPts val="400"/>
              </a:spcBef>
              <a:buFont typeface="Lucida Grande"/>
              <a:buChar char="»"/>
            </a:pPr>
            <a:r>
              <a:rPr lang="en-US" sz="2400" dirty="0">
                <a:latin typeface="Avenir Next LT Pro Light" panose="020B0304020202020204" pitchFamily="34" charset="0"/>
              </a:rPr>
              <a:t>A recall target</a:t>
            </a:r>
          </a:p>
          <a:p>
            <a:pPr marL="320040" indent="-320040">
              <a:lnSpc>
                <a:spcPct val="100000"/>
              </a:lnSpc>
              <a:spcBef>
                <a:spcPts val="400"/>
              </a:spcBef>
              <a:buFont typeface="Lucida Grande"/>
              <a:buChar char="»"/>
            </a:pPr>
            <a:r>
              <a:rPr lang="en-US" sz="2400" dirty="0">
                <a:latin typeface="Avenir Next LT Pro Light" panose="020B0304020202020204" pitchFamily="34" charset="0"/>
              </a:rPr>
              <a:t>An oracle budget</a:t>
            </a:r>
          </a:p>
          <a:p>
            <a:pPr marL="320040" indent="-320040">
              <a:lnSpc>
                <a:spcPct val="100000"/>
              </a:lnSpc>
              <a:spcBef>
                <a:spcPts val="400"/>
              </a:spcBef>
              <a:buFont typeface="Lucida Grande"/>
              <a:buChar char="»"/>
            </a:pPr>
            <a:r>
              <a:rPr lang="en-US" sz="2400" dirty="0">
                <a:latin typeface="Avenir Next LT Pro Light" panose="020B0304020202020204" pitchFamily="34" charset="0"/>
              </a:rPr>
              <a:t>A success probability</a:t>
            </a:r>
          </a:p>
        </p:txBody>
      </p:sp>
      <p:grpSp>
        <p:nvGrpSpPr>
          <p:cNvPr id="35" name="Group 34">
            <a:extLst>
              <a:ext uri="{FF2B5EF4-FFF2-40B4-BE49-F238E27FC236}">
                <a16:creationId xmlns:a16="http://schemas.microsoft.com/office/drawing/2014/main" id="{9FFBDF25-C4DA-2C4C-B177-877E85132F53}"/>
              </a:ext>
            </a:extLst>
          </p:cNvPr>
          <p:cNvGrpSpPr/>
          <p:nvPr/>
        </p:nvGrpSpPr>
        <p:grpSpPr>
          <a:xfrm>
            <a:off x="1064077" y="3318395"/>
            <a:ext cx="1381749" cy="1122488"/>
            <a:chOff x="2218883" y="681250"/>
            <a:chExt cx="1381749" cy="1122488"/>
          </a:xfrm>
        </p:grpSpPr>
        <p:sp>
          <p:nvSpPr>
            <p:cNvPr id="31" name="Content Placeholder 10">
              <a:extLst>
                <a:ext uri="{FF2B5EF4-FFF2-40B4-BE49-F238E27FC236}">
                  <a16:creationId xmlns:a16="http://schemas.microsoft.com/office/drawing/2014/main" id="{B74FE324-4A36-814C-99E7-146F393D91D7}"/>
                </a:ext>
              </a:extLst>
            </p:cNvPr>
            <p:cNvSpPr txBox="1">
              <a:spLocks/>
            </p:cNvSpPr>
            <p:nvPr/>
          </p:nvSpPr>
          <p:spPr>
            <a:xfrm>
              <a:off x="2218883" y="1330481"/>
              <a:ext cx="1381749" cy="473257"/>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800"/>
                </a:spcBef>
                <a:buFontTx/>
                <a:buNone/>
                <a:defRPr sz="2800" b="0" i="0" kern="1200">
                  <a:solidFill>
                    <a:schemeClr val="tx1"/>
                  </a:solidFill>
                  <a:latin typeface="Avenir Next LT Pro Light" panose="020B0304020202020204" pitchFamily="34" charset="0"/>
                  <a:ea typeface="Avenir Next LT Pro Light" panose="020B0304020202020204" pitchFamily="34" charset="0"/>
                  <a:cs typeface="Avenir Next LT Pro Light" panose="020B0304020202020204" pitchFamily="34" charset="0"/>
                </a:defRPr>
              </a:lvl1pPr>
              <a:lvl2pPr marL="457200" indent="0" algn="l" defTabSz="914400" rtl="0" eaLnBrk="1" latinLnBrk="0" hangingPunct="1">
                <a:lnSpc>
                  <a:spcPct val="100000"/>
                </a:lnSpc>
                <a:spcBef>
                  <a:spcPts val="1200"/>
                </a:spcBef>
                <a:spcAft>
                  <a:spcPts val="1200"/>
                </a:spcAft>
                <a:buFontTx/>
                <a:buNone/>
                <a:defRPr lang="nb-NO" sz="2400" b="0" i="0" kern="1200" smtClean="0">
                  <a:solidFill>
                    <a:schemeClr val="tx1"/>
                  </a:solidFill>
                  <a:effectLst/>
                  <a:latin typeface="Avenir Next LT Pro Light" panose="020B0304020202020204" pitchFamily="34" charset="0"/>
                  <a:ea typeface="Avenir Next LT Pro Light" panose="020B0304020202020204" pitchFamily="34" charset="0"/>
                  <a:cs typeface="Avenir Next LT Pro Light" panose="020B0304020202020204" pitchFamily="34"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Avenir Next LT Pro Light" panose="020B0304020202020204" pitchFamily="34" charset="0"/>
                  <a:ea typeface="Avenir Next LT Pro Light" panose="020B0304020202020204" pitchFamily="34" charset="0"/>
                  <a:cs typeface="Avenir Next LT Pro Light" panose="020B0304020202020204" pitchFamily="34" charset="0"/>
                </a:defRPr>
              </a:lvl3pPr>
              <a:lvl4pPr marL="1600200" indent="-228600" algn="l" defTabSz="914400" rtl="0" eaLnBrk="1" latinLnBrk="0" hangingPunct="1">
                <a:lnSpc>
                  <a:spcPct val="90000"/>
                </a:lnSpc>
                <a:spcBef>
                  <a:spcPts val="500"/>
                </a:spcBef>
                <a:buFont typeface="Arial"/>
                <a:buChar char="•"/>
                <a:defRPr sz="2800" b="0" i="0" kern="1200">
                  <a:solidFill>
                    <a:schemeClr val="tx1"/>
                  </a:solidFill>
                  <a:latin typeface="Avenir Next LT Pro Light" panose="020B0304020202020204" pitchFamily="34" charset="0"/>
                  <a:ea typeface="Avenir Next LT Pro Light" panose="020B0304020202020204" pitchFamily="34" charset="0"/>
                  <a:cs typeface="Avenir Next LT Pro Light" panose="020B0304020202020204" pitchFamily="34" charset="0"/>
                </a:defRPr>
              </a:lvl4pPr>
              <a:lvl5pPr marL="2057400" indent="-228600" algn="l" defTabSz="914400" rtl="0" eaLnBrk="1" latinLnBrk="0" hangingPunct="1">
                <a:lnSpc>
                  <a:spcPct val="90000"/>
                </a:lnSpc>
                <a:spcBef>
                  <a:spcPts val="500"/>
                </a:spcBef>
                <a:buFont typeface="Arial"/>
                <a:buChar char="•"/>
                <a:defRPr sz="2800" b="0" i="0" kern="1200">
                  <a:solidFill>
                    <a:schemeClr val="tx1"/>
                  </a:solidFill>
                  <a:latin typeface="Avenir Next LT Pro Light" panose="020B0304020202020204" pitchFamily="34" charset="0"/>
                  <a:ea typeface="Avenir Next LT Pro Light" panose="020B0304020202020204" pitchFamily="34" charset="0"/>
                  <a:cs typeface="Avenir Next LT Pro Light" panose="020B03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2000" dirty="0"/>
                <a:t>Invalid, 25% recall</a:t>
              </a:r>
            </a:p>
          </p:txBody>
        </p:sp>
        <p:cxnSp>
          <p:nvCxnSpPr>
            <p:cNvPr id="33" name="Straight Connector 32">
              <a:extLst>
                <a:ext uri="{FF2B5EF4-FFF2-40B4-BE49-F238E27FC236}">
                  <a16:creationId xmlns:a16="http://schemas.microsoft.com/office/drawing/2014/main" id="{306225CE-AAE9-6042-8DF7-7127E8439C49}"/>
                </a:ext>
              </a:extLst>
            </p:cNvPr>
            <p:cNvCxnSpPr>
              <a:cxnSpLocks/>
            </p:cNvCxnSpPr>
            <p:nvPr/>
          </p:nvCxnSpPr>
          <p:spPr>
            <a:xfrm flipH="1">
              <a:off x="2373535" y="681250"/>
              <a:ext cx="37884" cy="85340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136E34A2-EC11-3949-AE3E-C065170194B8}"/>
              </a:ext>
            </a:extLst>
          </p:cNvPr>
          <p:cNvGrpSpPr/>
          <p:nvPr/>
        </p:nvGrpSpPr>
        <p:grpSpPr>
          <a:xfrm>
            <a:off x="8338722" y="3804043"/>
            <a:ext cx="1821898" cy="508214"/>
            <a:chOff x="2859003" y="1521086"/>
            <a:chExt cx="1821898" cy="508214"/>
          </a:xfrm>
        </p:grpSpPr>
        <p:sp>
          <p:nvSpPr>
            <p:cNvPr id="37" name="Content Placeholder 10">
              <a:extLst>
                <a:ext uri="{FF2B5EF4-FFF2-40B4-BE49-F238E27FC236}">
                  <a16:creationId xmlns:a16="http://schemas.microsoft.com/office/drawing/2014/main" id="{5378F82A-3A73-D84E-9C07-025D26EF0636}"/>
                </a:ext>
              </a:extLst>
            </p:cNvPr>
            <p:cNvSpPr txBox="1">
              <a:spLocks/>
            </p:cNvSpPr>
            <p:nvPr/>
          </p:nvSpPr>
          <p:spPr>
            <a:xfrm>
              <a:off x="2988806" y="1521086"/>
              <a:ext cx="1692095" cy="508214"/>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800"/>
                </a:spcBef>
                <a:buFontTx/>
                <a:buNone/>
                <a:defRPr sz="2800" b="0" i="0" kern="1200">
                  <a:solidFill>
                    <a:schemeClr val="tx1"/>
                  </a:solidFill>
                  <a:latin typeface="Avenir Next LT Pro Light" panose="020B0304020202020204" pitchFamily="34" charset="0"/>
                  <a:ea typeface="Avenir Next LT Pro Light" panose="020B0304020202020204" pitchFamily="34" charset="0"/>
                  <a:cs typeface="Avenir Next LT Pro Light" panose="020B0304020202020204" pitchFamily="34" charset="0"/>
                </a:defRPr>
              </a:lvl1pPr>
              <a:lvl2pPr marL="457200" indent="0" algn="l" defTabSz="914400" rtl="0" eaLnBrk="1" latinLnBrk="0" hangingPunct="1">
                <a:lnSpc>
                  <a:spcPct val="100000"/>
                </a:lnSpc>
                <a:spcBef>
                  <a:spcPts val="1200"/>
                </a:spcBef>
                <a:spcAft>
                  <a:spcPts val="1200"/>
                </a:spcAft>
                <a:buFontTx/>
                <a:buNone/>
                <a:defRPr lang="nb-NO" sz="2400" b="0" i="0" kern="1200" smtClean="0">
                  <a:solidFill>
                    <a:schemeClr val="tx1"/>
                  </a:solidFill>
                  <a:effectLst/>
                  <a:latin typeface="Avenir Next LT Pro Light" panose="020B0304020202020204" pitchFamily="34" charset="0"/>
                  <a:ea typeface="Avenir Next LT Pro Light" panose="020B0304020202020204" pitchFamily="34" charset="0"/>
                  <a:cs typeface="Avenir Next LT Pro Light" panose="020B0304020202020204" pitchFamily="34"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Avenir Next LT Pro Light" panose="020B0304020202020204" pitchFamily="34" charset="0"/>
                  <a:ea typeface="Avenir Next LT Pro Light" panose="020B0304020202020204" pitchFamily="34" charset="0"/>
                  <a:cs typeface="Avenir Next LT Pro Light" panose="020B0304020202020204" pitchFamily="34" charset="0"/>
                </a:defRPr>
              </a:lvl3pPr>
              <a:lvl4pPr marL="1600200" indent="-228600" algn="l" defTabSz="914400" rtl="0" eaLnBrk="1" latinLnBrk="0" hangingPunct="1">
                <a:lnSpc>
                  <a:spcPct val="90000"/>
                </a:lnSpc>
                <a:spcBef>
                  <a:spcPts val="500"/>
                </a:spcBef>
                <a:buFont typeface="Arial"/>
                <a:buChar char="•"/>
                <a:defRPr sz="2800" b="0" i="0" kern="1200">
                  <a:solidFill>
                    <a:schemeClr val="tx1"/>
                  </a:solidFill>
                  <a:latin typeface="Avenir Next LT Pro Light" panose="020B0304020202020204" pitchFamily="34" charset="0"/>
                  <a:ea typeface="Avenir Next LT Pro Light" panose="020B0304020202020204" pitchFamily="34" charset="0"/>
                  <a:cs typeface="Avenir Next LT Pro Light" panose="020B0304020202020204" pitchFamily="34" charset="0"/>
                </a:defRPr>
              </a:lvl4pPr>
              <a:lvl5pPr marL="2057400" indent="-228600" algn="l" defTabSz="914400" rtl="0" eaLnBrk="1" latinLnBrk="0" hangingPunct="1">
                <a:lnSpc>
                  <a:spcPct val="90000"/>
                </a:lnSpc>
                <a:spcBef>
                  <a:spcPts val="500"/>
                </a:spcBef>
                <a:buFont typeface="Arial"/>
                <a:buChar char="•"/>
                <a:defRPr sz="2800" b="0" i="0" kern="1200">
                  <a:solidFill>
                    <a:schemeClr val="tx1"/>
                  </a:solidFill>
                  <a:latin typeface="Avenir Next LT Pro Light" panose="020B0304020202020204" pitchFamily="34" charset="0"/>
                  <a:ea typeface="Avenir Next LT Pro Light" panose="020B0304020202020204" pitchFamily="34" charset="0"/>
                  <a:cs typeface="Avenir Next LT Pro Light" panose="020B03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2000" dirty="0"/>
                <a:t>Valid, poor quality</a:t>
              </a:r>
            </a:p>
          </p:txBody>
        </p:sp>
        <p:cxnSp>
          <p:nvCxnSpPr>
            <p:cNvPr id="38" name="Straight Connector 37">
              <a:extLst>
                <a:ext uri="{FF2B5EF4-FFF2-40B4-BE49-F238E27FC236}">
                  <a16:creationId xmlns:a16="http://schemas.microsoft.com/office/drawing/2014/main" id="{B38DB54E-1FCD-404F-B04F-76CA47DFF443}"/>
                </a:ext>
              </a:extLst>
            </p:cNvPr>
            <p:cNvCxnSpPr>
              <a:cxnSpLocks/>
            </p:cNvCxnSpPr>
            <p:nvPr/>
          </p:nvCxnSpPr>
          <p:spPr>
            <a:xfrm>
              <a:off x="2859003" y="1533403"/>
              <a:ext cx="219752" cy="220519"/>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1854531F-6202-E745-A409-5A1D62B06DD6}"/>
              </a:ext>
            </a:extLst>
          </p:cNvPr>
          <p:cNvGrpSpPr/>
          <p:nvPr/>
        </p:nvGrpSpPr>
        <p:grpSpPr>
          <a:xfrm>
            <a:off x="2737329" y="3585615"/>
            <a:ext cx="3122077" cy="795643"/>
            <a:chOff x="1299858" y="1390138"/>
            <a:chExt cx="3122077" cy="795643"/>
          </a:xfrm>
        </p:grpSpPr>
        <p:sp>
          <p:nvSpPr>
            <p:cNvPr id="42" name="Content Placeholder 10">
              <a:extLst>
                <a:ext uri="{FF2B5EF4-FFF2-40B4-BE49-F238E27FC236}">
                  <a16:creationId xmlns:a16="http://schemas.microsoft.com/office/drawing/2014/main" id="{0D63D21C-97A4-E847-B18E-E76F07454ECD}"/>
                </a:ext>
              </a:extLst>
            </p:cNvPr>
            <p:cNvSpPr txBox="1">
              <a:spLocks/>
            </p:cNvSpPr>
            <p:nvPr/>
          </p:nvSpPr>
          <p:spPr>
            <a:xfrm>
              <a:off x="2501924" y="1677567"/>
              <a:ext cx="1920011" cy="508214"/>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800"/>
                </a:spcBef>
                <a:buFontTx/>
                <a:buNone/>
                <a:defRPr sz="2800" b="0" i="0" kern="1200">
                  <a:solidFill>
                    <a:schemeClr val="tx1"/>
                  </a:solidFill>
                  <a:latin typeface="Avenir Next LT Pro Light" panose="020B0304020202020204" pitchFamily="34" charset="0"/>
                  <a:ea typeface="Avenir Next LT Pro Light" panose="020B0304020202020204" pitchFamily="34" charset="0"/>
                  <a:cs typeface="Avenir Next LT Pro Light" panose="020B0304020202020204" pitchFamily="34" charset="0"/>
                </a:defRPr>
              </a:lvl1pPr>
              <a:lvl2pPr marL="457200" indent="0" algn="l" defTabSz="914400" rtl="0" eaLnBrk="1" latinLnBrk="0" hangingPunct="1">
                <a:lnSpc>
                  <a:spcPct val="100000"/>
                </a:lnSpc>
                <a:spcBef>
                  <a:spcPts val="1200"/>
                </a:spcBef>
                <a:spcAft>
                  <a:spcPts val="1200"/>
                </a:spcAft>
                <a:buFontTx/>
                <a:buNone/>
                <a:defRPr lang="nb-NO" sz="2400" b="0" i="0" kern="1200" smtClean="0">
                  <a:solidFill>
                    <a:schemeClr val="tx1"/>
                  </a:solidFill>
                  <a:effectLst/>
                  <a:latin typeface="Avenir Next LT Pro Light" panose="020B0304020202020204" pitchFamily="34" charset="0"/>
                  <a:ea typeface="Avenir Next LT Pro Light" panose="020B0304020202020204" pitchFamily="34" charset="0"/>
                  <a:cs typeface="Avenir Next LT Pro Light" panose="020B0304020202020204" pitchFamily="34"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Avenir Next LT Pro Light" panose="020B0304020202020204" pitchFamily="34" charset="0"/>
                  <a:ea typeface="Avenir Next LT Pro Light" panose="020B0304020202020204" pitchFamily="34" charset="0"/>
                  <a:cs typeface="Avenir Next LT Pro Light" panose="020B0304020202020204" pitchFamily="34" charset="0"/>
                </a:defRPr>
              </a:lvl3pPr>
              <a:lvl4pPr marL="1600200" indent="-228600" algn="l" defTabSz="914400" rtl="0" eaLnBrk="1" latinLnBrk="0" hangingPunct="1">
                <a:lnSpc>
                  <a:spcPct val="90000"/>
                </a:lnSpc>
                <a:spcBef>
                  <a:spcPts val="500"/>
                </a:spcBef>
                <a:buFont typeface="Arial"/>
                <a:buChar char="•"/>
                <a:defRPr sz="2800" b="0" i="0" kern="1200">
                  <a:solidFill>
                    <a:schemeClr val="tx1"/>
                  </a:solidFill>
                  <a:latin typeface="Avenir Next LT Pro Light" panose="020B0304020202020204" pitchFamily="34" charset="0"/>
                  <a:ea typeface="Avenir Next LT Pro Light" panose="020B0304020202020204" pitchFamily="34" charset="0"/>
                  <a:cs typeface="Avenir Next LT Pro Light" panose="020B0304020202020204" pitchFamily="34" charset="0"/>
                </a:defRPr>
              </a:lvl4pPr>
              <a:lvl5pPr marL="2057400" indent="-228600" algn="l" defTabSz="914400" rtl="0" eaLnBrk="1" latinLnBrk="0" hangingPunct="1">
                <a:lnSpc>
                  <a:spcPct val="90000"/>
                </a:lnSpc>
                <a:spcBef>
                  <a:spcPts val="500"/>
                </a:spcBef>
                <a:buFont typeface="Arial"/>
                <a:buChar char="•"/>
                <a:defRPr sz="2800" b="0" i="0" kern="1200">
                  <a:solidFill>
                    <a:schemeClr val="tx1"/>
                  </a:solidFill>
                  <a:latin typeface="Avenir Next LT Pro Light" panose="020B0304020202020204" pitchFamily="34" charset="0"/>
                  <a:ea typeface="Avenir Next LT Pro Light" panose="020B0304020202020204" pitchFamily="34" charset="0"/>
                  <a:cs typeface="Avenir Next LT Pro Light" panose="020B03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2000" dirty="0"/>
                <a:t>Valid, good quality</a:t>
              </a:r>
            </a:p>
          </p:txBody>
        </p:sp>
        <p:cxnSp>
          <p:nvCxnSpPr>
            <p:cNvPr id="43" name="Straight Connector 42">
              <a:extLst>
                <a:ext uri="{FF2B5EF4-FFF2-40B4-BE49-F238E27FC236}">
                  <a16:creationId xmlns:a16="http://schemas.microsoft.com/office/drawing/2014/main" id="{D4E53D1A-411A-1349-955C-53750D13AA6A}"/>
                </a:ext>
              </a:extLst>
            </p:cNvPr>
            <p:cNvCxnSpPr>
              <a:cxnSpLocks/>
            </p:cNvCxnSpPr>
            <p:nvPr/>
          </p:nvCxnSpPr>
          <p:spPr>
            <a:xfrm>
              <a:off x="1299858" y="1390138"/>
              <a:ext cx="1387519" cy="673983"/>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39" name="Content Placeholder 3">
            <a:extLst>
              <a:ext uri="{FF2B5EF4-FFF2-40B4-BE49-F238E27FC236}">
                <a16:creationId xmlns:a16="http://schemas.microsoft.com/office/drawing/2014/main" id="{65F040A4-624E-D74E-AB6B-C4D34018B45E}"/>
              </a:ext>
            </a:extLst>
          </p:cNvPr>
          <p:cNvSpPr txBox="1">
            <a:spLocks/>
          </p:cNvSpPr>
          <p:nvPr/>
        </p:nvSpPr>
        <p:spPr>
          <a:xfrm>
            <a:off x="5452545" y="4920987"/>
            <a:ext cx="5353698" cy="1800485"/>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buNone/>
            </a:pPr>
            <a:r>
              <a:rPr lang="en-US" sz="2400" dirty="0">
                <a:latin typeface="Avenir Next LT Pro Light" panose="020B0304020202020204" pitchFamily="34" charset="0"/>
              </a:rPr>
              <a:t>Return a set that:</a:t>
            </a:r>
          </a:p>
          <a:p>
            <a:pPr marL="320040" indent="-320040">
              <a:lnSpc>
                <a:spcPct val="100000"/>
              </a:lnSpc>
              <a:spcBef>
                <a:spcPts val="400"/>
              </a:spcBef>
              <a:buFont typeface="Lucida Grande"/>
              <a:buChar char="»"/>
            </a:pPr>
            <a:r>
              <a:rPr lang="en-US" sz="2400" dirty="0">
                <a:latin typeface="Avenir Next LT Pro Light" panose="020B0304020202020204" pitchFamily="34" charset="0"/>
              </a:rPr>
              <a:t>Satisfies the recall target</a:t>
            </a:r>
          </a:p>
          <a:p>
            <a:pPr marL="320040" indent="-320040">
              <a:lnSpc>
                <a:spcPct val="100000"/>
              </a:lnSpc>
              <a:spcBef>
                <a:spcPts val="400"/>
              </a:spcBef>
              <a:buFont typeface="Lucida Grande"/>
              <a:buChar char="»"/>
            </a:pPr>
            <a:r>
              <a:rPr lang="en-US" sz="2400" dirty="0">
                <a:latin typeface="Avenir Next LT Pro Light" panose="020B0304020202020204" pitchFamily="34" charset="0"/>
              </a:rPr>
              <a:t>With as high precision as possible</a:t>
            </a:r>
          </a:p>
          <a:p>
            <a:pPr marL="320040" indent="-320040">
              <a:lnSpc>
                <a:spcPct val="100000"/>
              </a:lnSpc>
              <a:spcBef>
                <a:spcPts val="400"/>
              </a:spcBef>
              <a:buFont typeface="Lucida Grande"/>
              <a:buChar char="»"/>
            </a:pPr>
            <a:r>
              <a:rPr lang="en-US" sz="2400" dirty="0">
                <a:latin typeface="Avenir Next LT Pro Light" panose="020B0304020202020204" pitchFamily="34" charset="0"/>
              </a:rPr>
              <a:t>Satisfying the success probability</a:t>
            </a:r>
          </a:p>
        </p:txBody>
      </p:sp>
      <p:sp>
        <p:nvSpPr>
          <p:cNvPr id="40" name="Content Placeholder 10">
            <a:extLst>
              <a:ext uri="{FF2B5EF4-FFF2-40B4-BE49-F238E27FC236}">
                <a16:creationId xmlns:a16="http://schemas.microsoft.com/office/drawing/2014/main" id="{F97F1AAE-0306-D949-A411-276F6AF19EEF}"/>
              </a:ext>
            </a:extLst>
          </p:cNvPr>
          <p:cNvSpPr txBox="1">
            <a:spLocks/>
          </p:cNvSpPr>
          <p:nvPr/>
        </p:nvSpPr>
        <p:spPr>
          <a:xfrm>
            <a:off x="854849" y="1855960"/>
            <a:ext cx="6463539" cy="611373"/>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800"/>
              </a:spcBef>
              <a:buFontTx/>
              <a:buNone/>
              <a:defRPr sz="2800" b="0" i="0" kern="1200">
                <a:solidFill>
                  <a:schemeClr val="tx1"/>
                </a:solidFill>
                <a:latin typeface="Avenir Next LT Pro Light" panose="020B0304020202020204" pitchFamily="34" charset="0"/>
                <a:ea typeface="Avenir Next LT Pro Light" panose="020B0304020202020204" pitchFamily="34" charset="0"/>
                <a:cs typeface="Avenir Next LT Pro Light" panose="020B0304020202020204" pitchFamily="34" charset="0"/>
              </a:defRPr>
            </a:lvl1pPr>
            <a:lvl2pPr marL="457200" indent="0" algn="l" defTabSz="914400" rtl="0" eaLnBrk="1" latinLnBrk="0" hangingPunct="1">
              <a:lnSpc>
                <a:spcPct val="100000"/>
              </a:lnSpc>
              <a:spcBef>
                <a:spcPts val="1200"/>
              </a:spcBef>
              <a:spcAft>
                <a:spcPts val="1200"/>
              </a:spcAft>
              <a:buFontTx/>
              <a:buNone/>
              <a:defRPr lang="nb-NO" sz="2400" b="0" i="0" kern="1200" smtClean="0">
                <a:solidFill>
                  <a:schemeClr val="tx1"/>
                </a:solidFill>
                <a:effectLst/>
                <a:latin typeface="Avenir Next LT Pro Light" panose="020B0304020202020204" pitchFamily="34" charset="0"/>
                <a:ea typeface="Avenir Next LT Pro Light" panose="020B0304020202020204" pitchFamily="34" charset="0"/>
                <a:cs typeface="Avenir Next LT Pro Light" panose="020B0304020202020204" pitchFamily="34"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Avenir Next LT Pro Light" panose="020B0304020202020204" pitchFamily="34" charset="0"/>
                <a:ea typeface="Avenir Next LT Pro Light" panose="020B0304020202020204" pitchFamily="34" charset="0"/>
                <a:cs typeface="Avenir Next LT Pro Light" panose="020B0304020202020204" pitchFamily="34" charset="0"/>
              </a:defRPr>
            </a:lvl3pPr>
            <a:lvl4pPr marL="1600200" indent="-228600" algn="l" defTabSz="914400" rtl="0" eaLnBrk="1" latinLnBrk="0" hangingPunct="1">
              <a:lnSpc>
                <a:spcPct val="90000"/>
              </a:lnSpc>
              <a:spcBef>
                <a:spcPts val="500"/>
              </a:spcBef>
              <a:buFont typeface="Arial"/>
              <a:buChar char="•"/>
              <a:defRPr sz="2800" b="0" i="0" kern="1200">
                <a:solidFill>
                  <a:schemeClr val="tx1"/>
                </a:solidFill>
                <a:latin typeface="Avenir Next LT Pro Light" panose="020B0304020202020204" pitchFamily="34" charset="0"/>
                <a:ea typeface="Avenir Next LT Pro Light" panose="020B0304020202020204" pitchFamily="34" charset="0"/>
                <a:cs typeface="Avenir Next LT Pro Light" panose="020B0304020202020204" pitchFamily="34" charset="0"/>
              </a:defRPr>
            </a:lvl4pPr>
            <a:lvl5pPr marL="2057400" indent="-228600" algn="l" defTabSz="914400" rtl="0" eaLnBrk="1" latinLnBrk="0" hangingPunct="1">
              <a:lnSpc>
                <a:spcPct val="90000"/>
              </a:lnSpc>
              <a:spcBef>
                <a:spcPts val="500"/>
              </a:spcBef>
              <a:buFont typeface="Arial"/>
              <a:buChar char="•"/>
              <a:defRPr sz="2800" b="0" i="0" kern="1200">
                <a:solidFill>
                  <a:schemeClr val="tx1"/>
                </a:solidFill>
                <a:latin typeface="Avenir Next LT Pro Light" panose="020B0304020202020204" pitchFamily="34" charset="0"/>
                <a:ea typeface="Avenir Next LT Pro Light" panose="020B0304020202020204" pitchFamily="34" charset="0"/>
                <a:cs typeface="Avenir Next LT Pro Light" panose="020B03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400" b="1" dirty="0"/>
              <a:t>Goal</a:t>
            </a:r>
            <a:r>
              <a:rPr lang="en-US" sz="2400" dirty="0"/>
              <a:t>: 50% recall</a:t>
            </a:r>
          </a:p>
        </p:txBody>
      </p:sp>
      <p:grpSp>
        <p:nvGrpSpPr>
          <p:cNvPr id="44" name="Group 43">
            <a:extLst>
              <a:ext uri="{FF2B5EF4-FFF2-40B4-BE49-F238E27FC236}">
                <a16:creationId xmlns:a16="http://schemas.microsoft.com/office/drawing/2014/main" id="{E184B8A6-C24A-F848-AFF5-DBEF5231E9EE}"/>
              </a:ext>
            </a:extLst>
          </p:cNvPr>
          <p:cNvGrpSpPr/>
          <p:nvPr/>
        </p:nvGrpSpPr>
        <p:grpSpPr>
          <a:xfrm>
            <a:off x="551605" y="2773239"/>
            <a:ext cx="10053003" cy="369332"/>
            <a:chOff x="531533" y="2320130"/>
            <a:chExt cx="10053003" cy="369332"/>
          </a:xfrm>
        </p:grpSpPr>
        <p:grpSp>
          <p:nvGrpSpPr>
            <p:cNvPr id="45" name="Group 44">
              <a:extLst>
                <a:ext uri="{FF2B5EF4-FFF2-40B4-BE49-F238E27FC236}">
                  <a16:creationId xmlns:a16="http://schemas.microsoft.com/office/drawing/2014/main" id="{EB969835-4B73-9549-A87B-26E5C5B7696B}"/>
                </a:ext>
              </a:extLst>
            </p:cNvPr>
            <p:cNvGrpSpPr/>
            <p:nvPr/>
          </p:nvGrpSpPr>
          <p:grpSpPr>
            <a:xfrm>
              <a:off x="989329" y="2389762"/>
              <a:ext cx="9595207" cy="220241"/>
              <a:chOff x="1002581" y="1836872"/>
              <a:chExt cx="9595207" cy="220241"/>
            </a:xfrm>
          </p:grpSpPr>
          <p:sp>
            <p:nvSpPr>
              <p:cNvPr id="47" name="Rectangle 46">
                <a:extLst>
                  <a:ext uri="{FF2B5EF4-FFF2-40B4-BE49-F238E27FC236}">
                    <a16:creationId xmlns:a16="http://schemas.microsoft.com/office/drawing/2014/main" id="{5AA665EC-FA2E-9B49-84D0-F9FB8AB4E4B5}"/>
                  </a:ext>
                </a:extLst>
              </p:cNvPr>
              <p:cNvSpPr/>
              <p:nvPr/>
            </p:nvSpPr>
            <p:spPr>
              <a:xfrm>
                <a:off x="1326997" y="1841786"/>
                <a:ext cx="209329" cy="2104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a:extLst>
                  <a:ext uri="{FF2B5EF4-FFF2-40B4-BE49-F238E27FC236}">
                    <a16:creationId xmlns:a16="http://schemas.microsoft.com/office/drawing/2014/main" id="{78C37C6E-FF68-B44C-93D5-263D3D98E73F}"/>
                  </a:ext>
                </a:extLst>
              </p:cNvPr>
              <p:cNvSpPr/>
              <p:nvPr/>
            </p:nvSpPr>
            <p:spPr>
              <a:xfrm>
                <a:off x="1002581" y="1841787"/>
                <a:ext cx="209328" cy="2104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48">
                <a:extLst>
                  <a:ext uri="{FF2B5EF4-FFF2-40B4-BE49-F238E27FC236}">
                    <a16:creationId xmlns:a16="http://schemas.microsoft.com/office/drawing/2014/main" id="{2803AC7B-E6F8-FD45-96C2-998721E0AACF}"/>
                  </a:ext>
                </a:extLst>
              </p:cNvPr>
              <p:cNvSpPr/>
              <p:nvPr/>
            </p:nvSpPr>
            <p:spPr>
              <a:xfrm>
                <a:off x="1651414" y="1841786"/>
                <a:ext cx="209328" cy="2104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ctangle 49">
                <a:extLst>
                  <a:ext uri="{FF2B5EF4-FFF2-40B4-BE49-F238E27FC236}">
                    <a16:creationId xmlns:a16="http://schemas.microsoft.com/office/drawing/2014/main" id="{1FD03D66-8DEF-D44D-9197-6DC8AE4D7512}"/>
                  </a:ext>
                </a:extLst>
              </p:cNvPr>
              <p:cNvSpPr/>
              <p:nvPr/>
            </p:nvSpPr>
            <p:spPr>
              <a:xfrm>
                <a:off x="1975830" y="1846700"/>
                <a:ext cx="209329" cy="2104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ectangle 50">
                <a:extLst>
                  <a:ext uri="{FF2B5EF4-FFF2-40B4-BE49-F238E27FC236}">
                    <a16:creationId xmlns:a16="http://schemas.microsoft.com/office/drawing/2014/main" id="{B193DEC1-6E8F-264E-9E19-41669F39BD56}"/>
                  </a:ext>
                </a:extLst>
              </p:cNvPr>
              <p:cNvSpPr/>
              <p:nvPr/>
            </p:nvSpPr>
            <p:spPr>
              <a:xfrm>
                <a:off x="2300246" y="1841786"/>
                <a:ext cx="209328" cy="2104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a:extLst>
                  <a:ext uri="{FF2B5EF4-FFF2-40B4-BE49-F238E27FC236}">
                    <a16:creationId xmlns:a16="http://schemas.microsoft.com/office/drawing/2014/main" id="{3E5A1AE7-CF92-D745-9BBF-4F1A2877588F}"/>
                  </a:ext>
                </a:extLst>
              </p:cNvPr>
              <p:cNvSpPr/>
              <p:nvPr/>
            </p:nvSpPr>
            <p:spPr>
              <a:xfrm>
                <a:off x="2944051" y="1841786"/>
                <a:ext cx="209329" cy="2104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a:extLst>
                  <a:ext uri="{FF2B5EF4-FFF2-40B4-BE49-F238E27FC236}">
                    <a16:creationId xmlns:a16="http://schemas.microsoft.com/office/drawing/2014/main" id="{A28C414C-BC17-ED4D-9936-D1BC262E5510}"/>
                  </a:ext>
                </a:extLst>
              </p:cNvPr>
              <p:cNvSpPr/>
              <p:nvPr/>
            </p:nvSpPr>
            <p:spPr>
              <a:xfrm>
                <a:off x="2619635" y="1841787"/>
                <a:ext cx="209328" cy="2104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a:extLst>
                  <a:ext uri="{FF2B5EF4-FFF2-40B4-BE49-F238E27FC236}">
                    <a16:creationId xmlns:a16="http://schemas.microsoft.com/office/drawing/2014/main" id="{F90A780F-06A5-BF40-98BC-E76B45523723}"/>
                  </a:ext>
                </a:extLst>
              </p:cNvPr>
              <p:cNvSpPr/>
              <p:nvPr/>
            </p:nvSpPr>
            <p:spPr>
              <a:xfrm>
                <a:off x="3268468" y="1841786"/>
                <a:ext cx="209328" cy="2104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ectangle 54">
                <a:extLst>
                  <a:ext uri="{FF2B5EF4-FFF2-40B4-BE49-F238E27FC236}">
                    <a16:creationId xmlns:a16="http://schemas.microsoft.com/office/drawing/2014/main" id="{F4CA167B-2538-854A-86BA-387E08120C05}"/>
                  </a:ext>
                </a:extLst>
              </p:cNvPr>
              <p:cNvSpPr/>
              <p:nvPr/>
            </p:nvSpPr>
            <p:spPr>
              <a:xfrm>
                <a:off x="3592884" y="1846700"/>
                <a:ext cx="209329" cy="2104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ectangle 55">
                <a:extLst>
                  <a:ext uri="{FF2B5EF4-FFF2-40B4-BE49-F238E27FC236}">
                    <a16:creationId xmlns:a16="http://schemas.microsoft.com/office/drawing/2014/main" id="{51B5D730-6D60-AF4F-97ED-562B396EEDC5}"/>
                  </a:ext>
                </a:extLst>
              </p:cNvPr>
              <p:cNvSpPr/>
              <p:nvPr/>
            </p:nvSpPr>
            <p:spPr>
              <a:xfrm>
                <a:off x="3917300" y="1841786"/>
                <a:ext cx="209328" cy="2104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6">
                <a:extLst>
                  <a:ext uri="{FF2B5EF4-FFF2-40B4-BE49-F238E27FC236}">
                    <a16:creationId xmlns:a16="http://schemas.microsoft.com/office/drawing/2014/main" id="{EA919939-A069-AD4F-9A56-E0756A97F722}"/>
                  </a:ext>
                </a:extLst>
              </p:cNvPr>
              <p:cNvSpPr/>
              <p:nvPr/>
            </p:nvSpPr>
            <p:spPr>
              <a:xfrm>
                <a:off x="4556078" y="1841786"/>
                <a:ext cx="209329" cy="2104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ectangle 57">
                <a:extLst>
                  <a:ext uri="{FF2B5EF4-FFF2-40B4-BE49-F238E27FC236}">
                    <a16:creationId xmlns:a16="http://schemas.microsoft.com/office/drawing/2014/main" id="{7DA34055-09F8-1043-97B8-645A13991013}"/>
                  </a:ext>
                </a:extLst>
              </p:cNvPr>
              <p:cNvSpPr/>
              <p:nvPr/>
            </p:nvSpPr>
            <p:spPr>
              <a:xfrm>
                <a:off x="4231662" y="1841787"/>
                <a:ext cx="209328" cy="2104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a:extLst>
                  <a:ext uri="{FF2B5EF4-FFF2-40B4-BE49-F238E27FC236}">
                    <a16:creationId xmlns:a16="http://schemas.microsoft.com/office/drawing/2014/main" id="{1842DA23-EE7B-EC42-9902-69232ADD34D2}"/>
                  </a:ext>
                </a:extLst>
              </p:cNvPr>
              <p:cNvSpPr/>
              <p:nvPr/>
            </p:nvSpPr>
            <p:spPr>
              <a:xfrm>
                <a:off x="4880495" y="1841786"/>
                <a:ext cx="209328" cy="2104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Rectangle 59">
                <a:extLst>
                  <a:ext uri="{FF2B5EF4-FFF2-40B4-BE49-F238E27FC236}">
                    <a16:creationId xmlns:a16="http://schemas.microsoft.com/office/drawing/2014/main" id="{9D01FFE9-F03F-3641-845C-7A66B7015987}"/>
                  </a:ext>
                </a:extLst>
              </p:cNvPr>
              <p:cNvSpPr/>
              <p:nvPr/>
            </p:nvSpPr>
            <p:spPr>
              <a:xfrm>
                <a:off x="5204911" y="1846700"/>
                <a:ext cx="209329" cy="2104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60">
                <a:extLst>
                  <a:ext uri="{FF2B5EF4-FFF2-40B4-BE49-F238E27FC236}">
                    <a16:creationId xmlns:a16="http://schemas.microsoft.com/office/drawing/2014/main" id="{3E7DACFA-AC16-784D-8DC5-823FF831236E}"/>
                  </a:ext>
                </a:extLst>
              </p:cNvPr>
              <p:cNvSpPr/>
              <p:nvPr/>
            </p:nvSpPr>
            <p:spPr>
              <a:xfrm>
                <a:off x="5529327" y="1841786"/>
                <a:ext cx="209328" cy="2104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ectangle 61">
                <a:extLst>
                  <a:ext uri="{FF2B5EF4-FFF2-40B4-BE49-F238E27FC236}">
                    <a16:creationId xmlns:a16="http://schemas.microsoft.com/office/drawing/2014/main" id="{253145C9-F1A5-694A-B608-FE1339F8F4A8}"/>
                  </a:ext>
                </a:extLst>
              </p:cNvPr>
              <p:cNvSpPr/>
              <p:nvPr/>
            </p:nvSpPr>
            <p:spPr>
              <a:xfrm>
                <a:off x="6173132" y="1841786"/>
                <a:ext cx="209329" cy="2104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62">
                <a:extLst>
                  <a:ext uri="{FF2B5EF4-FFF2-40B4-BE49-F238E27FC236}">
                    <a16:creationId xmlns:a16="http://schemas.microsoft.com/office/drawing/2014/main" id="{D51007B3-12E6-3842-B906-FDF00E1A88BC}"/>
                  </a:ext>
                </a:extLst>
              </p:cNvPr>
              <p:cNvSpPr/>
              <p:nvPr/>
            </p:nvSpPr>
            <p:spPr>
              <a:xfrm>
                <a:off x="5848716" y="1841787"/>
                <a:ext cx="209328" cy="2104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Rectangle 63">
                <a:extLst>
                  <a:ext uri="{FF2B5EF4-FFF2-40B4-BE49-F238E27FC236}">
                    <a16:creationId xmlns:a16="http://schemas.microsoft.com/office/drawing/2014/main" id="{7D750B38-071C-DB40-8F74-E6ADDD896464}"/>
                  </a:ext>
                </a:extLst>
              </p:cNvPr>
              <p:cNvSpPr/>
              <p:nvPr/>
            </p:nvSpPr>
            <p:spPr>
              <a:xfrm>
                <a:off x="6497549" y="1841786"/>
                <a:ext cx="209328" cy="2104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Rectangle 64">
                <a:extLst>
                  <a:ext uri="{FF2B5EF4-FFF2-40B4-BE49-F238E27FC236}">
                    <a16:creationId xmlns:a16="http://schemas.microsoft.com/office/drawing/2014/main" id="{94C4CD77-7894-5847-A757-7725A9B56906}"/>
                  </a:ext>
                </a:extLst>
              </p:cNvPr>
              <p:cNvSpPr/>
              <p:nvPr/>
            </p:nvSpPr>
            <p:spPr>
              <a:xfrm>
                <a:off x="6821965" y="1846700"/>
                <a:ext cx="209329" cy="2104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Rectangle 65">
                <a:extLst>
                  <a:ext uri="{FF2B5EF4-FFF2-40B4-BE49-F238E27FC236}">
                    <a16:creationId xmlns:a16="http://schemas.microsoft.com/office/drawing/2014/main" id="{A6A35F68-E889-594A-A982-7DB2FA97BCD2}"/>
                  </a:ext>
                </a:extLst>
              </p:cNvPr>
              <p:cNvSpPr/>
              <p:nvPr/>
            </p:nvSpPr>
            <p:spPr>
              <a:xfrm>
                <a:off x="7146381" y="1841786"/>
                <a:ext cx="209328" cy="2104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Rectangle 66">
                <a:extLst>
                  <a:ext uri="{FF2B5EF4-FFF2-40B4-BE49-F238E27FC236}">
                    <a16:creationId xmlns:a16="http://schemas.microsoft.com/office/drawing/2014/main" id="{24ED8ABA-AED0-EA48-959A-6A2C1A1519B1}"/>
                  </a:ext>
                </a:extLst>
              </p:cNvPr>
              <p:cNvSpPr/>
              <p:nvPr/>
            </p:nvSpPr>
            <p:spPr>
              <a:xfrm>
                <a:off x="7798157" y="1836872"/>
                <a:ext cx="209329" cy="2104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Rectangle 67">
                <a:extLst>
                  <a:ext uri="{FF2B5EF4-FFF2-40B4-BE49-F238E27FC236}">
                    <a16:creationId xmlns:a16="http://schemas.microsoft.com/office/drawing/2014/main" id="{B6609946-F8E4-2740-91DF-71F04933B963}"/>
                  </a:ext>
                </a:extLst>
              </p:cNvPr>
              <p:cNvSpPr/>
              <p:nvPr/>
            </p:nvSpPr>
            <p:spPr>
              <a:xfrm>
                <a:off x="7473741" y="1836873"/>
                <a:ext cx="209328" cy="2104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Rectangle 68">
                <a:extLst>
                  <a:ext uri="{FF2B5EF4-FFF2-40B4-BE49-F238E27FC236}">
                    <a16:creationId xmlns:a16="http://schemas.microsoft.com/office/drawing/2014/main" id="{43ED291D-4BF2-4D41-962A-A2B77E8DD3FF}"/>
                  </a:ext>
                </a:extLst>
              </p:cNvPr>
              <p:cNvSpPr/>
              <p:nvPr/>
            </p:nvSpPr>
            <p:spPr>
              <a:xfrm>
                <a:off x="8122574" y="1836872"/>
                <a:ext cx="209328" cy="2104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Rectangle 69">
                <a:extLst>
                  <a:ext uri="{FF2B5EF4-FFF2-40B4-BE49-F238E27FC236}">
                    <a16:creationId xmlns:a16="http://schemas.microsoft.com/office/drawing/2014/main" id="{A30074A7-9545-DB4A-B7A4-6EC2DFB9D326}"/>
                  </a:ext>
                </a:extLst>
              </p:cNvPr>
              <p:cNvSpPr/>
              <p:nvPr/>
            </p:nvSpPr>
            <p:spPr>
              <a:xfrm>
                <a:off x="8446990" y="1841786"/>
                <a:ext cx="209329" cy="2104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Rectangle 70">
                <a:extLst>
                  <a:ext uri="{FF2B5EF4-FFF2-40B4-BE49-F238E27FC236}">
                    <a16:creationId xmlns:a16="http://schemas.microsoft.com/office/drawing/2014/main" id="{D3F0B0E8-95DC-7A40-9872-C587AB19F54B}"/>
                  </a:ext>
                </a:extLst>
              </p:cNvPr>
              <p:cNvSpPr/>
              <p:nvPr/>
            </p:nvSpPr>
            <p:spPr>
              <a:xfrm>
                <a:off x="8771406" y="1836872"/>
                <a:ext cx="209328" cy="2104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Rectangle 71">
                <a:extLst>
                  <a:ext uri="{FF2B5EF4-FFF2-40B4-BE49-F238E27FC236}">
                    <a16:creationId xmlns:a16="http://schemas.microsoft.com/office/drawing/2014/main" id="{86D00514-7739-D941-9CB2-3DC5B52DB5D3}"/>
                  </a:ext>
                </a:extLst>
              </p:cNvPr>
              <p:cNvSpPr/>
              <p:nvPr/>
            </p:nvSpPr>
            <p:spPr>
              <a:xfrm>
                <a:off x="9415211" y="1836872"/>
                <a:ext cx="209329" cy="2104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Rectangle 72">
                <a:extLst>
                  <a:ext uri="{FF2B5EF4-FFF2-40B4-BE49-F238E27FC236}">
                    <a16:creationId xmlns:a16="http://schemas.microsoft.com/office/drawing/2014/main" id="{D8408AF3-1779-0A4E-ACA4-9B346DC8313D}"/>
                  </a:ext>
                </a:extLst>
              </p:cNvPr>
              <p:cNvSpPr/>
              <p:nvPr/>
            </p:nvSpPr>
            <p:spPr>
              <a:xfrm>
                <a:off x="9090795" y="1836873"/>
                <a:ext cx="209328" cy="2104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Rectangle 73">
                <a:extLst>
                  <a:ext uri="{FF2B5EF4-FFF2-40B4-BE49-F238E27FC236}">
                    <a16:creationId xmlns:a16="http://schemas.microsoft.com/office/drawing/2014/main" id="{448F239B-616C-144E-A688-A5F5358732A9}"/>
                  </a:ext>
                </a:extLst>
              </p:cNvPr>
              <p:cNvSpPr/>
              <p:nvPr/>
            </p:nvSpPr>
            <p:spPr>
              <a:xfrm>
                <a:off x="9739628" y="1836872"/>
                <a:ext cx="209328" cy="2104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D1120C47-F797-C242-8637-3BFB8F8DC549}"/>
                  </a:ext>
                </a:extLst>
              </p:cNvPr>
              <p:cNvSpPr/>
              <p:nvPr/>
            </p:nvSpPr>
            <p:spPr>
              <a:xfrm>
                <a:off x="10064044" y="1841786"/>
                <a:ext cx="209329" cy="2104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a:extLst>
                  <a:ext uri="{FF2B5EF4-FFF2-40B4-BE49-F238E27FC236}">
                    <a16:creationId xmlns:a16="http://schemas.microsoft.com/office/drawing/2014/main" id="{D52EB104-74F0-0D40-9B09-4E2208A5BB21}"/>
                  </a:ext>
                </a:extLst>
              </p:cNvPr>
              <p:cNvSpPr/>
              <p:nvPr/>
            </p:nvSpPr>
            <p:spPr>
              <a:xfrm>
                <a:off x="10388460" y="1836872"/>
                <a:ext cx="209328" cy="2104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DF452FFA-46FA-F24F-8F3A-0E8BB122F388}"/>
                    </a:ext>
                  </a:extLst>
                </p:cNvPr>
                <p:cNvSpPr txBox="1"/>
                <p:nvPr/>
              </p:nvSpPr>
              <p:spPr>
                <a:xfrm>
                  <a:off x="531533" y="2320130"/>
                  <a:ext cx="47314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𝒟</m:t>
                        </m:r>
                        <m:r>
                          <a:rPr lang="en-US" b="0" i="1" smtClean="0">
                            <a:latin typeface="Cambria Math" panose="02040503050406030204" pitchFamily="18" charset="0"/>
                          </a:rPr>
                          <m:t>:</m:t>
                        </m:r>
                      </m:oMath>
                    </m:oMathPara>
                  </a14:m>
                  <a:endParaRPr lang="en-US" dirty="0"/>
                </a:p>
              </p:txBody>
            </p:sp>
          </mc:Choice>
          <mc:Fallback xmlns="">
            <p:sp>
              <p:nvSpPr>
                <p:cNvPr id="81" name="TextBox 80">
                  <a:extLst>
                    <a:ext uri="{FF2B5EF4-FFF2-40B4-BE49-F238E27FC236}">
                      <a16:creationId xmlns:a16="http://schemas.microsoft.com/office/drawing/2014/main" id="{DA8AD419-E5F0-EA45-8B86-152EF166156D}"/>
                    </a:ext>
                  </a:extLst>
                </p:cNvPr>
                <p:cNvSpPr txBox="1">
                  <a:spLocks noRot="1" noChangeAspect="1" noMove="1" noResize="1" noEditPoints="1" noAdjustHandles="1" noChangeArrowheads="1" noChangeShapeType="1" noTextEdit="1"/>
                </p:cNvSpPr>
                <p:nvPr/>
              </p:nvSpPr>
              <p:spPr>
                <a:xfrm>
                  <a:off x="531533" y="2320130"/>
                  <a:ext cx="473143" cy="369332"/>
                </a:xfrm>
                <a:prstGeom prst="rect">
                  <a:avLst/>
                </a:prstGeom>
                <a:blipFill>
                  <a:blip r:embed="rId4"/>
                  <a:stretch>
                    <a:fillRect/>
                  </a:stretch>
                </a:blipFill>
              </p:spPr>
              <p:txBody>
                <a:bodyPr/>
                <a:lstStyle/>
                <a:p>
                  <a:r>
                    <a:rPr lang="en-US">
                      <a:noFill/>
                    </a:rPr>
                    <a:t> </a:t>
                  </a:r>
                </a:p>
              </p:txBody>
            </p:sp>
          </mc:Fallback>
        </mc:AlternateContent>
      </p:grpSp>
      <p:sp>
        <p:nvSpPr>
          <p:cNvPr id="77" name="Content Placeholder 10">
            <a:extLst>
              <a:ext uri="{FF2B5EF4-FFF2-40B4-BE49-F238E27FC236}">
                <a16:creationId xmlns:a16="http://schemas.microsoft.com/office/drawing/2014/main" id="{09FE8249-FF61-CA4B-85CC-AE0EEC96030C}"/>
              </a:ext>
            </a:extLst>
          </p:cNvPr>
          <p:cNvSpPr txBox="1">
            <a:spLocks/>
          </p:cNvSpPr>
          <p:nvPr/>
        </p:nvSpPr>
        <p:spPr>
          <a:xfrm>
            <a:off x="878913" y="2517207"/>
            <a:ext cx="2172627" cy="437113"/>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800"/>
              </a:spcBef>
              <a:buFontTx/>
              <a:buNone/>
              <a:defRPr sz="2800" b="0" i="0" kern="1200">
                <a:solidFill>
                  <a:schemeClr val="tx1"/>
                </a:solidFill>
                <a:latin typeface="Avenir Next LT Pro Light" panose="020B0304020202020204" pitchFamily="34" charset="0"/>
                <a:ea typeface="Avenir Next LT Pro Light" panose="020B0304020202020204" pitchFamily="34" charset="0"/>
                <a:cs typeface="Avenir Next LT Pro Light" panose="020B0304020202020204" pitchFamily="34" charset="0"/>
              </a:defRPr>
            </a:lvl1pPr>
            <a:lvl2pPr marL="457200" indent="0" algn="l" defTabSz="914400" rtl="0" eaLnBrk="1" latinLnBrk="0" hangingPunct="1">
              <a:lnSpc>
                <a:spcPct val="100000"/>
              </a:lnSpc>
              <a:spcBef>
                <a:spcPts val="1200"/>
              </a:spcBef>
              <a:spcAft>
                <a:spcPts val="1200"/>
              </a:spcAft>
              <a:buFontTx/>
              <a:buNone/>
              <a:defRPr lang="nb-NO" sz="2400" b="0" i="0" kern="1200" smtClean="0">
                <a:solidFill>
                  <a:schemeClr val="tx1"/>
                </a:solidFill>
                <a:effectLst/>
                <a:latin typeface="Avenir Next LT Pro Light" panose="020B0304020202020204" pitchFamily="34" charset="0"/>
                <a:ea typeface="Avenir Next LT Pro Light" panose="020B0304020202020204" pitchFamily="34" charset="0"/>
                <a:cs typeface="Avenir Next LT Pro Light" panose="020B0304020202020204" pitchFamily="34"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Avenir Next LT Pro Light" panose="020B0304020202020204" pitchFamily="34" charset="0"/>
                <a:ea typeface="Avenir Next LT Pro Light" panose="020B0304020202020204" pitchFamily="34" charset="0"/>
                <a:cs typeface="Avenir Next LT Pro Light" panose="020B0304020202020204" pitchFamily="34" charset="0"/>
              </a:defRPr>
            </a:lvl3pPr>
            <a:lvl4pPr marL="1600200" indent="-228600" algn="l" defTabSz="914400" rtl="0" eaLnBrk="1" latinLnBrk="0" hangingPunct="1">
              <a:lnSpc>
                <a:spcPct val="90000"/>
              </a:lnSpc>
              <a:spcBef>
                <a:spcPts val="500"/>
              </a:spcBef>
              <a:buFont typeface="Arial"/>
              <a:buChar char="•"/>
              <a:defRPr sz="2800" b="0" i="0" kern="1200">
                <a:solidFill>
                  <a:schemeClr val="tx1"/>
                </a:solidFill>
                <a:latin typeface="Avenir Next LT Pro Light" panose="020B0304020202020204" pitchFamily="34" charset="0"/>
                <a:ea typeface="Avenir Next LT Pro Light" panose="020B0304020202020204" pitchFamily="34" charset="0"/>
                <a:cs typeface="Avenir Next LT Pro Light" panose="020B0304020202020204" pitchFamily="34" charset="0"/>
              </a:defRPr>
            </a:lvl4pPr>
            <a:lvl5pPr marL="2057400" indent="-228600" algn="l" defTabSz="914400" rtl="0" eaLnBrk="1" latinLnBrk="0" hangingPunct="1">
              <a:lnSpc>
                <a:spcPct val="90000"/>
              </a:lnSpc>
              <a:spcBef>
                <a:spcPts val="500"/>
              </a:spcBef>
              <a:buFont typeface="Arial"/>
              <a:buChar char="•"/>
              <a:defRPr sz="2800" b="0" i="0" kern="1200">
                <a:solidFill>
                  <a:schemeClr val="tx1"/>
                </a:solidFill>
                <a:latin typeface="Avenir Next LT Pro Light" panose="020B0304020202020204" pitchFamily="34" charset="0"/>
                <a:ea typeface="Avenir Next LT Pro Light" panose="020B0304020202020204" pitchFamily="34" charset="0"/>
                <a:cs typeface="Avenir Next LT Pro Light" panose="020B03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600" dirty="0"/>
              <a:t>Higher proxy score</a:t>
            </a:r>
          </a:p>
        </p:txBody>
      </p:sp>
      <p:sp>
        <p:nvSpPr>
          <p:cNvPr id="78" name="Content Placeholder 10">
            <a:extLst>
              <a:ext uri="{FF2B5EF4-FFF2-40B4-BE49-F238E27FC236}">
                <a16:creationId xmlns:a16="http://schemas.microsoft.com/office/drawing/2014/main" id="{9DDF046B-A8E2-7D41-A2E6-6A53F8AF1454}"/>
              </a:ext>
            </a:extLst>
          </p:cNvPr>
          <p:cNvSpPr txBox="1">
            <a:spLocks/>
          </p:cNvSpPr>
          <p:nvPr/>
        </p:nvSpPr>
        <p:spPr>
          <a:xfrm>
            <a:off x="8506625" y="2514751"/>
            <a:ext cx="2172627" cy="437113"/>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800"/>
              </a:spcBef>
              <a:buFontTx/>
              <a:buNone/>
              <a:defRPr sz="2800" b="0" i="0" kern="1200">
                <a:solidFill>
                  <a:schemeClr val="tx1"/>
                </a:solidFill>
                <a:latin typeface="Avenir Next LT Pro Light" panose="020B0304020202020204" pitchFamily="34" charset="0"/>
                <a:ea typeface="Avenir Next LT Pro Light" panose="020B0304020202020204" pitchFamily="34" charset="0"/>
                <a:cs typeface="Avenir Next LT Pro Light" panose="020B0304020202020204" pitchFamily="34" charset="0"/>
              </a:defRPr>
            </a:lvl1pPr>
            <a:lvl2pPr marL="457200" indent="0" algn="l" defTabSz="914400" rtl="0" eaLnBrk="1" latinLnBrk="0" hangingPunct="1">
              <a:lnSpc>
                <a:spcPct val="100000"/>
              </a:lnSpc>
              <a:spcBef>
                <a:spcPts val="1200"/>
              </a:spcBef>
              <a:spcAft>
                <a:spcPts val="1200"/>
              </a:spcAft>
              <a:buFontTx/>
              <a:buNone/>
              <a:defRPr lang="nb-NO" sz="2400" b="0" i="0" kern="1200" smtClean="0">
                <a:solidFill>
                  <a:schemeClr val="tx1"/>
                </a:solidFill>
                <a:effectLst/>
                <a:latin typeface="Avenir Next LT Pro Light" panose="020B0304020202020204" pitchFamily="34" charset="0"/>
                <a:ea typeface="Avenir Next LT Pro Light" panose="020B0304020202020204" pitchFamily="34" charset="0"/>
                <a:cs typeface="Avenir Next LT Pro Light" panose="020B0304020202020204" pitchFamily="34"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Avenir Next LT Pro Light" panose="020B0304020202020204" pitchFamily="34" charset="0"/>
                <a:ea typeface="Avenir Next LT Pro Light" panose="020B0304020202020204" pitchFamily="34" charset="0"/>
                <a:cs typeface="Avenir Next LT Pro Light" panose="020B0304020202020204" pitchFamily="34" charset="0"/>
              </a:defRPr>
            </a:lvl3pPr>
            <a:lvl4pPr marL="1600200" indent="-228600" algn="l" defTabSz="914400" rtl="0" eaLnBrk="1" latinLnBrk="0" hangingPunct="1">
              <a:lnSpc>
                <a:spcPct val="90000"/>
              </a:lnSpc>
              <a:spcBef>
                <a:spcPts val="500"/>
              </a:spcBef>
              <a:buFont typeface="Arial"/>
              <a:buChar char="•"/>
              <a:defRPr sz="2800" b="0" i="0" kern="1200">
                <a:solidFill>
                  <a:schemeClr val="tx1"/>
                </a:solidFill>
                <a:latin typeface="Avenir Next LT Pro Light" panose="020B0304020202020204" pitchFamily="34" charset="0"/>
                <a:ea typeface="Avenir Next LT Pro Light" panose="020B0304020202020204" pitchFamily="34" charset="0"/>
                <a:cs typeface="Avenir Next LT Pro Light" panose="020B0304020202020204" pitchFamily="34" charset="0"/>
              </a:defRPr>
            </a:lvl4pPr>
            <a:lvl5pPr marL="2057400" indent="-228600" algn="l" defTabSz="914400" rtl="0" eaLnBrk="1" latinLnBrk="0" hangingPunct="1">
              <a:lnSpc>
                <a:spcPct val="90000"/>
              </a:lnSpc>
              <a:spcBef>
                <a:spcPts val="500"/>
              </a:spcBef>
              <a:buFont typeface="Arial"/>
              <a:buChar char="•"/>
              <a:defRPr sz="2800" b="0" i="0" kern="1200">
                <a:solidFill>
                  <a:schemeClr val="tx1"/>
                </a:solidFill>
                <a:latin typeface="Avenir Next LT Pro Light" panose="020B0304020202020204" pitchFamily="34" charset="0"/>
                <a:ea typeface="Avenir Next LT Pro Light" panose="020B0304020202020204" pitchFamily="34" charset="0"/>
                <a:cs typeface="Avenir Next LT Pro Light" panose="020B03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r"/>
            <a:r>
              <a:rPr lang="en-US" sz="1600" dirty="0"/>
              <a:t>Lower proxy score</a:t>
            </a:r>
          </a:p>
        </p:txBody>
      </p:sp>
      <p:cxnSp>
        <p:nvCxnSpPr>
          <p:cNvPr id="79" name="Straight Arrow Connector 78">
            <a:extLst>
              <a:ext uri="{FF2B5EF4-FFF2-40B4-BE49-F238E27FC236}">
                <a16:creationId xmlns:a16="http://schemas.microsoft.com/office/drawing/2014/main" id="{3D15273A-BFD2-F84E-A684-8FC986582C5B}"/>
              </a:ext>
            </a:extLst>
          </p:cNvPr>
          <p:cNvCxnSpPr>
            <a:cxnSpLocks/>
          </p:cNvCxnSpPr>
          <p:nvPr/>
        </p:nvCxnSpPr>
        <p:spPr>
          <a:xfrm flipH="1">
            <a:off x="971273" y="3262604"/>
            <a:ext cx="570680" cy="0"/>
          </a:xfrm>
          <a:prstGeom prst="straightConnector1">
            <a:avLst/>
          </a:prstGeom>
          <a:ln w="539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B0EE5379-705F-EE44-A580-42AECA21C7A1}"/>
              </a:ext>
            </a:extLst>
          </p:cNvPr>
          <p:cNvCxnSpPr>
            <a:cxnSpLocks/>
          </p:cNvCxnSpPr>
          <p:nvPr/>
        </p:nvCxnSpPr>
        <p:spPr>
          <a:xfrm flipH="1">
            <a:off x="971273" y="3484880"/>
            <a:ext cx="2188927" cy="0"/>
          </a:xfrm>
          <a:prstGeom prst="straightConnector1">
            <a:avLst/>
          </a:prstGeom>
          <a:ln w="539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0A3E2011-42AF-2C46-B7CB-507E41BB38EA}"/>
              </a:ext>
            </a:extLst>
          </p:cNvPr>
          <p:cNvCxnSpPr>
            <a:cxnSpLocks/>
          </p:cNvCxnSpPr>
          <p:nvPr/>
        </p:nvCxnSpPr>
        <p:spPr>
          <a:xfrm flipH="1">
            <a:off x="971273" y="3727300"/>
            <a:ext cx="9707979" cy="0"/>
          </a:xfrm>
          <a:prstGeom prst="straightConnector1">
            <a:avLst/>
          </a:prstGeom>
          <a:ln w="539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81398DD5-E033-6640-A758-822C25E9858E}"/>
              </a:ext>
            </a:extLst>
          </p:cNvPr>
          <p:cNvGrpSpPr/>
          <p:nvPr/>
        </p:nvGrpSpPr>
        <p:grpSpPr>
          <a:xfrm>
            <a:off x="8072169" y="1603461"/>
            <a:ext cx="2355272" cy="365126"/>
            <a:chOff x="8072169" y="1603461"/>
            <a:chExt cx="2355272" cy="365126"/>
          </a:xfrm>
        </p:grpSpPr>
        <p:sp>
          <p:nvSpPr>
            <p:cNvPr id="82" name="Rectangle 81">
              <a:extLst>
                <a:ext uri="{FF2B5EF4-FFF2-40B4-BE49-F238E27FC236}">
                  <a16:creationId xmlns:a16="http://schemas.microsoft.com/office/drawing/2014/main" id="{BBD6992E-AC71-6644-9749-39FD36F0A03A}"/>
                </a:ext>
              </a:extLst>
            </p:cNvPr>
            <p:cNvSpPr/>
            <p:nvPr/>
          </p:nvSpPr>
          <p:spPr>
            <a:xfrm>
              <a:off x="8072169" y="1680105"/>
              <a:ext cx="209329" cy="2104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Content Placeholder 10">
              <a:extLst>
                <a:ext uri="{FF2B5EF4-FFF2-40B4-BE49-F238E27FC236}">
                  <a16:creationId xmlns:a16="http://schemas.microsoft.com/office/drawing/2014/main" id="{B4CF1B0A-9311-EC4A-A679-214993142DB6}"/>
                </a:ext>
              </a:extLst>
            </p:cNvPr>
            <p:cNvSpPr txBox="1">
              <a:spLocks/>
            </p:cNvSpPr>
            <p:nvPr/>
          </p:nvSpPr>
          <p:spPr>
            <a:xfrm>
              <a:off x="8254814" y="1603461"/>
              <a:ext cx="2172627" cy="365126"/>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800"/>
                </a:spcBef>
                <a:buFontTx/>
                <a:buNone/>
                <a:defRPr sz="2800" b="0" i="0" kern="1200">
                  <a:solidFill>
                    <a:schemeClr val="tx1"/>
                  </a:solidFill>
                  <a:latin typeface="Avenir Next LT Pro Light" panose="020B0304020202020204" pitchFamily="34" charset="0"/>
                  <a:ea typeface="Avenir Next LT Pro Light" panose="020B0304020202020204" pitchFamily="34" charset="0"/>
                  <a:cs typeface="Avenir Next LT Pro Light" panose="020B0304020202020204" pitchFamily="34" charset="0"/>
                </a:defRPr>
              </a:lvl1pPr>
              <a:lvl2pPr marL="457200" indent="0" algn="l" defTabSz="914400" rtl="0" eaLnBrk="1" latinLnBrk="0" hangingPunct="1">
                <a:lnSpc>
                  <a:spcPct val="100000"/>
                </a:lnSpc>
                <a:spcBef>
                  <a:spcPts val="1200"/>
                </a:spcBef>
                <a:spcAft>
                  <a:spcPts val="1200"/>
                </a:spcAft>
                <a:buFontTx/>
                <a:buNone/>
                <a:defRPr lang="nb-NO" sz="2400" b="0" i="0" kern="1200" smtClean="0">
                  <a:solidFill>
                    <a:schemeClr val="tx1"/>
                  </a:solidFill>
                  <a:effectLst/>
                  <a:latin typeface="Avenir Next LT Pro Light" panose="020B0304020202020204" pitchFamily="34" charset="0"/>
                  <a:ea typeface="Avenir Next LT Pro Light" panose="020B0304020202020204" pitchFamily="34" charset="0"/>
                  <a:cs typeface="Avenir Next LT Pro Light" panose="020B0304020202020204" pitchFamily="34"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Avenir Next LT Pro Light" panose="020B0304020202020204" pitchFamily="34" charset="0"/>
                  <a:ea typeface="Avenir Next LT Pro Light" panose="020B0304020202020204" pitchFamily="34" charset="0"/>
                  <a:cs typeface="Avenir Next LT Pro Light" panose="020B0304020202020204" pitchFamily="34" charset="0"/>
                </a:defRPr>
              </a:lvl3pPr>
              <a:lvl4pPr marL="1600200" indent="-228600" algn="l" defTabSz="914400" rtl="0" eaLnBrk="1" latinLnBrk="0" hangingPunct="1">
                <a:lnSpc>
                  <a:spcPct val="90000"/>
                </a:lnSpc>
                <a:spcBef>
                  <a:spcPts val="500"/>
                </a:spcBef>
                <a:buFont typeface="Arial"/>
                <a:buChar char="•"/>
                <a:defRPr sz="2800" b="0" i="0" kern="1200">
                  <a:solidFill>
                    <a:schemeClr val="tx1"/>
                  </a:solidFill>
                  <a:latin typeface="Avenir Next LT Pro Light" panose="020B0304020202020204" pitchFamily="34" charset="0"/>
                  <a:ea typeface="Avenir Next LT Pro Light" panose="020B0304020202020204" pitchFamily="34" charset="0"/>
                  <a:cs typeface="Avenir Next LT Pro Light" panose="020B0304020202020204" pitchFamily="34" charset="0"/>
                </a:defRPr>
              </a:lvl4pPr>
              <a:lvl5pPr marL="2057400" indent="-228600" algn="l" defTabSz="914400" rtl="0" eaLnBrk="1" latinLnBrk="0" hangingPunct="1">
                <a:lnSpc>
                  <a:spcPct val="90000"/>
                </a:lnSpc>
                <a:spcBef>
                  <a:spcPts val="500"/>
                </a:spcBef>
                <a:buFont typeface="Arial"/>
                <a:buChar char="•"/>
                <a:defRPr sz="2800" b="0" i="0" kern="1200">
                  <a:solidFill>
                    <a:schemeClr val="tx1"/>
                  </a:solidFill>
                  <a:latin typeface="Avenir Next LT Pro Light" panose="020B0304020202020204" pitchFamily="34" charset="0"/>
                  <a:ea typeface="Avenir Next LT Pro Light" panose="020B0304020202020204" pitchFamily="34" charset="0"/>
                  <a:cs typeface="Avenir Next LT Pro Light" panose="020B03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600" dirty="0"/>
                <a:t>Matches predicate</a:t>
              </a:r>
            </a:p>
          </p:txBody>
        </p:sp>
      </p:grpSp>
      <p:grpSp>
        <p:nvGrpSpPr>
          <p:cNvPr id="3" name="Group 2">
            <a:extLst>
              <a:ext uri="{FF2B5EF4-FFF2-40B4-BE49-F238E27FC236}">
                <a16:creationId xmlns:a16="http://schemas.microsoft.com/office/drawing/2014/main" id="{806B7439-2997-DD41-A9EF-D93B4865FB7B}"/>
              </a:ext>
            </a:extLst>
          </p:cNvPr>
          <p:cNvGrpSpPr/>
          <p:nvPr/>
        </p:nvGrpSpPr>
        <p:grpSpPr>
          <a:xfrm>
            <a:off x="8071470" y="2023360"/>
            <a:ext cx="2952526" cy="365126"/>
            <a:chOff x="8071470" y="2023360"/>
            <a:chExt cx="2952526" cy="365126"/>
          </a:xfrm>
        </p:grpSpPr>
        <p:sp>
          <p:nvSpPr>
            <p:cNvPr id="83" name="Rectangle 82">
              <a:extLst>
                <a:ext uri="{FF2B5EF4-FFF2-40B4-BE49-F238E27FC236}">
                  <a16:creationId xmlns:a16="http://schemas.microsoft.com/office/drawing/2014/main" id="{DBE52A8F-A727-A344-A878-F4C8EF978876}"/>
                </a:ext>
              </a:extLst>
            </p:cNvPr>
            <p:cNvSpPr/>
            <p:nvPr/>
          </p:nvSpPr>
          <p:spPr>
            <a:xfrm>
              <a:off x="8071470" y="2063346"/>
              <a:ext cx="209328" cy="2104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Content Placeholder 10">
              <a:extLst>
                <a:ext uri="{FF2B5EF4-FFF2-40B4-BE49-F238E27FC236}">
                  <a16:creationId xmlns:a16="http://schemas.microsoft.com/office/drawing/2014/main" id="{17333AFA-51C5-7B4B-AA3D-9DA2A776F734}"/>
                </a:ext>
              </a:extLst>
            </p:cNvPr>
            <p:cNvSpPr txBox="1">
              <a:spLocks/>
            </p:cNvSpPr>
            <p:nvPr/>
          </p:nvSpPr>
          <p:spPr>
            <a:xfrm>
              <a:off x="8280797" y="2023360"/>
              <a:ext cx="2743199" cy="365126"/>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800"/>
                </a:spcBef>
                <a:buFontTx/>
                <a:buNone/>
                <a:defRPr sz="2800" b="0" i="0" kern="1200">
                  <a:solidFill>
                    <a:schemeClr val="tx1"/>
                  </a:solidFill>
                  <a:latin typeface="Avenir Next LT Pro Light" panose="020B0304020202020204" pitchFamily="34" charset="0"/>
                  <a:ea typeface="Avenir Next LT Pro Light" panose="020B0304020202020204" pitchFamily="34" charset="0"/>
                  <a:cs typeface="Avenir Next LT Pro Light" panose="020B0304020202020204" pitchFamily="34" charset="0"/>
                </a:defRPr>
              </a:lvl1pPr>
              <a:lvl2pPr marL="457200" indent="0" algn="l" defTabSz="914400" rtl="0" eaLnBrk="1" latinLnBrk="0" hangingPunct="1">
                <a:lnSpc>
                  <a:spcPct val="100000"/>
                </a:lnSpc>
                <a:spcBef>
                  <a:spcPts val="1200"/>
                </a:spcBef>
                <a:spcAft>
                  <a:spcPts val="1200"/>
                </a:spcAft>
                <a:buFontTx/>
                <a:buNone/>
                <a:defRPr lang="nb-NO" sz="2400" b="0" i="0" kern="1200" smtClean="0">
                  <a:solidFill>
                    <a:schemeClr val="tx1"/>
                  </a:solidFill>
                  <a:effectLst/>
                  <a:latin typeface="Avenir Next LT Pro Light" panose="020B0304020202020204" pitchFamily="34" charset="0"/>
                  <a:ea typeface="Avenir Next LT Pro Light" panose="020B0304020202020204" pitchFamily="34" charset="0"/>
                  <a:cs typeface="Avenir Next LT Pro Light" panose="020B0304020202020204" pitchFamily="34"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Avenir Next LT Pro Light" panose="020B0304020202020204" pitchFamily="34" charset="0"/>
                  <a:ea typeface="Avenir Next LT Pro Light" panose="020B0304020202020204" pitchFamily="34" charset="0"/>
                  <a:cs typeface="Avenir Next LT Pro Light" panose="020B0304020202020204" pitchFamily="34" charset="0"/>
                </a:defRPr>
              </a:lvl3pPr>
              <a:lvl4pPr marL="1600200" indent="-228600" algn="l" defTabSz="914400" rtl="0" eaLnBrk="1" latinLnBrk="0" hangingPunct="1">
                <a:lnSpc>
                  <a:spcPct val="90000"/>
                </a:lnSpc>
                <a:spcBef>
                  <a:spcPts val="500"/>
                </a:spcBef>
                <a:buFont typeface="Arial"/>
                <a:buChar char="•"/>
                <a:defRPr sz="2800" b="0" i="0" kern="1200">
                  <a:solidFill>
                    <a:schemeClr val="tx1"/>
                  </a:solidFill>
                  <a:latin typeface="Avenir Next LT Pro Light" panose="020B0304020202020204" pitchFamily="34" charset="0"/>
                  <a:ea typeface="Avenir Next LT Pro Light" panose="020B0304020202020204" pitchFamily="34" charset="0"/>
                  <a:cs typeface="Avenir Next LT Pro Light" panose="020B0304020202020204" pitchFamily="34" charset="0"/>
                </a:defRPr>
              </a:lvl4pPr>
              <a:lvl5pPr marL="2057400" indent="-228600" algn="l" defTabSz="914400" rtl="0" eaLnBrk="1" latinLnBrk="0" hangingPunct="1">
                <a:lnSpc>
                  <a:spcPct val="90000"/>
                </a:lnSpc>
                <a:spcBef>
                  <a:spcPts val="500"/>
                </a:spcBef>
                <a:buFont typeface="Arial"/>
                <a:buChar char="•"/>
                <a:defRPr sz="2800" b="0" i="0" kern="1200">
                  <a:solidFill>
                    <a:schemeClr val="tx1"/>
                  </a:solidFill>
                  <a:latin typeface="Avenir Next LT Pro Light" panose="020B0304020202020204" pitchFamily="34" charset="0"/>
                  <a:ea typeface="Avenir Next LT Pro Light" panose="020B0304020202020204" pitchFamily="34" charset="0"/>
                  <a:cs typeface="Avenir Next LT Pro Light" panose="020B03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600" dirty="0"/>
                <a:t>Doesn’t match predicate</a:t>
              </a:r>
            </a:p>
          </p:txBody>
        </p:sp>
      </p:grpSp>
    </p:spTree>
    <p:extLst>
      <p:ext uri="{BB962C8B-B14F-4D97-AF65-F5344CB8AC3E}">
        <p14:creationId xmlns:p14="http://schemas.microsoft.com/office/powerpoint/2010/main" val="1679440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8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9" grpId="0"/>
      <p:bldP spid="40" grpId="0"/>
      <p:bldP spid="77" grpId="0" build="p"/>
      <p:bldP spid="78"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6E4C7-8885-FB42-A349-57A1C832A0C9}"/>
              </a:ext>
            </a:extLst>
          </p:cNvPr>
          <p:cNvSpPr>
            <a:spLocks noGrp="1"/>
          </p:cNvSpPr>
          <p:nvPr>
            <p:ph type="title"/>
          </p:nvPr>
        </p:nvSpPr>
        <p:spPr/>
        <p:txBody>
          <a:bodyPr>
            <a:normAutofit/>
          </a:bodyPr>
          <a:lstStyle/>
          <a:p>
            <a:r>
              <a:rPr lang="en-US" sz="3600" dirty="0"/>
              <a:t>Prior work (</a:t>
            </a:r>
            <a:r>
              <a:rPr lang="en-US" sz="3600" dirty="0" err="1"/>
              <a:t>NoScope</a:t>
            </a:r>
            <a:r>
              <a:rPr lang="en-US" sz="3600" dirty="0"/>
              <a:t>, Probabilistic predicates, …)</a:t>
            </a:r>
          </a:p>
        </p:txBody>
      </p:sp>
      <p:sp>
        <p:nvSpPr>
          <p:cNvPr id="4" name="Slide Number Placeholder 3">
            <a:extLst>
              <a:ext uri="{FF2B5EF4-FFF2-40B4-BE49-F238E27FC236}">
                <a16:creationId xmlns:a16="http://schemas.microsoft.com/office/drawing/2014/main" id="{4F191F5C-7FFF-854F-8294-494C7E93C931}"/>
              </a:ext>
            </a:extLst>
          </p:cNvPr>
          <p:cNvSpPr>
            <a:spLocks noGrp="1"/>
          </p:cNvSpPr>
          <p:nvPr>
            <p:ph type="sldNum" sz="quarter" idx="12"/>
          </p:nvPr>
        </p:nvSpPr>
        <p:spPr/>
        <p:txBody>
          <a:bodyPr/>
          <a:lstStyle/>
          <a:p>
            <a:fld id="{E8770316-8B73-FC4C-ADE7-3F39872CBCAE}" type="slidenum">
              <a:rPr lang="en-US" smtClean="0"/>
              <a:pPr/>
              <a:t>72</a:t>
            </a:fld>
            <a:endParaRPr lang="en-US">
              <a:latin typeface="Avenir Next LT Pro Light" panose="020B0304020202020204" pitchFamily="34" charset="0"/>
            </a:endParaRPr>
          </a:p>
        </p:txBody>
      </p:sp>
      <p:sp>
        <p:nvSpPr>
          <p:cNvPr id="46" name="Content Placeholder 10">
            <a:extLst>
              <a:ext uri="{FF2B5EF4-FFF2-40B4-BE49-F238E27FC236}">
                <a16:creationId xmlns:a16="http://schemas.microsoft.com/office/drawing/2014/main" id="{70C48FBF-93E0-8B46-A0DF-95C016D0175F}"/>
              </a:ext>
            </a:extLst>
          </p:cNvPr>
          <p:cNvSpPr>
            <a:spLocks noGrp="1"/>
          </p:cNvSpPr>
          <p:nvPr>
            <p:ph idx="1"/>
          </p:nvPr>
        </p:nvSpPr>
        <p:spPr>
          <a:xfrm>
            <a:off x="878913" y="2692676"/>
            <a:ext cx="2172627" cy="437113"/>
          </a:xfrm>
        </p:spPr>
        <p:txBody>
          <a:bodyPr>
            <a:noAutofit/>
          </a:bodyPr>
          <a:lstStyle/>
          <a:p>
            <a:r>
              <a:rPr lang="en-US" sz="1600" dirty="0"/>
              <a:t>Higher proxy score</a:t>
            </a:r>
          </a:p>
        </p:txBody>
      </p:sp>
      <p:sp>
        <p:nvSpPr>
          <p:cNvPr id="69" name="Content Placeholder 10">
            <a:extLst>
              <a:ext uri="{FF2B5EF4-FFF2-40B4-BE49-F238E27FC236}">
                <a16:creationId xmlns:a16="http://schemas.microsoft.com/office/drawing/2014/main" id="{555193FC-99EE-354F-8E9C-EDB64676E075}"/>
              </a:ext>
            </a:extLst>
          </p:cNvPr>
          <p:cNvSpPr txBox="1">
            <a:spLocks/>
          </p:cNvSpPr>
          <p:nvPr/>
        </p:nvSpPr>
        <p:spPr>
          <a:xfrm>
            <a:off x="8506625" y="2690220"/>
            <a:ext cx="2172627" cy="437113"/>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800"/>
              </a:spcBef>
              <a:buFontTx/>
              <a:buNone/>
              <a:defRPr sz="2800" b="0" i="0" kern="1200">
                <a:solidFill>
                  <a:schemeClr val="tx1"/>
                </a:solidFill>
                <a:latin typeface="Avenir Next LT Pro Light" panose="020B0304020202020204" pitchFamily="34" charset="0"/>
                <a:ea typeface="Avenir Next LT Pro Light" panose="020B0304020202020204" pitchFamily="34" charset="0"/>
                <a:cs typeface="Avenir Next LT Pro Light" panose="020B0304020202020204" pitchFamily="34" charset="0"/>
              </a:defRPr>
            </a:lvl1pPr>
            <a:lvl2pPr marL="457200" indent="0" algn="l" defTabSz="914400" rtl="0" eaLnBrk="1" latinLnBrk="0" hangingPunct="1">
              <a:lnSpc>
                <a:spcPct val="100000"/>
              </a:lnSpc>
              <a:spcBef>
                <a:spcPts val="1200"/>
              </a:spcBef>
              <a:spcAft>
                <a:spcPts val="1200"/>
              </a:spcAft>
              <a:buFontTx/>
              <a:buNone/>
              <a:defRPr lang="nb-NO" sz="2400" b="0" i="0" kern="1200" smtClean="0">
                <a:solidFill>
                  <a:schemeClr val="tx1"/>
                </a:solidFill>
                <a:effectLst/>
                <a:latin typeface="Avenir Next LT Pro Light" panose="020B0304020202020204" pitchFamily="34" charset="0"/>
                <a:ea typeface="Avenir Next LT Pro Light" panose="020B0304020202020204" pitchFamily="34" charset="0"/>
                <a:cs typeface="Avenir Next LT Pro Light" panose="020B0304020202020204" pitchFamily="34"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Avenir Next LT Pro Light" panose="020B0304020202020204" pitchFamily="34" charset="0"/>
                <a:ea typeface="Avenir Next LT Pro Light" panose="020B0304020202020204" pitchFamily="34" charset="0"/>
                <a:cs typeface="Avenir Next LT Pro Light" panose="020B0304020202020204" pitchFamily="34" charset="0"/>
              </a:defRPr>
            </a:lvl3pPr>
            <a:lvl4pPr marL="1600200" indent="-228600" algn="l" defTabSz="914400" rtl="0" eaLnBrk="1" latinLnBrk="0" hangingPunct="1">
              <a:lnSpc>
                <a:spcPct val="90000"/>
              </a:lnSpc>
              <a:spcBef>
                <a:spcPts val="500"/>
              </a:spcBef>
              <a:buFont typeface="Arial"/>
              <a:buChar char="•"/>
              <a:defRPr sz="2800" b="0" i="0" kern="1200">
                <a:solidFill>
                  <a:schemeClr val="tx1"/>
                </a:solidFill>
                <a:latin typeface="Avenir Next LT Pro Light" panose="020B0304020202020204" pitchFamily="34" charset="0"/>
                <a:ea typeface="Avenir Next LT Pro Light" panose="020B0304020202020204" pitchFamily="34" charset="0"/>
                <a:cs typeface="Avenir Next LT Pro Light" panose="020B0304020202020204" pitchFamily="34" charset="0"/>
              </a:defRPr>
            </a:lvl4pPr>
            <a:lvl5pPr marL="2057400" indent="-228600" algn="l" defTabSz="914400" rtl="0" eaLnBrk="1" latinLnBrk="0" hangingPunct="1">
              <a:lnSpc>
                <a:spcPct val="90000"/>
              </a:lnSpc>
              <a:spcBef>
                <a:spcPts val="500"/>
              </a:spcBef>
              <a:buFont typeface="Arial"/>
              <a:buChar char="•"/>
              <a:defRPr sz="2800" b="0" i="0" kern="1200">
                <a:solidFill>
                  <a:schemeClr val="tx1"/>
                </a:solidFill>
                <a:latin typeface="Avenir Next LT Pro Light" panose="020B0304020202020204" pitchFamily="34" charset="0"/>
                <a:ea typeface="Avenir Next LT Pro Light" panose="020B0304020202020204" pitchFamily="34" charset="0"/>
                <a:cs typeface="Avenir Next LT Pro Light" panose="020B03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r"/>
            <a:r>
              <a:rPr lang="en-US" sz="1600" dirty="0"/>
              <a:t>Lower proxy score</a:t>
            </a:r>
          </a:p>
        </p:txBody>
      </p:sp>
      <p:grpSp>
        <p:nvGrpSpPr>
          <p:cNvPr id="17" name="Group 16">
            <a:extLst>
              <a:ext uri="{FF2B5EF4-FFF2-40B4-BE49-F238E27FC236}">
                <a16:creationId xmlns:a16="http://schemas.microsoft.com/office/drawing/2014/main" id="{03707AB7-3B7B-E746-9DC9-83AC4CDC5CA9}"/>
              </a:ext>
            </a:extLst>
          </p:cNvPr>
          <p:cNvGrpSpPr/>
          <p:nvPr/>
        </p:nvGrpSpPr>
        <p:grpSpPr>
          <a:xfrm>
            <a:off x="4427738" y="2838436"/>
            <a:ext cx="3440416" cy="590564"/>
            <a:chOff x="4427738" y="2838436"/>
            <a:chExt cx="3440416" cy="590564"/>
          </a:xfrm>
        </p:grpSpPr>
        <p:cxnSp>
          <p:nvCxnSpPr>
            <p:cNvPr id="10" name="Straight Arrow Connector 9">
              <a:extLst>
                <a:ext uri="{FF2B5EF4-FFF2-40B4-BE49-F238E27FC236}">
                  <a16:creationId xmlns:a16="http://schemas.microsoft.com/office/drawing/2014/main" id="{309BB9AC-379E-7640-96C7-D50FA7B11D56}"/>
                </a:ext>
              </a:extLst>
            </p:cNvPr>
            <p:cNvCxnSpPr>
              <a:cxnSpLocks/>
            </p:cNvCxnSpPr>
            <p:nvPr/>
          </p:nvCxnSpPr>
          <p:spPr>
            <a:xfrm>
              <a:off x="4427738" y="2838436"/>
              <a:ext cx="0" cy="590564"/>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0" name="Content Placeholder 10">
              <a:extLst>
                <a:ext uri="{FF2B5EF4-FFF2-40B4-BE49-F238E27FC236}">
                  <a16:creationId xmlns:a16="http://schemas.microsoft.com/office/drawing/2014/main" id="{33246189-A315-FC4D-81B1-25B868BB7172}"/>
                </a:ext>
              </a:extLst>
            </p:cNvPr>
            <p:cNvSpPr txBox="1">
              <a:spLocks/>
            </p:cNvSpPr>
            <p:nvPr/>
          </p:nvSpPr>
          <p:spPr>
            <a:xfrm>
              <a:off x="4451605" y="2858153"/>
              <a:ext cx="3416549" cy="437113"/>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800"/>
                </a:spcBef>
                <a:buFontTx/>
                <a:buNone/>
                <a:defRPr sz="2800" b="0" i="0" kern="1200">
                  <a:solidFill>
                    <a:schemeClr val="tx1"/>
                  </a:solidFill>
                  <a:latin typeface="Avenir Next LT Pro Light" panose="020B0304020202020204" pitchFamily="34" charset="0"/>
                  <a:ea typeface="Avenir Next LT Pro Light" panose="020B0304020202020204" pitchFamily="34" charset="0"/>
                  <a:cs typeface="Avenir Next LT Pro Light" panose="020B0304020202020204" pitchFamily="34" charset="0"/>
                </a:defRPr>
              </a:lvl1pPr>
              <a:lvl2pPr marL="457200" indent="0" algn="l" defTabSz="914400" rtl="0" eaLnBrk="1" latinLnBrk="0" hangingPunct="1">
                <a:lnSpc>
                  <a:spcPct val="100000"/>
                </a:lnSpc>
                <a:spcBef>
                  <a:spcPts val="1200"/>
                </a:spcBef>
                <a:spcAft>
                  <a:spcPts val="1200"/>
                </a:spcAft>
                <a:buFontTx/>
                <a:buNone/>
                <a:defRPr lang="nb-NO" sz="2400" b="0" i="0" kern="1200" smtClean="0">
                  <a:solidFill>
                    <a:schemeClr val="tx1"/>
                  </a:solidFill>
                  <a:effectLst/>
                  <a:latin typeface="Avenir Next LT Pro Light" panose="020B0304020202020204" pitchFamily="34" charset="0"/>
                  <a:ea typeface="Avenir Next LT Pro Light" panose="020B0304020202020204" pitchFamily="34" charset="0"/>
                  <a:cs typeface="Avenir Next LT Pro Light" panose="020B0304020202020204" pitchFamily="34"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Avenir Next LT Pro Light" panose="020B0304020202020204" pitchFamily="34" charset="0"/>
                  <a:ea typeface="Avenir Next LT Pro Light" panose="020B0304020202020204" pitchFamily="34" charset="0"/>
                  <a:cs typeface="Avenir Next LT Pro Light" panose="020B0304020202020204" pitchFamily="34" charset="0"/>
                </a:defRPr>
              </a:lvl3pPr>
              <a:lvl4pPr marL="1600200" indent="-228600" algn="l" defTabSz="914400" rtl="0" eaLnBrk="1" latinLnBrk="0" hangingPunct="1">
                <a:lnSpc>
                  <a:spcPct val="90000"/>
                </a:lnSpc>
                <a:spcBef>
                  <a:spcPts val="500"/>
                </a:spcBef>
                <a:buFont typeface="Arial"/>
                <a:buChar char="•"/>
                <a:defRPr sz="2800" b="0" i="0" kern="1200">
                  <a:solidFill>
                    <a:schemeClr val="tx1"/>
                  </a:solidFill>
                  <a:latin typeface="Avenir Next LT Pro Light" panose="020B0304020202020204" pitchFamily="34" charset="0"/>
                  <a:ea typeface="Avenir Next LT Pro Light" panose="020B0304020202020204" pitchFamily="34" charset="0"/>
                  <a:cs typeface="Avenir Next LT Pro Light" panose="020B0304020202020204" pitchFamily="34" charset="0"/>
                </a:defRPr>
              </a:lvl4pPr>
              <a:lvl5pPr marL="2057400" indent="-228600" algn="l" defTabSz="914400" rtl="0" eaLnBrk="1" latinLnBrk="0" hangingPunct="1">
                <a:lnSpc>
                  <a:spcPct val="90000"/>
                </a:lnSpc>
                <a:spcBef>
                  <a:spcPts val="500"/>
                </a:spcBef>
                <a:buFont typeface="Arial"/>
                <a:buChar char="•"/>
                <a:defRPr sz="2800" b="0" i="0" kern="1200">
                  <a:solidFill>
                    <a:schemeClr val="tx1"/>
                  </a:solidFill>
                  <a:latin typeface="Avenir Next LT Pro Light" panose="020B0304020202020204" pitchFamily="34" charset="0"/>
                  <a:ea typeface="Avenir Next LT Pro Light" panose="020B0304020202020204" pitchFamily="34" charset="0"/>
                  <a:cs typeface="Avenir Next LT Pro Light" panose="020B03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400" dirty="0"/>
                <a:t>1. Uniform sampling</a:t>
              </a:r>
            </a:p>
          </p:txBody>
        </p:sp>
      </p:grpSp>
      <p:cxnSp>
        <p:nvCxnSpPr>
          <p:cNvPr id="71" name="Straight Arrow Connector 70">
            <a:extLst>
              <a:ext uri="{FF2B5EF4-FFF2-40B4-BE49-F238E27FC236}">
                <a16:creationId xmlns:a16="http://schemas.microsoft.com/office/drawing/2014/main" id="{00D2FB2A-3C6B-B643-BAFA-04C6728888B9}"/>
              </a:ext>
            </a:extLst>
          </p:cNvPr>
          <p:cNvCxnSpPr>
            <a:cxnSpLocks/>
          </p:cNvCxnSpPr>
          <p:nvPr/>
        </p:nvCxnSpPr>
        <p:spPr>
          <a:xfrm flipH="1">
            <a:off x="1060135" y="3956663"/>
            <a:ext cx="1220707" cy="0"/>
          </a:xfrm>
          <a:prstGeom prst="straightConnector1">
            <a:avLst/>
          </a:prstGeom>
          <a:ln w="539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2" name="Content Placeholder 10">
            <a:extLst>
              <a:ext uri="{FF2B5EF4-FFF2-40B4-BE49-F238E27FC236}">
                <a16:creationId xmlns:a16="http://schemas.microsoft.com/office/drawing/2014/main" id="{BE8237DF-1C32-5B47-85FD-FA421ED9431F}"/>
              </a:ext>
            </a:extLst>
          </p:cNvPr>
          <p:cNvSpPr txBox="1">
            <a:spLocks/>
          </p:cNvSpPr>
          <p:nvPr/>
        </p:nvSpPr>
        <p:spPr>
          <a:xfrm>
            <a:off x="2067242" y="4068768"/>
            <a:ext cx="3766136" cy="437113"/>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800"/>
              </a:spcBef>
              <a:buFontTx/>
              <a:buNone/>
              <a:defRPr sz="2800" b="0" i="0" kern="1200">
                <a:solidFill>
                  <a:schemeClr val="tx1"/>
                </a:solidFill>
                <a:latin typeface="Avenir Next LT Pro Light" panose="020B0304020202020204" pitchFamily="34" charset="0"/>
                <a:ea typeface="Avenir Next LT Pro Light" panose="020B0304020202020204" pitchFamily="34" charset="0"/>
                <a:cs typeface="Avenir Next LT Pro Light" panose="020B0304020202020204" pitchFamily="34" charset="0"/>
              </a:defRPr>
            </a:lvl1pPr>
            <a:lvl2pPr marL="457200" indent="0" algn="l" defTabSz="914400" rtl="0" eaLnBrk="1" latinLnBrk="0" hangingPunct="1">
              <a:lnSpc>
                <a:spcPct val="100000"/>
              </a:lnSpc>
              <a:spcBef>
                <a:spcPts val="1200"/>
              </a:spcBef>
              <a:spcAft>
                <a:spcPts val="1200"/>
              </a:spcAft>
              <a:buFontTx/>
              <a:buNone/>
              <a:defRPr lang="nb-NO" sz="2400" b="0" i="0" kern="1200" smtClean="0">
                <a:solidFill>
                  <a:schemeClr val="tx1"/>
                </a:solidFill>
                <a:effectLst/>
                <a:latin typeface="Avenir Next LT Pro Light" panose="020B0304020202020204" pitchFamily="34" charset="0"/>
                <a:ea typeface="Avenir Next LT Pro Light" panose="020B0304020202020204" pitchFamily="34" charset="0"/>
                <a:cs typeface="Avenir Next LT Pro Light" panose="020B0304020202020204" pitchFamily="34"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Avenir Next LT Pro Light" panose="020B0304020202020204" pitchFamily="34" charset="0"/>
                <a:ea typeface="Avenir Next LT Pro Light" panose="020B0304020202020204" pitchFamily="34" charset="0"/>
                <a:cs typeface="Avenir Next LT Pro Light" panose="020B0304020202020204" pitchFamily="34" charset="0"/>
              </a:defRPr>
            </a:lvl3pPr>
            <a:lvl4pPr marL="1600200" indent="-228600" algn="l" defTabSz="914400" rtl="0" eaLnBrk="1" latinLnBrk="0" hangingPunct="1">
              <a:lnSpc>
                <a:spcPct val="90000"/>
              </a:lnSpc>
              <a:spcBef>
                <a:spcPts val="500"/>
              </a:spcBef>
              <a:buFont typeface="Arial"/>
              <a:buChar char="•"/>
              <a:defRPr sz="2800" b="0" i="0" kern="1200">
                <a:solidFill>
                  <a:schemeClr val="tx1"/>
                </a:solidFill>
                <a:latin typeface="Avenir Next LT Pro Light" panose="020B0304020202020204" pitchFamily="34" charset="0"/>
                <a:ea typeface="Avenir Next LT Pro Light" panose="020B0304020202020204" pitchFamily="34" charset="0"/>
                <a:cs typeface="Avenir Next LT Pro Light" panose="020B0304020202020204" pitchFamily="34" charset="0"/>
              </a:defRPr>
            </a:lvl4pPr>
            <a:lvl5pPr marL="2057400" indent="-228600" algn="l" defTabSz="914400" rtl="0" eaLnBrk="1" latinLnBrk="0" hangingPunct="1">
              <a:lnSpc>
                <a:spcPct val="90000"/>
              </a:lnSpc>
              <a:spcBef>
                <a:spcPts val="500"/>
              </a:spcBef>
              <a:buFont typeface="Arial"/>
              <a:buChar char="•"/>
              <a:defRPr sz="2800" b="0" i="0" kern="1200">
                <a:solidFill>
                  <a:schemeClr val="tx1"/>
                </a:solidFill>
                <a:latin typeface="Avenir Next LT Pro Light" panose="020B0304020202020204" pitchFamily="34" charset="0"/>
                <a:ea typeface="Avenir Next LT Pro Light" panose="020B0304020202020204" pitchFamily="34" charset="0"/>
                <a:cs typeface="Avenir Next LT Pro Light" panose="020B03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400" dirty="0"/>
              <a:t>2. Select threshold based on empirical cutoff</a:t>
            </a:r>
            <a:endParaRPr lang="en-US" sz="2400" dirty="0">
              <a:solidFill>
                <a:srgbClr val="FF0000"/>
              </a:solidFill>
            </a:endParaRPr>
          </a:p>
        </p:txBody>
      </p:sp>
      <p:grpSp>
        <p:nvGrpSpPr>
          <p:cNvPr id="73" name="Group 72">
            <a:extLst>
              <a:ext uri="{FF2B5EF4-FFF2-40B4-BE49-F238E27FC236}">
                <a16:creationId xmlns:a16="http://schemas.microsoft.com/office/drawing/2014/main" id="{24D744DE-4C83-3D47-9DA1-5E9DA9F8B074}"/>
              </a:ext>
            </a:extLst>
          </p:cNvPr>
          <p:cNvGrpSpPr/>
          <p:nvPr/>
        </p:nvGrpSpPr>
        <p:grpSpPr>
          <a:xfrm>
            <a:off x="983177" y="4972967"/>
            <a:ext cx="1182578" cy="215327"/>
            <a:chOff x="1002581" y="1841786"/>
            <a:chExt cx="1182578" cy="215327"/>
          </a:xfrm>
        </p:grpSpPr>
        <p:sp>
          <p:nvSpPr>
            <p:cNvPr id="74" name="Rectangle 73">
              <a:extLst>
                <a:ext uri="{FF2B5EF4-FFF2-40B4-BE49-F238E27FC236}">
                  <a16:creationId xmlns:a16="http://schemas.microsoft.com/office/drawing/2014/main" id="{5C8C9AAD-6DA8-C94B-9FC4-AB2F516771D7}"/>
                </a:ext>
              </a:extLst>
            </p:cNvPr>
            <p:cNvSpPr/>
            <p:nvPr/>
          </p:nvSpPr>
          <p:spPr>
            <a:xfrm>
              <a:off x="1326997" y="1841786"/>
              <a:ext cx="209329" cy="2104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A57688B0-65C4-2149-B54A-1872308490C1}"/>
                </a:ext>
              </a:extLst>
            </p:cNvPr>
            <p:cNvSpPr/>
            <p:nvPr/>
          </p:nvSpPr>
          <p:spPr>
            <a:xfrm>
              <a:off x="1002581" y="1841787"/>
              <a:ext cx="209328" cy="2104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a:extLst>
                <a:ext uri="{FF2B5EF4-FFF2-40B4-BE49-F238E27FC236}">
                  <a16:creationId xmlns:a16="http://schemas.microsoft.com/office/drawing/2014/main" id="{F9FC386B-DDC0-2745-B319-11EF28F093CC}"/>
                </a:ext>
              </a:extLst>
            </p:cNvPr>
            <p:cNvSpPr/>
            <p:nvPr/>
          </p:nvSpPr>
          <p:spPr>
            <a:xfrm>
              <a:off x="1651414" y="1841786"/>
              <a:ext cx="209328" cy="2104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76">
              <a:extLst>
                <a:ext uri="{FF2B5EF4-FFF2-40B4-BE49-F238E27FC236}">
                  <a16:creationId xmlns:a16="http://schemas.microsoft.com/office/drawing/2014/main" id="{05E8D120-7E7B-694D-BF42-B015A456E054}"/>
                </a:ext>
              </a:extLst>
            </p:cNvPr>
            <p:cNvSpPr/>
            <p:nvPr/>
          </p:nvSpPr>
          <p:spPr>
            <a:xfrm>
              <a:off x="1975830" y="1846700"/>
              <a:ext cx="209329" cy="2104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8" name="Content Placeholder 10">
            <a:extLst>
              <a:ext uri="{FF2B5EF4-FFF2-40B4-BE49-F238E27FC236}">
                <a16:creationId xmlns:a16="http://schemas.microsoft.com/office/drawing/2014/main" id="{F98EECBA-61B2-D547-8E82-696ECD45411F}"/>
              </a:ext>
            </a:extLst>
          </p:cNvPr>
          <p:cNvSpPr txBox="1">
            <a:spLocks/>
          </p:cNvSpPr>
          <p:nvPr/>
        </p:nvSpPr>
        <p:spPr>
          <a:xfrm>
            <a:off x="878912" y="1512291"/>
            <a:ext cx="6463539" cy="611373"/>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800"/>
              </a:spcBef>
              <a:buFontTx/>
              <a:buNone/>
              <a:defRPr sz="2800" b="0" i="0" kern="1200">
                <a:solidFill>
                  <a:schemeClr val="tx1"/>
                </a:solidFill>
                <a:latin typeface="Avenir Next LT Pro Light" panose="020B0304020202020204" pitchFamily="34" charset="0"/>
                <a:ea typeface="Avenir Next LT Pro Light" panose="020B0304020202020204" pitchFamily="34" charset="0"/>
                <a:cs typeface="Avenir Next LT Pro Light" panose="020B0304020202020204" pitchFamily="34" charset="0"/>
              </a:defRPr>
            </a:lvl1pPr>
            <a:lvl2pPr marL="457200" indent="0" algn="l" defTabSz="914400" rtl="0" eaLnBrk="1" latinLnBrk="0" hangingPunct="1">
              <a:lnSpc>
                <a:spcPct val="100000"/>
              </a:lnSpc>
              <a:spcBef>
                <a:spcPts val="1200"/>
              </a:spcBef>
              <a:spcAft>
                <a:spcPts val="1200"/>
              </a:spcAft>
              <a:buFontTx/>
              <a:buNone/>
              <a:defRPr lang="nb-NO" sz="2400" b="0" i="0" kern="1200" smtClean="0">
                <a:solidFill>
                  <a:schemeClr val="tx1"/>
                </a:solidFill>
                <a:effectLst/>
                <a:latin typeface="Avenir Next LT Pro Light" panose="020B0304020202020204" pitchFamily="34" charset="0"/>
                <a:ea typeface="Avenir Next LT Pro Light" panose="020B0304020202020204" pitchFamily="34" charset="0"/>
                <a:cs typeface="Avenir Next LT Pro Light" panose="020B0304020202020204" pitchFamily="34"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Avenir Next LT Pro Light" panose="020B0304020202020204" pitchFamily="34" charset="0"/>
                <a:ea typeface="Avenir Next LT Pro Light" panose="020B0304020202020204" pitchFamily="34" charset="0"/>
                <a:cs typeface="Avenir Next LT Pro Light" panose="020B0304020202020204" pitchFamily="34" charset="0"/>
              </a:defRPr>
            </a:lvl3pPr>
            <a:lvl4pPr marL="1600200" indent="-228600" algn="l" defTabSz="914400" rtl="0" eaLnBrk="1" latinLnBrk="0" hangingPunct="1">
              <a:lnSpc>
                <a:spcPct val="90000"/>
              </a:lnSpc>
              <a:spcBef>
                <a:spcPts val="500"/>
              </a:spcBef>
              <a:buFont typeface="Arial"/>
              <a:buChar char="•"/>
              <a:defRPr sz="2800" b="0" i="0" kern="1200">
                <a:solidFill>
                  <a:schemeClr val="tx1"/>
                </a:solidFill>
                <a:latin typeface="Avenir Next LT Pro Light" panose="020B0304020202020204" pitchFamily="34" charset="0"/>
                <a:ea typeface="Avenir Next LT Pro Light" panose="020B0304020202020204" pitchFamily="34" charset="0"/>
                <a:cs typeface="Avenir Next LT Pro Light" panose="020B0304020202020204" pitchFamily="34" charset="0"/>
              </a:defRPr>
            </a:lvl4pPr>
            <a:lvl5pPr marL="2057400" indent="-228600" algn="l" defTabSz="914400" rtl="0" eaLnBrk="1" latinLnBrk="0" hangingPunct="1">
              <a:lnSpc>
                <a:spcPct val="90000"/>
              </a:lnSpc>
              <a:spcBef>
                <a:spcPts val="500"/>
              </a:spcBef>
              <a:buFont typeface="Arial"/>
              <a:buChar char="•"/>
              <a:defRPr sz="2800" b="0" i="0" kern="1200">
                <a:solidFill>
                  <a:schemeClr val="tx1"/>
                </a:solidFill>
                <a:latin typeface="Avenir Next LT Pro Light" panose="020B0304020202020204" pitchFamily="34" charset="0"/>
                <a:ea typeface="Avenir Next LT Pro Light" panose="020B0304020202020204" pitchFamily="34" charset="0"/>
                <a:cs typeface="Avenir Next LT Pro Light" panose="020B03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400" b="1" dirty="0"/>
              <a:t>Goal</a:t>
            </a:r>
            <a:r>
              <a:rPr lang="en-US" sz="2400" dirty="0"/>
              <a:t>: 50% recall, sampling budget of 10</a:t>
            </a:r>
          </a:p>
        </p:txBody>
      </p:sp>
      <p:sp>
        <p:nvSpPr>
          <p:cNvPr id="110" name="Content Placeholder 10">
            <a:extLst>
              <a:ext uri="{FF2B5EF4-FFF2-40B4-BE49-F238E27FC236}">
                <a16:creationId xmlns:a16="http://schemas.microsoft.com/office/drawing/2014/main" id="{A44D8072-C600-7645-B038-B7E34B299338}"/>
              </a:ext>
            </a:extLst>
          </p:cNvPr>
          <p:cNvSpPr txBox="1">
            <a:spLocks/>
          </p:cNvSpPr>
          <p:nvPr/>
        </p:nvSpPr>
        <p:spPr>
          <a:xfrm>
            <a:off x="2067242" y="5280126"/>
            <a:ext cx="3124417" cy="437113"/>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800"/>
              </a:spcBef>
              <a:buFontTx/>
              <a:buNone/>
              <a:defRPr sz="2800" b="0" i="0" kern="1200">
                <a:solidFill>
                  <a:schemeClr val="tx1"/>
                </a:solidFill>
                <a:latin typeface="Avenir Next LT Pro Light" panose="020B0304020202020204" pitchFamily="34" charset="0"/>
                <a:ea typeface="Avenir Next LT Pro Light" panose="020B0304020202020204" pitchFamily="34" charset="0"/>
                <a:cs typeface="Avenir Next LT Pro Light" panose="020B0304020202020204" pitchFamily="34" charset="0"/>
              </a:defRPr>
            </a:lvl1pPr>
            <a:lvl2pPr marL="457200" indent="0" algn="l" defTabSz="914400" rtl="0" eaLnBrk="1" latinLnBrk="0" hangingPunct="1">
              <a:lnSpc>
                <a:spcPct val="100000"/>
              </a:lnSpc>
              <a:spcBef>
                <a:spcPts val="1200"/>
              </a:spcBef>
              <a:spcAft>
                <a:spcPts val="1200"/>
              </a:spcAft>
              <a:buFontTx/>
              <a:buNone/>
              <a:defRPr lang="nb-NO" sz="2400" b="0" i="0" kern="1200" smtClean="0">
                <a:solidFill>
                  <a:schemeClr val="tx1"/>
                </a:solidFill>
                <a:effectLst/>
                <a:latin typeface="Avenir Next LT Pro Light" panose="020B0304020202020204" pitchFamily="34" charset="0"/>
                <a:ea typeface="Avenir Next LT Pro Light" panose="020B0304020202020204" pitchFamily="34" charset="0"/>
                <a:cs typeface="Avenir Next LT Pro Light" panose="020B0304020202020204" pitchFamily="34"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Avenir Next LT Pro Light" panose="020B0304020202020204" pitchFamily="34" charset="0"/>
                <a:ea typeface="Avenir Next LT Pro Light" panose="020B0304020202020204" pitchFamily="34" charset="0"/>
                <a:cs typeface="Avenir Next LT Pro Light" panose="020B0304020202020204" pitchFamily="34" charset="0"/>
              </a:defRPr>
            </a:lvl3pPr>
            <a:lvl4pPr marL="1600200" indent="-228600" algn="l" defTabSz="914400" rtl="0" eaLnBrk="1" latinLnBrk="0" hangingPunct="1">
              <a:lnSpc>
                <a:spcPct val="90000"/>
              </a:lnSpc>
              <a:spcBef>
                <a:spcPts val="500"/>
              </a:spcBef>
              <a:buFont typeface="Arial"/>
              <a:buChar char="•"/>
              <a:defRPr sz="2800" b="0" i="0" kern="1200">
                <a:solidFill>
                  <a:schemeClr val="tx1"/>
                </a:solidFill>
                <a:latin typeface="Avenir Next LT Pro Light" panose="020B0304020202020204" pitchFamily="34" charset="0"/>
                <a:ea typeface="Avenir Next LT Pro Light" panose="020B0304020202020204" pitchFamily="34" charset="0"/>
                <a:cs typeface="Avenir Next LT Pro Light" panose="020B0304020202020204" pitchFamily="34" charset="0"/>
              </a:defRPr>
            </a:lvl4pPr>
            <a:lvl5pPr marL="2057400" indent="-228600" algn="l" defTabSz="914400" rtl="0" eaLnBrk="1" latinLnBrk="0" hangingPunct="1">
              <a:lnSpc>
                <a:spcPct val="90000"/>
              </a:lnSpc>
              <a:spcBef>
                <a:spcPts val="500"/>
              </a:spcBef>
              <a:buFont typeface="Arial"/>
              <a:buChar char="•"/>
              <a:defRPr sz="2800" b="0" i="0" kern="1200">
                <a:solidFill>
                  <a:schemeClr val="tx1"/>
                </a:solidFill>
                <a:latin typeface="Avenir Next LT Pro Light" panose="020B0304020202020204" pitchFamily="34" charset="0"/>
                <a:ea typeface="Avenir Next LT Pro Light" panose="020B0304020202020204" pitchFamily="34" charset="0"/>
                <a:cs typeface="Avenir Next LT Pro Light" panose="020B03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400" dirty="0"/>
              <a:t>3. Return records above cutoff</a:t>
            </a:r>
            <a:endParaRPr lang="en-US" sz="2400" dirty="0">
              <a:solidFill>
                <a:srgbClr val="FF0000"/>
              </a:solidFill>
            </a:endParaRPr>
          </a:p>
        </p:txBody>
      </p:sp>
      <p:sp>
        <p:nvSpPr>
          <p:cNvPr id="111" name="TextBox 110">
            <a:extLst>
              <a:ext uri="{FF2B5EF4-FFF2-40B4-BE49-F238E27FC236}">
                <a16:creationId xmlns:a16="http://schemas.microsoft.com/office/drawing/2014/main" id="{632322D4-A95B-584E-ADB7-CBBE86E73AB1}"/>
              </a:ext>
            </a:extLst>
          </p:cNvPr>
          <p:cNvSpPr txBox="1"/>
          <p:nvPr/>
        </p:nvSpPr>
        <p:spPr>
          <a:xfrm>
            <a:off x="6371741" y="5253622"/>
            <a:ext cx="4542652" cy="954107"/>
          </a:xfrm>
          <a:prstGeom prst="rect">
            <a:avLst/>
          </a:prstGeom>
          <a:noFill/>
        </p:spPr>
        <p:txBody>
          <a:bodyPr wrap="square" rtlCol="0">
            <a:spAutoFit/>
          </a:bodyPr>
          <a:lstStyle/>
          <a:p>
            <a:pPr algn="ctr">
              <a:spcAft>
                <a:spcPts val="3600"/>
              </a:spcAft>
            </a:pPr>
            <a:r>
              <a:rPr lang="en-US" sz="2800" dirty="0">
                <a:latin typeface="Avenir Next LT Pro Light" panose="020B0304020202020204" pitchFamily="34" charset="0"/>
                <a:ea typeface="Helvetica Neue Light" panose="02000403000000020004" pitchFamily="2" charset="0"/>
              </a:rPr>
              <a:t>Prior work </a:t>
            </a:r>
            <a:r>
              <a:rPr lang="en-US" sz="2800" dirty="0">
                <a:solidFill>
                  <a:srgbClr val="FF0000"/>
                </a:solidFill>
                <a:latin typeface="Avenir Next LT Pro Light" panose="020B0304020202020204" pitchFamily="34" charset="0"/>
                <a:ea typeface="Helvetica Neue Light" panose="02000403000000020004" pitchFamily="2" charset="0"/>
              </a:rPr>
              <a:t>fails to achieve </a:t>
            </a:r>
            <a:r>
              <a:rPr lang="en-US" sz="2800" dirty="0">
                <a:latin typeface="Avenir Next LT Pro Light" panose="020B0304020202020204" pitchFamily="34" charset="0"/>
                <a:ea typeface="Helvetica Neue Light" panose="02000403000000020004" pitchFamily="2" charset="0"/>
              </a:rPr>
              <a:t>recall target</a:t>
            </a:r>
            <a:endParaRPr lang="en-US" sz="2800" dirty="0">
              <a:solidFill>
                <a:srgbClr val="FF0000"/>
              </a:solidFill>
              <a:latin typeface="Avenir Next LT Pro Light" panose="020B0304020202020204" pitchFamily="34" charset="0"/>
              <a:ea typeface="Helvetica Neue Light" panose="02000403000000020004" pitchFamily="2" charset="0"/>
            </a:endParaRPr>
          </a:p>
        </p:txBody>
      </p:sp>
      <p:grpSp>
        <p:nvGrpSpPr>
          <p:cNvPr id="16" name="Group 15">
            <a:extLst>
              <a:ext uri="{FF2B5EF4-FFF2-40B4-BE49-F238E27FC236}">
                <a16:creationId xmlns:a16="http://schemas.microsoft.com/office/drawing/2014/main" id="{38CCA46A-E1EC-1F4B-85BC-59C92A1C1CA2}"/>
              </a:ext>
            </a:extLst>
          </p:cNvPr>
          <p:cNvGrpSpPr/>
          <p:nvPr/>
        </p:nvGrpSpPr>
        <p:grpSpPr>
          <a:xfrm>
            <a:off x="2038601" y="3070678"/>
            <a:ext cx="455638" cy="805411"/>
            <a:chOff x="2038601" y="3070678"/>
            <a:chExt cx="455638" cy="805411"/>
          </a:xfrm>
        </p:grpSpPr>
        <p:cxnSp>
          <p:nvCxnSpPr>
            <p:cNvPr id="79" name="Straight Connector 78">
              <a:extLst>
                <a:ext uri="{FF2B5EF4-FFF2-40B4-BE49-F238E27FC236}">
                  <a16:creationId xmlns:a16="http://schemas.microsoft.com/office/drawing/2014/main" id="{66C29313-B1A1-2243-8C8F-06FC3A837704}"/>
                </a:ext>
              </a:extLst>
            </p:cNvPr>
            <p:cNvCxnSpPr>
              <a:cxnSpLocks/>
            </p:cNvCxnSpPr>
            <p:nvPr/>
          </p:nvCxnSpPr>
          <p:spPr>
            <a:xfrm>
              <a:off x="2232712" y="3474557"/>
              <a:ext cx="1" cy="401532"/>
            </a:xfrm>
            <a:prstGeom prst="line">
              <a:avLst/>
            </a:prstGeom>
            <a:ln w="44450">
              <a:solidFill>
                <a:schemeClr val="tx1"/>
              </a:solidFill>
              <a:prstDash val="sysDot"/>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0" name="TextBox 79">
                  <a:extLst>
                    <a:ext uri="{FF2B5EF4-FFF2-40B4-BE49-F238E27FC236}">
                      <a16:creationId xmlns:a16="http://schemas.microsoft.com/office/drawing/2014/main" id="{29572678-D6A5-DA46-B2E9-5C76350BA40F}"/>
                    </a:ext>
                  </a:extLst>
                </p:cNvPr>
                <p:cNvSpPr txBox="1"/>
                <p:nvPr/>
              </p:nvSpPr>
              <p:spPr>
                <a:xfrm>
                  <a:off x="2038601" y="3070678"/>
                  <a:ext cx="45563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𝜏</m:t>
                            </m:r>
                          </m:e>
                          <m:sub>
                            <m:r>
                              <a:rPr lang="en-US" i="1">
                                <a:latin typeface="Cambria Math" panose="02040503050406030204" pitchFamily="18" charset="0"/>
                              </a:rPr>
                              <m:t>𝒮</m:t>
                            </m:r>
                          </m:sub>
                        </m:sSub>
                      </m:oMath>
                    </m:oMathPara>
                  </a14:m>
                  <a:endParaRPr lang="en-US" dirty="0"/>
                </a:p>
              </p:txBody>
            </p:sp>
          </mc:Choice>
          <mc:Fallback xmlns="">
            <p:sp>
              <p:nvSpPr>
                <p:cNvPr id="80" name="TextBox 79">
                  <a:extLst>
                    <a:ext uri="{FF2B5EF4-FFF2-40B4-BE49-F238E27FC236}">
                      <a16:creationId xmlns:a16="http://schemas.microsoft.com/office/drawing/2014/main" id="{29572678-D6A5-DA46-B2E9-5C76350BA40F}"/>
                    </a:ext>
                  </a:extLst>
                </p:cNvPr>
                <p:cNvSpPr txBox="1">
                  <a:spLocks noRot="1" noChangeAspect="1" noMove="1" noResize="1" noEditPoints="1" noAdjustHandles="1" noChangeArrowheads="1" noChangeShapeType="1" noTextEdit="1"/>
                </p:cNvSpPr>
                <p:nvPr/>
              </p:nvSpPr>
              <p:spPr>
                <a:xfrm>
                  <a:off x="2038601" y="3070678"/>
                  <a:ext cx="455638" cy="369332"/>
                </a:xfrm>
                <a:prstGeom prst="rect">
                  <a:avLst/>
                </a:prstGeom>
                <a:blipFill>
                  <a:blip r:embed="rId3"/>
                  <a:stretch>
                    <a:fillRect/>
                  </a:stretch>
                </a:blipFill>
              </p:spPr>
              <p:txBody>
                <a:bodyPr/>
                <a:lstStyle/>
                <a:p>
                  <a:r>
                    <a:rPr lang="en-US">
                      <a:noFill/>
                    </a:rPr>
                    <a:t> </a:t>
                  </a:r>
                </a:p>
              </p:txBody>
            </p:sp>
          </mc:Fallback>
        </mc:AlternateContent>
      </p:grpSp>
      <p:grpSp>
        <p:nvGrpSpPr>
          <p:cNvPr id="14" name="Group 13">
            <a:extLst>
              <a:ext uri="{FF2B5EF4-FFF2-40B4-BE49-F238E27FC236}">
                <a16:creationId xmlns:a16="http://schemas.microsoft.com/office/drawing/2014/main" id="{1DB882DE-580D-E54C-8396-A0CBC49B3655}"/>
              </a:ext>
            </a:extLst>
          </p:cNvPr>
          <p:cNvGrpSpPr/>
          <p:nvPr/>
        </p:nvGrpSpPr>
        <p:grpSpPr>
          <a:xfrm>
            <a:off x="531533" y="2320130"/>
            <a:ext cx="10053003" cy="369332"/>
            <a:chOff x="531533" y="2320130"/>
            <a:chExt cx="10053003" cy="369332"/>
          </a:xfrm>
        </p:grpSpPr>
        <p:grpSp>
          <p:nvGrpSpPr>
            <p:cNvPr id="67" name="Group 66">
              <a:extLst>
                <a:ext uri="{FF2B5EF4-FFF2-40B4-BE49-F238E27FC236}">
                  <a16:creationId xmlns:a16="http://schemas.microsoft.com/office/drawing/2014/main" id="{F3C7677B-1A14-A54F-8025-39D51F2D87C8}"/>
                </a:ext>
              </a:extLst>
            </p:cNvPr>
            <p:cNvGrpSpPr/>
            <p:nvPr/>
          </p:nvGrpSpPr>
          <p:grpSpPr>
            <a:xfrm>
              <a:off x="989329" y="2389762"/>
              <a:ext cx="9595207" cy="220241"/>
              <a:chOff x="1002581" y="1836872"/>
              <a:chExt cx="9595207" cy="220241"/>
            </a:xfrm>
          </p:grpSpPr>
          <p:sp>
            <p:nvSpPr>
              <p:cNvPr id="5" name="Rectangle 4">
                <a:extLst>
                  <a:ext uri="{FF2B5EF4-FFF2-40B4-BE49-F238E27FC236}">
                    <a16:creationId xmlns:a16="http://schemas.microsoft.com/office/drawing/2014/main" id="{A9A2956B-0721-7D4E-983A-A7DD0CF4C007}"/>
                  </a:ext>
                </a:extLst>
              </p:cNvPr>
              <p:cNvSpPr/>
              <p:nvPr/>
            </p:nvSpPr>
            <p:spPr>
              <a:xfrm>
                <a:off x="1326997" y="1841786"/>
                <a:ext cx="209329" cy="2104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0E76E62-575C-7045-BC34-866BE51F5AD9}"/>
                  </a:ext>
                </a:extLst>
              </p:cNvPr>
              <p:cNvSpPr/>
              <p:nvPr/>
            </p:nvSpPr>
            <p:spPr>
              <a:xfrm>
                <a:off x="1002581" y="1841787"/>
                <a:ext cx="209328" cy="2104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5D500EB6-4391-7849-8383-727BCE8C0744}"/>
                  </a:ext>
                </a:extLst>
              </p:cNvPr>
              <p:cNvSpPr/>
              <p:nvPr/>
            </p:nvSpPr>
            <p:spPr>
              <a:xfrm>
                <a:off x="1651414" y="1841786"/>
                <a:ext cx="209328" cy="2104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86174186-8678-5E40-A394-D048D5C18312}"/>
                  </a:ext>
                </a:extLst>
              </p:cNvPr>
              <p:cNvSpPr/>
              <p:nvPr/>
            </p:nvSpPr>
            <p:spPr>
              <a:xfrm>
                <a:off x="1975830" y="1846700"/>
                <a:ext cx="209329" cy="2104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0BDB9CE6-46F8-024D-85EC-7EA08B495476}"/>
                  </a:ext>
                </a:extLst>
              </p:cNvPr>
              <p:cNvSpPr/>
              <p:nvPr/>
            </p:nvSpPr>
            <p:spPr>
              <a:xfrm>
                <a:off x="2300246" y="1841786"/>
                <a:ext cx="209328" cy="2104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1F765C6D-4E05-8944-AF07-F4BF65945C61}"/>
                  </a:ext>
                </a:extLst>
              </p:cNvPr>
              <p:cNvSpPr/>
              <p:nvPr/>
            </p:nvSpPr>
            <p:spPr>
              <a:xfrm>
                <a:off x="2944051" y="1841786"/>
                <a:ext cx="209329" cy="2104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9F77DC72-7A6B-7E40-B0E4-917FC43177E5}"/>
                  </a:ext>
                </a:extLst>
              </p:cNvPr>
              <p:cNvSpPr/>
              <p:nvPr/>
            </p:nvSpPr>
            <p:spPr>
              <a:xfrm>
                <a:off x="2619635" y="1841787"/>
                <a:ext cx="209328" cy="2104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25D43154-6D24-EE44-947F-E30F69E4EB3C}"/>
                  </a:ext>
                </a:extLst>
              </p:cNvPr>
              <p:cNvSpPr/>
              <p:nvPr/>
            </p:nvSpPr>
            <p:spPr>
              <a:xfrm>
                <a:off x="3268468" y="1841786"/>
                <a:ext cx="209328" cy="2104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8AE467D0-66D4-A846-A25C-76D098F965C9}"/>
                  </a:ext>
                </a:extLst>
              </p:cNvPr>
              <p:cNvSpPr/>
              <p:nvPr/>
            </p:nvSpPr>
            <p:spPr>
              <a:xfrm>
                <a:off x="3592884" y="1846700"/>
                <a:ext cx="209329" cy="2104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A1135D8F-033A-0645-A069-2B00DF82167D}"/>
                  </a:ext>
                </a:extLst>
              </p:cNvPr>
              <p:cNvSpPr/>
              <p:nvPr/>
            </p:nvSpPr>
            <p:spPr>
              <a:xfrm>
                <a:off x="3917300" y="1841786"/>
                <a:ext cx="209328" cy="2104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a:extLst>
                  <a:ext uri="{FF2B5EF4-FFF2-40B4-BE49-F238E27FC236}">
                    <a16:creationId xmlns:a16="http://schemas.microsoft.com/office/drawing/2014/main" id="{C076E519-F90A-B343-8567-09A994AE96E9}"/>
                  </a:ext>
                </a:extLst>
              </p:cNvPr>
              <p:cNvSpPr/>
              <p:nvPr/>
            </p:nvSpPr>
            <p:spPr>
              <a:xfrm>
                <a:off x="4556078" y="1841786"/>
                <a:ext cx="209329" cy="2104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a:extLst>
                  <a:ext uri="{FF2B5EF4-FFF2-40B4-BE49-F238E27FC236}">
                    <a16:creationId xmlns:a16="http://schemas.microsoft.com/office/drawing/2014/main" id="{1A45BBA5-9C75-D742-A690-ED6CF5C887F9}"/>
                  </a:ext>
                </a:extLst>
              </p:cNvPr>
              <p:cNvSpPr/>
              <p:nvPr/>
            </p:nvSpPr>
            <p:spPr>
              <a:xfrm>
                <a:off x="4231662" y="1841787"/>
                <a:ext cx="209328" cy="2104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48">
                <a:extLst>
                  <a:ext uri="{FF2B5EF4-FFF2-40B4-BE49-F238E27FC236}">
                    <a16:creationId xmlns:a16="http://schemas.microsoft.com/office/drawing/2014/main" id="{26F6D96A-790F-DF43-8509-E9B803F74227}"/>
                  </a:ext>
                </a:extLst>
              </p:cNvPr>
              <p:cNvSpPr/>
              <p:nvPr/>
            </p:nvSpPr>
            <p:spPr>
              <a:xfrm>
                <a:off x="4880495" y="1841786"/>
                <a:ext cx="209328" cy="2104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ctangle 49">
                <a:extLst>
                  <a:ext uri="{FF2B5EF4-FFF2-40B4-BE49-F238E27FC236}">
                    <a16:creationId xmlns:a16="http://schemas.microsoft.com/office/drawing/2014/main" id="{C22A3AC5-FE64-C940-80CC-A90C77CDCFAA}"/>
                  </a:ext>
                </a:extLst>
              </p:cNvPr>
              <p:cNvSpPr/>
              <p:nvPr/>
            </p:nvSpPr>
            <p:spPr>
              <a:xfrm>
                <a:off x="5204911" y="1846700"/>
                <a:ext cx="209329" cy="2104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ectangle 50">
                <a:extLst>
                  <a:ext uri="{FF2B5EF4-FFF2-40B4-BE49-F238E27FC236}">
                    <a16:creationId xmlns:a16="http://schemas.microsoft.com/office/drawing/2014/main" id="{6CCA098C-51A7-944A-9255-9D81A49A09E6}"/>
                  </a:ext>
                </a:extLst>
              </p:cNvPr>
              <p:cNvSpPr/>
              <p:nvPr/>
            </p:nvSpPr>
            <p:spPr>
              <a:xfrm>
                <a:off x="5529327" y="1841786"/>
                <a:ext cx="209328" cy="2104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a:extLst>
                  <a:ext uri="{FF2B5EF4-FFF2-40B4-BE49-F238E27FC236}">
                    <a16:creationId xmlns:a16="http://schemas.microsoft.com/office/drawing/2014/main" id="{3EE0A0D9-F831-5A43-B22A-9BFE03AEDA97}"/>
                  </a:ext>
                </a:extLst>
              </p:cNvPr>
              <p:cNvSpPr/>
              <p:nvPr/>
            </p:nvSpPr>
            <p:spPr>
              <a:xfrm>
                <a:off x="6173132" y="1841786"/>
                <a:ext cx="209329" cy="2104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a:extLst>
                  <a:ext uri="{FF2B5EF4-FFF2-40B4-BE49-F238E27FC236}">
                    <a16:creationId xmlns:a16="http://schemas.microsoft.com/office/drawing/2014/main" id="{9000FD96-C365-B042-B4B4-07450673D87D}"/>
                  </a:ext>
                </a:extLst>
              </p:cNvPr>
              <p:cNvSpPr/>
              <p:nvPr/>
            </p:nvSpPr>
            <p:spPr>
              <a:xfrm>
                <a:off x="5848716" y="1841787"/>
                <a:ext cx="209328" cy="2104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a:extLst>
                  <a:ext uri="{FF2B5EF4-FFF2-40B4-BE49-F238E27FC236}">
                    <a16:creationId xmlns:a16="http://schemas.microsoft.com/office/drawing/2014/main" id="{26F35F5E-44AC-3942-A258-1181E78F0DDB}"/>
                  </a:ext>
                </a:extLst>
              </p:cNvPr>
              <p:cNvSpPr/>
              <p:nvPr/>
            </p:nvSpPr>
            <p:spPr>
              <a:xfrm>
                <a:off x="6497549" y="1841786"/>
                <a:ext cx="209328" cy="2104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ectangle 54">
                <a:extLst>
                  <a:ext uri="{FF2B5EF4-FFF2-40B4-BE49-F238E27FC236}">
                    <a16:creationId xmlns:a16="http://schemas.microsoft.com/office/drawing/2014/main" id="{B77B6F8E-E82D-E446-BB8A-05E3460C8483}"/>
                  </a:ext>
                </a:extLst>
              </p:cNvPr>
              <p:cNvSpPr/>
              <p:nvPr/>
            </p:nvSpPr>
            <p:spPr>
              <a:xfrm>
                <a:off x="6821965" y="1846700"/>
                <a:ext cx="209329" cy="2104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ectangle 55">
                <a:extLst>
                  <a:ext uri="{FF2B5EF4-FFF2-40B4-BE49-F238E27FC236}">
                    <a16:creationId xmlns:a16="http://schemas.microsoft.com/office/drawing/2014/main" id="{DDBE739B-3DB0-D846-A14B-F633F6102F94}"/>
                  </a:ext>
                </a:extLst>
              </p:cNvPr>
              <p:cNvSpPr/>
              <p:nvPr/>
            </p:nvSpPr>
            <p:spPr>
              <a:xfrm>
                <a:off x="7146381" y="1841786"/>
                <a:ext cx="209328" cy="2104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6">
                <a:extLst>
                  <a:ext uri="{FF2B5EF4-FFF2-40B4-BE49-F238E27FC236}">
                    <a16:creationId xmlns:a16="http://schemas.microsoft.com/office/drawing/2014/main" id="{24CF359E-42A8-A247-9934-A39A539C9517}"/>
                  </a:ext>
                </a:extLst>
              </p:cNvPr>
              <p:cNvSpPr/>
              <p:nvPr/>
            </p:nvSpPr>
            <p:spPr>
              <a:xfrm>
                <a:off x="7798157" y="1836872"/>
                <a:ext cx="209329" cy="2104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ectangle 57">
                <a:extLst>
                  <a:ext uri="{FF2B5EF4-FFF2-40B4-BE49-F238E27FC236}">
                    <a16:creationId xmlns:a16="http://schemas.microsoft.com/office/drawing/2014/main" id="{7CB2C444-D2FE-DE48-AD57-4EA8B22E1E67}"/>
                  </a:ext>
                </a:extLst>
              </p:cNvPr>
              <p:cNvSpPr/>
              <p:nvPr/>
            </p:nvSpPr>
            <p:spPr>
              <a:xfrm>
                <a:off x="7473741" y="1836873"/>
                <a:ext cx="209328" cy="2104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a:extLst>
                  <a:ext uri="{FF2B5EF4-FFF2-40B4-BE49-F238E27FC236}">
                    <a16:creationId xmlns:a16="http://schemas.microsoft.com/office/drawing/2014/main" id="{8F9C8FD7-0BA3-024A-82F5-B814A636B3FB}"/>
                  </a:ext>
                </a:extLst>
              </p:cNvPr>
              <p:cNvSpPr/>
              <p:nvPr/>
            </p:nvSpPr>
            <p:spPr>
              <a:xfrm>
                <a:off x="8122574" y="1836872"/>
                <a:ext cx="209328" cy="2104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Rectangle 59">
                <a:extLst>
                  <a:ext uri="{FF2B5EF4-FFF2-40B4-BE49-F238E27FC236}">
                    <a16:creationId xmlns:a16="http://schemas.microsoft.com/office/drawing/2014/main" id="{102B0275-8A7D-9D43-8E52-13B3ABFDDD3B}"/>
                  </a:ext>
                </a:extLst>
              </p:cNvPr>
              <p:cNvSpPr/>
              <p:nvPr/>
            </p:nvSpPr>
            <p:spPr>
              <a:xfrm>
                <a:off x="8446990" y="1841786"/>
                <a:ext cx="209329" cy="2104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60">
                <a:extLst>
                  <a:ext uri="{FF2B5EF4-FFF2-40B4-BE49-F238E27FC236}">
                    <a16:creationId xmlns:a16="http://schemas.microsoft.com/office/drawing/2014/main" id="{3BD0808B-0706-0D40-A1DB-96E7F797D442}"/>
                  </a:ext>
                </a:extLst>
              </p:cNvPr>
              <p:cNvSpPr/>
              <p:nvPr/>
            </p:nvSpPr>
            <p:spPr>
              <a:xfrm>
                <a:off x="8771406" y="1836872"/>
                <a:ext cx="209328" cy="2104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ectangle 61">
                <a:extLst>
                  <a:ext uri="{FF2B5EF4-FFF2-40B4-BE49-F238E27FC236}">
                    <a16:creationId xmlns:a16="http://schemas.microsoft.com/office/drawing/2014/main" id="{6875E184-845A-8247-8D0E-D8F397B7F2F3}"/>
                  </a:ext>
                </a:extLst>
              </p:cNvPr>
              <p:cNvSpPr/>
              <p:nvPr/>
            </p:nvSpPr>
            <p:spPr>
              <a:xfrm>
                <a:off x="9415211" y="1836872"/>
                <a:ext cx="209329" cy="2104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62">
                <a:extLst>
                  <a:ext uri="{FF2B5EF4-FFF2-40B4-BE49-F238E27FC236}">
                    <a16:creationId xmlns:a16="http://schemas.microsoft.com/office/drawing/2014/main" id="{BEDFD7CC-A335-C04B-B91B-E6FD0E5E4AB1}"/>
                  </a:ext>
                </a:extLst>
              </p:cNvPr>
              <p:cNvSpPr/>
              <p:nvPr/>
            </p:nvSpPr>
            <p:spPr>
              <a:xfrm>
                <a:off x="9090795" y="1836873"/>
                <a:ext cx="209328" cy="2104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Rectangle 63">
                <a:extLst>
                  <a:ext uri="{FF2B5EF4-FFF2-40B4-BE49-F238E27FC236}">
                    <a16:creationId xmlns:a16="http://schemas.microsoft.com/office/drawing/2014/main" id="{CCFDB68B-629C-334C-80C1-2936A4BACEC9}"/>
                  </a:ext>
                </a:extLst>
              </p:cNvPr>
              <p:cNvSpPr/>
              <p:nvPr/>
            </p:nvSpPr>
            <p:spPr>
              <a:xfrm>
                <a:off x="9739628" y="1836872"/>
                <a:ext cx="209328" cy="2104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Rectangle 64">
                <a:extLst>
                  <a:ext uri="{FF2B5EF4-FFF2-40B4-BE49-F238E27FC236}">
                    <a16:creationId xmlns:a16="http://schemas.microsoft.com/office/drawing/2014/main" id="{256430DD-7D91-E646-930B-4571C958EE8E}"/>
                  </a:ext>
                </a:extLst>
              </p:cNvPr>
              <p:cNvSpPr/>
              <p:nvPr/>
            </p:nvSpPr>
            <p:spPr>
              <a:xfrm>
                <a:off x="10064044" y="1841786"/>
                <a:ext cx="209329" cy="2104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Rectangle 65">
                <a:extLst>
                  <a:ext uri="{FF2B5EF4-FFF2-40B4-BE49-F238E27FC236}">
                    <a16:creationId xmlns:a16="http://schemas.microsoft.com/office/drawing/2014/main" id="{7CB62120-FE41-1C41-BA3F-B588A8790CC7}"/>
                  </a:ext>
                </a:extLst>
              </p:cNvPr>
              <p:cNvSpPr/>
              <p:nvPr/>
            </p:nvSpPr>
            <p:spPr>
              <a:xfrm>
                <a:off x="10388460" y="1836872"/>
                <a:ext cx="209328" cy="2104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mc:AlternateContent xmlns:mc="http://schemas.openxmlformats.org/markup-compatibility/2006" xmlns:a14="http://schemas.microsoft.com/office/drawing/2010/main">
          <mc:Choice Requires="a14">
            <p:sp>
              <p:nvSpPr>
                <p:cNvPr id="81" name="TextBox 80">
                  <a:extLst>
                    <a:ext uri="{FF2B5EF4-FFF2-40B4-BE49-F238E27FC236}">
                      <a16:creationId xmlns:a16="http://schemas.microsoft.com/office/drawing/2014/main" id="{DA8AD419-E5F0-EA45-8B86-152EF166156D}"/>
                    </a:ext>
                  </a:extLst>
                </p:cNvPr>
                <p:cNvSpPr txBox="1"/>
                <p:nvPr/>
              </p:nvSpPr>
              <p:spPr>
                <a:xfrm>
                  <a:off x="531533" y="2320130"/>
                  <a:ext cx="47314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𝒟</m:t>
                        </m:r>
                        <m:r>
                          <a:rPr lang="en-US" b="0" i="1" smtClean="0">
                            <a:latin typeface="Cambria Math" panose="02040503050406030204" pitchFamily="18" charset="0"/>
                          </a:rPr>
                          <m:t>:</m:t>
                        </m:r>
                      </m:oMath>
                    </m:oMathPara>
                  </a14:m>
                  <a:endParaRPr lang="en-US" dirty="0"/>
                </a:p>
              </p:txBody>
            </p:sp>
          </mc:Choice>
          <mc:Fallback xmlns="">
            <p:sp>
              <p:nvSpPr>
                <p:cNvPr id="81" name="TextBox 80">
                  <a:extLst>
                    <a:ext uri="{FF2B5EF4-FFF2-40B4-BE49-F238E27FC236}">
                      <a16:creationId xmlns:a16="http://schemas.microsoft.com/office/drawing/2014/main" id="{DA8AD419-E5F0-EA45-8B86-152EF166156D}"/>
                    </a:ext>
                  </a:extLst>
                </p:cNvPr>
                <p:cNvSpPr txBox="1">
                  <a:spLocks noRot="1" noChangeAspect="1" noMove="1" noResize="1" noEditPoints="1" noAdjustHandles="1" noChangeArrowheads="1" noChangeShapeType="1" noTextEdit="1"/>
                </p:cNvSpPr>
                <p:nvPr/>
              </p:nvSpPr>
              <p:spPr>
                <a:xfrm>
                  <a:off x="531533" y="2320130"/>
                  <a:ext cx="473143" cy="369332"/>
                </a:xfrm>
                <a:prstGeom prst="rect">
                  <a:avLst/>
                </a:prstGeom>
                <a:blipFill>
                  <a:blip r:embed="rId4"/>
                  <a:stretch>
                    <a:fillRect/>
                  </a:stretch>
                </a:blipFill>
              </p:spPr>
              <p:txBody>
                <a:bodyPr/>
                <a:lstStyle/>
                <a:p>
                  <a:r>
                    <a:rPr lang="en-US">
                      <a:noFill/>
                    </a:rPr>
                    <a:t> </a:t>
                  </a:r>
                </a:p>
              </p:txBody>
            </p:sp>
          </mc:Fallback>
        </mc:AlternateContent>
      </p:grpSp>
      <p:grpSp>
        <p:nvGrpSpPr>
          <p:cNvPr id="15" name="Group 14">
            <a:extLst>
              <a:ext uri="{FF2B5EF4-FFF2-40B4-BE49-F238E27FC236}">
                <a16:creationId xmlns:a16="http://schemas.microsoft.com/office/drawing/2014/main" id="{285D1810-3491-5446-A9EB-1F88058A9D9F}"/>
              </a:ext>
            </a:extLst>
          </p:cNvPr>
          <p:cNvGrpSpPr/>
          <p:nvPr/>
        </p:nvGrpSpPr>
        <p:grpSpPr>
          <a:xfrm>
            <a:off x="531144" y="3466715"/>
            <a:ext cx="9726894" cy="369332"/>
            <a:chOff x="531144" y="3466715"/>
            <a:chExt cx="9726894" cy="369332"/>
          </a:xfrm>
        </p:grpSpPr>
        <p:grpSp>
          <p:nvGrpSpPr>
            <p:cNvPr id="99" name="Group 98">
              <a:extLst>
                <a:ext uri="{FF2B5EF4-FFF2-40B4-BE49-F238E27FC236}">
                  <a16:creationId xmlns:a16="http://schemas.microsoft.com/office/drawing/2014/main" id="{E04A85CC-168A-6543-BF29-12096A43BE20}"/>
                </a:ext>
              </a:extLst>
            </p:cNvPr>
            <p:cNvGrpSpPr/>
            <p:nvPr/>
          </p:nvGrpSpPr>
          <p:grpSpPr>
            <a:xfrm>
              <a:off x="1311662" y="3546175"/>
              <a:ext cx="8946376" cy="220240"/>
              <a:chOff x="1326997" y="1836873"/>
              <a:chExt cx="8946376" cy="220240"/>
            </a:xfrm>
          </p:grpSpPr>
          <p:sp>
            <p:nvSpPr>
              <p:cNvPr id="100" name="Rectangle 99">
                <a:extLst>
                  <a:ext uri="{FF2B5EF4-FFF2-40B4-BE49-F238E27FC236}">
                    <a16:creationId xmlns:a16="http://schemas.microsoft.com/office/drawing/2014/main" id="{29C81024-2863-3146-AB62-4042AD9FED4F}"/>
                  </a:ext>
                </a:extLst>
              </p:cNvPr>
              <p:cNvSpPr/>
              <p:nvPr/>
            </p:nvSpPr>
            <p:spPr>
              <a:xfrm>
                <a:off x="1326997" y="1841786"/>
                <a:ext cx="209329" cy="2104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 name="Rectangle 103">
                <a:extLst>
                  <a:ext uri="{FF2B5EF4-FFF2-40B4-BE49-F238E27FC236}">
                    <a16:creationId xmlns:a16="http://schemas.microsoft.com/office/drawing/2014/main" id="{78144467-B716-FD48-922D-247FAC78D6CE}"/>
                  </a:ext>
                </a:extLst>
              </p:cNvPr>
              <p:cNvSpPr/>
              <p:nvPr/>
            </p:nvSpPr>
            <p:spPr>
              <a:xfrm>
                <a:off x="2300246" y="1841786"/>
                <a:ext cx="209328" cy="2104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Rectangle 105">
                <a:extLst>
                  <a:ext uri="{FF2B5EF4-FFF2-40B4-BE49-F238E27FC236}">
                    <a16:creationId xmlns:a16="http://schemas.microsoft.com/office/drawing/2014/main" id="{54CF087C-3F41-294D-AC01-BDCA082EA2D9}"/>
                  </a:ext>
                </a:extLst>
              </p:cNvPr>
              <p:cNvSpPr/>
              <p:nvPr/>
            </p:nvSpPr>
            <p:spPr>
              <a:xfrm>
                <a:off x="2619635" y="1841787"/>
                <a:ext cx="209328" cy="2104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Rectangle 108">
                <a:extLst>
                  <a:ext uri="{FF2B5EF4-FFF2-40B4-BE49-F238E27FC236}">
                    <a16:creationId xmlns:a16="http://schemas.microsoft.com/office/drawing/2014/main" id="{7DA60F35-323A-094A-92EE-04F4559DC714}"/>
                  </a:ext>
                </a:extLst>
              </p:cNvPr>
              <p:cNvSpPr/>
              <p:nvPr/>
            </p:nvSpPr>
            <p:spPr>
              <a:xfrm>
                <a:off x="3917300" y="1841786"/>
                <a:ext cx="209328" cy="2104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 name="Rectangle 111">
                <a:extLst>
                  <a:ext uri="{FF2B5EF4-FFF2-40B4-BE49-F238E27FC236}">
                    <a16:creationId xmlns:a16="http://schemas.microsoft.com/office/drawing/2014/main" id="{304DA9F1-6753-174A-B6ED-E0F694177A9F}"/>
                  </a:ext>
                </a:extLst>
              </p:cNvPr>
              <p:cNvSpPr/>
              <p:nvPr/>
            </p:nvSpPr>
            <p:spPr>
              <a:xfrm>
                <a:off x="4880495" y="1841786"/>
                <a:ext cx="209328" cy="2104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 name="Rectangle 115">
                <a:extLst>
                  <a:ext uri="{FF2B5EF4-FFF2-40B4-BE49-F238E27FC236}">
                    <a16:creationId xmlns:a16="http://schemas.microsoft.com/office/drawing/2014/main" id="{A1D29AAE-147D-F144-B24A-F051DCF428D6}"/>
                  </a:ext>
                </a:extLst>
              </p:cNvPr>
              <p:cNvSpPr/>
              <p:nvPr/>
            </p:nvSpPr>
            <p:spPr>
              <a:xfrm>
                <a:off x="5848716" y="1841787"/>
                <a:ext cx="209328" cy="2104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8" name="Rectangle 117">
                <a:extLst>
                  <a:ext uri="{FF2B5EF4-FFF2-40B4-BE49-F238E27FC236}">
                    <a16:creationId xmlns:a16="http://schemas.microsoft.com/office/drawing/2014/main" id="{6A70584C-E6EA-AD40-B2C1-83B4B7EEAF6A}"/>
                  </a:ext>
                </a:extLst>
              </p:cNvPr>
              <p:cNvSpPr/>
              <p:nvPr/>
            </p:nvSpPr>
            <p:spPr>
              <a:xfrm>
                <a:off x="6821965" y="1846700"/>
                <a:ext cx="209329" cy="2104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3" name="Rectangle 122">
                <a:extLst>
                  <a:ext uri="{FF2B5EF4-FFF2-40B4-BE49-F238E27FC236}">
                    <a16:creationId xmlns:a16="http://schemas.microsoft.com/office/drawing/2014/main" id="{B2C29FEB-F590-054D-BF55-2A50CAB33AF8}"/>
                  </a:ext>
                </a:extLst>
              </p:cNvPr>
              <p:cNvSpPr/>
              <p:nvPr/>
            </p:nvSpPr>
            <p:spPr>
              <a:xfrm>
                <a:off x="8446990" y="1841786"/>
                <a:ext cx="209329" cy="2104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Rectangle 125">
                <a:extLst>
                  <a:ext uri="{FF2B5EF4-FFF2-40B4-BE49-F238E27FC236}">
                    <a16:creationId xmlns:a16="http://schemas.microsoft.com/office/drawing/2014/main" id="{A15542B2-3425-7D45-8414-B5EFA490AFCC}"/>
                  </a:ext>
                </a:extLst>
              </p:cNvPr>
              <p:cNvSpPr/>
              <p:nvPr/>
            </p:nvSpPr>
            <p:spPr>
              <a:xfrm>
                <a:off x="9090795" y="1836873"/>
                <a:ext cx="209328" cy="2104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8" name="Rectangle 127">
                <a:extLst>
                  <a:ext uri="{FF2B5EF4-FFF2-40B4-BE49-F238E27FC236}">
                    <a16:creationId xmlns:a16="http://schemas.microsoft.com/office/drawing/2014/main" id="{E70DBA14-8FDA-104C-B665-ACE697736678}"/>
                  </a:ext>
                </a:extLst>
              </p:cNvPr>
              <p:cNvSpPr/>
              <p:nvPr/>
            </p:nvSpPr>
            <p:spPr>
              <a:xfrm>
                <a:off x="10064044" y="1841786"/>
                <a:ext cx="209329" cy="2104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mc:AlternateContent xmlns:mc="http://schemas.openxmlformats.org/markup-compatibility/2006" xmlns:a14="http://schemas.microsoft.com/office/drawing/2010/main">
          <mc:Choice Requires="a14">
            <p:sp>
              <p:nvSpPr>
                <p:cNvPr id="82" name="TextBox 81">
                  <a:extLst>
                    <a:ext uri="{FF2B5EF4-FFF2-40B4-BE49-F238E27FC236}">
                      <a16:creationId xmlns:a16="http://schemas.microsoft.com/office/drawing/2014/main" id="{3B98CE0D-027E-2246-9169-8D28F452EC51}"/>
                    </a:ext>
                  </a:extLst>
                </p:cNvPr>
                <p:cNvSpPr txBox="1"/>
                <p:nvPr/>
              </p:nvSpPr>
              <p:spPr>
                <a:xfrm>
                  <a:off x="531144" y="3466715"/>
                  <a:ext cx="44056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𝒮</m:t>
                        </m:r>
                        <m:r>
                          <a:rPr lang="en-US" b="0" i="1" smtClean="0">
                            <a:latin typeface="Cambria Math" panose="02040503050406030204" pitchFamily="18" charset="0"/>
                          </a:rPr>
                          <m:t>:</m:t>
                        </m:r>
                      </m:oMath>
                    </m:oMathPara>
                  </a14:m>
                  <a:endParaRPr lang="en-US" dirty="0"/>
                </a:p>
              </p:txBody>
            </p:sp>
          </mc:Choice>
          <mc:Fallback xmlns="">
            <p:sp>
              <p:nvSpPr>
                <p:cNvPr id="82" name="TextBox 81">
                  <a:extLst>
                    <a:ext uri="{FF2B5EF4-FFF2-40B4-BE49-F238E27FC236}">
                      <a16:creationId xmlns:a16="http://schemas.microsoft.com/office/drawing/2014/main" id="{3B98CE0D-027E-2246-9169-8D28F452EC51}"/>
                    </a:ext>
                  </a:extLst>
                </p:cNvPr>
                <p:cNvSpPr txBox="1">
                  <a:spLocks noRot="1" noChangeAspect="1" noMove="1" noResize="1" noEditPoints="1" noAdjustHandles="1" noChangeArrowheads="1" noChangeShapeType="1" noTextEdit="1"/>
                </p:cNvSpPr>
                <p:nvPr/>
              </p:nvSpPr>
              <p:spPr>
                <a:xfrm>
                  <a:off x="531144" y="3466715"/>
                  <a:ext cx="440569" cy="369332"/>
                </a:xfrm>
                <a:prstGeom prst="rect">
                  <a:avLst/>
                </a:prstGeom>
                <a:blipFill>
                  <a:blip r:embed="rId5"/>
                  <a:stretch>
                    <a:fillRect/>
                  </a:stretch>
                </a:blipFill>
              </p:spPr>
              <p:txBody>
                <a:bodyPr/>
                <a:lstStyle/>
                <a:p>
                  <a:r>
                    <a:rPr lang="en-US">
                      <a:noFill/>
                    </a:rPr>
                    <a:t> </a:t>
                  </a:r>
                </a:p>
              </p:txBody>
            </p:sp>
          </mc:Fallback>
        </mc:AlternateContent>
      </p:grpSp>
      <p:grpSp>
        <p:nvGrpSpPr>
          <p:cNvPr id="68" name="Group 67">
            <a:extLst>
              <a:ext uri="{FF2B5EF4-FFF2-40B4-BE49-F238E27FC236}">
                <a16:creationId xmlns:a16="http://schemas.microsoft.com/office/drawing/2014/main" id="{FFAE68A6-D81F-D940-ABDC-18FFCF432798}"/>
              </a:ext>
            </a:extLst>
          </p:cNvPr>
          <p:cNvGrpSpPr/>
          <p:nvPr/>
        </p:nvGrpSpPr>
        <p:grpSpPr>
          <a:xfrm>
            <a:off x="8055840" y="1472830"/>
            <a:ext cx="2355272" cy="365126"/>
            <a:chOff x="8072169" y="1603461"/>
            <a:chExt cx="2355272" cy="365126"/>
          </a:xfrm>
        </p:grpSpPr>
        <p:sp>
          <p:nvSpPr>
            <p:cNvPr id="78" name="Rectangle 77">
              <a:extLst>
                <a:ext uri="{FF2B5EF4-FFF2-40B4-BE49-F238E27FC236}">
                  <a16:creationId xmlns:a16="http://schemas.microsoft.com/office/drawing/2014/main" id="{9DFE9004-3432-0D48-813B-E857FDF01793}"/>
                </a:ext>
              </a:extLst>
            </p:cNvPr>
            <p:cNvSpPr/>
            <p:nvPr/>
          </p:nvSpPr>
          <p:spPr>
            <a:xfrm>
              <a:off x="8072169" y="1680105"/>
              <a:ext cx="209329" cy="2104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Content Placeholder 10">
              <a:extLst>
                <a:ext uri="{FF2B5EF4-FFF2-40B4-BE49-F238E27FC236}">
                  <a16:creationId xmlns:a16="http://schemas.microsoft.com/office/drawing/2014/main" id="{F1C8565A-F6B1-6A43-936C-785C1D6AACB6}"/>
                </a:ext>
              </a:extLst>
            </p:cNvPr>
            <p:cNvSpPr txBox="1">
              <a:spLocks/>
            </p:cNvSpPr>
            <p:nvPr/>
          </p:nvSpPr>
          <p:spPr>
            <a:xfrm>
              <a:off x="8254814" y="1603461"/>
              <a:ext cx="2172627" cy="365126"/>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800"/>
                </a:spcBef>
                <a:buFontTx/>
                <a:buNone/>
                <a:defRPr sz="2800" b="0" i="0" kern="1200">
                  <a:solidFill>
                    <a:schemeClr val="tx1"/>
                  </a:solidFill>
                  <a:latin typeface="Avenir Next LT Pro Light" panose="020B0304020202020204" pitchFamily="34" charset="0"/>
                  <a:ea typeface="Avenir Next LT Pro Light" panose="020B0304020202020204" pitchFamily="34" charset="0"/>
                  <a:cs typeface="Avenir Next LT Pro Light" panose="020B0304020202020204" pitchFamily="34" charset="0"/>
                </a:defRPr>
              </a:lvl1pPr>
              <a:lvl2pPr marL="457200" indent="0" algn="l" defTabSz="914400" rtl="0" eaLnBrk="1" latinLnBrk="0" hangingPunct="1">
                <a:lnSpc>
                  <a:spcPct val="100000"/>
                </a:lnSpc>
                <a:spcBef>
                  <a:spcPts val="1200"/>
                </a:spcBef>
                <a:spcAft>
                  <a:spcPts val="1200"/>
                </a:spcAft>
                <a:buFontTx/>
                <a:buNone/>
                <a:defRPr lang="nb-NO" sz="2400" b="0" i="0" kern="1200" smtClean="0">
                  <a:solidFill>
                    <a:schemeClr val="tx1"/>
                  </a:solidFill>
                  <a:effectLst/>
                  <a:latin typeface="Avenir Next LT Pro Light" panose="020B0304020202020204" pitchFamily="34" charset="0"/>
                  <a:ea typeface="Avenir Next LT Pro Light" panose="020B0304020202020204" pitchFamily="34" charset="0"/>
                  <a:cs typeface="Avenir Next LT Pro Light" panose="020B0304020202020204" pitchFamily="34"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Avenir Next LT Pro Light" panose="020B0304020202020204" pitchFamily="34" charset="0"/>
                  <a:ea typeface="Avenir Next LT Pro Light" panose="020B0304020202020204" pitchFamily="34" charset="0"/>
                  <a:cs typeface="Avenir Next LT Pro Light" panose="020B0304020202020204" pitchFamily="34" charset="0"/>
                </a:defRPr>
              </a:lvl3pPr>
              <a:lvl4pPr marL="1600200" indent="-228600" algn="l" defTabSz="914400" rtl="0" eaLnBrk="1" latinLnBrk="0" hangingPunct="1">
                <a:lnSpc>
                  <a:spcPct val="90000"/>
                </a:lnSpc>
                <a:spcBef>
                  <a:spcPts val="500"/>
                </a:spcBef>
                <a:buFont typeface="Arial"/>
                <a:buChar char="•"/>
                <a:defRPr sz="2800" b="0" i="0" kern="1200">
                  <a:solidFill>
                    <a:schemeClr val="tx1"/>
                  </a:solidFill>
                  <a:latin typeface="Avenir Next LT Pro Light" panose="020B0304020202020204" pitchFamily="34" charset="0"/>
                  <a:ea typeface="Avenir Next LT Pro Light" panose="020B0304020202020204" pitchFamily="34" charset="0"/>
                  <a:cs typeface="Avenir Next LT Pro Light" panose="020B0304020202020204" pitchFamily="34" charset="0"/>
                </a:defRPr>
              </a:lvl4pPr>
              <a:lvl5pPr marL="2057400" indent="-228600" algn="l" defTabSz="914400" rtl="0" eaLnBrk="1" latinLnBrk="0" hangingPunct="1">
                <a:lnSpc>
                  <a:spcPct val="90000"/>
                </a:lnSpc>
                <a:spcBef>
                  <a:spcPts val="500"/>
                </a:spcBef>
                <a:buFont typeface="Arial"/>
                <a:buChar char="•"/>
                <a:defRPr sz="2800" b="0" i="0" kern="1200">
                  <a:solidFill>
                    <a:schemeClr val="tx1"/>
                  </a:solidFill>
                  <a:latin typeface="Avenir Next LT Pro Light" panose="020B0304020202020204" pitchFamily="34" charset="0"/>
                  <a:ea typeface="Avenir Next LT Pro Light" panose="020B0304020202020204" pitchFamily="34" charset="0"/>
                  <a:cs typeface="Avenir Next LT Pro Light" panose="020B03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600" dirty="0"/>
                <a:t>Matches predicate</a:t>
              </a:r>
            </a:p>
          </p:txBody>
        </p:sp>
      </p:grpSp>
      <p:grpSp>
        <p:nvGrpSpPr>
          <p:cNvPr id="84" name="Group 83">
            <a:extLst>
              <a:ext uri="{FF2B5EF4-FFF2-40B4-BE49-F238E27FC236}">
                <a16:creationId xmlns:a16="http://schemas.microsoft.com/office/drawing/2014/main" id="{B338E872-AA7D-034B-9383-5DF8B54B17BD}"/>
              </a:ext>
            </a:extLst>
          </p:cNvPr>
          <p:cNvGrpSpPr/>
          <p:nvPr/>
        </p:nvGrpSpPr>
        <p:grpSpPr>
          <a:xfrm>
            <a:off x="8055141" y="1892729"/>
            <a:ext cx="2952526" cy="365126"/>
            <a:chOff x="8071470" y="2023360"/>
            <a:chExt cx="2952526" cy="365126"/>
          </a:xfrm>
        </p:grpSpPr>
        <p:sp>
          <p:nvSpPr>
            <p:cNvPr id="85" name="Rectangle 84">
              <a:extLst>
                <a:ext uri="{FF2B5EF4-FFF2-40B4-BE49-F238E27FC236}">
                  <a16:creationId xmlns:a16="http://schemas.microsoft.com/office/drawing/2014/main" id="{73AB8107-59F5-6349-B6B4-8ED34A23F2F9}"/>
                </a:ext>
              </a:extLst>
            </p:cNvPr>
            <p:cNvSpPr/>
            <p:nvPr/>
          </p:nvSpPr>
          <p:spPr>
            <a:xfrm>
              <a:off x="8071470" y="2063346"/>
              <a:ext cx="209328" cy="2104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Content Placeholder 10">
              <a:extLst>
                <a:ext uri="{FF2B5EF4-FFF2-40B4-BE49-F238E27FC236}">
                  <a16:creationId xmlns:a16="http://schemas.microsoft.com/office/drawing/2014/main" id="{32A6C3CC-2A50-4341-A74C-9C3BCEF7463A}"/>
                </a:ext>
              </a:extLst>
            </p:cNvPr>
            <p:cNvSpPr txBox="1">
              <a:spLocks/>
            </p:cNvSpPr>
            <p:nvPr/>
          </p:nvSpPr>
          <p:spPr>
            <a:xfrm>
              <a:off x="8280797" y="2023360"/>
              <a:ext cx="2743199" cy="365126"/>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800"/>
                </a:spcBef>
                <a:buFontTx/>
                <a:buNone/>
                <a:defRPr sz="2800" b="0" i="0" kern="1200">
                  <a:solidFill>
                    <a:schemeClr val="tx1"/>
                  </a:solidFill>
                  <a:latin typeface="Avenir Next LT Pro Light" panose="020B0304020202020204" pitchFamily="34" charset="0"/>
                  <a:ea typeface="Avenir Next LT Pro Light" panose="020B0304020202020204" pitchFamily="34" charset="0"/>
                  <a:cs typeface="Avenir Next LT Pro Light" panose="020B0304020202020204" pitchFamily="34" charset="0"/>
                </a:defRPr>
              </a:lvl1pPr>
              <a:lvl2pPr marL="457200" indent="0" algn="l" defTabSz="914400" rtl="0" eaLnBrk="1" latinLnBrk="0" hangingPunct="1">
                <a:lnSpc>
                  <a:spcPct val="100000"/>
                </a:lnSpc>
                <a:spcBef>
                  <a:spcPts val="1200"/>
                </a:spcBef>
                <a:spcAft>
                  <a:spcPts val="1200"/>
                </a:spcAft>
                <a:buFontTx/>
                <a:buNone/>
                <a:defRPr lang="nb-NO" sz="2400" b="0" i="0" kern="1200" smtClean="0">
                  <a:solidFill>
                    <a:schemeClr val="tx1"/>
                  </a:solidFill>
                  <a:effectLst/>
                  <a:latin typeface="Avenir Next LT Pro Light" panose="020B0304020202020204" pitchFamily="34" charset="0"/>
                  <a:ea typeface="Avenir Next LT Pro Light" panose="020B0304020202020204" pitchFamily="34" charset="0"/>
                  <a:cs typeface="Avenir Next LT Pro Light" panose="020B0304020202020204" pitchFamily="34"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Avenir Next LT Pro Light" panose="020B0304020202020204" pitchFamily="34" charset="0"/>
                  <a:ea typeface="Avenir Next LT Pro Light" panose="020B0304020202020204" pitchFamily="34" charset="0"/>
                  <a:cs typeface="Avenir Next LT Pro Light" panose="020B0304020202020204" pitchFamily="34" charset="0"/>
                </a:defRPr>
              </a:lvl3pPr>
              <a:lvl4pPr marL="1600200" indent="-228600" algn="l" defTabSz="914400" rtl="0" eaLnBrk="1" latinLnBrk="0" hangingPunct="1">
                <a:lnSpc>
                  <a:spcPct val="90000"/>
                </a:lnSpc>
                <a:spcBef>
                  <a:spcPts val="500"/>
                </a:spcBef>
                <a:buFont typeface="Arial"/>
                <a:buChar char="•"/>
                <a:defRPr sz="2800" b="0" i="0" kern="1200">
                  <a:solidFill>
                    <a:schemeClr val="tx1"/>
                  </a:solidFill>
                  <a:latin typeface="Avenir Next LT Pro Light" panose="020B0304020202020204" pitchFamily="34" charset="0"/>
                  <a:ea typeface="Avenir Next LT Pro Light" panose="020B0304020202020204" pitchFamily="34" charset="0"/>
                  <a:cs typeface="Avenir Next LT Pro Light" panose="020B0304020202020204" pitchFamily="34" charset="0"/>
                </a:defRPr>
              </a:lvl4pPr>
              <a:lvl5pPr marL="2057400" indent="-228600" algn="l" defTabSz="914400" rtl="0" eaLnBrk="1" latinLnBrk="0" hangingPunct="1">
                <a:lnSpc>
                  <a:spcPct val="90000"/>
                </a:lnSpc>
                <a:spcBef>
                  <a:spcPts val="500"/>
                </a:spcBef>
                <a:buFont typeface="Arial"/>
                <a:buChar char="•"/>
                <a:defRPr sz="2800" b="0" i="0" kern="1200">
                  <a:solidFill>
                    <a:schemeClr val="tx1"/>
                  </a:solidFill>
                  <a:latin typeface="Avenir Next LT Pro Light" panose="020B0304020202020204" pitchFamily="34" charset="0"/>
                  <a:ea typeface="Avenir Next LT Pro Light" panose="020B0304020202020204" pitchFamily="34" charset="0"/>
                  <a:cs typeface="Avenir Next LT Pro Light" panose="020B03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600" dirty="0"/>
                <a:t>Doesn’t match predicate</a:t>
              </a:r>
            </a:p>
          </p:txBody>
        </p:sp>
      </p:grpSp>
      <p:sp>
        <p:nvSpPr>
          <p:cNvPr id="3" name="TextBox 2">
            <a:extLst>
              <a:ext uri="{FF2B5EF4-FFF2-40B4-BE49-F238E27FC236}">
                <a16:creationId xmlns:a16="http://schemas.microsoft.com/office/drawing/2014/main" id="{BA2F60AC-6070-E245-982F-5A4A855A527D}"/>
              </a:ext>
            </a:extLst>
          </p:cNvPr>
          <p:cNvSpPr txBox="1"/>
          <p:nvPr/>
        </p:nvSpPr>
        <p:spPr>
          <a:xfrm>
            <a:off x="486479" y="7169434"/>
            <a:ext cx="2060885" cy="369332"/>
          </a:xfrm>
          <a:prstGeom prst="rect">
            <a:avLst/>
          </a:prstGeom>
          <a:noFill/>
        </p:spPr>
        <p:txBody>
          <a:bodyPr wrap="none" rtlCol="0">
            <a:spAutoFit/>
          </a:bodyPr>
          <a:lstStyle/>
          <a:p>
            <a:r>
              <a:rPr lang="en-US" dirty="0"/>
              <a:t>Rehearse extra here</a:t>
            </a:r>
          </a:p>
        </p:txBody>
      </p:sp>
    </p:spTree>
    <p:extLst>
      <p:ext uri="{BB962C8B-B14F-4D97-AF65-F5344CB8AC3E}">
        <p14:creationId xmlns:p14="http://schemas.microsoft.com/office/powerpoint/2010/main" val="3599083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6">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build="p"/>
      <p:bldP spid="69" grpId="0"/>
      <p:bldP spid="72" grpId="0"/>
      <p:bldP spid="110" grpId="0"/>
      <p:bldP spid="111" grpId="0" uiExpand="1"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6E4C7-8885-FB42-A349-57A1C832A0C9}"/>
              </a:ext>
            </a:extLst>
          </p:cNvPr>
          <p:cNvSpPr>
            <a:spLocks noGrp="1"/>
          </p:cNvSpPr>
          <p:nvPr>
            <p:ph type="title"/>
          </p:nvPr>
        </p:nvSpPr>
        <p:spPr/>
        <p:txBody>
          <a:bodyPr/>
          <a:lstStyle/>
          <a:p>
            <a:r>
              <a:rPr lang="en-US" dirty="0"/>
              <a:t>Uniform method with correction</a:t>
            </a:r>
          </a:p>
        </p:txBody>
      </p:sp>
      <p:sp>
        <p:nvSpPr>
          <p:cNvPr id="4" name="Slide Number Placeholder 3">
            <a:extLst>
              <a:ext uri="{FF2B5EF4-FFF2-40B4-BE49-F238E27FC236}">
                <a16:creationId xmlns:a16="http://schemas.microsoft.com/office/drawing/2014/main" id="{4F191F5C-7FFF-854F-8294-494C7E93C931}"/>
              </a:ext>
            </a:extLst>
          </p:cNvPr>
          <p:cNvSpPr>
            <a:spLocks noGrp="1"/>
          </p:cNvSpPr>
          <p:nvPr>
            <p:ph type="sldNum" sz="quarter" idx="12"/>
          </p:nvPr>
        </p:nvSpPr>
        <p:spPr/>
        <p:txBody>
          <a:bodyPr/>
          <a:lstStyle/>
          <a:p>
            <a:fld id="{E8770316-8B73-FC4C-ADE7-3F39872CBCAE}" type="slidenum">
              <a:rPr lang="en-US" smtClean="0"/>
              <a:pPr/>
              <a:t>73</a:t>
            </a:fld>
            <a:endParaRPr lang="en-US" dirty="0">
              <a:latin typeface="Avenir Next LT Pro Light" panose="020B0304020202020204" pitchFamily="34" charset="0"/>
            </a:endParaRPr>
          </a:p>
        </p:txBody>
      </p:sp>
      <p:sp>
        <p:nvSpPr>
          <p:cNvPr id="46" name="Content Placeholder 10">
            <a:extLst>
              <a:ext uri="{FF2B5EF4-FFF2-40B4-BE49-F238E27FC236}">
                <a16:creationId xmlns:a16="http://schemas.microsoft.com/office/drawing/2014/main" id="{70C48FBF-93E0-8B46-A0DF-95C016D0175F}"/>
              </a:ext>
            </a:extLst>
          </p:cNvPr>
          <p:cNvSpPr>
            <a:spLocks noGrp="1"/>
          </p:cNvSpPr>
          <p:nvPr>
            <p:ph idx="1"/>
          </p:nvPr>
        </p:nvSpPr>
        <p:spPr>
          <a:xfrm>
            <a:off x="878913" y="2692676"/>
            <a:ext cx="2172627" cy="437113"/>
          </a:xfrm>
        </p:spPr>
        <p:txBody>
          <a:bodyPr>
            <a:noAutofit/>
          </a:bodyPr>
          <a:lstStyle/>
          <a:p>
            <a:r>
              <a:rPr lang="en-US" sz="1600" dirty="0"/>
              <a:t>Higher proxy score</a:t>
            </a:r>
          </a:p>
        </p:txBody>
      </p:sp>
      <p:sp>
        <p:nvSpPr>
          <p:cNvPr id="69" name="Content Placeholder 10">
            <a:extLst>
              <a:ext uri="{FF2B5EF4-FFF2-40B4-BE49-F238E27FC236}">
                <a16:creationId xmlns:a16="http://schemas.microsoft.com/office/drawing/2014/main" id="{555193FC-99EE-354F-8E9C-EDB64676E075}"/>
              </a:ext>
            </a:extLst>
          </p:cNvPr>
          <p:cNvSpPr txBox="1">
            <a:spLocks/>
          </p:cNvSpPr>
          <p:nvPr/>
        </p:nvSpPr>
        <p:spPr>
          <a:xfrm>
            <a:off x="8506625" y="2690220"/>
            <a:ext cx="2172627" cy="437113"/>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800"/>
              </a:spcBef>
              <a:buFontTx/>
              <a:buNone/>
              <a:defRPr sz="2800" b="0" i="0" kern="1200">
                <a:solidFill>
                  <a:schemeClr val="tx1"/>
                </a:solidFill>
                <a:latin typeface="Avenir Next LT Pro Light" panose="020B0304020202020204" pitchFamily="34" charset="0"/>
                <a:ea typeface="Avenir Next LT Pro Light" panose="020B0304020202020204" pitchFamily="34" charset="0"/>
                <a:cs typeface="Avenir Next LT Pro Light" panose="020B0304020202020204" pitchFamily="34" charset="0"/>
              </a:defRPr>
            </a:lvl1pPr>
            <a:lvl2pPr marL="457200" indent="0" algn="l" defTabSz="914400" rtl="0" eaLnBrk="1" latinLnBrk="0" hangingPunct="1">
              <a:lnSpc>
                <a:spcPct val="100000"/>
              </a:lnSpc>
              <a:spcBef>
                <a:spcPts val="1200"/>
              </a:spcBef>
              <a:spcAft>
                <a:spcPts val="1200"/>
              </a:spcAft>
              <a:buFontTx/>
              <a:buNone/>
              <a:defRPr lang="nb-NO" sz="2400" b="0" i="0" kern="1200" smtClean="0">
                <a:solidFill>
                  <a:schemeClr val="tx1"/>
                </a:solidFill>
                <a:effectLst/>
                <a:latin typeface="Avenir Next LT Pro Light" panose="020B0304020202020204" pitchFamily="34" charset="0"/>
                <a:ea typeface="Avenir Next LT Pro Light" panose="020B0304020202020204" pitchFamily="34" charset="0"/>
                <a:cs typeface="Avenir Next LT Pro Light" panose="020B0304020202020204" pitchFamily="34"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Avenir Next LT Pro Light" panose="020B0304020202020204" pitchFamily="34" charset="0"/>
                <a:ea typeface="Avenir Next LT Pro Light" panose="020B0304020202020204" pitchFamily="34" charset="0"/>
                <a:cs typeface="Avenir Next LT Pro Light" panose="020B0304020202020204" pitchFamily="34" charset="0"/>
              </a:defRPr>
            </a:lvl3pPr>
            <a:lvl4pPr marL="1600200" indent="-228600" algn="l" defTabSz="914400" rtl="0" eaLnBrk="1" latinLnBrk="0" hangingPunct="1">
              <a:lnSpc>
                <a:spcPct val="90000"/>
              </a:lnSpc>
              <a:spcBef>
                <a:spcPts val="500"/>
              </a:spcBef>
              <a:buFont typeface="Arial"/>
              <a:buChar char="•"/>
              <a:defRPr sz="2800" b="0" i="0" kern="1200">
                <a:solidFill>
                  <a:schemeClr val="tx1"/>
                </a:solidFill>
                <a:latin typeface="Avenir Next LT Pro Light" panose="020B0304020202020204" pitchFamily="34" charset="0"/>
                <a:ea typeface="Avenir Next LT Pro Light" panose="020B0304020202020204" pitchFamily="34" charset="0"/>
                <a:cs typeface="Avenir Next LT Pro Light" panose="020B0304020202020204" pitchFamily="34" charset="0"/>
              </a:defRPr>
            </a:lvl4pPr>
            <a:lvl5pPr marL="2057400" indent="-228600" algn="l" defTabSz="914400" rtl="0" eaLnBrk="1" latinLnBrk="0" hangingPunct="1">
              <a:lnSpc>
                <a:spcPct val="90000"/>
              </a:lnSpc>
              <a:spcBef>
                <a:spcPts val="500"/>
              </a:spcBef>
              <a:buFont typeface="Arial"/>
              <a:buChar char="•"/>
              <a:defRPr sz="2800" b="0" i="0" kern="1200">
                <a:solidFill>
                  <a:schemeClr val="tx1"/>
                </a:solidFill>
                <a:latin typeface="Avenir Next LT Pro Light" panose="020B0304020202020204" pitchFamily="34" charset="0"/>
                <a:ea typeface="Avenir Next LT Pro Light" panose="020B0304020202020204" pitchFamily="34" charset="0"/>
                <a:cs typeface="Avenir Next LT Pro Light" panose="020B03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r"/>
            <a:r>
              <a:rPr lang="en-US" sz="1600" dirty="0"/>
              <a:t>Lower proxy score</a:t>
            </a:r>
          </a:p>
        </p:txBody>
      </p:sp>
      <p:grpSp>
        <p:nvGrpSpPr>
          <p:cNvPr id="12" name="Group 11">
            <a:extLst>
              <a:ext uri="{FF2B5EF4-FFF2-40B4-BE49-F238E27FC236}">
                <a16:creationId xmlns:a16="http://schemas.microsoft.com/office/drawing/2014/main" id="{24A72A96-BDBF-7545-8916-7617BF636BC0}"/>
              </a:ext>
            </a:extLst>
          </p:cNvPr>
          <p:cNvGrpSpPr/>
          <p:nvPr/>
        </p:nvGrpSpPr>
        <p:grpSpPr>
          <a:xfrm>
            <a:off x="4427738" y="2838436"/>
            <a:ext cx="3440416" cy="590564"/>
            <a:chOff x="4427738" y="2838436"/>
            <a:chExt cx="3440416" cy="590564"/>
          </a:xfrm>
        </p:grpSpPr>
        <p:cxnSp>
          <p:nvCxnSpPr>
            <p:cNvPr id="10" name="Straight Arrow Connector 9">
              <a:extLst>
                <a:ext uri="{FF2B5EF4-FFF2-40B4-BE49-F238E27FC236}">
                  <a16:creationId xmlns:a16="http://schemas.microsoft.com/office/drawing/2014/main" id="{309BB9AC-379E-7640-96C7-D50FA7B11D56}"/>
                </a:ext>
              </a:extLst>
            </p:cNvPr>
            <p:cNvCxnSpPr>
              <a:cxnSpLocks/>
            </p:cNvCxnSpPr>
            <p:nvPr/>
          </p:nvCxnSpPr>
          <p:spPr>
            <a:xfrm>
              <a:off x="4427738" y="2838436"/>
              <a:ext cx="0" cy="590564"/>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0" name="Content Placeholder 10">
              <a:extLst>
                <a:ext uri="{FF2B5EF4-FFF2-40B4-BE49-F238E27FC236}">
                  <a16:creationId xmlns:a16="http://schemas.microsoft.com/office/drawing/2014/main" id="{33246189-A315-FC4D-81B1-25B868BB7172}"/>
                </a:ext>
              </a:extLst>
            </p:cNvPr>
            <p:cNvSpPr txBox="1">
              <a:spLocks/>
            </p:cNvSpPr>
            <p:nvPr/>
          </p:nvSpPr>
          <p:spPr>
            <a:xfrm>
              <a:off x="4451605" y="2862120"/>
              <a:ext cx="3416549" cy="437113"/>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800"/>
                </a:spcBef>
                <a:buFontTx/>
                <a:buNone/>
                <a:defRPr sz="2800" b="0" i="0" kern="1200">
                  <a:solidFill>
                    <a:schemeClr val="tx1"/>
                  </a:solidFill>
                  <a:latin typeface="Avenir Next LT Pro Light" panose="020B0304020202020204" pitchFamily="34" charset="0"/>
                  <a:ea typeface="Avenir Next LT Pro Light" panose="020B0304020202020204" pitchFamily="34" charset="0"/>
                  <a:cs typeface="Avenir Next LT Pro Light" panose="020B0304020202020204" pitchFamily="34" charset="0"/>
                </a:defRPr>
              </a:lvl1pPr>
              <a:lvl2pPr marL="457200" indent="0" algn="l" defTabSz="914400" rtl="0" eaLnBrk="1" latinLnBrk="0" hangingPunct="1">
                <a:lnSpc>
                  <a:spcPct val="100000"/>
                </a:lnSpc>
                <a:spcBef>
                  <a:spcPts val="1200"/>
                </a:spcBef>
                <a:spcAft>
                  <a:spcPts val="1200"/>
                </a:spcAft>
                <a:buFontTx/>
                <a:buNone/>
                <a:defRPr lang="nb-NO" sz="2400" b="0" i="0" kern="1200" smtClean="0">
                  <a:solidFill>
                    <a:schemeClr val="tx1"/>
                  </a:solidFill>
                  <a:effectLst/>
                  <a:latin typeface="Avenir Next LT Pro Light" panose="020B0304020202020204" pitchFamily="34" charset="0"/>
                  <a:ea typeface="Avenir Next LT Pro Light" panose="020B0304020202020204" pitchFamily="34" charset="0"/>
                  <a:cs typeface="Avenir Next LT Pro Light" panose="020B0304020202020204" pitchFamily="34"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Avenir Next LT Pro Light" panose="020B0304020202020204" pitchFamily="34" charset="0"/>
                  <a:ea typeface="Avenir Next LT Pro Light" panose="020B0304020202020204" pitchFamily="34" charset="0"/>
                  <a:cs typeface="Avenir Next LT Pro Light" panose="020B0304020202020204" pitchFamily="34" charset="0"/>
                </a:defRPr>
              </a:lvl3pPr>
              <a:lvl4pPr marL="1600200" indent="-228600" algn="l" defTabSz="914400" rtl="0" eaLnBrk="1" latinLnBrk="0" hangingPunct="1">
                <a:lnSpc>
                  <a:spcPct val="90000"/>
                </a:lnSpc>
                <a:spcBef>
                  <a:spcPts val="500"/>
                </a:spcBef>
                <a:buFont typeface="Arial"/>
                <a:buChar char="•"/>
                <a:defRPr sz="2800" b="0" i="0" kern="1200">
                  <a:solidFill>
                    <a:schemeClr val="tx1"/>
                  </a:solidFill>
                  <a:latin typeface="Avenir Next LT Pro Light" panose="020B0304020202020204" pitchFamily="34" charset="0"/>
                  <a:ea typeface="Avenir Next LT Pro Light" panose="020B0304020202020204" pitchFamily="34" charset="0"/>
                  <a:cs typeface="Avenir Next LT Pro Light" panose="020B0304020202020204" pitchFamily="34" charset="0"/>
                </a:defRPr>
              </a:lvl4pPr>
              <a:lvl5pPr marL="2057400" indent="-228600" algn="l" defTabSz="914400" rtl="0" eaLnBrk="1" latinLnBrk="0" hangingPunct="1">
                <a:lnSpc>
                  <a:spcPct val="90000"/>
                </a:lnSpc>
                <a:spcBef>
                  <a:spcPts val="500"/>
                </a:spcBef>
                <a:buFont typeface="Arial"/>
                <a:buChar char="•"/>
                <a:defRPr sz="2800" b="0" i="0" kern="1200">
                  <a:solidFill>
                    <a:schemeClr val="tx1"/>
                  </a:solidFill>
                  <a:latin typeface="Avenir Next LT Pro Light" panose="020B0304020202020204" pitchFamily="34" charset="0"/>
                  <a:ea typeface="Avenir Next LT Pro Light" panose="020B0304020202020204" pitchFamily="34" charset="0"/>
                  <a:cs typeface="Avenir Next LT Pro Light" panose="020B03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400" dirty="0"/>
                <a:t>1. Uniform sampling</a:t>
              </a:r>
            </a:p>
          </p:txBody>
        </p:sp>
      </p:grpSp>
      <p:cxnSp>
        <p:nvCxnSpPr>
          <p:cNvPr id="71" name="Straight Arrow Connector 70">
            <a:extLst>
              <a:ext uri="{FF2B5EF4-FFF2-40B4-BE49-F238E27FC236}">
                <a16:creationId xmlns:a16="http://schemas.microsoft.com/office/drawing/2014/main" id="{00D2FB2A-3C6B-B643-BAFA-04C6728888B9}"/>
              </a:ext>
            </a:extLst>
          </p:cNvPr>
          <p:cNvCxnSpPr>
            <a:cxnSpLocks/>
          </p:cNvCxnSpPr>
          <p:nvPr/>
        </p:nvCxnSpPr>
        <p:spPr>
          <a:xfrm flipH="1">
            <a:off x="1060135" y="3962138"/>
            <a:ext cx="9619117" cy="0"/>
          </a:xfrm>
          <a:prstGeom prst="straightConnector1">
            <a:avLst/>
          </a:prstGeom>
          <a:ln w="539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2" name="Content Placeholder 10">
            <a:extLst>
              <a:ext uri="{FF2B5EF4-FFF2-40B4-BE49-F238E27FC236}">
                <a16:creationId xmlns:a16="http://schemas.microsoft.com/office/drawing/2014/main" id="{BE8237DF-1C32-5B47-85FD-FA421ED9431F}"/>
              </a:ext>
            </a:extLst>
          </p:cNvPr>
          <p:cNvSpPr txBox="1">
            <a:spLocks/>
          </p:cNvSpPr>
          <p:nvPr/>
        </p:nvSpPr>
        <p:spPr>
          <a:xfrm>
            <a:off x="2067242" y="4057845"/>
            <a:ext cx="4542652" cy="50673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800"/>
              </a:spcBef>
              <a:buFontTx/>
              <a:buNone/>
              <a:defRPr sz="2800" b="0" i="0" kern="1200">
                <a:solidFill>
                  <a:schemeClr val="tx1"/>
                </a:solidFill>
                <a:latin typeface="Avenir Next LT Pro Light" panose="020B0304020202020204" pitchFamily="34" charset="0"/>
                <a:ea typeface="Avenir Next LT Pro Light" panose="020B0304020202020204" pitchFamily="34" charset="0"/>
                <a:cs typeface="Avenir Next LT Pro Light" panose="020B0304020202020204" pitchFamily="34" charset="0"/>
              </a:defRPr>
            </a:lvl1pPr>
            <a:lvl2pPr marL="457200" indent="0" algn="l" defTabSz="914400" rtl="0" eaLnBrk="1" latinLnBrk="0" hangingPunct="1">
              <a:lnSpc>
                <a:spcPct val="100000"/>
              </a:lnSpc>
              <a:spcBef>
                <a:spcPts val="1200"/>
              </a:spcBef>
              <a:spcAft>
                <a:spcPts val="1200"/>
              </a:spcAft>
              <a:buFontTx/>
              <a:buNone/>
              <a:defRPr lang="nb-NO" sz="2400" b="0" i="0" kern="1200" smtClean="0">
                <a:solidFill>
                  <a:schemeClr val="tx1"/>
                </a:solidFill>
                <a:effectLst/>
                <a:latin typeface="Avenir Next LT Pro Light" panose="020B0304020202020204" pitchFamily="34" charset="0"/>
                <a:ea typeface="Avenir Next LT Pro Light" panose="020B0304020202020204" pitchFamily="34" charset="0"/>
                <a:cs typeface="Avenir Next LT Pro Light" panose="020B0304020202020204" pitchFamily="34"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Avenir Next LT Pro Light" panose="020B0304020202020204" pitchFamily="34" charset="0"/>
                <a:ea typeface="Avenir Next LT Pro Light" panose="020B0304020202020204" pitchFamily="34" charset="0"/>
                <a:cs typeface="Avenir Next LT Pro Light" panose="020B0304020202020204" pitchFamily="34" charset="0"/>
              </a:defRPr>
            </a:lvl3pPr>
            <a:lvl4pPr marL="1600200" indent="-228600" algn="l" defTabSz="914400" rtl="0" eaLnBrk="1" latinLnBrk="0" hangingPunct="1">
              <a:lnSpc>
                <a:spcPct val="90000"/>
              </a:lnSpc>
              <a:spcBef>
                <a:spcPts val="500"/>
              </a:spcBef>
              <a:buFont typeface="Arial"/>
              <a:buChar char="•"/>
              <a:defRPr sz="2800" b="0" i="0" kern="1200">
                <a:solidFill>
                  <a:schemeClr val="tx1"/>
                </a:solidFill>
                <a:latin typeface="Avenir Next LT Pro Light" panose="020B0304020202020204" pitchFamily="34" charset="0"/>
                <a:ea typeface="Avenir Next LT Pro Light" panose="020B0304020202020204" pitchFamily="34" charset="0"/>
                <a:cs typeface="Avenir Next LT Pro Light" panose="020B0304020202020204" pitchFamily="34" charset="0"/>
              </a:defRPr>
            </a:lvl4pPr>
            <a:lvl5pPr marL="2057400" indent="-228600" algn="l" defTabSz="914400" rtl="0" eaLnBrk="1" latinLnBrk="0" hangingPunct="1">
              <a:lnSpc>
                <a:spcPct val="90000"/>
              </a:lnSpc>
              <a:spcBef>
                <a:spcPts val="500"/>
              </a:spcBef>
              <a:buFont typeface="Arial"/>
              <a:buChar char="•"/>
              <a:defRPr sz="2800" b="0" i="0" kern="1200">
                <a:solidFill>
                  <a:schemeClr val="tx1"/>
                </a:solidFill>
                <a:latin typeface="Avenir Next LT Pro Light" panose="020B0304020202020204" pitchFamily="34" charset="0"/>
                <a:ea typeface="Avenir Next LT Pro Light" panose="020B0304020202020204" pitchFamily="34" charset="0"/>
                <a:cs typeface="Avenir Next LT Pro Light" panose="020B03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400" dirty="0"/>
              <a:t>2. Select threshold with confidence interval correction</a:t>
            </a:r>
            <a:endParaRPr lang="en-US" sz="2400" dirty="0">
              <a:solidFill>
                <a:srgbClr val="FF0000"/>
              </a:solidFill>
            </a:endParaRPr>
          </a:p>
        </p:txBody>
      </p:sp>
      <p:sp>
        <p:nvSpPr>
          <p:cNvPr id="108" name="Content Placeholder 10">
            <a:extLst>
              <a:ext uri="{FF2B5EF4-FFF2-40B4-BE49-F238E27FC236}">
                <a16:creationId xmlns:a16="http://schemas.microsoft.com/office/drawing/2014/main" id="{F98EECBA-61B2-D547-8E82-696ECD45411F}"/>
              </a:ext>
            </a:extLst>
          </p:cNvPr>
          <p:cNvSpPr txBox="1">
            <a:spLocks/>
          </p:cNvSpPr>
          <p:nvPr/>
        </p:nvSpPr>
        <p:spPr>
          <a:xfrm>
            <a:off x="878912" y="1512291"/>
            <a:ext cx="6463539" cy="611373"/>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800"/>
              </a:spcBef>
              <a:buFontTx/>
              <a:buNone/>
              <a:defRPr sz="2800" b="0" i="0" kern="1200">
                <a:solidFill>
                  <a:schemeClr val="tx1"/>
                </a:solidFill>
                <a:latin typeface="Avenir Next LT Pro Light" panose="020B0304020202020204" pitchFamily="34" charset="0"/>
                <a:ea typeface="Avenir Next LT Pro Light" panose="020B0304020202020204" pitchFamily="34" charset="0"/>
                <a:cs typeface="Avenir Next LT Pro Light" panose="020B0304020202020204" pitchFamily="34" charset="0"/>
              </a:defRPr>
            </a:lvl1pPr>
            <a:lvl2pPr marL="457200" indent="0" algn="l" defTabSz="914400" rtl="0" eaLnBrk="1" latinLnBrk="0" hangingPunct="1">
              <a:lnSpc>
                <a:spcPct val="100000"/>
              </a:lnSpc>
              <a:spcBef>
                <a:spcPts val="1200"/>
              </a:spcBef>
              <a:spcAft>
                <a:spcPts val="1200"/>
              </a:spcAft>
              <a:buFontTx/>
              <a:buNone/>
              <a:defRPr lang="nb-NO" sz="2400" b="0" i="0" kern="1200" smtClean="0">
                <a:solidFill>
                  <a:schemeClr val="tx1"/>
                </a:solidFill>
                <a:effectLst/>
                <a:latin typeface="Avenir Next LT Pro Light" panose="020B0304020202020204" pitchFamily="34" charset="0"/>
                <a:ea typeface="Avenir Next LT Pro Light" panose="020B0304020202020204" pitchFamily="34" charset="0"/>
                <a:cs typeface="Avenir Next LT Pro Light" panose="020B0304020202020204" pitchFamily="34"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Avenir Next LT Pro Light" panose="020B0304020202020204" pitchFamily="34" charset="0"/>
                <a:ea typeface="Avenir Next LT Pro Light" panose="020B0304020202020204" pitchFamily="34" charset="0"/>
                <a:cs typeface="Avenir Next LT Pro Light" panose="020B0304020202020204" pitchFamily="34" charset="0"/>
              </a:defRPr>
            </a:lvl3pPr>
            <a:lvl4pPr marL="1600200" indent="-228600" algn="l" defTabSz="914400" rtl="0" eaLnBrk="1" latinLnBrk="0" hangingPunct="1">
              <a:lnSpc>
                <a:spcPct val="90000"/>
              </a:lnSpc>
              <a:spcBef>
                <a:spcPts val="500"/>
              </a:spcBef>
              <a:buFont typeface="Arial"/>
              <a:buChar char="•"/>
              <a:defRPr sz="2800" b="0" i="0" kern="1200">
                <a:solidFill>
                  <a:schemeClr val="tx1"/>
                </a:solidFill>
                <a:latin typeface="Avenir Next LT Pro Light" panose="020B0304020202020204" pitchFamily="34" charset="0"/>
                <a:ea typeface="Avenir Next LT Pro Light" panose="020B0304020202020204" pitchFamily="34" charset="0"/>
                <a:cs typeface="Avenir Next LT Pro Light" panose="020B0304020202020204" pitchFamily="34" charset="0"/>
              </a:defRPr>
            </a:lvl4pPr>
            <a:lvl5pPr marL="2057400" indent="-228600" algn="l" defTabSz="914400" rtl="0" eaLnBrk="1" latinLnBrk="0" hangingPunct="1">
              <a:lnSpc>
                <a:spcPct val="90000"/>
              </a:lnSpc>
              <a:spcBef>
                <a:spcPts val="500"/>
              </a:spcBef>
              <a:buFont typeface="Arial"/>
              <a:buChar char="•"/>
              <a:defRPr sz="2800" b="0" i="0" kern="1200">
                <a:solidFill>
                  <a:schemeClr val="tx1"/>
                </a:solidFill>
                <a:latin typeface="Avenir Next LT Pro Light" panose="020B0304020202020204" pitchFamily="34" charset="0"/>
                <a:ea typeface="Avenir Next LT Pro Light" panose="020B0304020202020204" pitchFamily="34" charset="0"/>
                <a:cs typeface="Avenir Next LT Pro Light" panose="020B03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400" b="1" dirty="0"/>
              <a:t>Goal</a:t>
            </a:r>
            <a:r>
              <a:rPr lang="en-US" sz="2400" dirty="0"/>
              <a:t>: 50% recall, sampling budget of 10</a:t>
            </a:r>
          </a:p>
        </p:txBody>
      </p:sp>
      <p:sp>
        <p:nvSpPr>
          <p:cNvPr id="110" name="Content Placeholder 10">
            <a:extLst>
              <a:ext uri="{FF2B5EF4-FFF2-40B4-BE49-F238E27FC236}">
                <a16:creationId xmlns:a16="http://schemas.microsoft.com/office/drawing/2014/main" id="{A44D8072-C600-7645-B038-B7E34B299338}"/>
              </a:ext>
            </a:extLst>
          </p:cNvPr>
          <p:cNvSpPr txBox="1">
            <a:spLocks/>
          </p:cNvSpPr>
          <p:nvPr/>
        </p:nvSpPr>
        <p:spPr>
          <a:xfrm>
            <a:off x="2067242" y="5279265"/>
            <a:ext cx="3124417" cy="437113"/>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800"/>
              </a:spcBef>
              <a:buFontTx/>
              <a:buNone/>
              <a:defRPr sz="2800" b="0" i="0" kern="1200">
                <a:solidFill>
                  <a:schemeClr val="tx1"/>
                </a:solidFill>
                <a:latin typeface="Avenir Next LT Pro Light" panose="020B0304020202020204" pitchFamily="34" charset="0"/>
                <a:ea typeface="Avenir Next LT Pro Light" panose="020B0304020202020204" pitchFamily="34" charset="0"/>
                <a:cs typeface="Avenir Next LT Pro Light" panose="020B0304020202020204" pitchFamily="34" charset="0"/>
              </a:defRPr>
            </a:lvl1pPr>
            <a:lvl2pPr marL="457200" indent="0" algn="l" defTabSz="914400" rtl="0" eaLnBrk="1" latinLnBrk="0" hangingPunct="1">
              <a:lnSpc>
                <a:spcPct val="100000"/>
              </a:lnSpc>
              <a:spcBef>
                <a:spcPts val="1200"/>
              </a:spcBef>
              <a:spcAft>
                <a:spcPts val="1200"/>
              </a:spcAft>
              <a:buFontTx/>
              <a:buNone/>
              <a:defRPr lang="nb-NO" sz="2400" b="0" i="0" kern="1200" smtClean="0">
                <a:solidFill>
                  <a:schemeClr val="tx1"/>
                </a:solidFill>
                <a:effectLst/>
                <a:latin typeface="Avenir Next LT Pro Light" panose="020B0304020202020204" pitchFamily="34" charset="0"/>
                <a:ea typeface="Avenir Next LT Pro Light" panose="020B0304020202020204" pitchFamily="34" charset="0"/>
                <a:cs typeface="Avenir Next LT Pro Light" panose="020B0304020202020204" pitchFamily="34"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Avenir Next LT Pro Light" panose="020B0304020202020204" pitchFamily="34" charset="0"/>
                <a:ea typeface="Avenir Next LT Pro Light" panose="020B0304020202020204" pitchFamily="34" charset="0"/>
                <a:cs typeface="Avenir Next LT Pro Light" panose="020B0304020202020204" pitchFamily="34" charset="0"/>
              </a:defRPr>
            </a:lvl3pPr>
            <a:lvl4pPr marL="1600200" indent="-228600" algn="l" defTabSz="914400" rtl="0" eaLnBrk="1" latinLnBrk="0" hangingPunct="1">
              <a:lnSpc>
                <a:spcPct val="90000"/>
              </a:lnSpc>
              <a:spcBef>
                <a:spcPts val="500"/>
              </a:spcBef>
              <a:buFont typeface="Arial"/>
              <a:buChar char="•"/>
              <a:defRPr sz="2800" b="0" i="0" kern="1200">
                <a:solidFill>
                  <a:schemeClr val="tx1"/>
                </a:solidFill>
                <a:latin typeface="Avenir Next LT Pro Light" panose="020B0304020202020204" pitchFamily="34" charset="0"/>
                <a:ea typeface="Avenir Next LT Pro Light" panose="020B0304020202020204" pitchFamily="34" charset="0"/>
                <a:cs typeface="Avenir Next LT Pro Light" panose="020B0304020202020204" pitchFamily="34" charset="0"/>
              </a:defRPr>
            </a:lvl4pPr>
            <a:lvl5pPr marL="2057400" indent="-228600" algn="l" defTabSz="914400" rtl="0" eaLnBrk="1" latinLnBrk="0" hangingPunct="1">
              <a:lnSpc>
                <a:spcPct val="90000"/>
              </a:lnSpc>
              <a:spcBef>
                <a:spcPts val="500"/>
              </a:spcBef>
              <a:buFont typeface="Arial"/>
              <a:buChar char="•"/>
              <a:defRPr sz="2800" b="0" i="0" kern="1200">
                <a:solidFill>
                  <a:schemeClr val="tx1"/>
                </a:solidFill>
                <a:latin typeface="Avenir Next LT Pro Light" panose="020B0304020202020204" pitchFamily="34" charset="0"/>
                <a:ea typeface="Avenir Next LT Pro Light" panose="020B0304020202020204" pitchFamily="34" charset="0"/>
                <a:cs typeface="Avenir Next LT Pro Light" panose="020B03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400" dirty="0"/>
              <a:t>3. Return records above cutoff</a:t>
            </a:r>
            <a:endParaRPr lang="en-US" sz="2400" dirty="0">
              <a:solidFill>
                <a:srgbClr val="FF0000"/>
              </a:solidFill>
            </a:endParaRPr>
          </a:p>
        </p:txBody>
      </p:sp>
      <p:sp>
        <p:nvSpPr>
          <p:cNvPr id="111" name="TextBox 110">
            <a:extLst>
              <a:ext uri="{FF2B5EF4-FFF2-40B4-BE49-F238E27FC236}">
                <a16:creationId xmlns:a16="http://schemas.microsoft.com/office/drawing/2014/main" id="{632322D4-A95B-584E-ADB7-CBBE86E73AB1}"/>
              </a:ext>
            </a:extLst>
          </p:cNvPr>
          <p:cNvSpPr txBox="1"/>
          <p:nvPr/>
        </p:nvSpPr>
        <p:spPr>
          <a:xfrm>
            <a:off x="6329256" y="5252503"/>
            <a:ext cx="4542652" cy="954107"/>
          </a:xfrm>
          <a:prstGeom prst="rect">
            <a:avLst/>
          </a:prstGeom>
          <a:noFill/>
        </p:spPr>
        <p:txBody>
          <a:bodyPr wrap="square" rtlCol="0">
            <a:spAutoFit/>
          </a:bodyPr>
          <a:lstStyle/>
          <a:p>
            <a:pPr algn="ctr">
              <a:spcAft>
                <a:spcPts val="3600"/>
              </a:spcAft>
            </a:pPr>
            <a:r>
              <a:rPr lang="en-US" sz="2800" dirty="0">
                <a:latin typeface="Avenir Next LT Pro Light" panose="020B0304020202020204" pitchFamily="34" charset="0"/>
                <a:ea typeface="Helvetica Neue Light" panose="02000403000000020004" pitchFamily="2" charset="0"/>
              </a:rPr>
              <a:t>Uniform sampling results in </a:t>
            </a:r>
            <a:r>
              <a:rPr lang="en-US" sz="2800" dirty="0">
                <a:solidFill>
                  <a:srgbClr val="FF0000"/>
                </a:solidFill>
                <a:latin typeface="Avenir Next LT Pro Light" panose="020B0304020202020204" pitchFamily="34" charset="0"/>
                <a:ea typeface="Helvetica Neue Light" panose="02000403000000020004" pitchFamily="2" charset="0"/>
              </a:rPr>
              <a:t>poor precision (17%)</a:t>
            </a:r>
          </a:p>
        </p:txBody>
      </p:sp>
      <p:grpSp>
        <p:nvGrpSpPr>
          <p:cNvPr id="68" name="Group 67">
            <a:extLst>
              <a:ext uri="{FF2B5EF4-FFF2-40B4-BE49-F238E27FC236}">
                <a16:creationId xmlns:a16="http://schemas.microsoft.com/office/drawing/2014/main" id="{8C7707CF-EF14-3D48-8C68-C3E3FE1BCD16}"/>
              </a:ext>
            </a:extLst>
          </p:cNvPr>
          <p:cNvGrpSpPr/>
          <p:nvPr/>
        </p:nvGrpSpPr>
        <p:grpSpPr>
          <a:xfrm>
            <a:off x="976077" y="4969340"/>
            <a:ext cx="9595207" cy="220241"/>
            <a:chOff x="1002581" y="1836872"/>
            <a:chExt cx="9595207" cy="220241"/>
          </a:xfrm>
        </p:grpSpPr>
        <p:sp>
          <p:nvSpPr>
            <p:cNvPr id="79" name="Rectangle 78">
              <a:extLst>
                <a:ext uri="{FF2B5EF4-FFF2-40B4-BE49-F238E27FC236}">
                  <a16:creationId xmlns:a16="http://schemas.microsoft.com/office/drawing/2014/main" id="{1F2488F1-E4F7-9C49-AFCE-5A2D834BEDDC}"/>
                </a:ext>
              </a:extLst>
            </p:cNvPr>
            <p:cNvSpPr/>
            <p:nvPr/>
          </p:nvSpPr>
          <p:spPr>
            <a:xfrm>
              <a:off x="1326997" y="1841786"/>
              <a:ext cx="209329" cy="2104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Rectangle 79">
              <a:extLst>
                <a:ext uri="{FF2B5EF4-FFF2-40B4-BE49-F238E27FC236}">
                  <a16:creationId xmlns:a16="http://schemas.microsoft.com/office/drawing/2014/main" id="{88E42BFF-E7E3-4041-8C97-3AB72F1A8004}"/>
                </a:ext>
              </a:extLst>
            </p:cNvPr>
            <p:cNvSpPr/>
            <p:nvPr/>
          </p:nvSpPr>
          <p:spPr>
            <a:xfrm>
              <a:off x="1002581" y="1841787"/>
              <a:ext cx="209328" cy="2104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Rectangle 80">
              <a:extLst>
                <a:ext uri="{FF2B5EF4-FFF2-40B4-BE49-F238E27FC236}">
                  <a16:creationId xmlns:a16="http://schemas.microsoft.com/office/drawing/2014/main" id="{E26D4144-07A7-C34E-9E7B-B1CB903AD1DA}"/>
                </a:ext>
              </a:extLst>
            </p:cNvPr>
            <p:cNvSpPr/>
            <p:nvPr/>
          </p:nvSpPr>
          <p:spPr>
            <a:xfrm>
              <a:off x="1651414" y="1841786"/>
              <a:ext cx="209328" cy="2104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Rectangle 81">
              <a:extLst>
                <a:ext uri="{FF2B5EF4-FFF2-40B4-BE49-F238E27FC236}">
                  <a16:creationId xmlns:a16="http://schemas.microsoft.com/office/drawing/2014/main" id="{48BBA1E6-8DFE-8043-A072-F7E1DACF86D9}"/>
                </a:ext>
              </a:extLst>
            </p:cNvPr>
            <p:cNvSpPr/>
            <p:nvPr/>
          </p:nvSpPr>
          <p:spPr>
            <a:xfrm>
              <a:off x="1975830" y="1846700"/>
              <a:ext cx="209329" cy="2104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Rectangle 82">
              <a:extLst>
                <a:ext uri="{FF2B5EF4-FFF2-40B4-BE49-F238E27FC236}">
                  <a16:creationId xmlns:a16="http://schemas.microsoft.com/office/drawing/2014/main" id="{C376E7AC-870B-A64E-9066-9BC40FAB00A5}"/>
                </a:ext>
              </a:extLst>
            </p:cNvPr>
            <p:cNvSpPr/>
            <p:nvPr/>
          </p:nvSpPr>
          <p:spPr>
            <a:xfrm>
              <a:off x="2300246" y="1841786"/>
              <a:ext cx="209328" cy="2104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Rectangle 83">
              <a:extLst>
                <a:ext uri="{FF2B5EF4-FFF2-40B4-BE49-F238E27FC236}">
                  <a16:creationId xmlns:a16="http://schemas.microsoft.com/office/drawing/2014/main" id="{4CFDEE10-17C7-2A48-9864-309C2FC53186}"/>
                </a:ext>
              </a:extLst>
            </p:cNvPr>
            <p:cNvSpPr/>
            <p:nvPr/>
          </p:nvSpPr>
          <p:spPr>
            <a:xfrm>
              <a:off x="2944051" y="1841786"/>
              <a:ext cx="209329" cy="2104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Rectangle 84">
              <a:extLst>
                <a:ext uri="{FF2B5EF4-FFF2-40B4-BE49-F238E27FC236}">
                  <a16:creationId xmlns:a16="http://schemas.microsoft.com/office/drawing/2014/main" id="{F5E5A3FC-744E-D741-BE71-7AB4F2622B68}"/>
                </a:ext>
              </a:extLst>
            </p:cNvPr>
            <p:cNvSpPr/>
            <p:nvPr/>
          </p:nvSpPr>
          <p:spPr>
            <a:xfrm>
              <a:off x="2619635" y="1841787"/>
              <a:ext cx="209328" cy="2104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Rectangle 85">
              <a:extLst>
                <a:ext uri="{FF2B5EF4-FFF2-40B4-BE49-F238E27FC236}">
                  <a16:creationId xmlns:a16="http://schemas.microsoft.com/office/drawing/2014/main" id="{BE5D53AE-850B-2048-A2A6-33E3B50D6C5B}"/>
                </a:ext>
              </a:extLst>
            </p:cNvPr>
            <p:cNvSpPr/>
            <p:nvPr/>
          </p:nvSpPr>
          <p:spPr>
            <a:xfrm>
              <a:off x="3268468" y="1841786"/>
              <a:ext cx="209328" cy="2104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Rectangle 86">
              <a:extLst>
                <a:ext uri="{FF2B5EF4-FFF2-40B4-BE49-F238E27FC236}">
                  <a16:creationId xmlns:a16="http://schemas.microsoft.com/office/drawing/2014/main" id="{C922DF2C-E2F8-C04C-B6F4-88C1549FA3F6}"/>
                </a:ext>
              </a:extLst>
            </p:cNvPr>
            <p:cNvSpPr/>
            <p:nvPr/>
          </p:nvSpPr>
          <p:spPr>
            <a:xfrm>
              <a:off x="3592884" y="1846700"/>
              <a:ext cx="209329" cy="2104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Rectangle 87">
              <a:extLst>
                <a:ext uri="{FF2B5EF4-FFF2-40B4-BE49-F238E27FC236}">
                  <a16:creationId xmlns:a16="http://schemas.microsoft.com/office/drawing/2014/main" id="{47773A5E-2867-2345-A6B3-F2F2CDCEF138}"/>
                </a:ext>
              </a:extLst>
            </p:cNvPr>
            <p:cNvSpPr/>
            <p:nvPr/>
          </p:nvSpPr>
          <p:spPr>
            <a:xfrm>
              <a:off x="3917300" y="1841786"/>
              <a:ext cx="209328" cy="2104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Rectangle 88">
              <a:extLst>
                <a:ext uri="{FF2B5EF4-FFF2-40B4-BE49-F238E27FC236}">
                  <a16:creationId xmlns:a16="http://schemas.microsoft.com/office/drawing/2014/main" id="{33B8B168-3392-D24F-B411-77B51965B49A}"/>
                </a:ext>
              </a:extLst>
            </p:cNvPr>
            <p:cNvSpPr/>
            <p:nvPr/>
          </p:nvSpPr>
          <p:spPr>
            <a:xfrm>
              <a:off x="4556078" y="1841786"/>
              <a:ext cx="209329" cy="2104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Rectangle 89">
              <a:extLst>
                <a:ext uri="{FF2B5EF4-FFF2-40B4-BE49-F238E27FC236}">
                  <a16:creationId xmlns:a16="http://schemas.microsoft.com/office/drawing/2014/main" id="{35AF916D-A54A-3C40-8BEB-24BED083EA8A}"/>
                </a:ext>
              </a:extLst>
            </p:cNvPr>
            <p:cNvSpPr/>
            <p:nvPr/>
          </p:nvSpPr>
          <p:spPr>
            <a:xfrm>
              <a:off x="4231662" y="1841787"/>
              <a:ext cx="209328" cy="2104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Rectangle 90">
              <a:extLst>
                <a:ext uri="{FF2B5EF4-FFF2-40B4-BE49-F238E27FC236}">
                  <a16:creationId xmlns:a16="http://schemas.microsoft.com/office/drawing/2014/main" id="{9D1CCE5F-FF7C-8A48-98FC-079C62C899D6}"/>
                </a:ext>
              </a:extLst>
            </p:cNvPr>
            <p:cNvSpPr/>
            <p:nvPr/>
          </p:nvSpPr>
          <p:spPr>
            <a:xfrm>
              <a:off x="4880495" y="1841786"/>
              <a:ext cx="209328" cy="2104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Rectangle 91">
              <a:extLst>
                <a:ext uri="{FF2B5EF4-FFF2-40B4-BE49-F238E27FC236}">
                  <a16:creationId xmlns:a16="http://schemas.microsoft.com/office/drawing/2014/main" id="{57A05B50-74B2-AD48-9E03-623D2946C07C}"/>
                </a:ext>
              </a:extLst>
            </p:cNvPr>
            <p:cNvSpPr/>
            <p:nvPr/>
          </p:nvSpPr>
          <p:spPr>
            <a:xfrm>
              <a:off x="5204911" y="1846700"/>
              <a:ext cx="209329" cy="2104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Rectangle 92">
              <a:extLst>
                <a:ext uri="{FF2B5EF4-FFF2-40B4-BE49-F238E27FC236}">
                  <a16:creationId xmlns:a16="http://schemas.microsoft.com/office/drawing/2014/main" id="{9818FE3E-79C5-C549-87A0-5E77A2CDB56D}"/>
                </a:ext>
              </a:extLst>
            </p:cNvPr>
            <p:cNvSpPr/>
            <p:nvPr/>
          </p:nvSpPr>
          <p:spPr>
            <a:xfrm>
              <a:off x="5529327" y="1841786"/>
              <a:ext cx="209328" cy="2104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Rectangle 93">
              <a:extLst>
                <a:ext uri="{FF2B5EF4-FFF2-40B4-BE49-F238E27FC236}">
                  <a16:creationId xmlns:a16="http://schemas.microsoft.com/office/drawing/2014/main" id="{110FD635-C3EF-FB4B-8BDA-1DD478530749}"/>
                </a:ext>
              </a:extLst>
            </p:cNvPr>
            <p:cNvSpPr/>
            <p:nvPr/>
          </p:nvSpPr>
          <p:spPr>
            <a:xfrm>
              <a:off x="6173132" y="1841786"/>
              <a:ext cx="209329" cy="2104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Rectangle 94">
              <a:extLst>
                <a:ext uri="{FF2B5EF4-FFF2-40B4-BE49-F238E27FC236}">
                  <a16:creationId xmlns:a16="http://schemas.microsoft.com/office/drawing/2014/main" id="{652C03F2-DAD8-B64B-AFA8-E21928FDCBB4}"/>
                </a:ext>
              </a:extLst>
            </p:cNvPr>
            <p:cNvSpPr/>
            <p:nvPr/>
          </p:nvSpPr>
          <p:spPr>
            <a:xfrm>
              <a:off x="5848716" y="1841787"/>
              <a:ext cx="209328" cy="2104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Rectangle 95">
              <a:extLst>
                <a:ext uri="{FF2B5EF4-FFF2-40B4-BE49-F238E27FC236}">
                  <a16:creationId xmlns:a16="http://schemas.microsoft.com/office/drawing/2014/main" id="{B7C32BF5-4E53-7745-AEE2-96733495E752}"/>
                </a:ext>
              </a:extLst>
            </p:cNvPr>
            <p:cNvSpPr/>
            <p:nvPr/>
          </p:nvSpPr>
          <p:spPr>
            <a:xfrm>
              <a:off x="6497549" y="1841786"/>
              <a:ext cx="209328" cy="2104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Rectangle 96">
              <a:extLst>
                <a:ext uri="{FF2B5EF4-FFF2-40B4-BE49-F238E27FC236}">
                  <a16:creationId xmlns:a16="http://schemas.microsoft.com/office/drawing/2014/main" id="{EF04A279-E40C-234B-87DE-71E7858DC651}"/>
                </a:ext>
              </a:extLst>
            </p:cNvPr>
            <p:cNvSpPr/>
            <p:nvPr/>
          </p:nvSpPr>
          <p:spPr>
            <a:xfrm>
              <a:off x="6821965" y="1846700"/>
              <a:ext cx="209329" cy="2104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Rectangle 97">
              <a:extLst>
                <a:ext uri="{FF2B5EF4-FFF2-40B4-BE49-F238E27FC236}">
                  <a16:creationId xmlns:a16="http://schemas.microsoft.com/office/drawing/2014/main" id="{96F50C39-663B-9E44-A592-2CFFCBD74D4D}"/>
                </a:ext>
              </a:extLst>
            </p:cNvPr>
            <p:cNvSpPr/>
            <p:nvPr/>
          </p:nvSpPr>
          <p:spPr>
            <a:xfrm>
              <a:off x="7146381" y="1841786"/>
              <a:ext cx="209328" cy="2104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Rectangle 100">
              <a:extLst>
                <a:ext uri="{FF2B5EF4-FFF2-40B4-BE49-F238E27FC236}">
                  <a16:creationId xmlns:a16="http://schemas.microsoft.com/office/drawing/2014/main" id="{A8E234F8-25C2-494D-910F-D83863E93DEB}"/>
                </a:ext>
              </a:extLst>
            </p:cNvPr>
            <p:cNvSpPr/>
            <p:nvPr/>
          </p:nvSpPr>
          <p:spPr>
            <a:xfrm>
              <a:off x="7798157" y="1836872"/>
              <a:ext cx="209329" cy="2104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Rectangle 101">
              <a:extLst>
                <a:ext uri="{FF2B5EF4-FFF2-40B4-BE49-F238E27FC236}">
                  <a16:creationId xmlns:a16="http://schemas.microsoft.com/office/drawing/2014/main" id="{40C764AD-6E06-E94E-82C8-FBDFF45A006E}"/>
                </a:ext>
              </a:extLst>
            </p:cNvPr>
            <p:cNvSpPr/>
            <p:nvPr/>
          </p:nvSpPr>
          <p:spPr>
            <a:xfrm>
              <a:off x="7473741" y="1836873"/>
              <a:ext cx="209328" cy="2104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 name="Rectangle 102">
              <a:extLst>
                <a:ext uri="{FF2B5EF4-FFF2-40B4-BE49-F238E27FC236}">
                  <a16:creationId xmlns:a16="http://schemas.microsoft.com/office/drawing/2014/main" id="{94EB2505-16F4-124A-BB08-9E5E3400B2D0}"/>
                </a:ext>
              </a:extLst>
            </p:cNvPr>
            <p:cNvSpPr/>
            <p:nvPr/>
          </p:nvSpPr>
          <p:spPr>
            <a:xfrm>
              <a:off x="8122574" y="1836872"/>
              <a:ext cx="209328" cy="2104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Rectangle 104">
              <a:extLst>
                <a:ext uri="{FF2B5EF4-FFF2-40B4-BE49-F238E27FC236}">
                  <a16:creationId xmlns:a16="http://schemas.microsoft.com/office/drawing/2014/main" id="{7EB5330B-43BB-884F-9138-657AEBF89F2C}"/>
                </a:ext>
              </a:extLst>
            </p:cNvPr>
            <p:cNvSpPr/>
            <p:nvPr/>
          </p:nvSpPr>
          <p:spPr>
            <a:xfrm>
              <a:off x="8446990" y="1841786"/>
              <a:ext cx="209329" cy="2104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 name="Rectangle 106">
              <a:extLst>
                <a:ext uri="{FF2B5EF4-FFF2-40B4-BE49-F238E27FC236}">
                  <a16:creationId xmlns:a16="http://schemas.microsoft.com/office/drawing/2014/main" id="{6A8CD3E7-85CB-6244-B55A-15EBEA0CCEBD}"/>
                </a:ext>
              </a:extLst>
            </p:cNvPr>
            <p:cNvSpPr/>
            <p:nvPr/>
          </p:nvSpPr>
          <p:spPr>
            <a:xfrm>
              <a:off x="8771406" y="1836872"/>
              <a:ext cx="209328" cy="2104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3" name="Rectangle 112">
              <a:extLst>
                <a:ext uri="{FF2B5EF4-FFF2-40B4-BE49-F238E27FC236}">
                  <a16:creationId xmlns:a16="http://schemas.microsoft.com/office/drawing/2014/main" id="{2E8643D3-4CEF-1246-AD4B-EC2EF0CC3C1A}"/>
                </a:ext>
              </a:extLst>
            </p:cNvPr>
            <p:cNvSpPr/>
            <p:nvPr/>
          </p:nvSpPr>
          <p:spPr>
            <a:xfrm>
              <a:off x="9415211" y="1836872"/>
              <a:ext cx="209329" cy="2104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Rectangle 113">
              <a:extLst>
                <a:ext uri="{FF2B5EF4-FFF2-40B4-BE49-F238E27FC236}">
                  <a16:creationId xmlns:a16="http://schemas.microsoft.com/office/drawing/2014/main" id="{F824FB76-1416-F54A-8B0B-1C6679804FFD}"/>
                </a:ext>
              </a:extLst>
            </p:cNvPr>
            <p:cNvSpPr/>
            <p:nvPr/>
          </p:nvSpPr>
          <p:spPr>
            <a:xfrm>
              <a:off x="9090795" y="1836873"/>
              <a:ext cx="209328" cy="2104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Rectangle 114">
              <a:extLst>
                <a:ext uri="{FF2B5EF4-FFF2-40B4-BE49-F238E27FC236}">
                  <a16:creationId xmlns:a16="http://schemas.microsoft.com/office/drawing/2014/main" id="{42157645-6828-1540-AB45-B48D642E90CA}"/>
                </a:ext>
              </a:extLst>
            </p:cNvPr>
            <p:cNvSpPr/>
            <p:nvPr/>
          </p:nvSpPr>
          <p:spPr>
            <a:xfrm>
              <a:off x="9739628" y="1836872"/>
              <a:ext cx="209328" cy="2104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7" name="Rectangle 116">
              <a:extLst>
                <a:ext uri="{FF2B5EF4-FFF2-40B4-BE49-F238E27FC236}">
                  <a16:creationId xmlns:a16="http://schemas.microsoft.com/office/drawing/2014/main" id="{9C3DB7CC-F7FE-D846-B295-62025CBECC33}"/>
                </a:ext>
              </a:extLst>
            </p:cNvPr>
            <p:cNvSpPr/>
            <p:nvPr/>
          </p:nvSpPr>
          <p:spPr>
            <a:xfrm>
              <a:off x="10064044" y="1841786"/>
              <a:ext cx="209329" cy="2104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9" name="Rectangle 118">
              <a:extLst>
                <a:ext uri="{FF2B5EF4-FFF2-40B4-BE49-F238E27FC236}">
                  <a16:creationId xmlns:a16="http://schemas.microsoft.com/office/drawing/2014/main" id="{3875E871-3060-7942-B945-01699A0E588B}"/>
                </a:ext>
              </a:extLst>
            </p:cNvPr>
            <p:cNvSpPr/>
            <p:nvPr/>
          </p:nvSpPr>
          <p:spPr>
            <a:xfrm>
              <a:off x="10388460" y="1836872"/>
              <a:ext cx="209328" cy="2104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 name="Group 2">
            <a:extLst>
              <a:ext uri="{FF2B5EF4-FFF2-40B4-BE49-F238E27FC236}">
                <a16:creationId xmlns:a16="http://schemas.microsoft.com/office/drawing/2014/main" id="{F3323DE3-B851-CE4E-97A4-785EE762D503}"/>
              </a:ext>
            </a:extLst>
          </p:cNvPr>
          <p:cNvGrpSpPr/>
          <p:nvPr/>
        </p:nvGrpSpPr>
        <p:grpSpPr>
          <a:xfrm>
            <a:off x="531533" y="2320130"/>
            <a:ext cx="10053003" cy="369332"/>
            <a:chOff x="531533" y="2320130"/>
            <a:chExt cx="10053003" cy="369332"/>
          </a:xfrm>
        </p:grpSpPr>
        <p:grpSp>
          <p:nvGrpSpPr>
            <p:cNvPr id="67" name="Group 66">
              <a:extLst>
                <a:ext uri="{FF2B5EF4-FFF2-40B4-BE49-F238E27FC236}">
                  <a16:creationId xmlns:a16="http://schemas.microsoft.com/office/drawing/2014/main" id="{F3C7677B-1A14-A54F-8025-39D51F2D87C8}"/>
                </a:ext>
              </a:extLst>
            </p:cNvPr>
            <p:cNvGrpSpPr/>
            <p:nvPr/>
          </p:nvGrpSpPr>
          <p:grpSpPr>
            <a:xfrm>
              <a:off x="989329" y="2389762"/>
              <a:ext cx="9595207" cy="220241"/>
              <a:chOff x="1002581" y="1836872"/>
              <a:chExt cx="9595207" cy="220241"/>
            </a:xfrm>
          </p:grpSpPr>
          <p:sp>
            <p:nvSpPr>
              <p:cNvPr id="5" name="Rectangle 4">
                <a:extLst>
                  <a:ext uri="{FF2B5EF4-FFF2-40B4-BE49-F238E27FC236}">
                    <a16:creationId xmlns:a16="http://schemas.microsoft.com/office/drawing/2014/main" id="{A9A2956B-0721-7D4E-983A-A7DD0CF4C007}"/>
                  </a:ext>
                </a:extLst>
              </p:cNvPr>
              <p:cNvSpPr/>
              <p:nvPr/>
            </p:nvSpPr>
            <p:spPr>
              <a:xfrm>
                <a:off x="1326997" y="1841786"/>
                <a:ext cx="209329" cy="2104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0E76E62-575C-7045-BC34-866BE51F5AD9}"/>
                  </a:ext>
                </a:extLst>
              </p:cNvPr>
              <p:cNvSpPr/>
              <p:nvPr/>
            </p:nvSpPr>
            <p:spPr>
              <a:xfrm>
                <a:off x="1002581" y="1841787"/>
                <a:ext cx="209328" cy="2104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5D500EB6-4391-7849-8383-727BCE8C0744}"/>
                  </a:ext>
                </a:extLst>
              </p:cNvPr>
              <p:cNvSpPr/>
              <p:nvPr/>
            </p:nvSpPr>
            <p:spPr>
              <a:xfrm>
                <a:off x="1651414" y="1841786"/>
                <a:ext cx="209328" cy="2104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86174186-8678-5E40-A394-D048D5C18312}"/>
                  </a:ext>
                </a:extLst>
              </p:cNvPr>
              <p:cNvSpPr/>
              <p:nvPr/>
            </p:nvSpPr>
            <p:spPr>
              <a:xfrm>
                <a:off x="1975830" y="1846700"/>
                <a:ext cx="209329" cy="2104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0BDB9CE6-46F8-024D-85EC-7EA08B495476}"/>
                  </a:ext>
                </a:extLst>
              </p:cNvPr>
              <p:cNvSpPr/>
              <p:nvPr/>
            </p:nvSpPr>
            <p:spPr>
              <a:xfrm>
                <a:off x="2300246" y="1841786"/>
                <a:ext cx="209328" cy="2104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1F765C6D-4E05-8944-AF07-F4BF65945C61}"/>
                  </a:ext>
                </a:extLst>
              </p:cNvPr>
              <p:cNvSpPr/>
              <p:nvPr/>
            </p:nvSpPr>
            <p:spPr>
              <a:xfrm>
                <a:off x="2944051" y="1841786"/>
                <a:ext cx="209329" cy="2104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9F77DC72-7A6B-7E40-B0E4-917FC43177E5}"/>
                  </a:ext>
                </a:extLst>
              </p:cNvPr>
              <p:cNvSpPr/>
              <p:nvPr/>
            </p:nvSpPr>
            <p:spPr>
              <a:xfrm>
                <a:off x="2619635" y="1841787"/>
                <a:ext cx="209328" cy="2104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25D43154-6D24-EE44-947F-E30F69E4EB3C}"/>
                  </a:ext>
                </a:extLst>
              </p:cNvPr>
              <p:cNvSpPr/>
              <p:nvPr/>
            </p:nvSpPr>
            <p:spPr>
              <a:xfrm>
                <a:off x="3268468" y="1841786"/>
                <a:ext cx="209328" cy="2104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8AE467D0-66D4-A846-A25C-76D098F965C9}"/>
                  </a:ext>
                </a:extLst>
              </p:cNvPr>
              <p:cNvSpPr/>
              <p:nvPr/>
            </p:nvSpPr>
            <p:spPr>
              <a:xfrm>
                <a:off x="3592884" y="1846700"/>
                <a:ext cx="209329" cy="2104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A1135D8F-033A-0645-A069-2B00DF82167D}"/>
                  </a:ext>
                </a:extLst>
              </p:cNvPr>
              <p:cNvSpPr/>
              <p:nvPr/>
            </p:nvSpPr>
            <p:spPr>
              <a:xfrm>
                <a:off x="3917300" y="1841786"/>
                <a:ext cx="209328" cy="2104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a:extLst>
                  <a:ext uri="{FF2B5EF4-FFF2-40B4-BE49-F238E27FC236}">
                    <a16:creationId xmlns:a16="http://schemas.microsoft.com/office/drawing/2014/main" id="{C076E519-F90A-B343-8567-09A994AE96E9}"/>
                  </a:ext>
                </a:extLst>
              </p:cNvPr>
              <p:cNvSpPr/>
              <p:nvPr/>
            </p:nvSpPr>
            <p:spPr>
              <a:xfrm>
                <a:off x="4556078" y="1841786"/>
                <a:ext cx="209329" cy="2104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a:extLst>
                  <a:ext uri="{FF2B5EF4-FFF2-40B4-BE49-F238E27FC236}">
                    <a16:creationId xmlns:a16="http://schemas.microsoft.com/office/drawing/2014/main" id="{1A45BBA5-9C75-D742-A690-ED6CF5C887F9}"/>
                  </a:ext>
                </a:extLst>
              </p:cNvPr>
              <p:cNvSpPr/>
              <p:nvPr/>
            </p:nvSpPr>
            <p:spPr>
              <a:xfrm>
                <a:off x="4231662" y="1841787"/>
                <a:ext cx="209328" cy="2104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48">
                <a:extLst>
                  <a:ext uri="{FF2B5EF4-FFF2-40B4-BE49-F238E27FC236}">
                    <a16:creationId xmlns:a16="http://schemas.microsoft.com/office/drawing/2014/main" id="{26F6D96A-790F-DF43-8509-E9B803F74227}"/>
                  </a:ext>
                </a:extLst>
              </p:cNvPr>
              <p:cNvSpPr/>
              <p:nvPr/>
            </p:nvSpPr>
            <p:spPr>
              <a:xfrm>
                <a:off x="4880495" y="1841786"/>
                <a:ext cx="209328" cy="2104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ctangle 49">
                <a:extLst>
                  <a:ext uri="{FF2B5EF4-FFF2-40B4-BE49-F238E27FC236}">
                    <a16:creationId xmlns:a16="http://schemas.microsoft.com/office/drawing/2014/main" id="{C22A3AC5-FE64-C940-80CC-A90C77CDCFAA}"/>
                  </a:ext>
                </a:extLst>
              </p:cNvPr>
              <p:cNvSpPr/>
              <p:nvPr/>
            </p:nvSpPr>
            <p:spPr>
              <a:xfrm>
                <a:off x="5204911" y="1846700"/>
                <a:ext cx="209329" cy="2104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ectangle 50">
                <a:extLst>
                  <a:ext uri="{FF2B5EF4-FFF2-40B4-BE49-F238E27FC236}">
                    <a16:creationId xmlns:a16="http://schemas.microsoft.com/office/drawing/2014/main" id="{6CCA098C-51A7-944A-9255-9D81A49A09E6}"/>
                  </a:ext>
                </a:extLst>
              </p:cNvPr>
              <p:cNvSpPr/>
              <p:nvPr/>
            </p:nvSpPr>
            <p:spPr>
              <a:xfrm>
                <a:off x="5529327" y="1841786"/>
                <a:ext cx="209328" cy="2104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a:extLst>
                  <a:ext uri="{FF2B5EF4-FFF2-40B4-BE49-F238E27FC236}">
                    <a16:creationId xmlns:a16="http://schemas.microsoft.com/office/drawing/2014/main" id="{3EE0A0D9-F831-5A43-B22A-9BFE03AEDA97}"/>
                  </a:ext>
                </a:extLst>
              </p:cNvPr>
              <p:cNvSpPr/>
              <p:nvPr/>
            </p:nvSpPr>
            <p:spPr>
              <a:xfrm>
                <a:off x="6173132" y="1841786"/>
                <a:ext cx="209329" cy="2104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a:extLst>
                  <a:ext uri="{FF2B5EF4-FFF2-40B4-BE49-F238E27FC236}">
                    <a16:creationId xmlns:a16="http://schemas.microsoft.com/office/drawing/2014/main" id="{9000FD96-C365-B042-B4B4-07450673D87D}"/>
                  </a:ext>
                </a:extLst>
              </p:cNvPr>
              <p:cNvSpPr/>
              <p:nvPr/>
            </p:nvSpPr>
            <p:spPr>
              <a:xfrm>
                <a:off x="5848716" y="1841787"/>
                <a:ext cx="209328" cy="2104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a:extLst>
                  <a:ext uri="{FF2B5EF4-FFF2-40B4-BE49-F238E27FC236}">
                    <a16:creationId xmlns:a16="http://schemas.microsoft.com/office/drawing/2014/main" id="{26F35F5E-44AC-3942-A258-1181E78F0DDB}"/>
                  </a:ext>
                </a:extLst>
              </p:cNvPr>
              <p:cNvSpPr/>
              <p:nvPr/>
            </p:nvSpPr>
            <p:spPr>
              <a:xfrm>
                <a:off x="6497549" y="1841786"/>
                <a:ext cx="209328" cy="2104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ectangle 54">
                <a:extLst>
                  <a:ext uri="{FF2B5EF4-FFF2-40B4-BE49-F238E27FC236}">
                    <a16:creationId xmlns:a16="http://schemas.microsoft.com/office/drawing/2014/main" id="{B77B6F8E-E82D-E446-BB8A-05E3460C8483}"/>
                  </a:ext>
                </a:extLst>
              </p:cNvPr>
              <p:cNvSpPr/>
              <p:nvPr/>
            </p:nvSpPr>
            <p:spPr>
              <a:xfrm>
                <a:off x="6821965" y="1846700"/>
                <a:ext cx="209329" cy="2104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ectangle 55">
                <a:extLst>
                  <a:ext uri="{FF2B5EF4-FFF2-40B4-BE49-F238E27FC236}">
                    <a16:creationId xmlns:a16="http://schemas.microsoft.com/office/drawing/2014/main" id="{DDBE739B-3DB0-D846-A14B-F633F6102F94}"/>
                  </a:ext>
                </a:extLst>
              </p:cNvPr>
              <p:cNvSpPr/>
              <p:nvPr/>
            </p:nvSpPr>
            <p:spPr>
              <a:xfrm>
                <a:off x="7146381" y="1841786"/>
                <a:ext cx="209328" cy="2104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6">
                <a:extLst>
                  <a:ext uri="{FF2B5EF4-FFF2-40B4-BE49-F238E27FC236}">
                    <a16:creationId xmlns:a16="http://schemas.microsoft.com/office/drawing/2014/main" id="{24CF359E-42A8-A247-9934-A39A539C9517}"/>
                  </a:ext>
                </a:extLst>
              </p:cNvPr>
              <p:cNvSpPr/>
              <p:nvPr/>
            </p:nvSpPr>
            <p:spPr>
              <a:xfrm>
                <a:off x="7798157" y="1836872"/>
                <a:ext cx="209329" cy="2104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ectangle 57">
                <a:extLst>
                  <a:ext uri="{FF2B5EF4-FFF2-40B4-BE49-F238E27FC236}">
                    <a16:creationId xmlns:a16="http://schemas.microsoft.com/office/drawing/2014/main" id="{7CB2C444-D2FE-DE48-AD57-4EA8B22E1E67}"/>
                  </a:ext>
                </a:extLst>
              </p:cNvPr>
              <p:cNvSpPr/>
              <p:nvPr/>
            </p:nvSpPr>
            <p:spPr>
              <a:xfrm>
                <a:off x="7473741" y="1836873"/>
                <a:ext cx="209328" cy="2104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a:extLst>
                  <a:ext uri="{FF2B5EF4-FFF2-40B4-BE49-F238E27FC236}">
                    <a16:creationId xmlns:a16="http://schemas.microsoft.com/office/drawing/2014/main" id="{8F9C8FD7-0BA3-024A-82F5-B814A636B3FB}"/>
                  </a:ext>
                </a:extLst>
              </p:cNvPr>
              <p:cNvSpPr/>
              <p:nvPr/>
            </p:nvSpPr>
            <p:spPr>
              <a:xfrm>
                <a:off x="8122574" y="1836872"/>
                <a:ext cx="209328" cy="2104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Rectangle 59">
                <a:extLst>
                  <a:ext uri="{FF2B5EF4-FFF2-40B4-BE49-F238E27FC236}">
                    <a16:creationId xmlns:a16="http://schemas.microsoft.com/office/drawing/2014/main" id="{102B0275-8A7D-9D43-8E52-13B3ABFDDD3B}"/>
                  </a:ext>
                </a:extLst>
              </p:cNvPr>
              <p:cNvSpPr/>
              <p:nvPr/>
            </p:nvSpPr>
            <p:spPr>
              <a:xfrm>
                <a:off x="8446990" y="1841786"/>
                <a:ext cx="209329" cy="2104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60">
                <a:extLst>
                  <a:ext uri="{FF2B5EF4-FFF2-40B4-BE49-F238E27FC236}">
                    <a16:creationId xmlns:a16="http://schemas.microsoft.com/office/drawing/2014/main" id="{3BD0808B-0706-0D40-A1DB-96E7F797D442}"/>
                  </a:ext>
                </a:extLst>
              </p:cNvPr>
              <p:cNvSpPr/>
              <p:nvPr/>
            </p:nvSpPr>
            <p:spPr>
              <a:xfrm>
                <a:off x="8771406" y="1836872"/>
                <a:ext cx="209328" cy="2104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ectangle 61">
                <a:extLst>
                  <a:ext uri="{FF2B5EF4-FFF2-40B4-BE49-F238E27FC236}">
                    <a16:creationId xmlns:a16="http://schemas.microsoft.com/office/drawing/2014/main" id="{6875E184-845A-8247-8D0E-D8F397B7F2F3}"/>
                  </a:ext>
                </a:extLst>
              </p:cNvPr>
              <p:cNvSpPr/>
              <p:nvPr/>
            </p:nvSpPr>
            <p:spPr>
              <a:xfrm>
                <a:off x="9415211" y="1836872"/>
                <a:ext cx="209329" cy="2104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62">
                <a:extLst>
                  <a:ext uri="{FF2B5EF4-FFF2-40B4-BE49-F238E27FC236}">
                    <a16:creationId xmlns:a16="http://schemas.microsoft.com/office/drawing/2014/main" id="{BEDFD7CC-A335-C04B-B91B-E6FD0E5E4AB1}"/>
                  </a:ext>
                </a:extLst>
              </p:cNvPr>
              <p:cNvSpPr/>
              <p:nvPr/>
            </p:nvSpPr>
            <p:spPr>
              <a:xfrm>
                <a:off x="9090795" y="1836873"/>
                <a:ext cx="209328" cy="2104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Rectangle 63">
                <a:extLst>
                  <a:ext uri="{FF2B5EF4-FFF2-40B4-BE49-F238E27FC236}">
                    <a16:creationId xmlns:a16="http://schemas.microsoft.com/office/drawing/2014/main" id="{CCFDB68B-629C-334C-80C1-2936A4BACEC9}"/>
                  </a:ext>
                </a:extLst>
              </p:cNvPr>
              <p:cNvSpPr/>
              <p:nvPr/>
            </p:nvSpPr>
            <p:spPr>
              <a:xfrm>
                <a:off x="9739628" y="1836872"/>
                <a:ext cx="209328" cy="2104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Rectangle 64">
                <a:extLst>
                  <a:ext uri="{FF2B5EF4-FFF2-40B4-BE49-F238E27FC236}">
                    <a16:creationId xmlns:a16="http://schemas.microsoft.com/office/drawing/2014/main" id="{256430DD-7D91-E646-930B-4571C958EE8E}"/>
                  </a:ext>
                </a:extLst>
              </p:cNvPr>
              <p:cNvSpPr/>
              <p:nvPr/>
            </p:nvSpPr>
            <p:spPr>
              <a:xfrm>
                <a:off x="10064044" y="1841786"/>
                <a:ext cx="209329" cy="2104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Rectangle 65">
                <a:extLst>
                  <a:ext uri="{FF2B5EF4-FFF2-40B4-BE49-F238E27FC236}">
                    <a16:creationId xmlns:a16="http://schemas.microsoft.com/office/drawing/2014/main" id="{7CB62120-FE41-1C41-BA3F-B588A8790CC7}"/>
                  </a:ext>
                </a:extLst>
              </p:cNvPr>
              <p:cNvSpPr/>
              <p:nvPr/>
            </p:nvSpPr>
            <p:spPr>
              <a:xfrm>
                <a:off x="10388460" y="1836872"/>
                <a:ext cx="209328" cy="2104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mc:AlternateContent xmlns:mc="http://schemas.openxmlformats.org/markup-compatibility/2006" xmlns:a14="http://schemas.microsoft.com/office/drawing/2010/main">
          <mc:Choice Requires="a14">
            <p:sp>
              <p:nvSpPr>
                <p:cNvPr id="120" name="TextBox 119">
                  <a:extLst>
                    <a:ext uri="{FF2B5EF4-FFF2-40B4-BE49-F238E27FC236}">
                      <a16:creationId xmlns:a16="http://schemas.microsoft.com/office/drawing/2014/main" id="{BB9EE574-4191-FC42-8543-BFB989EC36B5}"/>
                    </a:ext>
                  </a:extLst>
                </p:cNvPr>
                <p:cNvSpPr txBox="1"/>
                <p:nvPr/>
              </p:nvSpPr>
              <p:spPr>
                <a:xfrm>
                  <a:off x="531533" y="2320130"/>
                  <a:ext cx="47314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𝒟</m:t>
                        </m:r>
                        <m:r>
                          <a:rPr lang="en-US" b="0" i="1" smtClean="0">
                            <a:latin typeface="Cambria Math" panose="02040503050406030204" pitchFamily="18" charset="0"/>
                          </a:rPr>
                          <m:t>:</m:t>
                        </m:r>
                      </m:oMath>
                    </m:oMathPara>
                  </a14:m>
                  <a:endParaRPr lang="en-US" dirty="0"/>
                </a:p>
              </p:txBody>
            </p:sp>
          </mc:Choice>
          <mc:Fallback xmlns="">
            <p:sp>
              <p:nvSpPr>
                <p:cNvPr id="120" name="TextBox 119">
                  <a:extLst>
                    <a:ext uri="{FF2B5EF4-FFF2-40B4-BE49-F238E27FC236}">
                      <a16:creationId xmlns:a16="http://schemas.microsoft.com/office/drawing/2014/main" id="{BB9EE574-4191-FC42-8543-BFB989EC36B5}"/>
                    </a:ext>
                  </a:extLst>
                </p:cNvPr>
                <p:cNvSpPr txBox="1">
                  <a:spLocks noRot="1" noChangeAspect="1" noMove="1" noResize="1" noEditPoints="1" noAdjustHandles="1" noChangeArrowheads="1" noChangeShapeType="1" noTextEdit="1"/>
                </p:cNvSpPr>
                <p:nvPr/>
              </p:nvSpPr>
              <p:spPr>
                <a:xfrm>
                  <a:off x="531533" y="2320130"/>
                  <a:ext cx="473143" cy="369332"/>
                </a:xfrm>
                <a:prstGeom prst="rect">
                  <a:avLst/>
                </a:prstGeom>
                <a:blipFill>
                  <a:blip r:embed="rId3"/>
                  <a:stretch>
                    <a:fillRect/>
                  </a:stretch>
                </a:blipFill>
              </p:spPr>
              <p:txBody>
                <a:bodyPr/>
                <a:lstStyle/>
                <a:p>
                  <a:r>
                    <a:rPr lang="en-US">
                      <a:noFill/>
                    </a:rPr>
                    <a:t> </a:t>
                  </a:r>
                </a:p>
              </p:txBody>
            </p:sp>
          </mc:Fallback>
        </mc:AlternateContent>
      </p:grpSp>
      <p:grpSp>
        <p:nvGrpSpPr>
          <p:cNvPr id="11" name="Group 10">
            <a:extLst>
              <a:ext uri="{FF2B5EF4-FFF2-40B4-BE49-F238E27FC236}">
                <a16:creationId xmlns:a16="http://schemas.microsoft.com/office/drawing/2014/main" id="{4FD94FB0-F977-F141-864D-1C05C608ACC2}"/>
              </a:ext>
            </a:extLst>
          </p:cNvPr>
          <p:cNvGrpSpPr/>
          <p:nvPr/>
        </p:nvGrpSpPr>
        <p:grpSpPr>
          <a:xfrm>
            <a:off x="531144" y="3466715"/>
            <a:ext cx="9726894" cy="369332"/>
            <a:chOff x="531144" y="3466715"/>
            <a:chExt cx="9726894" cy="369332"/>
          </a:xfrm>
        </p:grpSpPr>
        <p:grpSp>
          <p:nvGrpSpPr>
            <p:cNvPr id="99" name="Group 98">
              <a:extLst>
                <a:ext uri="{FF2B5EF4-FFF2-40B4-BE49-F238E27FC236}">
                  <a16:creationId xmlns:a16="http://schemas.microsoft.com/office/drawing/2014/main" id="{E04A85CC-168A-6543-BF29-12096A43BE20}"/>
                </a:ext>
              </a:extLst>
            </p:cNvPr>
            <p:cNvGrpSpPr/>
            <p:nvPr/>
          </p:nvGrpSpPr>
          <p:grpSpPr>
            <a:xfrm>
              <a:off x="1311662" y="3550832"/>
              <a:ext cx="8946376" cy="220240"/>
              <a:chOff x="1326997" y="1836873"/>
              <a:chExt cx="8946376" cy="220240"/>
            </a:xfrm>
          </p:grpSpPr>
          <p:sp>
            <p:nvSpPr>
              <p:cNvPr id="100" name="Rectangle 99">
                <a:extLst>
                  <a:ext uri="{FF2B5EF4-FFF2-40B4-BE49-F238E27FC236}">
                    <a16:creationId xmlns:a16="http://schemas.microsoft.com/office/drawing/2014/main" id="{29C81024-2863-3146-AB62-4042AD9FED4F}"/>
                  </a:ext>
                </a:extLst>
              </p:cNvPr>
              <p:cNvSpPr/>
              <p:nvPr/>
            </p:nvSpPr>
            <p:spPr>
              <a:xfrm>
                <a:off x="1326997" y="1841786"/>
                <a:ext cx="209329" cy="2104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 name="Rectangle 103">
                <a:extLst>
                  <a:ext uri="{FF2B5EF4-FFF2-40B4-BE49-F238E27FC236}">
                    <a16:creationId xmlns:a16="http://schemas.microsoft.com/office/drawing/2014/main" id="{78144467-B716-FD48-922D-247FAC78D6CE}"/>
                  </a:ext>
                </a:extLst>
              </p:cNvPr>
              <p:cNvSpPr/>
              <p:nvPr/>
            </p:nvSpPr>
            <p:spPr>
              <a:xfrm>
                <a:off x="2300246" y="1841786"/>
                <a:ext cx="209328" cy="2104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Rectangle 105">
                <a:extLst>
                  <a:ext uri="{FF2B5EF4-FFF2-40B4-BE49-F238E27FC236}">
                    <a16:creationId xmlns:a16="http://schemas.microsoft.com/office/drawing/2014/main" id="{54CF087C-3F41-294D-AC01-BDCA082EA2D9}"/>
                  </a:ext>
                </a:extLst>
              </p:cNvPr>
              <p:cNvSpPr/>
              <p:nvPr/>
            </p:nvSpPr>
            <p:spPr>
              <a:xfrm>
                <a:off x="2619635" y="1841787"/>
                <a:ext cx="209328" cy="2104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Rectangle 108">
                <a:extLst>
                  <a:ext uri="{FF2B5EF4-FFF2-40B4-BE49-F238E27FC236}">
                    <a16:creationId xmlns:a16="http://schemas.microsoft.com/office/drawing/2014/main" id="{7DA60F35-323A-094A-92EE-04F4559DC714}"/>
                  </a:ext>
                </a:extLst>
              </p:cNvPr>
              <p:cNvSpPr/>
              <p:nvPr/>
            </p:nvSpPr>
            <p:spPr>
              <a:xfrm>
                <a:off x="3917300" y="1841786"/>
                <a:ext cx="209328" cy="2104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 name="Rectangle 111">
                <a:extLst>
                  <a:ext uri="{FF2B5EF4-FFF2-40B4-BE49-F238E27FC236}">
                    <a16:creationId xmlns:a16="http://schemas.microsoft.com/office/drawing/2014/main" id="{304DA9F1-6753-174A-B6ED-E0F694177A9F}"/>
                  </a:ext>
                </a:extLst>
              </p:cNvPr>
              <p:cNvSpPr/>
              <p:nvPr/>
            </p:nvSpPr>
            <p:spPr>
              <a:xfrm>
                <a:off x="4880495" y="1841786"/>
                <a:ext cx="209328" cy="2104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 name="Rectangle 115">
                <a:extLst>
                  <a:ext uri="{FF2B5EF4-FFF2-40B4-BE49-F238E27FC236}">
                    <a16:creationId xmlns:a16="http://schemas.microsoft.com/office/drawing/2014/main" id="{A1D29AAE-147D-F144-B24A-F051DCF428D6}"/>
                  </a:ext>
                </a:extLst>
              </p:cNvPr>
              <p:cNvSpPr/>
              <p:nvPr/>
            </p:nvSpPr>
            <p:spPr>
              <a:xfrm>
                <a:off x="5848716" y="1841787"/>
                <a:ext cx="209328" cy="2104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8" name="Rectangle 117">
                <a:extLst>
                  <a:ext uri="{FF2B5EF4-FFF2-40B4-BE49-F238E27FC236}">
                    <a16:creationId xmlns:a16="http://schemas.microsoft.com/office/drawing/2014/main" id="{6A70584C-E6EA-AD40-B2C1-83B4B7EEAF6A}"/>
                  </a:ext>
                </a:extLst>
              </p:cNvPr>
              <p:cNvSpPr/>
              <p:nvPr/>
            </p:nvSpPr>
            <p:spPr>
              <a:xfrm>
                <a:off x="6821965" y="1846700"/>
                <a:ext cx="209329" cy="2104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3" name="Rectangle 122">
                <a:extLst>
                  <a:ext uri="{FF2B5EF4-FFF2-40B4-BE49-F238E27FC236}">
                    <a16:creationId xmlns:a16="http://schemas.microsoft.com/office/drawing/2014/main" id="{B2C29FEB-F590-054D-BF55-2A50CAB33AF8}"/>
                  </a:ext>
                </a:extLst>
              </p:cNvPr>
              <p:cNvSpPr/>
              <p:nvPr/>
            </p:nvSpPr>
            <p:spPr>
              <a:xfrm>
                <a:off x="8446990" y="1841786"/>
                <a:ext cx="209329" cy="2104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Rectangle 125">
                <a:extLst>
                  <a:ext uri="{FF2B5EF4-FFF2-40B4-BE49-F238E27FC236}">
                    <a16:creationId xmlns:a16="http://schemas.microsoft.com/office/drawing/2014/main" id="{A15542B2-3425-7D45-8414-B5EFA490AFCC}"/>
                  </a:ext>
                </a:extLst>
              </p:cNvPr>
              <p:cNvSpPr/>
              <p:nvPr/>
            </p:nvSpPr>
            <p:spPr>
              <a:xfrm>
                <a:off x="9090795" y="1836873"/>
                <a:ext cx="209328" cy="2104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8" name="Rectangle 127">
                <a:extLst>
                  <a:ext uri="{FF2B5EF4-FFF2-40B4-BE49-F238E27FC236}">
                    <a16:creationId xmlns:a16="http://schemas.microsoft.com/office/drawing/2014/main" id="{E70DBA14-8FDA-104C-B665-ACE697736678}"/>
                  </a:ext>
                </a:extLst>
              </p:cNvPr>
              <p:cNvSpPr/>
              <p:nvPr/>
            </p:nvSpPr>
            <p:spPr>
              <a:xfrm>
                <a:off x="10064044" y="1841786"/>
                <a:ext cx="209329" cy="2104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mc:AlternateContent xmlns:mc="http://schemas.openxmlformats.org/markup-compatibility/2006" xmlns:a14="http://schemas.microsoft.com/office/drawing/2010/main">
          <mc:Choice Requires="a14">
            <p:sp>
              <p:nvSpPr>
                <p:cNvPr id="121" name="TextBox 120">
                  <a:extLst>
                    <a:ext uri="{FF2B5EF4-FFF2-40B4-BE49-F238E27FC236}">
                      <a16:creationId xmlns:a16="http://schemas.microsoft.com/office/drawing/2014/main" id="{A1B7E9B4-3D25-B648-A61B-24A3C3A27864}"/>
                    </a:ext>
                  </a:extLst>
                </p:cNvPr>
                <p:cNvSpPr txBox="1"/>
                <p:nvPr/>
              </p:nvSpPr>
              <p:spPr>
                <a:xfrm>
                  <a:off x="531144" y="3466715"/>
                  <a:ext cx="44056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𝒮</m:t>
                        </m:r>
                        <m:r>
                          <a:rPr lang="en-US" b="0" i="1" smtClean="0">
                            <a:latin typeface="Cambria Math" panose="02040503050406030204" pitchFamily="18" charset="0"/>
                          </a:rPr>
                          <m:t>:</m:t>
                        </m:r>
                      </m:oMath>
                    </m:oMathPara>
                  </a14:m>
                  <a:endParaRPr lang="en-US" dirty="0"/>
                </a:p>
              </p:txBody>
            </p:sp>
          </mc:Choice>
          <mc:Fallback xmlns="">
            <p:sp>
              <p:nvSpPr>
                <p:cNvPr id="121" name="TextBox 120">
                  <a:extLst>
                    <a:ext uri="{FF2B5EF4-FFF2-40B4-BE49-F238E27FC236}">
                      <a16:creationId xmlns:a16="http://schemas.microsoft.com/office/drawing/2014/main" id="{A1B7E9B4-3D25-B648-A61B-24A3C3A27864}"/>
                    </a:ext>
                  </a:extLst>
                </p:cNvPr>
                <p:cNvSpPr txBox="1">
                  <a:spLocks noRot="1" noChangeAspect="1" noMove="1" noResize="1" noEditPoints="1" noAdjustHandles="1" noChangeArrowheads="1" noChangeShapeType="1" noTextEdit="1"/>
                </p:cNvSpPr>
                <p:nvPr/>
              </p:nvSpPr>
              <p:spPr>
                <a:xfrm>
                  <a:off x="531144" y="3466715"/>
                  <a:ext cx="440569" cy="369332"/>
                </a:xfrm>
                <a:prstGeom prst="rect">
                  <a:avLst/>
                </a:prstGeom>
                <a:blipFill>
                  <a:blip r:embed="rId4"/>
                  <a:stretch>
                    <a:fillRect/>
                  </a:stretch>
                </a:blipFill>
              </p:spPr>
              <p:txBody>
                <a:bodyPr/>
                <a:lstStyle/>
                <a:p>
                  <a:r>
                    <a:rPr lang="en-US">
                      <a:noFill/>
                    </a:rPr>
                    <a:t> </a:t>
                  </a:r>
                </a:p>
              </p:txBody>
            </p:sp>
          </mc:Fallback>
        </mc:AlternateContent>
      </p:grpSp>
      <p:grpSp>
        <p:nvGrpSpPr>
          <p:cNvPr id="124" name="Group 123">
            <a:extLst>
              <a:ext uri="{FF2B5EF4-FFF2-40B4-BE49-F238E27FC236}">
                <a16:creationId xmlns:a16="http://schemas.microsoft.com/office/drawing/2014/main" id="{D521B824-3401-1E4B-AEF3-8EDB5B8CE097}"/>
              </a:ext>
            </a:extLst>
          </p:cNvPr>
          <p:cNvGrpSpPr/>
          <p:nvPr/>
        </p:nvGrpSpPr>
        <p:grpSpPr>
          <a:xfrm>
            <a:off x="8055840" y="1472830"/>
            <a:ext cx="2355272" cy="365126"/>
            <a:chOff x="8072169" y="1603461"/>
            <a:chExt cx="2355272" cy="365126"/>
          </a:xfrm>
        </p:grpSpPr>
        <p:sp>
          <p:nvSpPr>
            <p:cNvPr id="125" name="Rectangle 124">
              <a:extLst>
                <a:ext uri="{FF2B5EF4-FFF2-40B4-BE49-F238E27FC236}">
                  <a16:creationId xmlns:a16="http://schemas.microsoft.com/office/drawing/2014/main" id="{B60419EC-2C41-7D4E-9148-664EDE9D076B}"/>
                </a:ext>
              </a:extLst>
            </p:cNvPr>
            <p:cNvSpPr/>
            <p:nvPr/>
          </p:nvSpPr>
          <p:spPr>
            <a:xfrm>
              <a:off x="8072169" y="1680105"/>
              <a:ext cx="209329" cy="2104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7" name="Content Placeholder 10">
              <a:extLst>
                <a:ext uri="{FF2B5EF4-FFF2-40B4-BE49-F238E27FC236}">
                  <a16:creationId xmlns:a16="http://schemas.microsoft.com/office/drawing/2014/main" id="{DB74F246-F578-C44F-8A87-BA504A43470B}"/>
                </a:ext>
              </a:extLst>
            </p:cNvPr>
            <p:cNvSpPr txBox="1">
              <a:spLocks/>
            </p:cNvSpPr>
            <p:nvPr/>
          </p:nvSpPr>
          <p:spPr>
            <a:xfrm>
              <a:off x="8254814" y="1603461"/>
              <a:ext cx="2172627" cy="365126"/>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800"/>
                </a:spcBef>
                <a:buFontTx/>
                <a:buNone/>
                <a:defRPr sz="2800" b="0" i="0" kern="1200">
                  <a:solidFill>
                    <a:schemeClr val="tx1"/>
                  </a:solidFill>
                  <a:latin typeface="Avenir Next LT Pro Light" panose="020B0304020202020204" pitchFamily="34" charset="0"/>
                  <a:ea typeface="Avenir Next LT Pro Light" panose="020B0304020202020204" pitchFamily="34" charset="0"/>
                  <a:cs typeface="Avenir Next LT Pro Light" panose="020B0304020202020204" pitchFamily="34" charset="0"/>
                </a:defRPr>
              </a:lvl1pPr>
              <a:lvl2pPr marL="457200" indent="0" algn="l" defTabSz="914400" rtl="0" eaLnBrk="1" latinLnBrk="0" hangingPunct="1">
                <a:lnSpc>
                  <a:spcPct val="100000"/>
                </a:lnSpc>
                <a:spcBef>
                  <a:spcPts val="1200"/>
                </a:spcBef>
                <a:spcAft>
                  <a:spcPts val="1200"/>
                </a:spcAft>
                <a:buFontTx/>
                <a:buNone/>
                <a:defRPr lang="nb-NO" sz="2400" b="0" i="0" kern="1200" smtClean="0">
                  <a:solidFill>
                    <a:schemeClr val="tx1"/>
                  </a:solidFill>
                  <a:effectLst/>
                  <a:latin typeface="Avenir Next LT Pro Light" panose="020B0304020202020204" pitchFamily="34" charset="0"/>
                  <a:ea typeface="Avenir Next LT Pro Light" panose="020B0304020202020204" pitchFamily="34" charset="0"/>
                  <a:cs typeface="Avenir Next LT Pro Light" panose="020B0304020202020204" pitchFamily="34"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Avenir Next LT Pro Light" panose="020B0304020202020204" pitchFamily="34" charset="0"/>
                  <a:ea typeface="Avenir Next LT Pro Light" panose="020B0304020202020204" pitchFamily="34" charset="0"/>
                  <a:cs typeface="Avenir Next LT Pro Light" panose="020B0304020202020204" pitchFamily="34" charset="0"/>
                </a:defRPr>
              </a:lvl3pPr>
              <a:lvl4pPr marL="1600200" indent="-228600" algn="l" defTabSz="914400" rtl="0" eaLnBrk="1" latinLnBrk="0" hangingPunct="1">
                <a:lnSpc>
                  <a:spcPct val="90000"/>
                </a:lnSpc>
                <a:spcBef>
                  <a:spcPts val="500"/>
                </a:spcBef>
                <a:buFont typeface="Arial"/>
                <a:buChar char="•"/>
                <a:defRPr sz="2800" b="0" i="0" kern="1200">
                  <a:solidFill>
                    <a:schemeClr val="tx1"/>
                  </a:solidFill>
                  <a:latin typeface="Avenir Next LT Pro Light" panose="020B0304020202020204" pitchFamily="34" charset="0"/>
                  <a:ea typeface="Avenir Next LT Pro Light" panose="020B0304020202020204" pitchFamily="34" charset="0"/>
                  <a:cs typeface="Avenir Next LT Pro Light" panose="020B0304020202020204" pitchFamily="34" charset="0"/>
                </a:defRPr>
              </a:lvl4pPr>
              <a:lvl5pPr marL="2057400" indent="-228600" algn="l" defTabSz="914400" rtl="0" eaLnBrk="1" latinLnBrk="0" hangingPunct="1">
                <a:lnSpc>
                  <a:spcPct val="90000"/>
                </a:lnSpc>
                <a:spcBef>
                  <a:spcPts val="500"/>
                </a:spcBef>
                <a:buFont typeface="Arial"/>
                <a:buChar char="•"/>
                <a:defRPr sz="2800" b="0" i="0" kern="1200">
                  <a:solidFill>
                    <a:schemeClr val="tx1"/>
                  </a:solidFill>
                  <a:latin typeface="Avenir Next LT Pro Light" panose="020B0304020202020204" pitchFamily="34" charset="0"/>
                  <a:ea typeface="Avenir Next LT Pro Light" panose="020B0304020202020204" pitchFamily="34" charset="0"/>
                  <a:cs typeface="Avenir Next LT Pro Light" panose="020B03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600" dirty="0"/>
                <a:t>Matches predicate</a:t>
              </a:r>
            </a:p>
          </p:txBody>
        </p:sp>
      </p:grpSp>
      <p:grpSp>
        <p:nvGrpSpPr>
          <p:cNvPr id="129" name="Group 128">
            <a:extLst>
              <a:ext uri="{FF2B5EF4-FFF2-40B4-BE49-F238E27FC236}">
                <a16:creationId xmlns:a16="http://schemas.microsoft.com/office/drawing/2014/main" id="{6B02BE17-B857-5B44-B0AC-19CACDF29DEE}"/>
              </a:ext>
            </a:extLst>
          </p:cNvPr>
          <p:cNvGrpSpPr/>
          <p:nvPr/>
        </p:nvGrpSpPr>
        <p:grpSpPr>
          <a:xfrm>
            <a:off x="8055141" y="1892729"/>
            <a:ext cx="2952526" cy="365126"/>
            <a:chOff x="8071470" y="2023360"/>
            <a:chExt cx="2952526" cy="365126"/>
          </a:xfrm>
        </p:grpSpPr>
        <p:sp>
          <p:nvSpPr>
            <p:cNvPr id="130" name="Rectangle 129">
              <a:extLst>
                <a:ext uri="{FF2B5EF4-FFF2-40B4-BE49-F238E27FC236}">
                  <a16:creationId xmlns:a16="http://schemas.microsoft.com/office/drawing/2014/main" id="{5E247339-61DE-754E-8FD8-5AEC04A5E7D9}"/>
                </a:ext>
              </a:extLst>
            </p:cNvPr>
            <p:cNvSpPr/>
            <p:nvPr/>
          </p:nvSpPr>
          <p:spPr>
            <a:xfrm>
              <a:off x="8071470" y="2063346"/>
              <a:ext cx="209328" cy="2104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1" name="Content Placeholder 10">
              <a:extLst>
                <a:ext uri="{FF2B5EF4-FFF2-40B4-BE49-F238E27FC236}">
                  <a16:creationId xmlns:a16="http://schemas.microsoft.com/office/drawing/2014/main" id="{428FB195-5BDF-FE4D-84F3-C1E0D52280F3}"/>
                </a:ext>
              </a:extLst>
            </p:cNvPr>
            <p:cNvSpPr txBox="1">
              <a:spLocks/>
            </p:cNvSpPr>
            <p:nvPr/>
          </p:nvSpPr>
          <p:spPr>
            <a:xfrm>
              <a:off x="8280797" y="2023360"/>
              <a:ext cx="2743199" cy="365126"/>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800"/>
                </a:spcBef>
                <a:buFontTx/>
                <a:buNone/>
                <a:defRPr sz="2800" b="0" i="0" kern="1200">
                  <a:solidFill>
                    <a:schemeClr val="tx1"/>
                  </a:solidFill>
                  <a:latin typeface="Avenir Next LT Pro Light" panose="020B0304020202020204" pitchFamily="34" charset="0"/>
                  <a:ea typeface="Avenir Next LT Pro Light" panose="020B0304020202020204" pitchFamily="34" charset="0"/>
                  <a:cs typeface="Avenir Next LT Pro Light" panose="020B0304020202020204" pitchFamily="34" charset="0"/>
                </a:defRPr>
              </a:lvl1pPr>
              <a:lvl2pPr marL="457200" indent="0" algn="l" defTabSz="914400" rtl="0" eaLnBrk="1" latinLnBrk="0" hangingPunct="1">
                <a:lnSpc>
                  <a:spcPct val="100000"/>
                </a:lnSpc>
                <a:spcBef>
                  <a:spcPts val="1200"/>
                </a:spcBef>
                <a:spcAft>
                  <a:spcPts val="1200"/>
                </a:spcAft>
                <a:buFontTx/>
                <a:buNone/>
                <a:defRPr lang="nb-NO" sz="2400" b="0" i="0" kern="1200" smtClean="0">
                  <a:solidFill>
                    <a:schemeClr val="tx1"/>
                  </a:solidFill>
                  <a:effectLst/>
                  <a:latin typeface="Avenir Next LT Pro Light" panose="020B0304020202020204" pitchFamily="34" charset="0"/>
                  <a:ea typeface="Avenir Next LT Pro Light" panose="020B0304020202020204" pitchFamily="34" charset="0"/>
                  <a:cs typeface="Avenir Next LT Pro Light" panose="020B0304020202020204" pitchFamily="34"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Avenir Next LT Pro Light" panose="020B0304020202020204" pitchFamily="34" charset="0"/>
                  <a:ea typeface="Avenir Next LT Pro Light" panose="020B0304020202020204" pitchFamily="34" charset="0"/>
                  <a:cs typeface="Avenir Next LT Pro Light" panose="020B0304020202020204" pitchFamily="34" charset="0"/>
                </a:defRPr>
              </a:lvl3pPr>
              <a:lvl4pPr marL="1600200" indent="-228600" algn="l" defTabSz="914400" rtl="0" eaLnBrk="1" latinLnBrk="0" hangingPunct="1">
                <a:lnSpc>
                  <a:spcPct val="90000"/>
                </a:lnSpc>
                <a:spcBef>
                  <a:spcPts val="500"/>
                </a:spcBef>
                <a:buFont typeface="Arial"/>
                <a:buChar char="•"/>
                <a:defRPr sz="2800" b="0" i="0" kern="1200">
                  <a:solidFill>
                    <a:schemeClr val="tx1"/>
                  </a:solidFill>
                  <a:latin typeface="Avenir Next LT Pro Light" panose="020B0304020202020204" pitchFamily="34" charset="0"/>
                  <a:ea typeface="Avenir Next LT Pro Light" panose="020B0304020202020204" pitchFamily="34" charset="0"/>
                  <a:cs typeface="Avenir Next LT Pro Light" panose="020B0304020202020204" pitchFamily="34" charset="0"/>
                </a:defRPr>
              </a:lvl4pPr>
              <a:lvl5pPr marL="2057400" indent="-228600" algn="l" defTabSz="914400" rtl="0" eaLnBrk="1" latinLnBrk="0" hangingPunct="1">
                <a:lnSpc>
                  <a:spcPct val="90000"/>
                </a:lnSpc>
                <a:spcBef>
                  <a:spcPts val="500"/>
                </a:spcBef>
                <a:buFont typeface="Arial"/>
                <a:buChar char="•"/>
                <a:defRPr sz="2800" b="0" i="0" kern="1200">
                  <a:solidFill>
                    <a:schemeClr val="tx1"/>
                  </a:solidFill>
                  <a:latin typeface="Avenir Next LT Pro Light" panose="020B0304020202020204" pitchFamily="34" charset="0"/>
                  <a:ea typeface="Avenir Next LT Pro Light" panose="020B0304020202020204" pitchFamily="34" charset="0"/>
                  <a:cs typeface="Avenir Next LT Pro Light" panose="020B03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600" dirty="0"/>
                <a:t>Doesn’t match predicate</a:t>
              </a:r>
            </a:p>
          </p:txBody>
        </p:sp>
      </p:grpSp>
    </p:spTree>
    <p:extLst>
      <p:ext uri="{BB962C8B-B14F-4D97-AF65-F5344CB8AC3E}">
        <p14:creationId xmlns:p14="http://schemas.microsoft.com/office/powerpoint/2010/main" val="240581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P spid="110" grpId="0"/>
      <p:bldP spid="111" grpId="0" uiExpand="1"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6E4C7-8885-FB42-A349-57A1C832A0C9}"/>
              </a:ext>
            </a:extLst>
          </p:cNvPr>
          <p:cNvSpPr>
            <a:spLocks noGrp="1"/>
          </p:cNvSpPr>
          <p:nvPr>
            <p:ph type="title"/>
          </p:nvPr>
        </p:nvSpPr>
        <p:spPr/>
        <p:txBody>
          <a:bodyPr/>
          <a:lstStyle/>
          <a:p>
            <a:r>
              <a:rPr lang="en-US" dirty="0"/>
              <a:t>SUPG: improved sampling</a:t>
            </a:r>
          </a:p>
        </p:txBody>
      </p:sp>
      <p:sp>
        <p:nvSpPr>
          <p:cNvPr id="4" name="Slide Number Placeholder 3">
            <a:extLst>
              <a:ext uri="{FF2B5EF4-FFF2-40B4-BE49-F238E27FC236}">
                <a16:creationId xmlns:a16="http://schemas.microsoft.com/office/drawing/2014/main" id="{4F191F5C-7FFF-854F-8294-494C7E93C931}"/>
              </a:ext>
            </a:extLst>
          </p:cNvPr>
          <p:cNvSpPr>
            <a:spLocks noGrp="1"/>
          </p:cNvSpPr>
          <p:nvPr>
            <p:ph type="sldNum" sz="quarter" idx="12"/>
          </p:nvPr>
        </p:nvSpPr>
        <p:spPr/>
        <p:txBody>
          <a:bodyPr/>
          <a:lstStyle/>
          <a:p>
            <a:fld id="{E8770316-8B73-FC4C-ADE7-3F39872CBCAE}" type="slidenum">
              <a:rPr lang="en-US" smtClean="0"/>
              <a:pPr/>
              <a:t>74</a:t>
            </a:fld>
            <a:endParaRPr lang="en-US">
              <a:latin typeface="Avenir Next LT Pro Light" panose="020B0304020202020204" pitchFamily="34" charset="0"/>
            </a:endParaRPr>
          </a:p>
        </p:txBody>
      </p:sp>
      <p:sp>
        <p:nvSpPr>
          <p:cNvPr id="46" name="Content Placeholder 10">
            <a:extLst>
              <a:ext uri="{FF2B5EF4-FFF2-40B4-BE49-F238E27FC236}">
                <a16:creationId xmlns:a16="http://schemas.microsoft.com/office/drawing/2014/main" id="{70C48FBF-93E0-8B46-A0DF-95C016D0175F}"/>
              </a:ext>
            </a:extLst>
          </p:cNvPr>
          <p:cNvSpPr>
            <a:spLocks noGrp="1"/>
          </p:cNvSpPr>
          <p:nvPr>
            <p:ph idx="1"/>
          </p:nvPr>
        </p:nvSpPr>
        <p:spPr>
          <a:xfrm>
            <a:off x="878913" y="2692676"/>
            <a:ext cx="2172627" cy="437113"/>
          </a:xfrm>
        </p:spPr>
        <p:txBody>
          <a:bodyPr>
            <a:noAutofit/>
          </a:bodyPr>
          <a:lstStyle/>
          <a:p>
            <a:r>
              <a:rPr lang="en-US" sz="1600" dirty="0"/>
              <a:t>Higher proxy score</a:t>
            </a:r>
          </a:p>
        </p:txBody>
      </p:sp>
      <p:sp>
        <p:nvSpPr>
          <p:cNvPr id="69" name="Content Placeholder 10">
            <a:extLst>
              <a:ext uri="{FF2B5EF4-FFF2-40B4-BE49-F238E27FC236}">
                <a16:creationId xmlns:a16="http://schemas.microsoft.com/office/drawing/2014/main" id="{555193FC-99EE-354F-8E9C-EDB64676E075}"/>
              </a:ext>
            </a:extLst>
          </p:cNvPr>
          <p:cNvSpPr txBox="1">
            <a:spLocks/>
          </p:cNvSpPr>
          <p:nvPr/>
        </p:nvSpPr>
        <p:spPr>
          <a:xfrm>
            <a:off x="8506625" y="2690220"/>
            <a:ext cx="2172627" cy="437113"/>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800"/>
              </a:spcBef>
              <a:buFontTx/>
              <a:buNone/>
              <a:defRPr sz="2800" b="0" i="0" kern="1200">
                <a:solidFill>
                  <a:schemeClr val="tx1"/>
                </a:solidFill>
                <a:latin typeface="Avenir Next LT Pro Light" panose="020B0304020202020204" pitchFamily="34" charset="0"/>
                <a:ea typeface="Avenir Next LT Pro Light" panose="020B0304020202020204" pitchFamily="34" charset="0"/>
                <a:cs typeface="Avenir Next LT Pro Light" panose="020B0304020202020204" pitchFamily="34" charset="0"/>
              </a:defRPr>
            </a:lvl1pPr>
            <a:lvl2pPr marL="457200" indent="0" algn="l" defTabSz="914400" rtl="0" eaLnBrk="1" latinLnBrk="0" hangingPunct="1">
              <a:lnSpc>
                <a:spcPct val="100000"/>
              </a:lnSpc>
              <a:spcBef>
                <a:spcPts val="1200"/>
              </a:spcBef>
              <a:spcAft>
                <a:spcPts val="1200"/>
              </a:spcAft>
              <a:buFontTx/>
              <a:buNone/>
              <a:defRPr lang="nb-NO" sz="2400" b="0" i="0" kern="1200" smtClean="0">
                <a:solidFill>
                  <a:schemeClr val="tx1"/>
                </a:solidFill>
                <a:effectLst/>
                <a:latin typeface="Avenir Next LT Pro Light" panose="020B0304020202020204" pitchFamily="34" charset="0"/>
                <a:ea typeface="Avenir Next LT Pro Light" panose="020B0304020202020204" pitchFamily="34" charset="0"/>
                <a:cs typeface="Avenir Next LT Pro Light" panose="020B0304020202020204" pitchFamily="34"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Avenir Next LT Pro Light" panose="020B0304020202020204" pitchFamily="34" charset="0"/>
                <a:ea typeface="Avenir Next LT Pro Light" panose="020B0304020202020204" pitchFamily="34" charset="0"/>
                <a:cs typeface="Avenir Next LT Pro Light" panose="020B0304020202020204" pitchFamily="34" charset="0"/>
              </a:defRPr>
            </a:lvl3pPr>
            <a:lvl4pPr marL="1600200" indent="-228600" algn="l" defTabSz="914400" rtl="0" eaLnBrk="1" latinLnBrk="0" hangingPunct="1">
              <a:lnSpc>
                <a:spcPct val="90000"/>
              </a:lnSpc>
              <a:spcBef>
                <a:spcPts val="500"/>
              </a:spcBef>
              <a:buFont typeface="Arial"/>
              <a:buChar char="•"/>
              <a:defRPr sz="2800" b="0" i="0" kern="1200">
                <a:solidFill>
                  <a:schemeClr val="tx1"/>
                </a:solidFill>
                <a:latin typeface="Avenir Next LT Pro Light" panose="020B0304020202020204" pitchFamily="34" charset="0"/>
                <a:ea typeface="Avenir Next LT Pro Light" panose="020B0304020202020204" pitchFamily="34" charset="0"/>
                <a:cs typeface="Avenir Next LT Pro Light" panose="020B0304020202020204" pitchFamily="34" charset="0"/>
              </a:defRPr>
            </a:lvl4pPr>
            <a:lvl5pPr marL="2057400" indent="-228600" algn="l" defTabSz="914400" rtl="0" eaLnBrk="1" latinLnBrk="0" hangingPunct="1">
              <a:lnSpc>
                <a:spcPct val="90000"/>
              </a:lnSpc>
              <a:spcBef>
                <a:spcPts val="500"/>
              </a:spcBef>
              <a:buFont typeface="Arial"/>
              <a:buChar char="•"/>
              <a:defRPr sz="2800" b="0" i="0" kern="1200">
                <a:solidFill>
                  <a:schemeClr val="tx1"/>
                </a:solidFill>
                <a:latin typeface="Avenir Next LT Pro Light" panose="020B0304020202020204" pitchFamily="34" charset="0"/>
                <a:ea typeface="Avenir Next LT Pro Light" panose="020B0304020202020204" pitchFamily="34" charset="0"/>
                <a:cs typeface="Avenir Next LT Pro Light" panose="020B03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r"/>
            <a:r>
              <a:rPr lang="en-US" sz="1600" dirty="0"/>
              <a:t>Lower proxy score</a:t>
            </a:r>
          </a:p>
        </p:txBody>
      </p:sp>
      <p:cxnSp>
        <p:nvCxnSpPr>
          <p:cNvPr id="10" name="Straight Arrow Connector 9">
            <a:extLst>
              <a:ext uri="{FF2B5EF4-FFF2-40B4-BE49-F238E27FC236}">
                <a16:creationId xmlns:a16="http://schemas.microsoft.com/office/drawing/2014/main" id="{309BB9AC-379E-7640-96C7-D50FA7B11D56}"/>
              </a:ext>
            </a:extLst>
          </p:cNvPr>
          <p:cNvCxnSpPr>
            <a:cxnSpLocks/>
          </p:cNvCxnSpPr>
          <p:nvPr/>
        </p:nvCxnSpPr>
        <p:spPr>
          <a:xfrm>
            <a:off x="4427738" y="2838436"/>
            <a:ext cx="0" cy="590564"/>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0" name="Content Placeholder 10">
            <a:extLst>
              <a:ext uri="{FF2B5EF4-FFF2-40B4-BE49-F238E27FC236}">
                <a16:creationId xmlns:a16="http://schemas.microsoft.com/office/drawing/2014/main" id="{33246189-A315-FC4D-81B1-25B868BB7172}"/>
              </a:ext>
            </a:extLst>
          </p:cNvPr>
          <p:cNvSpPr txBox="1">
            <a:spLocks/>
          </p:cNvSpPr>
          <p:nvPr/>
        </p:nvSpPr>
        <p:spPr>
          <a:xfrm>
            <a:off x="4451605" y="2849919"/>
            <a:ext cx="3867042" cy="47096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800"/>
              </a:spcBef>
              <a:buFontTx/>
              <a:buNone/>
              <a:defRPr sz="2800" b="0" i="0" kern="1200">
                <a:solidFill>
                  <a:schemeClr val="tx1"/>
                </a:solidFill>
                <a:latin typeface="Avenir Next LT Pro Light" panose="020B0304020202020204" pitchFamily="34" charset="0"/>
                <a:ea typeface="Avenir Next LT Pro Light" panose="020B0304020202020204" pitchFamily="34" charset="0"/>
                <a:cs typeface="Avenir Next LT Pro Light" panose="020B0304020202020204" pitchFamily="34" charset="0"/>
              </a:defRPr>
            </a:lvl1pPr>
            <a:lvl2pPr marL="457200" indent="0" algn="l" defTabSz="914400" rtl="0" eaLnBrk="1" latinLnBrk="0" hangingPunct="1">
              <a:lnSpc>
                <a:spcPct val="100000"/>
              </a:lnSpc>
              <a:spcBef>
                <a:spcPts val="1200"/>
              </a:spcBef>
              <a:spcAft>
                <a:spcPts val="1200"/>
              </a:spcAft>
              <a:buFontTx/>
              <a:buNone/>
              <a:defRPr lang="nb-NO" sz="2400" b="0" i="0" kern="1200" smtClean="0">
                <a:solidFill>
                  <a:schemeClr val="tx1"/>
                </a:solidFill>
                <a:effectLst/>
                <a:latin typeface="Avenir Next LT Pro Light" panose="020B0304020202020204" pitchFamily="34" charset="0"/>
                <a:ea typeface="Avenir Next LT Pro Light" panose="020B0304020202020204" pitchFamily="34" charset="0"/>
                <a:cs typeface="Avenir Next LT Pro Light" panose="020B0304020202020204" pitchFamily="34"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Avenir Next LT Pro Light" panose="020B0304020202020204" pitchFamily="34" charset="0"/>
                <a:ea typeface="Avenir Next LT Pro Light" panose="020B0304020202020204" pitchFamily="34" charset="0"/>
                <a:cs typeface="Avenir Next LT Pro Light" panose="020B0304020202020204" pitchFamily="34" charset="0"/>
              </a:defRPr>
            </a:lvl3pPr>
            <a:lvl4pPr marL="1600200" indent="-228600" algn="l" defTabSz="914400" rtl="0" eaLnBrk="1" latinLnBrk="0" hangingPunct="1">
              <a:lnSpc>
                <a:spcPct val="90000"/>
              </a:lnSpc>
              <a:spcBef>
                <a:spcPts val="500"/>
              </a:spcBef>
              <a:buFont typeface="Arial"/>
              <a:buChar char="•"/>
              <a:defRPr sz="2800" b="0" i="0" kern="1200">
                <a:solidFill>
                  <a:schemeClr val="tx1"/>
                </a:solidFill>
                <a:latin typeface="Avenir Next LT Pro Light" panose="020B0304020202020204" pitchFamily="34" charset="0"/>
                <a:ea typeface="Avenir Next LT Pro Light" panose="020B0304020202020204" pitchFamily="34" charset="0"/>
                <a:cs typeface="Avenir Next LT Pro Light" panose="020B0304020202020204" pitchFamily="34" charset="0"/>
              </a:defRPr>
            </a:lvl4pPr>
            <a:lvl5pPr marL="2057400" indent="-228600" algn="l" defTabSz="914400" rtl="0" eaLnBrk="1" latinLnBrk="0" hangingPunct="1">
              <a:lnSpc>
                <a:spcPct val="90000"/>
              </a:lnSpc>
              <a:spcBef>
                <a:spcPts val="500"/>
              </a:spcBef>
              <a:buFont typeface="Arial"/>
              <a:buChar char="•"/>
              <a:defRPr sz="2800" b="0" i="0" kern="1200">
                <a:solidFill>
                  <a:schemeClr val="tx1"/>
                </a:solidFill>
                <a:latin typeface="Avenir Next LT Pro Light" panose="020B0304020202020204" pitchFamily="34" charset="0"/>
                <a:ea typeface="Avenir Next LT Pro Light" panose="020B0304020202020204" pitchFamily="34" charset="0"/>
                <a:cs typeface="Avenir Next LT Pro Light" panose="020B03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400" b="1" dirty="0">
                <a:latin typeface="Avenir Next LT Pro" panose="020B0504020202020204" pitchFamily="34" charset="77"/>
              </a:rPr>
              <a:t>1. Importance sampling</a:t>
            </a:r>
          </a:p>
        </p:txBody>
      </p:sp>
      <p:cxnSp>
        <p:nvCxnSpPr>
          <p:cNvPr id="71" name="Straight Arrow Connector 70">
            <a:extLst>
              <a:ext uri="{FF2B5EF4-FFF2-40B4-BE49-F238E27FC236}">
                <a16:creationId xmlns:a16="http://schemas.microsoft.com/office/drawing/2014/main" id="{00D2FB2A-3C6B-B643-BAFA-04C6728888B9}"/>
              </a:ext>
            </a:extLst>
          </p:cNvPr>
          <p:cNvCxnSpPr>
            <a:cxnSpLocks/>
          </p:cNvCxnSpPr>
          <p:nvPr/>
        </p:nvCxnSpPr>
        <p:spPr>
          <a:xfrm flipH="1">
            <a:off x="1060136" y="3964030"/>
            <a:ext cx="3692019" cy="0"/>
          </a:xfrm>
          <a:prstGeom prst="straightConnector1">
            <a:avLst/>
          </a:prstGeom>
          <a:ln w="539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2" name="Content Placeholder 10">
            <a:extLst>
              <a:ext uri="{FF2B5EF4-FFF2-40B4-BE49-F238E27FC236}">
                <a16:creationId xmlns:a16="http://schemas.microsoft.com/office/drawing/2014/main" id="{BE8237DF-1C32-5B47-85FD-FA421ED9431F}"/>
              </a:ext>
            </a:extLst>
          </p:cNvPr>
          <p:cNvSpPr txBox="1">
            <a:spLocks/>
          </p:cNvSpPr>
          <p:nvPr/>
        </p:nvSpPr>
        <p:spPr>
          <a:xfrm>
            <a:off x="2067241" y="4060993"/>
            <a:ext cx="4626379" cy="450547"/>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800"/>
              </a:spcBef>
              <a:buFontTx/>
              <a:buNone/>
              <a:defRPr sz="2800" b="0" i="0" kern="1200">
                <a:solidFill>
                  <a:schemeClr val="tx1"/>
                </a:solidFill>
                <a:latin typeface="Avenir Next LT Pro Light" panose="020B0304020202020204" pitchFamily="34" charset="0"/>
                <a:ea typeface="Avenir Next LT Pro Light" panose="020B0304020202020204" pitchFamily="34" charset="0"/>
                <a:cs typeface="Avenir Next LT Pro Light" panose="020B0304020202020204" pitchFamily="34" charset="0"/>
              </a:defRPr>
            </a:lvl1pPr>
            <a:lvl2pPr marL="457200" indent="0" algn="l" defTabSz="914400" rtl="0" eaLnBrk="1" latinLnBrk="0" hangingPunct="1">
              <a:lnSpc>
                <a:spcPct val="100000"/>
              </a:lnSpc>
              <a:spcBef>
                <a:spcPts val="1200"/>
              </a:spcBef>
              <a:spcAft>
                <a:spcPts val="1200"/>
              </a:spcAft>
              <a:buFontTx/>
              <a:buNone/>
              <a:defRPr lang="nb-NO" sz="2400" b="0" i="0" kern="1200" smtClean="0">
                <a:solidFill>
                  <a:schemeClr val="tx1"/>
                </a:solidFill>
                <a:effectLst/>
                <a:latin typeface="Avenir Next LT Pro Light" panose="020B0304020202020204" pitchFamily="34" charset="0"/>
                <a:ea typeface="Avenir Next LT Pro Light" panose="020B0304020202020204" pitchFamily="34" charset="0"/>
                <a:cs typeface="Avenir Next LT Pro Light" panose="020B0304020202020204" pitchFamily="34"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Avenir Next LT Pro Light" panose="020B0304020202020204" pitchFamily="34" charset="0"/>
                <a:ea typeface="Avenir Next LT Pro Light" panose="020B0304020202020204" pitchFamily="34" charset="0"/>
                <a:cs typeface="Avenir Next LT Pro Light" panose="020B0304020202020204" pitchFamily="34" charset="0"/>
              </a:defRPr>
            </a:lvl3pPr>
            <a:lvl4pPr marL="1600200" indent="-228600" algn="l" defTabSz="914400" rtl="0" eaLnBrk="1" latinLnBrk="0" hangingPunct="1">
              <a:lnSpc>
                <a:spcPct val="90000"/>
              </a:lnSpc>
              <a:spcBef>
                <a:spcPts val="500"/>
              </a:spcBef>
              <a:buFont typeface="Arial"/>
              <a:buChar char="•"/>
              <a:defRPr sz="2800" b="0" i="0" kern="1200">
                <a:solidFill>
                  <a:schemeClr val="tx1"/>
                </a:solidFill>
                <a:latin typeface="Avenir Next LT Pro Light" panose="020B0304020202020204" pitchFamily="34" charset="0"/>
                <a:ea typeface="Avenir Next LT Pro Light" panose="020B0304020202020204" pitchFamily="34" charset="0"/>
                <a:cs typeface="Avenir Next LT Pro Light" panose="020B0304020202020204" pitchFamily="34" charset="0"/>
              </a:defRPr>
            </a:lvl4pPr>
            <a:lvl5pPr marL="2057400" indent="-228600" algn="l" defTabSz="914400" rtl="0" eaLnBrk="1" latinLnBrk="0" hangingPunct="1">
              <a:lnSpc>
                <a:spcPct val="90000"/>
              </a:lnSpc>
              <a:spcBef>
                <a:spcPts val="500"/>
              </a:spcBef>
              <a:buFont typeface="Arial"/>
              <a:buChar char="•"/>
              <a:defRPr sz="2800" b="0" i="0" kern="1200">
                <a:solidFill>
                  <a:schemeClr val="tx1"/>
                </a:solidFill>
                <a:latin typeface="Avenir Next LT Pro Light" panose="020B0304020202020204" pitchFamily="34" charset="0"/>
                <a:ea typeface="Avenir Next LT Pro Light" panose="020B0304020202020204" pitchFamily="34" charset="0"/>
                <a:cs typeface="Avenir Next LT Pro Light" panose="020B03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400" dirty="0"/>
              <a:t>2. Select threshold with a confidence interval correction</a:t>
            </a:r>
            <a:endParaRPr lang="en-US" sz="2400" dirty="0">
              <a:solidFill>
                <a:srgbClr val="FF0000"/>
              </a:solidFill>
            </a:endParaRPr>
          </a:p>
        </p:txBody>
      </p:sp>
      <p:sp>
        <p:nvSpPr>
          <p:cNvPr id="108" name="Content Placeholder 10">
            <a:extLst>
              <a:ext uri="{FF2B5EF4-FFF2-40B4-BE49-F238E27FC236}">
                <a16:creationId xmlns:a16="http://schemas.microsoft.com/office/drawing/2014/main" id="{F98EECBA-61B2-D547-8E82-696ECD45411F}"/>
              </a:ext>
            </a:extLst>
          </p:cNvPr>
          <p:cNvSpPr txBox="1">
            <a:spLocks/>
          </p:cNvSpPr>
          <p:nvPr/>
        </p:nvSpPr>
        <p:spPr>
          <a:xfrm>
            <a:off x="878912" y="1512291"/>
            <a:ext cx="6463539" cy="611373"/>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800"/>
              </a:spcBef>
              <a:buFontTx/>
              <a:buNone/>
              <a:defRPr sz="2800" b="0" i="0" kern="1200">
                <a:solidFill>
                  <a:schemeClr val="tx1"/>
                </a:solidFill>
                <a:latin typeface="Avenir Next LT Pro Light" panose="020B0304020202020204" pitchFamily="34" charset="0"/>
                <a:ea typeface="Avenir Next LT Pro Light" panose="020B0304020202020204" pitchFamily="34" charset="0"/>
                <a:cs typeface="Avenir Next LT Pro Light" panose="020B0304020202020204" pitchFamily="34" charset="0"/>
              </a:defRPr>
            </a:lvl1pPr>
            <a:lvl2pPr marL="457200" indent="0" algn="l" defTabSz="914400" rtl="0" eaLnBrk="1" latinLnBrk="0" hangingPunct="1">
              <a:lnSpc>
                <a:spcPct val="100000"/>
              </a:lnSpc>
              <a:spcBef>
                <a:spcPts val="1200"/>
              </a:spcBef>
              <a:spcAft>
                <a:spcPts val="1200"/>
              </a:spcAft>
              <a:buFontTx/>
              <a:buNone/>
              <a:defRPr lang="nb-NO" sz="2400" b="0" i="0" kern="1200" smtClean="0">
                <a:solidFill>
                  <a:schemeClr val="tx1"/>
                </a:solidFill>
                <a:effectLst/>
                <a:latin typeface="Avenir Next LT Pro Light" panose="020B0304020202020204" pitchFamily="34" charset="0"/>
                <a:ea typeface="Avenir Next LT Pro Light" panose="020B0304020202020204" pitchFamily="34" charset="0"/>
                <a:cs typeface="Avenir Next LT Pro Light" panose="020B0304020202020204" pitchFamily="34"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Avenir Next LT Pro Light" panose="020B0304020202020204" pitchFamily="34" charset="0"/>
                <a:ea typeface="Avenir Next LT Pro Light" panose="020B0304020202020204" pitchFamily="34" charset="0"/>
                <a:cs typeface="Avenir Next LT Pro Light" panose="020B0304020202020204" pitchFamily="34" charset="0"/>
              </a:defRPr>
            </a:lvl3pPr>
            <a:lvl4pPr marL="1600200" indent="-228600" algn="l" defTabSz="914400" rtl="0" eaLnBrk="1" latinLnBrk="0" hangingPunct="1">
              <a:lnSpc>
                <a:spcPct val="90000"/>
              </a:lnSpc>
              <a:spcBef>
                <a:spcPts val="500"/>
              </a:spcBef>
              <a:buFont typeface="Arial"/>
              <a:buChar char="•"/>
              <a:defRPr sz="2800" b="0" i="0" kern="1200">
                <a:solidFill>
                  <a:schemeClr val="tx1"/>
                </a:solidFill>
                <a:latin typeface="Avenir Next LT Pro Light" panose="020B0304020202020204" pitchFamily="34" charset="0"/>
                <a:ea typeface="Avenir Next LT Pro Light" panose="020B0304020202020204" pitchFamily="34" charset="0"/>
                <a:cs typeface="Avenir Next LT Pro Light" panose="020B0304020202020204" pitchFamily="34" charset="0"/>
              </a:defRPr>
            </a:lvl4pPr>
            <a:lvl5pPr marL="2057400" indent="-228600" algn="l" defTabSz="914400" rtl="0" eaLnBrk="1" latinLnBrk="0" hangingPunct="1">
              <a:lnSpc>
                <a:spcPct val="90000"/>
              </a:lnSpc>
              <a:spcBef>
                <a:spcPts val="500"/>
              </a:spcBef>
              <a:buFont typeface="Arial"/>
              <a:buChar char="•"/>
              <a:defRPr sz="2800" b="0" i="0" kern="1200">
                <a:solidFill>
                  <a:schemeClr val="tx1"/>
                </a:solidFill>
                <a:latin typeface="Avenir Next LT Pro Light" panose="020B0304020202020204" pitchFamily="34" charset="0"/>
                <a:ea typeface="Avenir Next LT Pro Light" panose="020B0304020202020204" pitchFamily="34" charset="0"/>
                <a:cs typeface="Avenir Next LT Pro Light" panose="020B03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400" b="1" dirty="0"/>
              <a:t>Goal</a:t>
            </a:r>
            <a:r>
              <a:rPr lang="en-US" sz="2400" dirty="0"/>
              <a:t>: 50% recall, sampling budget of 10</a:t>
            </a:r>
          </a:p>
        </p:txBody>
      </p:sp>
      <p:sp>
        <p:nvSpPr>
          <p:cNvPr id="110" name="Content Placeholder 10">
            <a:extLst>
              <a:ext uri="{FF2B5EF4-FFF2-40B4-BE49-F238E27FC236}">
                <a16:creationId xmlns:a16="http://schemas.microsoft.com/office/drawing/2014/main" id="{A44D8072-C600-7645-B038-B7E34B299338}"/>
              </a:ext>
            </a:extLst>
          </p:cNvPr>
          <p:cNvSpPr txBox="1">
            <a:spLocks/>
          </p:cNvSpPr>
          <p:nvPr/>
        </p:nvSpPr>
        <p:spPr>
          <a:xfrm>
            <a:off x="2067242" y="5277309"/>
            <a:ext cx="3124417" cy="437113"/>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800"/>
              </a:spcBef>
              <a:buFontTx/>
              <a:buNone/>
              <a:defRPr sz="2800" b="0" i="0" kern="1200">
                <a:solidFill>
                  <a:schemeClr val="tx1"/>
                </a:solidFill>
                <a:latin typeface="Avenir Next LT Pro Light" panose="020B0304020202020204" pitchFamily="34" charset="0"/>
                <a:ea typeface="Avenir Next LT Pro Light" panose="020B0304020202020204" pitchFamily="34" charset="0"/>
                <a:cs typeface="Avenir Next LT Pro Light" panose="020B0304020202020204" pitchFamily="34" charset="0"/>
              </a:defRPr>
            </a:lvl1pPr>
            <a:lvl2pPr marL="457200" indent="0" algn="l" defTabSz="914400" rtl="0" eaLnBrk="1" latinLnBrk="0" hangingPunct="1">
              <a:lnSpc>
                <a:spcPct val="100000"/>
              </a:lnSpc>
              <a:spcBef>
                <a:spcPts val="1200"/>
              </a:spcBef>
              <a:spcAft>
                <a:spcPts val="1200"/>
              </a:spcAft>
              <a:buFontTx/>
              <a:buNone/>
              <a:defRPr lang="nb-NO" sz="2400" b="0" i="0" kern="1200" smtClean="0">
                <a:solidFill>
                  <a:schemeClr val="tx1"/>
                </a:solidFill>
                <a:effectLst/>
                <a:latin typeface="Avenir Next LT Pro Light" panose="020B0304020202020204" pitchFamily="34" charset="0"/>
                <a:ea typeface="Avenir Next LT Pro Light" panose="020B0304020202020204" pitchFamily="34" charset="0"/>
                <a:cs typeface="Avenir Next LT Pro Light" panose="020B0304020202020204" pitchFamily="34"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Avenir Next LT Pro Light" panose="020B0304020202020204" pitchFamily="34" charset="0"/>
                <a:ea typeface="Avenir Next LT Pro Light" panose="020B0304020202020204" pitchFamily="34" charset="0"/>
                <a:cs typeface="Avenir Next LT Pro Light" panose="020B0304020202020204" pitchFamily="34" charset="0"/>
              </a:defRPr>
            </a:lvl3pPr>
            <a:lvl4pPr marL="1600200" indent="-228600" algn="l" defTabSz="914400" rtl="0" eaLnBrk="1" latinLnBrk="0" hangingPunct="1">
              <a:lnSpc>
                <a:spcPct val="90000"/>
              </a:lnSpc>
              <a:spcBef>
                <a:spcPts val="500"/>
              </a:spcBef>
              <a:buFont typeface="Arial"/>
              <a:buChar char="•"/>
              <a:defRPr sz="2800" b="0" i="0" kern="1200">
                <a:solidFill>
                  <a:schemeClr val="tx1"/>
                </a:solidFill>
                <a:latin typeface="Avenir Next LT Pro Light" panose="020B0304020202020204" pitchFamily="34" charset="0"/>
                <a:ea typeface="Avenir Next LT Pro Light" panose="020B0304020202020204" pitchFamily="34" charset="0"/>
                <a:cs typeface="Avenir Next LT Pro Light" panose="020B0304020202020204" pitchFamily="34" charset="0"/>
              </a:defRPr>
            </a:lvl4pPr>
            <a:lvl5pPr marL="2057400" indent="-228600" algn="l" defTabSz="914400" rtl="0" eaLnBrk="1" latinLnBrk="0" hangingPunct="1">
              <a:lnSpc>
                <a:spcPct val="90000"/>
              </a:lnSpc>
              <a:spcBef>
                <a:spcPts val="500"/>
              </a:spcBef>
              <a:buFont typeface="Arial"/>
              <a:buChar char="•"/>
              <a:defRPr sz="2800" b="0" i="0" kern="1200">
                <a:solidFill>
                  <a:schemeClr val="tx1"/>
                </a:solidFill>
                <a:latin typeface="Avenir Next LT Pro Light" panose="020B0304020202020204" pitchFamily="34" charset="0"/>
                <a:ea typeface="Avenir Next LT Pro Light" panose="020B0304020202020204" pitchFamily="34" charset="0"/>
                <a:cs typeface="Avenir Next LT Pro Light" panose="020B03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400" dirty="0"/>
              <a:t>3. Return records above cutoff</a:t>
            </a:r>
            <a:endParaRPr lang="en-US" sz="2400" dirty="0">
              <a:solidFill>
                <a:srgbClr val="FF0000"/>
              </a:solidFill>
            </a:endParaRPr>
          </a:p>
        </p:txBody>
      </p:sp>
      <p:sp>
        <p:nvSpPr>
          <p:cNvPr id="111" name="TextBox 110">
            <a:extLst>
              <a:ext uri="{FF2B5EF4-FFF2-40B4-BE49-F238E27FC236}">
                <a16:creationId xmlns:a16="http://schemas.microsoft.com/office/drawing/2014/main" id="{632322D4-A95B-584E-ADB7-CBBE86E73AB1}"/>
              </a:ext>
            </a:extLst>
          </p:cNvPr>
          <p:cNvSpPr txBox="1"/>
          <p:nvPr/>
        </p:nvSpPr>
        <p:spPr>
          <a:xfrm>
            <a:off x="6310468" y="5244986"/>
            <a:ext cx="4542652" cy="954107"/>
          </a:xfrm>
          <a:prstGeom prst="rect">
            <a:avLst/>
          </a:prstGeom>
          <a:noFill/>
        </p:spPr>
        <p:txBody>
          <a:bodyPr wrap="square" rtlCol="0">
            <a:spAutoFit/>
          </a:bodyPr>
          <a:lstStyle/>
          <a:p>
            <a:pPr algn="ctr">
              <a:spcAft>
                <a:spcPts val="3600"/>
              </a:spcAft>
            </a:pPr>
            <a:r>
              <a:rPr lang="en-US" sz="2800" dirty="0">
                <a:latin typeface="Avenir Next LT Pro Light" panose="020B0304020202020204" pitchFamily="34" charset="0"/>
                <a:ea typeface="Helvetica Neue Light" panose="02000403000000020004" pitchFamily="2" charset="0"/>
              </a:rPr>
              <a:t>Importance sampling gives </a:t>
            </a:r>
            <a:r>
              <a:rPr lang="en-US" sz="2800" dirty="0">
                <a:solidFill>
                  <a:srgbClr val="5B9BD5"/>
                </a:solidFill>
                <a:latin typeface="Avenir Next LT Pro Light" panose="020B0304020202020204" pitchFamily="34" charset="0"/>
                <a:ea typeface="Helvetica Neue Light" panose="02000403000000020004" pitchFamily="2" charset="0"/>
              </a:rPr>
              <a:t>improved precision (50%)</a:t>
            </a:r>
          </a:p>
        </p:txBody>
      </p:sp>
      <p:grpSp>
        <p:nvGrpSpPr>
          <p:cNvPr id="68" name="Group 67">
            <a:extLst>
              <a:ext uri="{FF2B5EF4-FFF2-40B4-BE49-F238E27FC236}">
                <a16:creationId xmlns:a16="http://schemas.microsoft.com/office/drawing/2014/main" id="{487E57F3-673D-C84B-ADE6-9F9E6B45E15A}"/>
              </a:ext>
            </a:extLst>
          </p:cNvPr>
          <p:cNvGrpSpPr/>
          <p:nvPr/>
        </p:nvGrpSpPr>
        <p:grpSpPr>
          <a:xfrm>
            <a:off x="976077" y="4968551"/>
            <a:ext cx="3762826" cy="215327"/>
            <a:chOff x="1002581" y="1841786"/>
            <a:chExt cx="3762826" cy="215327"/>
          </a:xfrm>
        </p:grpSpPr>
        <p:sp>
          <p:nvSpPr>
            <p:cNvPr id="79" name="Rectangle 78">
              <a:extLst>
                <a:ext uri="{FF2B5EF4-FFF2-40B4-BE49-F238E27FC236}">
                  <a16:creationId xmlns:a16="http://schemas.microsoft.com/office/drawing/2014/main" id="{D2A450B4-C1B3-C94A-9D6F-3C890FA9C73F}"/>
                </a:ext>
              </a:extLst>
            </p:cNvPr>
            <p:cNvSpPr/>
            <p:nvPr/>
          </p:nvSpPr>
          <p:spPr>
            <a:xfrm>
              <a:off x="1326997" y="1841786"/>
              <a:ext cx="209329" cy="2104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Rectangle 79">
              <a:extLst>
                <a:ext uri="{FF2B5EF4-FFF2-40B4-BE49-F238E27FC236}">
                  <a16:creationId xmlns:a16="http://schemas.microsoft.com/office/drawing/2014/main" id="{E7D6724F-87CD-9F47-8833-3BFEEDE8D965}"/>
                </a:ext>
              </a:extLst>
            </p:cNvPr>
            <p:cNvSpPr/>
            <p:nvPr/>
          </p:nvSpPr>
          <p:spPr>
            <a:xfrm>
              <a:off x="1002581" y="1841787"/>
              <a:ext cx="209328" cy="2104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Rectangle 80">
              <a:extLst>
                <a:ext uri="{FF2B5EF4-FFF2-40B4-BE49-F238E27FC236}">
                  <a16:creationId xmlns:a16="http://schemas.microsoft.com/office/drawing/2014/main" id="{37AA6FF7-F966-6C41-AB54-5E756BE1C393}"/>
                </a:ext>
              </a:extLst>
            </p:cNvPr>
            <p:cNvSpPr/>
            <p:nvPr/>
          </p:nvSpPr>
          <p:spPr>
            <a:xfrm>
              <a:off x="1651414" y="1841786"/>
              <a:ext cx="209328" cy="2104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Rectangle 81">
              <a:extLst>
                <a:ext uri="{FF2B5EF4-FFF2-40B4-BE49-F238E27FC236}">
                  <a16:creationId xmlns:a16="http://schemas.microsoft.com/office/drawing/2014/main" id="{8B338063-B10C-6E4C-A4DA-E5D8992FF2AB}"/>
                </a:ext>
              </a:extLst>
            </p:cNvPr>
            <p:cNvSpPr/>
            <p:nvPr/>
          </p:nvSpPr>
          <p:spPr>
            <a:xfrm>
              <a:off x="1975830" y="1846700"/>
              <a:ext cx="209329" cy="2104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Rectangle 82">
              <a:extLst>
                <a:ext uri="{FF2B5EF4-FFF2-40B4-BE49-F238E27FC236}">
                  <a16:creationId xmlns:a16="http://schemas.microsoft.com/office/drawing/2014/main" id="{65DD628C-5585-6147-913F-FD9EDBAB4F60}"/>
                </a:ext>
              </a:extLst>
            </p:cNvPr>
            <p:cNvSpPr/>
            <p:nvPr/>
          </p:nvSpPr>
          <p:spPr>
            <a:xfrm>
              <a:off x="2300246" y="1841786"/>
              <a:ext cx="209328" cy="2104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Rectangle 83">
              <a:extLst>
                <a:ext uri="{FF2B5EF4-FFF2-40B4-BE49-F238E27FC236}">
                  <a16:creationId xmlns:a16="http://schemas.microsoft.com/office/drawing/2014/main" id="{D19B440A-CE3D-8E4A-A3A8-3FAF58935C82}"/>
                </a:ext>
              </a:extLst>
            </p:cNvPr>
            <p:cNvSpPr/>
            <p:nvPr/>
          </p:nvSpPr>
          <p:spPr>
            <a:xfrm>
              <a:off x="2944051" y="1841786"/>
              <a:ext cx="209329" cy="2104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Rectangle 84">
              <a:extLst>
                <a:ext uri="{FF2B5EF4-FFF2-40B4-BE49-F238E27FC236}">
                  <a16:creationId xmlns:a16="http://schemas.microsoft.com/office/drawing/2014/main" id="{79EBA846-E43A-2E4B-86B1-4AD622E4DC4E}"/>
                </a:ext>
              </a:extLst>
            </p:cNvPr>
            <p:cNvSpPr/>
            <p:nvPr/>
          </p:nvSpPr>
          <p:spPr>
            <a:xfrm>
              <a:off x="2619635" y="1841787"/>
              <a:ext cx="209328" cy="2104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Rectangle 85">
              <a:extLst>
                <a:ext uri="{FF2B5EF4-FFF2-40B4-BE49-F238E27FC236}">
                  <a16:creationId xmlns:a16="http://schemas.microsoft.com/office/drawing/2014/main" id="{81D7D1EC-5E41-FE43-A8E0-90FA2EE55F5E}"/>
                </a:ext>
              </a:extLst>
            </p:cNvPr>
            <p:cNvSpPr/>
            <p:nvPr/>
          </p:nvSpPr>
          <p:spPr>
            <a:xfrm>
              <a:off x="3268468" y="1841786"/>
              <a:ext cx="209328" cy="2104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Rectangle 86">
              <a:extLst>
                <a:ext uri="{FF2B5EF4-FFF2-40B4-BE49-F238E27FC236}">
                  <a16:creationId xmlns:a16="http://schemas.microsoft.com/office/drawing/2014/main" id="{DA027213-43AA-2444-B463-227502E839AE}"/>
                </a:ext>
              </a:extLst>
            </p:cNvPr>
            <p:cNvSpPr/>
            <p:nvPr/>
          </p:nvSpPr>
          <p:spPr>
            <a:xfrm>
              <a:off x="3592884" y="1846700"/>
              <a:ext cx="209329" cy="2104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Rectangle 87">
              <a:extLst>
                <a:ext uri="{FF2B5EF4-FFF2-40B4-BE49-F238E27FC236}">
                  <a16:creationId xmlns:a16="http://schemas.microsoft.com/office/drawing/2014/main" id="{2A918E57-10AB-C34E-A7C3-04054ACBBF30}"/>
                </a:ext>
              </a:extLst>
            </p:cNvPr>
            <p:cNvSpPr/>
            <p:nvPr/>
          </p:nvSpPr>
          <p:spPr>
            <a:xfrm>
              <a:off x="3917300" y="1841786"/>
              <a:ext cx="209328" cy="2104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Rectangle 88">
              <a:extLst>
                <a:ext uri="{FF2B5EF4-FFF2-40B4-BE49-F238E27FC236}">
                  <a16:creationId xmlns:a16="http://schemas.microsoft.com/office/drawing/2014/main" id="{1FFE1282-6404-CA4F-AE25-21676A502453}"/>
                </a:ext>
              </a:extLst>
            </p:cNvPr>
            <p:cNvSpPr/>
            <p:nvPr/>
          </p:nvSpPr>
          <p:spPr>
            <a:xfrm>
              <a:off x="4556078" y="1841786"/>
              <a:ext cx="209329" cy="2104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Rectangle 89">
              <a:extLst>
                <a:ext uri="{FF2B5EF4-FFF2-40B4-BE49-F238E27FC236}">
                  <a16:creationId xmlns:a16="http://schemas.microsoft.com/office/drawing/2014/main" id="{016B2D83-0B3F-6948-8DFE-B515F7B1DF02}"/>
                </a:ext>
              </a:extLst>
            </p:cNvPr>
            <p:cNvSpPr/>
            <p:nvPr/>
          </p:nvSpPr>
          <p:spPr>
            <a:xfrm>
              <a:off x="4231662" y="1841787"/>
              <a:ext cx="209328" cy="2104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 name="Group 2">
            <a:extLst>
              <a:ext uri="{FF2B5EF4-FFF2-40B4-BE49-F238E27FC236}">
                <a16:creationId xmlns:a16="http://schemas.microsoft.com/office/drawing/2014/main" id="{3298D1FB-0514-E941-BB26-BD4C71CAED88}"/>
              </a:ext>
            </a:extLst>
          </p:cNvPr>
          <p:cNvGrpSpPr/>
          <p:nvPr/>
        </p:nvGrpSpPr>
        <p:grpSpPr>
          <a:xfrm>
            <a:off x="531533" y="2320130"/>
            <a:ext cx="10053003" cy="369332"/>
            <a:chOff x="531533" y="2320130"/>
            <a:chExt cx="10053003" cy="369332"/>
          </a:xfrm>
        </p:grpSpPr>
        <p:grpSp>
          <p:nvGrpSpPr>
            <p:cNvPr id="67" name="Group 66">
              <a:extLst>
                <a:ext uri="{FF2B5EF4-FFF2-40B4-BE49-F238E27FC236}">
                  <a16:creationId xmlns:a16="http://schemas.microsoft.com/office/drawing/2014/main" id="{F3C7677B-1A14-A54F-8025-39D51F2D87C8}"/>
                </a:ext>
              </a:extLst>
            </p:cNvPr>
            <p:cNvGrpSpPr/>
            <p:nvPr/>
          </p:nvGrpSpPr>
          <p:grpSpPr>
            <a:xfrm>
              <a:off x="989329" y="2389762"/>
              <a:ext cx="9595207" cy="220241"/>
              <a:chOff x="1002581" y="1836872"/>
              <a:chExt cx="9595207" cy="220241"/>
            </a:xfrm>
          </p:grpSpPr>
          <p:sp>
            <p:nvSpPr>
              <p:cNvPr id="5" name="Rectangle 4">
                <a:extLst>
                  <a:ext uri="{FF2B5EF4-FFF2-40B4-BE49-F238E27FC236}">
                    <a16:creationId xmlns:a16="http://schemas.microsoft.com/office/drawing/2014/main" id="{A9A2956B-0721-7D4E-983A-A7DD0CF4C007}"/>
                  </a:ext>
                </a:extLst>
              </p:cNvPr>
              <p:cNvSpPr/>
              <p:nvPr/>
            </p:nvSpPr>
            <p:spPr>
              <a:xfrm>
                <a:off x="1326997" y="1841786"/>
                <a:ext cx="209329" cy="2104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0E76E62-575C-7045-BC34-866BE51F5AD9}"/>
                  </a:ext>
                </a:extLst>
              </p:cNvPr>
              <p:cNvSpPr/>
              <p:nvPr/>
            </p:nvSpPr>
            <p:spPr>
              <a:xfrm>
                <a:off x="1002581" y="1841787"/>
                <a:ext cx="209328" cy="2104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5D500EB6-4391-7849-8383-727BCE8C0744}"/>
                  </a:ext>
                </a:extLst>
              </p:cNvPr>
              <p:cNvSpPr/>
              <p:nvPr/>
            </p:nvSpPr>
            <p:spPr>
              <a:xfrm>
                <a:off x="1651414" y="1841786"/>
                <a:ext cx="209328" cy="2104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86174186-8678-5E40-A394-D048D5C18312}"/>
                  </a:ext>
                </a:extLst>
              </p:cNvPr>
              <p:cNvSpPr/>
              <p:nvPr/>
            </p:nvSpPr>
            <p:spPr>
              <a:xfrm>
                <a:off x="1975830" y="1846700"/>
                <a:ext cx="209329" cy="2104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0BDB9CE6-46F8-024D-85EC-7EA08B495476}"/>
                  </a:ext>
                </a:extLst>
              </p:cNvPr>
              <p:cNvSpPr/>
              <p:nvPr/>
            </p:nvSpPr>
            <p:spPr>
              <a:xfrm>
                <a:off x="2300246" y="1841786"/>
                <a:ext cx="209328" cy="2104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1F765C6D-4E05-8944-AF07-F4BF65945C61}"/>
                  </a:ext>
                </a:extLst>
              </p:cNvPr>
              <p:cNvSpPr/>
              <p:nvPr/>
            </p:nvSpPr>
            <p:spPr>
              <a:xfrm>
                <a:off x="2944051" y="1841786"/>
                <a:ext cx="209329" cy="2104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9F77DC72-7A6B-7E40-B0E4-917FC43177E5}"/>
                  </a:ext>
                </a:extLst>
              </p:cNvPr>
              <p:cNvSpPr/>
              <p:nvPr/>
            </p:nvSpPr>
            <p:spPr>
              <a:xfrm>
                <a:off x="2619635" y="1841787"/>
                <a:ext cx="209328" cy="2104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25D43154-6D24-EE44-947F-E30F69E4EB3C}"/>
                  </a:ext>
                </a:extLst>
              </p:cNvPr>
              <p:cNvSpPr/>
              <p:nvPr/>
            </p:nvSpPr>
            <p:spPr>
              <a:xfrm>
                <a:off x="3268468" y="1841786"/>
                <a:ext cx="209328" cy="2104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8AE467D0-66D4-A846-A25C-76D098F965C9}"/>
                  </a:ext>
                </a:extLst>
              </p:cNvPr>
              <p:cNvSpPr/>
              <p:nvPr/>
            </p:nvSpPr>
            <p:spPr>
              <a:xfrm>
                <a:off x="3592884" y="1846700"/>
                <a:ext cx="209329" cy="2104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A1135D8F-033A-0645-A069-2B00DF82167D}"/>
                  </a:ext>
                </a:extLst>
              </p:cNvPr>
              <p:cNvSpPr/>
              <p:nvPr/>
            </p:nvSpPr>
            <p:spPr>
              <a:xfrm>
                <a:off x="3917300" y="1841786"/>
                <a:ext cx="209328" cy="2104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a:extLst>
                  <a:ext uri="{FF2B5EF4-FFF2-40B4-BE49-F238E27FC236}">
                    <a16:creationId xmlns:a16="http://schemas.microsoft.com/office/drawing/2014/main" id="{C076E519-F90A-B343-8567-09A994AE96E9}"/>
                  </a:ext>
                </a:extLst>
              </p:cNvPr>
              <p:cNvSpPr/>
              <p:nvPr/>
            </p:nvSpPr>
            <p:spPr>
              <a:xfrm>
                <a:off x="4556078" y="1841786"/>
                <a:ext cx="209329" cy="2104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a:extLst>
                  <a:ext uri="{FF2B5EF4-FFF2-40B4-BE49-F238E27FC236}">
                    <a16:creationId xmlns:a16="http://schemas.microsoft.com/office/drawing/2014/main" id="{1A45BBA5-9C75-D742-A690-ED6CF5C887F9}"/>
                  </a:ext>
                </a:extLst>
              </p:cNvPr>
              <p:cNvSpPr/>
              <p:nvPr/>
            </p:nvSpPr>
            <p:spPr>
              <a:xfrm>
                <a:off x="4231662" y="1841787"/>
                <a:ext cx="209328" cy="2104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48">
                <a:extLst>
                  <a:ext uri="{FF2B5EF4-FFF2-40B4-BE49-F238E27FC236}">
                    <a16:creationId xmlns:a16="http://schemas.microsoft.com/office/drawing/2014/main" id="{26F6D96A-790F-DF43-8509-E9B803F74227}"/>
                  </a:ext>
                </a:extLst>
              </p:cNvPr>
              <p:cNvSpPr/>
              <p:nvPr/>
            </p:nvSpPr>
            <p:spPr>
              <a:xfrm>
                <a:off x="4880495" y="1841786"/>
                <a:ext cx="209328" cy="2104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ctangle 49">
                <a:extLst>
                  <a:ext uri="{FF2B5EF4-FFF2-40B4-BE49-F238E27FC236}">
                    <a16:creationId xmlns:a16="http://schemas.microsoft.com/office/drawing/2014/main" id="{C22A3AC5-FE64-C940-80CC-A90C77CDCFAA}"/>
                  </a:ext>
                </a:extLst>
              </p:cNvPr>
              <p:cNvSpPr/>
              <p:nvPr/>
            </p:nvSpPr>
            <p:spPr>
              <a:xfrm>
                <a:off x="5204911" y="1846700"/>
                <a:ext cx="209329" cy="2104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ectangle 50">
                <a:extLst>
                  <a:ext uri="{FF2B5EF4-FFF2-40B4-BE49-F238E27FC236}">
                    <a16:creationId xmlns:a16="http://schemas.microsoft.com/office/drawing/2014/main" id="{6CCA098C-51A7-944A-9255-9D81A49A09E6}"/>
                  </a:ext>
                </a:extLst>
              </p:cNvPr>
              <p:cNvSpPr/>
              <p:nvPr/>
            </p:nvSpPr>
            <p:spPr>
              <a:xfrm>
                <a:off x="5529327" y="1841786"/>
                <a:ext cx="209328" cy="2104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a:extLst>
                  <a:ext uri="{FF2B5EF4-FFF2-40B4-BE49-F238E27FC236}">
                    <a16:creationId xmlns:a16="http://schemas.microsoft.com/office/drawing/2014/main" id="{3EE0A0D9-F831-5A43-B22A-9BFE03AEDA97}"/>
                  </a:ext>
                </a:extLst>
              </p:cNvPr>
              <p:cNvSpPr/>
              <p:nvPr/>
            </p:nvSpPr>
            <p:spPr>
              <a:xfrm>
                <a:off x="6173132" y="1841786"/>
                <a:ext cx="209329" cy="2104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a:extLst>
                  <a:ext uri="{FF2B5EF4-FFF2-40B4-BE49-F238E27FC236}">
                    <a16:creationId xmlns:a16="http://schemas.microsoft.com/office/drawing/2014/main" id="{9000FD96-C365-B042-B4B4-07450673D87D}"/>
                  </a:ext>
                </a:extLst>
              </p:cNvPr>
              <p:cNvSpPr/>
              <p:nvPr/>
            </p:nvSpPr>
            <p:spPr>
              <a:xfrm>
                <a:off x="5848716" y="1841787"/>
                <a:ext cx="209328" cy="2104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a:extLst>
                  <a:ext uri="{FF2B5EF4-FFF2-40B4-BE49-F238E27FC236}">
                    <a16:creationId xmlns:a16="http://schemas.microsoft.com/office/drawing/2014/main" id="{26F35F5E-44AC-3942-A258-1181E78F0DDB}"/>
                  </a:ext>
                </a:extLst>
              </p:cNvPr>
              <p:cNvSpPr/>
              <p:nvPr/>
            </p:nvSpPr>
            <p:spPr>
              <a:xfrm>
                <a:off x="6497549" y="1841786"/>
                <a:ext cx="209328" cy="2104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ectangle 54">
                <a:extLst>
                  <a:ext uri="{FF2B5EF4-FFF2-40B4-BE49-F238E27FC236}">
                    <a16:creationId xmlns:a16="http://schemas.microsoft.com/office/drawing/2014/main" id="{B77B6F8E-E82D-E446-BB8A-05E3460C8483}"/>
                  </a:ext>
                </a:extLst>
              </p:cNvPr>
              <p:cNvSpPr/>
              <p:nvPr/>
            </p:nvSpPr>
            <p:spPr>
              <a:xfrm>
                <a:off x="6821965" y="1846700"/>
                <a:ext cx="209329" cy="2104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ectangle 55">
                <a:extLst>
                  <a:ext uri="{FF2B5EF4-FFF2-40B4-BE49-F238E27FC236}">
                    <a16:creationId xmlns:a16="http://schemas.microsoft.com/office/drawing/2014/main" id="{DDBE739B-3DB0-D846-A14B-F633F6102F94}"/>
                  </a:ext>
                </a:extLst>
              </p:cNvPr>
              <p:cNvSpPr/>
              <p:nvPr/>
            </p:nvSpPr>
            <p:spPr>
              <a:xfrm>
                <a:off x="7146381" y="1841786"/>
                <a:ext cx="209328" cy="2104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6">
                <a:extLst>
                  <a:ext uri="{FF2B5EF4-FFF2-40B4-BE49-F238E27FC236}">
                    <a16:creationId xmlns:a16="http://schemas.microsoft.com/office/drawing/2014/main" id="{24CF359E-42A8-A247-9934-A39A539C9517}"/>
                  </a:ext>
                </a:extLst>
              </p:cNvPr>
              <p:cNvSpPr/>
              <p:nvPr/>
            </p:nvSpPr>
            <p:spPr>
              <a:xfrm>
                <a:off x="7798157" y="1836872"/>
                <a:ext cx="209329" cy="2104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ectangle 57">
                <a:extLst>
                  <a:ext uri="{FF2B5EF4-FFF2-40B4-BE49-F238E27FC236}">
                    <a16:creationId xmlns:a16="http://schemas.microsoft.com/office/drawing/2014/main" id="{7CB2C444-D2FE-DE48-AD57-4EA8B22E1E67}"/>
                  </a:ext>
                </a:extLst>
              </p:cNvPr>
              <p:cNvSpPr/>
              <p:nvPr/>
            </p:nvSpPr>
            <p:spPr>
              <a:xfrm>
                <a:off x="7473741" y="1836873"/>
                <a:ext cx="209328" cy="2104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a:extLst>
                  <a:ext uri="{FF2B5EF4-FFF2-40B4-BE49-F238E27FC236}">
                    <a16:creationId xmlns:a16="http://schemas.microsoft.com/office/drawing/2014/main" id="{8F9C8FD7-0BA3-024A-82F5-B814A636B3FB}"/>
                  </a:ext>
                </a:extLst>
              </p:cNvPr>
              <p:cNvSpPr/>
              <p:nvPr/>
            </p:nvSpPr>
            <p:spPr>
              <a:xfrm>
                <a:off x="8122574" y="1836872"/>
                <a:ext cx="209328" cy="2104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Rectangle 59">
                <a:extLst>
                  <a:ext uri="{FF2B5EF4-FFF2-40B4-BE49-F238E27FC236}">
                    <a16:creationId xmlns:a16="http://schemas.microsoft.com/office/drawing/2014/main" id="{102B0275-8A7D-9D43-8E52-13B3ABFDDD3B}"/>
                  </a:ext>
                </a:extLst>
              </p:cNvPr>
              <p:cNvSpPr/>
              <p:nvPr/>
            </p:nvSpPr>
            <p:spPr>
              <a:xfrm>
                <a:off x="8446990" y="1841786"/>
                <a:ext cx="209329" cy="2104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60">
                <a:extLst>
                  <a:ext uri="{FF2B5EF4-FFF2-40B4-BE49-F238E27FC236}">
                    <a16:creationId xmlns:a16="http://schemas.microsoft.com/office/drawing/2014/main" id="{3BD0808B-0706-0D40-A1DB-96E7F797D442}"/>
                  </a:ext>
                </a:extLst>
              </p:cNvPr>
              <p:cNvSpPr/>
              <p:nvPr/>
            </p:nvSpPr>
            <p:spPr>
              <a:xfrm>
                <a:off x="8771406" y="1836872"/>
                <a:ext cx="209328" cy="2104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ectangle 61">
                <a:extLst>
                  <a:ext uri="{FF2B5EF4-FFF2-40B4-BE49-F238E27FC236}">
                    <a16:creationId xmlns:a16="http://schemas.microsoft.com/office/drawing/2014/main" id="{6875E184-845A-8247-8D0E-D8F397B7F2F3}"/>
                  </a:ext>
                </a:extLst>
              </p:cNvPr>
              <p:cNvSpPr/>
              <p:nvPr/>
            </p:nvSpPr>
            <p:spPr>
              <a:xfrm>
                <a:off x="9415211" y="1836872"/>
                <a:ext cx="209329" cy="2104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62">
                <a:extLst>
                  <a:ext uri="{FF2B5EF4-FFF2-40B4-BE49-F238E27FC236}">
                    <a16:creationId xmlns:a16="http://schemas.microsoft.com/office/drawing/2014/main" id="{BEDFD7CC-A335-C04B-B91B-E6FD0E5E4AB1}"/>
                  </a:ext>
                </a:extLst>
              </p:cNvPr>
              <p:cNvSpPr/>
              <p:nvPr/>
            </p:nvSpPr>
            <p:spPr>
              <a:xfrm>
                <a:off x="9090795" y="1836873"/>
                <a:ext cx="209328" cy="2104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Rectangle 63">
                <a:extLst>
                  <a:ext uri="{FF2B5EF4-FFF2-40B4-BE49-F238E27FC236}">
                    <a16:creationId xmlns:a16="http://schemas.microsoft.com/office/drawing/2014/main" id="{CCFDB68B-629C-334C-80C1-2936A4BACEC9}"/>
                  </a:ext>
                </a:extLst>
              </p:cNvPr>
              <p:cNvSpPr/>
              <p:nvPr/>
            </p:nvSpPr>
            <p:spPr>
              <a:xfrm>
                <a:off x="9739628" y="1836872"/>
                <a:ext cx="209328" cy="2104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Rectangle 64">
                <a:extLst>
                  <a:ext uri="{FF2B5EF4-FFF2-40B4-BE49-F238E27FC236}">
                    <a16:creationId xmlns:a16="http://schemas.microsoft.com/office/drawing/2014/main" id="{256430DD-7D91-E646-930B-4571C958EE8E}"/>
                  </a:ext>
                </a:extLst>
              </p:cNvPr>
              <p:cNvSpPr/>
              <p:nvPr/>
            </p:nvSpPr>
            <p:spPr>
              <a:xfrm>
                <a:off x="10064044" y="1841786"/>
                <a:ext cx="209329" cy="2104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Rectangle 65">
                <a:extLst>
                  <a:ext uri="{FF2B5EF4-FFF2-40B4-BE49-F238E27FC236}">
                    <a16:creationId xmlns:a16="http://schemas.microsoft.com/office/drawing/2014/main" id="{7CB62120-FE41-1C41-BA3F-B588A8790CC7}"/>
                  </a:ext>
                </a:extLst>
              </p:cNvPr>
              <p:cNvSpPr/>
              <p:nvPr/>
            </p:nvSpPr>
            <p:spPr>
              <a:xfrm>
                <a:off x="10388460" y="1836872"/>
                <a:ext cx="209328" cy="2104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mc:AlternateContent xmlns:mc="http://schemas.openxmlformats.org/markup-compatibility/2006" xmlns:a14="http://schemas.microsoft.com/office/drawing/2010/main">
          <mc:Choice Requires="a14">
            <p:sp>
              <p:nvSpPr>
                <p:cNvPr id="73" name="TextBox 72">
                  <a:extLst>
                    <a:ext uri="{FF2B5EF4-FFF2-40B4-BE49-F238E27FC236}">
                      <a16:creationId xmlns:a16="http://schemas.microsoft.com/office/drawing/2014/main" id="{8FEF5B97-C0A9-1449-876B-3164B5BB432C}"/>
                    </a:ext>
                  </a:extLst>
                </p:cNvPr>
                <p:cNvSpPr txBox="1"/>
                <p:nvPr/>
              </p:nvSpPr>
              <p:spPr>
                <a:xfrm>
                  <a:off x="531533" y="2320130"/>
                  <a:ext cx="47314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𝒟</m:t>
                        </m:r>
                        <m:r>
                          <a:rPr lang="en-US" b="0" i="1" smtClean="0">
                            <a:latin typeface="Cambria Math" panose="02040503050406030204" pitchFamily="18" charset="0"/>
                          </a:rPr>
                          <m:t>:</m:t>
                        </m:r>
                      </m:oMath>
                    </m:oMathPara>
                  </a14:m>
                  <a:endParaRPr lang="en-US" dirty="0"/>
                </a:p>
              </p:txBody>
            </p:sp>
          </mc:Choice>
          <mc:Fallback xmlns="">
            <p:sp>
              <p:nvSpPr>
                <p:cNvPr id="73" name="TextBox 72">
                  <a:extLst>
                    <a:ext uri="{FF2B5EF4-FFF2-40B4-BE49-F238E27FC236}">
                      <a16:creationId xmlns:a16="http://schemas.microsoft.com/office/drawing/2014/main" id="{8FEF5B97-C0A9-1449-876B-3164B5BB432C}"/>
                    </a:ext>
                  </a:extLst>
                </p:cNvPr>
                <p:cNvSpPr txBox="1">
                  <a:spLocks noRot="1" noChangeAspect="1" noMove="1" noResize="1" noEditPoints="1" noAdjustHandles="1" noChangeArrowheads="1" noChangeShapeType="1" noTextEdit="1"/>
                </p:cNvSpPr>
                <p:nvPr/>
              </p:nvSpPr>
              <p:spPr>
                <a:xfrm>
                  <a:off x="531533" y="2320130"/>
                  <a:ext cx="473143" cy="369332"/>
                </a:xfrm>
                <a:prstGeom prst="rect">
                  <a:avLst/>
                </a:prstGeom>
                <a:blipFill>
                  <a:blip r:embed="rId3"/>
                  <a:stretch>
                    <a:fillRect/>
                  </a:stretch>
                </a:blipFill>
              </p:spPr>
              <p:txBody>
                <a:bodyPr/>
                <a:lstStyle/>
                <a:p>
                  <a:r>
                    <a:rPr lang="en-US">
                      <a:noFill/>
                    </a:rPr>
                    <a:t> </a:t>
                  </a:r>
                </a:p>
              </p:txBody>
            </p:sp>
          </mc:Fallback>
        </mc:AlternateContent>
      </p:grpSp>
      <p:grpSp>
        <p:nvGrpSpPr>
          <p:cNvPr id="11" name="Group 10">
            <a:extLst>
              <a:ext uri="{FF2B5EF4-FFF2-40B4-BE49-F238E27FC236}">
                <a16:creationId xmlns:a16="http://schemas.microsoft.com/office/drawing/2014/main" id="{B31A1FC2-092C-3E4B-9498-CFB484020234}"/>
              </a:ext>
            </a:extLst>
          </p:cNvPr>
          <p:cNvGrpSpPr/>
          <p:nvPr/>
        </p:nvGrpSpPr>
        <p:grpSpPr>
          <a:xfrm>
            <a:off x="531144" y="3466715"/>
            <a:ext cx="8111923" cy="369332"/>
            <a:chOff x="531144" y="3466715"/>
            <a:chExt cx="8111923" cy="369332"/>
          </a:xfrm>
        </p:grpSpPr>
        <p:grpSp>
          <p:nvGrpSpPr>
            <p:cNvPr id="120" name="Group 119">
              <a:extLst>
                <a:ext uri="{FF2B5EF4-FFF2-40B4-BE49-F238E27FC236}">
                  <a16:creationId xmlns:a16="http://schemas.microsoft.com/office/drawing/2014/main" id="{D8486FE7-833A-A94F-8E3C-D0FF105A8B8F}"/>
                </a:ext>
              </a:extLst>
            </p:cNvPr>
            <p:cNvGrpSpPr/>
            <p:nvPr/>
          </p:nvGrpSpPr>
          <p:grpSpPr>
            <a:xfrm>
              <a:off x="1313745" y="3549531"/>
              <a:ext cx="7329322" cy="220241"/>
              <a:chOff x="1326997" y="1836872"/>
              <a:chExt cx="7329322" cy="220241"/>
            </a:xfrm>
          </p:grpSpPr>
          <p:sp>
            <p:nvSpPr>
              <p:cNvPr id="121" name="Rectangle 120">
                <a:extLst>
                  <a:ext uri="{FF2B5EF4-FFF2-40B4-BE49-F238E27FC236}">
                    <a16:creationId xmlns:a16="http://schemas.microsoft.com/office/drawing/2014/main" id="{3A5E1418-EE0F-954F-870B-5CE4E24CFFE1}"/>
                  </a:ext>
                </a:extLst>
              </p:cNvPr>
              <p:cNvSpPr/>
              <p:nvPr/>
            </p:nvSpPr>
            <p:spPr>
              <a:xfrm>
                <a:off x="1326997" y="1841786"/>
                <a:ext cx="209329" cy="2104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4" name="Rectangle 123">
                <a:extLst>
                  <a:ext uri="{FF2B5EF4-FFF2-40B4-BE49-F238E27FC236}">
                    <a16:creationId xmlns:a16="http://schemas.microsoft.com/office/drawing/2014/main" id="{A62E97DB-60CE-DE45-B31C-4A645E295766}"/>
                  </a:ext>
                </a:extLst>
              </p:cNvPr>
              <p:cNvSpPr/>
              <p:nvPr/>
            </p:nvSpPr>
            <p:spPr>
              <a:xfrm>
                <a:off x="1980857" y="1841786"/>
                <a:ext cx="209328" cy="2104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7" name="Rectangle 126">
                <a:extLst>
                  <a:ext uri="{FF2B5EF4-FFF2-40B4-BE49-F238E27FC236}">
                    <a16:creationId xmlns:a16="http://schemas.microsoft.com/office/drawing/2014/main" id="{52EA0B7E-D26F-DC48-B0D4-19A3312EE4A3}"/>
                  </a:ext>
                </a:extLst>
              </p:cNvPr>
              <p:cNvSpPr/>
              <p:nvPr/>
            </p:nvSpPr>
            <p:spPr>
              <a:xfrm>
                <a:off x="2300246" y="1841786"/>
                <a:ext cx="209328" cy="2104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0" name="Rectangle 129">
                <a:extLst>
                  <a:ext uri="{FF2B5EF4-FFF2-40B4-BE49-F238E27FC236}">
                    <a16:creationId xmlns:a16="http://schemas.microsoft.com/office/drawing/2014/main" id="{F837CC08-4916-6E4E-B49E-5C079BF0E72C}"/>
                  </a:ext>
                </a:extLst>
              </p:cNvPr>
              <p:cNvSpPr/>
              <p:nvPr/>
            </p:nvSpPr>
            <p:spPr>
              <a:xfrm>
                <a:off x="2619635" y="1841787"/>
                <a:ext cx="209328" cy="2104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2" name="Rectangle 131">
                <a:extLst>
                  <a:ext uri="{FF2B5EF4-FFF2-40B4-BE49-F238E27FC236}">
                    <a16:creationId xmlns:a16="http://schemas.microsoft.com/office/drawing/2014/main" id="{E5B06330-8056-6241-9DE3-9D4B2427D8CE}"/>
                  </a:ext>
                </a:extLst>
              </p:cNvPr>
              <p:cNvSpPr/>
              <p:nvPr/>
            </p:nvSpPr>
            <p:spPr>
              <a:xfrm>
                <a:off x="3592884" y="1846700"/>
                <a:ext cx="209329" cy="2104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Rectangle 133">
                <a:extLst>
                  <a:ext uri="{FF2B5EF4-FFF2-40B4-BE49-F238E27FC236}">
                    <a16:creationId xmlns:a16="http://schemas.microsoft.com/office/drawing/2014/main" id="{FA0CE469-DBEF-F243-A34D-1AA69075D074}"/>
                  </a:ext>
                </a:extLst>
              </p:cNvPr>
              <p:cNvSpPr/>
              <p:nvPr/>
            </p:nvSpPr>
            <p:spPr>
              <a:xfrm>
                <a:off x="4556078" y="1841786"/>
                <a:ext cx="209329" cy="2104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6" name="Rectangle 135">
                <a:extLst>
                  <a:ext uri="{FF2B5EF4-FFF2-40B4-BE49-F238E27FC236}">
                    <a16:creationId xmlns:a16="http://schemas.microsoft.com/office/drawing/2014/main" id="{0A3D4EDD-F3C5-7546-B019-BBA63C77964F}"/>
                  </a:ext>
                </a:extLst>
              </p:cNvPr>
              <p:cNvSpPr/>
              <p:nvPr/>
            </p:nvSpPr>
            <p:spPr>
              <a:xfrm>
                <a:off x="4880495" y="1841786"/>
                <a:ext cx="209328" cy="2104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8" name="Rectangle 137">
                <a:extLst>
                  <a:ext uri="{FF2B5EF4-FFF2-40B4-BE49-F238E27FC236}">
                    <a16:creationId xmlns:a16="http://schemas.microsoft.com/office/drawing/2014/main" id="{CC02C40E-8330-5A45-8BAC-A36997A37D52}"/>
                  </a:ext>
                </a:extLst>
              </p:cNvPr>
              <p:cNvSpPr/>
              <p:nvPr/>
            </p:nvSpPr>
            <p:spPr>
              <a:xfrm>
                <a:off x="5529327" y="1841786"/>
                <a:ext cx="209328" cy="2104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4" name="Rectangle 143">
                <a:extLst>
                  <a:ext uri="{FF2B5EF4-FFF2-40B4-BE49-F238E27FC236}">
                    <a16:creationId xmlns:a16="http://schemas.microsoft.com/office/drawing/2014/main" id="{43FC7261-5A54-D14B-AB9D-FE4F5EA7E765}"/>
                  </a:ext>
                </a:extLst>
              </p:cNvPr>
              <p:cNvSpPr/>
              <p:nvPr/>
            </p:nvSpPr>
            <p:spPr>
              <a:xfrm>
                <a:off x="7798157" y="1836872"/>
                <a:ext cx="209329" cy="2104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7" name="Rectangle 146">
                <a:extLst>
                  <a:ext uri="{FF2B5EF4-FFF2-40B4-BE49-F238E27FC236}">
                    <a16:creationId xmlns:a16="http://schemas.microsoft.com/office/drawing/2014/main" id="{6D07B9F5-783E-A743-A069-D347EDD3CFEE}"/>
                  </a:ext>
                </a:extLst>
              </p:cNvPr>
              <p:cNvSpPr/>
              <p:nvPr/>
            </p:nvSpPr>
            <p:spPr>
              <a:xfrm>
                <a:off x="8446990" y="1841786"/>
                <a:ext cx="209329" cy="2104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mc:AlternateContent xmlns:mc="http://schemas.openxmlformats.org/markup-compatibility/2006" xmlns:a14="http://schemas.microsoft.com/office/drawing/2010/main">
          <mc:Choice Requires="a14">
            <p:sp>
              <p:nvSpPr>
                <p:cNvPr id="74" name="TextBox 73">
                  <a:extLst>
                    <a:ext uri="{FF2B5EF4-FFF2-40B4-BE49-F238E27FC236}">
                      <a16:creationId xmlns:a16="http://schemas.microsoft.com/office/drawing/2014/main" id="{E4168D4F-8433-7649-8028-264DCECD1C6E}"/>
                    </a:ext>
                  </a:extLst>
                </p:cNvPr>
                <p:cNvSpPr txBox="1"/>
                <p:nvPr/>
              </p:nvSpPr>
              <p:spPr>
                <a:xfrm>
                  <a:off x="531144" y="3466715"/>
                  <a:ext cx="44056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𝒮</m:t>
                        </m:r>
                        <m:r>
                          <a:rPr lang="en-US" b="0" i="1" smtClean="0">
                            <a:latin typeface="Cambria Math" panose="02040503050406030204" pitchFamily="18" charset="0"/>
                          </a:rPr>
                          <m:t>:</m:t>
                        </m:r>
                      </m:oMath>
                    </m:oMathPara>
                  </a14:m>
                  <a:endParaRPr lang="en-US" dirty="0"/>
                </a:p>
              </p:txBody>
            </p:sp>
          </mc:Choice>
          <mc:Fallback xmlns="">
            <p:sp>
              <p:nvSpPr>
                <p:cNvPr id="74" name="TextBox 73">
                  <a:extLst>
                    <a:ext uri="{FF2B5EF4-FFF2-40B4-BE49-F238E27FC236}">
                      <a16:creationId xmlns:a16="http://schemas.microsoft.com/office/drawing/2014/main" id="{E4168D4F-8433-7649-8028-264DCECD1C6E}"/>
                    </a:ext>
                  </a:extLst>
                </p:cNvPr>
                <p:cNvSpPr txBox="1">
                  <a:spLocks noRot="1" noChangeAspect="1" noMove="1" noResize="1" noEditPoints="1" noAdjustHandles="1" noChangeArrowheads="1" noChangeShapeType="1" noTextEdit="1"/>
                </p:cNvSpPr>
                <p:nvPr/>
              </p:nvSpPr>
              <p:spPr>
                <a:xfrm>
                  <a:off x="531144" y="3466715"/>
                  <a:ext cx="440569" cy="369332"/>
                </a:xfrm>
                <a:prstGeom prst="rect">
                  <a:avLst/>
                </a:prstGeom>
                <a:blipFill>
                  <a:blip r:embed="rId4"/>
                  <a:stretch>
                    <a:fillRect/>
                  </a:stretch>
                </a:blipFill>
              </p:spPr>
              <p:txBody>
                <a:bodyPr/>
                <a:lstStyle/>
                <a:p>
                  <a:r>
                    <a:rPr lang="en-US">
                      <a:noFill/>
                    </a:rPr>
                    <a:t> </a:t>
                  </a:r>
                </a:p>
              </p:txBody>
            </p:sp>
          </mc:Fallback>
        </mc:AlternateContent>
      </p:grpSp>
      <p:grpSp>
        <p:nvGrpSpPr>
          <p:cNvPr id="76" name="Group 75">
            <a:extLst>
              <a:ext uri="{FF2B5EF4-FFF2-40B4-BE49-F238E27FC236}">
                <a16:creationId xmlns:a16="http://schemas.microsoft.com/office/drawing/2014/main" id="{BD2F3374-12C5-0844-9036-504180C135F3}"/>
              </a:ext>
            </a:extLst>
          </p:cNvPr>
          <p:cNvGrpSpPr/>
          <p:nvPr/>
        </p:nvGrpSpPr>
        <p:grpSpPr>
          <a:xfrm>
            <a:off x="8055840" y="1472830"/>
            <a:ext cx="2355272" cy="365126"/>
            <a:chOff x="8072169" y="1603461"/>
            <a:chExt cx="2355272" cy="365126"/>
          </a:xfrm>
        </p:grpSpPr>
        <p:sp>
          <p:nvSpPr>
            <p:cNvPr id="77" name="Rectangle 76">
              <a:extLst>
                <a:ext uri="{FF2B5EF4-FFF2-40B4-BE49-F238E27FC236}">
                  <a16:creationId xmlns:a16="http://schemas.microsoft.com/office/drawing/2014/main" id="{3D6E646D-2F70-3D4F-BEFF-977681F61254}"/>
                </a:ext>
              </a:extLst>
            </p:cNvPr>
            <p:cNvSpPr/>
            <p:nvPr/>
          </p:nvSpPr>
          <p:spPr>
            <a:xfrm>
              <a:off x="8072169" y="1680105"/>
              <a:ext cx="209329" cy="2104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Content Placeholder 10">
              <a:extLst>
                <a:ext uri="{FF2B5EF4-FFF2-40B4-BE49-F238E27FC236}">
                  <a16:creationId xmlns:a16="http://schemas.microsoft.com/office/drawing/2014/main" id="{ABF3F4DC-2C88-EA41-BA39-72BE52BD3C3C}"/>
                </a:ext>
              </a:extLst>
            </p:cNvPr>
            <p:cNvSpPr txBox="1">
              <a:spLocks/>
            </p:cNvSpPr>
            <p:nvPr/>
          </p:nvSpPr>
          <p:spPr>
            <a:xfrm>
              <a:off x="8254814" y="1603461"/>
              <a:ext cx="2172627" cy="365126"/>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800"/>
                </a:spcBef>
                <a:buFontTx/>
                <a:buNone/>
                <a:defRPr sz="2800" b="0" i="0" kern="1200">
                  <a:solidFill>
                    <a:schemeClr val="tx1"/>
                  </a:solidFill>
                  <a:latin typeface="Avenir Next LT Pro Light" panose="020B0304020202020204" pitchFamily="34" charset="0"/>
                  <a:ea typeface="Avenir Next LT Pro Light" panose="020B0304020202020204" pitchFamily="34" charset="0"/>
                  <a:cs typeface="Avenir Next LT Pro Light" panose="020B0304020202020204" pitchFamily="34" charset="0"/>
                </a:defRPr>
              </a:lvl1pPr>
              <a:lvl2pPr marL="457200" indent="0" algn="l" defTabSz="914400" rtl="0" eaLnBrk="1" latinLnBrk="0" hangingPunct="1">
                <a:lnSpc>
                  <a:spcPct val="100000"/>
                </a:lnSpc>
                <a:spcBef>
                  <a:spcPts val="1200"/>
                </a:spcBef>
                <a:spcAft>
                  <a:spcPts val="1200"/>
                </a:spcAft>
                <a:buFontTx/>
                <a:buNone/>
                <a:defRPr lang="nb-NO" sz="2400" b="0" i="0" kern="1200" smtClean="0">
                  <a:solidFill>
                    <a:schemeClr val="tx1"/>
                  </a:solidFill>
                  <a:effectLst/>
                  <a:latin typeface="Avenir Next LT Pro Light" panose="020B0304020202020204" pitchFamily="34" charset="0"/>
                  <a:ea typeface="Avenir Next LT Pro Light" panose="020B0304020202020204" pitchFamily="34" charset="0"/>
                  <a:cs typeface="Avenir Next LT Pro Light" panose="020B0304020202020204" pitchFamily="34"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Avenir Next LT Pro Light" panose="020B0304020202020204" pitchFamily="34" charset="0"/>
                  <a:ea typeface="Avenir Next LT Pro Light" panose="020B0304020202020204" pitchFamily="34" charset="0"/>
                  <a:cs typeface="Avenir Next LT Pro Light" panose="020B0304020202020204" pitchFamily="34" charset="0"/>
                </a:defRPr>
              </a:lvl3pPr>
              <a:lvl4pPr marL="1600200" indent="-228600" algn="l" defTabSz="914400" rtl="0" eaLnBrk="1" latinLnBrk="0" hangingPunct="1">
                <a:lnSpc>
                  <a:spcPct val="90000"/>
                </a:lnSpc>
                <a:spcBef>
                  <a:spcPts val="500"/>
                </a:spcBef>
                <a:buFont typeface="Arial"/>
                <a:buChar char="•"/>
                <a:defRPr sz="2800" b="0" i="0" kern="1200">
                  <a:solidFill>
                    <a:schemeClr val="tx1"/>
                  </a:solidFill>
                  <a:latin typeface="Avenir Next LT Pro Light" panose="020B0304020202020204" pitchFamily="34" charset="0"/>
                  <a:ea typeface="Avenir Next LT Pro Light" panose="020B0304020202020204" pitchFamily="34" charset="0"/>
                  <a:cs typeface="Avenir Next LT Pro Light" panose="020B0304020202020204" pitchFamily="34" charset="0"/>
                </a:defRPr>
              </a:lvl4pPr>
              <a:lvl5pPr marL="2057400" indent="-228600" algn="l" defTabSz="914400" rtl="0" eaLnBrk="1" latinLnBrk="0" hangingPunct="1">
                <a:lnSpc>
                  <a:spcPct val="90000"/>
                </a:lnSpc>
                <a:spcBef>
                  <a:spcPts val="500"/>
                </a:spcBef>
                <a:buFont typeface="Arial"/>
                <a:buChar char="•"/>
                <a:defRPr sz="2800" b="0" i="0" kern="1200">
                  <a:solidFill>
                    <a:schemeClr val="tx1"/>
                  </a:solidFill>
                  <a:latin typeface="Avenir Next LT Pro Light" panose="020B0304020202020204" pitchFamily="34" charset="0"/>
                  <a:ea typeface="Avenir Next LT Pro Light" panose="020B0304020202020204" pitchFamily="34" charset="0"/>
                  <a:cs typeface="Avenir Next LT Pro Light" panose="020B03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600" dirty="0"/>
                <a:t>Matches predicate</a:t>
              </a:r>
            </a:p>
          </p:txBody>
        </p:sp>
      </p:grpSp>
      <p:grpSp>
        <p:nvGrpSpPr>
          <p:cNvPr id="91" name="Group 90">
            <a:extLst>
              <a:ext uri="{FF2B5EF4-FFF2-40B4-BE49-F238E27FC236}">
                <a16:creationId xmlns:a16="http://schemas.microsoft.com/office/drawing/2014/main" id="{9B4773FD-6E57-6046-8595-4888C4CB9FF1}"/>
              </a:ext>
            </a:extLst>
          </p:cNvPr>
          <p:cNvGrpSpPr/>
          <p:nvPr/>
        </p:nvGrpSpPr>
        <p:grpSpPr>
          <a:xfrm>
            <a:off x="8055141" y="1892729"/>
            <a:ext cx="2952526" cy="365126"/>
            <a:chOff x="8071470" y="2023360"/>
            <a:chExt cx="2952526" cy="365126"/>
          </a:xfrm>
        </p:grpSpPr>
        <p:sp>
          <p:nvSpPr>
            <p:cNvPr id="92" name="Rectangle 91">
              <a:extLst>
                <a:ext uri="{FF2B5EF4-FFF2-40B4-BE49-F238E27FC236}">
                  <a16:creationId xmlns:a16="http://schemas.microsoft.com/office/drawing/2014/main" id="{71F9CE76-61CD-F649-A859-9EAB0B0DE367}"/>
                </a:ext>
              </a:extLst>
            </p:cNvPr>
            <p:cNvSpPr/>
            <p:nvPr/>
          </p:nvSpPr>
          <p:spPr>
            <a:xfrm>
              <a:off x="8071470" y="2063346"/>
              <a:ext cx="209328" cy="2104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Content Placeholder 10">
              <a:extLst>
                <a:ext uri="{FF2B5EF4-FFF2-40B4-BE49-F238E27FC236}">
                  <a16:creationId xmlns:a16="http://schemas.microsoft.com/office/drawing/2014/main" id="{19598E94-688B-E643-9250-F58F66EF5271}"/>
                </a:ext>
              </a:extLst>
            </p:cNvPr>
            <p:cNvSpPr txBox="1">
              <a:spLocks/>
            </p:cNvSpPr>
            <p:nvPr/>
          </p:nvSpPr>
          <p:spPr>
            <a:xfrm>
              <a:off x="8280797" y="2023360"/>
              <a:ext cx="2743199" cy="365126"/>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800"/>
                </a:spcBef>
                <a:buFontTx/>
                <a:buNone/>
                <a:defRPr sz="2800" b="0" i="0" kern="1200">
                  <a:solidFill>
                    <a:schemeClr val="tx1"/>
                  </a:solidFill>
                  <a:latin typeface="Avenir Next LT Pro Light" panose="020B0304020202020204" pitchFamily="34" charset="0"/>
                  <a:ea typeface="Avenir Next LT Pro Light" panose="020B0304020202020204" pitchFamily="34" charset="0"/>
                  <a:cs typeface="Avenir Next LT Pro Light" panose="020B0304020202020204" pitchFamily="34" charset="0"/>
                </a:defRPr>
              </a:lvl1pPr>
              <a:lvl2pPr marL="457200" indent="0" algn="l" defTabSz="914400" rtl="0" eaLnBrk="1" latinLnBrk="0" hangingPunct="1">
                <a:lnSpc>
                  <a:spcPct val="100000"/>
                </a:lnSpc>
                <a:spcBef>
                  <a:spcPts val="1200"/>
                </a:spcBef>
                <a:spcAft>
                  <a:spcPts val="1200"/>
                </a:spcAft>
                <a:buFontTx/>
                <a:buNone/>
                <a:defRPr lang="nb-NO" sz="2400" b="0" i="0" kern="1200" smtClean="0">
                  <a:solidFill>
                    <a:schemeClr val="tx1"/>
                  </a:solidFill>
                  <a:effectLst/>
                  <a:latin typeface="Avenir Next LT Pro Light" panose="020B0304020202020204" pitchFamily="34" charset="0"/>
                  <a:ea typeface="Avenir Next LT Pro Light" panose="020B0304020202020204" pitchFamily="34" charset="0"/>
                  <a:cs typeface="Avenir Next LT Pro Light" panose="020B0304020202020204" pitchFamily="34"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Avenir Next LT Pro Light" panose="020B0304020202020204" pitchFamily="34" charset="0"/>
                  <a:ea typeface="Avenir Next LT Pro Light" panose="020B0304020202020204" pitchFamily="34" charset="0"/>
                  <a:cs typeface="Avenir Next LT Pro Light" panose="020B0304020202020204" pitchFamily="34" charset="0"/>
                </a:defRPr>
              </a:lvl3pPr>
              <a:lvl4pPr marL="1600200" indent="-228600" algn="l" defTabSz="914400" rtl="0" eaLnBrk="1" latinLnBrk="0" hangingPunct="1">
                <a:lnSpc>
                  <a:spcPct val="90000"/>
                </a:lnSpc>
                <a:spcBef>
                  <a:spcPts val="500"/>
                </a:spcBef>
                <a:buFont typeface="Arial"/>
                <a:buChar char="•"/>
                <a:defRPr sz="2800" b="0" i="0" kern="1200">
                  <a:solidFill>
                    <a:schemeClr val="tx1"/>
                  </a:solidFill>
                  <a:latin typeface="Avenir Next LT Pro Light" panose="020B0304020202020204" pitchFamily="34" charset="0"/>
                  <a:ea typeface="Avenir Next LT Pro Light" panose="020B0304020202020204" pitchFamily="34" charset="0"/>
                  <a:cs typeface="Avenir Next LT Pro Light" panose="020B0304020202020204" pitchFamily="34" charset="0"/>
                </a:defRPr>
              </a:lvl4pPr>
              <a:lvl5pPr marL="2057400" indent="-228600" algn="l" defTabSz="914400" rtl="0" eaLnBrk="1" latinLnBrk="0" hangingPunct="1">
                <a:lnSpc>
                  <a:spcPct val="90000"/>
                </a:lnSpc>
                <a:spcBef>
                  <a:spcPts val="500"/>
                </a:spcBef>
                <a:buFont typeface="Arial"/>
                <a:buChar char="•"/>
                <a:defRPr sz="2800" b="0" i="0" kern="1200">
                  <a:solidFill>
                    <a:schemeClr val="tx1"/>
                  </a:solidFill>
                  <a:latin typeface="Avenir Next LT Pro Light" panose="020B0304020202020204" pitchFamily="34" charset="0"/>
                  <a:ea typeface="Avenir Next LT Pro Light" panose="020B0304020202020204" pitchFamily="34" charset="0"/>
                  <a:cs typeface="Avenir Next LT Pro Light" panose="020B03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600" dirty="0"/>
                <a:t>Doesn’t match predicate</a:t>
              </a:r>
            </a:p>
          </p:txBody>
        </p:sp>
      </p:grpSp>
    </p:spTree>
    <p:extLst>
      <p:ext uri="{BB962C8B-B14F-4D97-AF65-F5344CB8AC3E}">
        <p14:creationId xmlns:p14="http://schemas.microsoft.com/office/powerpoint/2010/main" val="3341755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72" grpId="0"/>
      <p:bldP spid="110" grpId="0"/>
      <p:bldP spid="111" grpId="0" uiExpand="1"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91704-B16E-5F42-A4AB-5A18E884450F}"/>
              </a:ext>
            </a:extLst>
          </p:cNvPr>
          <p:cNvSpPr>
            <a:spLocks noGrp="1"/>
          </p:cNvSpPr>
          <p:nvPr>
            <p:ph type="title"/>
          </p:nvPr>
        </p:nvSpPr>
        <p:spPr/>
        <p:txBody>
          <a:bodyPr/>
          <a:lstStyle/>
          <a:p>
            <a:r>
              <a:rPr lang="en-US" dirty="0"/>
              <a:t>Importance sampling for selection requires non-standard weights</a:t>
            </a:r>
          </a:p>
        </p:txBody>
      </p:sp>
      <p:sp>
        <p:nvSpPr>
          <p:cNvPr id="4" name="Slide Number Placeholder 3">
            <a:extLst>
              <a:ext uri="{FF2B5EF4-FFF2-40B4-BE49-F238E27FC236}">
                <a16:creationId xmlns:a16="http://schemas.microsoft.com/office/drawing/2014/main" id="{EF84ECD1-ACC0-0E48-AD9C-4E7545D432C2}"/>
              </a:ext>
            </a:extLst>
          </p:cNvPr>
          <p:cNvSpPr>
            <a:spLocks noGrp="1"/>
          </p:cNvSpPr>
          <p:nvPr>
            <p:ph type="sldNum" sz="quarter" idx="12"/>
          </p:nvPr>
        </p:nvSpPr>
        <p:spPr/>
        <p:txBody>
          <a:bodyPr/>
          <a:lstStyle/>
          <a:p>
            <a:fld id="{E8770316-8B73-FC4C-ADE7-3F39872CBCAE}" type="slidenum">
              <a:rPr lang="en-US" smtClean="0"/>
              <a:pPr/>
              <a:t>75</a:t>
            </a:fld>
            <a:endParaRPr lang="en-US">
              <a:latin typeface="Avenir Next LT Pro Light" panose="020B0304020202020204" pitchFamily="34" charset="0"/>
            </a:endParaRPr>
          </a:p>
        </p:txBody>
      </p:sp>
      <mc:AlternateContent xmlns:mc="http://schemas.openxmlformats.org/markup-compatibility/2006" xmlns:a14="http://schemas.microsoft.com/office/drawing/2010/main">
        <mc:Choice Requires="a14">
          <p:graphicFrame>
            <p:nvGraphicFramePr>
              <p:cNvPr id="5" name="Content Placeholder 4">
                <a:extLst>
                  <a:ext uri="{FF2B5EF4-FFF2-40B4-BE49-F238E27FC236}">
                    <a16:creationId xmlns:a16="http://schemas.microsoft.com/office/drawing/2014/main" id="{7B37E26B-B020-CC44-B2E4-5F57EB155297}"/>
                  </a:ext>
                </a:extLst>
              </p:cNvPr>
              <p:cNvGraphicFramePr>
                <a:graphicFrameLocks noGrp="1"/>
              </p:cNvGraphicFramePr>
              <p:nvPr>
                <p:ph idx="1"/>
              </p:nvPr>
            </p:nvGraphicFramePr>
            <p:xfrm>
              <a:off x="1326874" y="3064933"/>
              <a:ext cx="9538252" cy="1253046"/>
            </p:xfrm>
            <a:graphic>
              <a:graphicData uri="http://schemas.openxmlformats.org/drawingml/2006/table">
                <a:tbl>
                  <a:tblPr firstRow="1" bandRow="1">
                    <a:tableStyleId>{5C22544A-7EE6-4342-B048-85BDC9FD1C3A}</a:tableStyleId>
                  </a:tblPr>
                  <a:tblGrid>
                    <a:gridCol w="1524208">
                      <a:extLst>
                        <a:ext uri="{9D8B030D-6E8A-4147-A177-3AD203B41FA5}">
                          <a16:colId xmlns:a16="http://schemas.microsoft.com/office/drawing/2014/main" val="1767889446"/>
                        </a:ext>
                      </a:extLst>
                    </a:gridCol>
                    <a:gridCol w="2162878">
                      <a:extLst>
                        <a:ext uri="{9D8B030D-6E8A-4147-A177-3AD203B41FA5}">
                          <a16:colId xmlns:a16="http://schemas.microsoft.com/office/drawing/2014/main" val="4067833174"/>
                        </a:ext>
                      </a:extLst>
                    </a:gridCol>
                    <a:gridCol w="3380672">
                      <a:extLst>
                        <a:ext uri="{9D8B030D-6E8A-4147-A177-3AD203B41FA5}">
                          <a16:colId xmlns:a16="http://schemas.microsoft.com/office/drawing/2014/main" val="1848271175"/>
                        </a:ext>
                      </a:extLst>
                    </a:gridCol>
                    <a:gridCol w="2470494">
                      <a:extLst>
                        <a:ext uri="{9D8B030D-6E8A-4147-A177-3AD203B41FA5}">
                          <a16:colId xmlns:a16="http://schemas.microsoft.com/office/drawing/2014/main" val="1899181156"/>
                        </a:ext>
                      </a:extLst>
                    </a:gridCol>
                  </a:tblGrid>
                  <a:tr h="370840">
                    <a:tc>
                      <a:txBody>
                        <a:bodyPr/>
                        <a:lstStyle/>
                        <a:p>
                          <a:pPr algn="ctr"/>
                          <a:endParaRPr lang="en-US" sz="2000" dirty="0"/>
                        </a:p>
                      </a:txBody>
                      <a:tcPr/>
                    </a:tc>
                    <a:tc>
                      <a:txBody>
                        <a:bodyPr/>
                        <a:lstStyle/>
                        <a:p>
                          <a:pPr algn="ctr"/>
                          <a:r>
                            <a:rPr lang="en-US" sz="2000" b="0" i="0" dirty="0">
                              <a:latin typeface="Avenir Next LT Pro Light" panose="020B0304020202020204" pitchFamily="34" charset="77"/>
                            </a:rPr>
                            <a:t>Assumption on</a:t>
                          </a:r>
                          <a:r>
                            <a:rPr lang="en-US" sz="2000" b="0" dirty="0"/>
                            <a:t> </a:t>
                          </a:r>
                          <a14:m>
                            <m:oMath xmlns:m="http://schemas.openxmlformats.org/officeDocument/2006/math">
                              <m:r>
                                <a:rPr lang="en-US" sz="2000" b="0" smtClean="0">
                                  <a:latin typeface="Cambria Math" panose="02040503050406030204" pitchFamily="18" charset="0"/>
                                </a:rPr>
                                <m:t>𝑂</m:t>
                              </m:r>
                            </m:oMath>
                          </a14:m>
                          <a:endParaRPr lang="en-US" sz="2000" b="0" i="0" dirty="0">
                            <a:latin typeface="Helvetica Light" panose="020B0403020202020204" pitchFamily="34" charset="0"/>
                          </a:endParaRPr>
                        </a:p>
                      </a:txBody>
                      <a:tcPr/>
                    </a:tc>
                    <a:tc>
                      <a:txBody>
                        <a:bodyPr/>
                        <a:lstStyle/>
                        <a:p>
                          <a:pPr algn="ctr"/>
                          <a:r>
                            <a:rPr lang="en-US" sz="2000" b="0" i="0" dirty="0">
                              <a:latin typeface="Avenir Next LT Pro Light" panose="020B0304020202020204" pitchFamily="34" charset="77"/>
                            </a:rPr>
                            <a:t>Assumption on</a:t>
                          </a:r>
                          <a:r>
                            <a:rPr lang="en-US" sz="2000" b="0" dirty="0"/>
                            <a:t> </a:t>
                          </a:r>
                          <a14:m>
                            <m:oMath xmlns:m="http://schemas.openxmlformats.org/officeDocument/2006/math">
                              <m:r>
                                <a:rPr lang="en-US" sz="2000" b="0" smtClean="0">
                                  <a:latin typeface="Cambria Math" panose="02040503050406030204" pitchFamily="18" charset="0"/>
                                </a:rPr>
                                <m:t>𝑎</m:t>
                              </m:r>
                            </m:oMath>
                          </a14:m>
                          <a:r>
                            <a:rPr lang="en-US" sz="2000" b="0" dirty="0"/>
                            <a:t> </a:t>
                          </a:r>
                          <a:r>
                            <a:rPr lang="en-US" sz="2000" b="0" i="0" dirty="0">
                              <a:latin typeface="Avenir Next LT Pro Light" panose="020B0304020202020204" pitchFamily="34" charset="77"/>
                            </a:rPr>
                            <a:t>(proxy)</a:t>
                          </a:r>
                        </a:p>
                      </a:txBody>
                      <a:tcPr/>
                    </a:tc>
                    <a:tc>
                      <a:txBody>
                        <a:bodyPr/>
                        <a:lstStyle/>
                        <a:p>
                          <a:pPr algn="ctr"/>
                          <a:r>
                            <a:rPr lang="en-US" sz="2000" b="0" i="0" dirty="0">
                              <a:latin typeface="Avenir Next LT Pro Light" panose="020B0304020202020204" pitchFamily="34" charset="77"/>
                            </a:rPr>
                            <a:t>Optimal weights</a:t>
                          </a:r>
                        </a:p>
                      </a:txBody>
                      <a:tcPr/>
                    </a:tc>
                    <a:extLst>
                      <a:ext uri="{0D108BD9-81ED-4DB2-BD59-A6C34878D82A}">
                        <a16:rowId xmlns:a16="http://schemas.microsoft.com/office/drawing/2014/main" val="2553530405"/>
                      </a:ext>
                    </a:extLst>
                  </a:tr>
                  <a:tr h="370840">
                    <a:tc>
                      <a:txBody>
                        <a:bodyPr/>
                        <a:lstStyle/>
                        <a:p>
                          <a:pPr algn="ctr"/>
                          <a:r>
                            <a:rPr lang="en-US" sz="2000" b="0" i="0" dirty="0">
                              <a:latin typeface="Avenir Next LT Pro Light" panose="020B0304020202020204" pitchFamily="34" charset="77"/>
                            </a:rPr>
                            <a:t>Standard</a:t>
                          </a:r>
                          <a:endParaRPr lang="en-US" sz="2000" b="0" i="0" dirty="0">
                            <a:latin typeface="Avenir Next LT Pro Light" panose="020B0304020202020204" pitchFamily="34" charset="77"/>
                            <a:ea typeface="Helvetica Neue Light" panose="02000403000000020004" pitchFamily="2"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14:m>
                            <m:oMathPara xmlns:m="http://schemas.openxmlformats.org/officeDocument/2006/math">
                              <m:oMathParaPr>
                                <m:jc m:val="centerGroup"/>
                              </m:oMathParaPr>
                              <m:oMath xmlns:m="http://schemas.openxmlformats.org/officeDocument/2006/math">
                                <m:r>
                                  <a:rPr lang="en-US" sz="2000" b="0" smtClean="0">
                                    <a:latin typeface="Cambria Math" panose="02040503050406030204" pitchFamily="18" charset="0"/>
                                  </a:rPr>
                                  <m:t>𝑂</m:t>
                                </m:r>
                                <m:d>
                                  <m:dPr>
                                    <m:ctrlPr>
                                      <a:rPr lang="en-US" sz="2000" b="0" i="1" smtClean="0">
                                        <a:latin typeface="Cambria Math" panose="02040503050406030204" pitchFamily="18" charset="0"/>
                                      </a:rPr>
                                    </m:ctrlPr>
                                  </m:dPr>
                                  <m:e>
                                    <m:r>
                                      <a:rPr lang="en-US" sz="2000" b="0" smtClean="0">
                                        <a:latin typeface="Cambria Math" panose="02040503050406030204" pitchFamily="18" charset="0"/>
                                      </a:rPr>
                                      <m:t>𝑥</m:t>
                                    </m:r>
                                  </m:e>
                                </m:d>
                                <m:r>
                                  <a:rPr lang="en-US" sz="2000" b="0" smtClean="0">
                                    <a:latin typeface="Cambria Math" panose="02040503050406030204" pitchFamily="18" charset="0"/>
                                  </a:rPr>
                                  <m:t>∈</m:t>
                                </m:r>
                                <m:r>
                                  <a:rPr lang="en-US" sz="2000" b="0" smtClean="0">
                                    <a:latin typeface="Cambria Math" panose="02040503050406030204" pitchFamily="18" charset="0"/>
                                  </a:rPr>
                                  <m:t>ℝ</m:t>
                                </m:r>
                              </m:oMath>
                            </m:oMathPara>
                          </a14:m>
                          <a:endParaRPr lang="en-US" sz="2000" dirty="0">
                            <a:latin typeface="Avenir Next LT Pro Light" panose="020B0304020202020204" pitchFamily="34" charset="0"/>
                            <a:ea typeface="Helvetica Neue Light" panose="02000403000000020004" pitchFamily="2" charset="0"/>
                          </a:endParaRPr>
                        </a:p>
                      </a:txBody>
                      <a:tcPr/>
                    </a:tc>
                    <a:tc>
                      <a:txBody>
                        <a:bodyPr/>
                        <a:lstStyle/>
                        <a:p>
                          <a:pPr algn="ctr"/>
                          <a14:m>
                            <m:oMathPara xmlns:m="http://schemas.openxmlformats.org/officeDocument/2006/math">
                              <m:oMathParaPr>
                                <m:jc m:val="centerGroup"/>
                              </m:oMathParaPr>
                              <m:oMath xmlns:m="http://schemas.openxmlformats.org/officeDocument/2006/math">
                                <m:r>
                                  <a:rPr lang="en-US" sz="2000" b="0" smtClean="0">
                                    <a:latin typeface="Cambria Math" panose="02040503050406030204" pitchFamily="18" charset="0"/>
                                  </a:rPr>
                                  <m:t>𝑎</m:t>
                                </m:r>
                                <m:r>
                                  <a:rPr lang="en-US" sz="2000" b="0" smtClean="0">
                                    <a:latin typeface="Cambria Math" panose="02040503050406030204" pitchFamily="18" charset="0"/>
                                  </a:rPr>
                                  <m:t>(</m:t>
                                </m:r>
                                <m:r>
                                  <a:rPr lang="en-US" sz="2000" b="0" smtClean="0">
                                    <a:latin typeface="Cambria Math" panose="02040503050406030204" pitchFamily="18" charset="0"/>
                                  </a:rPr>
                                  <m:t>𝑥</m:t>
                                </m:r>
                                <m:r>
                                  <a:rPr lang="en-US" sz="2000" b="0" smtClean="0">
                                    <a:latin typeface="Cambria Math" panose="02040503050406030204" pitchFamily="18" charset="0"/>
                                  </a:rPr>
                                  <m:t>)≈</m:t>
                                </m:r>
                                <m:r>
                                  <a:rPr lang="en-US" sz="2000" b="0" smtClean="0">
                                    <a:latin typeface="Cambria Math" panose="02040503050406030204" pitchFamily="18" charset="0"/>
                                  </a:rPr>
                                  <m:t>𝑂</m:t>
                                </m:r>
                                <m:d>
                                  <m:dPr>
                                    <m:ctrlPr>
                                      <a:rPr lang="en-US" sz="2000" b="0" i="1" smtClean="0">
                                        <a:latin typeface="Cambria Math" panose="02040503050406030204" pitchFamily="18" charset="0"/>
                                      </a:rPr>
                                    </m:ctrlPr>
                                  </m:dPr>
                                  <m:e>
                                    <m:r>
                                      <a:rPr lang="en-US" sz="2000" b="0" smtClean="0">
                                        <a:latin typeface="Cambria Math" panose="02040503050406030204" pitchFamily="18" charset="0"/>
                                      </a:rPr>
                                      <m:t>𝑥</m:t>
                                    </m:r>
                                  </m:e>
                                </m:d>
                              </m:oMath>
                            </m:oMathPara>
                          </a14:m>
                          <a:endParaRPr lang="en-US" sz="20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sz="2000" b="0" smtClean="0">
                                  <a:latin typeface="Cambria Math" panose="02040503050406030204" pitchFamily="18" charset="0"/>
                                </a:rPr>
                                <m:t>𝑤</m:t>
                              </m:r>
                              <m:d>
                                <m:dPr>
                                  <m:ctrlPr>
                                    <a:rPr lang="en-US" sz="2000" b="0" i="1" smtClean="0">
                                      <a:latin typeface="Cambria Math" panose="02040503050406030204" pitchFamily="18" charset="0"/>
                                    </a:rPr>
                                  </m:ctrlPr>
                                </m:dPr>
                                <m:e>
                                  <m:r>
                                    <a:rPr lang="en-US" sz="2000" b="0" smtClean="0">
                                      <a:latin typeface="Cambria Math" panose="02040503050406030204" pitchFamily="18" charset="0"/>
                                    </a:rPr>
                                    <m:t>𝑥</m:t>
                                  </m:r>
                                </m:e>
                              </m:d>
                              <m:r>
                                <a:rPr lang="en-US" sz="2000">
                                  <a:latin typeface="Cambria Math" panose="02040503050406030204" pitchFamily="18" charset="0"/>
                                </a:rPr>
                                <m:t>∝</m:t>
                              </m:r>
                              <m:r>
                                <a:rPr lang="en-US" sz="2000" b="0" smtClean="0">
                                  <a:latin typeface="Cambria Math" panose="02040503050406030204" pitchFamily="18" charset="0"/>
                                </a:rPr>
                                <m:t>𝑎</m:t>
                              </m:r>
                              <m:d>
                                <m:dPr>
                                  <m:ctrlPr>
                                    <a:rPr lang="en-US" sz="2000" b="0" i="1" smtClean="0">
                                      <a:latin typeface="Cambria Math" panose="02040503050406030204" pitchFamily="18" charset="0"/>
                                    </a:rPr>
                                  </m:ctrlPr>
                                </m:dPr>
                                <m:e>
                                  <m:r>
                                    <a:rPr lang="en-US" sz="2000" b="0" smtClean="0">
                                      <a:latin typeface="Cambria Math" panose="02040503050406030204" pitchFamily="18" charset="0"/>
                                    </a:rPr>
                                    <m:t>𝑥</m:t>
                                  </m:r>
                                </m:e>
                              </m:d>
                              <m:r>
                                <a:rPr lang="en-US" sz="2000" b="0" smtClean="0">
                                  <a:latin typeface="Cambria Math" panose="02040503050406030204" pitchFamily="18" charset="0"/>
                                </a:rPr>
                                <m:t>⋅</m:t>
                              </m:r>
                              <m:r>
                                <a:rPr lang="en-US" sz="2000" b="0" smtClean="0">
                                  <a:latin typeface="Cambria Math" panose="02040503050406030204" pitchFamily="18" charset="0"/>
                                </a:rPr>
                                <m:t>𝑢</m:t>
                              </m:r>
                              <m:r>
                                <a:rPr lang="en-US" sz="2000" b="0" smtClean="0">
                                  <a:latin typeface="Cambria Math" panose="02040503050406030204" pitchFamily="18" charset="0"/>
                                </a:rPr>
                                <m:t>(</m:t>
                              </m:r>
                              <m:r>
                                <a:rPr lang="en-US" sz="2000" b="0" smtClean="0">
                                  <a:latin typeface="Cambria Math" panose="02040503050406030204" pitchFamily="18" charset="0"/>
                                </a:rPr>
                                <m:t>𝑥</m:t>
                              </m:r>
                              <m:r>
                                <a:rPr lang="en-US" sz="2000" b="0" smtClean="0">
                                  <a:latin typeface="Cambria Math" panose="02040503050406030204" pitchFamily="18" charset="0"/>
                                </a:rPr>
                                <m:t>)</m:t>
                              </m:r>
                            </m:oMath>
                          </a14:m>
                          <a:r>
                            <a:rPr lang="en-US" sz="2000" dirty="0"/>
                            <a:t> </a:t>
                          </a:r>
                        </a:p>
                      </a:txBody>
                      <a:tcPr/>
                    </a:tc>
                    <a:extLst>
                      <a:ext uri="{0D108BD9-81ED-4DB2-BD59-A6C34878D82A}">
                        <a16:rowId xmlns:a16="http://schemas.microsoft.com/office/drawing/2014/main" val="3656958919"/>
                      </a:ext>
                    </a:extLst>
                  </a:tr>
                  <a:tr h="370840">
                    <a:tc>
                      <a:txBody>
                        <a:bodyPr/>
                        <a:lstStyle/>
                        <a:p>
                          <a:pPr algn="ctr"/>
                          <a:r>
                            <a:rPr lang="en-US" sz="2000" b="0" i="0" dirty="0">
                              <a:latin typeface="Avenir Next LT Pro Light" panose="020B0304020202020204" pitchFamily="34" charset="77"/>
                            </a:rPr>
                            <a:t>Our setting</a:t>
                          </a:r>
                          <a:endParaRPr lang="en-US" sz="2000" b="0" i="0" dirty="0">
                            <a:latin typeface="Avenir Next LT Pro Light" panose="020B0304020202020204" pitchFamily="34" charset="77"/>
                            <a:ea typeface="Helvetica Neue Light" panose="02000403000000020004" pitchFamily="2"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000" b="0" smtClean="0">
                                    <a:latin typeface="Cambria Math" panose="02040503050406030204" pitchFamily="18" charset="0"/>
                                  </a:rPr>
                                  <m:t>𝑂</m:t>
                                </m:r>
                                <m:d>
                                  <m:dPr>
                                    <m:ctrlPr>
                                      <a:rPr lang="en-US" sz="2000" b="0" i="1" smtClean="0">
                                        <a:latin typeface="Cambria Math" panose="02040503050406030204" pitchFamily="18" charset="0"/>
                                      </a:rPr>
                                    </m:ctrlPr>
                                  </m:dPr>
                                  <m:e>
                                    <m:r>
                                      <a:rPr lang="en-US" sz="2000" b="0" smtClean="0">
                                        <a:latin typeface="Cambria Math" panose="02040503050406030204" pitchFamily="18" charset="0"/>
                                      </a:rPr>
                                      <m:t>𝑥</m:t>
                                    </m:r>
                                  </m:e>
                                </m:d>
                                <m:r>
                                  <a:rPr lang="en-US" sz="2000" b="0" smtClean="0">
                                    <a:latin typeface="Cambria Math" panose="02040503050406030204" pitchFamily="18" charset="0"/>
                                  </a:rPr>
                                  <m:t>∈{0, 1}</m:t>
                                </m:r>
                              </m:oMath>
                            </m:oMathPara>
                          </a14:m>
                          <a:endParaRPr lang="en-US" sz="2000" dirty="0">
                            <a:latin typeface="Avenir Next LT Pro Light" panose="020B0304020202020204" pitchFamily="34" charset="0"/>
                            <a:ea typeface="Helvetica Neue Light" panose="02000403000000020004" pitchFamily="2"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b="0" smtClean="0">
                                        <a:latin typeface="Cambria Math" panose="02040503050406030204" pitchFamily="18" charset="0"/>
                                      </a:rPr>
                                      <m:t>𝑎</m:t>
                                    </m:r>
                                    <m:d>
                                      <m:dPr>
                                        <m:ctrlPr>
                                          <a:rPr lang="en-US" sz="2000" b="0" i="1" smtClean="0">
                                            <a:latin typeface="Cambria Math" panose="02040503050406030204" pitchFamily="18" charset="0"/>
                                          </a:rPr>
                                        </m:ctrlPr>
                                      </m:dPr>
                                      <m:e>
                                        <m:r>
                                          <a:rPr lang="en-US" sz="2000" b="0" smtClean="0">
                                            <a:latin typeface="Cambria Math" panose="02040503050406030204" pitchFamily="18" charset="0"/>
                                          </a:rPr>
                                          <m:t>𝑥</m:t>
                                        </m:r>
                                      </m:e>
                                    </m:d>
                                    <m:r>
                                      <a:rPr lang="en-US" sz="2000" b="0" smtClean="0">
                                        <a:latin typeface="Cambria Math" panose="02040503050406030204" pitchFamily="18" charset="0"/>
                                      </a:rPr>
                                      <m:t>=</m:t>
                                    </m:r>
                                    <m:r>
                                      <a:rPr lang="en-US" sz="2000">
                                        <a:latin typeface="Cambria Math" panose="02040503050406030204" pitchFamily="18" charset="0"/>
                                      </a:rPr>
                                      <m:t>ℙ</m:t>
                                    </m:r>
                                  </m:e>
                                  <m:sub>
                                    <m:r>
                                      <a:rPr lang="en-US" sz="2000" b="0" smtClean="0">
                                        <a:latin typeface="Cambria Math" panose="02040503050406030204" pitchFamily="18" charset="0"/>
                                      </a:rPr>
                                      <m:t>𝑥</m:t>
                                    </m:r>
                                    <m:r>
                                      <a:rPr lang="en-US" sz="2000" b="0" smtClean="0">
                                        <a:latin typeface="Cambria Math" panose="02040503050406030204" pitchFamily="18" charset="0"/>
                                      </a:rPr>
                                      <m:t>~</m:t>
                                    </m:r>
                                    <m:r>
                                      <a:rPr lang="en-US" sz="2000" b="0" smtClean="0">
                                        <a:latin typeface="Cambria Math" panose="02040503050406030204" pitchFamily="18" charset="0"/>
                                      </a:rPr>
                                      <m:t>𝑢</m:t>
                                    </m:r>
                                  </m:sub>
                                </m:sSub>
                                <m:d>
                                  <m:dPr>
                                    <m:begChr m:val="["/>
                                    <m:endChr m:val="]"/>
                                    <m:ctrlPr>
                                      <a:rPr lang="en-US" sz="2000" b="0" i="1" smtClean="0">
                                        <a:latin typeface="Cambria Math" panose="02040503050406030204" pitchFamily="18" charset="0"/>
                                      </a:rPr>
                                    </m:ctrlPr>
                                  </m:dPr>
                                  <m:e>
                                    <m:r>
                                      <a:rPr lang="en-US" sz="2000" b="0" smtClean="0">
                                        <a:latin typeface="Cambria Math" panose="02040503050406030204" pitchFamily="18" charset="0"/>
                                      </a:rPr>
                                      <m:t>𝑂</m:t>
                                    </m:r>
                                    <m:d>
                                      <m:dPr>
                                        <m:ctrlPr>
                                          <a:rPr lang="en-US" sz="2000" b="0" i="1" smtClean="0">
                                            <a:latin typeface="Cambria Math" panose="02040503050406030204" pitchFamily="18" charset="0"/>
                                          </a:rPr>
                                        </m:ctrlPr>
                                      </m:dPr>
                                      <m:e>
                                        <m:r>
                                          <a:rPr lang="en-US" sz="2000" b="0" smtClean="0">
                                            <a:latin typeface="Cambria Math" panose="02040503050406030204" pitchFamily="18" charset="0"/>
                                          </a:rPr>
                                          <m:t>𝑥</m:t>
                                        </m:r>
                                      </m:e>
                                    </m:d>
                                    <m:r>
                                      <a:rPr lang="en-US" sz="2000" b="0" smtClean="0">
                                        <a:latin typeface="Cambria Math" panose="02040503050406030204" pitchFamily="18" charset="0"/>
                                      </a:rPr>
                                      <m:t>=1</m:t>
                                    </m:r>
                                  </m:e>
                                  <m:e>
                                    <m:r>
                                      <a:rPr lang="en-US" sz="2000" b="0" smtClean="0">
                                        <a:latin typeface="Cambria Math" panose="02040503050406030204" pitchFamily="18" charset="0"/>
                                      </a:rPr>
                                      <m:t>𝑎</m:t>
                                    </m:r>
                                    <m:d>
                                      <m:dPr>
                                        <m:ctrlPr>
                                          <a:rPr lang="en-US" sz="2000" b="0" i="1" smtClean="0">
                                            <a:latin typeface="Cambria Math" panose="02040503050406030204" pitchFamily="18" charset="0"/>
                                          </a:rPr>
                                        </m:ctrlPr>
                                      </m:dPr>
                                      <m:e>
                                        <m:r>
                                          <a:rPr lang="en-US" sz="2000" b="0" smtClean="0">
                                            <a:latin typeface="Cambria Math" panose="02040503050406030204" pitchFamily="18" charset="0"/>
                                          </a:rPr>
                                          <m:t>𝑥</m:t>
                                        </m:r>
                                      </m:e>
                                    </m:d>
                                  </m:e>
                                </m:d>
                              </m:oMath>
                            </m:oMathPara>
                          </a14:m>
                          <a:endParaRPr lang="en-US" sz="2000" dirty="0">
                            <a:latin typeface="Avenir Next LT Pro Light" panose="020B0304020202020204" pitchFamily="34" charset="0"/>
                            <a:ea typeface="Helvetica Neue Light" panose="02000403000000020004" pitchFamily="2" charset="0"/>
                          </a:endParaRPr>
                        </a:p>
                      </a:txBody>
                      <a:tcPr/>
                    </a:tc>
                    <a:tc>
                      <a:txBody>
                        <a:bodyPr/>
                        <a:lstStyle/>
                        <a:p>
                          <a:pPr algn="ctr"/>
                          <a14:m>
                            <m:oMath xmlns:m="http://schemas.openxmlformats.org/officeDocument/2006/math">
                              <m:r>
                                <a:rPr lang="en-US" sz="2000" b="0" smtClean="0">
                                  <a:solidFill>
                                    <a:schemeClr val="accent2">
                                      <a:lumMod val="75000"/>
                                    </a:schemeClr>
                                  </a:solidFill>
                                  <a:latin typeface="Cambria Math" panose="02040503050406030204" pitchFamily="18" charset="0"/>
                                </a:rPr>
                                <m:t>𝑤</m:t>
                              </m:r>
                              <m:d>
                                <m:dPr>
                                  <m:ctrlPr>
                                    <a:rPr lang="en-US" sz="2000" b="0" i="1" smtClean="0">
                                      <a:solidFill>
                                        <a:schemeClr val="accent2">
                                          <a:lumMod val="75000"/>
                                        </a:schemeClr>
                                      </a:solidFill>
                                      <a:latin typeface="Cambria Math" panose="02040503050406030204" pitchFamily="18" charset="0"/>
                                    </a:rPr>
                                  </m:ctrlPr>
                                </m:dPr>
                                <m:e>
                                  <m:r>
                                    <a:rPr lang="en-US" sz="2000" b="0" smtClean="0">
                                      <a:solidFill>
                                        <a:schemeClr val="accent2">
                                          <a:lumMod val="75000"/>
                                        </a:schemeClr>
                                      </a:solidFill>
                                      <a:latin typeface="Cambria Math" panose="02040503050406030204" pitchFamily="18" charset="0"/>
                                    </a:rPr>
                                    <m:t>𝑥</m:t>
                                  </m:r>
                                </m:e>
                              </m:d>
                              <m:r>
                                <a:rPr lang="en-US" sz="2000" b="0">
                                  <a:solidFill>
                                    <a:schemeClr val="accent2">
                                      <a:lumMod val="75000"/>
                                    </a:schemeClr>
                                  </a:solidFill>
                                  <a:latin typeface="Cambria Math" panose="02040503050406030204" pitchFamily="18" charset="0"/>
                                </a:rPr>
                                <m:t>∝</m:t>
                              </m:r>
                              <m:rad>
                                <m:radPr>
                                  <m:degHide m:val="on"/>
                                  <m:ctrlPr>
                                    <a:rPr lang="en-US" sz="2000" b="0" i="1" smtClean="0">
                                      <a:solidFill>
                                        <a:schemeClr val="accent2">
                                          <a:lumMod val="75000"/>
                                        </a:schemeClr>
                                      </a:solidFill>
                                      <a:latin typeface="Cambria Math" panose="02040503050406030204" pitchFamily="18" charset="0"/>
                                    </a:rPr>
                                  </m:ctrlPr>
                                </m:radPr>
                                <m:deg/>
                                <m:e>
                                  <m:r>
                                    <a:rPr lang="en-US" sz="2000" b="0" smtClean="0">
                                      <a:solidFill>
                                        <a:schemeClr val="accent2">
                                          <a:lumMod val="75000"/>
                                        </a:schemeClr>
                                      </a:solidFill>
                                      <a:latin typeface="Cambria Math" panose="02040503050406030204" pitchFamily="18" charset="0"/>
                                    </a:rPr>
                                    <m:t>𝑎</m:t>
                                  </m:r>
                                  <m:d>
                                    <m:dPr>
                                      <m:ctrlPr>
                                        <a:rPr lang="en-US" sz="2000" b="0" i="1" smtClean="0">
                                          <a:solidFill>
                                            <a:schemeClr val="accent2">
                                              <a:lumMod val="75000"/>
                                            </a:schemeClr>
                                          </a:solidFill>
                                          <a:latin typeface="Cambria Math" panose="02040503050406030204" pitchFamily="18" charset="0"/>
                                        </a:rPr>
                                      </m:ctrlPr>
                                    </m:dPr>
                                    <m:e>
                                      <m:r>
                                        <a:rPr lang="en-US" sz="2000" b="0" smtClean="0">
                                          <a:solidFill>
                                            <a:schemeClr val="accent2">
                                              <a:lumMod val="75000"/>
                                            </a:schemeClr>
                                          </a:solidFill>
                                          <a:latin typeface="Cambria Math" panose="02040503050406030204" pitchFamily="18" charset="0"/>
                                        </a:rPr>
                                        <m:t>𝑥</m:t>
                                      </m:r>
                                    </m:e>
                                  </m:d>
                                </m:e>
                              </m:rad>
                              <m:r>
                                <a:rPr lang="en-US" sz="2000" b="0" smtClean="0">
                                  <a:solidFill>
                                    <a:schemeClr val="accent2">
                                      <a:lumMod val="75000"/>
                                    </a:schemeClr>
                                  </a:solidFill>
                                  <a:latin typeface="Cambria Math" panose="02040503050406030204" pitchFamily="18" charset="0"/>
                                </a:rPr>
                                <m:t>𝑢</m:t>
                              </m:r>
                              <m:r>
                                <a:rPr lang="en-US" sz="2000" b="0" smtClean="0">
                                  <a:solidFill>
                                    <a:schemeClr val="accent2">
                                      <a:lumMod val="75000"/>
                                    </a:schemeClr>
                                  </a:solidFill>
                                  <a:latin typeface="Cambria Math" panose="02040503050406030204" pitchFamily="18" charset="0"/>
                                </a:rPr>
                                <m:t>(</m:t>
                              </m:r>
                              <m:r>
                                <a:rPr lang="en-US" sz="2000" b="0" smtClean="0">
                                  <a:solidFill>
                                    <a:schemeClr val="accent2">
                                      <a:lumMod val="75000"/>
                                    </a:schemeClr>
                                  </a:solidFill>
                                  <a:latin typeface="Cambria Math" panose="02040503050406030204" pitchFamily="18" charset="0"/>
                                </a:rPr>
                                <m:t>𝑥</m:t>
                              </m:r>
                              <m:r>
                                <a:rPr lang="en-US" sz="2000" b="0" smtClean="0">
                                  <a:solidFill>
                                    <a:schemeClr val="accent2">
                                      <a:lumMod val="75000"/>
                                    </a:schemeClr>
                                  </a:solidFill>
                                  <a:latin typeface="Cambria Math" panose="02040503050406030204" pitchFamily="18" charset="0"/>
                                </a:rPr>
                                <m:t>)</m:t>
                              </m:r>
                            </m:oMath>
                          </a14:m>
                          <a:r>
                            <a:rPr lang="en-US" sz="2000" b="0" dirty="0">
                              <a:solidFill>
                                <a:schemeClr val="accent2">
                                  <a:lumMod val="75000"/>
                                </a:schemeClr>
                              </a:solidFill>
                            </a:rPr>
                            <a:t> </a:t>
                          </a:r>
                        </a:p>
                      </a:txBody>
                      <a:tcPr/>
                    </a:tc>
                    <a:extLst>
                      <a:ext uri="{0D108BD9-81ED-4DB2-BD59-A6C34878D82A}">
                        <a16:rowId xmlns:a16="http://schemas.microsoft.com/office/drawing/2014/main" val="2202671044"/>
                      </a:ext>
                    </a:extLst>
                  </a:tr>
                </a:tbl>
              </a:graphicData>
            </a:graphic>
          </p:graphicFrame>
        </mc:Choice>
        <mc:Fallback xmlns="">
          <p:graphicFrame>
            <p:nvGraphicFramePr>
              <p:cNvPr id="5" name="Content Placeholder 4">
                <a:extLst>
                  <a:ext uri="{FF2B5EF4-FFF2-40B4-BE49-F238E27FC236}">
                    <a16:creationId xmlns:a16="http://schemas.microsoft.com/office/drawing/2014/main" id="{7B37E26B-B020-CC44-B2E4-5F57EB155297}"/>
                  </a:ext>
                </a:extLst>
              </p:cNvPr>
              <p:cNvGraphicFramePr>
                <a:graphicFrameLocks noGrp="1"/>
              </p:cNvGraphicFramePr>
              <p:nvPr>
                <p:ph idx="1"/>
                <p:extLst>
                  <p:ext uri="{D42A27DB-BD31-4B8C-83A1-F6EECF244321}">
                    <p14:modId xmlns:p14="http://schemas.microsoft.com/office/powerpoint/2010/main" val="456707131"/>
                  </p:ext>
                </p:extLst>
              </p:nvPr>
            </p:nvGraphicFramePr>
            <p:xfrm>
              <a:off x="1326874" y="3064933"/>
              <a:ext cx="9538252" cy="1253046"/>
            </p:xfrm>
            <a:graphic>
              <a:graphicData uri="http://schemas.openxmlformats.org/drawingml/2006/table">
                <a:tbl>
                  <a:tblPr firstRow="1" bandRow="1">
                    <a:tableStyleId>{5C22544A-7EE6-4342-B048-85BDC9FD1C3A}</a:tableStyleId>
                  </a:tblPr>
                  <a:tblGrid>
                    <a:gridCol w="1524208">
                      <a:extLst>
                        <a:ext uri="{9D8B030D-6E8A-4147-A177-3AD203B41FA5}">
                          <a16:colId xmlns:a16="http://schemas.microsoft.com/office/drawing/2014/main" val="1767889446"/>
                        </a:ext>
                      </a:extLst>
                    </a:gridCol>
                    <a:gridCol w="2162878">
                      <a:extLst>
                        <a:ext uri="{9D8B030D-6E8A-4147-A177-3AD203B41FA5}">
                          <a16:colId xmlns:a16="http://schemas.microsoft.com/office/drawing/2014/main" val="4067833174"/>
                        </a:ext>
                      </a:extLst>
                    </a:gridCol>
                    <a:gridCol w="3380672">
                      <a:extLst>
                        <a:ext uri="{9D8B030D-6E8A-4147-A177-3AD203B41FA5}">
                          <a16:colId xmlns:a16="http://schemas.microsoft.com/office/drawing/2014/main" val="1848271175"/>
                        </a:ext>
                      </a:extLst>
                    </a:gridCol>
                    <a:gridCol w="2470494">
                      <a:extLst>
                        <a:ext uri="{9D8B030D-6E8A-4147-A177-3AD203B41FA5}">
                          <a16:colId xmlns:a16="http://schemas.microsoft.com/office/drawing/2014/main" val="1899181156"/>
                        </a:ext>
                      </a:extLst>
                    </a:gridCol>
                  </a:tblGrid>
                  <a:tr h="396240">
                    <a:tc>
                      <a:txBody>
                        <a:bodyPr/>
                        <a:lstStyle/>
                        <a:p>
                          <a:pPr algn="ctr"/>
                          <a:endParaRPr lang="en-US" sz="2000" dirty="0"/>
                        </a:p>
                      </a:txBody>
                      <a:tcPr/>
                    </a:tc>
                    <a:tc>
                      <a:txBody>
                        <a:bodyPr/>
                        <a:lstStyle/>
                        <a:p>
                          <a:endParaRPr lang="en-US"/>
                        </a:p>
                      </a:txBody>
                      <a:tcPr>
                        <a:blipFill>
                          <a:blip r:embed="rId3"/>
                          <a:stretch>
                            <a:fillRect l="-70760" t="-9677" r="-270760" b="-235484"/>
                          </a:stretch>
                        </a:blipFill>
                      </a:tcPr>
                    </a:tc>
                    <a:tc>
                      <a:txBody>
                        <a:bodyPr/>
                        <a:lstStyle/>
                        <a:p>
                          <a:endParaRPr lang="en-US"/>
                        </a:p>
                      </a:txBody>
                      <a:tcPr>
                        <a:blipFill>
                          <a:blip r:embed="rId3"/>
                          <a:stretch>
                            <a:fillRect l="-109774" t="-9677" r="-74060" b="-235484"/>
                          </a:stretch>
                        </a:blipFill>
                      </a:tcPr>
                    </a:tc>
                    <a:tc>
                      <a:txBody>
                        <a:bodyPr/>
                        <a:lstStyle/>
                        <a:p>
                          <a:pPr algn="ctr"/>
                          <a:r>
                            <a:rPr lang="en-US" sz="2000" b="0" i="0" dirty="0">
                              <a:latin typeface="Avenir Next LT Pro Light" panose="020B0304020202020204" pitchFamily="34" charset="77"/>
                            </a:rPr>
                            <a:t>Optimal weights</a:t>
                          </a:r>
                        </a:p>
                      </a:txBody>
                      <a:tcPr/>
                    </a:tc>
                    <a:extLst>
                      <a:ext uri="{0D108BD9-81ED-4DB2-BD59-A6C34878D82A}">
                        <a16:rowId xmlns:a16="http://schemas.microsoft.com/office/drawing/2014/main" val="2553530405"/>
                      </a:ext>
                    </a:extLst>
                  </a:tr>
                  <a:tr h="396240">
                    <a:tc>
                      <a:txBody>
                        <a:bodyPr/>
                        <a:lstStyle/>
                        <a:p>
                          <a:pPr algn="ctr"/>
                          <a:r>
                            <a:rPr lang="en-US" sz="2000" b="0" i="0" dirty="0">
                              <a:latin typeface="Avenir Next LT Pro Light" panose="020B0304020202020204" pitchFamily="34" charset="77"/>
                            </a:rPr>
                            <a:t>Standard</a:t>
                          </a:r>
                          <a:endParaRPr lang="en-US" sz="2000" b="0" i="0" dirty="0">
                            <a:latin typeface="Avenir Next LT Pro Light" panose="020B0304020202020204" pitchFamily="34" charset="77"/>
                            <a:ea typeface="Helvetica Neue Light" panose="02000403000000020004" pitchFamily="2" charset="0"/>
                          </a:endParaRPr>
                        </a:p>
                      </a:txBody>
                      <a:tcPr/>
                    </a:tc>
                    <a:tc>
                      <a:txBody>
                        <a:bodyPr/>
                        <a:lstStyle/>
                        <a:p>
                          <a:endParaRPr lang="en-US"/>
                        </a:p>
                      </a:txBody>
                      <a:tcPr>
                        <a:blipFill>
                          <a:blip r:embed="rId3"/>
                          <a:stretch>
                            <a:fillRect l="-70760" t="-106250" r="-270760" b="-128125"/>
                          </a:stretch>
                        </a:blipFill>
                      </a:tcPr>
                    </a:tc>
                    <a:tc>
                      <a:txBody>
                        <a:bodyPr/>
                        <a:lstStyle/>
                        <a:p>
                          <a:endParaRPr lang="en-US"/>
                        </a:p>
                      </a:txBody>
                      <a:tcPr>
                        <a:blipFill>
                          <a:blip r:embed="rId3"/>
                          <a:stretch>
                            <a:fillRect l="-109774" t="-106250" r="-74060" b="-128125"/>
                          </a:stretch>
                        </a:blipFill>
                      </a:tcPr>
                    </a:tc>
                    <a:tc>
                      <a:txBody>
                        <a:bodyPr/>
                        <a:lstStyle/>
                        <a:p>
                          <a:endParaRPr lang="en-US"/>
                        </a:p>
                      </a:txBody>
                      <a:tcPr>
                        <a:blipFill>
                          <a:blip r:embed="rId3"/>
                          <a:stretch>
                            <a:fillRect l="-286154" t="-106250" r="-1026" b="-128125"/>
                          </a:stretch>
                        </a:blipFill>
                      </a:tcPr>
                    </a:tc>
                    <a:extLst>
                      <a:ext uri="{0D108BD9-81ED-4DB2-BD59-A6C34878D82A}">
                        <a16:rowId xmlns:a16="http://schemas.microsoft.com/office/drawing/2014/main" val="3656958919"/>
                      </a:ext>
                    </a:extLst>
                  </a:tr>
                  <a:tr h="460566">
                    <a:tc>
                      <a:txBody>
                        <a:bodyPr/>
                        <a:lstStyle/>
                        <a:p>
                          <a:pPr algn="ctr"/>
                          <a:r>
                            <a:rPr lang="en-US" sz="2000" b="0" i="0" dirty="0">
                              <a:latin typeface="Avenir Next LT Pro Light" panose="020B0304020202020204" pitchFamily="34" charset="77"/>
                            </a:rPr>
                            <a:t>Our setting</a:t>
                          </a:r>
                          <a:endParaRPr lang="en-US" sz="2000" b="0" i="0" dirty="0">
                            <a:latin typeface="Avenir Next LT Pro Light" panose="020B0304020202020204" pitchFamily="34" charset="77"/>
                            <a:ea typeface="Helvetica Neue Light" panose="02000403000000020004" pitchFamily="2" charset="0"/>
                          </a:endParaRPr>
                        </a:p>
                      </a:txBody>
                      <a:tcPr/>
                    </a:tc>
                    <a:tc>
                      <a:txBody>
                        <a:bodyPr/>
                        <a:lstStyle/>
                        <a:p>
                          <a:endParaRPr lang="en-US"/>
                        </a:p>
                      </a:txBody>
                      <a:tcPr>
                        <a:blipFill>
                          <a:blip r:embed="rId3"/>
                          <a:stretch>
                            <a:fillRect l="-70760" t="-183333" r="-270760" b="-13889"/>
                          </a:stretch>
                        </a:blipFill>
                      </a:tcPr>
                    </a:tc>
                    <a:tc>
                      <a:txBody>
                        <a:bodyPr/>
                        <a:lstStyle/>
                        <a:p>
                          <a:endParaRPr lang="en-US"/>
                        </a:p>
                      </a:txBody>
                      <a:tcPr>
                        <a:blipFill>
                          <a:blip r:embed="rId3"/>
                          <a:stretch>
                            <a:fillRect l="-109774" t="-183333" r="-74060" b="-13889"/>
                          </a:stretch>
                        </a:blipFill>
                      </a:tcPr>
                    </a:tc>
                    <a:tc>
                      <a:txBody>
                        <a:bodyPr/>
                        <a:lstStyle/>
                        <a:p>
                          <a:endParaRPr lang="en-US"/>
                        </a:p>
                      </a:txBody>
                      <a:tcPr>
                        <a:blipFill>
                          <a:blip r:embed="rId3"/>
                          <a:stretch>
                            <a:fillRect l="-286154" t="-183333" r="-1026" b="-13889"/>
                          </a:stretch>
                        </a:blipFill>
                      </a:tcPr>
                    </a:tc>
                    <a:extLst>
                      <a:ext uri="{0D108BD9-81ED-4DB2-BD59-A6C34878D82A}">
                        <a16:rowId xmlns:a16="http://schemas.microsoft.com/office/drawing/2014/main" val="2202671044"/>
                      </a:ext>
                    </a:extLst>
                  </a:tr>
                </a:tbl>
              </a:graphicData>
            </a:graphic>
          </p:graphicFrame>
        </mc:Fallback>
      </mc:AlternateContent>
      <mc:AlternateContent xmlns:mc="http://schemas.openxmlformats.org/markup-compatibility/2006" xmlns:a14="http://schemas.microsoft.com/office/drawing/2010/main">
        <mc:Choice Requires="a14">
          <p:sp>
            <p:nvSpPr>
              <p:cNvPr id="6" name="Content Placeholder 2">
                <a:extLst>
                  <a:ext uri="{FF2B5EF4-FFF2-40B4-BE49-F238E27FC236}">
                    <a16:creationId xmlns:a16="http://schemas.microsoft.com/office/drawing/2014/main" id="{D1E975B0-3C59-9D4D-A477-8ECF361BE42B}"/>
                  </a:ext>
                </a:extLst>
              </p:cNvPr>
              <p:cNvSpPr txBox="1">
                <a:spLocks/>
              </p:cNvSpPr>
              <p:nvPr/>
            </p:nvSpPr>
            <p:spPr>
              <a:xfrm>
                <a:off x="3197231" y="2243828"/>
                <a:ext cx="5797538" cy="646332"/>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800"/>
                  </a:spcBef>
                  <a:buFontTx/>
                  <a:buNone/>
                  <a:defRPr sz="2800" b="0" i="0" kern="1200">
                    <a:solidFill>
                      <a:schemeClr val="tx1"/>
                    </a:solidFill>
                    <a:latin typeface="Avenir Next LT Pro Light" panose="020B0304020202020204" pitchFamily="34" charset="0"/>
                    <a:ea typeface="Avenir Next LT Pro Light" panose="020B0304020202020204" pitchFamily="34" charset="0"/>
                    <a:cs typeface="Avenir Next LT Pro Light" panose="020B0304020202020204" pitchFamily="34" charset="0"/>
                  </a:defRPr>
                </a:lvl1pPr>
                <a:lvl2pPr marL="457200" indent="0" algn="l" defTabSz="914400" rtl="0" eaLnBrk="1" latinLnBrk="0" hangingPunct="1">
                  <a:lnSpc>
                    <a:spcPct val="100000"/>
                  </a:lnSpc>
                  <a:spcBef>
                    <a:spcPts val="1200"/>
                  </a:spcBef>
                  <a:spcAft>
                    <a:spcPts val="1200"/>
                  </a:spcAft>
                  <a:buFontTx/>
                  <a:buNone/>
                  <a:defRPr lang="nb-NO" sz="2400" b="0" i="0" kern="1200" smtClean="0">
                    <a:solidFill>
                      <a:schemeClr val="tx1"/>
                    </a:solidFill>
                    <a:effectLst/>
                    <a:latin typeface="Avenir Next LT Pro Light" panose="020B0304020202020204" pitchFamily="34" charset="0"/>
                    <a:ea typeface="Avenir Next LT Pro Light" panose="020B0304020202020204" pitchFamily="34" charset="0"/>
                    <a:cs typeface="Avenir Next LT Pro Light" panose="020B0304020202020204" pitchFamily="34"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Avenir Next LT Pro Light" panose="020B0304020202020204" pitchFamily="34" charset="0"/>
                    <a:ea typeface="Avenir Next LT Pro Light" panose="020B0304020202020204" pitchFamily="34" charset="0"/>
                    <a:cs typeface="Avenir Next LT Pro Light" panose="020B0304020202020204" pitchFamily="34" charset="0"/>
                  </a:defRPr>
                </a:lvl3pPr>
                <a:lvl4pPr marL="1600200" indent="-228600" algn="l" defTabSz="914400" rtl="0" eaLnBrk="1" latinLnBrk="0" hangingPunct="1">
                  <a:lnSpc>
                    <a:spcPct val="90000"/>
                  </a:lnSpc>
                  <a:spcBef>
                    <a:spcPts val="500"/>
                  </a:spcBef>
                  <a:buFont typeface="Arial"/>
                  <a:buChar char="•"/>
                  <a:defRPr sz="2800" b="0" i="0" kern="1200">
                    <a:solidFill>
                      <a:schemeClr val="tx1"/>
                    </a:solidFill>
                    <a:latin typeface="Avenir Next LT Pro Light" panose="020B0304020202020204" pitchFamily="34" charset="0"/>
                    <a:ea typeface="Avenir Next LT Pro Light" panose="020B0304020202020204" pitchFamily="34" charset="0"/>
                    <a:cs typeface="Avenir Next LT Pro Light" panose="020B0304020202020204" pitchFamily="34" charset="0"/>
                  </a:defRPr>
                </a:lvl4pPr>
                <a:lvl5pPr marL="2057400" indent="-228600" algn="l" defTabSz="914400" rtl="0" eaLnBrk="1" latinLnBrk="0" hangingPunct="1">
                  <a:lnSpc>
                    <a:spcPct val="90000"/>
                  </a:lnSpc>
                  <a:spcBef>
                    <a:spcPts val="500"/>
                  </a:spcBef>
                  <a:buFont typeface="Arial"/>
                  <a:buChar char="•"/>
                  <a:defRPr sz="2800" b="0" i="0" kern="1200">
                    <a:solidFill>
                      <a:schemeClr val="tx1"/>
                    </a:solidFill>
                    <a:latin typeface="Avenir Next LT Pro Light" panose="020B0304020202020204" pitchFamily="34" charset="0"/>
                    <a:ea typeface="Avenir Next LT Pro Light" panose="020B0304020202020204" pitchFamily="34" charset="0"/>
                    <a:cs typeface="Avenir Next LT Pro Light" panose="020B03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spcBef>
                    <a:spcPts val="1200"/>
                  </a:spcBef>
                </a:pPr>
                <a:r>
                  <a:rPr lang="en-US" dirty="0">
                    <a:solidFill>
                      <a:schemeClr val="tx1">
                        <a:lumMod val="95000"/>
                        <a:lumOff val="5000"/>
                      </a:schemeClr>
                    </a:solidFill>
                  </a:rPr>
                  <a:t>Optimal weights are </a:t>
                </a:r>
                <a14:m>
                  <m:oMath xmlns:m="http://schemas.openxmlformats.org/officeDocument/2006/math">
                    <m:rad>
                      <m:radPr>
                        <m:degHide m:val="on"/>
                        <m:ctrlPr>
                          <a:rPr lang="en-US" b="0" i="1" smtClean="0">
                            <a:solidFill>
                              <a:schemeClr val="tx1">
                                <a:lumMod val="95000"/>
                                <a:lumOff val="5000"/>
                              </a:schemeClr>
                            </a:solidFill>
                            <a:latin typeface="Cambria Math" panose="02040503050406030204" pitchFamily="18" charset="0"/>
                          </a:rPr>
                        </m:ctrlPr>
                      </m:radPr>
                      <m:deg/>
                      <m:e>
                        <m:r>
                          <m:rPr>
                            <m:nor/>
                          </m:rPr>
                          <a:rPr lang="en-US" b="0" i="0" smtClean="0">
                            <a:solidFill>
                              <a:schemeClr val="tx1">
                                <a:lumMod val="95000"/>
                                <a:lumOff val="5000"/>
                              </a:schemeClr>
                            </a:solidFill>
                            <a:latin typeface="Cambria Math" panose="02040503050406030204" pitchFamily="18" charset="0"/>
                          </a:rPr>
                          <m:t>proxy</m:t>
                        </m:r>
                        <m:r>
                          <m:rPr>
                            <m:nor/>
                          </m:rPr>
                          <a:rPr lang="en-US" b="0" i="0" smtClean="0">
                            <a:solidFill>
                              <a:schemeClr val="tx1">
                                <a:lumMod val="95000"/>
                                <a:lumOff val="5000"/>
                              </a:schemeClr>
                            </a:solidFill>
                            <a:latin typeface="Cambria Math" panose="02040503050406030204" pitchFamily="18" charset="0"/>
                          </a:rPr>
                          <m:t> </m:t>
                        </m:r>
                        <m:r>
                          <m:rPr>
                            <m:nor/>
                          </m:rPr>
                          <a:rPr lang="en-US" b="0" i="0" smtClean="0">
                            <a:solidFill>
                              <a:schemeClr val="tx1">
                                <a:lumMod val="95000"/>
                                <a:lumOff val="5000"/>
                              </a:schemeClr>
                            </a:solidFill>
                            <a:latin typeface="Cambria Math" panose="02040503050406030204" pitchFamily="18" charset="0"/>
                          </a:rPr>
                          <m:t>score</m:t>
                        </m:r>
                      </m:e>
                    </m:rad>
                  </m:oMath>
                </a14:m>
                <a:r>
                  <a:rPr lang="en-US" dirty="0">
                    <a:solidFill>
                      <a:schemeClr val="tx1">
                        <a:lumMod val="95000"/>
                        <a:lumOff val="5000"/>
                      </a:schemeClr>
                    </a:solidFill>
                  </a:rPr>
                  <a:t>!</a:t>
                </a:r>
              </a:p>
            </p:txBody>
          </p:sp>
        </mc:Choice>
        <mc:Fallback xmlns="">
          <p:sp>
            <p:nvSpPr>
              <p:cNvPr id="6" name="Content Placeholder 2">
                <a:extLst>
                  <a:ext uri="{FF2B5EF4-FFF2-40B4-BE49-F238E27FC236}">
                    <a16:creationId xmlns:a16="http://schemas.microsoft.com/office/drawing/2014/main" id="{D1E975B0-3C59-9D4D-A477-8ECF361BE42B}"/>
                  </a:ext>
                </a:extLst>
              </p:cNvPr>
              <p:cNvSpPr txBox="1">
                <a:spLocks noRot="1" noChangeAspect="1" noMove="1" noResize="1" noEditPoints="1" noAdjustHandles="1" noChangeArrowheads="1" noChangeShapeType="1" noTextEdit="1"/>
              </p:cNvSpPr>
              <p:nvPr/>
            </p:nvSpPr>
            <p:spPr>
              <a:xfrm>
                <a:off x="3197231" y="2243828"/>
                <a:ext cx="5797538" cy="646332"/>
              </a:xfrm>
              <a:prstGeom prst="rect">
                <a:avLst/>
              </a:prstGeom>
              <a:blipFill>
                <a:blip r:embed="rId4"/>
                <a:stretch>
                  <a:fillRect l="-655" t="-9615" r="-655" b="-7692"/>
                </a:stretch>
              </a:blipFill>
            </p:spPr>
            <p:txBody>
              <a:bodyPr/>
              <a:lstStyle/>
              <a:p>
                <a:r>
                  <a:rPr lang="en-US">
                    <a:noFill/>
                  </a:rPr>
                  <a:t> </a:t>
                </a:r>
              </a:p>
            </p:txBody>
          </p:sp>
        </mc:Fallback>
      </mc:AlternateContent>
    </p:spTree>
    <p:extLst>
      <p:ext uri="{BB962C8B-B14F-4D97-AF65-F5344CB8AC3E}">
        <p14:creationId xmlns:p14="http://schemas.microsoft.com/office/powerpoint/2010/main" val="74446755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70322A-2B6A-7049-AAA9-0A4610F553AE}"/>
              </a:ext>
            </a:extLst>
          </p:cNvPr>
          <p:cNvSpPr>
            <a:spLocks noGrp="1"/>
          </p:cNvSpPr>
          <p:nvPr>
            <p:ph type="title"/>
          </p:nvPr>
        </p:nvSpPr>
        <p:spPr/>
        <p:txBody>
          <a:bodyPr/>
          <a:lstStyle/>
          <a:p>
            <a:r>
              <a:rPr lang="en-US" dirty="0"/>
              <a:t>Evaluation setting</a:t>
            </a:r>
          </a:p>
        </p:txBody>
      </p:sp>
      <p:sp>
        <p:nvSpPr>
          <p:cNvPr id="4" name="Slide Number Placeholder 3">
            <a:extLst>
              <a:ext uri="{FF2B5EF4-FFF2-40B4-BE49-F238E27FC236}">
                <a16:creationId xmlns:a16="http://schemas.microsoft.com/office/drawing/2014/main" id="{010DAB5C-A343-A043-AE5F-83DC74A90B0B}"/>
              </a:ext>
            </a:extLst>
          </p:cNvPr>
          <p:cNvSpPr>
            <a:spLocks noGrp="1"/>
          </p:cNvSpPr>
          <p:nvPr>
            <p:ph type="sldNum" sz="quarter" idx="12"/>
          </p:nvPr>
        </p:nvSpPr>
        <p:spPr/>
        <p:txBody>
          <a:bodyPr/>
          <a:lstStyle/>
          <a:p>
            <a:fld id="{E8770316-8B73-FC4C-ADE7-3F39872CBCAE}" type="slidenum">
              <a:rPr lang="en-US" smtClean="0"/>
              <a:t>76</a:t>
            </a:fld>
            <a:endParaRPr lang="en-US"/>
          </a:p>
        </p:txBody>
      </p:sp>
      <p:graphicFrame>
        <p:nvGraphicFramePr>
          <p:cNvPr id="8" name="Content Placeholder 7">
            <a:extLst>
              <a:ext uri="{FF2B5EF4-FFF2-40B4-BE49-F238E27FC236}">
                <a16:creationId xmlns:a16="http://schemas.microsoft.com/office/drawing/2014/main" id="{47865CCC-177A-E945-9C2E-901F9D57C8FE}"/>
              </a:ext>
            </a:extLst>
          </p:cNvPr>
          <p:cNvGraphicFramePr>
            <a:graphicFrameLocks noGrp="1"/>
          </p:cNvGraphicFramePr>
          <p:nvPr>
            <p:ph idx="1"/>
          </p:nvPr>
        </p:nvGraphicFramePr>
        <p:xfrm>
          <a:off x="1764913" y="2015026"/>
          <a:ext cx="8662172" cy="2133600"/>
        </p:xfrm>
        <a:graphic>
          <a:graphicData uri="http://schemas.openxmlformats.org/drawingml/2006/table">
            <a:tbl>
              <a:tblPr firstRow="1" bandRow="1">
                <a:tableStyleId>{5C22544A-7EE6-4342-B048-85BDC9FD1C3A}</a:tableStyleId>
              </a:tblPr>
              <a:tblGrid>
                <a:gridCol w="1719637">
                  <a:extLst>
                    <a:ext uri="{9D8B030D-6E8A-4147-A177-3AD203B41FA5}">
                      <a16:colId xmlns:a16="http://schemas.microsoft.com/office/drawing/2014/main" val="473144484"/>
                    </a:ext>
                  </a:extLst>
                </a:gridCol>
                <a:gridCol w="1600200">
                  <a:extLst>
                    <a:ext uri="{9D8B030D-6E8A-4147-A177-3AD203B41FA5}">
                      <a16:colId xmlns:a16="http://schemas.microsoft.com/office/drawing/2014/main" val="3279202131"/>
                    </a:ext>
                  </a:extLst>
                </a:gridCol>
                <a:gridCol w="1670538">
                  <a:extLst>
                    <a:ext uri="{9D8B030D-6E8A-4147-A177-3AD203B41FA5}">
                      <a16:colId xmlns:a16="http://schemas.microsoft.com/office/drawing/2014/main" val="1625342202"/>
                    </a:ext>
                  </a:extLst>
                </a:gridCol>
                <a:gridCol w="1828800">
                  <a:extLst>
                    <a:ext uri="{9D8B030D-6E8A-4147-A177-3AD203B41FA5}">
                      <a16:colId xmlns:a16="http://schemas.microsoft.com/office/drawing/2014/main" val="120705340"/>
                    </a:ext>
                  </a:extLst>
                </a:gridCol>
                <a:gridCol w="1842997">
                  <a:extLst>
                    <a:ext uri="{9D8B030D-6E8A-4147-A177-3AD203B41FA5}">
                      <a16:colId xmlns:a16="http://schemas.microsoft.com/office/drawing/2014/main" val="1664548534"/>
                    </a:ext>
                  </a:extLst>
                </a:gridCol>
              </a:tblGrid>
              <a:tr h="370840">
                <a:tc>
                  <a:txBody>
                    <a:bodyPr/>
                    <a:lstStyle/>
                    <a:p>
                      <a:pPr algn="ctr"/>
                      <a:r>
                        <a:rPr lang="en-US" sz="2200" b="0" i="0" dirty="0">
                          <a:latin typeface="Avenir Next LT Pro Light" panose="020B0304020202020204" pitchFamily="34" charset="0"/>
                          <a:ea typeface="Helvetica Neue Light" panose="02000403000000020004" pitchFamily="2" charset="0"/>
                        </a:rPr>
                        <a:t>Dataset</a:t>
                      </a:r>
                    </a:p>
                  </a:txBody>
                  <a:tcPr/>
                </a:tc>
                <a:tc>
                  <a:txBody>
                    <a:bodyPr/>
                    <a:lstStyle/>
                    <a:p>
                      <a:pPr algn="ctr"/>
                      <a:r>
                        <a:rPr lang="en-US" sz="2200" b="0" i="0" dirty="0">
                          <a:latin typeface="Avenir Next LT Pro Light" panose="020B0304020202020204" pitchFamily="34" charset="0"/>
                          <a:ea typeface="Helvetica Neue Light" panose="02000403000000020004" pitchFamily="2" charset="0"/>
                        </a:rPr>
                        <a:t>Modality</a:t>
                      </a:r>
                    </a:p>
                  </a:txBody>
                  <a:tcPr/>
                </a:tc>
                <a:tc>
                  <a:txBody>
                    <a:bodyPr/>
                    <a:lstStyle/>
                    <a:p>
                      <a:pPr algn="ctr"/>
                      <a:r>
                        <a:rPr lang="en-US" sz="2200" b="0" i="0" dirty="0">
                          <a:latin typeface="Avenir Next LT Pro Light" panose="020B0304020202020204" pitchFamily="34" charset="0"/>
                          <a:ea typeface="Helvetica Neue Light" panose="02000403000000020004" pitchFamily="2" charset="0"/>
                        </a:rPr>
                        <a:t>Proxy</a:t>
                      </a:r>
                    </a:p>
                  </a:txBody>
                  <a:tcPr/>
                </a:tc>
                <a:tc>
                  <a:txBody>
                    <a:bodyPr/>
                    <a:lstStyle/>
                    <a:p>
                      <a:pPr algn="ctr"/>
                      <a:r>
                        <a:rPr lang="en-US" sz="2200" b="0" i="0" dirty="0">
                          <a:latin typeface="Avenir Next LT Pro Light" panose="020B0304020202020204" pitchFamily="34" charset="0"/>
                          <a:ea typeface="Helvetica Neue Light" panose="02000403000000020004" pitchFamily="2" charset="0"/>
                        </a:rPr>
                        <a:t>Oracle</a:t>
                      </a:r>
                    </a:p>
                  </a:txBody>
                  <a:tcPr/>
                </a:tc>
                <a:tc>
                  <a:txBody>
                    <a:bodyPr/>
                    <a:lstStyle/>
                    <a:p>
                      <a:pPr algn="ctr"/>
                      <a:r>
                        <a:rPr lang="en-US" sz="2200" b="0" i="0" dirty="0">
                          <a:latin typeface="Avenir Next LT Pro Light" panose="020B0304020202020204" pitchFamily="34" charset="0"/>
                          <a:ea typeface="Helvetica Neue Light" panose="02000403000000020004" pitchFamily="2" charset="0"/>
                        </a:rPr>
                        <a:t>Selectivity</a:t>
                      </a:r>
                    </a:p>
                  </a:txBody>
                  <a:tcPr/>
                </a:tc>
                <a:extLst>
                  <a:ext uri="{0D108BD9-81ED-4DB2-BD59-A6C34878D82A}">
                    <a16:rowId xmlns:a16="http://schemas.microsoft.com/office/drawing/2014/main" val="296340986"/>
                  </a:ext>
                </a:extLst>
              </a:tr>
              <a:tr h="370840">
                <a:tc>
                  <a:txBody>
                    <a:bodyPr/>
                    <a:lstStyle/>
                    <a:p>
                      <a:r>
                        <a:rPr lang="en-US" sz="2200" b="0" i="0" dirty="0">
                          <a:latin typeface="Avenir Next LT Pro Light" panose="020B0304020202020204" pitchFamily="34" charset="0"/>
                          <a:ea typeface="Helvetica Neue Light" panose="02000403000000020004" pitchFamily="2" charset="0"/>
                        </a:rPr>
                        <a:t>ImageNet</a:t>
                      </a:r>
                    </a:p>
                  </a:txBody>
                  <a:tcPr/>
                </a:tc>
                <a:tc>
                  <a:txBody>
                    <a:bodyPr/>
                    <a:lstStyle/>
                    <a:p>
                      <a:r>
                        <a:rPr lang="en-US" sz="2200" b="0" i="0" dirty="0">
                          <a:latin typeface="Avenir Next LT Pro Light" panose="020B0304020202020204" pitchFamily="34" charset="0"/>
                          <a:ea typeface="Helvetica Neue Light" panose="02000403000000020004" pitchFamily="2" charset="0"/>
                        </a:rPr>
                        <a:t>Images</a:t>
                      </a:r>
                    </a:p>
                  </a:txBody>
                  <a:tcPr/>
                </a:tc>
                <a:tc>
                  <a:txBody>
                    <a:bodyPr/>
                    <a:lstStyle/>
                    <a:p>
                      <a:r>
                        <a:rPr lang="en-US" sz="2200" b="0" i="0" dirty="0" err="1">
                          <a:latin typeface="Avenir Next LT Pro Light" panose="020B0304020202020204" pitchFamily="34" charset="0"/>
                          <a:ea typeface="Helvetica Neue Light" panose="02000403000000020004" pitchFamily="2" charset="0"/>
                        </a:rPr>
                        <a:t>ResNet</a:t>
                      </a:r>
                      <a:endParaRPr lang="en-US" sz="2200" b="0" i="0" dirty="0">
                        <a:latin typeface="Avenir Next LT Pro Light" panose="020B0304020202020204" pitchFamily="34" charset="0"/>
                        <a:ea typeface="Helvetica Neue Light" panose="02000403000000020004" pitchFamily="2" charset="0"/>
                      </a:endParaRPr>
                    </a:p>
                  </a:txBody>
                  <a:tcPr/>
                </a:tc>
                <a:tc>
                  <a:txBody>
                    <a:bodyPr/>
                    <a:lstStyle/>
                    <a:p>
                      <a:r>
                        <a:rPr lang="en-US" sz="2200" b="0" i="0" dirty="0">
                          <a:latin typeface="Avenir Next LT Pro Light" panose="020B0304020202020204" pitchFamily="34" charset="0"/>
                          <a:ea typeface="Helvetica Neue Light" panose="02000403000000020004" pitchFamily="2" charset="0"/>
                        </a:rPr>
                        <a:t>Human</a:t>
                      </a:r>
                    </a:p>
                  </a:txBody>
                  <a:tcPr/>
                </a:tc>
                <a:tc>
                  <a:txBody>
                    <a:bodyPr/>
                    <a:lstStyle/>
                    <a:p>
                      <a:r>
                        <a:rPr lang="en-US" sz="2200" b="0" i="0" dirty="0">
                          <a:latin typeface="Avenir Next LT Pro Light" panose="020B0304020202020204" pitchFamily="34" charset="0"/>
                          <a:ea typeface="Helvetica Neue Light" panose="02000403000000020004" pitchFamily="2" charset="0"/>
                        </a:rPr>
                        <a:t>0.1%</a:t>
                      </a:r>
                    </a:p>
                  </a:txBody>
                  <a:tcPr/>
                </a:tc>
                <a:extLst>
                  <a:ext uri="{0D108BD9-81ED-4DB2-BD59-A6C34878D82A}">
                    <a16:rowId xmlns:a16="http://schemas.microsoft.com/office/drawing/2014/main" val="3252902747"/>
                  </a:ext>
                </a:extLst>
              </a:tr>
              <a:tr h="370840">
                <a:tc>
                  <a:txBody>
                    <a:bodyPr/>
                    <a:lstStyle/>
                    <a:p>
                      <a:r>
                        <a:rPr lang="en-US" sz="2200" b="0" i="0" dirty="0">
                          <a:latin typeface="Avenir Next LT Pro Light" panose="020B0304020202020204" pitchFamily="34" charset="0"/>
                          <a:ea typeface="Helvetica Neue Light" panose="02000403000000020004" pitchFamily="2" charset="0"/>
                        </a:rPr>
                        <a:t>night-street</a:t>
                      </a:r>
                    </a:p>
                  </a:txBody>
                  <a:tcPr/>
                </a:tc>
                <a:tc>
                  <a:txBody>
                    <a:bodyPr/>
                    <a:lstStyle/>
                    <a:p>
                      <a:r>
                        <a:rPr lang="en-US" sz="2200" b="0" i="0" dirty="0">
                          <a:latin typeface="Avenir Next LT Pro Light" panose="020B0304020202020204" pitchFamily="34" charset="0"/>
                          <a:ea typeface="Helvetica Neue Light" panose="02000403000000020004" pitchFamily="2" charset="0"/>
                        </a:rPr>
                        <a:t>Video</a:t>
                      </a:r>
                    </a:p>
                  </a:txBody>
                  <a:tcPr/>
                </a:tc>
                <a:tc>
                  <a:txBody>
                    <a:bodyPr/>
                    <a:lstStyle/>
                    <a:p>
                      <a:r>
                        <a:rPr lang="en-US" sz="2200" b="0" i="0" dirty="0" err="1">
                          <a:latin typeface="Avenir Next LT Pro Light" panose="020B0304020202020204" pitchFamily="34" charset="0"/>
                          <a:ea typeface="Helvetica Neue Light" panose="02000403000000020004" pitchFamily="2" charset="0"/>
                        </a:rPr>
                        <a:t>ResNet</a:t>
                      </a:r>
                      <a:endParaRPr lang="en-US" sz="2200" b="0" i="0" dirty="0">
                        <a:latin typeface="Avenir Next LT Pro Light" panose="020B0304020202020204" pitchFamily="34" charset="0"/>
                        <a:ea typeface="Helvetica Neue Light" panose="02000403000000020004" pitchFamily="2" charset="0"/>
                      </a:endParaRPr>
                    </a:p>
                  </a:txBody>
                  <a:tcPr/>
                </a:tc>
                <a:tc>
                  <a:txBody>
                    <a:bodyPr/>
                    <a:lstStyle/>
                    <a:p>
                      <a:r>
                        <a:rPr lang="en-US" sz="2200" b="0" i="0" dirty="0">
                          <a:latin typeface="Avenir Next LT Pro Light" panose="020B0304020202020204" pitchFamily="34" charset="0"/>
                          <a:ea typeface="Helvetica Neue Light" panose="02000403000000020004" pitchFamily="2" charset="0"/>
                        </a:rPr>
                        <a:t>Mask R-CNN</a:t>
                      </a:r>
                    </a:p>
                  </a:txBody>
                  <a:tcPr/>
                </a:tc>
                <a:tc>
                  <a:txBody>
                    <a:bodyPr/>
                    <a:lstStyle/>
                    <a:p>
                      <a:r>
                        <a:rPr lang="en-US" sz="2200" b="0" i="0" dirty="0">
                          <a:latin typeface="Avenir Next LT Pro Light" panose="020B0304020202020204" pitchFamily="34" charset="0"/>
                          <a:ea typeface="Helvetica Neue Light" panose="02000403000000020004" pitchFamily="2" charset="0"/>
                        </a:rPr>
                        <a:t>4%</a:t>
                      </a:r>
                    </a:p>
                  </a:txBody>
                  <a:tcPr/>
                </a:tc>
                <a:extLst>
                  <a:ext uri="{0D108BD9-81ED-4DB2-BD59-A6C34878D82A}">
                    <a16:rowId xmlns:a16="http://schemas.microsoft.com/office/drawing/2014/main" val="1294282646"/>
                  </a:ext>
                </a:extLst>
              </a:tr>
              <a:tr h="370840">
                <a:tc>
                  <a:txBody>
                    <a:bodyPr/>
                    <a:lstStyle/>
                    <a:p>
                      <a:r>
                        <a:rPr lang="en-US" sz="2200" b="0" i="0" dirty="0" err="1">
                          <a:latin typeface="Avenir Next LT Pro Light" panose="020B0304020202020204" pitchFamily="34" charset="0"/>
                          <a:ea typeface="Helvetica Neue Light" panose="02000403000000020004" pitchFamily="2" charset="0"/>
                        </a:rPr>
                        <a:t>OntoNotes</a:t>
                      </a:r>
                      <a:endParaRPr lang="en-US" sz="2200" b="0" i="0" dirty="0">
                        <a:latin typeface="Avenir Next LT Pro Light" panose="020B0304020202020204" pitchFamily="34" charset="0"/>
                        <a:ea typeface="Helvetica Neue Light" panose="02000403000000020004" pitchFamily="2" charset="0"/>
                      </a:endParaRPr>
                    </a:p>
                  </a:txBody>
                  <a:tcPr/>
                </a:tc>
                <a:tc>
                  <a:txBody>
                    <a:bodyPr/>
                    <a:lstStyle/>
                    <a:p>
                      <a:r>
                        <a:rPr lang="en-US" sz="2200" b="0" i="0" dirty="0">
                          <a:latin typeface="Avenir Next LT Pro Light" panose="020B0304020202020204" pitchFamily="34" charset="0"/>
                          <a:ea typeface="Helvetica Neue Light" panose="02000403000000020004" pitchFamily="2" charset="0"/>
                        </a:rPr>
                        <a:t>Text</a:t>
                      </a:r>
                    </a:p>
                  </a:txBody>
                  <a:tcPr/>
                </a:tc>
                <a:tc>
                  <a:txBody>
                    <a:bodyPr/>
                    <a:lstStyle/>
                    <a:p>
                      <a:r>
                        <a:rPr lang="en-US" sz="2200" b="0" i="0" dirty="0">
                          <a:latin typeface="Avenir Next LT Pro Light" panose="020B0304020202020204" pitchFamily="34" charset="0"/>
                          <a:ea typeface="Helvetica Neue Light" panose="02000403000000020004" pitchFamily="2" charset="0"/>
                        </a:rPr>
                        <a:t>LSTM</a:t>
                      </a:r>
                    </a:p>
                  </a:txBody>
                  <a:tcPr/>
                </a:tc>
                <a:tc>
                  <a:txBody>
                    <a:bodyPr/>
                    <a:lstStyle/>
                    <a:p>
                      <a:r>
                        <a:rPr lang="en-US" sz="2200" b="0" i="0" dirty="0">
                          <a:latin typeface="Avenir Next LT Pro Light" panose="020B0304020202020204" pitchFamily="34" charset="0"/>
                          <a:ea typeface="Helvetica Neue Light" panose="02000403000000020004" pitchFamily="2" charset="0"/>
                        </a:rPr>
                        <a:t>Human</a:t>
                      </a:r>
                    </a:p>
                  </a:txBody>
                  <a:tcPr/>
                </a:tc>
                <a:tc>
                  <a:txBody>
                    <a:bodyPr/>
                    <a:lstStyle/>
                    <a:p>
                      <a:r>
                        <a:rPr lang="en-US" sz="2200" b="0" i="0" dirty="0">
                          <a:latin typeface="Avenir Next LT Pro Light" panose="020B0304020202020204" pitchFamily="34" charset="0"/>
                          <a:ea typeface="Helvetica Neue Light" panose="02000403000000020004" pitchFamily="2" charset="0"/>
                        </a:rPr>
                        <a:t>2.5%</a:t>
                      </a:r>
                    </a:p>
                  </a:txBody>
                  <a:tcPr/>
                </a:tc>
                <a:extLst>
                  <a:ext uri="{0D108BD9-81ED-4DB2-BD59-A6C34878D82A}">
                    <a16:rowId xmlns:a16="http://schemas.microsoft.com/office/drawing/2014/main" val="304431467"/>
                  </a:ext>
                </a:extLst>
              </a:tr>
              <a:tr h="370840">
                <a:tc>
                  <a:txBody>
                    <a:bodyPr/>
                    <a:lstStyle/>
                    <a:p>
                      <a:r>
                        <a:rPr lang="en-US" sz="2200" b="0" i="0" dirty="0">
                          <a:latin typeface="Avenir Next LT Pro Light" panose="020B0304020202020204" pitchFamily="34" charset="0"/>
                          <a:ea typeface="Helvetica Neue Light" panose="02000403000000020004" pitchFamily="2" charset="0"/>
                        </a:rPr>
                        <a:t>TACRED</a:t>
                      </a:r>
                    </a:p>
                  </a:txBody>
                  <a:tcPr/>
                </a:tc>
                <a:tc>
                  <a:txBody>
                    <a:bodyPr/>
                    <a:lstStyle/>
                    <a:p>
                      <a:r>
                        <a:rPr lang="en-US" sz="2200" b="0" i="0" dirty="0">
                          <a:latin typeface="Avenir Next LT Pro Light" panose="020B0304020202020204" pitchFamily="34" charset="0"/>
                          <a:ea typeface="Helvetica Neue Light" panose="02000403000000020004" pitchFamily="2" charset="0"/>
                        </a:rPr>
                        <a:t>Text</a:t>
                      </a:r>
                    </a:p>
                  </a:txBody>
                  <a:tcPr/>
                </a:tc>
                <a:tc>
                  <a:txBody>
                    <a:bodyPr/>
                    <a:lstStyle/>
                    <a:p>
                      <a:r>
                        <a:rPr lang="en-US" sz="2200" b="0" i="0" dirty="0" err="1">
                          <a:latin typeface="Avenir Next LT Pro Light" panose="020B0304020202020204" pitchFamily="34" charset="0"/>
                          <a:ea typeface="Helvetica Neue Light" panose="02000403000000020004" pitchFamily="2" charset="0"/>
                        </a:rPr>
                        <a:t>SpanBERT</a:t>
                      </a:r>
                      <a:endParaRPr lang="en-US" sz="2200" b="0" i="0" dirty="0">
                        <a:latin typeface="Avenir Next LT Pro Light" panose="020B0304020202020204" pitchFamily="34" charset="0"/>
                        <a:ea typeface="Helvetica Neue Light" panose="02000403000000020004" pitchFamily="2" charset="0"/>
                      </a:endParaRPr>
                    </a:p>
                  </a:txBody>
                  <a:tcPr/>
                </a:tc>
                <a:tc>
                  <a:txBody>
                    <a:bodyPr/>
                    <a:lstStyle/>
                    <a:p>
                      <a:r>
                        <a:rPr lang="en-US" sz="2200" b="0" i="0" dirty="0">
                          <a:latin typeface="Avenir Next LT Pro Light" panose="020B0304020202020204" pitchFamily="34" charset="0"/>
                          <a:ea typeface="Helvetica Neue Light" panose="02000403000000020004" pitchFamily="2" charset="0"/>
                        </a:rPr>
                        <a:t>Human</a:t>
                      </a:r>
                    </a:p>
                  </a:txBody>
                  <a:tcPr/>
                </a:tc>
                <a:tc>
                  <a:txBody>
                    <a:bodyPr/>
                    <a:lstStyle/>
                    <a:p>
                      <a:r>
                        <a:rPr lang="en-US" sz="2200" b="0" i="0" dirty="0">
                          <a:latin typeface="Avenir Next LT Pro Light" panose="020B0304020202020204" pitchFamily="34" charset="0"/>
                          <a:ea typeface="Helvetica Neue Light" panose="02000403000000020004" pitchFamily="2" charset="0"/>
                        </a:rPr>
                        <a:t>2.4%</a:t>
                      </a:r>
                    </a:p>
                  </a:txBody>
                  <a:tcPr/>
                </a:tc>
                <a:extLst>
                  <a:ext uri="{0D108BD9-81ED-4DB2-BD59-A6C34878D82A}">
                    <a16:rowId xmlns:a16="http://schemas.microsoft.com/office/drawing/2014/main" val="1588326402"/>
                  </a:ext>
                </a:extLst>
              </a:tr>
            </a:tbl>
          </a:graphicData>
        </a:graphic>
      </p:graphicFrame>
      <p:sp>
        <p:nvSpPr>
          <p:cNvPr id="9" name="TextBox 8">
            <a:extLst>
              <a:ext uri="{FF2B5EF4-FFF2-40B4-BE49-F238E27FC236}">
                <a16:creationId xmlns:a16="http://schemas.microsoft.com/office/drawing/2014/main" id="{7C98D382-E8C4-D84C-9DBC-272ACF44C79C}"/>
              </a:ext>
            </a:extLst>
          </p:cNvPr>
          <p:cNvSpPr txBox="1"/>
          <p:nvPr/>
        </p:nvSpPr>
        <p:spPr>
          <a:xfrm>
            <a:off x="2392680" y="4659053"/>
            <a:ext cx="2702486" cy="1723549"/>
          </a:xfrm>
          <a:prstGeom prst="rect">
            <a:avLst/>
          </a:prstGeom>
          <a:noFill/>
        </p:spPr>
        <p:txBody>
          <a:bodyPr wrap="square" rtlCol="0">
            <a:spAutoFit/>
          </a:bodyPr>
          <a:lstStyle/>
          <a:p>
            <a:pPr>
              <a:lnSpc>
                <a:spcPct val="100000"/>
              </a:lnSpc>
              <a:spcBef>
                <a:spcPts val="400"/>
              </a:spcBef>
            </a:pPr>
            <a:r>
              <a:rPr lang="en-US" sz="2400" b="1" dirty="0">
                <a:latin typeface="Avenir Next LT Pro Light" panose="020B0304020202020204" pitchFamily="34" charset="0"/>
              </a:rPr>
              <a:t>Goals:</a:t>
            </a:r>
          </a:p>
          <a:p>
            <a:pPr>
              <a:lnSpc>
                <a:spcPct val="100000"/>
              </a:lnSpc>
              <a:spcBef>
                <a:spcPts val="400"/>
              </a:spcBef>
            </a:pPr>
            <a:r>
              <a:rPr lang="en-US" sz="2400" dirty="0">
                <a:latin typeface="Avenir Next LT Pro Light" panose="020B0304020202020204" pitchFamily="34" charset="0"/>
              </a:rPr>
              <a:t>High probability</a:t>
            </a:r>
          </a:p>
          <a:p>
            <a:pPr>
              <a:lnSpc>
                <a:spcPct val="100000"/>
              </a:lnSpc>
              <a:spcBef>
                <a:spcPts val="400"/>
              </a:spcBef>
            </a:pPr>
            <a:r>
              <a:rPr lang="en-US" sz="2400" dirty="0">
                <a:latin typeface="Avenir Next LT Pro Light" panose="020B0304020202020204" pitchFamily="34" charset="0"/>
              </a:rPr>
              <a:t>Good quality</a:t>
            </a:r>
          </a:p>
          <a:p>
            <a:pPr>
              <a:lnSpc>
                <a:spcPct val="100000"/>
              </a:lnSpc>
              <a:spcBef>
                <a:spcPts val="400"/>
              </a:spcBef>
            </a:pPr>
            <a:r>
              <a:rPr lang="en-US" sz="2400" dirty="0">
                <a:latin typeface="Avenir Next LT Pro Light" panose="020B0304020202020204" pitchFamily="34" charset="0"/>
              </a:rPr>
              <a:t>Low cost</a:t>
            </a:r>
          </a:p>
        </p:txBody>
      </p:sp>
      <p:sp>
        <p:nvSpPr>
          <p:cNvPr id="3" name="TextBox 2">
            <a:extLst>
              <a:ext uri="{FF2B5EF4-FFF2-40B4-BE49-F238E27FC236}">
                <a16:creationId xmlns:a16="http://schemas.microsoft.com/office/drawing/2014/main" id="{555E4357-65C2-BC41-A027-0A06E01A9B1F}"/>
              </a:ext>
            </a:extLst>
          </p:cNvPr>
          <p:cNvSpPr txBox="1"/>
          <p:nvPr/>
        </p:nvSpPr>
        <p:spPr>
          <a:xfrm>
            <a:off x="0" y="7066275"/>
            <a:ext cx="8703280" cy="369332"/>
          </a:xfrm>
          <a:prstGeom prst="rect">
            <a:avLst/>
          </a:prstGeom>
          <a:noFill/>
        </p:spPr>
        <p:txBody>
          <a:bodyPr wrap="none" rtlCol="0">
            <a:spAutoFit/>
          </a:bodyPr>
          <a:lstStyle/>
          <a:p>
            <a:r>
              <a:rPr lang="en-US" dirty="0"/>
              <a:t>Set up evaluation: remember our motivation -&gt; look at different challenging selection tasks</a:t>
            </a:r>
          </a:p>
        </p:txBody>
      </p:sp>
      <p:sp>
        <p:nvSpPr>
          <p:cNvPr id="10" name="TextBox 9">
            <a:extLst>
              <a:ext uri="{FF2B5EF4-FFF2-40B4-BE49-F238E27FC236}">
                <a16:creationId xmlns:a16="http://schemas.microsoft.com/office/drawing/2014/main" id="{2AFAEB85-94DB-6649-BA9D-5C9570250B6C}"/>
              </a:ext>
            </a:extLst>
          </p:cNvPr>
          <p:cNvSpPr txBox="1"/>
          <p:nvPr/>
        </p:nvSpPr>
        <p:spPr>
          <a:xfrm>
            <a:off x="7724602" y="4657860"/>
            <a:ext cx="2074718" cy="1723549"/>
          </a:xfrm>
          <a:prstGeom prst="rect">
            <a:avLst/>
          </a:prstGeom>
          <a:noFill/>
        </p:spPr>
        <p:txBody>
          <a:bodyPr wrap="square" rtlCol="0">
            <a:spAutoFit/>
          </a:bodyPr>
          <a:lstStyle/>
          <a:p>
            <a:pPr>
              <a:lnSpc>
                <a:spcPct val="100000"/>
              </a:lnSpc>
              <a:spcBef>
                <a:spcPts val="400"/>
              </a:spcBef>
            </a:pPr>
            <a:r>
              <a:rPr lang="en-US" sz="2400" b="1" dirty="0">
                <a:latin typeface="Avenir Next LT Pro Light" panose="020B0304020202020204" pitchFamily="34" charset="0"/>
              </a:rPr>
              <a:t>Metrics:</a:t>
            </a:r>
          </a:p>
          <a:p>
            <a:pPr>
              <a:lnSpc>
                <a:spcPct val="100000"/>
              </a:lnSpc>
              <a:spcBef>
                <a:spcPts val="400"/>
              </a:spcBef>
            </a:pPr>
            <a:r>
              <a:rPr lang="en-US" sz="2400" dirty="0">
                <a:latin typeface="Avenir Next LT Pro Light" panose="020B0304020202020204" pitchFamily="34" charset="0"/>
              </a:rPr>
              <a:t>Coverage</a:t>
            </a:r>
          </a:p>
          <a:p>
            <a:pPr>
              <a:lnSpc>
                <a:spcPct val="100000"/>
              </a:lnSpc>
              <a:spcBef>
                <a:spcPts val="400"/>
              </a:spcBef>
            </a:pPr>
            <a:r>
              <a:rPr lang="en-US" sz="2400" dirty="0">
                <a:latin typeface="Avenir Next LT Pro Light" panose="020B0304020202020204" pitchFamily="34" charset="0"/>
              </a:rPr>
              <a:t>Precision</a:t>
            </a:r>
          </a:p>
          <a:p>
            <a:pPr>
              <a:lnSpc>
                <a:spcPct val="100000"/>
              </a:lnSpc>
              <a:spcBef>
                <a:spcPts val="400"/>
              </a:spcBef>
            </a:pPr>
            <a:r>
              <a:rPr lang="en-US" sz="2400" dirty="0">
                <a:latin typeface="Avenir Next LT Pro Light" panose="020B0304020202020204" pitchFamily="34" charset="0"/>
              </a:rPr>
              <a:t>Cost</a:t>
            </a:r>
          </a:p>
        </p:txBody>
      </p:sp>
      <p:cxnSp>
        <p:nvCxnSpPr>
          <p:cNvPr id="11" name="Straight Arrow Connector 10">
            <a:extLst>
              <a:ext uri="{FF2B5EF4-FFF2-40B4-BE49-F238E27FC236}">
                <a16:creationId xmlns:a16="http://schemas.microsoft.com/office/drawing/2014/main" id="{16663F80-4E13-3649-8FE3-2F5568025C79}"/>
              </a:ext>
            </a:extLst>
          </p:cNvPr>
          <p:cNvCxnSpPr>
            <a:cxnSpLocks/>
          </p:cNvCxnSpPr>
          <p:nvPr/>
        </p:nvCxnSpPr>
        <p:spPr>
          <a:xfrm>
            <a:off x="5809721" y="5367784"/>
            <a:ext cx="715000" cy="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3751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F882C-C6FD-7045-933F-77E4FC711813}"/>
              </a:ext>
            </a:extLst>
          </p:cNvPr>
          <p:cNvSpPr>
            <a:spLocks noGrp="1"/>
          </p:cNvSpPr>
          <p:nvPr>
            <p:ph type="title"/>
          </p:nvPr>
        </p:nvSpPr>
        <p:spPr>
          <a:xfrm>
            <a:off x="821108" y="516990"/>
            <a:ext cx="10515600" cy="1325563"/>
          </a:xfrm>
        </p:spPr>
        <p:txBody>
          <a:bodyPr>
            <a:normAutofit/>
          </a:bodyPr>
          <a:lstStyle/>
          <a:p>
            <a:r>
              <a:rPr lang="en-US" dirty="0"/>
              <a:t>Prior work fails to respect recall target    (90% recall, 5% failure)</a:t>
            </a:r>
          </a:p>
        </p:txBody>
      </p:sp>
      <p:sp>
        <p:nvSpPr>
          <p:cNvPr id="4" name="Slide Number Placeholder 3">
            <a:extLst>
              <a:ext uri="{FF2B5EF4-FFF2-40B4-BE49-F238E27FC236}">
                <a16:creationId xmlns:a16="http://schemas.microsoft.com/office/drawing/2014/main" id="{055B9648-683D-7C48-8AE5-8160FD7547A3}"/>
              </a:ext>
            </a:extLst>
          </p:cNvPr>
          <p:cNvSpPr>
            <a:spLocks noGrp="1"/>
          </p:cNvSpPr>
          <p:nvPr>
            <p:ph type="sldNum" sz="quarter" idx="12"/>
          </p:nvPr>
        </p:nvSpPr>
        <p:spPr/>
        <p:txBody>
          <a:bodyPr/>
          <a:lstStyle/>
          <a:p>
            <a:fld id="{E8770316-8B73-FC4C-ADE7-3F39872CBCAE}" type="slidenum">
              <a:rPr lang="en-US" smtClean="0"/>
              <a:t>77</a:t>
            </a:fld>
            <a:endParaRPr lang="en-US"/>
          </a:p>
        </p:txBody>
      </p:sp>
      <p:sp>
        <p:nvSpPr>
          <p:cNvPr id="7" name="TextBox 6">
            <a:extLst>
              <a:ext uri="{FF2B5EF4-FFF2-40B4-BE49-F238E27FC236}">
                <a16:creationId xmlns:a16="http://schemas.microsoft.com/office/drawing/2014/main" id="{EAACDA26-E7B5-7249-96D3-1AB6867052F0}"/>
              </a:ext>
            </a:extLst>
          </p:cNvPr>
          <p:cNvSpPr txBox="1"/>
          <p:nvPr/>
        </p:nvSpPr>
        <p:spPr>
          <a:xfrm>
            <a:off x="6863845" y="5197908"/>
            <a:ext cx="3937001" cy="830997"/>
          </a:xfrm>
          <a:prstGeom prst="rect">
            <a:avLst/>
          </a:prstGeom>
          <a:noFill/>
        </p:spPr>
        <p:txBody>
          <a:bodyPr wrap="square" rtlCol="0">
            <a:spAutoFit/>
          </a:bodyPr>
          <a:lstStyle/>
          <a:p>
            <a:pPr algn="r"/>
            <a:r>
              <a:rPr lang="en-US" sz="2400" dirty="0">
                <a:latin typeface="Avenir Next LT Pro Light" panose="020B0304020202020204" pitchFamily="34" charset="0"/>
                <a:ea typeface="Helvetica Neue Light" panose="02000403000000020004" pitchFamily="2" charset="0"/>
              </a:rPr>
              <a:t>SUPG </a:t>
            </a:r>
            <a:r>
              <a:rPr lang="en-US" sz="2400" dirty="0">
                <a:solidFill>
                  <a:schemeClr val="accent1"/>
                </a:solidFill>
                <a:latin typeface="Avenir Next LT Pro" panose="020B0504020202020204" pitchFamily="34" charset="0"/>
                <a:ea typeface="Helvetica Neue Light" panose="02000403000000020004" pitchFamily="2" charset="0"/>
              </a:rPr>
              <a:t>achieves target recall </a:t>
            </a:r>
            <a:r>
              <a:rPr lang="en-US" sz="2400" dirty="0">
                <a:latin typeface="Avenir Next LT Pro Light" panose="020B0304020202020204" pitchFamily="34" charset="0"/>
                <a:ea typeface="Helvetica Neue Light" panose="02000403000000020004" pitchFamily="2" charset="0"/>
              </a:rPr>
              <a:t>with high probability</a:t>
            </a:r>
            <a:endParaRPr lang="en-US" sz="2400" dirty="0">
              <a:solidFill>
                <a:srgbClr val="FF0000"/>
              </a:solidFill>
              <a:latin typeface="Avenir Next LT Pro Light" panose="020B0304020202020204" pitchFamily="34" charset="0"/>
              <a:ea typeface="Helvetica Neue Light" panose="02000403000000020004" pitchFamily="2" charset="0"/>
            </a:endParaRPr>
          </a:p>
        </p:txBody>
      </p:sp>
      <p:sp>
        <p:nvSpPr>
          <p:cNvPr id="8" name="TextBox 7">
            <a:extLst>
              <a:ext uri="{FF2B5EF4-FFF2-40B4-BE49-F238E27FC236}">
                <a16:creationId xmlns:a16="http://schemas.microsoft.com/office/drawing/2014/main" id="{BDF2DBFF-7E3B-074B-90FB-A854EB4B6BEA}"/>
              </a:ext>
            </a:extLst>
          </p:cNvPr>
          <p:cNvSpPr txBox="1"/>
          <p:nvPr/>
        </p:nvSpPr>
        <p:spPr>
          <a:xfrm>
            <a:off x="864106" y="5197908"/>
            <a:ext cx="4936669" cy="830997"/>
          </a:xfrm>
          <a:prstGeom prst="rect">
            <a:avLst/>
          </a:prstGeom>
          <a:noFill/>
        </p:spPr>
        <p:txBody>
          <a:bodyPr wrap="square" rtlCol="0">
            <a:spAutoFit/>
          </a:bodyPr>
          <a:lstStyle/>
          <a:p>
            <a:r>
              <a:rPr lang="en-US" sz="2400" dirty="0">
                <a:latin typeface="Avenir Next LT Pro Light" panose="020B0304020202020204" pitchFamily="34" charset="0"/>
                <a:ea typeface="Helvetica Neue Light" panose="02000403000000020004" pitchFamily="2" charset="0"/>
              </a:rPr>
              <a:t>Naïve methods without correction</a:t>
            </a:r>
          </a:p>
          <a:p>
            <a:r>
              <a:rPr lang="en-US" sz="2400" dirty="0">
                <a:solidFill>
                  <a:srgbClr val="FF0000"/>
                </a:solidFill>
                <a:latin typeface="Avenir Next LT Pro" panose="020B0504020202020204" pitchFamily="34" charset="0"/>
                <a:ea typeface="Helvetica Neue Light" panose="02000403000000020004" pitchFamily="2" charset="0"/>
              </a:rPr>
              <a:t>fail ~50% of the time</a:t>
            </a:r>
          </a:p>
        </p:txBody>
      </p:sp>
      <p:pic>
        <p:nvPicPr>
          <p:cNvPr id="5" name="Picture 4">
            <a:extLst>
              <a:ext uri="{FF2B5EF4-FFF2-40B4-BE49-F238E27FC236}">
                <a16:creationId xmlns:a16="http://schemas.microsoft.com/office/drawing/2014/main" id="{3340E2EB-96A4-EA4F-8836-6E9710E17F84}"/>
              </a:ext>
            </a:extLst>
          </p:cNvPr>
          <p:cNvPicPr>
            <a:picLocks noChangeAspect="1"/>
          </p:cNvPicPr>
          <p:nvPr/>
        </p:nvPicPr>
        <p:blipFill rotWithShape="1">
          <a:blip r:embed="rId3"/>
          <a:srcRect l="-1" r="64017" b="53534"/>
          <a:stretch/>
        </p:blipFill>
        <p:spPr>
          <a:xfrm>
            <a:off x="922475" y="1972444"/>
            <a:ext cx="1996572" cy="2292970"/>
          </a:xfrm>
          <a:prstGeom prst="rect">
            <a:avLst/>
          </a:prstGeom>
        </p:spPr>
      </p:pic>
      <p:grpSp>
        <p:nvGrpSpPr>
          <p:cNvPr id="12" name="Group 11">
            <a:extLst>
              <a:ext uri="{FF2B5EF4-FFF2-40B4-BE49-F238E27FC236}">
                <a16:creationId xmlns:a16="http://schemas.microsoft.com/office/drawing/2014/main" id="{9014F8D3-F954-6943-B932-3D1CD2CF3329}"/>
              </a:ext>
            </a:extLst>
          </p:cNvPr>
          <p:cNvGrpSpPr/>
          <p:nvPr/>
        </p:nvGrpSpPr>
        <p:grpSpPr>
          <a:xfrm>
            <a:off x="2756699" y="2605262"/>
            <a:ext cx="1090939" cy="1106719"/>
            <a:chOff x="3902529" y="2824845"/>
            <a:chExt cx="1129230" cy="1145564"/>
          </a:xfrm>
        </p:grpSpPr>
        <p:cxnSp>
          <p:nvCxnSpPr>
            <p:cNvPr id="13" name="Straight Arrow Connector 12">
              <a:extLst>
                <a:ext uri="{FF2B5EF4-FFF2-40B4-BE49-F238E27FC236}">
                  <a16:creationId xmlns:a16="http://schemas.microsoft.com/office/drawing/2014/main" id="{AF6FAD58-F4F9-844A-94FD-DD5C48B796EF}"/>
                </a:ext>
              </a:extLst>
            </p:cNvPr>
            <p:cNvCxnSpPr>
              <a:cxnSpLocks/>
            </p:cNvCxnSpPr>
            <p:nvPr/>
          </p:nvCxnSpPr>
          <p:spPr>
            <a:xfrm flipH="1" flipV="1">
              <a:off x="3902529" y="2824845"/>
              <a:ext cx="474429" cy="636826"/>
            </a:xfrm>
            <a:prstGeom prst="straightConnector1">
              <a:avLst/>
            </a:prstGeom>
            <a:ln w="50800">
              <a:solidFill>
                <a:schemeClr val="accent1"/>
              </a:solidFill>
              <a:tailEnd type="triangle"/>
            </a:ln>
          </p:spPr>
          <p:style>
            <a:lnRef idx="1">
              <a:schemeClr val="dk1"/>
            </a:lnRef>
            <a:fillRef idx="0">
              <a:schemeClr val="dk1"/>
            </a:fillRef>
            <a:effectRef idx="0">
              <a:schemeClr val="dk1"/>
            </a:effectRef>
            <a:fontRef idx="minor">
              <a:schemeClr val="tx1"/>
            </a:fontRef>
          </p:style>
        </p:cxnSp>
        <p:sp>
          <p:nvSpPr>
            <p:cNvPr id="14" name="TextBox 13">
              <a:extLst>
                <a:ext uri="{FF2B5EF4-FFF2-40B4-BE49-F238E27FC236}">
                  <a16:creationId xmlns:a16="http://schemas.microsoft.com/office/drawing/2014/main" id="{6FAB4837-AD89-884C-9D74-F07B8C5376C2}"/>
                </a:ext>
              </a:extLst>
            </p:cNvPr>
            <p:cNvSpPr txBox="1"/>
            <p:nvPr/>
          </p:nvSpPr>
          <p:spPr>
            <a:xfrm>
              <a:off x="3996045" y="3492540"/>
              <a:ext cx="1035714" cy="477869"/>
            </a:xfrm>
            <a:prstGeom prst="rect">
              <a:avLst/>
            </a:prstGeom>
            <a:noFill/>
          </p:spPr>
          <p:txBody>
            <a:bodyPr wrap="none" rtlCol="0">
              <a:spAutoFit/>
            </a:bodyPr>
            <a:lstStyle/>
            <a:p>
              <a:pPr algn="ctr"/>
              <a:r>
                <a:rPr lang="en-US" sz="2400" dirty="0">
                  <a:latin typeface="Avenir Next LT Pro Light" panose="020B0304020202020204" pitchFamily="34" charset="0"/>
                  <a:ea typeface="Helvetica Neue Light" panose="02000403000000020004" pitchFamily="2" charset="0"/>
                  <a:cs typeface="Helvetica Neue" panose="02000503000000020004" pitchFamily="2" charset="0"/>
                </a:rPr>
                <a:t>SUPG</a:t>
              </a:r>
            </a:p>
          </p:txBody>
        </p:sp>
      </p:grpSp>
      <p:pic>
        <p:nvPicPr>
          <p:cNvPr id="16" name="Picture 15">
            <a:extLst>
              <a:ext uri="{FF2B5EF4-FFF2-40B4-BE49-F238E27FC236}">
                <a16:creationId xmlns:a16="http://schemas.microsoft.com/office/drawing/2014/main" id="{D3488BAA-CD11-E848-96FC-00F738AA979F}"/>
              </a:ext>
            </a:extLst>
          </p:cNvPr>
          <p:cNvPicPr>
            <a:picLocks noChangeAspect="1"/>
          </p:cNvPicPr>
          <p:nvPr/>
        </p:nvPicPr>
        <p:blipFill rotWithShape="1">
          <a:blip r:embed="rId3"/>
          <a:srcRect l="2578" t="92452" r="64070"/>
          <a:stretch/>
        </p:blipFill>
        <p:spPr>
          <a:xfrm>
            <a:off x="1068531" y="4115905"/>
            <a:ext cx="1850516" cy="372514"/>
          </a:xfrm>
          <a:prstGeom prst="rect">
            <a:avLst/>
          </a:prstGeom>
        </p:spPr>
      </p:pic>
      <p:grpSp>
        <p:nvGrpSpPr>
          <p:cNvPr id="11" name="Group 10">
            <a:extLst>
              <a:ext uri="{FF2B5EF4-FFF2-40B4-BE49-F238E27FC236}">
                <a16:creationId xmlns:a16="http://schemas.microsoft.com/office/drawing/2014/main" id="{913DFE33-981A-6E4C-BA3B-C31D0B2C050F}"/>
              </a:ext>
            </a:extLst>
          </p:cNvPr>
          <p:cNvGrpSpPr/>
          <p:nvPr/>
        </p:nvGrpSpPr>
        <p:grpSpPr>
          <a:xfrm>
            <a:off x="2074860" y="3340948"/>
            <a:ext cx="1719203" cy="1566025"/>
            <a:chOff x="3902529" y="2824844"/>
            <a:chExt cx="1779547" cy="1620992"/>
          </a:xfrm>
        </p:grpSpPr>
        <p:cxnSp>
          <p:nvCxnSpPr>
            <p:cNvPr id="6" name="Straight Arrow Connector 5">
              <a:extLst>
                <a:ext uri="{FF2B5EF4-FFF2-40B4-BE49-F238E27FC236}">
                  <a16:creationId xmlns:a16="http://schemas.microsoft.com/office/drawing/2014/main" id="{5855C15D-D632-994D-88BC-AA40750BCEC5}"/>
                </a:ext>
              </a:extLst>
            </p:cNvPr>
            <p:cNvCxnSpPr>
              <a:cxnSpLocks/>
            </p:cNvCxnSpPr>
            <p:nvPr/>
          </p:nvCxnSpPr>
          <p:spPr>
            <a:xfrm flipH="1" flipV="1">
              <a:off x="3902529" y="2824844"/>
              <a:ext cx="1094014" cy="1159327"/>
            </a:xfrm>
            <a:prstGeom prst="straightConnector1">
              <a:avLst/>
            </a:prstGeom>
            <a:ln w="50800">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E8ED0583-293E-4442-AB84-0FA9E485E6E1}"/>
                </a:ext>
              </a:extLst>
            </p:cNvPr>
            <p:cNvSpPr txBox="1"/>
            <p:nvPr/>
          </p:nvSpPr>
          <p:spPr>
            <a:xfrm>
              <a:off x="4626979" y="3984171"/>
              <a:ext cx="1055097" cy="461665"/>
            </a:xfrm>
            <a:prstGeom prst="rect">
              <a:avLst/>
            </a:prstGeom>
            <a:noFill/>
          </p:spPr>
          <p:txBody>
            <a:bodyPr wrap="none" rtlCol="0">
              <a:spAutoFit/>
            </a:bodyPr>
            <a:lstStyle/>
            <a:p>
              <a:r>
                <a:rPr lang="en-US" sz="2400" dirty="0">
                  <a:latin typeface="Avenir Next LT Pro Light" panose="020B0304020202020204" pitchFamily="34" charset="0"/>
                  <a:ea typeface="Helvetica Neue Light" panose="02000403000000020004" pitchFamily="2" charset="0"/>
                  <a:cs typeface="Helvetica Neue" panose="02000503000000020004" pitchFamily="2" charset="0"/>
                </a:rPr>
                <a:t>Naïve </a:t>
              </a:r>
            </a:p>
          </p:txBody>
        </p:sp>
      </p:grpSp>
      <p:grpSp>
        <p:nvGrpSpPr>
          <p:cNvPr id="15" name="Group 14">
            <a:extLst>
              <a:ext uri="{FF2B5EF4-FFF2-40B4-BE49-F238E27FC236}">
                <a16:creationId xmlns:a16="http://schemas.microsoft.com/office/drawing/2014/main" id="{9B05B8CD-D2BB-DA42-9926-487A9BAA4E4A}"/>
              </a:ext>
            </a:extLst>
          </p:cNvPr>
          <p:cNvGrpSpPr/>
          <p:nvPr/>
        </p:nvGrpSpPr>
        <p:grpSpPr>
          <a:xfrm>
            <a:off x="3845072" y="1894399"/>
            <a:ext cx="6955774" cy="2641342"/>
            <a:chOff x="3845072" y="1894399"/>
            <a:chExt cx="6955774" cy="2641342"/>
          </a:xfrm>
        </p:grpSpPr>
        <p:grpSp>
          <p:nvGrpSpPr>
            <p:cNvPr id="3" name="Group 2">
              <a:extLst>
                <a:ext uri="{FF2B5EF4-FFF2-40B4-BE49-F238E27FC236}">
                  <a16:creationId xmlns:a16="http://schemas.microsoft.com/office/drawing/2014/main" id="{E9856049-691B-EE45-908A-482D220BF520}"/>
                </a:ext>
              </a:extLst>
            </p:cNvPr>
            <p:cNvGrpSpPr/>
            <p:nvPr/>
          </p:nvGrpSpPr>
          <p:grpSpPr>
            <a:xfrm>
              <a:off x="3845072" y="1894399"/>
              <a:ext cx="6955774" cy="2641342"/>
              <a:chOff x="3845072" y="1894399"/>
              <a:chExt cx="6955774" cy="2641342"/>
            </a:xfrm>
          </p:grpSpPr>
          <p:pic>
            <p:nvPicPr>
              <p:cNvPr id="9" name="Picture 8">
                <a:extLst>
                  <a:ext uri="{FF2B5EF4-FFF2-40B4-BE49-F238E27FC236}">
                    <a16:creationId xmlns:a16="http://schemas.microsoft.com/office/drawing/2014/main" id="{C8D477EB-7CA9-4F83-ABF5-8EF0AD64D6B3}"/>
                  </a:ext>
                </a:extLst>
              </p:cNvPr>
              <p:cNvPicPr>
                <a:picLocks noChangeAspect="1"/>
              </p:cNvPicPr>
              <p:nvPr/>
            </p:nvPicPr>
            <p:blipFill rotWithShape="1">
              <a:blip r:embed="rId3"/>
              <a:srcRect l="35798" t="46607" r="31861"/>
              <a:stretch/>
            </p:blipFill>
            <p:spPr>
              <a:xfrm>
                <a:off x="9006398" y="1894399"/>
                <a:ext cx="1794448" cy="2634820"/>
              </a:xfrm>
              <a:prstGeom prst="rect">
                <a:avLst/>
              </a:prstGeom>
            </p:spPr>
          </p:pic>
          <p:pic>
            <p:nvPicPr>
              <p:cNvPr id="18" name="Picture 17">
                <a:extLst>
                  <a:ext uri="{FF2B5EF4-FFF2-40B4-BE49-F238E27FC236}">
                    <a16:creationId xmlns:a16="http://schemas.microsoft.com/office/drawing/2014/main" id="{7368A966-5C5F-4913-B611-42C1EDFDBDE7}"/>
                  </a:ext>
                </a:extLst>
              </p:cNvPr>
              <p:cNvPicPr>
                <a:picLocks noChangeAspect="1"/>
              </p:cNvPicPr>
              <p:nvPr/>
            </p:nvPicPr>
            <p:blipFill rotWithShape="1">
              <a:blip r:embed="rId3"/>
              <a:srcRect l="35798" r="31861" b="54221"/>
              <a:stretch/>
            </p:blipFill>
            <p:spPr>
              <a:xfrm>
                <a:off x="6343704" y="1977139"/>
                <a:ext cx="1794448" cy="2259090"/>
              </a:xfrm>
              <a:prstGeom prst="rect">
                <a:avLst/>
              </a:prstGeom>
            </p:spPr>
          </p:pic>
          <p:pic>
            <p:nvPicPr>
              <p:cNvPr id="20" name="Picture 19">
                <a:extLst>
                  <a:ext uri="{FF2B5EF4-FFF2-40B4-BE49-F238E27FC236}">
                    <a16:creationId xmlns:a16="http://schemas.microsoft.com/office/drawing/2014/main" id="{CA0EC65A-CB81-4A1D-B716-B742CE0A74B5}"/>
                  </a:ext>
                </a:extLst>
              </p:cNvPr>
              <p:cNvPicPr>
                <a:picLocks noChangeAspect="1"/>
              </p:cNvPicPr>
              <p:nvPr/>
            </p:nvPicPr>
            <p:blipFill rotWithShape="1">
              <a:blip r:embed="rId3"/>
              <a:srcRect l="2578" t="46607" r="64070"/>
              <a:stretch/>
            </p:blipFill>
            <p:spPr>
              <a:xfrm>
                <a:off x="3845072" y="1900921"/>
                <a:ext cx="1850516" cy="2634820"/>
              </a:xfrm>
              <a:prstGeom prst="rect">
                <a:avLst/>
              </a:prstGeom>
            </p:spPr>
          </p:pic>
        </p:grpSp>
        <p:pic>
          <p:nvPicPr>
            <p:cNvPr id="19" name="Picture 18">
              <a:extLst>
                <a:ext uri="{FF2B5EF4-FFF2-40B4-BE49-F238E27FC236}">
                  <a16:creationId xmlns:a16="http://schemas.microsoft.com/office/drawing/2014/main" id="{071F6EB7-5FE6-E04D-9BFC-46E26E5A237A}"/>
                </a:ext>
              </a:extLst>
            </p:cNvPr>
            <p:cNvPicPr>
              <a:picLocks noChangeAspect="1"/>
            </p:cNvPicPr>
            <p:nvPr/>
          </p:nvPicPr>
          <p:blipFill rotWithShape="1">
            <a:blip r:embed="rId3"/>
            <a:srcRect l="2578" t="92452" r="64070"/>
            <a:stretch/>
          </p:blipFill>
          <p:spPr>
            <a:xfrm>
              <a:off x="6229857" y="4115905"/>
              <a:ext cx="1850516" cy="372514"/>
            </a:xfrm>
            <a:prstGeom prst="rect">
              <a:avLst/>
            </a:prstGeom>
          </p:spPr>
        </p:pic>
      </p:grpSp>
    </p:spTree>
    <p:extLst>
      <p:ext uri="{BB962C8B-B14F-4D97-AF65-F5344CB8AC3E}">
        <p14:creationId xmlns:p14="http://schemas.microsoft.com/office/powerpoint/2010/main" val="3045669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F882C-C6FD-7045-933F-77E4FC711813}"/>
              </a:ext>
            </a:extLst>
          </p:cNvPr>
          <p:cNvSpPr>
            <a:spLocks noGrp="1"/>
          </p:cNvSpPr>
          <p:nvPr>
            <p:ph type="title"/>
          </p:nvPr>
        </p:nvSpPr>
        <p:spPr>
          <a:xfrm>
            <a:off x="838200" y="509357"/>
            <a:ext cx="10008140" cy="1325563"/>
          </a:xfrm>
        </p:spPr>
        <p:txBody>
          <a:bodyPr/>
          <a:lstStyle/>
          <a:p>
            <a:r>
              <a:rPr lang="en-US" dirty="0"/>
              <a:t>SUPG outperforms uniform sampling      on precision</a:t>
            </a:r>
          </a:p>
        </p:txBody>
      </p:sp>
      <p:sp>
        <p:nvSpPr>
          <p:cNvPr id="4" name="Slide Number Placeholder 3">
            <a:extLst>
              <a:ext uri="{FF2B5EF4-FFF2-40B4-BE49-F238E27FC236}">
                <a16:creationId xmlns:a16="http://schemas.microsoft.com/office/drawing/2014/main" id="{055B9648-683D-7C48-8AE5-8160FD7547A3}"/>
              </a:ext>
            </a:extLst>
          </p:cNvPr>
          <p:cNvSpPr>
            <a:spLocks noGrp="1"/>
          </p:cNvSpPr>
          <p:nvPr>
            <p:ph type="sldNum" sz="quarter" idx="12"/>
          </p:nvPr>
        </p:nvSpPr>
        <p:spPr/>
        <p:txBody>
          <a:bodyPr/>
          <a:lstStyle/>
          <a:p>
            <a:fld id="{E8770316-8B73-FC4C-ADE7-3F39872CBCAE}" type="slidenum">
              <a:rPr lang="en-US" smtClean="0"/>
              <a:t>78</a:t>
            </a:fld>
            <a:endParaRPr lang="en-US"/>
          </a:p>
        </p:txBody>
      </p:sp>
      <p:sp>
        <p:nvSpPr>
          <p:cNvPr id="10" name="TextBox 9">
            <a:extLst>
              <a:ext uri="{FF2B5EF4-FFF2-40B4-BE49-F238E27FC236}">
                <a16:creationId xmlns:a16="http://schemas.microsoft.com/office/drawing/2014/main" id="{4CB97064-FDCD-EA46-8A87-CBFFB5BFE8C3}"/>
              </a:ext>
            </a:extLst>
          </p:cNvPr>
          <p:cNvSpPr txBox="1"/>
          <p:nvPr/>
        </p:nvSpPr>
        <p:spPr>
          <a:xfrm>
            <a:off x="7281332" y="1791400"/>
            <a:ext cx="3416301" cy="830997"/>
          </a:xfrm>
          <a:prstGeom prst="rect">
            <a:avLst/>
          </a:prstGeom>
          <a:noFill/>
        </p:spPr>
        <p:txBody>
          <a:bodyPr wrap="square" rtlCol="0">
            <a:spAutoFit/>
          </a:bodyPr>
          <a:lstStyle/>
          <a:p>
            <a:pPr algn="r"/>
            <a:r>
              <a:rPr lang="en-US" sz="2400" dirty="0">
                <a:latin typeface="Avenir Next LT Pro Light" panose="020B0304020202020204" pitchFamily="34" charset="0"/>
                <a:ea typeface="Helvetica Neue Light" panose="02000403000000020004" pitchFamily="2" charset="0"/>
              </a:rPr>
              <a:t>Uniform sampling is </a:t>
            </a:r>
            <a:r>
              <a:rPr lang="en-US" sz="2400" dirty="0">
                <a:solidFill>
                  <a:srgbClr val="FF0000"/>
                </a:solidFill>
                <a:latin typeface="Avenir Next LT Pro" panose="020B0504020202020204" pitchFamily="34" charset="0"/>
                <a:ea typeface="Helvetica Neue Light" panose="02000403000000020004" pitchFamily="2" charset="0"/>
              </a:rPr>
              <a:t>sample inefficient</a:t>
            </a:r>
          </a:p>
        </p:txBody>
      </p:sp>
      <p:sp>
        <p:nvSpPr>
          <p:cNvPr id="11" name="TextBox 10">
            <a:extLst>
              <a:ext uri="{FF2B5EF4-FFF2-40B4-BE49-F238E27FC236}">
                <a16:creationId xmlns:a16="http://schemas.microsoft.com/office/drawing/2014/main" id="{FF8FF863-8E9D-6C40-9AED-E882E1A93AC0}"/>
              </a:ext>
            </a:extLst>
          </p:cNvPr>
          <p:cNvSpPr txBox="1"/>
          <p:nvPr/>
        </p:nvSpPr>
        <p:spPr>
          <a:xfrm>
            <a:off x="6976534" y="2975473"/>
            <a:ext cx="3721099" cy="830997"/>
          </a:xfrm>
          <a:prstGeom prst="rect">
            <a:avLst/>
          </a:prstGeom>
          <a:noFill/>
        </p:spPr>
        <p:txBody>
          <a:bodyPr wrap="square" rtlCol="0">
            <a:spAutoFit/>
          </a:bodyPr>
          <a:lstStyle/>
          <a:p>
            <a:pPr algn="r"/>
            <a:r>
              <a:rPr lang="en-US" sz="2400" dirty="0">
                <a:latin typeface="Avenir Next LT Pro Light" panose="020B0304020202020204" pitchFamily="34" charset="0"/>
                <a:ea typeface="Helvetica Neue Light" panose="02000403000000020004" pitchFamily="2" charset="0"/>
              </a:rPr>
              <a:t>Importance sampling </a:t>
            </a:r>
            <a:r>
              <a:rPr lang="en-US" sz="2400" dirty="0">
                <a:solidFill>
                  <a:schemeClr val="accent1"/>
                </a:solidFill>
                <a:latin typeface="Avenir Next LT Pro" panose="020B0504020202020204" pitchFamily="34" charset="0"/>
                <a:ea typeface="Helvetica Neue Light" panose="02000403000000020004" pitchFamily="2" charset="0"/>
              </a:rPr>
              <a:t>outperforms</a:t>
            </a:r>
          </a:p>
        </p:txBody>
      </p:sp>
      <p:pic>
        <p:nvPicPr>
          <p:cNvPr id="8" name="Picture 7">
            <a:extLst>
              <a:ext uri="{FF2B5EF4-FFF2-40B4-BE49-F238E27FC236}">
                <a16:creationId xmlns:a16="http://schemas.microsoft.com/office/drawing/2014/main" id="{702F0284-D73B-1445-9A3B-C6E4A24FDD6F}"/>
              </a:ext>
            </a:extLst>
          </p:cNvPr>
          <p:cNvPicPr>
            <a:picLocks noChangeAspect="1"/>
          </p:cNvPicPr>
          <p:nvPr/>
        </p:nvPicPr>
        <p:blipFill rotWithShape="1">
          <a:blip r:embed="rId3"/>
          <a:srcRect l="31834" t="93376" r="31623" b="-347"/>
          <a:stretch/>
        </p:blipFill>
        <p:spPr>
          <a:xfrm>
            <a:off x="3849053" y="5760096"/>
            <a:ext cx="3432279" cy="705665"/>
          </a:xfrm>
          <a:prstGeom prst="rect">
            <a:avLst/>
          </a:prstGeom>
        </p:spPr>
      </p:pic>
      <p:pic>
        <p:nvPicPr>
          <p:cNvPr id="9" name="Picture 8">
            <a:extLst>
              <a:ext uri="{FF2B5EF4-FFF2-40B4-BE49-F238E27FC236}">
                <a16:creationId xmlns:a16="http://schemas.microsoft.com/office/drawing/2014/main" id="{04A2C361-462D-FF42-9928-30A719572CDC}"/>
              </a:ext>
            </a:extLst>
          </p:cNvPr>
          <p:cNvPicPr>
            <a:picLocks noChangeAspect="1"/>
          </p:cNvPicPr>
          <p:nvPr/>
        </p:nvPicPr>
        <p:blipFill>
          <a:blip r:embed="rId4"/>
          <a:stretch>
            <a:fillRect/>
          </a:stretch>
        </p:blipFill>
        <p:spPr>
          <a:xfrm>
            <a:off x="946212" y="1906616"/>
            <a:ext cx="5668983" cy="3738597"/>
          </a:xfrm>
          <a:prstGeom prst="rect">
            <a:avLst/>
          </a:prstGeom>
        </p:spPr>
      </p:pic>
      <p:grpSp>
        <p:nvGrpSpPr>
          <p:cNvPr id="12" name="Group 11">
            <a:extLst>
              <a:ext uri="{FF2B5EF4-FFF2-40B4-BE49-F238E27FC236}">
                <a16:creationId xmlns:a16="http://schemas.microsoft.com/office/drawing/2014/main" id="{4A3A716E-BE8A-A34B-A8A0-61F6E1CBDC29}"/>
              </a:ext>
            </a:extLst>
          </p:cNvPr>
          <p:cNvGrpSpPr/>
          <p:nvPr/>
        </p:nvGrpSpPr>
        <p:grpSpPr>
          <a:xfrm>
            <a:off x="963115" y="4826896"/>
            <a:ext cx="1393330" cy="1516866"/>
            <a:chOff x="2110946" y="2631209"/>
            <a:chExt cx="1393330" cy="1516866"/>
          </a:xfrm>
        </p:grpSpPr>
        <p:cxnSp>
          <p:nvCxnSpPr>
            <p:cNvPr id="13" name="Straight Arrow Connector 12">
              <a:extLst>
                <a:ext uri="{FF2B5EF4-FFF2-40B4-BE49-F238E27FC236}">
                  <a16:creationId xmlns:a16="http://schemas.microsoft.com/office/drawing/2014/main" id="{97BA751C-7EC8-794D-A933-6F2B31360A1D}"/>
                </a:ext>
              </a:extLst>
            </p:cNvPr>
            <p:cNvCxnSpPr>
              <a:cxnSpLocks/>
            </p:cNvCxnSpPr>
            <p:nvPr/>
          </p:nvCxnSpPr>
          <p:spPr>
            <a:xfrm flipV="1">
              <a:off x="2962196" y="2631209"/>
              <a:ext cx="47611" cy="1060082"/>
            </a:xfrm>
            <a:prstGeom prst="straightConnector1">
              <a:avLst/>
            </a:prstGeom>
            <a:ln w="50800">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14" name="TextBox 13">
              <a:extLst>
                <a:ext uri="{FF2B5EF4-FFF2-40B4-BE49-F238E27FC236}">
                  <a16:creationId xmlns:a16="http://schemas.microsoft.com/office/drawing/2014/main" id="{8B75BD59-CFA4-A148-A315-2F2BCE5677FD}"/>
                </a:ext>
              </a:extLst>
            </p:cNvPr>
            <p:cNvSpPr txBox="1"/>
            <p:nvPr/>
          </p:nvSpPr>
          <p:spPr>
            <a:xfrm>
              <a:off x="2110946" y="3686410"/>
              <a:ext cx="1393330" cy="461665"/>
            </a:xfrm>
            <a:prstGeom prst="rect">
              <a:avLst/>
            </a:prstGeom>
            <a:noFill/>
          </p:spPr>
          <p:txBody>
            <a:bodyPr wrap="none" rtlCol="0">
              <a:spAutoFit/>
            </a:bodyPr>
            <a:lstStyle/>
            <a:p>
              <a:r>
                <a:rPr lang="en-US" sz="2400" dirty="0">
                  <a:latin typeface="Avenir Next LT Pro Light" panose="020B0304020202020204" pitchFamily="34" charset="0"/>
                  <a:ea typeface="Helvetica Neue Light" panose="02000403000000020004" pitchFamily="2" charset="0"/>
                  <a:cs typeface="Helvetica Neue" panose="02000503000000020004" pitchFamily="2" charset="0"/>
                </a:rPr>
                <a:t>Uniform </a:t>
              </a:r>
            </a:p>
          </p:txBody>
        </p:sp>
      </p:grpSp>
      <p:grpSp>
        <p:nvGrpSpPr>
          <p:cNvPr id="21" name="Group 20">
            <a:extLst>
              <a:ext uri="{FF2B5EF4-FFF2-40B4-BE49-F238E27FC236}">
                <a16:creationId xmlns:a16="http://schemas.microsoft.com/office/drawing/2014/main" id="{2DD8CBD0-BA53-E348-9B35-C4A48B799617}"/>
              </a:ext>
            </a:extLst>
          </p:cNvPr>
          <p:cNvGrpSpPr/>
          <p:nvPr/>
        </p:nvGrpSpPr>
        <p:grpSpPr>
          <a:xfrm>
            <a:off x="2796054" y="4826896"/>
            <a:ext cx="1000595" cy="1516866"/>
            <a:chOff x="3528237" y="2512798"/>
            <a:chExt cx="1000595" cy="1516866"/>
          </a:xfrm>
        </p:grpSpPr>
        <p:cxnSp>
          <p:nvCxnSpPr>
            <p:cNvPr id="22" name="Straight Arrow Connector 21">
              <a:extLst>
                <a:ext uri="{FF2B5EF4-FFF2-40B4-BE49-F238E27FC236}">
                  <a16:creationId xmlns:a16="http://schemas.microsoft.com/office/drawing/2014/main" id="{A20974C4-9F6D-5E44-A91F-78CEBEEBCE26}"/>
                </a:ext>
              </a:extLst>
            </p:cNvPr>
            <p:cNvCxnSpPr>
              <a:cxnSpLocks/>
            </p:cNvCxnSpPr>
            <p:nvPr/>
          </p:nvCxnSpPr>
          <p:spPr>
            <a:xfrm flipH="1" flipV="1">
              <a:off x="3939878" y="2512798"/>
              <a:ext cx="304212" cy="1055202"/>
            </a:xfrm>
            <a:prstGeom prst="straightConnector1">
              <a:avLst/>
            </a:prstGeom>
            <a:ln w="50800">
              <a:solidFill>
                <a:schemeClr val="accent1"/>
              </a:solidFill>
              <a:tailEnd type="triangle"/>
            </a:ln>
          </p:spPr>
          <p:style>
            <a:lnRef idx="1">
              <a:schemeClr val="dk1"/>
            </a:lnRef>
            <a:fillRef idx="0">
              <a:schemeClr val="dk1"/>
            </a:fillRef>
            <a:effectRef idx="0">
              <a:schemeClr val="dk1"/>
            </a:effectRef>
            <a:fontRef idx="minor">
              <a:schemeClr val="tx1"/>
            </a:fontRef>
          </p:style>
        </p:cxnSp>
        <p:sp>
          <p:nvSpPr>
            <p:cNvPr id="23" name="TextBox 22">
              <a:extLst>
                <a:ext uri="{FF2B5EF4-FFF2-40B4-BE49-F238E27FC236}">
                  <a16:creationId xmlns:a16="http://schemas.microsoft.com/office/drawing/2014/main" id="{87446E1C-A7B5-BB48-87B8-7E4597D830CC}"/>
                </a:ext>
              </a:extLst>
            </p:cNvPr>
            <p:cNvSpPr txBox="1"/>
            <p:nvPr/>
          </p:nvSpPr>
          <p:spPr>
            <a:xfrm>
              <a:off x="3528237" y="3567999"/>
              <a:ext cx="1000595" cy="461665"/>
            </a:xfrm>
            <a:prstGeom prst="rect">
              <a:avLst/>
            </a:prstGeom>
            <a:noFill/>
          </p:spPr>
          <p:txBody>
            <a:bodyPr wrap="none" rtlCol="0">
              <a:spAutoFit/>
            </a:bodyPr>
            <a:lstStyle/>
            <a:p>
              <a:r>
                <a:rPr lang="en-US" sz="2400" dirty="0">
                  <a:latin typeface="Avenir Next LT Pro Light" panose="020B0304020202020204" pitchFamily="34" charset="0"/>
                  <a:ea typeface="Helvetica Neue Light" panose="02000403000000020004" pitchFamily="2" charset="0"/>
                  <a:cs typeface="Helvetica Neue" panose="02000503000000020004" pitchFamily="2" charset="0"/>
                </a:rPr>
                <a:t>SUPG</a:t>
              </a:r>
            </a:p>
          </p:txBody>
        </p:sp>
      </p:grpSp>
      <p:grpSp>
        <p:nvGrpSpPr>
          <p:cNvPr id="18" name="Group 17">
            <a:extLst>
              <a:ext uri="{FF2B5EF4-FFF2-40B4-BE49-F238E27FC236}">
                <a16:creationId xmlns:a16="http://schemas.microsoft.com/office/drawing/2014/main" id="{2237D2A9-371E-1E4D-A80A-156DB9629DB7}"/>
              </a:ext>
            </a:extLst>
          </p:cNvPr>
          <p:cNvGrpSpPr/>
          <p:nvPr/>
        </p:nvGrpSpPr>
        <p:grpSpPr>
          <a:xfrm>
            <a:off x="592667" y="1834920"/>
            <a:ext cx="6536268" cy="3881988"/>
            <a:chOff x="592667" y="1834920"/>
            <a:chExt cx="6536268" cy="3881988"/>
          </a:xfrm>
        </p:grpSpPr>
        <p:sp>
          <p:nvSpPr>
            <p:cNvPr id="17" name="Rectangle 16">
              <a:extLst>
                <a:ext uri="{FF2B5EF4-FFF2-40B4-BE49-F238E27FC236}">
                  <a16:creationId xmlns:a16="http://schemas.microsoft.com/office/drawing/2014/main" id="{8D1C5C05-528C-594D-B2AE-8E6B8EB08C3A}"/>
                </a:ext>
              </a:extLst>
            </p:cNvPr>
            <p:cNvSpPr/>
            <p:nvPr/>
          </p:nvSpPr>
          <p:spPr>
            <a:xfrm>
              <a:off x="592667" y="1834920"/>
              <a:ext cx="6383867" cy="1721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97C8883B-7BD9-4E45-8902-40DA27A80AAF}"/>
                </a:ext>
              </a:extLst>
            </p:cNvPr>
            <p:cNvSpPr/>
            <p:nvPr/>
          </p:nvSpPr>
          <p:spPr>
            <a:xfrm>
              <a:off x="3940441" y="1987319"/>
              <a:ext cx="3188494" cy="37295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a:extLst>
              <a:ext uri="{FF2B5EF4-FFF2-40B4-BE49-F238E27FC236}">
                <a16:creationId xmlns:a16="http://schemas.microsoft.com/office/drawing/2014/main" id="{88CD8240-DBE8-3841-922A-0E08B51E3CFE}"/>
              </a:ext>
            </a:extLst>
          </p:cNvPr>
          <p:cNvSpPr txBox="1"/>
          <p:nvPr/>
        </p:nvSpPr>
        <p:spPr>
          <a:xfrm>
            <a:off x="7281332" y="6940258"/>
            <a:ext cx="2383794" cy="923330"/>
          </a:xfrm>
          <a:prstGeom prst="rect">
            <a:avLst/>
          </a:prstGeom>
          <a:noFill/>
        </p:spPr>
        <p:txBody>
          <a:bodyPr wrap="none" rtlCol="0">
            <a:spAutoFit/>
          </a:bodyPr>
          <a:lstStyle/>
          <a:p>
            <a:r>
              <a:rPr lang="en-US" dirty="0"/>
              <a:t>Remove letters</a:t>
            </a:r>
          </a:p>
          <a:p>
            <a:r>
              <a:rPr lang="en-US" dirty="0"/>
              <a:t>Talk about x, y axis </a:t>
            </a:r>
          </a:p>
          <a:p>
            <a:r>
              <a:rPr lang="en-US" dirty="0"/>
              <a:t>Have all appear at once</a:t>
            </a:r>
          </a:p>
        </p:txBody>
      </p:sp>
    </p:spTree>
    <p:extLst>
      <p:ext uri="{BB962C8B-B14F-4D97-AF65-F5344CB8AC3E}">
        <p14:creationId xmlns:p14="http://schemas.microsoft.com/office/powerpoint/2010/main" val="1699736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2CFFA-D22A-0C43-815B-1159196C5136}"/>
              </a:ext>
            </a:extLst>
          </p:cNvPr>
          <p:cNvSpPr>
            <a:spLocks noGrp="1"/>
          </p:cNvSpPr>
          <p:nvPr>
            <p:ph type="title"/>
          </p:nvPr>
        </p:nvSpPr>
        <p:spPr/>
        <p:txBody>
          <a:bodyPr/>
          <a:lstStyle/>
          <a:p>
            <a:r>
              <a:rPr lang="en-US" dirty="0"/>
              <a:t>SUPG query costs are cheap relative to exhaustive labeling</a:t>
            </a:r>
          </a:p>
        </p:txBody>
      </p:sp>
      <p:sp>
        <p:nvSpPr>
          <p:cNvPr id="4" name="Slide Number Placeholder 3">
            <a:extLst>
              <a:ext uri="{FF2B5EF4-FFF2-40B4-BE49-F238E27FC236}">
                <a16:creationId xmlns:a16="http://schemas.microsoft.com/office/drawing/2014/main" id="{AE6A6417-7451-BC46-A717-45BD88DBBCA2}"/>
              </a:ext>
            </a:extLst>
          </p:cNvPr>
          <p:cNvSpPr>
            <a:spLocks noGrp="1"/>
          </p:cNvSpPr>
          <p:nvPr>
            <p:ph type="sldNum" sz="quarter" idx="12"/>
          </p:nvPr>
        </p:nvSpPr>
        <p:spPr/>
        <p:txBody>
          <a:bodyPr/>
          <a:lstStyle/>
          <a:p>
            <a:fld id="{E8770316-8B73-FC4C-ADE7-3F39872CBCAE}" type="slidenum">
              <a:rPr lang="en-US" smtClean="0"/>
              <a:t>79</a:t>
            </a:fld>
            <a:endParaRPr lang="en-US"/>
          </a:p>
        </p:txBody>
      </p:sp>
      <p:sp>
        <p:nvSpPr>
          <p:cNvPr id="6" name="TextBox 5">
            <a:extLst>
              <a:ext uri="{FF2B5EF4-FFF2-40B4-BE49-F238E27FC236}">
                <a16:creationId xmlns:a16="http://schemas.microsoft.com/office/drawing/2014/main" id="{992D260D-26CE-F84A-8637-A4B2850CB30D}"/>
              </a:ext>
            </a:extLst>
          </p:cNvPr>
          <p:cNvSpPr txBox="1"/>
          <p:nvPr/>
        </p:nvSpPr>
        <p:spPr>
          <a:xfrm>
            <a:off x="1042526" y="5584805"/>
            <a:ext cx="10106948" cy="954107"/>
          </a:xfrm>
          <a:prstGeom prst="rect">
            <a:avLst/>
          </a:prstGeom>
          <a:noFill/>
        </p:spPr>
        <p:txBody>
          <a:bodyPr wrap="square" rtlCol="0">
            <a:spAutoFit/>
          </a:bodyPr>
          <a:lstStyle/>
          <a:p>
            <a:pPr algn="ctr"/>
            <a:r>
              <a:rPr lang="en-US" sz="2800" dirty="0">
                <a:latin typeface="Avenir Next LT Pro Light" panose="020B0304020202020204" pitchFamily="34" charset="0"/>
                <a:ea typeface="Helvetica Neue Light" panose="02000403000000020004" pitchFamily="2" charset="0"/>
              </a:rPr>
              <a:t>All parts of SUPG are </a:t>
            </a:r>
            <a:r>
              <a:rPr lang="en-US" sz="2800" dirty="0">
                <a:solidFill>
                  <a:schemeClr val="accent1"/>
                </a:solidFill>
                <a:latin typeface="Avenir Next LT Pro" panose="020B0504020202020204" pitchFamily="34" charset="0"/>
                <a:ea typeface="Helvetica Neue Light" panose="02000403000000020004" pitchFamily="2" charset="0"/>
              </a:rPr>
              <a:t>substantially cheaper </a:t>
            </a:r>
            <a:r>
              <a:rPr lang="en-US" sz="2800" dirty="0">
                <a:latin typeface="Avenir Next LT Pro Light" panose="020B0304020202020204" pitchFamily="34" charset="0"/>
                <a:ea typeface="Helvetica Neue Light" panose="02000403000000020004" pitchFamily="2" charset="0"/>
              </a:rPr>
              <a:t>than exhaustive labeling (proxy execution, sampling, oracle execution)</a:t>
            </a:r>
          </a:p>
        </p:txBody>
      </p:sp>
      <p:grpSp>
        <p:nvGrpSpPr>
          <p:cNvPr id="5" name="Group 4">
            <a:extLst>
              <a:ext uri="{FF2B5EF4-FFF2-40B4-BE49-F238E27FC236}">
                <a16:creationId xmlns:a16="http://schemas.microsoft.com/office/drawing/2014/main" id="{096331F8-4C88-47DF-9365-94491504841D}"/>
              </a:ext>
            </a:extLst>
          </p:cNvPr>
          <p:cNvGrpSpPr/>
          <p:nvPr/>
        </p:nvGrpSpPr>
        <p:grpSpPr>
          <a:xfrm>
            <a:off x="2364156" y="1834920"/>
            <a:ext cx="6750661" cy="3476736"/>
            <a:chOff x="1703129" y="1738673"/>
            <a:chExt cx="7689349" cy="3960180"/>
          </a:xfrm>
        </p:grpSpPr>
        <p:pic>
          <p:nvPicPr>
            <p:cNvPr id="8" name="Picture 7">
              <a:extLst>
                <a:ext uri="{FF2B5EF4-FFF2-40B4-BE49-F238E27FC236}">
                  <a16:creationId xmlns:a16="http://schemas.microsoft.com/office/drawing/2014/main" id="{42129267-DCEC-9A48-9D49-07F6EC65FD5C}"/>
                </a:ext>
              </a:extLst>
            </p:cNvPr>
            <p:cNvPicPr>
              <a:picLocks noChangeAspect="1"/>
            </p:cNvPicPr>
            <p:nvPr/>
          </p:nvPicPr>
          <p:blipFill>
            <a:blip r:embed="rId3"/>
            <a:stretch>
              <a:fillRect/>
            </a:stretch>
          </p:blipFill>
          <p:spPr>
            <a:xfrm>
              <a:off x="1703129" y="1738673"/>
              <a:ext cx="7689349" cy="3960180"/>
            </a:xfrm>
            <a:prstGeom prst="rect">
              <a:avLst/>
            </a:prstGeom>
          </p:spPr>
        </p:pic>
        <p:sp>
          <p:nvSpPr>
            <p:cNvPr id="3" name="Rectangle 2">
              <a:extLst>
                <a:ext uri="{FF2B5EF4-FFF2-40B4-BE49-F238E27FC236}">
                  <a16:creationId xmlns:a16="http://schemas.microsoft.com/office/drawing/2014/main" id="{4E177F15-1434-0442-992C-4A0C1B4FD80C}"/>
                </a:ext>
              </a:extLst>
            </p:cNvPr>
            <p:cNvSpPr/>
            <p:nvPr/>
          </p:nvSpPr>
          <p:spPr>
            <a:xfrm>
              <a:off x="7682005" y="3764246"/>
              <a:ext cx="1510748" cy="10336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 name="Group 8">
            <a:extLst>
              <a:ext uri="{FF2B5EF4-FFF2-40B4-BE49-F238E27FC236}">
                <a16:creationId xmlns:a16="http://schemas.microsoft.com/office/drawing/2014/main" id="{A454CE6D-297A-BB46-BFCF-4EE301CCC9E4}"/>
              </a:ext>
            </a:extLst>
          </p:cNvPr>
          <p:cNvGrpSpPr/>
          <p:nvPr/>
        </p:nvGrpSpPr>
        <p:grpSpPr>
          <a:xfrm>
            <a:off x="4033379" y="3835607"/>
            <a:ext cx="1706107" cy="462187"/>
            <a:chOff x="3902529" y="2824845"/>
            <a:chExt cx="1765990" cy="478409"/>
          </a:xfrm>
        </p:grpSpPr>
        <p:cxnSp>
          <p:nvCxnSpPr>
            <p:cNvPr id="10" name="Straight Arrow Connector 9">
              <a:extLst>
                <a:ext uri="{FF2B5EF4-FFF2-40B4-BE49-F238E27FC236}">
                  <a16:creationId xmlns:a16="http://schemas.microsoft.com/office/drawing/2014/main" id="{013A90C7-7564-964A-973E-BE58DC49DB18}"/>
                </a:ext>
              </a:extLst>
            </p:cNvPr>
            <p:cNvCxnSpPr>
              <a:cxnSpLocks/>
            </p:cNvCxnSpPr>
            <p:nvPr/>
          </p:nvCxnSpPr>
          <p:spPr>
            <a:xfrm flipH="1" flipV="1">
              <a:off x="3902529" y="2824845"/>
              <a:ext cx="611373" cy="207914"/>
            </a:xfrm>
            <a:prstGeom prst="straightConnector1">
              <a:avLst/>
            </a:prstGeom>
            <a:ln w="50800">
              <a:solidFill>
                <a:schemeClr val="accent1"/>
              </a:solidFill>
              <a:tailEnd type="triangle"/>
            </a:ln>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8B06F1C1-674B-4945-9B2F-169D27B6DE47}"/>
                </a:ext>
              </a:extLst>
            </p:cNvPr>
            <p:cNvSpPr txBox="1"/>
            <p:nvPr/>
          </p:nvSpPr>
          <p:spPr>
            <a:xfrm>
              <a:off x="4632805" y="2825385"/>
              <a:ext cx="1035714" cy="477869"/>
            </a:xfrm>
            <a:prstGeom prst="rect">
              <a:avLst/>
            </a:prstGeom>
            <a:noFill/>
          </p:spPr>
          <p:txBody>
            <a:bodyPr wrap="none" rtlCol="0">
              <a:spAutoFit/>
            </a:bodyPr>
            <a:lstStyle/>
            <a:p>
              <a:pPr algn="ctr"/>
              <a:r>
                <a:rPr lang="en-US" sz="2400" dirty="0">
                  <a:latin typeface="Avenir Next LT Pro Light" panose="020B0304020202020204" pitchFamily="34" charset="0"/>
                  <a:ea typeface="Helvetica Neue Light" panose="02000403000000020004" pitchFamily="2" charset="0"/>
                  <a:cs typeface="Helvetica Neue" panose="02000503000000020004" pitchFamily="2" charset="0"/>
                </a:rPr>
                <a:t>SUPG</a:t>
              </a:r>
            </a:p>
          </p:txBody>
        </p:sp>
      </p:grpSp>
    </p:spTree>
    <p:extLst>
      <p:ext uri="{BB962C8B-B14F-4D97-AF65-F5344CB8AC3E}">
        <p14:creationId xmlns:p14="http://schemas.microsoft.com/office/powerpoint/2010/main" val="2161385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6785D4-ACDE-502C-0EFF-A8FD6C61BB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E65C40-19E9-9014-7E3C-1D1FAF611B4B}"/>
              </a:ext>
            </a:extLst>
          </p:cNvPr>
          <p:cNvSpPr>
            <a:spLocks noGrp="1"/>
          </p:cNvSpPr>
          <p:nvPr>
            <p:ph type="title"/>
          </p:nvPr>
        </p:nvSpPr>
        <p:spPr/>
        <p:txBody>
          <a:bodyPr/>
          <a:lstStyle/>
          <a:p>
            <a:r>
              <a:rPr lang="en-US" dirty="0"/>
              <a:t>How do we read them?</a:t>
            </a:r>
          </a:p>
        </p:txBody>
      </p:sp>
      <p:sp>
        <p:nvSpPr>
          <p:cNvPr id="4" name="Slide Number Placeholder 3">
            <a:extLst>
              <a:ext uri="{FF2B5EF4-FFF2-40B4-BE49-F238E27FC236}">
                <a16:creationId xmlns:a16="http://schemas.microsoft.com/office/drawing/2014/main" id="{17FB2A0A-5A3C-AAF4-D231-9627E100FAD8}"/>
              </a:ext>
            </a:extLst>
          </p:cNvPr>
          <p:cNvSpPr>
            <a:spLocks noGrp="1"/>
          </p:cNvSpPr>
          <p:nvPr>
            <p:ph type="sldNum" sz="quarter" idx="12"/>
          </p:nvPr>
        </p:nvSpPr>
        <p:spPr/>
        <p:txBody>
          <a:bodyPr/>
          <a:lstStyle/>
          <a:p>
            <a:fld id="{E8770316-8B73-FC4C-ADE7-3F39872CBCAE}" type="slidenum">
              <a:rPr lang="en-US" smtClean="0"/>
              <a:pPr/>
              <a:t>8</a:t>
            </a:fld>
            <a:endParaRPr lang="en-US">
              <a:latin typeface="Avenir Next LT Pro Light" panose="020B0304020202020204" pitchFamily="34" charset="0"/>
            </a:endParaRPr>
          </a:p>
        </p:txBody>
      </p:sp>
      <p:pic>
        <p:nvPicPr>
          <p:cNvPr id="3074" name="Picture 2">
            <a:extLst>
              <a:ext uri="{FF2B5EF4-FFF2-40B4-BE49-F238E27FC236}">
                <a16:creationId xmlns:a16="http://schemas.microsoft.com/office/drawing/2014/main" id="{E80B5BC3-03CF-3AA9-8974-86969FACB9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4236" y="1369632"/>
            <a:ext cx="4763527" cy="5306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38761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F58D9-5008-C447-9096-42CDB6A6106A}"/>
              </a:ext>
            </a:extLst>
          </p:cNvPr>
          <p:cNvSpPr>
            <a:spLocks noGrp="1"/>
          </p:cNvSpPr>
          <p:nvPr>
            <p:ph type="title"/>
          </p:nvPr>
        </p:nvSpPr>
        <p:spPr/>
        <p:txBody>
          <a:bodyPr/>
          <a:lstStyle/>
          <a:p>
            <a:r>
              <a:rPr lang="en-US" dirty="0"/>
              <a:t>Accelerating selection</a:t>
            </a:r>
          </a:p>
        </p:txBody>
      </p:sp>
      <p:sp>
        <p:nvSpPr>
          <p:cNvPr id="3" name="Content Placeholder 2">
            <a:extLst>
              <a:ext uri="{FF2B5EF4-FFF2-40B4-BE49-F238E27FC236}">
                <a16:creationId xmlns:a16="http://schemas.microsoft.com/office/drawing/2014/main" id="{D6FD2355-BB67-A544-A554-F8CFCCB3943C}"/>
              </a:ext>
            </a:extLst>
          </p:cNvPr>
          <p:cNvSpPr>
            <a:spLocks noGrp="1"/>
          </p:cNvSpPr>
          <p:nvPr>
            <p:ph idx="1"/>
          </p:nvPr>
        </p:nvSpPr>
        <p:spPr/>
        <p:txBody>
          <a:bodyPr>
            <a:normAutofit/>
          </a:bodyPr>
          <a:lstStyle/>
          <a:p>
            <a:pPr marL="320040" indent="-320040">
              <a:spcAft>
                <a:spcPts val="1800"/>
              </a:spcAft>
              <a:buFont typeface="Lucida Grande"/>
              <a:buChar char="»"/>
            </a:pPr>
            <a:r>
              <a:rPr lang="en-US" sz="3200" dirty="0"/>
              <a:t>Use </a:t>
            </a:r>
            <a:r>
              <a:rPr lang="en-US" sz="3200" b="1" dirty="0">
                <a:solidFill>
                  <a:schemeClr val="accent1"/>
                </a:solidFill>
              </a:rPr>
              <a:t>proxies </a:t>
            </a:r>
            <a:r>
              <a:rPr lang="en-US" sz="3200" dirty="0">
                <a:solidFill>
                  <a:schemeClr val="tx1">
                    <a:lumMod val="95000"/>
                    <a:lumOff val="5000"/>
                  </a:schemeClr>
                </a:solidFill>
              </a:rPr>
              <a:t>to approximate oracle</a:t>
            </a:r>
            <a:endParaRPr lang="en-US" sz="3200" b="1" dirty="0">
              <a:solidFill>
                <a:schemeClr val="accent1"/>
              </a:solidFill>
            </a:endParaRPr>
          </a:p>
          <a:p>
            <a:pPr marL="320040" indent="-320040">
              <a:spcAft>
                <a:spcPts val="1800"/>
              </a:spcAft>
              <a:buFont typeface="Lucida Grande"/>
              <a:buChar char="»"/>
            </a:pPr>
            <a:r>
              <a:rPr lang="en-US" sz="3200" dirty="0"/>
              <a:t>Combine with </a:t>
            </a:r>
            <a:r>
              <a:rPr lang="en-US" sz="3200" b="1" dirty="0">
                <a:solidFill>
                  <a:schemeClr val="accent1"/>
                </a:solidFill>
              </a:rPr>
              <a:t>importance sampling</a:t>
            </a:r>
            <a:r>
              <a:rPr lang="en-US" sz="3200" dirty="0">
                <a:solidFill>
                  <a:schemeClr val="tx1">
                    <a:lumMod val="95000"/>
                    <a:lumOff val="5000"/>
                  </a:schemeClr>
                </a:solidFill>
              </a:rPr>
              <a:t> to provide guarantees </a:t>
            </a:r>
          </a:p>
          <a:p>
            <a:pPr marL="320040" indent="-320040">
              <a:spcAft>
                <a:spcPts val="1800"/>
              </a:spcAft>
              <a:buFont typeface="Lucida Grande"/>
              <a:buChar char="»"/>
            </a:pPr>
            <a:r>
              <a:rPr lang="en-US" sz="3200" dirty="0">
                <a:solidFill>
                  <a:schemeClr val="tx1">
                    <a:lumMod val="95000"/>
                    <a:lumOff val="5000"/>
                  </a:schemeClr>
                </a:solidFill>
              </a:rPr>
              <a:t>200x faster queries!</a:t>
            </a:r>
          </a:p>
        </p:txBody>
      </p:sp>
      <p:sp>
        <p:nvSpPr>
          <p:cNvPr id="4" name="Slide Number Placeholder 3">
            <a:extLst>
              <a:ext uri="{FF2B5EF4-FFF2-40B4-BE49-F238E27FC236}">
                <a16:creationId xmlns:a16="http://schemas.microsoft.com/office/drawing/2014/main" id="{620306E1-0D95-4440-AADB-325D7B83F0A8}"/>
              </a:ext>
            </a:extLst>
          </p:cNvPr>
          <p:cNvSpPr>
            <a:spLocks noGrp="1"/>
          </p:cNvSpPr>
          <p:nvPr>
            <p:ph type="sldNum" sz="quarter" idx="12"/>
          </p:nvPr>
        </p:nvSpPr>
        <p:spPr/>
        <p:txBody>
          <a:bodyPr/>
          <a:lstStyle/>
          <a:p>
            <a:fld id="{E8770316-8B73-FC4C-ADE7-3F39872CBCAE}" type="slidenum">
              <a:rPr lang="en-US" smtClean="0"/>
              <a:pPr/>
              <a:t>80</a:t>
            </a:fld>
            <a:endParaRPr lang="en-US">
              <a:latin typeface="Avenir Next LT Pro Light" panose="020B0304020202020204" pitchFamily="34" charset="0"/>
            </a:endParaRPr>
          </a:p>
        </p:txBody>
      </p:sp>
    </p:spTree>
    <p:extLst>
      <p:ext uri="{BB962C8B-B14F-4D97-AF65-F5344CB8AC3E}">
        <p14:creationId xmlns:p14="http://schemas.microsoft.com/office/powerpoint/2010/main" val="339631454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2EBF1-CACC-BF92-1BDD-AEC12159A8C2}"/>
              </a:ext>
            </a:extLst>
          </p:cNvPr>
          <p:cNvSpPr>
            <a:spLocks noGrp="1"/>
          </p:cNvSpPr>
          <p:nvPr>
            <p:ph type="title"/>
          </p:nvPr>
        </p:nvSpPr>
        <p:spPr/>
        <p:txBody>
          <a:bodyPr/>
          <a:lstStyle/>
          <a:p>
            <a:r>
              <a:rPr lang="en-US" dirty="0"/>
              <a:t>What goes into ML?</a:t>
            </a:r>
          </a:p>
        </p:txBody>
      </p:sp>
      <p:sp>
        <p:nvSpPr>
          <p:cNvPr id="4" name="Slide Number Placeholder 3">
            <a:extLst>
              <a:ext uri="{FF2B5EF4-FFF2-40B4-BE49-F238E27FC236}">
                <a16:creationId xmlns:a16="http://schemas.microsoft.com/office/drawing/2014/main" id="{FC911587-E2D6-C953-9D55-88A66DA24D8B}"/>
              </a:ext>
            </a:extLst>
          </p:cNvPr>
          <p:cNvSpPr>
            <a:spLocks noGrp="1"/>
          </p:cNvSpPr>
          <p:nvPr>
            <p:ph type="sldNum" sz="quarter" idx="12"/>
          </p:nvPr>
        </p:nvSpPr>
        <p:spPr/>
        <p:txBody>
          <a:bodyPr/>
          <a:lstStyle/>
          <a:p>
            <a:fld id="{E8770316-8B73-FC4C-ADE7-3F39872CBCAE}" type="slidenum">
              <a:rPr lang="en-US" smtClean="0"/>
              <a:pPr/>
              <a:t>81</a:t>
            </a:fld>
            <a:endParaRPr lang="en-US">
              <a:latin typeface="Avenir Next LT Pro Light" panose="020B0304020202020204" pitchFamily="34" charset="0"/>
            </a:endParaRPr>
          </a:p>
        </p:txBody>
      </p:sp>
      <p:pic>
        <p:nvPicPr>
          <p:cNvPr id="5" name="Picture 4">
            <a:extLst>
              <a:ext uri="{FF2B5EF4-FFF2-40B4-BE49-F238E27FC236}">
                <a16:creationId xmlns:a16="http://schemas.microsoft.com/office/drawing/2014/main" id="{1453B359-DBF7-716C-FCFE-A62821EB1F52}"/>
              </a:ext>
            </a:extLst>
          </p:cNvPr>
          <p:cNvPicPr>
            <a:picLocks noChangeAspect="1"/>
          </p:cNvPicPr>
          <p:nvPr/>
        </p:nvPicPr>
        <p:blipFill>
          <a:blip r:embed="rId2"/>
          <a:stretch>
            <a:fillRect/>
          </a:stretch>
        </p:blipFill>
        <p:spPr>
          <a:xfrm>
            <a:off x="1089545" y="2027806"/>
            <a:ext cx="10012909" cy="3315719"/>
          </a:xfrm>
          <a:prstGeom prst="rect">
            <a:avLst/>
          </a:prstGeom>
        </p:spPr>
      </p:pic>
    </p:spTree>
    <p:extLst>
      <p:ext uri="{BB962C8B-B14F-4D97-AF65-F5344CB8AC3E}">
        <p14:creationId xmlns:p14="http://schemas.microsoft.com/office/powerpoint/2010/main" val="344857019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7D39F9-95E0-2640-CDD2-D6FA831B06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EE0133-929C-AB18-B266-6135214744E3}"/>
              </a:ext>
            </a:extLst>
          </p:cNvPr>
          <p:cNvSpPr>
            <a:spLocks noGrp="1"/>
          </p:cNvSpPr>
          <p:nvPr>
            <p:ph type="title"/>
          </p:nvPr>
        </p:nvSpPr>
        <p:spPr>
          <a:xfrm>
            <a:off x="838200" y="2731508"/>
            <a:ext cx="10515600" cy="2290867"/>
          </a:xfrm>
        </p:spPr>
        <p:txBody>
          <a:bodyPr>
            <a:normAutofit/>
          </a:bodyPr>
          <a:lstStyle/>
          <a:p>
            <a:pPr algn="ctr"/>
            <a:r>
              <a:rPr lang="en-US" sz="5400" dirty="0"/>
              <a:t>High-impact ML applications happen in teams</a:t>
            </a:r>
          </a:p>
        </p:txBody>
      </p:sp>
      <p:sp>
        <p:nvSpPr>
          <p:cNvPr id="4" name="Slide Number Placeholder 3">
            <a:extLst>
              <a:ext uri="{FF2B5EF4-FFF2-40B4-BE49-F238E27FC236}">
                <a16:creationId xmlns:a16="http://schemas.microsoft.com/office/drawing/2014/main" id="{4B7FAE55-456E-281C-4798-2D85E3295AB4}"/>
              </a:ext>
            </a:extLst>
          </p:cNvPr>
          <p:cNvSpPr>
            <a:spLocks noGrp="1"/>
          </p:cNvSpPr>
          <p:nvPr>
            <p:ph type="sldNum" sz="quarter" idx="12"/>
          </p:nvPr>
        </p:nvSpPr>
        <p:spPr/>
        <p:txBody>
          <a:bodyPr/>
          <a:lstStyle/>
          <a:p>
            <a:fld id="{E8770316-8B73-FC4C-ADE7-3F39872CBCAE}" type="slidenum">
              <a:rPr lang="en-US" smtClean="0"/>
              <a:pPr/>
              <a:t>82</a:t>
            </a:fld>
            <a:endParaRPr lang="en-US">
              <a:latin typeface="Avenir Next LT Pro Light" panose="020B0304020202020204" pitchFamily="34" charset="0"/>
            </a:endParaRPr>
          </a:p>
        </p:txBody>
      </p:sp>
    </p:spTree>
    <p:extLst>
      <p:ext uri="{BB962C8B-B14F-4D97-AF65-F5344CB8AC3E}">
        <p14:creationId xmlns:p14="http://schemas.microsoft.com/office/powerpoint/2010/main" val="25239604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B239E-F9ED-66D0-D8F0-FB6ECAA2F107}"/>
              </a:ext>
            </a:extLst>
          </p:cNvPr>
          <p:cNvSpPr>
            <a:spLocks noGrp="1"/>
          </p:cNvSpPr>
          <p:nvPr>
            <p:ph type="title"/>
          </p:nvPr>
        </p:nvSpPr>
        <p:spPr/>
        <p:txBody>
          <a:bodyPr/>
          <a:lstStyle/>
          <a:p>
            <a:r>
              <a:rPr lang="en-US" dirty="0"/>
              <a:t>What did it take?</a:t>
            </a:r>
          </a:p>
        </p:txBody>
      </p:sp>
      <p:sp>
        <p:nvSpPr>
          <p:cNvPr id="3" name="Content Placeholder 2">
            <a:extLst>
              <a:ext uri="{FF2B5EF4-FFF2-40B4-BE49-F238E27FC236}">
                <a16:creationId xmlns:a16="http://schemas.microsoft.com/office/drawing/2014/main" id="{F63069F7-3820-80F5-B270-5CA89D1B9A25}"/>
              </a:ext>
            </a:extLst>
          </p:cNvPr>
          <p:cNvSpPr>
            <a:spLocks noGrp="1"/>
          </p:cNvSpPr>
          <p:nvPr>
            <p:ph idx="1"/>
          </p:nvPr>
        </p:nvSpPr>
        <p:spPr/>
        <p:txBody>
          <a:bodyPr/>
          <a:lstStyle/>
          <a:p>
            <a:pPr marL="514350" indent="-514350">
              <a:buFont typeface="+mj-lt"/>
              <a:buAutoNum type="arabicPeriod"/>
            </a:pPr>
            <a:r>
              <a:rPr lang="en-US" dirty="0"/>
              <a:t>High-resolution CT scanning via particle accelerators </a:t>
            </a:r>
          </a:p>
          <a:p>
            <a:pPr marL="514350" indent="-514350">
              <a:buFont typeface="+mj-lt"/>
              <a:buAutoNum type="arabicPeriod"/>
            </a:pPr>
            <a:r>
              <a:rPr lang="en-US" dirty="0"/>
              <a:t>Expert labelers to segment</a:t>
            </a:r>
          </a:p>
          <a:p>
            <a:pPr marL="514350" indent="-514350">
              <a:buFont typeface="+mj-lt"/>
              <a:buAutoNum type="arabicPeriod"/>
            </a:pPr>
            <a:r>
              <a:rPr lang="en-US" dirty="0"/>
              <a:t>ML breakthroughs to extract the letters </a:t>
            </a:r>
          </a:p>
          <a:p>
            <a:pPr marL="514350" indent="-514350">
              <a:buFont typeface="+mj-lt"/>
              <a:buAutoNum type="arabicPeriod"/>
            </a:pPr>
            <a:r>
              <a:rPr lang="en-US" dirty="0"/>
              <a:t>A team of historians and expert translators to read</a:t>
            </a:r>
          </a:p>
          <a:p>
            <a:pPr marL="514350" indent="-514350">
              <a:buFont typeface="+mj-lt"/>
              <a:buAutoNum type="arabicPeriod"/>
            </a:pPr>
            <a:endParaRPr lang="en-US" dirty="0"/>
          </a:p>
        </p:txBody>
      </p:sp>
      <p:sp>
        <p:nvSpPr>
          <p:cNvPr id="4" name="Slide Number Placeholder 3">
            <a:extLst>
              <a:ext uri="{FF2B5EF4-FFF2-40B4-BE49-F238E27FC236}">
                <a16:creationId xmlns:a16="http://schemas.microsoft.com/office/drawing/2014/main" id="{7D798A48-0A0B-F529-C459-740D8AE9CA6C}"/>
              </a:ext>
            </a:extLst>
          </p:cNvPr>
          <p:cNvSpPr>
            <a:spLocks noGrp="1"/>
          </p:cNvSpPr>
          <p:nvPr>
            <p:ph type="sldNum" sz="quarter" idx="12"/>
          </p:nvPr>
        </p:nvSpPr>
        <p:spPr/>
        <p:txBody>
          <a:bodyPr/>
          <a:lstStyle/>
          <a:p>
            <a:fld id="{E8770316-8B73-FC4C-ADE7-3F39872CBCAE}" type="slidenum">
              <a:rPr lang="en-US" smtClean="0"/>
              <a:pPr/>
              <a:t>9</a:t>
            </a:fld>
            <a:endParaRPr lang="en-US">
              <a:latin typeface="Avenir Next LT Pro Light" panose="020B0304020202020204" pitchFamily="34" charset="0"/>
            </a:endParaRPr>
          </a:p>
        </p:txBody>
      </p:sp>
    </p:spTree>
    <p:extLst>
      <p:ext uri="{BB962C8B-B14F-4D97-AF65-F5344CB8AC3E}">
        <p14:creationId xmlns:p14="http://schemas.microsoft.com/office/powerpoint/2010/main" val="2541504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5.4|5.3"/>
</p:tagLst>
</file>

<file path=ppt/tags/tag2.xml><?xml version="1.0" encoding="utf-8"?>
<p:tagLst xmlns:a="http://schemas.openxmlformats.org/drawingml/2006/main" xmlns:r="http://schemas.openxmlformats.org/officeDocument/2006/relationships" xmlns:p="http://schemas.openxmlformats.org/presentationml/2006/main">
  <p:tag name="TIMING" val="|15.4|5.3"/>
</p:tagLst>
</file>

<file path=ppt/tags/tag3.xml><?xml version="1.0" encoding="utf-8"?>
<p:tagLst xmlns:a="http://schemas.openxmlformats.org/drawingml/2006/main" xmlns:r="http://schemas.openxmlformats.org/officeDocument/2006/relationships" xmlns:p="http://schemas.openxmlformats.org/presentationml/2006/main">
  <p:tag name="TIMING" val="|15.4|5.3"/>
</p:tagLst>
</file>

<file path=ppt/tags/tag4.xml><?xml version="1.0" encoding="utf-8"?>
<p:tagLst xmlns:a="http://schemas.openxmlformats.org/drawingml/2006/main" xmlns:r="http://schemas.openxmlformats.org/officeDocument/2006/relationships" xmlns:p="http://schemas.openxmlformats.org/presentationml/2006/main">
  <p:tag name="TIMING" val="|13.1|3.8|4.1|0.9|1.2|1.1"/>
</p:tagLst>
</file>

<file path=ppt/tags/tag5.xml><?xml version="1.0" encoding="utf-8"?>
<p:tagLst xmlns:a="http://schemas.openxmlformats.org/drawingml/2006/main" xmlns:r="http://schemas.openxmlformats.org/officeDocument/2006/relationships" xmlns:p="http://schemas.openxmlformats.org/presentationml/2006/main">
  <p:tag name="TIMING" val="|13.1|3.8|4.1|0.9|1.2|1.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259382</TotalTime>
  <Words>6826</Words>
  <Application>Microsoft Office PowerPoint</Application>
  <PresentationFormat>Widescreen</PresentationFormat>
  <Paragraphs>918</Paragraphs>
  <Slides>82</Slides>
  <Notes>57</Notes>
  <HiddenSlides>0</HiddenSlides>
  <MMClips>12</MMClips>
  <ScaleCrop>false</ScaleCrop>
  <HeadingPairs>
    <vt:vector size="4" baseType="variant">
      <vt:variant>
        <vt:lpstr>Theme</vt:lpstr>
      </vt:variant>
      <vt:variant>
        <vt:i4>1</vt:i4>
      </vt:variant>
      <vt:variant>
        <vt:lpstr>Slide Titles</vt:lpstr>
      </vt:variant>
      <vt:variant>
        <vt:i4>82</vt:i4>
      </vt:variant>
    </vt:vector>
  </HeadingPairs>
  <TitlesOfParts>
    <vt:vector size="83" baseType="lpstr">
      <vt:lpstr>Office Theme</vt:lpstr>
      <vt:lpstr>CS411: Building and Deploying ML</vt:lpstr>
      <vt:lpstr>2000 years ago, some librarians woke up to a nasty surprise…</vt:lpstr>
      <vt:lpstr>Now we have a treasure trove of scrolls</vt:lpstr>
      <vt:lpstr>But now we can read them!</vt:lpstr>
      <vt:lpstr>How do we read them?</vt:lpstr>
      <vt:lpstr>How do we read them?</vt:lpstr>
      <vt:lpstr>How do we read them?</vt:lpstr>
      <vt:lpstr>How do we read them?</vt:lpstr>
      <vt:lpstr>What did it take?</vt:lpstr>
      <vt:lpstr>High-impact ML applications happen in teams</vt:lpstr>
      <vt:lpstr>Your boss wants you to make a chat bot … from scratch</vt:lpstr>
      <vt:lpstr>What goes into a chatbot?</vt:lpstr>
      <vt:lpstr>Training an LLM from scratch</vt:lpstr>
      <vt:lpstr>Training an LLM from scratch: horror stories</vt:lpstr>
      <vt:lpstr>Training an LLM from scratch</vt:lpstr>
      <vt:lpstr>Training an LLM from scratch</vt:lpstr>
      <vt:lpstr>Instruction-tuning an LLM</vt:lpstr>
      <vt:lpstr>Instruction-tuning LLMs</vt:lpstr>
      <vt:lpstr>Chatbots going off the rails</vt:lpstr>
      <vt:lpstr>What goes into a chatbot?</vt:lpstr>
      <vt:lpstr>What goes into ML?</vt:lpstr>
      <vt:lpstr>High-impact ML applications happen in teams</vt:lpstr>
      <vt:lpstr>Let’s build an autonomous vehicle!* *not really</vt:lpstr>
      <vt:lpstr>Many errors in ML models</vt:lpstr>
      <vt:lpstr>PowerPoint Presentation</vt:lpstr>
      <vt:lpstr>Can specify errors despite opaque models!</vt:lpstr>
      <vt:lpstr>Constraints are obvious! Why aren’t they used?</vt:lpstr>
      <vt:lpstr>Allow users to express constraints</vt:lpstr>
      <vt:lpstr>Sneak preview of results</vt:lpstr>
      <vt:lpstr>Model assertions [MLSys ‘20]</vt:lpstr>
      <vt:lpstr>Model assertions can find errors with high true positive rate</vt:lpstr>
      <vt:lpstr>Learned observation assertions (LOA) [SIGMOD ‘22]</vt:lpstr>
      <vt:lpstr>LOA identifies errors in human labels in  real-world datasets: Lyft Level 5</vt:lpstr>
      <vt:lpstr>LOA identifies errors in human labels in  real-world datasets: TRI</vt:lpstr>
      <vt:lpstr>Training models via assertions</vt:lpstr>
      <vt:lpstr>How should we select data points to label for active learning?</vt:lpstr>
      <vt:lpstr>Assertion-based AL outperforms baselines</vt:lpstr>
      <vt:lpstr>Assertions for finding errors</vt:lpstr>
      <vt:lpstr>Databases are a runaway success!</vt:lpstr>
      <vt:lpstr>Unstructured data &gt;&gt; structured data!</vt:lpstr>
      <vt:lpstr>Standard DBs unsuited for unstructured data</vt:lpstr>
      <vt:lpstr>Semantic queries are ubiquitous!</vt:lpstr>
      <vt:lpstr>Goal: make unstructured data queries as efficient and reliable as structured queries</vt:lpstr>
      <vt:lpstr>Can we just run ML to answer queries?</vt:lpstr>
      <vt:lpstr>Challenge 1: ML is expensive</vt:lpstr>
      <vt:lpstr>Challenge 1: ML is expensive</vt:lpstr>
      <vt:lpstr>PowerPoint Presentation</vt:lpstr>
      <vt:lpstr>Can we make analytics over unstructured data as efficient and reliable as SQL?</vt:lpstr>
      <vt:lpstr>Systems for querying unstructured data</vt:lpstr>
      <vt:lpstr>Systems for querying unstructured data</vt:lpstr>
      <vt:lpstr>API for ML models</vt:lpstr>
      <vt:lpstr>API for ML models</vt:lpstr>
      <vt:lpstr>AIDB: querying unstructured data </vt:lpstr>
      <vt:lpstr>AIDB: querying unstructured data </vt:lpstr>
      <vt:lpstr>AIDB: querying unstructured data </vt:lpstr>
      <vt:lpstr>AIDB vs UDFs</vt:lpstr>
      <vt:lpstr>Specifying queries: use standard SQL</vt:lpstr>
      <vt:lpstr>All rows and columns are virtual until materialized!</vt:lpstr>
      <vt:lpstr>Systems for querying unstructured data</vt:lpstr>
      <vt:lpstr>Selection queries: exhaustive method</vt:lpstr>
      <vt:lpstr>Approximate selection queries</vt:lpstr>
      <vt:lpstr>Insight: ML models do much more than we need for individual queries!</vt:lpstr>
      <vt:lpstr>Constructing proxies (NoScope) [VLDB ‘17]</vt:lpstr>
      <vt:lpstr>Many images are easy!</vt:lpstr>
      <vt:lpstr>Cost-based optimization to select cascade</vt:lpstr>
      <vt:lpstr>NoScope enables accuracy/speed tradeoffs</vt:lpstr>
      <vt:lpstr> Can we ensure guarantees on query accuracy when using inexact proxies?</vt:lpstr>
      <vt:lpstr>Example: ecological analysis</vt:lpstr>
      <vt:lpstr>NoScope* has semantics for expected recall</vt:lpstr>
      <vt:lpstr>Guarantees on failure probability are critical!</vt:lpstr>
      <vt:lpstr>Selection Using Proxies with Guarantees (SUPG) [VLDB ‘20]</vt:lpstr>
      <vt:lpstr>Prior work (NoScope, Probabilistic predicates, …)</vt:lpstr>
      <vt:lpstr>Uniform method with correction</vt:lpstr>
      <vt:lpstr>SUPG: improved sampling</vt:lpstr>
      <vt:lpstr>Importance sampling for selection requires non-standard weights</vt:lpstr>
      <vt:lpstr>Evaluation setting</vt:lpstr>
      <vt:lpstr>Prior work fails to respect recall target    (90% recall, 5% failure)</vt:lpstr>
      <vt:lpstr>SUPG outperforms uniform sampling      on precision</vt:lpstr>
      <vt:lpstr>SUPG query costs are cheap relative to exhaustive labeling</vt:lpstr>
      <vt:lpstr>Accelerating selection</vt:lpstr>
      <vt:lpstr>What goes into ML?</vt:lpstr>
      <vt:lpstr>High-impact ML applications happen in teams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MacroBase: Prioritizing Attention in Fast Data</dc:title>
  <dc:creator>Peter David Bailis</dc:creator>
  <cp:lastModifiedBy>Kang, Daniel</cp:lastModifiedBy>
  <cp:revision>2303</cp:revision>
  <cp:lastPrinted>2020-02-26T20:12:26Z</cp:lastPrinted>
  <dcterms:created xsi:type="dcterms:W3CDTF">2017-04-08T16:22:14Z</dcterms:created>
  <dcterms:modified xsi:type="dcterms:W3CDTF">2024-04-15T18:54:26Z</dcterms:modified>
</cp:coreProperties>
</file>