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810" r:id="rId3"/>
    <p:sldId id="787" r:id="rId4"/>
    <p:sldId id="788" r:id="rId5"/>
    <p:sldId id="789" r:id="rId6"/>
    <p:sldId id="421" r:id="rId7"/>
    <p:sldId id="794" r:id="rId8"/>
    <p:sldId id="811" r:id="rId9"/>
    <p:sldId id="798" r:id="rId10"/>
    <p:sldId id="799" r:id="rId11"/>
    <p:sldId id="797" r:id="rId12"/>
    <p:sldId id="800" r:id="rId13"/>
    <p:sldId id="801" r:id="rId14"/>
    <p:sldId id="802" r:id="rId15"/>
    <p:sldId id="803" r:id="rId16"/>
    <p:sldId id="804" r:id="rId17"/>
    <p:sldId id="812" r:id="rId18"/>
    <p:sldId id="805" r:id="rId19"/>
    <p:sldId id="806" r:id="rId20"/>
    <p:sldId id="807" r:id="rId21"/>
    <p:sldId id="813" r:id="rId22"/>
    <p:sldId id="808" r:id="rId23"/>
    <p:sldId id="814" r:id="rId24"/>
    <p:sldId id="351" r:id="rId25"/>
    <p:sldId id="368" r:id="rId26"/>
    <p:sldId id="366" r:id="rId27"/>
    <p:sldId id="367" r:id="rId28"/>
    <p:sldId id="795" r:id="rId29"/>
    <p:sldId id="809" r:id="rId30"/>
    <p:sldId id="782" r:id="rId31"/>
    <p:sldId id="792" r:id="rId3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8" autoAdjust="0"/>
    <p:restoredTop sz="88601" autoAdjust="0"/>
  </p:normalViewPr>
  <p:slideViewPr>
    <p:cSldViewPr>
      <p:cViewPr varScale="1">
        <p:scale>
          <a:sx n="95" d="100"/>
          <a:sy n="95" d="100"/>
        </p:scale>
        <p:origin x="240" y="78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arxiv.org/abs/2010.1192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441TransformerSp2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fied-io.allenai.org/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unified-io-2.allenai.org/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>
                <a:solidFill>
                  <a:schemeClr val="bg1"/>
                </a:solidFill>
              </a:rPr>
              <a:t>Transformers in Vision and Language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8" name="Picture 7" descr="A picture containing store&#10;&#10;Description automatically generated">
            <a:extLst>
              <a:ext uri="{FF2B5EF4-FFF2-40B4-BE49-F238E27FC236}">
                <a16:creationId xmlns:a16="http://schemas.microsoft.com/office/drawing/2014/main" id="{F385AFC2-EBE3-2408-3E0F-8E262B17CD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D5CC-44A9-CBB2-ADB6-AE84AFD5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BERT: Input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2541-5F45-F469-B90C-5A446476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590800"/>
          </a:xfrm>
        </p:spPr>
        <p:txBody>
          <a:bodyPr>
            <a:normAutofit/>
          </a:bodyPr>
          <a:lstStyle/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tokens</a:t>
            </a:r>
          </a:p>
          <a:p>
            <a:pPr lvl="2"/>
            <a:r>
              <a:rPr lang="en-US" dirty="0"/>
              <a:t>[CLS] at start to encode sentence summary</a:t>
            </a:r>
          </a:p>
          <a:p>
            <a:pPr lvl="2"/>
            <a:r>
              <a:rPr lang="en-US" dirty="0"/>
              <a:t>[SEP] to separate sentences or question and answer</a:t>
            </a:r>
          </a:p>
          <a:p>
            <a:pPr lvl="1"/>
            <a:r>
              <a:rPr lang="en-US" dirty="0"/>
              <a:t>Positional and sentence embeddings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DBF05-FE3F-EF38-B0B7-16950391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178" y="1305465"/>
            <a:ext cx="7281644" cy="21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masked language modeling (MLM)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Randomly select 15% of text tokens to be “masked” and predicted by based on surrounding tokens</a:t>
            </a:r>
          </a:p>
          <a:p>
            <a:r>
              <a:rPr lang="en-US" sz="2800" dirty="0"/>
              <a:t>Masked tokens are replaced by</a:t>
            </a:r>
          </a:p>
          <a:p>
            <a:pPr lvl="1"/>
            <a:r>
              <a:rPr lang="en-US" sz="2400" dirty="0"/>
              <a:t>[MASK] token (80% of the time)</a:t>
            </a:r>
          </a:p>
          <a:p>
            <a:pPr lvl="1"/>
            <a:r>
              <a:rPr lang="en-US" sz="2400" dirty="0"/>
              <a:t>Random token (10%)</a:t>
            </a:r>
          </a:p>
          <a:p>
            <a:pPr lvl="1"/>
            <a:r>
              <a:rPr lang="en-US" sz="2400" dirty="0"/>
              <a:t>Unchanged token (10%)</a:t>
            </a:r>
          </a:p>
          <a:p>
            <a:r>
              <a:rPr lang="en-US" sz="2800" dirty="0"/>
              <a:t>Only masked tokens are predicted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76" y="886216"/>
            <a:ext cx="4932727" cy="4723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FB90E2-1B1F-17D4-BE4D-A7761C841936}"/>
              </a:ext>
            </a:extLst>
          </p:cNvPr>
          <p:cNvSpPr txBox="1"/>
          <p:nvPr/>
        </p:nvSpPr>
        <p:spPr>
          <a:xfrm>
            <a:off x="2097696" y="5580531"/>
            <a:ext cx="536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i="1" dirty="0">
                <a:solidFill>
                  <a:srgbClr val="FF0000"/>
                </a:solidFill>
              </a:rPr>
              <a:t>My</a:t>
            </a:r>
            <a:r>
              <a:rPr lang="en-US" dirty="0"/>
              <a:t> dog is </a:t>
            </a:r>
            <a:r>
              <a:rPr lang="en-US" b="1" i="1" dirty="0">
                <a:solidFill>
                  <a:srgbClr val="00B050"/>
                </a:solidFill>
              </a:rPr>
              <a:t>cute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CA924-ECC6-ADFD-AB69-C60FA708D726}"/>
              </a:ext>
            </a:extLst>
          </p:cNvPr>
          <p:cNvSpPr txBox="1"/>
          <p:nvPr/>
        </p:nvSpPr>
        <p:spPr>
          <a:xfrm>
            <a:off x="1531571" y="6085747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cls</a:t>
            </a:r>
            <a:r>
              <a:rPr lang="en-US" dirty="0"/>
              <a:t>] </a:t>
            </a:r>
            <a:r>
              <a:rPr lang="en-US" b="1" dirty="0">
                <a:solidFill>
                  <a:srgbClr val="FF0000"/>
                </a:solidFill>
              </a:rPr>
              <a:t>[MASK]</a:t>
            </a:r>
            <a:r>
              <a:rPr lang="en-US" dirty="0"/>
              <a:t> dog is </a:t>
            </a:r>
            <a:r>
              <a:rPr lang="en-US" b="1" dirty="0">
                <a:solidFill>
                  <a:srgbClr val="00B050"/>
                </a:solidFill>
              </a:rPr>
              <a:t>grave</a:t>
            </a:r>
            <a:r>
              <a:rPr lang="en-US" dirty="0"/>
              <a:t> [</a:t>
            </a:r>
            <a:r>
              <a:rPr lang="en-US" dirty="0" err="1"/>
              <a:t>sep</a:t>
            </a:r>
            <a:r>
              <a:rPr lang="en-US" dirty="0"/>
              <a:t>] He </a:t>
            </a:r>
            <a:r>
              <a:rPr lang="en-US" b="1" i="1" dirty="0">
                <a:solidFill>
                  <a:srgbClr val="002060"/>
                </a:solidFill>
              </a:rPr>
              <a:t>likes</a:t>
            </a:r>
            <a:r>
              <a:rPr lang="en-US" dirty="0"/>
              <a:t> play ##ing [</a:t>
            </a:r>
            <a:r>
              <a:rPr lang="en-US" dirty="0" err="1"/>
              <a:t>sep</a:t>
            </a:r>
            <a:r>
              <a:rPr lang="en-US" dirty="0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7F9E0-B17A-8911-0FC8-60F09284C11D}"/>
              </a:ext>
            </a:extLst>
          </p:cNvPr>
          <p:cNvSpPr txBox="1"/>
          <p:nvPr/>
        </p:nvSpPr>
        <p:spPr>
          <a:xfrm>
            <a:off x="326463" y="5686381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Masking example:</a:t>
            </a:r>
          </a:p>
        </p:txBody>
      </p:sp>
    </p:spTree>
    <p:extLst>
      <p:ext uri="{BB962C8B-B14F-4D97-AF65-F5344CB8AC3E}">
        <p14:creationId xmlns:p14="http://schemas.microsoft.com/office/powerpoint/2010/main" val="359010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A344-12D7-B189-E449-FF03874B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with next sentence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186A-6911-E98E-6823-7FFC346F4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dirty="0"/>
              <a:t>Input is two sentences A and B</a:t>
            </a:r>
          </a:p>
          <a:p>
            <a:r>
              <a:rPr lang="en-US" dirty="0"/>
              <a:t>Replace B with a random sentence 50% of the time</a:t>
            </a:r>
          </a:p>
          <a:p>
            <a:r>
              <a:rPr lang="en-US" dirty="0"/>
              <a:t>Predict whether B is the original sentence or not (via [CLS] token)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2D965-BE21-E8B5-161D-763BFB53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03942"/>
            <a:ext cx="4932727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E7C7-034C-6386-1482-427AF39E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and fine-tuning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F5783-F3D5-373F-5A19-7C4E08B1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Pre-train on MLM and NSP tasks</a:t>
            </a:r>
          </a:p>
          <a:p>
            <a:pPr lvl="1"/>
            <a:r>
              <a:rPr lang="en-US" dirty="0" err="1"/>
              <a:t>BooksCorpus</a:t>
            </a:r>
            <a:r>
              <a:rPr lang="en-US" dirty="0"/>
              <a:t>: 800M words</a:t>
            </a:r>
          </a:p>
          <a:p>
            <a:pPr lvl="1"/>
            <a:r>
              <a:rPr lang="en-US" dirty="0"/>
              <a:t>English Wikipedia: 2.5B words</a:t>
            </a:r>
          </a:p>
          <a:p>
            <a:pPr lvl="1"/>
            <a:r>
              <a:rPr lang="en-US" dirty="0"/>
              <a:t>Important to use full documents, not just shuffled sentences</a:t>
            </a:r>
          </a:p>
          <a:p>
            <a:pPr lvl="1"/>
            <a:r>
              <a:rPr lang="en-US" dirty="0"/>
              <a:t>BERT</a:t>
            </a:r>
            <a:r>
              <a:rPr lang="en-US" baseline="-25000" dirty="0"/>
              <a:t>BASE </a:t>
            </a:r>
            <a:r>
              <a:rPr lang="en-US" dirty="0"/>
              <a:t>trained on 16 TPU chips; BERT</a:t>
            </a:r>
            <a:r>
              <a:rPr lang="en-US" baseline="-25000" dirty="0"/>
              <a:t>LARGE</a:t>
            </a:r>
            <a:r>
              <a:rPr lang="en-US" dirty="0"/>
              <a:t> on 64 chips; 4 days each</a:t>
            </a:r>
          </a:p>
          <a:p>
            <a:r>
              <a:rPr lang="en-US" dirty="0"/>
              <a:t>Fine-tune on each task, takes a few hours on a GPU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Entailment</a:t>
            </a:r>
          </a:p>
          <a:p>
            <a:pPr lvl="1"/>
            <a:r>
              <a:rPr lang="en-US" dirty="0"/>
              <a:t>Question answering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50C4-CA53-2BC8-7D67-6EAC33C9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902-A037-9B9E-12AC-C9BED3F0B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68EAA-5B38-1D9C-E29B-5F557DF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1752600"/>
            <a:ext cx="7481119" cy="2599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8CD7D-9A8D-7183-7A6E-5009E1BB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621275"/>
            <a:ext cx="4194495" cy="4504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F101E-FDB5-13B9-7EB0-6CCEB26E0E3A}"/>
              </a:ext>
            </a:extLst>
          </p:cNvPr>
          <p:cNvSpPr txBox="1"/>
          <p:nvPr/>
        </p:nvSpPr>
        <p:spPr>
          <a:xfrm>
            <a:off x="73743" y="1345168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GLUE: General Language Understanding Evaluation – many tasks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42CDF-5091-26B1-C24E-776E2FB599CC}"/>
              </a:ext>
            </a:extLst>
          </p:cNvPr>
          <p:cNvSpPr txBox="1"/>
          <p:nvPr/>
        </p:nvSpPr>
        <p:spPr>
          <a:xfrm>
            <a:off x="9372600" y="944672"/>
            <a:ext cx="303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SQuAD</a:t>
            </a:r>
            <a:r>
              <a:rPr lang="en-US" b="1" dirty="0"/>
              <a:t>: question answering dataset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DB8B7-EC9C-8957-0862-74DF5B112954}"/>
              </a:ext>
            </a:extLst>
          </p:cNvPr>
          <p:cNvSpPr txBox="1"/>
          <p:nvPr/>
        </p:nvSpPr>
        <p:spPr>
          <a:xfrm>
            <a:off x="581340" y="4525606"/>
            <a:ext cx="5892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MNLI: whether a sentence entails, contradicts, or is unrelated to another</a:t>
            </a:r>
          </a:p>
          <a:p>
            <a:r>
              <a:rPr lang="en-US" sz="1400" dirty="0"/>
              <a:t>QQP: whether two sentences are semantically equivalent</a:t>
            </a:r>
          </a:p>
          <a:p>
            <a:r>
              <a:rPr lang="en-US" sz="1400" dirty="0"/>
              <a:t>QNLI: question answering</a:t>
            </a:r>
          </a:p>
          <a:p>
            <a:r>
              <a:rPr lang="en-US" sz="1400" dirty="0"/>
              <a:t>SST-2: positive or negative sentiment</a:t>
            </a:r>
          </a:p>
          <a:p>
            <a:r>
              <a:rPr lang="en-US" sz="1400" dirty="0" err="1"/>
              <a:t>CoLA</a:t>
            </a:r>
            <a:r>
              <a:rPr lang="en-US" sz="1400" dirty="0"/>
              <a:t>: whether sentence is grammatically correct</a:t>
            </a:r>
          </a:p>
          <a:p>
            <a:r>
              <a:rPr lang="en-US" sz="1400" dirty="0"/>
              <a:t>STS-B: sentence similarity score</a:t>
            </a:r>
          </a:p>
          <a:p>
            <a:r>
              <a:rPr lang="en-US" sz="1400" dirty="0"/>
              <a:t>MRPC: whether one sentence paraphrases another</a:t>
            </a:r>
          </a:p>
          <a:p>
            <a:r>
              <a:rPr lang="en-US" sz="1400" dirty="0"/>
              <a:t>RTE: whether a sentence entails a hypothesis</a:t>
            </a:r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7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982E-F630-FC16-DB3B-50A8D37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Take-aways from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062D0-CDEB-70EF-5C12-62BE3AA0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Bi-directional masked language modeling is highly effective pre-training</a:t>
            </a:r>
          </a:p>
          <a:p>
            <a:pPr lvl="1"/>
            <a:r>
              <a:rPr lang="en-US" dirty="0"/>
              <a:t>Does not require supervision</a:t>
            </a:r>
          </a:p>
          <a:p>
            <a:pPr lvl="1"/>
            <a:r>
              <a:rPr lang="en-US" dirty="0"/>
              <a:t>Learns general representations</a:t>
            </a:r>
          </a:p>
          <a:p>
            <a:r>
              <a:rPr lang="en-US" dirty="0"/>
              <a:t>Same idea has been adopted for vision, but with much higher masking ratio (~80% of patches masked)</a:t>
            </a:r>
          </a:p>
        </p:txBody>
      </p:sp>
    </p:spTree>
    <p:extLst>
      <p:ext uri="{BB962C8B-B14F-4D97-AF65-F5344CB8AC3E}">
        <p14:creationId xmlns:p14="http://schemas.microsoft.com/office/powerpoint/2010/main" val="396979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78E2-0B40-05CE-5F28-B626E587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ViT: Vision Transformers  (</a:t>
            </a:r>
            <a:r>
              <a:rPr lang="en-US" dirty="0" err="1"/>
              <a:t>Dosovitskiy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139-AEC1-86DF-106F-29E05F2A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36F31-2B16-A106-D874-8AEA9C309425}"/>
              </a:ext>
            </a:extLst>
          </p:cNvPr>
          <p:cNvSpPr txBox="1"/>
          <p:nvPr/>
        </p:nvSpPr>
        <p:spPr>
          <a:xfrm>
            <a:off x="5862" y="6400800"/>
            <a:ext cx="357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https://arxiv.org/abs/2010.11929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C1156A-ABEF-8BCD-6085-B721FC3D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53514"/>
            <a:ext cx="8858774" cy="46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9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ViT worth knowing about?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9265" y="1150204"/>
            <a:ext cx="975359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Shows that the same exact Transformer blocks can be used for vision, paving the way for multimodal processing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Transformers work as well as CNNs but are more computationally efficient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3600" dirty="0">
              <a:latin typeface="Söhne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3600" dirty="0">
                <a:latin typeface="Söhne"/>
              </a:rPr>
              <a:t> Vision and language are easier to combine using transformers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5C227-3903-78AC-EECC-CC5DAB1BAC01}"/>
              </a:ext>
            </a:extLst>
          </p:cNvPr>
          <p:cNvSpPr txBox="1"/>
          <p:nvPr/>
        </p:nvSpPr>
        <p:spPr>
          <a:xfrm>
            <a:off x="8077200" y="2725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(33K citations)</a:t>
            </a:r>
          </a:p>
        </p:txBody>
      </p:sp>
    </p:spTree>
    <p:extLst>
      <p:ext uri="{BB962C8B-B14F-4D97-AF65-F5344CB8AC3E}">
        <p14:creationId xmlns:p14="http://schemas.microsoft.com/office/powerpoint/2010/main" val="87308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9807-2D64-2C4A-011B-C9837F55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26B4-1424-8F1A-8483-D8E95B0E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768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Image is divided into patches (e.g., 16x16)</a:t>
            </a:r>
          </a:p>
          <a:p>
            <a:r>
              <a:rPr lang="en-US" dirty="0"/>
              <a:t>Each patch projects into a fixed length vector</a:t>
            </a:r>
          </a:p>
          <a:p>
            <a:r>
              <a:rPr lang="en-US" dirty="0"/>
              <a:t>Positional encoding added to each patch</a:t>
            </a:r>
          </a:p>
          <a:p>
            <a:r>
              <a:rPr lang="en-US" dirty="0"/>
              <a:t>Extra [CLS] token to encode image summary</a:t>
            </a:r>
          </a:p>
          <a:p>
            <a:r>
              <a:rPr lang="en-US" dirty="0"/>
              <a:t>Multiple layers of standard transformer (same as for language)</a:t>
            </a:r>
          </a:p>
          <a:p>
            <a:r>
              <a:rPr lang="en-US" dirty="0"/>
              <a:t>For classification, final prediction is linear layer applied to [class] token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953C5-D2F9-9A34-227B-26373838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87"/>
          <a:stretch/>
        </p:blipFill>
        <p:spPr>
          <a:xfrm>
            <a:off x="6065196" y="94834"/>
            <a:ext cx="5326510" cy="405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BBD7A-98CF-07E9-19DD-8198628A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8991599" y="3809999"/>
            <a:ext cx="1461453" cy="29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2B3E6-256C-ED1A-08E2-F6586ACD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914" y="1185715"/>
            <a:ext cx="3463832" cy="100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B9E05-9BFE-BC8B-087B-56FE63F6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2" y="1152074"/>
            <a:ext cx="8120543" cy="2525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6D901-F043-505E-FB37-5866D9E7A0C2}"/>
              </a:ext>
            </a:extLst>
          </p:cNvPr>
          <p:cNvSpPr txBox="1"/>
          <p:nvPr/>
        </p:nvSpPr>
        <p:spPr>
          <a:xfrm>
            <a:off x="1789386" y="38204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Different size models, same pretraining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70B000-7BAC-1D77-D48A-969E7F13EECD}"/>
              </a:ext>
            </a:extLst>
          </p:cNvPr>
          <p:cNvCxnSpPr/>
          <p:nvPr/>
        </p:nvCxnSpPr>
        <p:spPr>
          <a:xfrm flipH="1">
            <a:off x="2619422" y="866951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C4D0A-BD6F-2D3C-B2E0-F1E0762F855F}"/>
              </a:ext>
            </a:extLst>
          </p:cNvPr>
          <p:cNvCxnSpPr>
            <a:cxnSpLocks/>
          </p:cNvCxnSpPr>
          <p:nvPr/>
        </p:nvCxnSpPr>
        <p:spPr>
          <a:xfrm>
            <a:off x="3190922" y="866951"/>
            <a:ext cx="114300" cy="346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BCC858-94B1-1CCF-B34C-C6D168D2AC5B}"/>
              </a:ext>
            </a:extLst>
          </p:cNvPr>
          <p:cNvSpPr txBox="1"/>
          <p:nvPr/>
        </p:nvSpPr>
        <p:spPr>
          <a:xfrm>
            <a:off x="3952922" y="40793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Same model, different pretraining dataset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EEA7AA-EE06-0D1F-357A-D3EB01737DBD}"/>
              </a:ext>
            </a:extLst>
          </p:cNvPr>
          <p:cNvCxnSpPr/>
          <p:nvPr/>
        </p:nvCxnSpPr>
        <p:spPr>
          <a:xfrm flipH="1">
            <a:off x="3952922" y="928782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E11B00-42FB-F0CA-794C-B28759709D03}"/>
              </a:ext>
            </a:extLst>
          </p:cNvPr>
          <p:cNvCxnSpPr>
            <a:cxnSpLocks/>
          </p:cNvCxnSpPr>
          <p:nvPr/>
        </p:nvCxnSpPr>
        <p:spPr>
          <a:xfrm>
            <a:off x="4524422" y="928782"/>
            <a:ext cx="119543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4A4DCB-A88D-B603-2AD4-5B8B2A0C8B17}"/>
              </a:ext>
            </a:extLst>
          </p:cNvPr>
          <p:cNvSpPr txBox="1"/>
          <p:nvPr/>
        </p:nvSpPr>
        <p:spPr>
          <a:xfrm>
            <a:off x="6170886" y="40371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Big convolutional networks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024ACA-707F-BF16-99E2-0CAD99174EEC}"/>
              </a:ext>
            </a:extLst>
          </p:cNvPr>
          <p:cNvCxnSpPr/>
          <p:nvPr/>
        </p:nvCxnSpPr>
        <p:spPr>
          <a:xfrm flipH="1">
            <a:off x="6162722" y="930653"/>
            <a:ext cx="152400" cy="28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415388-D3C2-0F80-356B-0A72FE122633}"/>
              </a:ext>
            </a:extLst>
          </p:cNvPr>
          <p:cNvCxnSpPr>
            <a:cxnSpLocks/>
          </p:cNvCxnSpPr>
          <p:nvPr/>
        </p:nvCxnSpPr>
        <p:spPr>
          <a:xfrm>
            <a:off x="6734222" y="930653"/>
            <a:ext cx="152400" cy="28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04A3A9C-0C5F-0ED1-FE88-EE2C7F2F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76700"/>
            <a:ext cx="7919207" cy="239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54992D-1EF6-5278-542C-998AB4086BFA}"/>
              </a:ext>
            </a:extLst>
          </p:cNvPr>
          <p:cNvSpPr txBox="1"/>
          <p:nvPr/>
        </p:nvSpPr>
        <p:spPr>
          <a:xfrm>
            <a:off x="2171011" y="323244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$30K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33CB0-BFF4-3B13-18A5-C83BD8903A88}"/>
              </a:ext>
            </a:extLst>
          </p:cNvPr>
          <p:cNvSpPr txBox="1"/>
          <p:nvPr/>
        </p:nvSpPr>
        <p:spPr>
          <a:xfrm>
            <a:off x="5515647" y="3251752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$120K</a:t>
            </a:r>
          </a:p>
        </p:txBody>
      </p:sp>
    </p:spTree>
    <p:extLst>
      <p:ext uri="{BB962C8B-B14F-4D97-AF65-F5344CB8AC3E}">
        <p14:creationId xmlns:p14="http://schemas.microsoft.com/office/powerpoint/2010/main" val="30795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from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/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12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EAFD0-13F2-BEC4-B688-67B2EC5B1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10402349" cy="4874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01604-EB55-379F-D6F6-81B846E26E24}"/>
              </a:ext>
            </a:extLst>
          </p:cNvPr>
          <p:cNvSpPr txBox="1"/>
          <p:nvPr/>
        </p:nvSpPr>
        <p:spPr>
          <a:xfrm>
            <a:off x="8458200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 is integrated among distant patches</a:t>
            </a:r>
          </a:p>
        </p:txBody>
      </p:sp>
    </p:spTree>
    <p:extLst>
      <p:ext uri="{BB962C8B-B14F-4D97-AF65-F5344CB8AC3E}">
        <p14:creationId xmlns:p14="http://schemas.microsoft.com/office/powerpoint/2010/main" val="376772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A8C4-D06A-EB24-EA06-40D2DA8E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transformer (</a:t>
            </a:r>
            <a:r>
              <a:rPr lang="en-US" dirty="0" err="1"/>
              <a:t>Chefer</a:t>
            </a:r>
            <a:r>
              <a:rPr lang="en-US" dirty="0"/>
              <a:t> et al.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8445-09FA-6296-1532-099A71A77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Visualizations for overall and class-specific feature importance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F5412-2C2B-771C-1D4F-CA4871B1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34087"/>
            <a:ext cx="1375794" cy="5092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8E6AB-DE4B-C307-24FB-CB9C8ED9B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3"/>
          <a:stretch/>
        </p:blipFill>
        <p:spPr>
          <a:xfrm>
            <a:off x="3236052" y="1818644"/>
            <a:ext cx="1308683" cy="490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6C521-D3BF-A48D-A8C0-ACC37AEE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64" y="1818645"/>
            <a:ext cx="1610686" cy="4723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9B3EA0-0195-CB3F-83D0-60F433F68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586" y="1961207"/>
            <a:ext cx="1275127" cy="48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0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CBBA-08EF-A515-412A-D2CDA74C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 vs.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AB80-F921-BE2D-B08F-79BD34B6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CNNs</a:t>
            </a:r>
            <a:r>
              <a:rPr lang="en-US" dirty="0"/>
              <a:t> encode position as an index in the feature map. </a:t>
            </a:r>
            <a:r>
              <a:rPr lang="en-US" b="1" dirty="0"/>
              <a:t>Transformers</a:t>
            </a:r>
            <a:r>
              <a:rPr lang="en-US" dirty="0"/>
              <a:t> do not care about index order but encode positional embeddings</a:t>
            </a:r>
          </a:p>
          <a:p>
            <a:pPr lvl="1">
              <a:buFontTx/>
              <a:buChar char="-"/>
            </a:pPr>
            <a:r>
              <a:rPr lang="en-US" dirty="0"/>
              <a:t>Surprisingly, even when positional embeddings are not used, transformer models still work well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CNNs</a:t>
            </a:r>
            <a:r>
              <a:rPr lang="en-US" dirty="0"/>
              <a:t> encode a bias that nearby pixels are most related. </a:t>
            </a:r>
            <a:r>
              <a:rPr lang="en-US" b="1" dirty="0"/>
              <a:t>Transformers</a:t>
            </a:r>
            <a:r>
              <a:rPr lang="en-US" dirty="0"/>
              <a:t> enable combining information from distant patches, with positional embedding providing a weak prior to consider nearby patches</a:t>
            </a:r>
          </a:p>
          <a:p>
            <a:pPr lvl="1"/>
            <a:r>
              <a:rPr lang="en-US" dirty="0"/>
              <a:t>CNNs can only use information in neighboring pixels/cells, but the receptive field (pixel area considered) grows larger as network gets deeper</a:t>
            </a:r>
          </a:p>
          <a:p>
            <a:endParaRPr lang="en-US" dirty="0"/>
          </a:p>
          <a:p>
            <a:r>
              <a:rPr lang="en-US" dirty="0"/>
              <a:t>In practice, CNNs and Transformers perform similarly for pure vision tasks, but Transformers are faster to train </a:t>
            </a:r>
          </a:p>
          <a:p>
            <a:pPr lvl="1"/>
            <a:r>
              <a:rPr lang="en-US" dirty="0"/>
              <a:t>Hybrids are possible, e.g. apply shallow CNN before first patch embedding</a:t>
            </a:r>
          </a:p>
          <a:p>
            <a:endParaRPr lang="en-US" dirty="0"/>
          </a:p>
          <a:p>
            <a:r>
              <a:rPr lang="en-US" dirty="0"/>
              <a:t>Transformers operate on “tokens”, which is very general and can be applied to any modality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71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60DA-E252-11F0-94F5-97DC9B63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4285-94F7-CE44-40FA-F04D489AF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https://tinyurl.com/441TransformerSp24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22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9D72-9539-DA9F-6573-2CDC10DD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2038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Unified-IO: &lt;text, image&gt; to &lt;text, image&gt; (Lu et al.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0D361-5352-601A-0241-605BBC0D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536633"/>
            <a:ext cx="3305500" cy="4555200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en-US" dirty="0"/>
              <a:t>3B parameters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Pre-train on masked text and image completion for text, images, and image/caption pairs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Multitask training on 80 datasets</a:t>
            </a:r>
          </a:p>
          <a:p>
            <a:pPr marL="152396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9054-2DC0-5F65-1C21-9A9F772262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65EA1-7906-98D7-0645-20657C21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30" y="1417499"/>
            <a:ext cx="8101900" cy="5119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FC895-DAB8-B525-7A18-BFF08150A20F}"/>
              </a:ext>
            </a:extLst>
          </p:cNvPr>
          <p:cNvSpPr txBox="1"/>
          <p:nvPr/>
        </p:nvSpPr>
        <p:spPr>
          <a:xfrm>
            <a:off x="415601" y="624134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Unified-IO (June 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129B7-1AE7-81C8-DA0C-462BAD61D970}"/>
              </a:ext>
            </a:extLst>
          </p:cNvPr>
          <p:cNvSpPr txBox="1"/>
          <p:nvPr/>
        </p:nvSpPr>
        <p:spPr>
          <a:xfrm>
            <a:off x="1362" y="6550223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https://unified-io.allenai.org/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54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6DC5-AB5E-E95F-E66D-7966925B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B3D2A-4AD5-1253-800E-1926A0880E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51200" y="6374077"/>
            <a:ext cx="660665" cy="309607"/>
          </a:xfrm>
        </p:spPr>
        <p:txBody>
          <a:bodyPr>
            <a:normAutofit fontScale="85000" lnSpcReduction="20000"/>
          </a:bodyPr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610AA9-CD27-83DA-296A-3180E144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867" y="1536700"/>
            <a:ext cx="3959909" cy="5229445"/>
          </a:xfrm>
        </p:spPr>
        <p:txBody>
          <a:bodyPr>
            <a:normAutofit fontScale="77500" lnSpcReduction="20000"/>
          </a:bodyPr>
          <a:lstStyle/>
          <a:p>
            <a:pPr marL="152396" indent="0">
              <a:buNone/>
            </a:pPr>
            <a:r>
              <a:rPr lang="en-US" dirty="0"/>
              <a:t>Vision tasks</a:t>
            </a:r>
          </a:p>
          <a:p>
            <a:r>
              <a:rPr lang="en-US" dirty="0"/>
              <a:t>Image synthesis from text / inpainting / segmentation</a:t>
            </a:r>
          </a:p>
          <a:p>
            <a:r>
              <a:rPr lang="en-US" dirty="0"/>
              <a:t>Image/object classification</a:t>
            </a:r>
          </a:p>
          <a:p>
            <a:r>
              <a:rPr lang="en-US" dirty="0"/>
              <a:t>Object detection, segmentation, </a:t>
            </a:r>
            <a:r>
              <a:rPr lang="en-US" dirty="0" err="1"/>
              <a:t>keypoint</a:t>
            </a:r>
            <a:r>
              <a:rPr lang="en-US" dirty="0"/>
              <a:t> estimation</a:t>
            </a:r>
          </a:p>
          <a:p>
            <a:r>
              <a:rPr lang="en-US" dirty="0"/>
              <a:t>Depth/normal estimation</a:t>
            </a:r>
          </a:p>
          <a:p>
            <a:pPr marL="152396" indent="0">
              <a:buNone/>
            </a:pPr>
            <a:r>
              <a:rPr lang="en-US" dirty="0"/>
              <a:t>Vision-language tasks</a:t>
            </a:r>
          </a:p>
          <a:p>
            <a:r>
              <a:rPr lang="en-US" dirty="0"/>
              <a:t>VQA, image/region captioning, referring expressions comprehension, relationship detection</a:t>
            </a:r>
          </a:p>
          <a:p>
            <a:pPr marL="152396" indent="0">
              <a:buNone/>
            </a:pPr>
            <a:r>
              <a:rPr lang="en-US" dirty="0"/>
              <a:t>NLP tasks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Text classification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D09C1-2052-0EC7-72DD-563F5E6F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6" y="224587"/>
            <a:ext cx="6813176" cy="1272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61596-BB9B-1757-CBF5-1FFDD78CF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6" y="1489697"/>
            <a:ext cx="6813176" cy="1304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018FA-73F1-AE61-5326-A6D5CF5C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6" y="4107694"/>
            <a:ext cx="6813176" cy="1275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F3908-CD6C-2DDA-33D5-A3FF667F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6" y="2795245"/>
            <a:ext cx="6813176" cy="1295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44C6ED-206E-69A5-C7EA-E1F1005E0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6" y="5399746"/>
            <a:ext cx="681317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6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B3ECF-100C-A102-3EDA-24963589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State-of-Art on GRIT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BE8EA-C664-7A20-0039-D59F7F05F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1EA87-07DE-2ABF-E940-7EDEFA26F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30C9F-0485-E47B-39F6-E22B37CA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8" y="1749985"/>
            <a:ext cx="11587992" cy="47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5DC0-C32A-8133-85F2-6EE6C47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Often performs similarly or better than </a:t>
            </a:r>
            <a:r>
              <a:rPr lang="en-US" dirty="0" err="1"/>
              <a:t>SotA</a:t>
            </a:r>
            <a:r>
              <a:rPr lang="en-US" dirty="0"/>
              <a:t> single-task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33FED-0E70-4754-488D-9C61F8509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2BCA-0F01-51F9-C537-83CA3409CA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64AA5-F835-5AAB-54A2-D04BFA68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9D62-772F-66C3-0DD2-4A5A117E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Explore demo of Unified IO 2 which extends to audio and multiple image inputs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45CAA-D6E8-1299-E7DD-99104BE49CAE}"/>
              </a:ext>
            </a:extLst>
          </p:cNvPr>
          <p:cNvSpPr txBox="1"/>
          <p:nvPr/>
        </p:nvSpPr>
        <p:spPr>
          <a:xfrm>
            <a:off x="1981200" y="3075057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https://unified-io-2.allenai.org/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05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04A1-9A30-B5AB-17F9-AEDBAB14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64"/>
            <a:ext cx="11360800" cy="763600"/>
          </a:xfrm>
        </p:spPr>
        <p:txBody>
          <a:bodyPr/>
          <a:lstStyle/>
          <a:p>
            <a:r>
              <a:rPr lang="en-US" dirty="0"/>
              <a:t>HW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FD5A4-66DE-BDFB-3ED4-068F60B5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4449"/>
            <a:ext cx="6496957" cy="299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1438FF-AE20-0B5A-6B79-B9B138F3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7" y="3447574"/>
            <a:ext cx="6658904" cy="3410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CAC00-ECF1-9DA4-4258-489E9D4A9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57" y="344805"/>
            <a:ext cx="5681998" cy="6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599"/>
            <a:ext cx="6324600" cy="580603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Transformers are general data processors, applicable to text, vision, audio, control, and other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Pre-training to generate missing tokens in unsupervised text data learns a general model that can be fine-tuned</a:t>
            </a:r>
          </a:p>
          <a:p>
            <a:pPr lvl="1">
              <a:buFontTx/>
              <a:buChar char="-"/>
            </a:pPr>
            <a:r>
              <a:rPr lang="en-US" dirty="0"/>
              <a:t>Same idea is also applicable to other domains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Transformer architectures are state-of-art for vision and language individually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Arguably, the biggest benefit of transformers is ability to combine information from multiple domains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6D705-1960-1D81-06A0-4409DE01D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84"/>
          <a:stretch/>
        </p:blipFill>
        <p:spPr>
          <a:xfrm>
            <a:off x="9677400" y="76200"/>
            <a:ext cx="1461453" cy="295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2B052B-2D6E-BAB0-B167-C3CEA890B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19"/>
          <a:stretch/>
        </p:blipFill>
        <p:spPr>
          <a:xfrm>
            <a:off x="7315200" y="4724400"/>
            <a:ext cx="4562075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B83CE-BD89-8E6E-423A-C2A146B0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638" y="2493421"/>
            <a:ext cx="2008762" cy="19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GPT-3</a:t>
            </a:r>
          </a:p>
          <a:p>
            <a:r>
              <a:rPr lang="en-US" dirty="0"/>
              <a:t>CLIP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BERT: Large Language Model</a:t>
            </a:r>
          </a:p>
          <a:p>
            <a:pPr lvl="1"/>
            <a:r>
              <a:rPr lang="en-US" dirty="0"/>
              <a:t>Language model </a:t>
            </a:r>
          </a:p>
          <a:p>
            <a:endParaRPr lang="en-US" dirty="0"/>
          </a:p>
          <a:p>
            <a:r>
              <a:rPr lang="en-US" dirty="0"/>
              <a:t>ViT (Vision Transformer): Image classification </a:t>
            </a:r>
          </a:p>
          <a:p>
            <a:endParaRPr lang="en-US" dirty="0"/>
          </a:p>
          <a:p>
            <a:r>
              <a:rPr lang="en-US" dirty="0"/>
              <a:t>CNN vs Transformer comparison</a:t>
            </a:r>
          </a:p>
          <a:p>
            <a:endParaRPr lang="en-US" dirty="0"/>
          </a:p>
          <a:p>
            <a:r>
              <a:rPr lang="en-US" dirty="0"/>
              <a:t>Unified-IO: Sequence-to-sequence vision-language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(Devlin et al. 2019)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75E56-D972-E6F8-F215-FEF9EBA77449}"/>
              </a:ext>
            </a:extLst>
          </p:cNvPr>
          <p:cNvSpPr txBox="1"/>
          <p:nvPr/>
        </p:nvSpPr>
        <p:spPr>
          <a:xfrm>
            <a:off x="2458" y="648621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https://arxiv.org/abs/1810.04805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4B9879-6936-8EA1-7A65-87AB54B1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" y="1469593"/>
            <a:ext cx="12180815" cy="50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9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F630-3994-696F-B78B-352C0D2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77600" cy="914400"/>
          </a:xfrm>
        </p:spPr>
        <p:txBody>
          <a:bodyPr>
            <a:normAutofit/>
          </a:bodyPr>
          <a:lstStyle/>
          <a:p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Why is BERT worth knowing? 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6FCE18-AC42-8DD7-E578-5790A8D11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729" y="1334870"/>
            <a:ext cx="97535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BERT is a significant breakthrough in NLP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One of the first LLMs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Transformer-based architecture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Pre</a:t>
            </a:r>
            <a:r>
              <a:rPr lang="en-US" altLang="en-US" dirty="0">
                <a:latin typeface="Söhne"/>
              </a:rPr>
              <a:t>-training on large amounts of text data via masking objective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Fine-tuned to achieve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SotA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for many tasks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Söhne"/>
              </a:rPr>
              <a:t>Still widely used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dirty="0">
              <a:latin typeface="Söhn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B2952-D0B3-DFE3-8C45-ECBC48DB453A}"/>
              </a:ext>
            </a:extLst>
          </p:cNvPr>
          <p:cNvSpPr txBox="1"/>
          <p:nvPr/>
        </p:nvSpPr>
        <p:spPr>
          <a:xfrm>
            <a:off x="7620000" y="2725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(96K citations)</a:t>
            </a:r>
          </a:p>
        </p:txBody>
      </p:sp>
    </p:spTree>
    <p:extLst>
      <p:ext uri="{BB962C8B-B14F-4D97-AF65-F5344CB8AC3E}">
        <p14:creationId xmlns:p14="http://schemas.microsoft.com/office/powerpoint/2010/main" val="46375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DE10-9A9D-4916-2792-5650A051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BERT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59BE5E-A733-E487-3C1C-D6D6501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standard transformer blocks</a:t>
            </a:r>
          </a:p>
          <a:p>
            <a:pPr lvl="1"/>
            <a:r>
              <a:rPr lang="en-US" dirty="0"/>
              <a:t>Base: 12 layers, 768-dim, 12 heads; 110M parameters</a:t>
            </a:r>
          </a:p>
          <a:p>
            <a:pPr lvl="1"/>
            <a:r>
              <a:rPr lang="en-US" dirty="0"/>
              <a:t>Large: 24 layers, 1024-dim, 16 heads; 340M parameters</a:t>
            </a:r>
          </a:p>
          <a:p>
            <a:r>
              <a:rPr lang="en-US" dirty="0" err="1"/>
              <a:t>WordPiece</a:t>
            </a:r>
            <a:r>
              <a:rPr lang="en-US" dirty="0"/>
              <a:t>: 30K tokens</a:t>
            </a:r>
          </a:p>
          <a:p>
            <a:pPr lvl="1"/>
            <a:r>
              <a:rPr lang="en-US" dirty="0"/>
              <a:t>Special [CLS] and [SEP] tokens</a:t>
            </a:r>
          </a:p>
          <a:p>
            <a:pPr lvl="1"/>
            <a:r>
              <a:rPr lang="en-US" dirty="0"/>
              <a:t>Positional and sentence embeddings</a:t>
            </a:r>
          </a:p>
          <a:p>
            <a:r>
              <a:rPr lang="en-US" dirty="0"/>
              <a:t>Pre-trained with masked language modeling (MLM) and next sentence prediction</a:t>
            </a:r>
          </a:p>
          <a:p>
            <a:r>
              <a:rPr lang="en-US" dirty="0"/>
              <a:t>Fine-tuned for other tasks</a:t>
            </a:r>
          </a:p>
        </p:txBody>
      </p:sp>
    </p:spTree>
    <p:extLst>
      <p:ext uri="{BB962C8B-B14F-4D97-AF65-F5344CB8AC3E}">
        <p14:creationId xmlns:p14="http://schemas.microsoft.com/office/powerpoint/2010/main" val="168601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115181</TotalTime>
  <Words>1327</Words>
  <Application>Microsoft Office PowerPoint</Application>
  <PresentationFormat>Widescreen</PresentationFormat>
  <Paragraphs>236</Paragraphs>
  <Slides>31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Söhne</vt:lpstr>
      <vt:lpstr>Wingdings</vt:lpstr>
      <vt:lpstr>Office Theme</vt:lpstr>
      <vt:lpstr>Transformers in Vision and Language</vt:lpstr>
      <vt:lpstr>Remember from last class</vt:lpstr>
      <vt:lpstr>Language Transformer: Complete Architecture</vt:lpstr>
      <vt:lpstr>Application to Translation</vt:lpstr>
      <vt:lpstr>Results</vt:lpstr>
      <vt:lpstr>Today’s Lecture</vt:lpstr>
      <vt:lpstr>BERT (Devlin et al. 2019)</vt:lpstr>
      <vt:lpstr>Why is BERT worth knowing? </vt:lpstr>
      <vt:lpstr>Overview of BERT</vt:lpstr>
      <vt:lpstr>BERT: Input representation</vt:lpstr>
      <vt:lpstr>Pre-training with masked language modeling (MLM)</vt:lpstr>
      <vt:lpstr>Pre-training with next sentence prediction</vt:lpstr>
      <vt:lpstr>Pre-training and fine-tuning</vt:lpstr>
      <vt:lpstr>BERT results</vt:lpstr>
      <vt:lpstr>Key Take-aways from BERT</vt:lpstr>
      <vt:lpstr>ViT: Vision Transformers  (Dosovitskiy et al. 2021)</vt:lpstr>
      <vt:lpstr>Why is ViT worth knowing about? </vt:lpstr>
      <vt:lpstr>ViT Overview</vt:lpstr>
      <vt:lpstr>PowerPoint Presentation</vt:lpstr>
      <vt:lpstr>PowerPoint Presentation</vt:lpstr>
      <vt:lpstr>Visualizing transformer (Chefer et al. 2021)</vt:lpstr>
      <vt:lpstr>CNNs vs. Transformers</vt:lpstr>
      <vt:lpstr>Questions</vt:lpstr>
      <vt:lpstr>Unified-IO: &lt;text, image&gt; to &lt;text, image&gt; (Lu et al. 2022)</vt:lpstr>
      <vt:lpstr>PowerPoint Presentation</vt:lpstr>
      <vt:lpstr>State-of-Art on GRIT</vt:lpstr>
      <vt:lpstr>Often performs similarly or better than SotA single-task models</vt:lpstr>
      <vt:lpstr>Explore demo of Unified IO 2 which extends to audio and multiple image inputs</vt:lpstr>
      <vt:lpstr>HW 5</vt:lpstr>
      <vt:lpstr>Things to remember</vt:lpstr>
      <vt:lpstr>Next class: Foundation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258</cp:revision>
  <cp:lastPrinted>2023-01-18T22:14:20Z</cp:lastPrinted>
  <dcterms:created xsi:type="dcterms:W3CDTF">2009-12-16T02:55:56Z</dcterms:created>
  <dcterms:modified xsi:type="dcterms:W3CDTF">2024-04-01T21:33:36Z</dcterms:modified>
</cp:coreProperties>
</file>